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86" r:id="rId3"/>
    <p:sldId id="346" r:id="rId4"/>
    <p:sldId id="307" r:id="rId5"/>
    <p:sldId id="303" r:id="rId6"/>
    <p:sldId id="348" r:id="rId7"/>
    <p:sldId id="306" r:id="rId8"/>
    <p:sldId id="329" r:id="rId9"/>
    <p:sldId id="310" r:id="rId10"/>
    <p:sldId id="325" r:id="rId11"/>
    <p:sldId id="326" r:id="rId12"/>
    <p:sldId id="347" r:id="rId13"/>
    <p:sldId id="327" r:id="rId14"/>
    <p:sldId id="328" r:id="rId15"/>
    <p:sldId id="340" r:id="rId16"/>
    <p:sldId id="330" r:id="rId17"/>
    <p:sldId id="341" r:id="rId18"/>
    <p:sldId id="343" r:id="rId19"/>
    <p:sldId id="33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Break</a:t>
            </a:r>
            <a:r>
              <a:rPr lang="tr-TR" dirty="0"/>
              <a:t> talimatı, mevcut </a:t>
            </a:r>
            <a:r>
              <a:rPr lang="tr-TR" b="1" dirty="0" err="1"/>
              <a:t>switch</a:t>
            </a:r>
            <a:r>
              <a:rPr lang="tr-TR" dirty="0"/>
              <a:t> bloğunun dışına çıkmamızı sağlar.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5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02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38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59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90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1’den 5’e kadar olan tamsayıların okunuşlarını yazı ile ekrana yazan c programını kodlayınız.</a:t>
            </a:r>
          </a:p>
          <a:p>
            <a:pPr marL="0" indent="0">
              <a:buNone/>
            </a:pPr>
            <a:r>
              <a:rPr lang="tr-TR" sz="2100" dirty="0"/>
              <a:t>Bu rakamlardan farklı girilenler için «yanlış değer girdiniz» yazınız.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dirty="0"/>
              <a:t>Sayı Giriniz (1-5): 3</a:t>
            </a:r>
          </a:p>
          <a:p>
            <a:pPr marL="0" indent="0">
              <a:buNone/>
            </a:pPr>
            <a:r>
              <a:rPr lang="tr-TR" dirty="0"/>
              <a:t>Üç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/>
              <a:t>Programı kodlayınız (</a:t>
            </a:r>
            <a:r>
              <a:rPr lang="tr-TR" i="1" dirty="0" err="1">
                <a:solidFill>
                  <a:srgbClr val="FF0000"/>
                </a:solidFill>
              </a:rPr>
              <a:t>implementation</a:t>
            </a:r>
            <a:r>
              <a:rPr lang="tr-TR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8830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1.1 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program 1-5 arasındaki değerlerin sayı olarak okunuşlarını yazar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a;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("Sayıyı giriniz (1-5):");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d",&amp;a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(a)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("bir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("iki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("üç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("dört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("beş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("yanlış değer girdiniz");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  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C74D0D4-58B1-49D4-A807-6BE6FC5C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Klavyeden girilen 1’den 5’e kadar olan tamsayıların okunuşlarını yazı ile ekrana yazan c program</a:t>
            </a:r>
          </a:p>
          <a:p>
            <a:endParaRPr lang="tr-TR" dirty="0"/>
          </a:p>
          <a:p>
            <a:pPr algn="ctr"/>
            <a:r>
              <a:rPr lang="tr-TR" b="1" i="1" dirty="0"/>
              <a:t>Klavyeden 1,3,5,7 rakamları için programın icrasını belirleyiniz.</a:t>
            </a:r>
          </a:p>
        </p:txBody>
      </p:sp>
    </p:spTree>
    <p:extLst>
      <p:ext uri="{BB962C8B-B14F-4D97-AF65-F5344CB8AC3E}">
        <p14:creationId xmlns:p14="http://schemas.microsoft.com/office/powerpoint/2010/main" val="25661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("Sayıyı giriniz:");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d",&amp;a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a%10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//ifadenin sonucu tam sayı olmalı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0:printf("sıfır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1:printf("bir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2:printf("iki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3:printf("üç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4:printf("dört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5:printf("beş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6:printf("altı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7:printf("yedi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8:printf("sekiz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("dokuz 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geriye 9 kaldı ifade sonucunda başka bir alternatif olamaz!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yerine aşağıdaki de yazılabilir: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9: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("dokuz 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Bu durum son alternatif olduğundan break talimatına gerek yoktur!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C74D0D4-58B1-49D4-A807-6BE6FC5C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Klavyeden girilen sayının birler basamağının okunuşlarını yazı ile ekrana yazan c program</a:t>
            </a:r>
          </a:p>
          <a:p>
            <a:endParaRPr lang="tr-TR" dirty="0"/>
          </a:p>
          <a:p>
            <a:pPr algn="ctr"/>
            <a:r>
              <a:rPr lang="tr-TR" b="1" i="1" dirty="0"/>
              <a:t>Klavyeden 10,32,55,71 rakamları için programın icrasını belirleyiniz.</a:t>
            </a:r>
          </a:p>
        </p:txBody>
      </p:sp>
    </p:spTree>
    <p:extLst>
      <p:ext uri="{BB962C8B-B14F-4D97-AF65-F5344CB8AC3E}">
        <p14:creationId xmlns:p14="http://schemas.microsoft.com/office/powerpoint/2010/main" val="36114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gün değerine göre hangi güne ait olduğunu ekrana yazan C programını kodlayınız</a:t>
            </a:r>
          </a:p>
          <a:p>
            <a:pPr marL="0" indent="0">
              <a:buNone/>
            </a:pPr>
            <a:r>
              <a:rPr lang="tr-TR" sz="2100" dirty="0"/>
              <a:t>Günler Pazar’dan başlamak üzere 1’den 7’e kadar numaralandırılacaktır.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sz="2000" dirty="0"/>
              <a:t>Gün değerini giriniz (1-7): 4</a:t>
            </a:r>
          </a:p>
          <a:p>
            <a:pPr marL="0" indent="0">
              <a:buNone/>
            </a:pPr>
            <a:r>
              <a:rPr lang="tr-TR" sz="2000" dirty="0"/>
              <a:t>------------------------------------</a:t>
            </a:r>
          </a:p>
          <a:p>
            <a:pPr marL="0" indent="0">
              <a:buNone/>
            </a:pPr>
            <a:r>
              <a:rPr lang="tr-TR" sz="2000" dirty="0"/>
              <a:t>Girdiğiniz değer “Çarşamba” ya aittir</a:t>
            </a:r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/>
              <a:t>Programı kodlayınız (</a:t>
            </a:r>
            <a:r>
              <a:rPr lang="tr-TR" i="1" dirty="0" err="1">
                <a:solidFill>
                  <a:srgbClr val="FF0000"/>
                </a:solidFill>
              </a:rPr>
              <a:t>implementation</a:t>
            </a:r>
            <a:r>
              <a:rPr lang="tr-TR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4316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1-7 arasındaki değerlerin haftanın günü karşılığını verir*/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("Gün değerini giriniz (1-7):");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1:printf("Girdiğiniz Değer Pazara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2:printf("Girdiğiniz Değer Pazartesiye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3:printf("Girdiğiniz Değer Salıya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4:printf("Girdiğiniz Değer Çarşambaya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5:printf("Girdiğiniz Değer Perşembeye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6:printf("Girdiğiniz Değer Cumaya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7:printf("Girdiğiniz Değer Cumartesiye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default:printf</a:t>
            </a:r>
            <a:r>
              <a:rPr lang="tr-TR" sz="1400" dirty="0">
                <a:latin typeface="Consolas" panose="020B0609020204030204" pitchFamily="49" charset="0"/>
              </a:rPr>
              <a:t>("Yanlış değer girdiniz.");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560EBEE-AC53-4EEB-92F7-3C9F127F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gün değerine göre hangi güne ait olduğunu ekrana yazan C programı</a:t>
            </a:r>
          </a:p>
        </p:txBody>
      </p:sp>
    </p:spTree>
    <p:extLst>
      <p:ext uri="{BB962C8B-B14F-4D97-AF65-F5344CB8AC3E}">
        <p14:creationId xmlns:p14="http://schemas.microsoft.com/office/powerpoint/2010/main" val="41587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Koordinat sisteminde verilen bir noktanın koordinat sisteminin hangi bölgesine düştüğünü belirten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Birbirinden farklı olarak verilen üç sayıdan büyük bulan ve ekrana yazan programın; IF ile;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Akış Diyagramını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Sözde Kodunu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20216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Birbirinden farklı olarak girilen üç reel sayının sırasını bulan ve ekrana sıralı yazan programın; IF ile;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Akış Diyagramını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Sözde Kodunu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202826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karaktere göre cinsiyeti ekrana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2108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/>
              <a:t>Bir öğrencinin yapılan 100 soruluk test sınavında, net sayısına göre seviyesini ekrana yazan programın C KODU istenmektedir.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70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Super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50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30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PreIntermediate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10 dan fazla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Elementary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Daha az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Beginner</a:t>
            </a:r>
            <a:r>
              <a:rPr lang="tr-TR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947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/>
              <a:t>Her fonksiyonda bu </a:t>
            </a:r>
            <a:r>
              <a:rPr lang="tr-TR" dirty="0"/>
              <a:t>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i="1" dirty="0">
                <a:solidFill>
                  <a:srgbClr val="0070C0"/>
                </a:solidFill>
              </a:rPr>
              <a:t>İfadeler</a:t>
            </a:r>
            <a:r>
              <a:rPr lang="tr-TR" b="1" i="1" dirty="0"/>
              <a:t> (</a:t>
            </a:r>
            <a:r>
              <a:rPr lang="tr-TR" b="1" i="1" dirty="0" err="1">
                <a:solidFill>
                  <a:srgbClr val="0070C0"/>
                </a:solidFill>
              </a:rPr>
              <a:t>expressions</a:t>
            </a:r>
            <a:r>
              <a:rPr lang="tr-TR" b="1" i="1" dirty="0"/>
              <a:t>), yalnızca sabit, değişken ve operatör içeren sözdizimleridir.</a:t>
            </a:r>
          </a:p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>
              <a:buNone/>
            </a:pPr>
            <a:r>
              <a:rPr lang="tr-TR" dirty="0"/>
              <a:t>Programın akışı, bazı durumlarda talimatların </a:t>
            </a:r>
            <a:r>
              <a:rPr lang="tr-TR" dirty="0">
                <a:highlight>
                  <a:srgbClr val="FFFF00"/>
                </a:highlight>
              </a:rPr>
              <a:t>yazıldığı sırada değil de farklı sırada icra edilmesi istenir.</a:t>
            </a:r>
            <a:r>
              <a:rPr lang="tr-TR" dirty="0"/>
              <a:t> İcra sırasında bir duruma göre sıradaki talimat değil bir başka talimat icra edilir.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SWITCH ve break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D201B-BC16-F73F-2894-80232DF4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Üçlü (</a:t>
            </a:r>
            <a:r>
              <a:rPr lang="tr-TR" dirty="0" err="1"/>
              <a:t>tenary</a:t>
            </a:r>
            <a:r>
              <a:rPr lang="tr-TR" dirty="0"/>
              <a:t>) işleç (</a:t>
            </a:r>
            <a:r>
              <a:rPr lang="tr-TR" dirty="0" err="1"/>
              <a:t>operator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54BE6-466F-C12A-308D-D3DA12977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solidFill>
                  <a:srgbClr val="0070C0"/>
                </a:solidFill>
              </a:rPr>
              <a:t>İfadelerin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explression</a:t>
            </a:r>
            <a:r>
              <a:rPr lang="tr-TR" sz="1600" dirty="0"/>
              <a:t>), içerisinde </a:t>
            </a:r>
            <a:r>
              <a:rPr lang="tr-TR" sz="1600" b="1" dirty="0"/>
              <a:t>sabit, değişken ve işleçlerin olduğu </a:t>
            </a:r>
            <a:r>
              <a:rPr lang="tr-TR" sz="1600" b="1" dirty="0">
                <a:solidFill>
                  <a:srgbClr val="0070C0"/>
                </a:solidFill>
              </a:rPr>
              <a:t>talimatlar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statements</a:t>
            </a:r>
            <a:r>
              <a:rPr lang="tr-TR" sz="1600" dirty="0"/>
              <a:t>) olduğu anlatılmıştı.</a:t>
            </a:r>
          </a:p>
          <a:p>
            <a:pPr marL="0" indent="0">
              <a:buNone/>
            </a:pPr>
            <a:r>
              <a:rPr lang="tr-TR" sz="1600" dirty="0"/>
              <a:t>İşte ifadelerde bir </a:t>
            </a:r>
            <a:r>
              <a:rPr lang="tr-TR" sz="1600" dirty="0">
                <a:solidFill>
                  <a:srgbClr val="0070C0"/>
                </a:solidFill>
              </a:rPr>
              <a:t>duruma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condition</a:t>
            </a:r>
            <a:r>
              <a:rPr lang="tr-TR" sz="1600" dirty="0"/>
              <a:t>) göre </a:t>
            </a:r>
            <a:r>
              <a:rPr lang="tr-TR" sz="1600" dirty="0">
                <a:solidFill>
                  <a:srgbClr val="0070C0"/>
                </a:solidFill>
              </a:rPr>
              <a:t>işleneni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operand</a:t>
            </a:r>
            <a:r>
              <a:rPr lang="tr-TR" sz="1600" dirty="0"/>
              <a:t>) seçme işlemi yapılan işleç, </a:t>
            </a:r>
            <a:r>
              <a:rPr lang="tr-TR" sz="1600" dirty="0">
                <a:solidFill>
                  <a:srgbClr val="0070C0"/>
                </a:solidFill>
              </a:rPr>
              <a:t>üçlü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tenary</a:t>
            </a:r>
            <a:r>
              <a:rPr lang="tr-TR" sz="1600" dirty="0"/>
              <a:t>) işleçtir.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(şart)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?</a:t>
            </a:r>
            <a:r>
              <a:rPr lang="tr-TR" sz="1400" dirty="0">
                <a:latin typeface="Consolas" panose="020B0609020204030204" pitchFamily="49" charset="0"/>
              </a:rPr>
              <a:t>(doğru ise ifade1):(yanlış ise ifade2) </a:t>
            </a:r>
          </a:p>
          <a:p>
            <a:pPr marL="0" indent="0">
              <a:buNone/>
            </a:pPr>
            <a:endParaRPr lang="tr-TR" sz="1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A35F37-E9D0-7088-E624-1D38FAB17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int i=(3&lt;5)?7:6;   //i=7;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j=(8&lt;5)?10:-1; //j=-1;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int k=(i==j)?</a:t>
            </a:r>
            <a:r>
              <a:rPr lang="tr-TR" sz="1800" dirty="0" err="1">
                <a:latin typeface="Consolas" panose="020B0609020204030204" pitchFamily="49" charset="0"/>
              </a:rPr>
              <a:t>i:j</a:t>
            </a:r>
            <a:r>
              <a:rPr lang="tr-TR" sz="1800" dirty="0">
                <a:latin typeface="Consolas" panose="020B0609020204030204" pitchFamily="49" charset="0"/>
              </a:rPr>
              <a:t>;  //k=j; </a:t>
            </a:r>
          </a:p>
        </p:txBody>
      </p:sp>
    </p:spTree>
    <p:extLst>
      <p:ext uri="{BB962C8B-B14F-4D97-AF65-F5344CB8AC3E}">
        <p14:creationId xmlns:p14="http://schemas.microsoft.com/office/powerpoint/2010/main" val="310647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talimatı (SWITCH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/>
              <a:t>switch</a:t>
            </a:r>
            <a:r>
              <a:rPr lang="tr-TR" sz="1800" b="1" dirty="0"/>
              <a:t> </a:t>
            </a:r>
            <a:r>
              <a:rPr lang="tr-TR" sz="1800" dirty="0">
                <a:solidFill>
                  <a:srgbClr val="0070C0"/>
                </a:solidFill>
              </a:rPr>
              <a:t>talimatı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statement</a:t>
            </a:r>
            <a:r>
              <a:rPr lang="tr-TR" sz="1800" dirty="0"/>
              <a:t>), bir kontrol ifadesi sonucunda </a:t>
            </a:r>
            <a:r>
              <a:rPr lang="tr-TR" sz="1800" b="1" u="sng" dirty="0"/>
              <a:t>birden fazla alternatif arasında seçim yapılmasını sağlayan</a:t>
            </a:r>
            <a:r>
              <a:rPr lang="tr-TR" sz="1800" b="1" dirty="0"/>
              <a:t> </a:t>
            </a:r>
            <a:r>
              <a:rPr lang="tr-TR" sz="1800" dirty="0"/>
              <a:t>bir </a:t>
            </a:r>
            <a:r>
              <a:rPr lang="tr-TR" sz="1800" dirty="0" err="1"/>
              <a:t>talimatdır</a:t>
            </a:r>
            <a:r>
              <a:rPr lang="tr-TR" sz="1800" dirty="0"/>
              <a:t>.</a:t>
            </a:r>
            <a:br>
              <a:rPr lang="tr-TR" sz="1800" dirty="0"/>
            </a:br>
            <a:r>
              <a:rPr lang="tr-TR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latin typeface="Consolas" panose="020B0609020204030204" pitchFamily="49" charset="0"/>
              </a:rPr>
              <a:t> (</a:t>
            </a:r>
            <a:r>
              <a:rPr lang="tr-T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kontrolifadesi</a:t>
            </a:r>
            <a:r>
              <a:rPr lang="tr-TR" sz="1400" b="1" dirty="0">
                <a:latin typeface="Consolas" panose="020B0609020204030204" pitchFamily="49" charset="0"/>
              </a:rPr>
              <a:t>) {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//Blok Açılmalı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değişmez-alternatif-1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r>
              <a:rPr lang="tr-TR" sz="1400" b="1" dirty="0">
                <a:latin typeface="Consolas" panose="020B0609020204030204" pitchFamily="49" charset="0"/>
              </a:rPr>
              <a:t> 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değişmez-alternatif-2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 </a:t>
            </a:r>
            <a:r>
              <a:rPr lang="tr-TR" sz="1400" b="1" dirty="0">
                <a:latin typeface="Consolas" panose="020B0609020204030204" pitchFamily="49" charset="0"/>
              </a:rPr>
              <a:t>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>
                <a:latin typeface="Consolas" panose="020B0609020204030204" pitchFamily="49" charset="0"/>
              </a:rPr>
              <a:t>//varsayılan alternatif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// </a:t>
            </a:r>
            <a:r>
              <a:rPr lang="tr-TR" sz="1400" b="1" dirty="0" err="1"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latin typeface="Consolas" panose="020B0609020204030204" pitchFamily="49" charset="0"/>
              </a:rPr>
              <a:t> da zorunlu değil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latin typeface="Consolas" panose="020B0609020204030204" pitchFamily="49" charset="0"/>
              </a:rPr>
              <a:t>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Açılan Blok Kapatılmalı</a:t>
            </a:r>
          </a:p>
        </p:txBody>
      </p:sp>
      <p:grpSp>
        <p:nvGrpSpPr>
          <p:cNvPr id="90" name="Grup 89">
            <a:extLst>
              <a:ext uri="{FF2B5EF4-FFF2-40B4-BE49-F238E27FC236}">
                <a16:creationId xmlns:a16="http://schemas.microsoft.com/office/drawing/2014/main" id="{935EB16A-DBC6-4461-9659-4E8452FF4ADC}"/>
              </a:ext>
            </a:extLst>
          </p:cNvPr>
          <p:cNvGrpSpPr/>
          <p:nvPr/>
        </p:nvGrpSpPr>
        <p:grpSpPr>
          <a:xfrm>
            <a:off x="5874536" y="2102612"/>
            <a:ext cx="5391995" cy="4044779"/>
            <a:chOff x="5874536" y="2102612"/>
            <a:chExt cx="5391995" cy="4044779"/>
          </a:xfrm>
        </p:grpSpPr>
        <p:sp>
          <p:nvSpPr>
            <p:cNvPr id="9" name="Akış Çizelgesi: Bağlayıcı 8">
              <a:extLst>
                <a:ext uri="{FF2B5EF4-FFF2-40B4-BE49-F238E27FC236}">
                  <a16:creationId xmlns:a16="http://schemas.microsoft.com/office/drawing/2014/main" id="{A750A914-7B2F-4126-893F-30CB16B8FF52}"/>
                </a:ext>
              </a:extLst>
            </p:cNvPr>
            <p:cNvSpPr/>
            <p:nvPr/>
          </p:nvSpPr>
          <p:spPr>
            <a:xfrm>
              <a:off x="7129815" y="2102612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" name="Akış Çizelgesi: Karar 9">
              <a:extLst>
                <a:ext uri="{FF2B5EF4-FFF2-40B4-BE49-F238E27FC236}">
                  <a16:creationId xmlns:a16="http://schemas.microsoft.com/office/drawing/2014/main" id="{218FE65D-419A-4C92-84FA-593B1970C44C}"/>
                </a:ext>
              </a:extLst>
            </p:cNvPr>
            <p:cNvSpPr/>
            <p:nvPr/>
          </p:nvSpPr>
          <p:spPr>
            <a:xfrm>
              <a:off x="5874536" y="2574264"/>
              <a:ext cx="2799316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Kontrol ifadesi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control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expression</a:t>
              </a:r>
              <a:endParaRPr lang="tr-TR" sz="1200" dirty="0">
                <a:ln w="0"/>
                <a:solidFill>
                  <a:srgbClr val="C00000"/>
                </a:solidFill>
              </a:endParaRPr>
            </a:p>
          </p:txBody>
        </p:sp>
        <p:sp>
          <p:nvSpPr>
            <p:cNvPr id="11" name="Akış Çizelgesi: İşlem 10">
              <a:extLst>
                <a:ext uri="{FF2B5EF4-FFF2-40B4-BE49-F238E27FC236}">
                  <a16:creationId xmlns:a16="http://schemas.microsoft.com/office/drawing/2014/main" id="{31953A30-2777-4BD8-AADD-F5BCF0B75A20}"/>
                </a:ext>
              </a:extLst>
            </p:cNvPr>
            <p:cNvSpPr/>
            <p:nvPr/>
          </p:nvSpPr>
          <p:spPr>
            <a:xfrm>
              <a:off x="9150053" y="3519988"/>
              <a:ext cx="1671792" cy="47345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1. Duruma İlişkin Kod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blok 1</a:t>
              </a:r>
            </a:p>
          </p:txBody>
        </p:sp>
        <p:sp>
          <p:nvSpPr>
            <p:cNvPr id="12" name="Akış Çizelgesi: Bağlayıcı 11">
              <a:extLst>
                <a:ext uri="{FF2B5EF4-FFF2-40B4-BE49-F238E27FC236}">
                  <a16:creationId xmlns:a16="http://schemas.microsoft.com/office/drawing/2014/main" id="{7554F4E6-0677-47A5-9F0F-8F9D6067BF33}"/>
                </a:ext>
              </a:extLst>
            </p:cNvPr>
            <p:cNvSpPr/>
            <p:nvPr/>
          </p:nvSpPr>
          <p:spPr>
            <a:xfrm>
              <a:off x="10977773" y="5868258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278617E8-7B2E-4AB3-953C-7E80C2504705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7274194" y="2381745"/>
              <a:ext cx="0" cy="192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A61A97BE-BFD5-4D48-AA89-64D057F83D00}"/>
                </a:ext>
              </a:extLst>
            </p:cNvPr>
            <p:cNvCxnSpPr>
              <a:cxnSpLocks/>
              <a:stCxn id="10" idx="2"/>
              <a:endCxn id="11" idx="1"/>
            </p:cNvCxnSpPr>
            <p:nvPr/>
          </p:nvCxnSpPr>
          <p:spPr>
            <a:xfrm rot="16200000" flipH="1">
              <a:off x="8020347" y="2627007"/>
              <a:ext cx="383553" cy="187585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Bağlayıcı: Dirsek 18">
              <a:extLst>
                <a:ext uri="{FF2B5EF4-FFF2-40B4-BE49-F238E27FC236}">
                  <a16:creationId xmlns:a16="http://schemas.microsoft.com/office/drawing/2014/main" id="{BC7BC8E2-C56F-4DBA-958A-9AF108A80820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>
              <a:off x="10821845" y="3756714"/>
              <a:ext cx="300307" cy="211154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A07C5A56-9F5F-4828-9163-57B2F0B4853B}"/>
                </a:ext>
              </a:extLst>
            </p:cNvPr>
            <p:cNvSpPr txBox="1"/>
            <p:nvPr/>
          </p:nvSpPr>
          <p:spPr>
            <a:xfrm>
              <a:off x="7228473" y="3521385"/>
              <a:ext cx="9441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1. Durum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case1</a:t>
              </a:r>
            </a:p>
          </p:txBody>
        </p:sp>
        <p:sp>
          <p:nvSpPr>
            <p:cNvPr id="45" name="Akış Çizelgesi: İşlem 44">
              <a:extLst>
                <a:ext uri="{FF2B5EF4-FFF2-40B4-BE49-F238E27FC236}">
                  <a16:creationId xmlns:a16="http://schemas.microsoft.com/office/drawing/2014/main" id="{9D556237-22C0-409D-9F25-BA1EC46C9E82}"/>
                </a:ext>
              </a:extLst>
            </p:cNvPr>
            <p:cNvSpPr/>
            <p:nvPr/>
          </p:nvSpPr>
          <p:spPr>
            <a:xfrm>
              <a:off x="9166400" y="4107446"/>
              <a:ext cx="1655445" cy="473453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2. Duruma İlişkin Kod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blok 2</a:t>
              </a:r>
            </a:p>
          </p:txBody>
        </p: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675F3DF9-B346-48FF-BBCF-B54B4675DB1B}"/>
                </a:ext>
              </a:extLst>
            </p:cNvPr>
            <p:cNvCxnSpPr>
              <a:cxnSpLocks/>
              <a:stCxn id="10" idx="2"/>
              <a:endCxn id="45" idx="1"/>
            </p:cNvCxnSpPr>
            <p:nvPr/>
          </p:nvCxnSpPr>
          <p:spPr>
            <a:xfrm rot="16200000" flipH="1">
              <a:off x="7734791" y="2912564"/>
              <a:ext cx="971012" cy="189220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Bağlayıcı: Dirsek 46">
              <a:extLst>
                <a:ext uri="{FF2B5EF4-FFF2-40B4-BE49-F238E27FC236}">
                  <a16:creationId xmlns:a16="http://schemas.microsoft.com/office/drawing/2014/main" id="{4209A8C6-66B5-4B9D-BAFB-F21EA02755C8}"/>
                </a:ext>
              </a:extLst>
            </p:cNvPr>
            <p:cNvCxnSpPr>
              <a:cxnSpLocks/>
              <a:stCxn id="45" idx="3"/>
              <a:endCxn id="12" idx="0"/>
            </p:cNvCxnSpPr>
            <p:nvPr/>
          </p:nvCxnSpPr>
          <p:spPr>
            <a:xfrm>
              <a:off x="10821845" y="4344173"/>
              <a:ext cx="300307" cy="152408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D5C1E556-DBC2-4566-AA46-A206334FEE40}"/>
                </a:ext>
              </a:extLst>
            </p:cNvPr>
            <p:cNvSpPr txBox="1"/>
            <p:nvPr/>
          </p:nvSpPr>
          <p:spPr>
            <a:xfrm>
              <a:off x="7236647" y="4113339"/>
              <a:ext cx="9441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2. Durum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case2</a:t>
              </a:r>
            </a:p>
          </p:txBody>
        </p:sp>
        <p:sp>
          <p:nvSpPr>
            <p:cNvPr id="51" name="Akış Çizelgesi: İşlem 50">
              <a:extLst>
                <a:ext uri="{FF2B5EF4-FFF2-40B4-BE49-F238E27FC236}">
                  <a16:creationId xmlns:a16="http://schemas.microsoft.com/office/drawing/2014/main" id="{98710641-8DEC-4578-BF5E-858A2CC91D6F}"/>
                </a:ext>
              </a:extLst>
            </p:cNvPr>
            <p:cNvSpPr/>
            <p:nvPr/>
          </p:nvSpPr>
          <p:spPr>
            <a:xfrm>
              <a:off x="8999621" y="5214903"/>
              <a:ext cx="1821001" cy="46166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Varsayılan Durum Kodu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default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blok</a:t>
              </a:r>
            </a:p>
          </p:txBody>
        </p:sp>
        <p:cxnSp>
          <p:nvCxnSpPr>
            <p:cNvPr id="52" name="Bağlayıcı: Dirsek 51">
              <a:extLst>
                <a:ext uri="{FF2B5EF4-FFF2-40B4-BE49-F238E27FC236}">
                  <a16:creationId xmlns:a16="http://schemas.microsoft.com/office/drawing/2014/main" id="{E870EF56-2E9D-43CA-83C6-58A63FD2E376}"/>
                </a:ext>
              </a:extLst>
            </p:cNvPr>
            <p:cNvCxnSpPr>
              <a:cxnSpLocks/>
              <a:stCxn id="10" idx="2"/>
              <a:endCxn id="51" idx="1"/>
            </p:cNvCxnSpPr>
            <p:nvPr/>
          </p:nvCxnSpPr>
          <p:spPr>
            <a:xfrm rot="16200000" flipH="1">
              <a:off x="7100620" y="3546734"/>
              <a:ext cx="2072575" cy="17254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Bağlayıcı: Dirsek 52">
              <a:extLst>
                <a:ext uri="{FF2B5EF4-FFF2-40B4-BE49-F238E27FC236}">
                  <a16:creationId xmlns:a16="http://schemas.microsoft.com/office/drawing/2014/main" id="{67950D71-FA04-4810-A78D-861BE9C57AF1}"/>
                </a:ext>
              </a:extLst>
            </p:cNvPr>
            <p:cNvCxnSpPr>
              <a:cxnSpLocks/>
              <a:stCxn id="51" idx="3"/>
              <a:endCxn id="12" idx="0"/>
            </p:cNvCxnSpPr>
            <p:nvPr/>
          </p:nvCxnSpPr>
          <p:spPr>
            <a:xfrm>
              <a:off x="10820622" y="5445736"/>
              <a:ext cx="301530" cy="42252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1449492A-0BE8-46F4-92BE-1E47B32A30C8}"/>
                </a:ext>
              </a:extLst>
            </p:cNvPr>
            <p:cNvSpPr txBox="1"/>
            <p:nvPr/>
          </p:nvSpPr>
          <p:spPr>
            <a:xfrm>
              <a:off x="7228473" y="5205276"/>
              <a:ext cx="14453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varsayılan Durum</a:t>
              </a:r>
              <a:br>
                <a:rPr lang="tr-TR" sz="1200" dirty="0">
                  <a:ln w="0"/>
                </a:rPr>
              </a:br>
              <a:r>
                <a:rPr lang="tr-TR" sz="1200" dirty="0" err="1">
                  <a:ln w="0"/>
                </a:rPr>
                <a:t>default</a:t>
              </a:r>
              <a:endParaRPr lang="tr-TR" sz="1200" dirty="0">
                <a:ln w="0"/>
              </a:endParaRPr>
            </a:p>
          </p:txBody>
        </p:sp>
        <p:cxnSp>
          <p:nvCxnSpPr>
            <p:cNvPr id="58" name="Düz Bağlayıcı 57">
              <a:extLst>
                <a:ext uri="{FF2B5EF4-FFF2-40B4-BE49-F238E27FC236}">
                  <a16:creationId xmlns:a16="http://schemas.microsoft.com/office/drawing/2014/main" id="{9EDCC187-D4A4-45BD-8B92-24B65D6D1BCC}"/>
                </a:ext>
              </a:extLst>
            </p:cNvPr>
            <p:cNvCxnSpPr/>
            <p:nvPr/>
          </p:nvCxnSpPr>
          <p:spPr>
            <a:xfrm flipH="1">
              <a:off x="7050825" y="4940325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Düz Bağlayıcı 58">
              <a:extLst>
                <a:ext uri="{FF2B5EF4-FFF2-40B4-BE49-F238E27FC236}">
                  <a16:creationId xmlns:a16="http://schemas.microsoft.com/office/drawing/2014/main" id="{98A15599-A010-457F-A4B8-D4EDADF0D517}"/>
                </a:ext>
              </a:extLst>
            </p:cNvPr>
            <p:cNvCxnSpPr/>
            <p:nvPr/>
          </p:nvCxnSpPr>
          <p:spPr>
            <a:xfrm flipH="1">
              <a:off x="7049602" y="5017417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Düz Bağlayıcı 59">
              <a:extLst>
                <a:ext uri="{FF2B5EF4-FFF2-40B4-BE49-F238E27FC236}">
                  <a16:creationId xmlns:a16="http://schemas.microsoft.com/office/drawing/2014/main" id="{98BA81E9-8132-40A4-B3ED-8056BB20DB12}"/>
                </a:ext>
              </a:extLst>
            </p:cNvPr>
            <p:cNvCxnSpPr/>
            <p:nvPr/>
          </p:nvCxnSpPr>
          <p:spPr>
            <a:xfrm flipH="1">
              <a:off x="10977773" y="4921973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Düz Bağlayıcı 60">
              <a:extLst>
                <a:ext uri="{FF2B5EF4-FFF2-40B4-BE49-F238E27FC236}">
                  <a16:creationId xmlns:a16="http://schemas.microsoft.com/office/drawing/2014/main" id="{F1C8357A-0FC2-4CA3-8F6F-2F131FDD3C78}"/>
                </a:ext>
              </a:extLst>
            </p:cNvPr>
            <p:cNvCxnSpPr/>
            <p:nvPr/>
          </p:nvCxnSpPr>
          <p:spPr>
            <a:xfrm flipH="1">
              <a:off x="10976550" y="4999065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06FF550-7311-4700-A918-B4A09AB1CDA3}"/>
              </a:ext>
            </a:extLst>
          </p:cNvPr>
          <p:cNvSpPr/>
          <p:nvPr/>
        </p:nvSpPr>
        <p:spPr>
          <a:xfrm rot="19152993">
            <a:off x="3321073" y="1795220"/>
            <a:ext cx="554985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kontrol ifadesi,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yalnızca tamsayı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long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olabilen ifadedir.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2-switch,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blok-{ }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olmadan YAZILAMAZ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 Case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lerin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herbiri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sabit tamsayılar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olmalıdır.</a:t>
            </a:r>
          </a:p>
        </p:txBody>
      </p:sp>
    </p:spTree>
    <p:extLst>
      <p:ext uri="{BB962C8B-B14F-4D97-AF65-F5344CB8AC3E}">
        <p14:creationId xmlns:p14="http://schemas.microsoft.com/office/powerpoint/2010/main" val="21694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0E48CD-124C-4911-81C0-5D8664CB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Yasinizi</a:t>
            </a:r>
            <a:r>
              <a:rPr lang="tr-TR" sz="1400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1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("1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("2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("Bu tuşa uzun basarsanız hızlı arama yaparsınız.\n");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("3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 ",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bir tuşa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 ("\</a:t>
            </a:r>
            <a:r>
              <a:rPr lang="tr-TR" sz="1400" dirty="0" err="1">
                <a:latin typeface="Consolas" panose="020B0609020204030204" pitchFamily="49" charset="0"/>
              </a:rPr>
              <a:t>nBitti</a:t>
            </a:r>
            <a:r>
              <a:rPr lang="tr-TR" sz="1400" dirty="0">
                <a:latin typeface="Consolas" panose="020B0609020204030204" pitchFamily="49" charset="0"/>
              </a:rPr>
              <a:t>.");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2E631BAE-FC4D-4BD4-B47C-E00F6BD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A9AED5B-07C1-4AD6-AD6C-7B036D29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chemeClr val="tx1"/>
                </a:solidFill>
              </a:rPr>
              <a:t>s</a:t>
            </a:r>
            <a:r>
              <a:rPr lang="en-US" sz="1800" b="1" i="1" dirty="0">
                <a:solidFill>
                  <a:schemeClr val="tx1"/>
                </a:solidFill>
              </a:rPr>
              <a:t>witch </a:t>
            </a:r>
            <a:r>
              <a:rPr lang="tr-TR" sz="1800" b="1" i="1" dirty="0">
                <a:solidFill>
                  <a:srgbClr val="00B050"/>
                </a:solidFill>
              </a:rPr>
              <a:t>kontrol</a:t>
            </a:r>
            <a:r>
              <a:rPr lang="en-US" sz="1800" b="1" i="1" dirty="0" err="1">
                <a:solidFill>
                  <a:srgbClr val="00B050"/>
                </a:solidFill>
              </a:rPr>
              <a:t>ifadesi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bir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kez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değerlendirilir</a:t>
            </a:r>
            <a:endParaRPr lang="tr-TR" sz="1800" b="1" i="1" u="sng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mevcut program akışı kırılır </a:t>
            </a:r>
            <a:r>
              <a:rPr lang="tr-TR" sz="1800" b="1" i="1" dirty="0">
                <a:solidFill>
                  <a:schemeClr val="tx1"/>
                </a:solidFill>
              </a:rPr>
              <a:t>ve </a:t>
            </a:r>
            <a:r>
              <a:rPr lang="tr-TR" sz="1800" b="1" i="1" dirty="0" err="1">
                <a:solidFill>
                  <a:srgbClr val="00B050"/>
                </a:solidFill>
              </a:rPr>
              <a:t>switch</a:t>
            </a:r>
            <a:r>
              <a:rPr lang="tr-TR" sz="1800" b="1" i="1" dirty="0">
                <a:solidFill>
                  <a:srgbClr val="00B050"/>
                </a:solidFill>
              </a:rPr>
              <a:t> bloğundan çıkılır</a:t>
            </a:r>
            <a:r>
              <a:rPr lang="tr-TR" sz="1800" b="1" i="1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blok dışında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icra edilecek ilk talimata atlanır</a:t>
            </a:r>
            <a:r>
              <a:rPr lang="tr-TR" sz="1800" b="1" i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 err="1">
                <a:solidFill>
                  <a:srgbClr val="7030A0"/>
                </a:solidFill>
              </a:rPr>
              <a:t>default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ifade</a:t>
            </a:r>
            <a:r>
              <a:rPr lang="tr-TR" sz="1800" b="1" i="1" dirty="0">
                <a:solidFill>
                  <a:schemeClr val="tx1"/>
                </a:solidFill>
              </a:rPr>
              <a:t>si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isteğe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bağlıdır</a:t>
            </a:r>
            <a:r>
              <a:rPr lang="tr-TR" sz="1800" b="1" i="1" dirty="0">
                <a:solidFill>
                  <a:srgbClr val="FF0000"/>
                </a:solidFill>
              </a:rPr>
              <a:t>.</a:t>
            </a:r>
            <a:r>
              <a:rPr lang="tr-TR" sz="1800" b="1" i="1" u="sng" dirty="0">
                <a:solidFill>
                  <a:schemeClr val="tx1"/>
                </a:solidFill>
              </a:rPr>
              <a:t> En sonda yer alır.</a:t>
            </a:r>
            <a:r>
              <a:rPr lang="tr-TR" sz="1800" b="1" i="1" dirty="0">
                <a:solidFill>
                  <a:schemeClr val="tx1"/>
                </a:solidFill>
              </a:rPr>
              <a:t> </a:t>
            </a:r>
            <a:r>
              <a:rPr lang="tr-TR" sz="1800" b="1" i="1" dirty="0">
                <a:solidFill>
                  <a:schemeClr val="tx1"/>
                </a:solidFill>
                <a:highlight>
                  <a:srgbClr val="FFFF00"/>
                </a:highlight>
              </a:rPr>
              <a:t>Öncesinde belirtilen alternatifler dışında çalıştırılacak kodu buraya yazarız.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7A8EB76-40ED-46C2-9670-32175947FB21}"/>
              </a:ext>
            </a:extLst>
          </p:cNvPr>
          <p:cNvSpPr/>
          <p:nvPr/>
        </p:nvSpPr>
        <p:spPr>
          <a:xfrm>
            <a:off x="1057659" y="4814109"/>
            <a:ext cx="157656" cy="1786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9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DD4964-0ED6-4DDB-9727-EA9A3CDF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("Bir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Basiniz</a:t>
            </a:r>
            <a:r>
              <a:rPr lang="tr-TR" sz="14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("%c",&amp;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'A': // karakterlerin de aslında bir tamsayı olduğunu biliyoruz.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("A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burada break YOK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'B':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.");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'C':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'D':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'E’: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("C,D veya E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7433D8AE-0FF0-4EDB-A798-AEA7993A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Program ‘A’ karakterine basınca nasıl davranır?</a:t>
            </a:r>
          </a:p>
          <a:p>
            <a:r>
              <a:rPr lang="tr-TR" dirty="0"/>
              <a:t>Program ‘C’ karakterine basınca nasıl davranır?</a:t>
            </a:r>
          </a:p>
          <a:p>
            <a:r>
              <a:rPr lang="tr-TR" dirty="0"/>
              <a:t>Program ‘E’ karakterine basınca nasıl davranır?</a:t>
            </a:r>
          </a:p>
          <a:p>
            <a:endParaRPr lang="tr-TR" dirty="0"/>
          </a:p>
          <a:p>
            <a:pPr algn="ctr"/>
            <a:r>
              <a:rPr lang="tr-TR" b="1" i="1" u="sng" dirty="0">
                <a:solidFill>
                  <a:srgbClr val="00B050"/>
                </a:solidFill>
              </a:rPr>
              <a:t>Birden fazla alternatif için</a:t>
            </a:r>
            <a:r>
              <a:rPr lang="tr-TR" b="1" i="1" dirty="0"/>
              <a:t> aynı kod çalıştırılabilir.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211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4298</TotalTime>
  <Words>2216</Words>
  <Application>Microsoft Office PowerPoint</Application>
  <PresentationFormat>Geniş ekran</PresentationFormat>
  <Paragraphs>282</Paragraphs>
  <Slides>20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Wingdings</vt:lpstr>
      <vt:lpstr>Wood Type</vt:lpstr>
      <vt:lpstr>C dili ile  yapısal programlama</vt:lpstr>
      <vt:lpstr>yapısal (structural) programlama nedir?</vt:lpstr>
      <vt:lpstr>Yapısal programlama:  Ardışık işlem ve kontrol işlemleri</vt:lpstr>
      <vt:lpstr>Kontrol Yapıları Nelerdir?</vt:lpstr>
      <vt:lpstr>KONROL YAPILARI</vt:lpstr>
      <vt:lpstr>Üçlü (tenary) işleç (operator)</vt:lpstr>
      <vt:lpstr>SWITCH talimatı (SWITCH STATEMENT)</vt:lpstr>
      <vt:lpstr>Örnek 1</vt:lpstr>
      <vt:lpstr>2. örnek</vt:lpstr>
      <vt:lpstr>1.ÖRNEK UYGULAMA</vt:lpstr>
      <vt:lpstr>1.1 ÖRNEK UYGULAMA KOD</vt:lpstr>
      <vt:lpstr>1.2 ÖRNEK UYGULAMA KOD</vt:lpstr>
      <vt:lpstr>2.ÖRNEK UYGULAMA</vt:lpstr>
      <vt:lpstr>2.ÖRNEK UYGULAMA KOD</vt:lpstr>
      <vt:lpstr>ÖRNEK 3</vt:lpstr>
      <vt:lpstr>ÖRNEK 4</vt:lpstr>
      <vt:lpstr>ÖRNEK 5</vt:lpstr>
      <vt:lpstr>ÖRNEK 6</vt:lpstr>
      <vt:lpstr>ÖRNEK 7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378</cp:revision>
  <dcterms:created xsi:type="dcterms:W3CDTF">2020-05-21T06:51:03Z</dcterms:created>
  <dcterms:modified xsi:type="dcterms:W3CDTF">2025-04-10T07:14:05Z</dcterms:modified>
</cp:coreProperties>
</file>