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9"/>
  </p:notesMasterIdLst>
  <p:sldIdLst>
    <p:sldId id="256" r:id="rId2"/>
    <p:sldId id="286" r:id="rId3"/>
    <p:sldId id="372" r:id="rId4"/>
    <p:sldId id="303" r:id="rId5"/>
    <p:sldId id="331" r:id="rId6"/>
    <p:sldId id="332" r:id="rId7"/>
    <p:sldId id="333" r:id="rId8"/>
    <p:sldId id="335" r:id="rId9"/>
    <p:sldId id="338" r:id="rId10"/>
    <p:sldId id="337" r:id="rId11"/>
    <p:sldId id="336" r:id="rId12"/>
    <p:sldId id="340" r:id="rId13"/>
    <p:sldId id="347" r:id="rId14"/>
    <p:sldId id="348" r:id="rId15"/>
    <p:sldId id="369" r:id="rId16"/>
    <p:sldId id="339" r:id="rId17"/>
    <p:sldId id="341" r:id="rId18"/>
    <p:sldId id="343" r:id="rId19"/>
    <p:sldId id="351" r:id="rId20"/>
    <p:sldId id="345" r:id="rId21"/>
    <p:sldId id="346" r:id="rId22"/>
    <p:sldId id="352" r:id="rId23"/>
    <p:sldId id="367" r:id="rId24"/>
    <p:sldId id="349" r:id="rId25"/>
    <p:sldId id="350" r:id="rId26"/>
    <p:sldId id="370" r:id="rId27"/>
    <p:sldId id="353" r:id="rId28"/>
    <p:sldId id="354" r:id="rId29"/>
    <p:sldId id="355" r:id="rId30"/>
    <p:sldId id="361" r:id="rId31"/>
    <p:sldId id="362" r:id="rId32"/>
    <p:sldId id="363" r:id="rId33"/>
    <p:sldId id="368" r:id="rId34"/>
    <p:sldId id="366" r:id="rId35"/>
    <p:sldId id="364" r:id="rId36"/>
    <p:sldId id="371" r:id="rId37"/>
    <p:sldId id="27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4" autoAdjust="0"/>
    <p:restoredTop sz="90835" autoAdjust="0"/>
  </p:normalViewPr>
  <p:slideViewPr>
    <p:cSldViewPr snapToGrid="0">
      <p:cViewPr varScale="1">
        <p:scale>
          <a:sx n="113" d="100"/>
          <a:sy n="113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10.04.2025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309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1200" b="1" i="1" dirty="0">
                <a:solidFill>
                  <a:srgbClr val="0070C0"/>
                </a:solidFill>
                <a:highlight>
                  <a:srgbClr val="FFFF00"/>
                </a:highlight>
              </a:rPr>
              <a:t>mantıksal olarak 5 satır </a:t>
            </a:r>
            <a:r>
              <a:rPr lang="tr-TR" sz="1200" b="1" i="1" dirty="0">
                <a:highlight>
                  <a:srgbClr val="FFFF00"/>
                </a:highlight>
              </a:rPr>
              <a:t>(</a:t>
            </a:r>
            <a:r>
              <a:rPr lang="tr-TR" sz="1200" b="1" i="1" dirty="0" err="1">
                <a:solidFill>
                  <a:srgbClr val="C00000"/>
                </a:solidFill>
                <a:highlight>
                  <a:srgbClr val="FFFF00"/>
                </a:highlight>
              </a:rPr>
              <a:t>logical</a:t>
            </a:r>
            <a:r>
              <a:rPr lang="tr-TR" sz="1200" b="1" i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tr-TR" sz="1200" b="1" i="1" dirty="0" err="1">
                <a:solidFill>
                  <a:srgbClr val="C00000"/>
                </a:solidFill>
                <a:highlight>
                  <a:srgbClr val="FFFF00"/>
                </a:highlight>
              </a:rPr>
              <a:t>sequences-statements</a:t>
            </a:r>
            <a:r>
              <a:rPr lang="tr-TR" sz="1200" b="1" i="1" dirty="0">
                <a:highlight>
                  <a:srgbClr val="FFFF00"/>
                </a:highlight>
              </a:rPr>
              <a:t>), </a:t>
            </a:r>
            <a:br>
              <a:rPr lang="tr-TR" sz="1200" b="1" i="1" dirty="0">
                <a:highlight>
                  <a:srgbClr val="FFFF00"/>
                </a:highlight>
              </a:rPr>
            </a:br>
            <a:r>
              <a:rPr lang="tr-TR" sz="1200" b="1" i="1" dirty="0">
                <a:highlight>
                  <a:srgbClr val="FFFF00"/>
                </a:highlight>
              </a:rPr>
              <a:t>ancak </a:t>
            </a:r>
            <a:r>
              <a:rPr lang="tr-TR" sz="1200" b="1" i="1" dirty="0">
                <a:solidFill>
                  <a:srgbClr val="0070C0"/>
                </a:solidFill>
                <a:highlight>
                  <a:srgbClr val="FFFF00"/>
                </a:highlight>
              </a:rPr>
              <a:t>fiziksel olarak 40 satırdır </a:t>
            </a:r>
            <a:r>
              <a:rPr lang="tr-TR" sz="1200" b="1" i="1" dirty="0">
                <a:highlight>
                  <a:srgbClr val="FFFF00"/>
                </a:highlight>
              </a:rPr>
              <a:t>(</a:t>
            </a:r>
            <a:r>
              <a:rPr lang="tr-TR" sz="1200" b="1" i="1" dirty="0" err="1">
                <a:solidFill>
                  <a:srgbClr val="C00000"/>
                </a:solidFill>
                <a:highlight>
                  <a:srgbClr val="FFFF00"/>
                </a:highlight>
              </a:rPr>
              <a:t>physical</a:t>
            </a:r>
            <a:r>
              <a:rPr lang="tr-TR" sz="1200" b="1" i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tr-TR" sz="1200" b="1" i="1" dirty="0" err="1">
                <a:solidFill>
                  <a:srgbClr val="C00000"/>
                </a:solidFill>
                <a:highlight>
                  <a:srgbClr val="FFFF00"/>
                </a:highlight>
              </a:rPr>
              <a:t>sequences</a:t>
            </a:r>
            <a:r>
              <a:rPr lang="tr-TR" sz="1200" b="1" i="1" dirty="0">
                <a:highlight>
                  <a:srgbClr val="FFFF00"/>
                </a:highlight>
              </a:rPr>
              <a:t>). </a:t>
            </a: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9731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4/10/2025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 dili ile  </a:t>
            </a:r>
            <a:r>
              <a:rPr lang="tr-TR" sz="8000"/>
              <a:t>yapısal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şlık 6">
            <a:extLst>
              <a:ext uri="{FF2B5EF4-FFF2-40B4-BE49-F238E27FC236}">
                <a16:creationId xmlns:a16="http://schemas.microsoft.com/office/drawing/2014/main" id="{85FC2FCE-B639-4580-9D57-8391841D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SAYAÇ KONTROLÜ ÇALIŞMASI</a:t>
            </a:r>
          </a:p>
        </p:txBody>
      </p:sp>
      <p:sp>
        <p:nvSpPr>
          <p:cNvPr id="2" name="Metin Yer Tutucusu 1">
            <a:extLst>
              <a:ext uri="{FF2B5EF4-FFF2-40B4-BE49-F238E27FC236}">
                <a16:creationId xmlns:a16="http://schemas.microsoft.com/office/drawing/2014/main" id="{7DB27774-BB8E-4CF7-AE20-420B3F037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800" dirty="0"/>
              <a:t>Programcı adını ekrana 10 kere yazan algoritmayı ve akış diyagramını yapınız.</a:t>
            </a:r>
          </a:p>
          <a:p>
            <a:r>
              <a:rPr lang="tr-TR" sz="2800" dirty="0">
                <a:highlight>
                  <a:srgbClr val="FFFF00"/>
                </a:highlight>
              </a:rPr>
              <a:t>C dilinde sayaçlar genellikle sıfırdan başlatılır.</a:t>
            </a:r>
          </a:p>
        </p:txBody>
      </p:sp>
      <p:sp>
        <p:nvSpPr>
          <p:cNvPr id="24" name="Akış Çizelgesi: Karar 23">
            <a:extLst>
              <a:ext uri="{FF2B5EF4-FFF2-40B4-BE49-F238E27FC236}">
                <a16:creationId xmlns:a16="http://schemas.microsoft.com/office/drawing/2014/main" id="{FB70556C-E093-4463-A8CD-B0BB203401B5}"/>
              </a:ext>
            </a:extLst>
          </p:cNvPr>
          <p:cNvSpPr/>
          <p:nvPr/>
        </p:nvSpPr>
        <p:spPr>
          <a:xfrm>
            <a:off x="3377898" y="3789392"/>
            <a:ext cx="1763024" cy="455960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Sayaç&lt;10</a:t>
            </a:r>
          </a:p>
        </p:txBody>
      </p: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1BE0F65C-9B01-4DF9-A272-CEB0657FFFB7}"/>
              </a:ext>
            </a:extLst>
          </p:cNvPr>
          <p:cNvCxnSpPr>
            <a:cxnSpLocks/>
            <a:stCxn id="37" idx="2"/>
            <a:endCxn id="29" idx="0"/>
          </p:cNvCxnSpPr>
          <p:nvPr/>
        </p:nvCxnSpPr>
        <p:spPr>
          <a:xfrm>
            <a:off x="2799122" y="1253434"/>
            <a:ext cx="2" cy="223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221F7308-04FB-4059-8888-2D80E80C1CB3}"/>
              </a:ext>
            </a:extLst>
          </p:cNvPr>
          <p:cNvCxnSpPr>
            <a:cxnSpLocks/>
            <a:stCxn id="24" idx="2"/>
            <a:endCxn id="38" idx="0"/>
          </p:cNvCxnSpPr>
          <p:nvPr/>
        </p:nvCxnSpPr>
        <p:spPr>
          <a:xfrm>
            <a:off x="4259410" y="4245352"/>
            <a:ext cx="21375" cy="11178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4601E221-6696-49E2-A92A-A8A5CEB5D387}"/>
              </a:ext>
            </a:extLst>
          </p:cNvPr>
          <p:cNvSpPr txBox="1"/>
          <p:nvPr/>
        </p:nvSpPr>
        <p:spPr>
          <a:xfrm>
            <a:off x="5091281" y="4017372"/>
            <a:ext cx="667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Evet</a:t>
            </a:r>
          </a:p>
        </p:txBody>
      </p:sp>
      <p:cxnSp>
        <p:nvCxnSpPr>
          <p:cNvPr id="28" name="Bağlayıcı: Dirsek 27">
            <a:extLst>
              <a:ext uri="{FF2B5EF4-FFF2-40B4-BE49-F238E27FC236}">
                <a16:creationId xmlns:a16="http://schemas.microsoft.com/office/drawing/2014/main" id="{5FBEC466-FB40-4B3A-987D-06F23EA4BD21}"/>
              </a:ext>
            </a:extLst>
          </p:cNvPr>
          <p:cNvCxnSpPr>
            <a:cxnSpLocks/>
            <a:stCxn id="24" idx="3"/>
            <a:endCxn id="41" idx="0"/>
          </p:cNvCxnSpPr>
          <p:nvPr/>
        </p:nvCxnSpPr>
        <p:spPr>
          <a:xfrm flipH="1" flipV="1">
            <a:off x="4270097" y="2442524"/>
            <a:ext cx="870825" cy="1574848"/>
          </a:xfrm>
          <a:prstGeom prst="bentConnector4">
            <a:avLst>
              <a:gd name="adj1" fmla="val -40610"/>
              <a:gd name="adj2" fmla="val 114516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kış Çizelgesi: İşlem 28">
            <a:extLst>
              <a:ext uri="{FF2B5EF4-FFF2-40B4-BE49-F238E27FC236}">
                <a16:creationId xmlns:a16="http://schemas.microsoft.com/office/drawing/2014/main" id="{56EFC851-EEEB-4F02-82B3-E84F6C6518CC}"/>
              </a:ext>
            </a:extLst>
          </p:cNvPr>
          <p:cNvSpPr/>
          <p:nvPr/>
        </p:nvSpPr>
        <p:spPr>
          <a:xfrm>
            <a:off x="1803253" y="1477385"/>
            <a:ext cx="1991741" cy="47569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Sayaç=0</a:t>
            </a:r>
          </a:p>
        </p:txBody>
      </p:sp>
      <p:sp>
        <p:nvSpPr>
          <p:cNvPr id="31" name="Akış Çizelgesi: İşlem 30">
            <a:extLst>
              <a:ext uri="{FF2B5EF4-FFF2-40B4-BE49-F238E27FC236}">
                <a16:creationId xmlns:a16="http://schemas.microsoft.com/office/drawing/2014/main" id="{2DFC71E4-1802-4768-8B8C-EA4504E6E9ED}"/>
              </a:ext>
            </a:extLst>
          </p:cNvPr>
          <p:cNvSpPr/>
          <p:nvPr/>
        </p:nvSpPr>
        <p:spPr>
          <a:xfrm>
            <a:off x="3260360" y="3248580"/>
            <a:ext cx="1991742" cy="29657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Sayaç=Sayaç+1</a:t>
            </a:r>
          </a:p>
        </p:txBody>
      </p:sp>
      <p:cxnSp>
        <p:nvCxnSpPr>
          <p:cNvPr id="32" name="Düz Ok Bağlayıcısı 31">
            <a:extLst>
              <a:ext uri="{FF2B5EF4-FFF2-40B4-BE49-F238E27FC236}">
                <a16:creationId xmlns:a16="http://schemas.microsoft.com/office/drawing/2014/main" id="{1810D19E-E816-4C66-84F8-D29C1443A4AF}"/>
              </a:ext>
            </a:extLst>
          </p:cNvPr>
          <p:cNvCxnSpPr>
            <a:cxnSpLocks/>
            <a:stCxn id="41" idx="2"/>
            <a:endCxn id="31" idx="0"/>
          </p:cNvCxnSpPr>
          <p:nvPr/>
        </p:nvCxnSpPr>
        <p:spPr>
          <a:xfrm flipH="1">
            <a:off x="4256231" y="2898484"/>
            <a:ext cx="13866" cy="3500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EECEB9ED-E218-4AD4-9B54-02B8F111B2F7}"/>
              </a:ext>
            </a:extLst>
          </p:cNvPr>
          <p:cNvCxnSpPr>
            <a:cxnSpLocks/>
            <a:stCxn id="31" idx="2"/>
            <a:endCxn id="24" idx="0"/>
          </p:cNvCxnSpPr>
          <p:nvPr/>
        </p:nvCxnSpPr>
        <p:spPr>
          <a:xfrm>
            <a:off x="4256231" y="3545159"/>
            <a:ext cx="3179" cy="2442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Bağlayıcı: Dirsek 35">
            <a:extLst>
              <a:ext uri="{FF2B5EF4-FFF2-40B4-BE49-F238E27FC236}">
                <a16:creationId xmlns:a16="http://schemas.microsoft.com/office/drawing/2014/main" id="{C29AC03E-3750-4EDA-B33C-659D85251013}"/>
              </a:ext>
            </a:extLst>
          </p:cNvPr>
          <p:cNvCxnSpPr>
            <a:cxnSpLocks/>
            <a:stCxn id="29" idx="2"/>
            <a:endCxn id="41" idx="1"/>
          </p:cNvCxnSpPr>
          <p:nvPr/>
        </p:nvCxnSpPr>
        <p:spPr>
          <a:xfrm rot="16200000" flipH="1">
            <a:off x="2677964" y="2074243"/>
            <a:ext cx="717420" cy="47510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kış Çizelgesi: Sonlandırıcı 36">
            <a:extLst>
              <a:ext uri="{FF2B5EF4-FFF2-40B4-BE49-F238E27FC236}">
                <a16:creationId xmlns:a16="http://schemas.microsoft.com/office/drawing/2014/main" id="{6260E7FA-A93B-4896-9808-A0AF7540F29D}"/>
              </a:ext>
            </a:extLst>
          </p:cNvPr>
          <p:cNvSpPr/>
          <p:nvPr/>
        </p:nvSpPr>
        <p:spPr>
          <a:xfrm>
            <a:off x="2230727" y="888448"/>
            <a:ext cx="1136789" cy="364986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Başla</a:t>
            </a:r>
          </a:p>
        </p:txBody>
      </p:sp>
      <p:sp>
        <p:nvSpPr>
          <p:cNvPr id="38" name="Akış Çizelgesi: Sonlandırıcı 37">
            <a:extLst>
              <a:ext uri="{FF2B5EF4-FFF2-40B4-BE49-F238E27FC236}">
                <a16:creationId xmlns:a16="http://schemas.microsoft.com/office/drawing/2014/main" id="{0C537B9C-5305-4BFF-9406-DEAFEF6B92F7}"/>
              </a:ext>
            </a:extLst>
          </p:cNvPr>
          <p:cNvSpPr/>
          <p:nvPr/>
        </p:nvSpPr>
        <p:spPr>
          <a:xfrm>
            <a:off x="3712390" y="5363196"/>
            <a:ext cx="1136789" cy="364986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Bitir</a:t>
            </a:r>
          </a:p>
        </p:txBody>
      </p:sp>
      <p:sp>
        <p:nvSpPr>
          <p:cNvPr id="41" name="Akış Çizelgesi: Görüntüleme 40">
            <a:extLst>
              <a:ext uri="{FF2B5EF4-FFF2-40B4-BE49-F238E27FC236}">
                <a16:creationId xmlns:a16="http://schemas.microsoft.com/office/drawing/2014/main" id="{46CEA076-0A31-48BA-9869-1623D4152176}"/>
              </a:ext>
            </a:extLst>
          </p:cNvPr>
          <p:cNvSpPr/>
          <p:nvPr/>
        </p:nvSpPr>
        <p:spPr>
          <a:xfrm>
            <a:off x="3274225" y="2442524"/>
            <a:ext cx="1991743" cy="455960"/>
          </a:xfrm>
          <a:prstGeom prst="flowChartDisp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 err="1">
                <a:ln w="0"/>
                <a:solidFill>
                  <a:schemeClr val="tx1"/>
                </a:solidFill>
                <a:latin typeface="Outfit" pitchFamily="2" charset="0"/>
              </a:rPr>
              <a:t>ProgramcıAdı</a:t>
            </a:r>
            <a:endParaRPr lang="tr-TR" sz="1200" dirty="0">
              <a:ln w="0"/>
              <a:solidFill>
                <a:schemeClr val="tx1"/>
              </a:solidFill>
              <a:latin typeface="Outfit" pitchFamily="2" charset="0"/>
            </a:endParaRPr>
          </a:p>
        </p:txBody>
      </p:sp>
      <p:sp>
        <p:nvSpPr>
          <p:cNvPr id="77" name="Metin kutusu 76">
            <a:extLst>
              <a:ext uri="{FF2B5EF4-FFF2-40B4-BE49-F238E27FC236}">
                <a16:creationId xmlns:a16="http://schemas.microsoft.com/office/drawing/2014/main" id="{09C945D1-1A96-4AC5-87AA-1184C14AA779}"/>
              </a:ext>
            </a:extLst>
          </p:cNvPr>
          <p:cNvSpPr txBox="1"/>
          <p:nvPr/>
        </p:nvSpPr>
        <p:spPr>
          <a:xfrm>
            <a:off x="3642361" y="4182845"/>
            <a:ext cx="667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Hayır</a:t>
            </a:r>
          </a:p>
        </p:txBody>
      </p:sp>
    </p:spTree>
    <p:extLst>
      <p:ext uri="{BB962C8B-B14F-4D97-AF65-F5344CB8AC3E}">
        <p14:creationId xmlns:p14="http://schemas.microsoft.com/office/powerpoint/2010/main" val="263089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SAYAÇ KONTROLÜ ÇALIŞMASI ALGORİTMA VE UYGULAMA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6232A-C2CD-4B80-960A-C031725D9E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sz="4400" b="1" dirty="0"/>
              <a:t>Algoritma: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/>
              <a:t>BAŞLA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 err="1"/>
              <a:t>Sayac</a:t>
            </a:r>
            <a:r>
              <a:rPr lang="tr-TR" sz="4400" dirty="0"/>
              <a:t>=0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/>
              <a:t>YAZ "ILHAN"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 err="1"/>
              <a:t>Sayac</a:t>
            </a:r>
            <a:r>
              <a:rPr lang="tr-TR" sz="4400" dirty="0"/>
              <a:t>=Sayac+1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/>
              <a:t>EĞER </a:t>
            </a:r>
            <a:r>
              <a:rPr lang="tr-TR" sz="4400" dirty="0" err="1"/>
              <a:t>Sayac</a:t>
            </a:r>
            <a:r>
              <a:rPr lang="tr-TR" sz="4400" dirty="0"/>
              <a:t>&lt;10 İSE GİT Adım 3 </a:t>
            </a:r>
          </a:p>
          <a:p>
            <a:pPr marL="182563" indent="-182563">
              <a:buFont typeface="+mj-lt"/>
              <a:buAutoNum type="arabicPeriod"/>
            </a:pPr>
            <a:r>
              <a:rPr lang="tr-TR" sz="4400" dirty="0"/>
              <a:t>DUR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9BF57F0-A831-48C4-823C-02E8139FF8F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#include &lt;</a:t>
            </a:r>
            <a:r>
              <a:rPr lang="en-US" sz="3200" dirty="0" err="1">
                <a:latin typeface="Consolas" panose="020B0609020204030204" pitchFamily="49" charset="0"/>
              </a:rPr>
              <a:t>stdio.h</a:t>
            </a:r>
            <a:r>
              <a:rPr lang="en-US" sz="3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#define PROGRAMCIADI "ILHAN"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void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3200" dirty="0">
                <a:latin typeface="Consolas" panose="020B0609020204030204" pitchFamily="49" charset="0"/>
              </a:rPr>
              <a:t>   </a:t>
            </a:r>
            <a:r>
              <a:rPr lang="en-US" sz="3200" dirty="0">
                <a:latin typeface="Consolas" panose="020B0609020204030204" pitchFamily="49" charset="0"/>
              </a:rPr>
              <a:t>int</a:t>
            </a:r>
            <a:r>
              <a:rPr lang="en-US" sz="3200" dirty="0">
                <a:solidFill>
                  <a:srgbClr val="FF00FF"/>
                </a:solidFill>
                <a:latin typeface="Consolas" panose="020B0609020204030204" pitchFamily="49" charset="0"/>
              </a:rPr>
              <a:t> </a:t>
            </a:r>
            <a:r>
              <a:rPr lang="tr-TR" sz="3200" dirty="0" err="1">
                <a:solidFill>
                  <a:srgbClr val="FF00FF"/>
                </a:solidFill>
                <a:latin typeface="Consolas" panose="020B0609020204030204" pitchFamily="49" charset="0"/>
              </a:rPr>
              <a:t>sayac</a:t>
            </a:r>
            <a:r>
              <a:rPr lang="en-US" sz="3200" dirty="0">
                <a:solidFill>
                  <a:srgbClr val="FF00FF"/>
                </a:solidFill>
                <a:latin typeface="Consolas" panose="020B0609020204030204" pitchFamily="49" charset="0"/>
              </a:rPr>
              <a:t>=</a:t>
            </a:r>
            <a:r>
              <a:rPr lang="tr-TR" sz="3200" dirty="0">
                <a:solidFill>
                  <a:srgbClr val="FF00FF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solidFill>
                  <a:srgbClr val="FF00FF"/>
                </a:solidFill>
                <a:latin typeface="Consolas" panose="020B0609020204030204" pitchFamily="49" charset="0"/>
              </a:rPr>
              <a:t>; </a:t>
            </a:r>
            <a:endParaRPr lang="en-US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3200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3200" dirty="0" err="1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Basla</a:t>
            </a:r>
            <a:r>
              <a:rPr lang="en-US" sz="3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:</a:t>
            </a:r>
            <a:endParaRPr lang="tr-TR" sz="3200" dirty="0">
              <a:solidFill>
                <a:srgbClr val="0000FF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3200" dirty="0">
                <a:latin typeface="Consolas" panose="020B0609020204030204" pitchFamily="49" charset="0"/>
              </a:rPr>
              <a:t>      </a:t>
            </a:r>
            <a:r>
              <a:rPr lang="pt-BR" sz="3200" dirty="0">
                <a:latin typeface="Consolas" panose="020B0609020204030204" pitchFamily="49" charset="0"/>
              </a:rPr>
              <a:t>printf("%s</a:t>
            </a:r>
            <a:r>
              <a:rPr lang="tr-TR" sz="3200" dirty="0">
                <a:latin typeface="Consolas" panose="020B0609020204030204" pitchFamily="49" charset="0"/>
              </a:rPr>
              <a:t>\n</a:t>
            </a:r>
            <a:r>
              <a:rPr lang="pt-BR" sz="3200" dirty="0">
                <a:latin typeface="Consolas" panose="020B0609020204030204" pitchFamily="49" charset="0"/>
              </a:rPr>
              <a:t>",PROGRAMCIADI);</a:t>
            </a:r>
            <a:endParaRPr lang="tr-TR" sz="3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3200" dirty="0">
                <a:latin typeface="Consolas" panose="020B0609020204030204" pitchFamily="49" charset="0"/>
              </a:rPr>
              <a:t>      </a:t>
            </a:r>
            <a:r>
              <a:rPr lang="tr-TR" sz="3200" dirty="0" err="1">
                <a:solidFill>
                  <a:srgbClr val="FF00FF"/>
                </a:solidFill>
                <a:latin typeface="Consolas" panose="020B0609020204030204" pitchFamily="49" charset="0"/>
              </a:rPr>
              <a:t>sayac</a:t>
            </a:r>
            <a:r>
              <a:rPr lang="tr-TR" sz="3200" dirty="0">
                <a:solidFill>
                  <a:srgbClr val="FF00FF"/>
                </a:solidFill>
                <a:latin typeface="Consolas" panose="020B0609020204030204" pitchFamily="49" charset="0"/>
              </a:rPr>
              <a:t>=</a:t>
            </a:r>
            <a:r>
              <a:rPr lang="tr-TR" sz="3200" dirty="0" err="1">
                <a:solidFill>
                  <a:srgbClr val="FF00FF"/>
                </a:solidFill>
                <a:latin typeface="Consolas" panose="020B0609020204030204" pitchFamily="49" charset="0"/>
              </a:rPr>
              <a:t>sayac</a:t>
            </a:r>
            <a:r>
              <a:rPr lang="en-US" sz="3200" dirty="0">
                <a:solidFill>
                  <a:srgbClr val="FF00FF"/>
                </a:solidFill>
                <a:latin typeface="Consolas" panose="020B0609020204030204" pitchFamily="49" charset="0"/>
              </a:rPr>
              <a:t>+</a:t>
            </a:r>
            <a:r>
              <a:rPr lang="tr-TR" sz="3200" dirty="0">
                <a:solidFill>
                  <a:srgbClr val="FF00FF"/>
                </a:solidFill>
                <a:latin typeface="Consolas" panose="020B0609020204030204" pitchFamily="49" charset="0"/>
              </a:rPr>
              <a:t>1</a:t>
            </a:r>
            <a:r>
              <a:rPr lang="en-US" sz="3200" dirty="0">
                <a:solidFill>
                  <a:srgbClr val="FF00FF"/>
                </a:solidFill>
                <a:latin typeface="Consolas" panose="020B0609020204030204" pitchFamily="49" charset="0"/>
              </a:rPr>
              <a:t>;</a:t>
            </a:r>
            <a:r>
              <a:rPr lang="tr-TR" sz="3200" dirty="0">
                <a:solidFill>
                  <a:srgbClr val="FF00F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3200" dirty="0">
                <a:solidFill>
                  <a:srgbClr val="FF00FF"/>
                </a:solidFill>
                <a:latin typeface="Consolas" panose="020B0609020204030204" pitchFamily="49" charset="0"/>
              </a:rPr>
              <a:t>      </a:t>
            </a:r>
            <a:r>
              <a:rPr lang="en-US" sz="3200" dirty="0">
                <a:latin typeface="Consolas" panose="020B0609020204030204" pitchFamily="49" charset="0"/>
              </a:rPr>
              <a:t>if (</a:t>
            </a:r>
            <a:r>
              <a:rPr lang="tr-TR" sz="3200" dirty="0" err="1">
                <a:solidFill>
                  <a:srgbClr val="7030A0"/>
                </a:solidFill>
                <a:latin typeface="Consolas" panose="020B0609020204030204" pitchFamily="49" charset="0"/>
              </a:rPr>
              <a:t>sayac</a:t>
            </a:r>
            <a:r>
              <a:rPr lang="en-US" sz="3200" dirty="0">
                <a:solidFill>
                  <a:srgbClr val="7030A0"/>
                </a:solidFill>
                <a:latin typeface="Consolas" panose="020B0609020204030204" pitchFamily="49" charset="0"/>
              </a:rPr>
              <a:t>&lt;1</a:t>
            </a:r>
            <a:r>
              <a:rPr lang="tr-TR" sz="32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US" sz="3200" dirty="0">
                <a:latin typeface="Consolas" panose="020B0609020204030204" pitchFamily="49" charset="0"/>
              </a:rPr>
              <a:t>) </a:t>
            </a:r>
            <a:r>
              <a:rPr lang="en-US" sz="32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goto</a:t>
            </a:r>
            <a:r>
              <a:rPr lang="en-US" sz="3200" dirty="0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3200" dirty="0" err="1">
                <a:solidFill>
                  <a:srgbClr val="FF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Basla</a:t>
            </a:r>
            <a:r>
              <a:rPr lang="en-US" sz="3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latin typeface="Consolas" panose="020B0609020204030204" pitchFamily="49" charset="0"/>
              </a:rPr>
              <a:t>return;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3200" dirty="0">
                <a:latin typeface="Consolas" panose="020B0609020204030204" pitchFamily="49" charset="0"/>
              </a:rPr>
              <a:t>}</a:t>
            </a:r>
            <a:endParaRPr lang="tr-TR" sz="32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endParaRPr lang="tr-TR" sz="3200" dirty="0"/>
          </a:p>
          <a:p>
            <a:pPr marL="0" indent="0" algn="ctr">
              <a:buNone/>
            </a:pPr>
            <a:endParaRPr lang="tr-TR" sz="3200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7301A2E3-44FF-45CD-AAFB-5E0067165FC7}"/>
              </a:ext>
            </a:extLst>
          </p:cNvPr>
          <p:cNvSpPr/>
          <p:nvPr/>
        </p:nvSpPr>
        <p:spPr>
          <a:xfrm rot="19152993">
            <a:off x="2406995" y="2641442"/>
            <a:ext cx="683552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Etiketlere de kimlik verilirken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değişken </a:t>
            </a:r>
            <a:r>
              <a:rPr lang="tr-TR" sz="40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kimliklendirme</a:t>
            </a: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kuralları geçerlidir!</a:t>
            </a:r>
          </a:p>
        </p:txBody>
      </p:sp>
    </p:spTree>
    <p:extLst>
      <p:ext uri="{BB962C8B-B14F-4D97-AF65-F5344CB8AC3E}">
        <p14:creationId xmlns:p14="http://schemas.microsoft.com/office/powerpoint/2010/main" val="574800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CE0C726-7D7F-4565-8CC1-85AC5784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KARŞILAŞTIRMA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E1B186AB-360E-4F25-A0B6-2A1DB38B9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3143564" cy="397764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</a:rPr>
              <a:t>stdio.h</a:t>
            </a:r>
            <a:r>
              <a:rPr lang="en-US" sz="20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#define PROGRAMCIADI "ILHAN"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void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//1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//2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//3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//5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//9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(PROGRAMCIADI);</a:t>
            </a:r>
            <a:r>
              <a:rPr lang="tr-TR" sz="2000" dirty="0">
                <a:latin typeface="Consolas" panose="020B0609020204030204" pitchFamily="49" charset="0"/>
              </a:rPr>
              <a:t> //10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sz="2000" dirty="0">
                <a:latin typeface="Consolas" panose="020B0609020204030204" pitchFamily="49" charset="0"/>
              </a:rPr>
              <a:t>return;</a:t>
            </a:r>
            <a:r>
              <a:rPr lang="tr-TR" sz="2000" dirty="0">
                <a:latin typeface="Consolas" panose="020B0609020204030204" pitchFamily="49" charset="0"/>
              </a:rPr>
              <a:t> //11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439AF615-F5F7-421E-908B-9EAAB7506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9872" y="2241561"/>
            <a:ext cx="6502280" cy="3977640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 &lt;</a:t>
            </a:r>
            <a:r>
              <a:rPr lang="tr-TR" dirty="0" err="1">
                <a:latin typeface="Consolas" panose="020B0609020204030204" pitchFamily="49" charset="0"/>
              </a:rPr>
              <a:t>stdio.h</a:t>
            </a:r>
            <a:r>
              <a:rPr lang="tr-T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PROGRAMCIADI "ILHAN"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void</a:t>
            </a:r>
            <a:r>
              <a:rPr lang="tr-TR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tr-TR" dirty="0">
                <a:latin typeface="Consolas" panose="020B0609020204030204" pitchFamily="49" charset="0"/>
              </a:rPr>
              <a:t>=0;             //1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Basla:                   </a:t>
            </a:r>
            <a:r>
              <a:rPr lang="tr-TR" dirty="0">
                <a:latin typeface="Consolas" panose="020B0609020204030204" pitchFamily="49" charset="0"/>
              </a:rPr>
              <a:t>//Etiket icra edilemez!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(PROGRAMCIADI); //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2-6-10-14-18-22-26-30-34-38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tr-TR" dirty="0">
                <a:latin typeface="Consolas" panose="020B0609020204030204" pitchFamily="49" charset="0"/>
              </a:rPr>
              <a:t>=sayac+1;        //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3-7-11-15-19-23-27-31-35-39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tr-TR" dirty="0">
                <a:latin typeface="Consolas" panose="020B0609020204030204" pitchFamily="49" charset="0"/>
              </a:rPr>
              <a:t>&lt;10)         //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4-8-12-16-20-24-28-32-36-40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 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Basla;       </a:t>
            </a:r>
            <a:r>
              <a:rPr lang="tr-TR" dirty="0">
                <a:latin typeface="Consolas" panose="020B0609020204030204" pitchFamily="49" charset="0"/>
              </a:rPr>
              <a:t>//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5-9-13-17-21-25-29-33-37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;                  //41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E556DAFA-27BC-41EF-BA8E-D2253FB89890}"/>
              </a:ext>
            </a:extLst>
          </p:cNvPr>
          <p:cNvSpPr/>
          <p:nvPr/>
        </p:nvSpPr>
        <p:spPr>
          <a:xfrm rot="19152993">
            <a:off x="2515949" y="2130121"/>
            <a:ext cx="7160102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 defTabSz="914400">
              <a:defRPr/>
            </a:pP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Buradaki Döngü: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Mantıksal</a:t>
            </a:r>
            <a:r>
              <a:rPr lang="tr-TR" sz="4000" b="1" i="1" dirty="0">
                <a:solidFill>
                  <a:srgbClr val="0070C0"/>
                </a:solidFill>
              </a:rPr>
              <a:t> </a:t>
            </a: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olarak 5 satır </a:t>
            </a:r>
            <a:b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ancak fiziksel olarak 40 satırdır </a:t>
            </a:r>
          </a:p>
        </p:txBody>
      </p:sp>
    </p:spTree>
    <p:extLst>
      <p:ext uri="{BB962C8B-B14F-4D97-AF65-F5344CB8AC3E}">
        <p14:creationId xmlns:p14="http://schemas.microsoft.com/office/powerpoint/2010/main" val="376909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717322E-2749-4F27-B9F3-5E5FCEB1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İzleme (</a:t>
            </a:r>
            <a:r>
              <a:rPr lang="tr-TR" dirty="0" err="1"/>
              <a:t>trace</a:t>
            </a:r>
            <a:r>
              <a:rPr lang="tr-TR" dirty="0"/>
              <a:t>)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E06D06A-B4EA-4DCA-8891-BE1C266D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Özellikle döngü içeren kodlarda istenilen sayı kadar işlemin yapılıp yapılmadığı </a:t>
            </a:r>
            <a:r>
              <a:rPr lang="tr-TR" b="1" dirty="0">
                <a:solidFill>
                  <a:srgbClr val="0070C0"/>
                </a:solidFill>
              </a:rPr>
              <a:t>izleme </a:t>
            </a:r>
            <a:r>
              <a:rPr lang="tr-TR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trace</a:t>
            </a:r>
            <a:r>
              <a:rPr lang="tr-TR" dirty="0"/>
              <a:t>) yapılarak anlaşılabilir.</a:t>
            </a:r>
          </a:p>
          <a:p>
            <a:pPr marL="0" indent="0">
              <a:buNone/>
            </a:pPr>
            <a:r>
              <a:rPr lang="tr-TR" dirty="0"/>
              <a:t>İzleme yapıldığında;</a:t>
            </a:r>
          </a:p>
          <a:p>
            <a:r>
              <a:rPr lang="tr-TR" dirty="0"/>
              <a:t>Sayacın değişimleri,</a:t>
            </a:r>
          </a:p>
          <a:p>
            <a:r>
              <a:rPr lang="tr-TR" dirty="0"/>
              <a:t>Yapılan işlemlerdeki konsol çıktıları,</a:t>
            </a:r>
          </a:p>
          <a:p>
            <a:r>
              <a:rPr lang="tr-TR" dirty="0"/>
              <a:t>Diğer değişkenlerin aldığı değerler </a:t>
            </a:r>
            <a:r>
              <a:rPr lang="tr-TR" b="1" dirty="0">
                <a:solidFill>
                  <a:srgbClr val="0070C0"/>
                </a:solidFill>
              </a:rPr>
              <a:t>gözlemlenebilir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watch</a:t>
            </a:r>
            <a:r>
              <a:rPr lang="tr-TR" dirty="0"/>
              <a:t>).</a:t>
            </a:r>
          </a:p>
          <a:p>
            <a:pPr marL="0" indent="0" algn="ctr">
              <a:buNone/>
            </a:pPr>
            <a:r>
              <a:rPr lang="tr-TR" b="1" i="1" dirty="0"/>
              <a:t>Genellikle çalıştırma anındaki </a:t>
            </a:r>
            <a:r>
              <a:rPr lang="tr-TR" b="1" i="1" dirty="0">
                <a:solidFill>
                  <a:srgbClr val="0070C0"/>
                </a:solidFill>
              </a:rPr>
              <a:t>yazılım hataları, </a:t>
            </a:r>
            <a:r>
              <a:rPr lang="tr-TR" b="1" i="1" dirty="0" err="1">
                <a:solidFill>
                  <a:srgbClr val="C00000"/>
                </a:solidFill>
              </a:rPr>
              <a:t>bug</a:t>
            </a:r>
            <a:r>
              <a:rPr lang="tr-TR" b="1" i="1" dirty="0"/>
              <a:t> olarak adlandırılır.</a:t>
            </a:r>
          </a:p>
          <a:p>
            <a:pPr marL="0" indent="0" algn="ctr">
              <a:buNone/>
            </a:pPr>
            <a:r>
              <a:rPr lang="tr-TR" b="1" i="1" dirty="0"/>
              <a:t>Yazılım hatalarını araştırmak için «</a:t>
            </a:r>
            <a:r>
              <a:rPr lang="tr-TR" b="1" i="1" dirty="0" err="1">
                <a:solidFill>
                  <a:srgbClr val="7030A0"/>
                </a:solidFill>
              </a:rPr>
              <a:t>debug</a:t>
            </a:r>
            <a:r>
              <a:rPr lang="tr-TR" b="1" i="1" dirty="0"/>
              <a:t>» </a:t>
            </a:r>
            <a:r>
              <a:rPr lang="tr-TR" b="1" i="1" dirty="0" err="1"/>
              <a:t>modunda</a:t>
            </a:r>
            <a:r>
              <a:rPr lang="tr-TR" b="1" i="1" dirty="0"/>
              <a:t> derlemenin yapılması gerekir. İzleme (</a:t>
            </a:r>
            <a:r>
              <a:rPr lang="tr-TR" b="1" i="1" dirty="0" err="1"/>
              <a:t>trace</a:t>
            </a:r>
            <a:r>
              <a:rPr lang="tr-TR" b="1" i="1" dirty="0"/>
              <a:t>) bu </a:t>
            </a:r>
            <a:r>
              <a:rPr lang="tr-TR" b="1" i="1" dirty="0" err="1"/>
              <a:t>modda</a:t>
            </a:r>
            <a:r>
              <a:rPr lang="tr-TR" b="1" i="1" dirty="0"/>
              <a:t> yapılır.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161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717322E-2749-4F27-B9F3-5E5FCEB1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İzleme (</a:t>
            </a:r>
            <a:r>
              <a:rPr lang="tr-TR" dirty="0" err="1"/>
              <a:t>trace</a:t>
            </a:r>
            <a:r>
              <a:rPr lang="tr-TR" dirty="0"/>
              <a:t>) –</a:t>
            </a:r>
            <a:r>
              <a:rPr lang="tr-TR" dirty="0" err="1"/>
              <a:t>devc</a:t>
            </a:r>
            <a:r>
              <a:rPr lang="tr-TR" dirty="0"/>
              <a:t>++</a:t>
            </a:r>
          </a:p>
        </p:txBody>
      </p:sp>
      <p:pic>
        <p:nvPicPr>
          <p:cNvPr id="16" name="İçerik Yer Tutucusu 15">
            <a:extLst>
              <a:ext uri="{FF2B5EF4-FFF2-40B4-BE49-F238E27FC236}">
                <a16:creationId xmlns:a16="http://schemas.microsoft.com/office/drawing/2014/main" id="{74C6B12E-4684-46D0-BA00-97BC3733D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" y="441875"/>
            <a:ext cx="7829550" cy="5648812"/>
          </a:xfrm>
        </p:spPr>
      </p:pic>
      <p:sp>
        <p:nvSpPr>
          <p:cNvPr id="19" name="Metin Yer Tutucusu 18">
            <a:extLst>
              <a:ext uri="{FF2B5EF4-FFF2-40B4-BE49-F238E27FC236}">
                <a16:creationId xmlns:a16="http://schemas.microsoft.com/office/drawing/2014/main" id="{575AF098-61A6-4390-90FB-3B12925E0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2400" b="0" dirty="0"/>
              <a:t>İlk Önce Derleme </a:t>
            </a:r>
            <a:r>
              <a:rPr lang="tr-TR" sz="2400" b="0" dirty="0" err="1"/>
              <a:t>Modu</a:t>
            </a:r>
            <a:r>
              <a:rPr lang="tr-TR" sz="2400" b="0" dirty="0"/>
              <a:t> «</a:t>
            </a:r>
            <a:r>
              <a:rPr lang="tr-TR" sz="2400" b="0" dirty="0" err="1">
                <a:solidFill>
                  <a:srgbClr val="FF0000"/>
                </a:solidFill>
                <a:highlight>
                  <a:srgbClr val="FFFF00"/>
                </a:highlight>
              </a:rPr>
              <a:t>Debug</a:t>
            </a:r>
            <a:r>
              <a:rPr lang="tr-TR" sz="2400" b="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tr-TR" sz="2400" b="0" dirty="0" err="1">
                <a:solidFill>
                  <a:srgbClr val="FF0000"/>
                </a:solidFill>
                <a:highlight>
                  <a:srgbClr val="FFFF00"/>
                </a:highlight>
              </a:rPr>
              <a:t>Mode</a:t>
            </a:r>
            <a:r>
              <a:rPr lang="tr-TR" sz="2400" b="0" dirty="0"/>
              <a:t>» Seçilmelidir.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2400" b="0" dirty="0">
                <a:highlight>
                  <a:srgbClr val="FFFF00"/>
                </a:highlight>
              </a:rPr>
              <a:t>F4</a:t>
            </a:r>
            <a:r>
              <a:rPr lang="tr-TR" sz="2400" b="0" dirty="0"/>
              <a:t> ile izlemeye başladığında kırılma noktası (</a:t>
            </a:r>
            <a:r>
              <a:rPr lang="tr-TR" sz="2400" b="0" dirty="0" err="1">
                <a:solidFill>
                  <a:srgbClr val="FF0000"/>
                </a:solidFill>
                <a:highlight>
                  <a:srgbClr val="FFFF00"/>
                </a:highlight>
              </a:rPr>
              <a:t>breakpoint</a:t>
            </a:r>
            <a:r>
              <a:rPr lang="tr-TR" sz="2400" b="0" dirty="0"/>
              <a:t>) işaretlenir.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2400" b="0" dirty="0">
                <a:highlight>
                  <a:srgbClr val="FFFF00"/>
                </a:highlight>
              </a:rPr>
              <a:t>F5</a:t>
            </a:r>
            <a:r>
              <a:rPr lang="tr-TR" sz="2400" b="0" dirty="0"/>
              <a:t> ile izleme başlatılır.</a:t>
            </a:r>
          </a:p>
        </p:txBody>
      </p:sp>
    </p:spTree>
    <p:extLst>
      <p:ext uri="{BB962C8B-B14F-4D97-AF65-F5344CB8AC3E}">
        <p14:creationId xmlns:p14="http://schemas.microsoft.com/office/powerpoint/2010/main" val="339807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717322E-2749-4F27-B9F3-5E5FCEB1A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İzleme (</a:t>
            </a:r>
            <a:r>
              <a:rPr lang="tr-TR" dirty="0" err="1"/>
              <a:t>trace</a:t>
            </a:r>
            <a:r>
              <a:rPr lang="tr-TR" dirty="0"/>
              <a:t>) –</a:t>
            </a:r>
            <a:r>
              <a:rPr lang="tr-TR" dirty="0" err="1"/>
              <a:t>devc</a:t>
            </a:r>
            <a:r>
              <a:rPr lang="tr-TR" dirty="0"/>
              <a:t>++</a:t>
            </a:r>
          </a:p>
        </p:txBody>
      </p:sp>
      <p:pic>
        <p:nvPicPr>
          <p:cNvPr id="18" name="İçerik Yer Tutucusu 17">
            <a:extLst>
              <a:ext uri="{FF2B5EF4-FFF2-40B4-BE49-F238E27FC236}">
                <a16:creationId xmlns:a16="http://schemas.microsoft.com/office/drawing/2014/main" id="{A35F5D25-4C14-4279-B34E-4519A2619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5" y="441875"/>
            <a:ext cx="7829550" cy="5648812"/>
          </a:xfrm>
        </p:spPr>
      </p:pic>
      <p:sp>
        <p:nvSpPr>
          <p:cNvPr id="20" name="Metin Yer Tutucusu 19">
            <a:extLst>
              <a:ext uri="{FF2B5EF4-FFF2-40B4-BE49-F238E27FC236}">
                <a16:creationId xmlns:a16="http://schemas.microsoft.com/office/drawing/2014/main" id="{4A7E2586-0FCA-443F-944A-6832144C8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2000" b="0" dirty="0" err="1"/>
              <a:t>Debug</a:t>
            </a:r>
            <a:r>
              <a:rPr lang="tr-TR" sz="2000" b="0" dirty="0"/>
              <a:t> başladıktan sonra gözlemlenecek değişkenler «</a:t>
            </a:r>
            <a:r>
              <a:rPr lang="tr-TR" sz="2000" b="0" dirty="0" err="1">
                <a:solidFill>
                  <a:srgbClr val="FF0000"/>
                </a:solidFill>
                <a:highlight>
                  <a:srgbClr val="FFFF00"/>
                </a:highlight>
              </a:rPr>
              <a:t>Add</a:t>
            </a:r>
            <a:r>
              <a:rPr lang="tr-TR" sz="2000" b="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tr-TR" sz="2000" b="0" dirty="0" err="1">
                <a:solidFill>
                  <a:srgbClr val="FF0000"/>
                </a:solidFill>
                <a:highlight>
                  <a:srgbClr val="FFFF00"/>
                </a:highlight>
              </a:rPr>
              <a:t>watch</a:t>
            </a:r>
            <a:r>
              <a:rPr lang="tr-TR" sz="2000" b="0" dirty="0"/>
              <a:t>» ile eklenir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2000" b="0" dirty="0"/>
              <a:t>Bulunulan satır icra edildikten sonraki satır «</a:t>
            </a:r>
            <a:r>
              <a:rPr lang="tr-TR" sz="2000" b="0" dirty="0" err="1">
                <a:solidFill>
                  <a:srgbClr val="FF0000"/>
                </a:solidFill>
                <a:highlight>
                  <a:srgbClr val="FFFF00"/>
                </a:highlight>
              </a:rPr>
              <a:t>Next</a:t>
            </a:r>
            <a:r>
              <a:rPr lang="tr-TR" sz="2000" b="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tr-TR" sz="2000" b="0" dirty="0" err="1">
                <a:solidFill>
                  <a:srgbClr val="FF0000"/>
                </a:solidFill>
                <a:highlight>
                  <a:srgbClr val="FFFF00"/>
                </a:highlight>
              </a:rPr>
              <a:t>Line</a:t>
            </a:r>
            <a:r>
              <a:rPr lang="tr-TR" sz="2000" b="0" dirty="0"/>
              <a:t>» ile icra edilir.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tr-TR" sz="2000" b="0" dirty="0"/>
              <a:t>Bir sonraki kırılma noktasına kadar icra için «</a:t>
            </a:r>
            <a:r>
              <a:rPr lang="tr-TR" sz="2000" b="0" dirty="0" err="1">
                <a:solidFill>
                  <a:srgbClr val="FF0000"/>
                </a:solidFill>
                <a:highlight>
                  <a:srgbClr val="FFFF00"/>
                </a:highlight>
              </a:rPr>
              <a:t>Continue</a:t>
            </a:r>
            <a:r>
              <a:rPr lang="tr-TR" sz="2000" b="0" dirty="0"/>
              <a:t>» seçilir.</a:t>
            </a:r>
          </a:p>
        </p:txBody>
      </p:sp>
    </p:spTree>
    <p:extLst>
      <p:ext uri="{BB962C8B-B14F-4D97-AF65-F5344CB8AC3E}">
        <p14:creationId xmlns:p14="http://schemas.microsoft.com/office/powerpoint/2010/main" val="2195467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44465B-541C-4406-BE11-E0871BF7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ve DO..</a:t>
            </a:r>
            <a:r>
              <a:rPr lang="tr-TR" dirty="0" err="1"/>
              <a:t>whıle</a:t>
            </a:r>
            <a:r>
              <a:rPr lang="tr-TR" dirty="0"/>
              <a:t> döngüleri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C48626-42A7-46BE-A4E1-CD834A1A0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b="1" dirty="0"/>
              <a:t>1968 Yılında </a:t>
            </a:r>
            <a:r>
              <a:rPr lang="tr-TR" b="1" i="1" dirty="0" err="1"/>
              <a:t>Edsger</a:t>
            </a:r>
            <a:r>
              <a:rPr lang="tr-TR" b="1" i="1" dirty="0"/>
              <a:t> W. </a:t>
            </a:r>
            <a:r>
              <a:rPr lang="tr-TR" b="1" i="1" dirty="0" err="1"/>
              <a:t>Dijkstra</a:t>
            </a:r>
            <a:r>
              <a:rPr lang="tr-TR" b="1" i="1" dirty="0"/>
              <a:t> </a:t>
            </a:r>
            <a:br>
              <a:rPr lang="tr-TR" i="1" dirty="0"/>
            </a:br>
            <a:r>
              <a:rPr lang="tr-TR" b="1" i="1" dirty="0">
                <a:solidFill>
                  <a:srgbClr val="0000FF"/>
                </a:solidFill>
              </a:rPr>
              <a:t>GOTO/JUMP TO</a:t>
            </a:r>
            <a:r>
              <a:rPr lang="tr-TR" b="1" i="1" dirty="0">
                <a:solidFill>
                  <a:srgbClr val="00B050"/>
                </a:solidFill>
              </a:rPr>
              <a:t> ifadelerini zararlı olarak ilan edilmiştir</a:t>
            </a:r>
            <a:r>
              <a:rPr lang="tr-TR" dirty="0"/>
              <a:t>. </a:t>
            </a:r>
          </a:p>
          <a:p>
            <a:pPr marL="0" indent="0" algn="ctr">
              <a:buNone/>
            </a:pPr>
            <a:r>
              <a:rPr lang="tr-TR" sz="4800" b="1" i="1" dirty="0">
                <a:solidFill>
                  <a:srgbClr val="FF0000"/>
                </a:solidFill>
              </a:rPr>
              <a:t>Yapısal programlamada </a:t>
            </a:r>
            <a:br>
              <a:rPr lang="tr-TR" sz="4800" b="1" i="1" dirty="0">
                <a:solidFill>
                  <a:srgbClr val="FF0000"/>
                </a:solidFill>
              </a:rPr>
            </a:br>
            <a:r>
              <a:rPr lang="tr-TR" sz="4800" b="1" i="1" dirty="0">
                <a:solidFill>
                  <a:srgbClr val="FF0000"/>
                </a:solidFill>
              </a:rPr>
              <a:t>GOTO kullanılmaz</a:t>
            </a:r>
            <a:r>
              <a:rPr lang="tr-TR" sz="4800" i="1" dirty="0">
                <a:solidFill>
                  <a:srgbClr val="FF0000"/>
                </a:solidFill>
              </a:rPr>
              <a:t>.</a:t>
            </a:r>
            <a:r>
              <a:rPr lang="tr-TR" sz="4800" i="1" dirty="0"/>
              <a:t> </a:t>
            </a:r>
          </a:p>
          <a:p>
            <a:pPr marL="0" indent="0" algn="ctr">
              <a:buNone/>
            </a:pPr>
            <a:r>
              <a:rPr lang="tr-TR" i="1" dirty="0"/>
              <a:t>C dilinde kullanılmasının nedeni, </a:t>
            </a:r>
            <a:br>
              <a:rPr lang="tr-TR" i="1" dirty="0"/>
            </a:br>
            <a:r>
              <a:rPr lang="tr-TR" i="1" dirty="0"/>
              <a:t>düşük düzey </a:t>
            </a:r>
            <a:r>
              <a:rPr lang="tr-TR" i="1" dirty="0" err="1"/>
              <a:t>assembly</a:t>
            </a:r>
            <a:r>
              <a:rPr lang="tr-TR" i="1" dirty="0"/>
              <a:t> yada makine kodu yazılmasını desteklemektir. </a:t>
            </a:r>
          </a:p>
          <a:p>
            <a:pPr marL="0" indent="0" algn="ctr">
              <a:buNone/>
            </a:pPr>
            <a:r>
              <a:rPr lang="tr-TR" dirty="0"/>
              <a:t>GOTO kullanmamak için;</a:t>
            </a:r>
            <a:br>
              <a:rPr lang="tr-TR" dirty="0"/>
            </a:br>
            <a:r>
              <a:rPr lang="tr-TR" dirty="0"/>
              <a:t> </a:t>
            </a:r>
            <a:r>
              <a:rPr lang="tr-TR" b="1" dirty="0" err="1">
                <a:latin typeface="Consolas" panose="020B0609020204030204" pitchFamily="49" charset="0"/>
              </a:rPr>
              <a:t>while</a:t>
            </a:r>
            <a:r>
              <a:rPr lang="tr-TR" dirty="0"/>
              <a:t>, </a:t>
            </a:r>
            <a:r>
              <a:rPr lang="tr-TR" b="1" dirty="0">
                <a:latin typeface="Consolas" panose="020B0609020204030204" pitchFamily="49" charset="0"/>
              </a:rPr>
              <a:t>do..</a:t>
            </a:r>
            <a:r>
              <a:rPr lang="tr-TR" b="1" dirty="0" err="1"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/>
              <a:t>ve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b="1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/>
              <a:t>olmak üzere talimatları (</a:t>
            </a:r>
            <a:r>
              <a:rPr lang="tr-TR" dirty="0" err="1">
                <a:solidFill>
                  <a:srgbClr val="FF0000"/>
                </a:solidFill>
              </a:rPr>
              <a:t>statements</a:t>
            </a:r>
            <a:r>
              <a:rPr lang="tr-TR" dirty="0"/>
              <a:t>) yapısal programlamayı karşılayacak şekilde C diline eklenmiştir.</a:t>
            </a: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1030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A881000-256C-4693-84B2-A2A2A62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talimatı (STATEMENT)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71A281A-0212-4169-B913-D1B3C60BCC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while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KoşulDoğruİseİcraEdilecekTEKTalimat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while</a:t>
            </a:r>
            <a:r>
              <a:rPr lang="tr-TR" sz="1600" dirty="0">
                <a:latin typeface="Consolas" panose="020B0609020204030204" pitchFamily="49" charset="0"/>
              </a:rPr>
              <a:t> (</a:t>
            </a: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{ //DÖNGÜ Bloğu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İcraEdilecektalimat1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  İcraEdilecektalimat2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//...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İcraEdilecektalimatN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sz="1600" dirty="0">
                <a:latin typeface="Consolas" panose="020B0609020204030204" pitchFamily="49" charset="0"/>
              </a:rPr>
              <a:t>} //DÖNGÜ Bloğu Bitişi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192F53-F1AC-4990-A582-C6183288E3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Bu döngüde; </a:t>
            </a:r>
            <a:r>
              <a:rPr lang="tr-TR" sz="16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kosul</a:t>
            </a:r>
            <a:r>
              <a:rPr lang="tr-TR" sz="1600" dirty="0"/>
              <a:t> ifadesi test edilir. </a:t>
            </a:r>
            <a:r>
              <a:rPr lang="tr-TR" sz="1600" b="1" dirty="0"/>
              <a:t>DOĞRU/SIFIRDANFARKLI/EVET </a:t>
            </a:r>
            <a:br>
              <a:rPr lang="tr-TR" sz="1600" b="1" dirty="0"/>
            </a:br>
            <a:r>
              <a:rPr lang="tr-TR" sz="1600" b="1" u="sng" dirty="0">
                <a:solidFill>
                  <a:srgbClr val="FF0000"/>
                </a:solidFill>
              </a:rPr>
              <a:t>olduğu sürece</a:t>
            </a:r>
            <a:r>
              <a:rPr lang="tr-TR" sz="1600" b="1" dirty="0"/>
              <a:t> </a:t>
            </a:r>
            <a:r>
              <a:rPr lang="tr-TR" sz="1600" b="1" dirty="0" err="1">
                <a:latin typeface="Consolas" panose="020B0609020204030204" pitchFamily="49" charset="0"/>
              </a:rPr>
              <a:t>KoşulDoğruİseİcraEdilecekTEKTalimat</a:t>
            </a:r>
            <a:r>
              <a:rPr lang="tr-TR" sz="1600" dirty="0"/>
              <a:t> çalıştırılır.</a:t>
            </a:r>
          </a:p>
          <a:p>
            <a:r>
              <a:rPr lang="tr-TR" sz="1600" dirty="0"/>
              <a:t>Birden fazla talimat icra edilecekse blok içine alınır.</a:t>
            </a:r>
          </a:p>
          <a:p>
            <a:r>
              <a:rPr lang="tr-TR" sz="1600" u="sng" dirty="0">
                <a:highlight>
                  <a:srgbClr val="FFFF00"/>
                </a:highlight>
              </a:rPr>
              <a:t>Sayaca ilk değer </a:t>
            </a:r>
            <a:r>
              <a:rPr lang="tr-TR" sz="1600" b="1" u="sng" dirty="0" err="1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tr-TR" sz="1600" u="sng" dirty="0">
                <a:highlight>
                  <a:srgbClr val="FFFF00"/>
                </a:highlight>
              </a:rPr>
              <a:t> talimatı öncesi yine verilir.</a:t>
            </a:r>
          </a:p>
          <a:p>
            <a:r>
              <a:rPr lang="tr-TR" sz="1600" u="sng" dirty="0">
                <a:highlight>
                  <a:srgbClr val="FFFF00"/>
                </a:highlight>
              </a:rPr>
              <a:t>Artırma veya eksiltme ifadesi blok içinde yer alır. </a:t>
            </a:r>
          </a:p>
          <a:p>
            <a:pPr marL="0" indent="0" algn="ctr">
              <a:buNone/>
            </a:pPr>
            <a:r>
              <a:rPr lang="tr-TR" sz="1600" b="1" i="1" dirty="0">
                <a:solidFill>
                  <a:srgbClr val="C00000"/>
                </a:solidFill>
              </a:rPr>
              <a:t>Klasik Döngüdeki GOTO ve IF talimatlarından kurtulmuş olduk.</a:t>
            </a:r>
          </a:p>
          <a:p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285704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1DA7E-5397-47DA-BCA0-CC82DBAB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akışı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5BC9EEC6-A16D-4803-A492-C7F81A25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latin typeface="Consolas" panose="020B0609020204030204" pitchFamily="49" charset="0"/>
              </a:rPr>
              <a:t>A: </a:t>
            </a:r>
            <a:r>
              <a:rPr lang="tr-TR" sz="2400" dirty="0" err="1">
                <a:latin typeface="Consolas" panose="020B0609020204030204" pitchFamily="49" charset="0"/>
              </a:rPr>
              <a:t>While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i="1" dirty="0"/>
              <a:t>Döngüsü Başlangıcı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u="sng" dirty="0"/>
              <a:t>Koşul, döngü bloğunun </a:t>
            </a:r>
            <a:r>
              <a:rPr lang="tr-TR" sz="2400" u="sng" dirty="0">
                <a:highlight>
                  <a:srgbClr val="FFFF00"/>
                </a:highlight>
              </a:rPr>
              <a:t>her yinelemesi öncesinde</a:t>
            </a:r>
            <a:r>
              <a:rPr lang="tr-TR" sz="2400" u="sng" dirty="0"/>
              <a:t> test edilir. Doğrulanırsa yinelemeye devam edilir.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i="1" u="sng" dirty="0"/>
              <a:t>Döngü bloğu icra edilmese de koşul en az 1 kez kontrol edilir.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latin typeface="Consolas" panose="020B0609020204030204" pitchFamily="49" charset="0"/>
              </a:rPr>
              <a:t>B: </a:t>
            </a:r>
            <a:r>
              <a:rPr lang="tr-TR" sz="2400" dirty="0" err="1">
                <a:latin typeface="Consolas" panose="020B0609020204030204" pitchFamily="49" charset="0"/>
              </a:rPr>
              <a:t>While</a:t>
            </a:r>
            <a:r>
              <a:rPr lang="tr-TR" sz="2400" dirty="0">
                <a:latin typeface="Consolas" panose="020B0609020204030204" pitchFamily="49" charset="0"/>
              </a:rPr>
              <a:t> </a:t>
            </a:r>
            <a:br>
              <a:rPr lang="tr-TR" sz="2400" dirty="0">
                <a:latin typeface="Consolas" panose="020B0609020204030204" pitchFamily="49" charset="0"/>
              </a:rPr>
            </a:br>
            <a:r>
              <a:rPr lang="tr-TR" sz="2400" i="1" dirty="0"/>
              <a:t>Döngüsü Bitişi</a:t>
            </a:r>
            <a:endParaRPr lang="tr-TR" sz="2400" i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u="sng" dirty="0"/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B496BB60-A16F-49E0-8288-108D8AE08DD6}"/>
              </a:ext>
            </a:extLst>
          </p:cNvPr>
          <p:cNvGrpSpPr/>
          <p:nvPr/>
        </p:nvGrpSpPr>
        <p:grpSpPr>
          <a:xfrm>
            <a:off x="391160" y="1648227"/>
            <a:ext cx="6918502" cy="3008440"/>
            <a:chOff x="1184733" y="1216427"/>
            <a:chExt cx="5535931" cy="2407243"/>
          </a:xfrm>
        </p:grpSpPr>
        <p:sp>
          <p:nvSpPr>
            <p:cNvPr id="15" name="Akış Çizelgesi: Karar 14">
              <a:extLst>
                <a:ext uri="{FF2B5EF4-FFF2-40B4-BE49-F238E27FC236}">
                  <a16:creationId xmlns:a16="http://schemas.microsoft.com/office/drawing/2014/main" id="{56EC4673-BBB3-4561-94D8-41C27B9521ED}"/>
                </a:ext>
              </a:extLst>
            </p:cNvPr>
            <p:cNvSpPr/>
            <p:nvPr/>
          </p:nvSpPr>
          <p:spPr>
            <a:xfrm>
              <a:off x="3060423" y="1714500"/>
              <a:ext cx="2023306" cy="810585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while koşul kontrolü</a:t>
              </a:r>
              <a:b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</a:t>
              </a:r>
            </a:p>
          </p:txBody>
        </p:sp>
        <p:cxnSp>
          <p:nvCxnSpPr>
            <p:cNvPr id="16" name="Düz Ok Bağlayıcısı 15">
              <a:extLst>
                <a:ext uri="{FF2B5EF4-FFF2-40B4-BE49-F238E27FC236}">
                  <a16:creationId xmlns:a16="http://schemas.microsoft.com/office/drawing/2014/main" id="{2272F4AD-0006-42C1-8FD6-A78B01BCF507}"/>
                </a:ext>
              </a:extLst>
            </p:cNvPr>
            <p:cNvCxnSpPr>
              <a:cxnSpLocks/>
              <a:stCxn id="23" idx="4"/>
              <a:endCxn id="15" idx="0"/>
            </p:cNvCxnSpPr>
            <p:nvPr/>
          </p:nvCxnSpPr>
          <p:spPr>
            <a:xfrm>
              <a:off x="4072076" y="1504427"/>
              <a:ext cx="0" cy="2100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Metin kutusu 16">
              <a:extLst>
                <a:ext uri="{FF2B5EF4-FFF2-40B4-BE49-F238E27FC236}">
                  <a16:creationId xmlns:a16="http://schemas.microsoft.com/office/drawing/2014/main" id="{76796B56-C4DB-4CE8-9E5B-ED89272308FB}"/>
                </a:ext>
              </a:extLst>
            </p:cNvPr>
            <p:cNvSpPr txBox="1"/>
            <p:nvPr/>
          </p:nvSpPr>
          <p:spPr>
            <a:xfrm>
              <a:off x="1184733" y="2032088"/>
              <a:ext cx="169621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Koşul Sağlanmıyor</a:t>
              </a:r>
            </a:p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Hayır/Yanlış</a:t>
              </a:r>
            </a:p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Sıfır</a:t>
              </a:r>
            </a:p>
          </p:txBody>
        </p:sp>
        <p:cxnSp>
          <p:nvCxnSpPr>
            <p:cNvPr id="18" name="Bağlayıcı: Dirsek 17">
              <a:extLst>
                <a:ext uri="{FF2B5EF4-FFF2-40B4-BE49-F238E27FC236}">
                  <a16:creationId xmlns:a16="http://schemas.microsoft.com/office/drawing/2014/main" id="{FCCB92C7-6C20-43BA-8A87-EC271F26F4CD}"/>
                </a:ext>
              </a:extLst>
            </p:cNvPr>
            <p:cNvCxnSpPr>
              <a:cxnSpLocks/>
              <a:stCxn id="19" idx="1"/>
              <a:endCxn id="15" idx="2"/>
            </p:cNvCxnSpPr>
            <p:nvPr/>
          </p:nvCxnSpPr>
          <p:spPr>
            <a:xfrm rot="10800000">
              <a:off x="4072077" y="2525085"/>
              <a:ext cx="539471" cy="516074"/>
            </a:xfrm>
            <a:prstGeom prst="bentConnector2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Akış Çizelgesi: İşlem 18">
              <a:extLst>
                <a:ext uri="{FF2B5EF4-FFF2-40B4-BE49-F238E27FC236}">
                  <a16:creationId xmlns:a16="http://schemas.microsoft.com/office/drawing/2014/main" id="{66680260-F8F3-46E3-A484-D439413185BD}"/>
                </a:ext>
              </a:extLst>
            </p:cNvPr>
            <p:cNvSpPr/>
            <p:nvPr/>
          </p:nvSpPr>
          <p:spPr>
            <a:xfrm>
              <a:off x="4611547" y="2779408"/>
              <a:ext cx="1574653" cy="523502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Döngü kodu</a:t>
              </a:r>
            </a:p>
            <a:p>
              <a:pPr algn="ctr"/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loop code</a:t>
              </a:r>
            </a:p>
          </p:txBody>
        </p:sp>
        <p:sp>
          <p:nvSpPr>
            <p:cNvPr id="20" name="Metin kutusu 19">
              <a:extLst>
                <a:ext uri="{FF2B5EF4-FFF2-40B4-BE49-F238E27FC236}">
                  <a16:creationId xmlns:a16="http://schemas.microsoft.com/office/drawing/2014/main" id="{2EAA5D7D-539E-4425-86FB-E540FB285A19}"/>
                </a:ext>
              </a:extLst>
            </p:cNvPr>
            <p:cNvSpPr txBox="1"/>
            <p:nvPr/>
          </p:nvSpPr>
          <p:spPr>
            <a:xfrm>
              <a:off x="5146011" y="1865122"/>
              <a:ext cx="157465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Evet/Doğru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cxnSp>
          <p:nvCxnSpPr>
            <p:cNvPr id="21" name="Bağlayıcı: Dirsek 20">
              <a:extLst>
                <a:ext uri="{FF2B5EF4-FFF2-40B4-BE49-F238E27FC236}">
                  <a16:creationId xmlns:a16="http://schemas.microsoft.com/office/drawing/2014/main" id="{C7B28103-AEE1-4CAD-9B52-4967F54694AC}"/>
                </a:ext>
              </a:extLst>
            </p:cNvPr>
            <p:cNvCxnSpPr>
              <a:cxnSpLocks/>
              <a:stCxn id="15" idx="1"/>
              <a:endCxn id="24" idx="2"/>
            </p:cNvCxnSpPr>
            <p:nvPr/>
          </p:nvCxnSpPr>
          <p:spPr>
            <a:xfrm rot="10800000" flipH="1" flipV="1">
              <a:off x="3060422" y="2119792"/>
              <a:ext cx="867653" cy="1359877"/>
            </a:xfrm>
            <a:prstGeom prst="bentConnector3">
              <a:avLst>
                <a:gd name="adj1" fmla="val -26347"/>
              </a:avLst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Bağlayıcı: Dirsek 21">
              <a:extLst>
                <a:ext uri="{FF2B5EF4-FFF2-40B4-BE49-F238E27FC236}">
                  <a16:creationId xmlns:a16="http://schemas.microsoft.com/office/drawing/2014/main" id="{5F02C0ED-93F1-402C-9E97-C4E319F23EB8}"/>
                </a:ext>
              </a:extLst>
            </p:cNvPr>
            <p:cNvCxnSpPr>
              <a:cxnSpLocks/>
              <a:stCxn id="15" idx="3"/>
              <a:endCxn id="19" idx="0"/>
            </p:cNvCxnSpPr>
            <p:nvPr/>
          </p:nvCxnSpPr>
          <p:spPr>
            <a:xfrm>
              <a:off x="5083729" y="2119793"/>
              <a:ext cx="315145" cy="65961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utoShape 13">
              <a:extLst>
                <a:ext uri="{FF2B5EF4-FFF2-40B4-BE49-F238E27FC236}">
                  <a16:creationId xmlns:a16="http://schemas.microsoft.com/office/drawing/2014/main" id="{69446B01-EAF6-413D-AE56-0A9758CAB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076" y="1216427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24" name="AutoShape 13">
              <a:extLst>
                <a:ext uri="{FF2B5EF4-FFF2-40B4-BE49-F238E27FC236}">
                  <a16:creationId xmlns:a16="http://schemas.microsoft.com/office/drawing/2014/main" id="{37797AB4-46B2-4EC9-92C8-760E835B3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8076" y="3335670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958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1DA7E-5397-47DA-BCA0-CC82DBAB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Whıle</a:t>
            </a:r>
            <a:r>
              <a:rPr lang="tr-TR" dirty="0"/>
              <a:t> örneği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BF7E71C-80DD-47CC-BC0F-D195B774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tr-TR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//1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while (</a:t>
            </a:r>
            <a:r>
              <a:rPr lang="en-US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i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tr-TR" b="1" dirty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)</a:t>
            </a:r>
            <a:r>
              <a:rPr lang="tr-TR" b="1" dirty="0">
                <a:solidFill>
                  <a:srgbClr val="FF00FF"/>
                </a:solidFill>
                <a:latin typeface="Consolas" panose="020B0609020204030204" pitchFamily="49" charset="0"/>
              </a:rPr>
              <a:t> {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//2-5- 8-11-14-17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  </a:t>
            </a:r>
            <a:r>
              <a:rPr lang="tr-TR" dirty="0">
                <a:latin typeface="Consolas" panose="020B0609020204030204" pitchFamily="49" charset="0"/>
              </a:rPr>
              <a:t>                 //3-6- 9-12-15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("%d.</a:t>
            </a:r>
            <a:r>
              <a:rPr lang="tr-TR" dirty="0">
                <a:latin typeface="Consolas" panose="020B0609020204030204" pitchFamily="49" charset="0"/>
              </a:rPr>
              <a:t>ILHAN</a:t>
            </a:r>
            <a:r>
              <a:rPr lang="en-US" dirty="0">
                <a:latin typeface="Consolas" panose="020B0609020204030204" pitchFamily="49" charset="0"/>
              </a:rPr>
              <a:t>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//4-7-10-13-16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 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//18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u="sng" dirty="0">
                <a:latin typeface="Consolas" panose="020B0609020204030204" pitchFamily="49" charset="0"/>
              </a:rPr>
              <a:t>İcra sırası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  <a:r>
              <a:rPr lang="tr-TR" sz="2000" u="sng" dirty="0">
                <a:latin typeface="Consolas" panose="020B0609020204030204" pitchFamily="49" charset="0"/>
              </a:rPr>
              <a:t>i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  <a:r>
              <a:rPr lang="tr-TR" sz="2000" u="sng" dirty="0">
                <a:latin typeface="Consolas" panose="020B0609020204030204" pitchFamily="49" charset="0"/>
              </a:rPr>
              <a:t>ÇIKTI</a:t>
            </a:r>
            <a:r>
              <a:rPr lang="tr-TR" sz="2000" dirty="0">
                <a:latin typeface="Consolas" panose="020B0609020204030204" pitchFamily="49" charset="0"/>
              </a:rPr>
              <a:t>   </a:t>
            </a:r>
            <a:r>
              <a:rPr lang="tr-TR" sz="2000" u="sng" dirty="0">
                <a:latin typeface="Consolas" panose="020B0609020204030204" pitchFamily="49" charset="0"/>
              </a:rPr>
              <a:t>ACIKLAMA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1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2  0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  i&lt;5 olduğundan döngüye girilir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3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4  1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1.ILHAN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5  1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</a:t>
            </a: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6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2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7  2  2.ILHAN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8  2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tr-TR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9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10  3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3.ILHAN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11  3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12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13  </a:t>
            </a:r>
            <a:r>
              <a:rPr lang="tr-TR" dirty="0">
                <a:latin typeface="Consolas" panose="020B0609020204030204" pitchFamily="49" charset="0"/>
              </a:rPr>
              <a:t>4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dirty="0">
                <a:latin typeface="Consolas" panose="020B0609020204030204" pitchFamily="49" charset="0"/>
              </a:rPr>
              <a:t>4</a:t>
            </a:r>
            <a:r>
              <a:rPr lang="tr-TR" sz="2000" dirty="0">
                <a:latin typeface="Consolas" panose="020B0609020204030204" pitchFamily="49" charset="0"/>
              </a:rPr>
              <a:t>.ILHAN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14  </a:t>
            </a:r>
            <a:r>
              <a:rPr lang="tr-TR" dirty="0">
                <a:latin typeface="Consolas" panose="020B0609020204030204" pitchFamily="49" charset="0"/>
              </a:rPr>
              <a:t>4</a:t>
            </a:r>
            <a:r>
              <a:rPr lang="tr-TR" sz="2000" dirty="0">
                <a:latin typeface="Consolas" panose="020B0609020204030204" pitchFamily="49" charset="0"/>
              </a:rPr>
              <a:t>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15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16  5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5.ILHAN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17  </a:t>
            </a:r>
            <a:r>
              <a:rPr lang="tr-TR" dirty="0">
                <a:latin typeface="Consolas" panose="020B0609020204030204" pitchFamily="49" charset="0"/>
              </a:rPr>
              <a:t>5</a:t>
            </a:r>
            <a:r>
              <a:rPr lang="tr-TR" sz="2000" dirty="0">
                <a:latin typeface="Consolas" panose="020B0609020204030204" pitchFamily="49" charset="0"/>
              </a:rPr>
              <a:t>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</a:t>
            </a:r>
            <a:r>
              <a:rPr lang="tr-TR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olmadığından döngü biter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18  5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*/ 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5BC9EEC6-A16D-4803-A492-C7F81A25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Önceki örneği ele alalım.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Döngü öncesinde sayaca başlangıç değeri verildi. </a:t>
            </a:r>
            <a:r>
              <a:rPr lang="tr-TR" sz="2400" dirty="0">
                <a:highlight>
                  <a:srgbClr val="FFFF00"/>
                </a:highlight>
              </a:rPr>
              <a:t>Vermezsek ne olur?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latin typeface="Consolas" panose="020B0609020204030204" pitchFamily="49" charset="0"/>
              </a:rPr>
              <a:t>i&lt;5 </a:t>
            </a:r>
            <a:r>
              <a:rPr lang="tr-TR" sz="2400" u="sng" dirty="0">
                <a:highlight>
                  <a:srgbClr val="FFFF00"/>
                </a:highlight>
              </a:rPr>
              <a:t>olduğu sürece </a:t>
            </a:r>
            <a:r>
              <a:rPr lang="tr-TR" sz="2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tr-TR" sz="2400" dirty="0"/>
              <a:t> bloğu içindeki talimatlar icra edilir.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Döngü içinde sayaç artırıldı. </a:t>
            </a:r>
            <a:r>
              <a:rPr lang="tr-TR" sz="2400" dirty="0">
                <a:highlight>
                  <a:srgbClr val="FFFF00"/>
                </a:highlight>
              </a:rPr>
              <a:t>Artırılmazsa ne olur?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F74DD8BE-B045-4CC4-9728-928E72D57C99}"/>
              </a:ext>
            </a:extLst>
          </p:cNvPr>
          <p:cNvSpPr/>
          <p:nvPr/>
        </p:nvSpPr>
        <p:spPr>
          <a:xfrm rot="19152993">
            <a:off x="-33591" y="2457502"/>
            <a:ext cx="925445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ve bloğu;</a:t>
            </a:r>
          </a:p>
          <a:p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Mantıksal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logical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olarak 3 satır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sequence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fiziksel olarak ise 16 satırdır.</a:t>
            </a:r>
          </a:p>
        </p:txBody>
      </p:sp>
    </p:spTree>
    <p:extLst>
      <p:ext uri="{BB962C8B-B14F-4D97-AF65-F5344CB8AC3E}">
        <p14:creationId xmlns:p14="http://schemas.microsoft.com/office/powerpoint/2010/main" val="166551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/>
              <a:t>Her fonksiyonda bu veri yapılarını işleyen kontrol yapıları kodlanır.</a:t>
            </a:r>
            <a:br>
              <a:rPr lang="tr-TR" dirty="0"/>
            </a:br>
            <a:endParaRPr lang="tr-TR" dirty="0"/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</a:rPr>
              <a:t>Dizi</a:t>
            </a:r>
            <a:r>
              <a:rPr lang="tr-TR" dirty="0"/>
              <a:t> (</a:t>
            </a:r>
            <a:r>
              <a:rPr lang="tr-TR" dirty="0" err="1"/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case</a:t>
            </a:r>
            <a:endParaRPr lang="tr-TR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, for</a:t>
            </a:r>
          </a:p>
          <a:p>
            <a:r>
              <a:rPr lang="tr-TR" dirty="0" err="1"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break,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8A881000-256C-4693-84B2-A2A2A62E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Do..</a:t>
            </a:r>
            <a:r>
              <a:rPr lang="tr-TR" dirty="0" err="1"/>
              <a:t>whıle</a:t>
            </a:r>
            <a:r>
              <a:rPr lang="tr-TR" dirty="0"/>
              <a:t> talimatı (STATEMENT)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C71A281A-0212-4169-B913-D1B3C60BCC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do </a:t>
            </a:r>
            <a:br>
              <a:rPr lang="tr-TR" dirty="0">
                <a:latin typeface="Consolas" panose="020B0609020204030204" pitchFamily="49" charset="0"/>
              </a:rPr>
            </a:b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İcraEdilecekTEKTalimat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{ //DÖNGÜ Bloğu Başlangıcı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İcraEdilecektalimat1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İcraEdilecektalimat2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İcraEdilecektalimatN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} //DÖNGÜ Bloğu Bitişi</a:t>
            </a:r>
          </a:p>
          <a:p>
            <a:pPr marL="0" indent="0">
              <a:buNone/>
            </a:pPr>
            <a:r>
              <a:rPr lang="tr-TR" dirty="0" err="1"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 (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5192F53-F1AC-4990-A582-C6183288E3C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/>
              <a:t>Bu döngüde; </a:t>
            </a:r>
            <a:r>
              <a:rPr lang="tr-TR" dirty="0" err="1">
                <a:latin typeface="Consolas" panose="020B0609020204030204" pitchFamily="49" charset="0"/>
              </a:rPr>
              <a:t>İcraEdilecektalimat</a:t>
            </a:r>
            <a:r>
              <a:rPr lang="tr-TR" dirty="0"/>
              <a:t> bir kez çalıştırıldıktan sonra,  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koşul</a:t>
            </a:r>
            <a:r>
              <a:rPr lang="tr-TR" dirty="0"/>
              <a:t> test edilir ve DOĞRU </a:t>
            </a:r>
            <a:r>
              <a:rPr lang="tr-TR" u="sng" dirty="0">
                <a:solidFill>
                  <a:srgbClr val="FF0000"/>
                </a:solidFill>
              </a:rPr>
              <a:t>olduğu sürece </a:t>
            </a:r>
            <a:r>
              <a:rPr lang="tr-TR" dirty="0" err="1">
                <a:latin typeface="Consolas" panose="020B0609020204030204" pitchFamily="49" charset="0"/>
              </a:rPr>
              <a:t>İcraEdilecekTEKTalimat</a:t>
            </a:r>
            <a:r>
              <a:rPr lang="tr-TR" dirty="0"/>
              <a:t> çalıştırılır.</a:t>
            </a:r>
          </a:p>
          <a:p>
            <a:r>
              <a:rPr lang="tr-TR" dirty="0"/>
              <a:t>Birden fazla talimat icra edilecekse blok içine alınır.</a:t>
            </a:r>
          </a:p>
          <a:p>
            <a:r>
              <a:rPr lang="tr-TR" u="sng" dirty="0">
                <a:highlight>
                  <a:srgbClr val="FFFF00"/>
                </a:highlight>
              </a:rPr>
              <a:t>Sayaca ilk değer </a:t>
            </a:r>
            <a:r>
              <a:rPr lang="tr-TR" b="1" u="sng" dirty="0">
                <a:highlight>
                  <a:srgbClr val="FFFF00"/>
                </a:highlight>
                <a:latin typeface="Consolas" panose="020B0609020204030204" pitchFamily="49" charset="0"/>
              </a:rPr>
              <a:t>do</a:t>
            </a:r>
            <a:r>
              <a:rPr lang="tr-TR" u="sng" dirty="0">
                <a:highlight>
                  <a:srgbClr val="FFFF00"/>
                </a:highlight>
              </a:rPr>
              <a:t> öncesi yine verilir</a:t>
            </a:r>
            <a:r>
              <a:rPr lang="tr-TR" dirty="0"/>
              <a:t>.</a:t>
            </a:r>
          </a:p>
          <a:p>
            <a:r>
              <a:rPr lang="tr-TR" dirty="0">
                <a:highlight>
                  <a:srgbClr val="FFFF00"/>
                </a:highlight>
              </a:rPr>
              <a:t>Artırma veya eksiltme ifadesi blok içinde yer alır. </a:t>
            </a:r>
          </a:p>
          <a:p>
            <a:pPr marL="0" indent="0" algn="ctr">
              <a:buNone/>
            </a:pPr>
            <a:r>
              <a:rPr lang="tr-TR" b="1" i="1" dirty="0">
                <a:solidFill>
                  <a:srgbClr val="C00000"/>
                </a:solidFill>
              </a:rPr>
              <a:t>Burada da klasik Döngüdeki GOTO ve IF talimatlarından kurtulmuş olduk.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97096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1DA7E-5397-47DA-BCA0-CC82DBAB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Do..</a:t>
            </a:r>
            <a:r>
              <a:rPr lang="tr-TR" dirty="0" err="1"/>
              <a:t>Whıle</a:t>
            </a:r>
            <a:r>
              <a:rPr lang="tr-TR" dirty="0"/>
              <a:t> akışı</a:t>
            </a: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5BC9EEC6-A16D-4803-A492-C7F81A25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tr-TR" sz="2400" b="1" dirty="0"/>
              <a:t>A: </a:t>
            </a:r>
            <a:r>
              <a:rPr lang="tr-TR" sz="2400" dirty="0"/>
              <a:t>Do etiketi ve Döngü Başlangıcı</a:t>
            </a:r>
          </a:p>
          <a:p>
            <a:r>
              <a:rPr lang="tr-TR" sz="2400" dirty="0"/>
              <a:t>Do bloğu en az 1 kez icra edilir.</a:t>
            </a:r>
          </a:p>
          <a:p>
            <a:r>
              <a:rPr lang="tr-TR" sz="2400" b="1" dirty="0"/>
              <a:t>B:</a:t>
            </a:r>
            <a:r>
              <a:rPr lang="tr-TR" sz="2400" dirty="0"/>
              <a:t> Döngüsü Bloğu Bitişi</a:t>
            </a:r>
            <a:endParaRPr lang="tr-TR" sz="2400" u="sng" dirty="0"/>
          </a:p>
          <a:p>
            <a:r>
              <a:rPr lang="tr-TR" sz="2400" dirty="0"/>
              <a:t>Döngü bloğunun </a:t>
            </a:r>
            <a:r>
              <a:rPr lang="tr-TR" sz="2400" dirty="0">
                <a:highlight>
                  <a:srgbClr val="FFFF00"/>
                </a:highlight>
              </a:rPr>
              <a:t>her yinelenmesi sonrasında koşul test edilir</a:t>
            </a:r>
            <a:r>
              <a:rPr lang="tr-TR" sz="2400" dirty="0"/>
              <a:t>. </a:t>
            </a:r>
          </a:p>
          <a:p>
            <a:r>
              <a:rPr lang="tr-TR" sz="2400" dirty="0"/>
              <a:t>Koşul doğrulanırsa do etiketine dönülerek yinelemeye devam edilir.</a:t>
            </a: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F6A062A7-5A4F-4C47-B252-FF1FC41AFA79}"/>
              </a:ext>
            </a:extLst>
          </p:cNvPr>
          <p:cNvGrpSpPr/>
          <p:nvPr/>
        </p:nvGrpSpPr>
        <p:grpSpPr>
          <a:xfrm>
            <a:off x="1347214" y="1412132"/>
            <a:ext cx="5756924" cy="4158935"/>
            <a:chOff x="1347214" y="1412132"/>
            <a:chExt cx="4507288" cy="3256169"/>
          </a:xfrm>
        </p:grpSpPr>
        <p:sp>
          <p:nvSpPr>
            <p:cNvPr id="16" name="Akış Çizelgesi: Karar 15">
              <a:extLst>
                <a:ext uri="{FF2B5EF4-FFF2-40B4-BE49-F238E27FC236}">
                  <a16:creationId xmlns:a16="http://schemas.microsoft.com/office/drawing/2014/main" id="{3B5B4583-DFCE-42B5-BE9D-409B3F9F16C8}"/>
                </a:ext>
              </a:extLst>
            </p:cNvPr>
            <p:cNvSpPr/>
            <p:nvPr/>
          </p:nvSpPr>
          <p:spPr>
            <a:xfrm>
              <a:off x="2424418" y="2628512"/>
              <a:ext cx="1627465" cy="1121367"/>
            </a:xfrm>
            <a:prstGeom prst="flowChartDecis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do-while  koşul </a:t>
              </a:r>
              <a:r>
                <a:rPr lang="tr-TR" sz="1200" dirty="0" err="1">
                  <a:ln w="0"/>
                  <a:solidFill>
                    <a:schemeClr val="tx1"/>
                  </a:solidFill>
                  <a:latin typeface="Outfit" pitchFamily="2" charset="0"/>
                </a:rPr>
                <a:t>koltrolü</a:t>
              </a:r>
              <a:endParaRPr lang="tr-TR" sz="1200" dirty="0">
                <a:ln w="0"/>
                <a:solidFill>
                  <a:schemeClr val="tx1"/>
                </a:solidFill>
                <a:latin typeface="Outfit" pitchFamily="2" charset="0"/>
              </a:endParaRPr>
            </a:p>
            <a:p>
              <a:pPr algn="ctr"/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condition</a:t>
              </a:r>
            </a:p>
          </p:txBody>
        </p:sp>
        <p:cxnSp>
          <p:nvCxnSpPr>
            <p:cNvPr id="21" name="Düz Ok Bağlayıcısı 20">
              <a:extLst>
                <a:ext uri="{FF2B5EF4-FFF2-40B4-BE49-F238E27FC236}">
                  <a16:creationId xmlns:a16="http://schemas.microsoft.com/office/drawing/2014/main" id="{6302E21C-86C1-49D5-8F77-17621B997FBB}"/>
                </a:ext>
              </a:extLst>
            </p:cNvPr>
            <p:cNvCxnSpPr>
              <a:cxnSpLocks/>
              <a:stCxn id="16" idx="2"/>
              <a:endCxn id="30" idx="0"/>
            </p:cNvCxnSpPr>
            <p:nvPr/>
          </p:nvCxnSpPr>
          <p:spPr>
            <a:xfrm flipH="1">
              <a:off x="3238150" y="3749879"/>
              <a:ext cx="1" cy="6304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Bağlayıcı: Dirsek 22">
              <a:extLst>
                <a:ext uri="{FF2B5EF4-FFF2-40B4-BE49-F238E27FC236}">
                  <a16:creationId xmlns:a16="http://schemas.microsoft.com/office/drawing/2014/main" id="{E90D8307-4E5E-4CC7-BC0D-86DA21707066}"/>
                </a:ext>
              </a:extLst>
            </p:cNvPr>
            <p:cNvCxnSpPr>
              <a:cxnSpLocks/>
              <a:stCxn id="16" idx="3"/>
              <a:endCxn id="29" idx="6"/>
            </p:cNvCxnSpPr>
            <p:nvPr/>
          </p:nvCxnSpPr>
          <p:spPr>
            <a:xfrm flipH="1" flipV="1">
              <a:off x="3382150" y="1556132"/>
              <a:ext cx="669733" cy="1633064"/>
            </a:xfrm>
            <a:prstGeom prst="bentConnector3">
              <a:avLst>
                <a:gd name="adj1" fmla="val -34133"/>
              </a:avLst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Akış Çizelgesi: İşlem 23">
              <a:extLst>
                <a:ext uri="{FF2B5EF4-FFF2-40B4-BE49-F238E27FC236}">
                  <a16:creationId xmlns:a16="http://schemas.microsoft.com/office/drawing/2014/main" id="{77512FB3-00C9-4038-8AF1-6BA7D9CAD073}"/>
                </a:ext>
              </a:extLst>
            </p:cNvPr>
            <p:cNvSpPr/>
            <p:nvPr/>
          </p:nvSpPr>
          <p:spPr>
            <a:xfrm>
              <a:off x="2424418" y="1918028"/>
              <a:ext cx="1627465" cy="449656"/>
            </a:xfrm>
            <a:prstGeom prst="flowChart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200" dirty="0">
                  <a:ln w="0"/>
                  <a:solidFill>
                    <a:schemeClr val="tx1"/>
                  </a:solidFill>
                  <a:latin typeface="Outfit" pitchFamily="2" charset="0"/>
                </a:rPr>
                <a:t>Döngü kodu</a:t>
              </a:r>
            </a:p>
            <a:p>
              <a:pPr algn="ctr"/>
              <a:r>
                <a:rPr lang="tr-TR" sz="1200" dirty="0">
                  <a:ln w="0"/>
                  <a:solidFill>
                    <a:srgbClr val="C00000"/>
                  </a:solidFill>
                  <a:latin typeface="Outfit" pitchFamily="2" charset="0"/>
                </a:rPr>
                <a:t>loop code</a:t>
              </a:r>
            </a:p>
          </p:txBody>
        </p:sp>
        <p:cxnSp>
          <p:nvCxnSpPr>
            <p:cNvPr id="25" name="Düz Ok Bağlayıcısı 24">
              <a:extLst>
                <a:ext uri="{FF2B5EF4-FFF2-40B4-BE49-F238E27FC236}">
                  <a16:creationId xmlns:a16="http://schemas.microsoft.com/office/drawing/2014/main" id="{B244DA6A-F1D7-4994-8B09-21F83E55B75C}"/>
                </a:ext>
              </a:extLst>
            </p:cNvPr>
            <p:cNvCxnSpPr>
              <a:cxnSpLocks/>
              <a:stCxn id="29" idx="4"/>
              <a:endCxn id="24" idx="0"/>
            </p:cNvCxnSpPr>
            <p:nvPr/>
          </p:nvCxnSpPr>
          <p:spPr>
            <a:xfrm>
              <a:off x="3238150" y="1700132"/>
              <a:ext cx="1" cy="2178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Düz Ok Bağlayıcısı 25">
              <a:extLst>
                <a:ext uri="{FF2B5EF4-FFF2-40B4-BE49-F238E27FC236}">
                  <a16:creationId xmlns:a16="http://schemas.microsoft.com/office/drawing/2014/main" id="{39636FC2-14F6-4867-A44B-46893561AF22}"/>
                </a:ext>
              </a:extLst>
            </p:cNvPr>
            <p:cNvCxnSpPr>
              <a:cxnSpLocks/>
              <a:stCxn id="24" idx="2"/>
              <a:endCxn id="16" idx="0"/>
            </p:cNvCxnSpPr>
            <p:nvPr/>
          </p:nvCxnSpPr>
          <p:spPr>
            <a:xfrm>
              <a:off x="3238151" y="2367684"/>
              <a:ext cx="0" cy="2608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Metin kutusu 26">
              <a:extLst>
                <a:ext uri="{FF2B5EF4-FFF2-40B4-BE49-F238E27FC236}">
                  <a16:creationId xmlns:a16="http://schemas.microsoft.com/office/drawing/2014/main" id="{CA263F8B-D09D-4496-88F4-523ED93CE6AC}"/>
                </a:ext>
              </a:extLst>
            </p:cNvPr>
            <p:cNvSpPr txBox="1"/>
            <p:nvPr/>
          </p:nvSpPr>
          <p:spPr>
            <a:xfrm>
              <a:off x="1347214" y="3702789"/>
              <a:ext cx="192693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tr-TR" sz="1200" dirty="0">
                  <a:ln w="0"/>
                  <a:latin typeface="Outfit" pitchFamily="2" charset="0"/>
                </a:rPr>
                <a:t>Koşul Sağlanmıyor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Hayır/Yanlış</a:t>
              </a:r>
              <a:br>
                <a:rPr lang="tr-TR" sz="1200" dirty="0">
                  <a:ln w="0"/>
                  <a:latin typeface="Outfit" pitchFamily="2" charset="0"/>
                </a:rPr>
              </a:br>
              <a:r>
                <a:rPr lang="tr-TR" sz="1200" dirty="0">
                  <a:ln w="0"/>
                  <a:latin typeface="Outfit" pitchFamily="2" charset="0"/>
                </a:rPr>
                <a:t>Sıfır</a:t>
              </a:r>
            </a:p>
          </p:txBody>
        </p:sp>
        <p:sp>
          <p:nvSpPr>
            <p:cNvPr id="28" name="Metin kutusu 27">
              <a:extLst>
                <a:ext uri="{FF2B5EF4-FFF2-40B4-BE49-F238E27FC236}">
                  <a16:creationId xmlns:a16="http://schemas.microsoft.com/office/drawing/2014/main" id="{7B438EBE-E35D-4512-8874-1423BEB6A2FD}"/>
                </a:ext>
              </a:extLst>
            </p:cNvPr>
            <p:cNvSpPr txBox="1"/>
            <p:nvPr/>
          </p:nvSpPr>
          <p:spPr>
            <a:xfrm>
              <a:off x="4287790" y="2498098"/>
              <a:ext cx="156671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Koşul Sağlanıyor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Evet/Doğru</a:t>
              </a:r>
              <a:b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</a:br>
              <a:r>
                <a:rPr lang="tr-TR" sz="1200" dirty="0">
                  <a:ln w="0"/>
                  <a:solidFill>
                    <a:srgbClr val="006600"/>
                  </a:solidFill>
                  <a:latin typeface="Outfit" pitchFamily="2" charset="0"/>
                </a:rPr>
                <a:t>Sıfırdan Farklı</a:t>
              </a:r>
            </a:p>
          </p:txBody>
        </p:sp>
        <p:sp>
          <p:nvSpPr>
            <p:cNvPr id="29" name="AutoShape 13">
              <a:extLst>
                <a:ext uri="{FF2B5EF4-FFF2-40B4-BE49-F238E27FC236}">
                  <a16:creationId xmlns:a16="http://schemas.microsoft.com/office/drawing/2014/main" id="{E344C9D6-59BA-4D91-9338-0398AE777F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150" y="1412132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A</a:t>
              </a:r>
            </a:p>
          </p:txBody>
        </p:sp>
        <p:sp>
          <p:nvSpPr>
            <p:cNvPr id="30" name="AutoShape 13">
              <a:extLst>
                <a:ext uri="{FF2B5EF4-FFF2-40B4-BE49-F238E27FC236}">
                  <a16:creationId xmlns:a16="http://schemas.microsoft.com/office/drawing/2014/main" id="{7DEC399C-4FF0-4A83-B313-CA285C50C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4150" y="4380301"/>
              <a:ext cx="288000" cy="288000"/>
            </a:xfrm>
            <a:prstGeom prst="flowChartConnector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altLang="tr-TR" sz="1200" dirty="0">
                  <a:ln w="0">
                    <a:noFill/>
                  </a:ln>
                  <a:solidFill>
                    <a:schemeClr val="tx1"/>
                  </a:solidFill>
                  <a:latin typeface="Outfit" pitchFamily="2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403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B691DA7E-5397-47DA-BCA0-CC82DBAB2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Do-</a:t>
            </a:r>
            <a:r>
              <a:rPr lang="tr-TR" dirty="0" err="1"/>
              <a:t>Whıle</a:t>
            </a:r>
            <a:r>
              <a:rPr lang="tr-TR" dirty="0"/>
              <a:t> örneği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BF7E71C-80DD-47CC-BC0F-D195B7748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</a:t>
            </a:r>
            <a:r>
              <a:rPr lang="tr-TR" dirty="0">
                <a:latin typeface="Consolas" panose="020B0609020204030204" pitchFamily="49" charset="0"/>
              </a:rPr>
              <a:t> //1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b="1" dirty="0">
                <a:solidFill>
                  <a:srgbClr val="FF00FF"/>
                </a:solidFill>
                <a:latin typeface="Consolas" panose="020B0609020204030204" pitchFamily="49" charset="0"/>
              </a:rPr>
              <a:t>do { </a:t>
            </a:r>
            <a:r>
              <a:rPr lang="tr-TR" dirty="0">
                <a:latin typeface="Consolas" panose="020B0609020204030204" pitchFamily="49" charset="0"/>
              </a:rPr>
              <a:t>// do etiket olduğundan icra edilemez!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</a:t>
            </a:r>
            <a:r>
              <a:rPr lang="tr-TR" dirty="0">
                <a:latin typeface="Consolas" panose="020B0609020204030204" pitchFamily="49" charset="0"/>
              </a:rPr>
              <a:t>                   //2-5-8-11-14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("%d.</a:t>
            </a:r>
            <a:r>
              <a:rPr lang="tr-TR" dirty="0">
                <a:latin typeface="Consolas" panose="020B0609020204030204" pitchFamily="49" charset="0"/>
              </a:rPr>
              <a:t>ILHAN</a:t>
            </a:r>
            <a:r>
              <a:rPr lang="en-US" dirty="0">
                <a:latin typeface="Consolas" panose="020B0609020204030204" pitchFamily="49" charset="0"/>
              </a:rPr>
              <a:t>\n",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tr-TR" dirty="0">
                <a:latin typeface="Consolas" panose="020B0609020204030204" pitchFamily="49" charset="0"/>
              </a:rPr>
              <a:t> //3-6-9-12-15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b="1" dirty="0">
                <a:solidFill>
                  <a:srgbClr val="FF00FF"/>
                </a:solidFill>
                <a:latin typeface="Consolas" panose="020B0609020204030204" pitchFamily="49" charset="0"/>
              </a:rPr>
              <a:t>}</a:t>
            </a:r>
            <a:r>
              <a:rPr lang="tr-TR" b="1" dirty="0">
                <a:solidFill>
                  <a:srgbClr val="FF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while (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             //4-7-10-13-16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return;</a:t>
            </a:r>
            <a:r>
              <a:rPr lang="tr-TR" dirty="0">
                <a:latin typeface="Consolas" panose="020B0609020204030204" pitchFamily="49" charset="0"/>
              </a:rPr>
              <a:t> //17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u="sng" dirty="0">
                <a:latin typeface="Consolas" panose="020B0609020204030204" pitchFamily="49" charset="0"/>
              </a:rPr>
              <a:t>İcra sırası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  <a:r>
              <a:rPr lang="tr-TR" sz="2000" u="sng" dirty="0">
                <a:latin typeface="Consolas" panose="020B0609020204030204" pitchFamily="49" charset="0"/>
              </a:rPr>
              <a:t>i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  <a:r>
              <a:rPr lang="tr-TR" sz="2000" u="sng" dirty="0">
                <a:latin typeface="Consolas" panose="020B0609020204030204" pitchFamily="49" charset="0"/>
              </a:rPr>
              <a:t>ÇIKTI</a:t>
            </a:r>
            <a:r>
              <a:rPr lang="tr-TR" sz="2000" dirty="0">
                <a:latin typeface="Consolas" panose="020B0609020204030204" pitchFamily="49" charset="0"/>
              </a:rPr>
              <a:t>   </a:t>
            </a:r>
            <a:r>
              <a:rPr lang="tr-TR" sz="2000" u="sng" dirty="0">
                <a:latin typeface="Consolas" panose="020B0609020204030204" pitchFamily="49" charset="0"/>
              </a:rPr>
              <a:t>ACIKLAMA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1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tr-TR" sz="2000" dirty="0"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2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3  1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1.ILHAN 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4  1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     i&lt;5 olduğundan döngüye devam</a:t>
            </a: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5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tr-TR" sz="2000" dirty="0">
                <a:latin typeface="Consolas" panose="020B0609020204030204" pitchFamily="49" charset="0"/>
              </a:rPr>
              <a:t>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6  2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2.ILHAN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7  2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</a:t>
            </a: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8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 9  3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3.ILHAN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10  3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</a:t>
            </a: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11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12  4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dirty="0">
                <a:latin typeface="Consolas" panose="020B0609020204030204" pitchFamily="49" charset="0"/>
              </a:rPr>
              <a:t>4</a:t>
            </a:r>
            <a:r>
              <a:rPr lang="tr-TR" sz="2000" dirty="0">
                <a:latin typeface="Consolas" panose="020B0609020204030204" pitchFamily="49" charset="0"/>
              </a:rPr>
              <a:t>.ILHAN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13  </a:t>
            </a:r>
            <a:r>
              <a:rPr lang="tr-TR" dirty="0">
                <a:latin typeface="Consolas" panose="020B0609020204030204" pitchFamily="49" charset="0"/>
              </a:rPr>
              <a:t>4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olduğundan döngüye devam </a:t>
            </a: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14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15  </a:t>
            </a:r>
            <a:r>
              <a:rPr lang="tr-TR" dirty="0">
                <a:latin typeface="Consolas" panose="020B0609020204030204" pitchFamily="49" charset="0"/>
              </a:rPr>
              <a:t>5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2000" dirty="0">
                <a:latin typeface="Consolas" panose="020B0609020204030204" pitchFamily="49" charset="0"/>
              </a:rPr>
              <a:t>5.ILHAN</a:t>
            </a:r>
            <a:endParaRPr lang="tr-TR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16  5         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i&lt;5 </a:t>
            </a:r>
            <a:r>
              <a:rPr lang="tr-TR" sz="2000" u="sng" dirty="0">
                <a:solidFill>
                  <a:srgbClr val="FF0000"/>
                </a:solidFill>
                <a:latin typeface="Consolas" panose="020B0609020204030204" pitchFamily="49" charset="0"/>
              </a:rPr>
              <a:t>olmadığından döngü biter</a:t>
            </a:r>
            <a:endParaRPr lang="tr-TR" u="sng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2000" dirty="0">
                <a:latin typeface="Consolas" panose="020B0609020204030204" pitchFamily="49" charset="0"/>
              </a:rPr>
              <a:t>         17  </a:t>
            </a:r>
            <a:r>
              <a:rPr lang="tr-TR" dirty="0"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5BC9EEC6-A16D-4803-A492-C7F81A253C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94825" y="1832145"/>
            <a:ext cx="3200400" cy="434856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Önceki örneği ele alalım.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Bloğa girmeden sayaç değişkenine ilk değer verildi. </a:t>
            </a:r>
            <a:r>
              <a:rPr lang="tr-TR" sz="2400" dirty="0">
                <a:highlight>
                  <a:srgbClr val="FFFF00"/>
                </a:highlight>
              </a:rPr>
              <a:t>Verilmeseydi ne olurdu?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/>
              <a:t>Bloğun içinde sayaç değişkeni değiştiriliyor. </a:t>
            </a:r>
            <a:r>
              <a:rPr lang="tr-TR" sz="2400" dirty="0">
                <a:highlight>
                  <a:srgbClr val="FFFF00"/>
                </a:highlight>
              </a:rPr>
              <a:t>Artırılmasaydı ne olurdu?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latin typeface="Consolas" panose="020B0609020204030204" pitchFamily="49" charset="0"/>
              </a:rPr>
              <a:t>i&lt;5 </a:t>
            </a:r>
            <a:r>
              <a:rPr lang="tr-TR" sz="2400" u="sng" dirty="0">
                <a:highlight>
                  <a:srgbClr val="FFFF00"/>
                </a:highlight>
              </a:rPr>
              <a:t>olduğu sürece </a:t>
            </a:r>
            <a:r>
              <a:rPr lang="tr-TR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do </a:t>
            </a:r>
            <a:r>
              <a:rPr lang="tr-TR" sz="2400" dirty="0"/>
              <a:t>bloğu icra edilir.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id="{9AAA59BA-4B8D-4FEE-AE4D-277DB55F5FD5}"/>
              </a:ext>
            </a:extLst>
          </p:cNvPr>
          <p:cNvSpPr/>
          <p:nvPr/>
        </p:nvSpPr>
        <p:spPr>
          <a:xfrm rot="19152993">
            <a:off x="-274450" y="2574276"/>
            <a:ext cx="9254457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do..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bloğu;</a:t>
            </a:r>
          </a:p>
          <a:p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Mantıksal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logical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 olarak 3 satır (</a:t>
            </a:r>
            <a:r>
              <a:rPr lang="tr-TR" sz="2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sequence</a:t>
            </a:r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tr-TR" sz="2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fiziksel olarak ise 15 satırdır.</a:t>
            </a:r>
          </a:p>
        </p:txBody>
      </p:sp>
    </p:spTree>
    <p:extLst>
      <p:ext uri="{BB962C8B-B14F-4D97-AF65-F5344CB8AC3E}">
        <p14:creationId xmlns:p14="http://schemas.microsoft.com/office/powerpoint/2010/main" val="378162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2B5EC3F5-3259-40A3-968A-EF7E9A91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KARŞILAŞTIRMA</a:t>
            </a:r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06673897-8F22-4605-8FB9-4F4E4A0C0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 err="1"/>
              <a:t>While</a:t>
            </a:r>
            <a:endParaRPr lang="tr-TR" dirty="0">
              <a:highlight>
                <a:srgbClr val="FFFF00"/>
              </a:highlight>
            </a:endParaRP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CC212274-6904-4DF8-8AB0-0759FCA559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#define PROGRAMCIADI "ILHAN"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=</a:t>
            </a:r>
            <a:r>
              <a:rPr lang="tr-TR" sz="1600" dirty="0"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while (</a:t>
            </a:r>
            <a:r>
              <a:rPr lang="en-US" sz="1600" dirty="0" err="1">
                <a:highlight>
                  <a:srgbClr val="FF00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00FF"/>
                </a:highlight>
                <a:latin typeface="Consolas" panose="020B0609020204030204" pitchFamily="49" charset="0"/>
              </a:rPr>
              <a:t>&lt;1</a:t>
            </a:r>
            <a:r>
              <a:rPr lang="tr-TR" sz="1600" dirty="0">
                <a:highlight>
                  <a:srgbClr val="FF00FF"/>
                </a:highlight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=i+1; </a:t>
            </a:r>
            <a:endParaRPr lang="tr-TR" sz="16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("%d. %s\n",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, PROGRAMCIADI);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</a:t>
            </a:r>
            <a:r>
              <a:rPr lang="en-US" sz="1600" dirty="0">
                <a:latin typeface="Consolas" panose="020B0609020204030204" pitchFamily="49" charset="0"/>
              </a:rPr>
              <a:t>return;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tr-TR" sz="1600" dirty="0">
              <a:latin typeface="Consolas" panose="020B0609020204030204" pitchFamily="49" charset="0"/>
            </a:endParaRPr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1B189105-948D-4202-AF2D-60D4F274E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tr-TR" dirty="0"/>
              <a:t>Do..</a:t>
            </a:r>
            <a:r>
              <a:rPr lang="tr-TR" dirty="0" err="1"/>
              <a:t>While</a:t>
            </a:r>
            <a:endParaRPr lang="tr-TR" dirty="0">
              <a:highlight>
                <a:srgbClr val="FFFF00"/>
              </a:highlight>
            </a:endParaRPr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E8B68A90-C7DA-4E4C-BC89-694503B45B5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#define PROGRAMCIADI "ILHAN"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void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=0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do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FF00"/>
                </a:highlight>
                <a:latin typeface="Consolas" panose="020B0609020204030204" pitchFamily="49" charset="0"/>
              </a:rPr>
              <a:t>=i+1;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("%d. %s\n",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,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PROGRAMCIADI);</a:t>
            </a:r>
            <a:endParaRPr lang="tr-TR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}</a:t>
            </a:r>
            <a:r>
              <a:rPr lang="tr-TR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while (</a:t>
            </a:r>
            <a:r>
              <a:rPr lang="en-US" sz="1600" dirty="0" err="1">
                <a:highlight>
                  <a:srgbClr val="FF00FF"/>
                </a:highlight>
                <a:latin typeface="Consolas" panose="020B0609020204030204" pitchFamily="49" charset="0"/>
              </a:rPr>
              <a:t>i</a:t>
            </a:r>
            <a:r>
              <a:rPr lang="en-US" sz="1600" dirty="0">
                <a:highlight>
                  <a:srgbClr val="FF00FF"/>
                </a:highlight>
                <a:latin typeface="Consolas" panose="020B0609020204030204" pitchFamily="49" charset="0"/>
              </a:rPr>
              <a:t>&lt;1</a:t>
            </a:r>
            <a:r>
              <a:rPr lang="tr-TR" sz="1600" dirty="0">
                <a:highlight>
                  <a:srgbClr val="FF00FF"/>
                </a:highlight>
                <a:latin typeface="Consolas" panose="020B0609020204030204" pitchFamily="49" charset="0"/>
              </a:rPr>
              <a:t>1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  <a:r>
              <a:rPr lang="tr-TR" sz="1600" dirty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  </a:t>
            </a:r>
            <a:r>
              <a:rPr lang="en-US" sz="1600" dirty="0">
                <a:latin typeface="Consolas" panose="020B0609020204030204" pitchFamily="49" charset="0"/>
              </a:rPr>
              <a:t>return;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tr-TR" sz="1600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86BFF832-48B6-4214-810B-E51B3810C108}"/>
              </a:ext>
            </a:extLst>
          </p:cNvPr>
          <p:cNvSpPr/>
          <p:nvPr/>
        </p:nvSpPr>
        <p:spPr>
          <a:xfrm rot="19152993">
            <a:off x="1799391" y="2051848"/>
            <a:ext cx="8044575" cy="18158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lvl="0" algn="ctr" defTabSz="914400">
              <a:defRPr/>
            </a:pP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 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while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talimatında koşul en başta,</a:t>
            </a:r>
            <a:b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- do..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while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talimatında ise en sonda kontrol edilir.</a:t>
            </a:r>
          </a:p>
          <a:p>
            <a:pPr lvl="0" algn="ctr" defTabSz="914400">
              <a:defRPr/>
            </a:pP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- 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while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 de koşul kontrolü en az 1 kez,</a:t>
            </a:r>
            <a:b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</a:b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- do..</a:t>
            </a:r>
            <a:r>
              <a:rPr lang="tr-TR" sz="28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while</a:t>
            </a:r>
            <a:r>
              <a:rPr lang="tr-TR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 da ise döngü bloğu en az 1 kez icra edilir.</a:t>
            </a:r>
          </a:p>
        </p:txBody>
      </p:sp>
    </p:spTree>
    <p:extLst>
      <p:ext uri="{BB962C8B-B14F-4D97-AF65-F5344CB8AC3E}">
        <p14:creationId xmlns:p14="http://schemas.microsoft.com/office/powerpoint/2010/main" val="214971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6BDC3232-B650-47DB-8C80-6A1CB13DB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8C652C7-64DA-455D-94D3-3E70360D6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1'den 50'ye kadar  olan </a:t>
            </a:r>
            <a:r>
              <a:rPr lang="tr-TR" u="sng" dirty="0">
                <a:solidFill>
                  <a:srgbClr val="FF0000"/>
                </a:solidFill>
              </a:rPr>
              <a:t>tamsayılar içerisindeki </a:t>
            </a:r>
            <a:r>
              <a:rPr lang="tr-TR" b="1" u="sng" dirty="0">
                <a:solidFill>
                  <a:srgbClr val="FF0000"/>
                </a:solidFill>
              </a:rPr>
              <a:t>tek olanların toplamını </a:t>
            </a:r>
            <a:r>
              <a:rPr lang="tr-TR" dirty="0"/>
              <a:t>bulup yazdıran programın;</a:t>
            </a:r>
          </a:p>
          <a:p>
            <a:r>
              <a:rPr lang="tr-TR" dirty="0"/>
              <a:t>Algoritma ve </a:t>
            </a:r>
          </a:p>
          <a:p>
            <a:r>
              <a:rPr lang="tr-TR" dirty="0"/>
              <a:t>Akış diyagramını yapınız</a:t>
            </a:r>
          </a:p>
          <a:p>
            <a:r>
              <a:rPr lang="tr-TR" dirty="0"/>
              <a:t>Kodunu yazınız.</a:t>
            </a:r>
          </a:p>
        </p:txBody>
      </p:sp>
    </p:spTree>
    <p:extLst>
      <p:ext uri="{BB962C8B-B14F-4D97-AF65-F5344CB8AC3E}">
        <p14:creationId xmlns:p14="http://schemas.microsoft.com/office/powerpoint/2010/main" val="3357227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5533C70E-ED19-4DAE-A39B-C73DA943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Örnek 1</a:t>
            </a:r>
            <a:br>
              <a:rPr lang="tr-TR" dirty="0"/>
            </a:br>
            <a:r>
              <a:rPr lang="tr-TR" dirty="0"/>
              <a:t>algoritma ve Akış </a:t>
            </a:r>
            <a:r>
              <a:rPr lang="tr-TR" dirty="0" err="1"/>
              <a:t>diyagyamı</a:t>
            </a:r>
            <a:endParaRPr lang="tr-TR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87424B6A-A97C-40E4-A1E3-B326475B1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Sayac</a:t>
            </a:r>
            <a:r>
              <a:rPr lang="tr-TR" dirty="0"/>
              <a:t>=1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Toplam=0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</a:t>
            </a:r>
            <a:r>
              <a:rPr lang="tr-TR" dirty="0" err="1"/>
              <a:t>Sayac</a:t>
            </a:r>
            <a:r>
              <a:rPr lang="tr-TR" dirty="0"/>
              <a:t> MOD 2 ≠0 İSE Toplam=Toplam + </a:t>
            </a:r>
            <a:r>
              <a:rPr lang="tr-TR" dirty="0" err="1"/>
              <a:t>Sayac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 err="1"/>
              <a:t>Sayac</a:t>
            </a:r>
            <a:r>
              <a:rPr lang="tr-TR" dirty="0"/>
              <a:t>=</a:t>
            </a:r>
            <a:r>
              <a:rPr lang="tr-TR" dirty="0" err="1"/>
              <a:t>Sayac+l</a:t>
            </a:r>
            <a:endParaRPr lang="tr-TR" dirty="0"/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EĞER </a:t>
            </a:r>
            <a:r>
              <a:rPr lang="tr-TR" dirty="0" err="1"/>
              <a:t>Sayac</a:t>
            </a:r>
            <a:r>
              <a:rPr lang="tr-TR" dirty="0"/>
              <a:t>&lt;=50 İSE GİT adım 4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Toplam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DUR</a:t>
            </a:r>
          </a:p>
        </p:txBody>
      </p:sp>
      <p:sp>
        <p:nvSpPr>
          <p:cNvPr id="9" name="Akış Çizelgesi: Karar 8">
            <a:extLst>
              <a:ext uri="{FF2B5EF4-FFF2-40B4-BE49-F238E27FC236}">
                <a16:creationId xmlns:a16="http://schemas.microsoft.com/office/drawing/2014/main" id="{4E93596C-5C43-4CBF-A763-E5E21572ACB4}"/>
              </a:ext>
            </a:extLst>
          </p:cNvPr>
          <p:cNvSpPr/>
          <p:nvPr/>
        </p:nvSpPr>
        <p:spPr>
          <a:xfrm>
            <a:off x="2709686" y="4066061"/>
            <a:ext cx="2070955" cy="594672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 &lt;=50</a:t>
            </a:r>
          </a:p>
        </p:txBody>
      </p:sp>
      <p:cxnSp>
        <p:nvCxnSpPr>
          <p:cNvPr id="10" name="Düz Ok Bağlayıcısı 9">
            <a:extLst>
              <a:ext uri="{FF2B5EF4-FFF2-40B4-BE49-F238E27FC236}">
                <a16:creationId xmlns:a16="http://schemas.microsoft.com/office/drawing/2014/main" id="{316FEC6B-BAE7-4686-92A5-C805D3173730}"/>
              </a:ext>
            </a:extLst>
          </p:cNvPr>
          <p:cNvCxnSpPr>
            <a:cxnSpLocks/>
            <a:stCxn id="22" idx="2"/>
            <a:endCxn id="14" idx="0"/>
          </p:cNvCxnSpPr>
          <p:nvPr/>
        </p:nvCxnSpPr>
        <p:spPr>
          <a:xfrm>
            <a:off x="3737183" y="717825"/>
            <a:ext cx="7980" cy="2190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>
            <a:extLst>
              <a:ext uri="{FF2B5EF4-FFF2-40B4-BE49-F238E27FC236}">
                <a16:creationId xmlns:a16="http://schemas.microsoft.com/office/drawing/2014/main" id="{A800F42F-68FF-49A3-8888-F69059141E9D}"/>
              </a:ext>
            </a:extLst>
          </p:cNvPr>
          <p:cNvCxnSpPr>
            <a:cxnSpLocks/>
            <a:stCxn id="27" idx="2"/>
            <a:endCxn id="23" idx="0"/>
          </p:cNvCxnSpPr>
          <p:nvPr/>
        </p:nvCxnSpPr>
        <p:spPr>
          <a:xfrm flipH="1">
            <a:off x="3737181" y="5411786"/>
            <a:ext cx="1" cy="266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2FF8B0D8-D341-43F4-B04F-E78F0A225843}"/>
              </a:ext>
            </a:extLst>
          </p:cNvPr>
          <p:cNvSpPr txBox="1"/>
          <p:nvPr/>
        </p:nvSpPr>
        <p:spPr>
          <a:xfrm>
            <a:off x="2142634" y="4340634"/>
            <a:ext cx="667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ln w="0"/>
                <a:latin typeface="Outfit" pitchFamily="2" charset="0"/>
              </a:rPr>
              <a:t>Evet</a:t>
            </a:r>
          </a:p>
        </p:txBody>
      </p:sp>
      <p:cxnSp>
        <p:nvCxnSpPr>
          <p:cNvPr id="13" name="Bağlayıcı: Dirsek 12">
            <a:extLst>
              <a:ext uri="{FF2B5EF4-FFF2-40B4-BE49-F238E27FC236}">
                <a16:creationId xmlns:a16="http://schemas.microsoft.com/office/drawing/2014/main" id="{7B8919CD-1A78-4B13-9827-58BCF8674629}"/>
              </a:ext>
            </a:extLst>
          </p:cNvPr>
          <p:cNvCxnSpPr>
            <a:cxnSpLocks/>
            <a:stCxn id="9" idx="1"/>
            <a:endCxn id="31" idx="1"/>
          </p:cNvCxnSpPr>
          <p:nvPr/>
        </p:nvCxnSpPr>
        <p:spPr>
          <a:xfrm rot="10800000" flipH="1">
            <a:off x="2709686" y="2271801"/>
            <a:ext cx="166680" cy="2091597"/>
          </a:xfrm>
          <a:prstGeom prst="bentConnector3">
            <a:avLst>
              <a:gd name="adj1" fmla="val -13714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kış Çizelgesi: İşlem 13">
            <a:extLst>
              <a:ext uri="{FF2B5EF4-FFF2-40B4-BE49-F238E27FC236}">
                <a16:creationId xmlns:a16="http://schemas.microsoft.com/office/drawing/2014/main" id="{4E00EE1C-3242-4D52-A358-A941C14E9982}"/>
              </a:ext>
            </a:extLst>
          </p:cNvPr>
          <p:cNvSpPr/>
          <p:nvPr/>
        </p:nvSpPr>
        <p:spPr>
          <a:xfrm>
            <a:off x="3176768" y="936849"/>
            <a:ext cx="1136789" cy="494646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Sayaç=1</a:t>
            </a:r>
            <a:b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</a:br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Toplam=0</a:t>
            </a: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CB733ABC-4D2E-49CB-A318-6B9156F4A3C4}"/>
              </a:ext>
            </a:extLst>
          </p:cNvPr>
          <p:cNvCxnSpPr>
            <a:cxnSpLocks/>
            <a:stCxn id="14" idx="2"/>
            <a:endCxn id="31" idx="0"/>
          </p:cNvCxnSpPr>
          <p:nvPr/>
        </p:nvCxnSpPr>
        <p:spPr>
          <a:xfrm>
            <a:off x="3745163" y="1431495"/>
            <a:ext cx="942" cy="3872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kış Çizelgesi: İşlem 17">
            <a:extLst>
              <a:ext uri="{FF2B5EF4-FFF2-40B4-BE49-F238E27FC236}">
                <a16:creationId xmlns:a16="http://schemas.microsoft.com/office/drawing/2014/main" id="{BEFC9406-0BD5-4F30-9954-8A731441DBA6}"/>
              </a:ext>
            </a:extLst>
          </p:cNvPr>
          <p:cNvSpPr/>
          <p:nvPr/>
        </p:nvSpPr>
        <p:spPr>
          <a:xfrm>
            <a:off x="3037486" y="3289068"/>
            <a:ext cx="1401277" cy="38281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Sayaç=Sayaç+1</a:t>
            </a:r>
          </a:p>
        </p:txBody>
      </p:sp>
      <p:cxnSp>
        <p:nvCxnSpPr>
          <p:cNvPr id="20" name="Düz Ok Bağlayıcısı 19">
            <a:extLst>
              <a:ext uri="{FF2B5EF4-FFF2-40B4-BE49-F238E27FC236}">
                <a16:creationId xmlns:a16="http://schemas.microsoft.com/office/drawing/2014/main" id="{B7DD5D11-85AD-4175-BF53-76F1D6BDB118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3738125" y="3671883"/>
            <a:ext cx="7039" cy="3941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kış Çizelgesi: Sonlandırıcı 21">
            <a:extLst>
              <a:ext uri="{FF2B5EF4-FFF2-40B4-BE49-F238E27FC236}">
                <a16:creationId xmlns:a16="http://schemas.microsoft.com/office/drawing/2014/main" id="{B4ECB3C8-75F9-43AE-9AE4-871D005BFF33}"/>
              </a:ext>
            </a:extLst>
          </p:cNvPr>
          <p:cNvSpPr/>
          <p:nvPr/>
        </p:nvSpPr>
        <p:spPr>
          <a:xfrm>
            <a:off x="3168788" y="352839"/>
            <a:ext cx="1136789" cy="364986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Başla</a:t>
            </a:r>
          </a:p>
        </p:txBody>
      </p:sp>
      <p:sp>
        <p:nvSpPr>
          <p:cNvPr id="23" name="Akış Çizelgesi: Sonlandırıcı 22">
            <a:extLst>
              <a:ext uri="{FF2B5EF4-FFF2-40B4-BE49-F238E27FC236}">
                <a16:creationId xmlns:a16="http://schemas.microsoft.com/office/drawing/2014/main" id="{DD71FBC2-A856-4882-A016-7AD7D89603EE}"/>
              </a:ext>
            </a:extLst>
          </p:cNvPr>
          <p:cNvSpPr/>
          <p:nvPr/>
        </p:nvSpPr>
        <p:spPr>
          <a:xfrm>
            <a:off x="3168786" y="5677828"/>
            <a:ext cx="1136789" cy="364986"/>
          </a:xfrm>
          <a:prstGeom prst="flowChartTerminato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Bitir</a:t>
            </a:r>
          </a:p>
        </p:txBody>
      </p:sp>
      <p:sp>
        <p:nvSpPr>
          <p:cNvPr id="27" name="Akış Çizelgesi: Görüntüleme 26">
            <a:extLst>
              <a:ext uri="{FF2B5EF4-FFF2-40B4-BE49-F238E27FC236}">
                <a16:creationId xmlns:a16="http://schemas.microsoft.com/office/drawing/2014/main" id="{8A3A7C09-CFBC-4FAA-813E-B433E48A448E}"/>
              </a:ext>
            </a:extLst>
          </p:cNvPr>
          <p:cNvSpPr/>
          <p:nvPr/>
        </p:nvSpPr>
        <p:spPr>
          <a:xfrm>
            <a:off x="3204207" y="4955826"/>
            <a:ext cx="1065949" cy="455960"/>
          </a:xfrm>
          <a:prstGeom prst="flowChartDisplay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Toplam</a:t>
            </a:r>
          </a:p>
        </p:txBody>
      </p:sp>
      <p:sp>
        <p:nvSpPr>
          <p:cNvPr id="31" name="Akış Çizelgesi: Karar 30">
            <a:extLst>
              <a:ext uri="{FF2B5EF4-FFF2-40B4-BE49-F238E27FC236}">
                <a16:creationId xmlns:a16="http://schemas.microsoft.com/office/drawing/2014/main" id="{062C3A60-F5A5-4903-A22D-C5CF9FB94618}"/>
              </a:ext>
            </a:extLst>
          </p:cNvPr>
          <p:cNvSpPr/>
          <p:nvPr/>
        </p:nvSpPr>
        <p:spPr>
          <a:xfrm>
            <a:off x="2876366" y="1818726"/>
            <a:ext cx="1739477" cy="906147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 MOD 2 Sıfırdan Farklı</a:t>
            </a:r>
          </a:p>
        </p:txBody>
      </p:sp>
      <p:sp>
        <p:nvSpPr>
          <p:cNvPr id="50" name="Akış Çizelgesi: İşlem 49">
            <a:extLst>
              <a:ext uri="{FF2B5EF4-FFF2-40B4-BE49-F238E27FC236}">
                <a16:creationId xmlns:a16="http://schemas.microsoft.com/office/drawing/2014/main" id="{0AD0FCC4-A16B-4BF1-9564-3863BD9BCA6B}"/>
              </a:ext>
            </a:extLst>
          </p:cNvPr>
          <p:cNvSpPr/>
          <p:nvPr/>
        </p:nvSpPr>
        <p:spPr>
          <a:xfrm>
            <a:off x="4415445" y="2553897"/>
            <a:ext cx="1848948" cy="382815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Toplam=</a:t>
            </a:r>
            <a:r>
              <a:rPr lang="tr-TR" sz="1200" dirty="0" err="1">
                <a:ln w="0"/>
                <a:solidFill>
                  <a:schemeClr val="tx1"/>
                </a:solidFill>
                <a:latin typeface="Outfit" pitchFamily="2" charset="0"/>
              </a:rPr>
              <a:t>Toplam+Sayaç</a:t>
            </a:r>
            <a:endParaRPr lang="tr-TR" sz="1200" dirty="0">
              <a:ln w="0"/>
              <a:solidFill>
                <a:schemeClr val="tx1"/>
              </a:solidFill>
              <a:latin typeface="Outfit" pitchFamily="2" charset="0"/>
            </a:endParaRPr>
          </a:p>
        </p:txBody>
      </p:sp>
      <p:cxnSp>
        <p:nvCxnSpPr>
          <p:cNvPr id="55" name="Düz Ok Bağlayıcısı 54">
            <a:extLst>
              <a:ext uri="{FF2B5EF4-FFF2-40B4-BE49-F238E27FC236}">
                <a16:creationId xmlns:a16="http://schemas.microsoft.com/office/drawing/2014/main" id="{2CD25C61-AB31-45A6-A5B6-7903204FB66C}"/>
              </a:ext>
            </a:extLst>
          </p:cNvPr>
          <p:cNvCxnSpPr>
            <a:cxnSpLocks/>
            <a:stCxn id="31" idx="2"/>
            <a:endCxn id="18" idx="0"/>
          </p:cNvCxnSpPr>
          <p:nvPr/>
        </p:nvCxnSpPr>
        <p:spPr>
          <a:xfrm flipH="1">
            <a:off x="3738125" y="2724873"/>
            <a:ext cx="7980" cy="564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Bağlayıcı: Dirsek 57">
            <a:extLst>
              <a:ext uri="{FF2B5EF4-FFF2-40B4-BE49-F238E27FC236}">
                <a16:creationId xmlns:a16="http://schemas.microsoft.com/office/drawing/2014/main" id="{DFC4D695-61E4-433F-98F4-76E06FC16114}"/>
              </a:ext>
            </a:extLst>
          </p:cNvPr>
          <p:cNvCxnSpPr>
            <a:cxnSpLocks/>
            <a:stCxn id="31" idx="3"/>
            <a:endCxn id="50" idx="0"/>
          </p:cNvCxnSpPr>
          <p:nvPr/>
        </p:nvCxnSpPr>
        <p:spPr>
          <a:xfrm>
            <a:off x="4615843" y="2271800"/>
            <a:ext cx="724076" cy="28209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Bağlayıcı: Dirsek 60">
            <a:extLst>
              <a:ext uri="{FF2B5EF4-FFF2-40B4-BE49-F238E27FC236}">
                <a16:creationId xmlns:a16="http://schemas.microsoft.com/office/drawing/2014/main" id="{77F897DD-1ACB-48D3-B351-82D06D58954E}"/>
              </a:ext>
            </a:extLst>
          </p:cNvPr>
          <p:cNvCxnSpPr>
            <a:cxnSpLocks/>
            <a:stCxn id="50" idx="2"/>
            <a:endCxn id="18" idx="3"/>
          </p:cNvCxnSpPr>
          <p:nvPr/>
        </p:nvCxnSpPr>
        <p:spPr>
          <a:xfrm rot="5400000">
            <a:off x="4617459" y="2758016"/>
            <a:ext cx="543764" cy="901156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Düz Ok Bağlayıcısı 99">
            <a:extLst>
              <a:ext uri="{FF2B5EF4-FFF2-40B4-BE49-F238E27FC236}">
                <a16:creationId xmlns:a16="http://schemas.microsoft.com/office/drawing/2014/main" id="{81C196B2-09BF-4C1D-894A-2AABAC9E5E17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flipH="1">
            <a:off x="3737182" y="4660733"/>
            <a:ext cx="7982" cy="295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86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5533C70E-ED19-4DAE-A39B-C73DA943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Örnek 1</a:t>
            </a:r>
            <a:br>
              <a:rPr lang="tr-TR" dirty="0"/>
            </a:br>
            <a:r>
              <a:rPr lang="tr-TR" dirty="0"/>
              <a:t>KOD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22404A-84F3-45FA-B25C-2558FB05F7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tr-TR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toplam=0;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tr-TR" dirty="0">
                <a:latin typeface="Consolas" panose="020B0609020204030204" pitchFamily="49" charset="0"/>
              </a:rPr>
              <a:t> </a:t>
            </a:r>
            <a:endParaRPr lang="tr-TR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(sayac%2!=0)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toplam=</a:t>
            </a:r>
            <a:r>
              <a:rPr lang="tr-TR" dirty="0" err="1">
                <a:latin typeface="Consolas" panose="020B0609020204030204" pitchFamily="49" charset="0"/>
              </a:rPr>
              <a:t>toplam+sayac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+1;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 (</a:t>
            </a:r>
            <a:r>
              <a:rPr lang="tr-TR" dirty="0" err="1">
                <a:solidFill>
                  <a:srgbClr val="FF00FF"/>
                </a:solidFill>
                <a:latin typeface="Consolas" panose="020B0609020204030204" pitchFamily="49" charset="0"/>
              </a:rPr>
              <a:t>sayac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=50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("%d\n",</a:t>
            </a:r>
            <a:r>
              <a:rPr lang="tr-TR" dirty="0">
                <a:latin typeface="Consolas" panose="020B0609020204030204" pitchFamily="49" charset="0"/>
              </a:rPr>
              <a:t> toplam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87424B6A-A97C-40E4-A1E3-B326475B19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tr-TR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toplam=0;</a:t>
            </a:r>
            <a:r>
              <a:rPr lang="tr-TR" dirty="0">
                <a:latin typeface="Consolas" panose="020B0609020204030204" pitchFamily="49" charset="0"/>
              </a:rPr>
              <a:t>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Basla: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((sayac%2)!=0)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toplam=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toplam+sayac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tr-TR" dirty="0" err="1">
                <a:latin typeface="Consolas" panose="020B0609020204030204" pitchFamily="49" charset="0"/>
              </a:rPr>
              <a:t>sayac</a:t>
            </a:r>
            <a:r>
              <a:rPr lang="en-US" dirty="0">
                <a:latin typeface="Consolas" panose="020B0609020204030204" pitchFamily="49" charset="0"/>
              </a:rPr>
              <a:t>+1;</a:t>
            </a:r>
            <a:r>
              <a:rPr lang="tr-TR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(</a:t>
            </a:r>
            <a:r>
              <a:rPr lang="tr-TR" dirty="0" err="1">
                <a:solidFill>
                  <a:srgbClr val="FF00FF"/>
                </a:solidFill>
                <a:latin typeface="Consolas" panose="020B0609020204030204" pitchFamily="49" charset="0"/>
              </a:rPr>
              <a:t>sayac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&lt;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=50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)</a:t>
            </a: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        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goto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 Basla;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FF"/>
                </a:solidFill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("%d\n",</a:t>
            </a:r>
            <a:r>
              <a:rPr lang="tr-TR" dirty="0">
                <a:latin typeface="Consolas" panose="020B0609020204030204" pitchFamily="49" charset="0"/>
              </a:rPr>
              <a:t> toplam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95982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744465B-541C-4406-BE11-E0871BF7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GÖZCÜ KONTROLLÜ döngüler</a:t>
            </a:r>
            <a:br>
              <a:rPr lang="tr-TR" dirty="0"/>
            </a:br>
            <a:r>
              <a:rPr lang="tr-TR" dirty="0"/>
              <a:t>(SENTINEL VALUE)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C48626-42A7-46BE-A4E1-CD834A1A0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30010"/>
          </a:xfrm>
        </p:spPr>
        <p:txBody>
          <a:bodyPr/>
          <a:lstStyle/>
          <a:p>
            <a:pPr marL="0" indent="0">
              <a:buNone/>
            </a:pPr>
            <a:r>
              <a:rPr lang="tr-TR" dirty="0"/>
              <a:t>Şu ana kadar sayaç kontrollü döngüleri gördük.  </a:t>
            </a:r>
            <a:r>
              <a:rPr lang="tr-TR" b="1" i="1" dirty="0"/>
              <a:t>Yani döngüye giriş, döngüden çıkma koşulu bir sayaca bağlı gerçekleşiyordu.</a:t>
            </a:r>
          </a:p>
          <a:p>
            <a:pPr marL="0" indent="0">
              <a:buNone/>
            </a:pPr>
            <a:r>
              <a:rPr lang="tr-T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Çalıştırılması gereken adımların tekrar sayısının bilinmediği problemlerle karşılaşılabilir. Bu tür problemlerde program;</a:t>
            </a:r>
          </a:p>
          <a:p>
            <a:r>
              <a:rPr lang="tr-TR" u="sng" dirty="0">
                <a:highlight>
                  <a:srgbClr val="FFFF00"/>
                </a:highlight>
              </a:rPr>
              <a:t>Kullanıcının dışarıdan belli bir değeri girmesiyle</a:t>
            </a:r>
            <a:r>
              <a:rPr lang="tr-TR" dirty="0"/>
              <a:t>, </a:t>
            </a:r>
            <a:br>
              <a:rPr lang="tr-TR" dirty="0"/>
            </a:br>
            <a:r>
              <a:rPr lang="tr-TR" dirty="0"/>
              <a:t>(Örneğin kullanıcı klavyeden 0 girene kadar döngü devam eder.)</a:t>
            </a:r>
          </a:p>
          <a:p>
            <a:r>
              <a:rPr lang="tr-TR" u="sng" dirty="0">
                <a:highlight>
                  <a:srgbClr val="FFFF00"/>
                </a:highlight>
              </a:rPr>
              <a:t>Program  içinde  üretilen  belli  bir değere  göre sonlandırılır</a:t>
            </a:r>
            <a:r>
              <a:rPr lang="tr-TR" dirty="0"/>
              <a:t>. </a:t>
            </a:r>
            <a:br>
              <a:rPr lang="tr-TR" dirty="0"/>
            </a:br>
            <a:r>
              <a:rPr lang="tr-TR" dirty="0"/>
              <a:t>( İleride göreceğiz; dosyayı okurken dosya sonuna (EOF-</a:t>
            </a:r>
            <a:r>
              <a:rPr lang="tr-TR" dirty="0" err="1"/>
              <a:t>End</a:t>
            </a:r>
            <a:r>
              <a:rPr lang="tr-TR" dirty="0"/>
              <a:t> of File) ulaşıldığında)</a:t>
            </a:r>
          </a:p>
          <a:p>
            <a:pPr marL="0" indent="0" algn="ctr">
              <a:buNone/>
            </a:pPr>
            <a:r>
              <a:rPr lang="tr-TR" dirty="0"/>
              <a:t>İşte yukarıda verilen örneklerdeki 0 ve EOF, </a:t>
            </a:r>
            <a:r>
              <a:rPr lang="tr-TR" b="1" dirty="0" err="1">
                <a:solidFill>
                  <a:srgbClr val="0070C0"/>
                </a:solidFill>
              </a:rPr>
              <a:t>sentinel-value</a:t>
            </a:r>
            <a:r>
              <a:rPr lang="tr-TR" dirty="0"/>
              <a:t> olarak adlandırılır.</a:t>
            </a:r>
          </a:p>
          <a:p>
            <a:pPr marL="0" indent="0" algn="ctr">
              <a:buNone/>
            </a:pPr>
            <a:endParaRPr lang="tr-TR" dirty="0"/>
          </a:p>
          <a:p>
            <a:pPr marL="0" indent="0" algn="ctr">
              <a:buNone/>
            </a:pPr>
            <a:endParaRPr lang="tr-T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465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0C958EDD-CECE-4E70-BA95-15EF015D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7FD80E1-155A-44CC-88BA-663341604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 &lt;</a:t>
            </a:r>
            <a:r>
              <a:rPr lang="tr-TR" sz="1200" dirty="0" err="1">
                <a:latin typeface="Consolas" panose="020B0609020204030204" pitchFamily="49" charset="0"/>
              </a:rPr>
              <a:t>stdio.h</a:t>
            </a:r>
            <a:r>
              <a:rPr lang="tr-TR" sz="12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	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sz="1200" dirty="0">
                <a:latin typeface="Consolas" panose="020B0609020204030204" pitchFamily="49" charset="0"/>
              </a:rPr>
              <a:t> toplam =0;	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Notların toplamı. İlk değer mutlaka sıfırlanmalı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ogrenciSayisi</a:t>
            </a:r>
            <a:r>
              <a:rPr lang="tr-TR" sz="1200" dirty="0">
                <a:latin typeface="Consolas" panose="020B0609020204030204" pitchFamily="49" charset="0"/>
              </a:rPr>
              <a:t>= 0, not;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Öğrenci sayısı. İlk değer sıfırlanmalı */ </a:t>
            </a:r>
            <a:r>
              <a:rPr lang="tr-TR" sz="12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sz="1200" dirty="0">
                <a:latin typeface="Consolas" panose="020B0609020204030204" pitchFamily="49" charset="0"/>
              </a:rPr>
              <a:t> ortalama;	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rgbClr val="0000FF"/>
                </a:solidFill>
                <a:latin typeface="Consolas" panose="020B0609020204030204" pitchFamily="49" charset="0"/>
              </a:rPr>
              <a:t>do </a:t>
            </a:r>
            <a:r>
              <a:rPr lang="tr-TR" sz="12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 ("Notu giriniz (sonlandırmak için -1):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scanf</a:t>
            </a:r>
            <a:r>
              <a:rPr lang="tr-TR" sz="1200" dirty="0">
                <a:latin typeface="Consolas" panose="020B0609020204030204" pitchFamily="49" charset="0"/>
              </a:rPr>
              <a:t> ("%d", &amp;not);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(not != -1) {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eğer not gerçek not ise */</a:t>
            </a: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	toplam = toplam + not;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notu toplama ekle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    </a:t>
            </a:r>
            <a:r>
              <a:rPr lang="tr-TR" sz="1200" dirty="0" err="1">
                <a:latin typeface="Consolas" panose="020B0609020204030204" pitchFamily="49" charset="0"/>
              </a:rPr>
              <a:t>ogrenciSayisi</a:t>
            </a:r>
            <a:r>
              <a:rPr lang="tr-TR" sz="1200" dirty="0">
                <a:latin typeface="Consolas" panose="020B0609020204030204" pitchFamily="49" charset="0"/>
              </a:rPr>
              <a:t> = </a:t>
            </a:r>
            <a:r>
              <a:rPr lang="tr-TR" sz="1200" dirty="0" err="1">
                <a:latin typeface="Consolas" panose="020B0609020204030204" pitchFamily="49" charset="0"/>
              </a:rPr>
              <a:t>ogrenciSayisi</a:t>
            </a:r>
            <a:r>
              <a:rPr lang="tr-TR" sz="1200" dirty="0">
                <a:latin typeface="Consolas" panose="020B0609020204030204" pitchFamily="49" charset="0"/>
              </a:rPr>
              <a:t> + 1;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}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}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(not != -1);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not -1'den farklı olduğu sürece işlemlere devam et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ogrenciSayisi</a:t>
            </a:r>
            <a:r>
              <a:rPr lang="tr-TR" sz="1200" dirty="0">
                <a:latin typeface="Consolas" panose="020B0609020204030204" pitchFamily="49" charset="0"/>
              </a:rPr>
              <a:t> !=0 )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/*İlk çalıştığı anda -1 girilirse 0'a bölme hatası olmaması için kontrol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ortalama= toplam / </a:t>
            </a:r>
            <a:r>
              <a:rPr lang="tr-TR" sz="1200" dirty="0" err="1">
                <a:latin typeface="Consolas" panose="020B0609020204030204" pitchFamily="49" charset="0"/>
              </a:rPr>
              <a:t>ogrenciSayisi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 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("\n\</a:t>
            </a:r>
            <a:r>
              <a:rPr lang="tr-TR" sz="1200" dirty="0" err="1">
                <a:latin typeface="Consolas" panose="020B0609020204030204" pitchFamily="49" charset="0"/>
              </a:rPr>
              <a:t>nOrtalama</a:t>
            </a:r>
            <a:r>
              <a:rPr lang="tr-TR" sz="1200" dirty="0">
                <a:latin typeface="Consolas" panose="020B0609020204030204" pitchFamily="49" charset="0"/>
              </a:rPr>
              <a:t>: %5.2f \n", ortalama);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}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 </a:t>
            </a: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45BBD1ED-FC10-4C9C-9353-D9CA96A9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sz="2400" dirty="0"/>
              <a:t>Klavyeden -1 girilinceye kadar verilen notların ortalamasını hesaplayan program isteniyor.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Burada kaç adet not girileceği belirtilmemiştir.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Kullanıcı isterse 4 nottan sonra -1 , isterse de 100 nottan sonra -1 girebilir.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Bu amaçla bir </a:t>
            </a:r>
            <a:r>
              <a:rPr lang="tr-TR" sz="2400" dirty="0">
                <a:solidFill>
                  <a:srgbClr val="0070C0"/>
                </a:solidFill>
              </a:rPr>
              <a:t>kontrol değeri </a:t>
            </a:r>
            <a:r>
              <a:rPr lang="tr-TR" sz="2400" dirty="0"/>
              <a:t>(</a:t>
            </a:r>
            <a:r>
              <a:rPr lang="tr-TR" sz="2400" dirty="0" err="1">
                <a:solidFill>
                  <a:srgbClr val="FF0000"/>
                </a:solidFill>
              </a:rPr>
              <a:t>sentinel</a:t>
            </a:r>
            <a:r>
              <a:rPr lang="tr-TR" sz="2400" dirty="0">
                <a:solidFill>
                  <a:srgbClr val="FF0000"/>
                </a:solidFill>
              </a:rPr>
              <a:t> </a:t>
            </a:r>
            <a:r>
              <a:rPr lang="tr-TR" sz="2400" dirty="0" err="1">
                <a:solidFill>
                  <a:srgbClr val="FF0000"/>
                </a:solidFill>
              </a:rPr>
              <a:t>value</a:t>
            </a:r>
            <a:r>
              <a:rPr lang="tr-TR" sz="2400" dirty="0"/>
              <a:t>) kullanılır.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Bu çözümde </a:t>
            </a:r>
            <a:r>
              <a:rPr lang="tr-TR" sz="2400" u="sng" dirty="0">
                <a:highlight>
                  <a:srgbClr val="FFFF00"/>
                </a:highlight>
              </a:rPr>
              <a:t>sınav notu olamayacak bir değer olan</a:t>
            </a:r>
            <a:r>
              <a:rPr lang="tr-TR" sz="2400" dirty="0"/>
              <a:t> -1, kontrol değeri olarak seçilmiştir.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/>
              <a:t>Klavyeden normal olarak sınav notlarını girerken, en son değer olarak bu kontrol değeri girildiğinde; döngü çalışmasını durdurmalıdır. </a:t>
            </a:r>
          </a:p>
          <a:p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23369458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şlık 3">
            <a:extLst>
              <a:ext uri="{FF2B5EF4-FFF2-40B4-BE49-F238E27FC236}">
                <a16:creationId xmlns:a16="http://schemas.microsoft.com/office/drawing/2014/main" id="{0C958EDD-CECE-4E70-BA95-15EF015D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97FD80E1-155A-44CC-88BA-663341604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143211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#include &lt;</a:t>
            </a:r>
            <a:r>
              <a:rPr lang="tr-TR" sz="1400" dirty="0" err="1">
                <a:latin typeface="Consolas" panose="020B0609020204030204" pitchFamily="49" charset="0"/>
              </a:rPr>
              <a:t>stdio.h</a:t>
            </a:r>
            <a:r>
              <a:rPr lang="tr-TR" sz="1400" dirty="0">
                <a:latin typeface="Consolas" panose="020B0609020204030204" pitchFamily="49" charset="0"/>
              </a:rPr>
              <a:t>&gt;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,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okunan tamsayı */ 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=2;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sayac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degiskeni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sonuc</a:t>
            </a:r>
            <a:r>
              <a:rPr lang="tr-TR" sz="1400" dirty="0">
                <a:latin typeface="Consolas" panose="020B0609020204030204" pitchFamily="49" charset="0"/>
              </a:rPr>
              <a:t>=1;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sayinin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faktoriyel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degeri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rgbClr val="0000FF"/>
                </a:solidFill>
                <a:latin typeface="Consolas" panose="020B0609020204030204" pitchFamily="49" charset="0"/>
              </a:rPr>
              <a:t>do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Pozitif girilmesini sağlıyoruz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("Lütfen pozitif sayı giriniz: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("%d",&amp;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&lt;=0)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HATA:Pozitif</a:t>
            </a:r>
            <a:r>
              <a:rPr lang="tr-TR" sz="1400" dirty="0">
                <a:latin typeface="Consolas" panose="020B0609020204030204" pitchFamily="49" charset="0"/>
              </a:rPr>
              <a:t> sayı giriniz!\n");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 &lt;= 0)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Sayının faktöriyel değerini bulan kısım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 &lt;= 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) {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sonuc</a:t>
            </a:r>
            <a:r>
              <a:rPr lang="tr-TR" sz="1400" dirty="0">
                <a:latin typeface="Consolas" panose="020B0609020204030204" pitchFamily="49" charset="0"/>
              </a:rPr>
              <a:t> = </a:t>
            </a:r>
            <a:r>
              <a:rPr lang="tr-TR" sz="1400" dirty="0" err="1">
                <a:latin typeface="Consolas" panose="020B0609020204030204" pitchFamily="49" charset="0"/>
              </a:rPr>
              <a:t>sonuc</a:t>
            </a:r>
            <a:r>
              <a:rPr lang="tr-TR" sz="1400" dirty="0">
                <a:latin typeface="Consolas" panose="020B0609020204030204" pitchFamily="49" charset="0"/>
              </a:rPr>
              <a:t> *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 = </a:t>
            </a:r>
            <a:r>
              <a:rPr lang="tr-TR" sz="1400" dirty="0" err="1">
                <a:latin typeface="Consolas" panose="020B0609020204030204" pitchFamily="49" charset="0"/>
              </a:rPr>
              <a:t>sayac</a:t>
            </a:r>
            <a:r>
              <a:rPr lang="tr-TR" sz="1400" dirty="0">
                <a:latin typeface="Consolas" panose="020B0609020204030204" pitchFamily="49" charset="0"/>
              </a:rPr>
              <a:t> + 1;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("\</a:t>
            </a:r>
            <a:r>
              <a:rPr lang="tr-TR" sz="1400" dirty="0" err="1">
                <a:latin typeface="Consolas" panose="020B0609020204030204" pitchFamily="49" charset="0"/>
              </a:rPr>
              <a:t>nGirilen</a:t>
            </a:r>
            <a:r>
              <a:rPr lang="tr-TR" sz="1400" dirty="0">
                <a:latin typeface="Consolas" panose="020B0609020204030204" pitchFamily="49" charset="0"/>
              </a:rPr>
              <a:t> tamsayı: %d \n",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("Faktöriyeli: %d",</a:t>
            </a:r>
            <a:r>
              <a:rPr lang="tr-TR" sz="1400" dirty="0" err="1">
                <a:latin typeface="Consolas" panose="020B0609020204030204" pitchFamily="49" charset="0"/>
              </a:rPr>
              <a:t>sonuc</a:t>
            </a:r>
            <a:r>
              <a:rPr lang="tr-TR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45BBD1ED-FC10-4C9C-9353-D9CA96A9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400" dirty="0"/>
              <a:t>Klavyeden girilen pozitif tamsayının faktöriyelini bulan programı yazınız</a:t>
            </a:r>
          </a:p>
          <a:p>
            <a:r>
              <a:rPr lang="tr-TR" sz="2400" b="1" dirty="0"/>
              <a:t>Pozitif sayı girmeye zorlama iki türlü yapılabilir! </a:t>
            </a:r>
          </a:p>
          <a:p>
            <a:r>
              <a:rPr lang="tr-TR" sz="2400" b="1" dirty="0"/>
              <a:t>Bu iki yöntemle kullanıcı belli bir aralıkta sayı (5 ile 10 arsında sayı giriniz gibi) girilmeye zorlanabilir!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8381B826-3EA2-4280-BD36-3CEFE887FE09}"/>
              </a:ext>
            </a:extLst>
          </p:cNvPr>
          <p:cNvSpPr txBox="1"/>
          <p:nvPr/>
        </p:nvSpPr>
        <p:spPr>
          <a:xfrm>
            <a:off x="441960" y="1774962"/>
            <a:ext cx="6957461" cy="2141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("Lütfen pozitif sayı giriniz: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("%d",&amp;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tr-TR" sz="1400" dirty="0">
                <a:latin typeface="Consolas" panose="020B0609020204030204" pitchFamily="49" charset="0"/>
              </a:rPr>
              <a:t> (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 &lt;= 0) </a:t>
            </a:r>
            <a:r>
              <a:rPr lang="tr-TR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/* Pozitif girilmesini sağlıyoruz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20000"/>
              </a:lnSpc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</a:t>
            </a:r>
            <a:r>
              <a:rPr lang="tr-TR" sz="1400" dirty="0" err="1">
                <a:latin typeface="Consolas" panose="020B0609020204030204" pitchFamily="49" charset="0"/>
              </a:rPr>
              <a:t>HATA:Pozitif</a:t>
            </a:r>
            <a:r>
              <a:rPr lang="tr-TR" sz="1400" dirty="0">
                <a:latin typeface="Consolas" panose="020B0609020204030204" pitchFamily="49" charset="0"/>
              </a:rPr>
              <a:t> sayı giriniz!\n");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("Lütfen pozitif sayı giriniz: 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     </a:t>
            </a:r>
            <a:r>
              <a:rPr lang="tr-TR" sz="1400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("%d",&amp;</a:t>
            </a:r>
            <a:r>
              <a:rPr lang="tr-TR" sz="1400" dirty="0" err="1">
                <a:latin typeface="Consolas" panose="020B0609020204030204" pitchFamily="49" charset="0"/>
              </a:rPr>
              <a:t>sayi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400" dirty="0">
                <a:latin typeface="Consolas" panose="020B0609020204030204" pitchFamily="49" charset="0"/>
              </a:rPr>
              <a:t> }</a:t>
            </a:r>
            <a:endParaRPr lang="tr-TR" sz="1400" dirty="0"/>
          </a:p>
        </p:txBody>
      </p:sp>
    </p:spTree>
    <p:extLst>
      <p:ext uri="{BB962C8B-B14F-4D97-AF65-F5344CB8AC3E}">
        <p14:creationId xmlns:p14="http://schemas.microsoft.com/office/powerpoint/2010/main" val="3818641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000" dirty="0">
                <a:solidFill>
                  <a:schemeClr val="tx1"/>
                </a:solidFill>
              </a:rPr>
              <a:t>Yapısal programlama: </a:t>
            </a:r>
            <a:br>
              <a:rPr lang="tr-TR" sz="4000" dirty="0">
                <a:solidFill>
                  <a:schemeClr val="tx1"/>
                </a:solidFill>
              </a:rPr>
            </a:br>
            <a:r>
              <a:rPr lang="tr-TR" sz="4000" dirty="0">
                <a:solidFill>
                  <a:schemeClr val="tx1"/>
                </a:solidFill>
              </a:rPr>
              <a:t>Ardışık işlem ve kontrol işlemleri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400" b="1" dirty="0">
                <a:solidFill>
                  <a:srgbClr val="0070C0"/>
                </a:solidFill>
              </a:rPr>
              <a:t>Ardışık İşlemler </a:t>
            </a:r>
            <a:r>
              <a:rPr lang="tr-TR" sz="1400" b="1" dirty="0"/>
              <a:t>(</a:t>
            </a:r>
            <a:r>
              <a:rPr lang="tr-TR" sz="1400" b="1" dirty="0" err="1">
                <a:solidFill>
                  <a:srgbClr val="C00000"/>
                </a:solidFill>
              </a:rPr>
              <a:t>sequential</a:t>
            </a:r>
            <a:r>
              <a:rPr lang="tr-TR" sz="1400" b="1" dirty="0">
                <a:solidFill>
                  <a:srgbClr val="C00000"/>
                </a:solidFill>
              </a:rPr>
              <a:t> </a:t>
            </a:r>
            <a:r>
              <a:rPr lang="tr-TR" sz="1400" b="1" dirty="0" err="1">
                <a:solidFill>
                  <a:srgbClr val="C00000"/>
                </a:solidFill>
              </a:rPr>
              <a:t>operations</a:t>
            </a:r>
            <a:r>
              <a:rPr lang="tr-TR" sz="1400" b="1" dirty="0"/>
              <a:t>); </a:t>
            </a:r>
            <a:r>
              <a:rPr lang="tr-TR" sz="1400" b="1" dirty="0">
                <a:highlight>
                  <a:srgbClr val="FFFF00"/>
                </a:highlight>
              </a:rPr>
              <a:t>Program akışı, biri bitince sonraki icra edilecek şekilde devam eder.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Tanımlamalar</a:t>
            </a:r>
            <a:r>
              <a:rPr lang="tr-TR" sz="1400" dirty="0"/>
              <a:t> (</a:t>
            </a:r>
            <a:r>
              <a:rPr lang="tr-TR" sz="1400" dirty="0" err="1">
                <a:solidFill>
                  <a:srgbClr val="C00000"/>
                </a:solidFill>
              </a:rPr>
              <a:t>declarations</a:t>
            </a:r>
            <a:r>
              <a:rPr lang="tr-TR" sz="1400" dirty="0"/>
              <a:t>):  </a:t>
            </a:r>
            <a:br>
              <a:rPr lang="tr-TR" sz="1400" dirty="0"/>
            </a:b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int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yas,boy</a:t>
            </a:r>
            <a:r>
              <a:rPr lang="tr-TR" sz="1400" dirty="0">
                <a:latin typeface="Consolas" panose="020B0609020204030204" pitchFamily="49" charset="0"/>
              </a:rPr>
              <a:t>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float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bedenkitleindeksi,kilo</a:t>
            </a:r>
            <a:r>
              <a:rPr lang="tr-TR" sz="1400" dirty="0">
                <a:latin typeface="Consolas" panose="020B0609020204030204" pitchFamily="49" charset="0"/>
              </a:rPr>
              <a:t>;</a:t>
            </a:r>
            <a:endParaRPr lang="tr-TR" sz="1400" dirty="0"/>
          </a:p>
          <a:p>
            <a:pPr marL="180975" indent="-180975">
              <a:buFont typeface="+mj-lt"/>
              <a:buAutoNum type="arabicPeriod"/>
            </a:pPr>
            <a:r>
              <a:rPr lang="tr-TR" sz="1400" b="1" dirty="0">
                <a:solidFill>
                  <a:srgbClr val="00B050"/>
                </a:solidFill>
              </a:rPr>
              <a:t>İfadeler</a:t>
            </a:r>
            <a:r>
              <a:rPr lang="tr-TR" sz="1400" dirty="0"/>
              <a:t> (</a:t>
            </a:r>
            <a:r>
              <a:rPr lang="tr-TR" sz="1400" b="1" dirty="0" err="1">
                <a:solidFill>
                  <a:srgbClr val="FF0000"/>
                </a:solidFill>
              </a:rPr>
              <a:t>expressions</a:t>
            </a:r>
            <a:r>
              <a:rPr lang="tr-TR" sz="1400" dirty="0"/>
              <a:t>): </a:t>
            </a:r>
            <a:r>
              <a:rPr lang="tr-TR" sz="1400" b="1" u="sng" dirty="0">
                <a:solidFill>
                  <a:srgbClr val="0000FF"/>
                </a:solidFill>
              </a:rPr>
              <a:t>Sabit, değişken ve operatör içeren sözdizimleri</a:t>
            </a:r>
            <a:br>
              <a:rPr lang="tr-TR" sz="1400" b="1" u="sng" dirty="0">
                <a:solidFill>
                  <a:srgbClr val="0000FF"/>
                </a:solidFill>
              </a:rPr>
            </a:br>
            <a:br>
              <a:rPr lang="tr-TR" sz="1400" dirty="0"/>
            </a:br>
            <a:r>
              <a:rPr lang="tr-TR" sz="1400" dirty="0" err="1">
                <a:latin typeface="Consolas" panose="020B0609020204030204" pitchFamily="49" charset="0"/>
              </a:rPr>
              <a:t>bedenkitleindeksi</a:t>
            </a:r>
            <a:r>
              <a:rPr lang="tr-TR" sz="1400" dirty="0">
                <a:latin typeface="Consolas" panose="020B0609020204030204" pitchFamily="49" charset="0"/>
              </a:rPr>
              <a:t>=kilo/(boy*boy);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dirty="0" err="1">
                <a:latin typeface="Consolas" panose="020B0609020204030204" pitchFamily="49" charset="0"/>
              </a:rPr>
              <a:t>cevre</a:t>
            </a:r>
            <a:r>
              <a:rPr lang="tr-TR" sz="1400" dirty="0">
                <a:latin typeface="Consolas" panose="020B0609020204030204" pitchFamily="49" charset="0"/>
              </a:rPr>
              <a:t>=2.0*3.14*r;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400" dirty="0">
                <a:solidFill>
                  <a:srgbClr val="0070C0"/>
                </a:solidFill>
              </a:rPr>
              <a:t>Giriş/çıkış işlemleri </a:t>
            </a:r>
            <a:r>
              <a:rPr lang="tr-TR" sz="1400" dirty="0"/>
              <a:t>(</a:t>
            </a:r>
            <a:r>
              <a:rPr lang="tr-TR" sz="1400" dirty="0" err="1">
                <a:solidFill>
                  <a:srgbClr val="C00000"/>
                </a:solidFill>
              </a:rPr>
              <a:t>input</a:t>
            </a:r>
            <a:r>
              <a:rPr lang="tr-TR" sz="1400" dirty="0">
                <a:solidFill>
                  <a:srgbClr val="C00000"/>
                </a:solidFill>
              </a:rPr>
              <a:t>/</a:t>
            </a:r>
            <a:r>
              <a:rPr lang="tr-TR" sz="1400" dirty="0" err="1">
                <a:solidFill>
                  <a:srgbClr val="C00000"/>
                </a:solidFill>
              </a:rPr>
              <a:t>output</a:t>
            </a:r>
            <a:r>
              <a:rPr lang="tr-TR" sz="1400" dirty="0">
                <a:solidFill>
                  <a:srgbClr val="C00000"/>
                </a:solidFill>
              </a:rPr>
              <a:t> </a:t>
            </a:r>
            <a:r>
              <a:rPr lang="tr-TR" sz="1400" dirty="0" err="1">
                <a:solidFill>
                  <a:srgbClr val="C00000"/>
                </a:solidFill>
              </a:rPr>
              <a:t>operations</a:t>
            </a:r>
            <a:r>
              <a:rPr lang="tr-TR" sz="1400" dirty="0"/>
              <a:t>):</a:t>
            </a:r>
            <a:br>
              <a:rPr lang="tr-TR" sz="1400" dirty="0"/>
            </a:br>
            <a:br>
              <a:rPr lang="tr-TR" sz="1400" dirty="0"/>
            </a:br>
            <a:r>
              <a:rPr lang="tr-TR" sz="1400" b="1" dirty="0" err="1">
                <a:latin typeface="Consolas" panose="020B0609020204030204" pitchFamily="49" charset="0"/>
              </a:rPr>
              <a:t>printf</a:t>
            </a:r>
            <a:r>
              <a:rPr lang="tr-TR" sz="1400" dirty="0">
                <a:latin typeface="Consolas" panose="020B0609020204030204" pitchFamily="49" charset="0"/>
              </a:rPr>
              <a:t>("%d",</a:t>
            </a:r>
            <a:r>
              <a:rPr lang="tr-TR" sz="1400" dirty="0" err="1">
                <a:latin typeface="Consolas" panose="020B0609020204030204" pitchFamily="49" charset="0"/>
              </a:rPr>
              <a:t>output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  <a:br>
              <a:rPr lang="tr-TR" sz="1400" dirty="0">
                <a:latin typeface="Consolas" panose="020B0609020204030204" pitchFamily="49" charset="0"/>
              </a:rPr>
            </a:br>
            <a:r>
              <a:rPr lang="tr-TR" sz="1400" b="1" dirty="0" err="1">
                <a:latin typeface="Consolas" panose="020B0609020204030204" pitchFamily="49" charset="0"/>
              </a:rPr>
              <a:t>scanf</a:t>
            </a:r>
            <a:r>
              <a:rPr lang="tr-TR" sz="1400" dirty="0">
                <a:latin typeface="Consolas" panose="020B0609020204030204" pitchFamily="49" charset="0"/>
              </a:rPr>
              <a:t>("%d",&amp;</a:t>
            </a:r>
            <a:r>
              <a:rPr lang="tr-TR" sz="1400" dirty="0" err="1">
                <a:latin typeface="Consolas" panose="020B0609020204030204" pitchFamily="49" charset="0"/>
              </a:rPr>
              <a:t>input</a:t>
            </a:r>
            <a:r>
              <a:rPr lang="tr-TR" sz="1400" dirty="0"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tr-TR" sz="1200" b="1" dirty="0">
                <a:solidFill>
                  <a:srgbClr val="0070C0"/>
                </a:solidFill>
              </a:rPr>
              <a:t>Kontrol İşlemleri </a:t>
            </a:r>
            <a:r>
              <a:rPr lang="tr-TR" sz="1200" b="1" dirty="0"/>
              <a:t>(</a:t>
            </a:r>
            <a:r>
              <a:rPr lang="tr-TR" sz="1200" b="1" dirty="0" err="1">
                <a:solidFill>
                  <a:srgbClr val="C00000"/>
                </a:solidFill>
              </a:rPr>
              <a:t>control</a:t>
            </a:r>
            <a:r>
              <a:rPr lang="tr-TR" sz="1200" b="1" dirty="0">
                <a:solidFill>
                  <a:srgbClr val="C00000"/>
                </a:solidFill>
              </a:rPr>
              <a:t> </a:t>
            </a:r>
            <a:r>
              <a:rPr lang="tr-TR" sz="1200" b="1" dirty="0" err="1">
                <a:solidFill>
                  <a:srgbClr val="C00000"/>
                </a:solidFill>
              </a:rPr>
              <a:t>operations</a:t>
            </a:r>
            <a:r>
              <a:rPr lang="tr-TR" sz="1200" b="1" dirty="0"/>
              <a:t>); </a:t>
            </a:r>
            <a:r>
              <a:rPr lang="tr-TR" sz="1200" b="1" dirty="0">
                <a:highlight>
                  <a:srgbClr val="FFFF00"/>
                </a:highlight>
              </a:rPr>
              <a:t>Program akışı, sırayla icra edilmeyecek şekilde devam eder.  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Duruma göre seçimler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conditional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choices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a=3; </a:t>
            </a:r>
            <a:r>
              <a:rPr lang="tr-TR" sz="1200" b="1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(i&gt;0) a=3 </a:t>
            </a:r>
            <a:r>
              <a:rPr lang="tr-TR" sz="1200" b="1" dirty="0">
                <a:latin typeface="Consolas" panose="020B0609020204030204" pitchFamily="49" charset="0"/>
              </a:rPr>
              <a:t>else</a:t>
            </a:r>
            <a:r>
              <a:rPr lang="tr-TR" sz="1200" dirty="0">
                <a:latin typeface="Consolas" panose="020B0609020204030204" pitchFamily="49" charset="0"/>
              </a:rPr>
              <a:t> a=2;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switch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(operator)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{ };</a:t>
            </a:r>
            <a:endParaRPr lang="tr-TR" sz="1200" b="1" u="sng" dirty="0"/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İlişkisel Döngü </a:t>
            </a:r>
            <a:r>
              <a:rPr lang="tr-TR" sz="1200" dirty="0"/>
              <a:t>(</a:t>
            </a:r>
            <a:r>
              <a:rPr lang="tr-TR" sz="1200" dirty="0" err="1">
                <a:solidFill>
                  <a:srgbClr val="C00000"/>
                </a:solidFill>
              </a:rPr>
              <a:t>relational</a:t>
            </a:r>
            <a:r>
              <a:rPr lang="tr-TR" sz="1200" dirty="0">
                <a:solidFill>
                  <a:srgbClr val="C00000"/>
                </a:solidFill>
              </a:rPr>
              <a:t> </a:t>
            </a:r>
            <a:r>
              <a:rPr lang="tr-TR" sz="1200" dirty="0" err="1">
                <a:solidFill>
                  <a:srgbClr val="C00000"/>
                </a:solidFill>
              </a:rPr>
              <a:t>loops</a:t>
            </a:r>
            <a:r>
              <a:rPr lang="tr-TR" sz="1200" dirty="0"/>
              <a:t>): </a:t>
            </a:r>
            <a:br>
              <a:rPr lang="tr-TR" sz="1200" dirty="0"/>
            </a:br>
            <a:br>
              <a:rPr lang="tr-TR" sz="1200" dirty="0"/>
            </a:b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 a=3*i;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>
                <a:latin typeface="Consolas" panose="020B0609020204030204" pitchFamily="49" charset="0"/>
              </a:rPr>
              <a:t>do</a:t>
            </a:r>
            <a:r>
              <a:rPr lang="tr-TR" sz="1200" dirty="0">
                <a:latin typeface="Consolas" panose="020B0609020204030204" pitchFamily="49" charset="0"/>
              </a:rPr>
              <a:t> a=3*i; </a:t>
            </a:r>
            <a:r>
              <a:rPr lang="tr-TR" sz="1200" b="1" dirty="0" err="1">
                <a:latin typeface="Consolas" panose="020B0609020204030204" pitchFamily="49" charset="0"/>
              </a:rPr>
              <a:t>while</a:t>
            </a:r>
            <a:r>
              <a:rPr lang="tr-TR" sz="1200" dirty="0">
                <a:latin typeface="Consolas" panose="020B0609020204030204" pitchFamily="49" charset="0"/>
              </a:rPr>
              <a:t> (i++&lt;10);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b="1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(i=1; i&lt;=10; i++) a=3*i;</a:t>
            </a:r>
          </a:p>
          <a:p>
            <a:pPr marL="180975" indent="-180975">
              <a:buFont typeface="+mj-lt"/>
              <a:buAutoNum type="arabicPeriod"/>
            </a:pPr>
            <a:r>
              <a:rPr lang="tr-TR" sz="1200" dirty="0">
                <a:solidFill>
                  <a:srgbClr val="0070C0"/>
                </a:solidFill>
              </a:rPr>
              <a:t>Dallanmalar</a:t>
            </a:r>
            <a:r>
              <a:rPr lang="tr-TR" sz="1200" dirty="0"/>
              <a:t> (</a:t>
            </a:r>
            <a:r>
              <a:rPr lang="tr-TR" sz="1200" dirty="0" err="1">
                <a:solidFill>
                  <a:srgbClr val="C00000"/>
                </a:solidFill>
              </a:rPr>
              <a:t>jumps</a:t>
            </a:r>
            <a:r>
              <a:rPr lang="tr-TR" sz="1200" dirty="0"/>
              <a:t>): </a:t>
            </a:r>
            <a:br>
              <a:rPr lang="tr-TR" sz="1200" dirty="0"/>
            </a:br>
            <a:r>
              <a:rPr lang="tr-TR" sz="1200" dirty="0"/>
              <a:t> </a:t>
            </a:r>
            <a:br>
              <a:rPr lang="tr-TR" sz="1200" dirty="0"/>
            </a:b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samplefunc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n)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inf</a:t>
            </a:r>
            <a:r>
              <a:rPr lang="tr-TR" sz="1200" dirty="0">
                <a:latin typeface="Consolas" panose="020B0609020204030204" pitchFamily="49" charset="0"/>
              </a:rPr>
              <a:t> f=1;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(n&lt;1)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 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i=1; ; i++) {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  </a:t>
            </a:r>
            <a:r>
              <a:rPr lang="tr-TR" sz="1200" dirty="0" err="1">
                <a:latin typeface="Consolas" panose="020B0609020204030204" pitchFamily="49" charset="0"/>
              </a:rPr>
              <a:t>if</a:t>
            </a:r>
            <a:r>
              <a:rPr lang="tr-TR" sz="1200" dirty="0">
                <a:latin typeface="Consolas" panose="020B0609020204030204" pitchFamily="49" charset="0"/>
              </a:rPr>
              <a:t> (i%2) </a:t>
            </a:r>
            <a:r>
              <a:rPr lang="tr-TR" sz="1200" b="1" dirty="0" err="1">
                <a:latin typeface="Consolas" panose="020B0609020204030204" pitchFamily="49" charset="0"/>
              </a:rPr>
              <a:t>continue</a:t>
            </a:r>
            <a:r>
              <a:rPr lang="tr-TR" sz="1200" dirty="0">
                <a:latin typeface="Consolas" panose="020B0609020204030204" pitchFamily="49" charset="0"/>
              </a:rPr>
              <a:t>; f=f*</a:t>
            </a:r>
            <a:r>
              <a:rPr lang="tr-TR" sz="1200" dirty="0" err="1">
                <a:latin typeface="Consolas" panose="020B0609020204030204" pitchFamily="49" charset="0"/>
              </a:rPr>
              <a:t>i;if</a:t>
            </a:r>
            <a:r>
              <a:rPr lang="tr-TR" sz="1200" dirty="0">
                <a:latin typeface="Consolas" panose="020B0609020204030204" pitchFamily="49" charset="0"/>
              </a:rPr>
              <a:t> (i==n) </a:t>
            </a:r>
            <a:r>
              <a:rPr lang="tr-TR" sz="1200" b="1" dirty="0">
                <a:latin typeface="Consolas" panose="020B0609020204030204" pitchFamily="49" charset="0"/>
              </a:rPr>
              <a:t>break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};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b="1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f;</a:t>
            </a:r>
            <a:br>
              <a:rPr lang="tr-TR" sz="1200" dirty="0">
                <a:latin typeface="Consolas" panose="020B0609020204030204" pitchFamily="49" charset="0"/>
              </a:rPr>
            </a:br>
            <a:r>
              <a:rPr lang="tr-TR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93225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sayma sayısına kadar ekrana sayıların tümünü yazan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</p:txBody>
      </p:sp>
    </p:spTree>
    <p:extLst>
      <p:ext uri="{BB962C8B-B14F-4D97-AF65-F5344CB8AC3E}">
        <p14:creationId xmlns:p14="http://schemas.microsoft.com/office/powerpoint/2010/main" val="3385182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sayının bölenlerini yazan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  <a:p>
            <a:pPr marL="342900" indent="-342900">
              <a:buFont typeface="+mj-lt"/>
              <a:buAutoNum type="arabicPeriod"/>
            </a:pPr>
            <a:endParaRPr lang="tr-TR" sz="2000" dirty="0"/>
          </a:p>
          <a:p>
            <a:r>
              <a:rPr lang="tr-TR" sz="2000" b="1" dirty="0">
                <a:solidFill>
                  <a:schemeClr val="tx1"/>
                </a:solidFill>
              </a:rPr>
              <a:t>Burada düşünmemiz gereken girilen sayıdan 1 e kadar tüm sayıları test etmek</a:t>
            </a:r>
          </a:p>
        </p:txBody>
      </p:sp>
    </p:spTree>
    <p:extLst>
      <p:ext uri="{BB962C8B-B14F-4D97-AF65-F5344CB8AC3E}">
        <p14:creationId xmlns:p14="http://schemas.microsoft.com/office/powerpoint/2010/main" val="841452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sayının asal sayı olup olmadığını yazan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  <a:p>
            <a:pPr marL="342900" indent="-342900">
              <a:buFont typeface="+mj-lt"/>
              <a:buAutoNum type="arabicPeriod"/>
            </a:pPr>
            <a:endParaRPr lang="tr-TR" sz="2000" dirty="0"/>
          </a:p>
          <a:p>
            <a:r>
              <a:rPr lang="tr-TR" sz="2000" b="1" i="1" dirty="0">
                <a:solidFill>
                  <a:schemeClr val="tx1"/>
                </a:solidFill>
              </a:rPr>
              <a:t>Asal sayı, bölenleri s</a:t>
            </a:r>
            <a:r>
              <a:rPr lang="tr-TR" sz="2000" b="1" i="1" u="sng" dirty="0">
                <a:solidFill>
                  <a:schemeClr val="tx1"/>
                </a:solidFill>
              </a:rPr>
              <a:t>adece kendisi ve 1</a:t>
            </a:r>
            <a:r>
              <a:rPr lang="tr-TR" sz="2000" b="1" i="1" dirty="0">
                <a:solidFill>
                  <a:schemeClr val="tx1"/>
                </a:solidFill>
              </a:rPr>
              <a:t> olan sayıdır.</a:t>
            </a:r>
          </a:p>
        </p:txBody>
      </p:sp>
    </p:spTree>
    <p:extLst>
      <p:ext uri="{BB962C8B-B14F-4D97-AF65-F5344CB8AC3E}">
        <p14:creationId xmlns:p14="http://schemas.microsoft.com/office/powerpoint/2010/main" val="2290721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Girilen bir sayının mükemmel sayı olup olmadığını yazan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  <a:p>
            <a:r>
              <a:rPr lang="tr-TR" sz="2000" b="1" i="1" dirty="0">
                <a:solidFill>
                  <a:schemeClr val="tx1"/>
                </a:solidFill>
              </a:rPr>
              <a:t>Mükemmel sayı, Kendi dışında </a:t>
            </a:r>
            <a:r>
              <a:rPr lang="tr-TR" sz="2000" b="1" i="1" u="sng" dirty="0">
                <a:solidFill>
                  <a:schemeClr val="tx1"/>
                </a:solidFill>
              </a:rPr>
              <a:t>bölenlerinin toplamının kendisine eşit </a:t>
            </a:r>
            <a:r>
              <a:rPr lang="tr-TR" sz="2000" b="1" i="1" dirty="0">
                <a:solidFill>
                  <a:schemeClr val="tx1"/>
                </a:solidFill>
              </a:rPr>
              <a:t>olan sayışır.</a:t>
            </a:r>
          </a:p>
        </p:txBody>
      </p:sp>
    </p:spTree>
    <p:extLst>
      <p:ext uri="{BB962C8B-B14F-4D97-AF65-F5344CB8AC3E}">
        <p14:creationId xmlns:p14="http://schemas.microsoft.com/office/powerpoint/2010/main" val="33016950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Klavyeden negatif sayı girilene kadar girilen pozitif sayıların </a:t>
            </a:r>
            <a:r>
              <a:rPr lang="tr-TR" sz="2000" dirty="0" err="1"/>
              <a:t>ranjını</a:t>
            </a:r>
            <a:r>
              <a:rPr lang="tr-TR" sz="2000" dirty="0"/>
              <a:t>  veren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  <a:p>
            <a:r>
              <a:rPr lang="tr-TR" sz="2000" b="1" i="1" dirty="0" err="1">
                <a:solidFill>
                  <a:schemeClr val="tx1"/>
                </a:solidFill>
              </a:rPr>
              <a:t>Ranj</a:t>
            </a:r>
            <a:r>
              <a:rPr lang="tr-TR" sz="2000" b="1" i="1" dirty="0">
                <a:solidFill>
                  <a:schemeClr val="tx1"/>
                </a:solidFill>
              </a:rPr>
              <a:t>; bir takım sayının en küçüğü ile en büyüğü arsındaki farktır.</a:t>
            </a:r>
          </a:p>
        </p:txBody>
      </p:sp>
    </p:spTree>
    <p:extLst>
      <p:ext uri="{BB962C8B-B14F-4D97-AF65-F5344CB8AC3E}">
        <p14:creationId xmlns:p14="http://schemas.microsoft.com/office/powerpoint/2010/main" val="3904101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6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00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00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İlk 20 </a:t>
            </a:r>
            <a:r>
              <a:rPr lang="tr-TR" sz="2000" dirty="0" err="1"/>
              <a:t>Fibonacci</a:t>
            </a:r>
            <a:r>
              <a:rPr lang="tr-TR" sz="2000" dirty="0"/>
              <a:t> Sayısını yazan programın;</a:t>
            </a:r>
          </a:p>
          <a:p>
            <a:pPr marL="342900" indent="-342900">
              <a:buFont typeface="+mj-lt"/>
              <a:buAutoNum type="arabicPeriod"/>
            </a:pPr>
            <a:r>
              <a:rPr lang="tr-TR" sz="2000" dirty="0"/>
              <a:t>Kodunu Yazınız</a:t>
            </a:r>
          </a:p>
          <a:p>
            <a:r>
              <a:rPr lang="tr-TR" sz="2000" b="1" i="1" dirty="0" err="1">
                <a:solidFill>
                  <a:schemeClr val="tx1"/>
                </a:solidFill>
              </a:rPr>
              <a:t>Fibonacci</a:t>
            </a:r>
            <a:r>
              <a:rPr lang="tr-TR" sz="2000" b="1" i="1" dirty="0">
                <a:solidFill>
                  <a:schemeClr val="tx1"/>
                </a:solidFill>
              </a:rPr>
              <a:t> sayıları, önceki iki sayma sayısının toplamına bir sonraki sayının eşit olduğu sayılardır. İlk iki sayıyı 1 kabul ediniz.</a:t>
            </a:r>
          </a:p>
        </p:txBody>
      </p:sp>
    </p:spTree>
    <p:extLst>
      <p:ext uri="{BB962C8B-B14F-4D97-AF65-F5344CB8AC3E}">
        <p14:creationId xmlns:p14="http://schemas.microsoft.com/office/powerpoint/2010/main" val="2954995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ÖRNEK 7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sz="16600" dirty="0">
                <a:solidFill>
                  <a:srgbClr val="FFFF00"/>
                </a:solidFill>
                <a:sym typeface="Webdings" panose="05030102010509060703" pitchFamily="18" charset="2"/>
              </a:rPr>
              <a:t></a:t>
            </a:r>
            <a:endParaRPr lang="tr-TR" sz="16600" dirty="0">
              <a:solidFill>
                <a:srgbClr val="FFFF00"/>
              </a:solidFill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Klavyeden 0 girilene kadar girilen sayıların </a:t>
            </a:r>
            <a:r>
              <a:rPr lang="tr-TR" sz="2000" u="sng" dirty="0"/>
              <a:t>en küçüğünü</a:t>
            </a:r>
            <a:r>
              <a:rPr lang="tr-TR" sz="2000" dirty="0"/>
              <a:t>, </a:t>
            </a:r>
            <a:r>
              <a:rPr lang="tr-TR" sz="2000" u="sng" dirty="0"/>
              <a:t>en büyüğünü </a:t>
            </a:r>
            <a:r>
              <a:rPr lang="tr-TR" sz="2000" dirty="0"/>
              <a:t>ve </a:t>
            </a:r>
            <a:r>
              <a:rPr lang="tr-TR" sz="2000" u="sng" dirty="0"/>
              <a:t>bunların sırasını</a:t>
            </a:r>
            <a:r>
              <a:rPr lang="tr-TR" sz="2000" dirty="0"/>
              <a:t> yazan programın</a:t>
            </a:r>
          </a:p>
        </p:txBody>
      </p:sp>
    </p:spTree>
    <p:extLst>
      <p:ext uri="{BB962C8B-B14F-4D97-AF65-F5344CB8AC3E}">
        <p14:creationId xmlns:p14="http://schemas.microsoft.com/office/powerpoint/2010/main" val="2418208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0A98D442-D29F-4829-8D0C-3B3FE224A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KONROL YAPILARI</a:t>
            </a:r>
          </a:p>
        </p:txBody>
      </p:sp>
      <p:sp>
        <p:nvSpPr>
          <p:cNvPr id="6" name="Alt Başlık 5">
            <a:extLst>
              <a:ext uri="{FF2B5EF4-FFF2-40B4-BE49-F238E27FC236}">
                <a16:creationId xmlns:a16="http://schemas.microsoft.com/office/drawing/2014/main" id="{4B5F79BA-FB42-40E9-A218-9C094A1ADD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DO , WHILE ve break</a:t>
            </a:r>
          </a:p>
        </p:txBody>
      </p:sp>
    </p:spTree>
    <p:extLst>
      <p:ext uri="{BB962C8B-B14F-4D97-AF65-F5344CB8AC3E}">
        <p14:creationId xmlns:p14="http://schemas.microsoft.com/office/powerpoint/2010/main" val="158141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 SAĞLAYAN KONTROL YAPILARI:DÖNGÜLER (LOOPS)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6232A-C2CD-4B80-960A-C031725D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sz="2800" dirty="0"/>
              <a:t>İşlemciler iyi bir </a:t>
            </a:r>
            <a:r>
              <a:rPr lang="tr-TR" sz="2800" dirty="0">
                <a:highlight>
                  <a:srgbClr val="FFFF00"/>
                </a:highlight>
              </a:rPr>
              <a:t>sayıcıdır</a:t>
            </a:r>
            <a:r>
              <a:rPr lang="tr-TR" sz="2800" dirty="0"/>
              <a:t>. CPU içindeki </a:t>
            </a:r>
            <a:r>
              <a:rPr lang="tr-TR" sz="2800" dirty="0">
                <a:solidFill>
                  <a:srgbClr val="0070C0"/>
                </a:solidFill>
              </a:rPr>
              <a:t>kaydediciler</a:t>
            </a:r>
            <a:r>
              <a:rPr lang="tr-TR" sz="2800" dirty="0"/>
              <a:t> (</a:t>
            </a:r>
            <a:r>
              <a:rPr lang="tr-TR" sz="2800" dirty="0" err="1">
                <a:solidFill>
                  <a:srgbClr val="FF0000"/>
                </a:solidFill>
              </a:rPr>
              <a:t>registers</a:t>
            </a:r>
            <a:r>
              <a:rPr lang="tr-TR" sz="2800" dirty="0"/>
              <a:t>) </a:t>
            </a:r>
            <a:r>
              <a:rPr lang="tr-TR" sz="2800" u="sng" dirty="0"/>
              <a:t>sayma işlevini bir çok matematiksel işlemi yapmak için de </a:t>
            </a:r>
            <a:r>
              <a:rPr lang="tr-TR" sz="2800" dirty="0"/>
              <a:t>kullanılır.</a:t>
            </a:r>
          </a:p>
          <a:p>
            <a:r>
              <a:rPr lang="tr-TR" sz="2800" dirty="0"/>
              <a:t>Program akışında belli problemlerin çözümünde, </a:t>
            </a:r>
            <a:r>
              <a:rPr lang="tr-TR" sz="2800" u="sng" dirty="0">
                <a:highlight>
                  <a:srgbClr val="FFFF00"/>
                </a:highlight>
              </a:rPr>
              <a:t>gerçekleştirilen belli adımların tekrarlanması sonucu </a:t>
            </a:r>
            <a:r>
              <a:rPr lang="tr-TR" sz="2800" dirty="0"/>
              <a:t>gidilir. Bu tip problemler şimdiye kadar olan yöntemlerle yapılırsa, </a:t>
            </a:r>
            <a:r>
              <a:rPr lang="tr-TR" sz="2800" u="sng" dirty="0">
                <a:solidFill>
                  <a:srgbClr val="FF0000"/>
                </a:solidFill>
              </a:rPr>
              <a:t>tekrar tekrar aynı kodu yazmak</a:t>
            </a:r>
            <a:r>
              <a:rPr lang="tr-TR" sz="2800" dirty="0">
                <a:solidFill>
                  <a:srgbClr val="FF0000"/>
                </a:solidFill>
              </a:rPr>
              <a:t> </a:t>
            </a:r>
            <a:r>
              <a:rPr lang="tr-TR" sz="2800" dirty="0"/>
              <a:t>zorunda kalırız.</a:t>
            </a:r>
          </a:p>
          <a:p>
            <a:r>
              <a:rPr lang="tr-TR" sz="2800" dirty="0"/>
              <a:t>İlk konularda da söylendiği gibi, iyi bir algoritma problemi olabilecek en kısa adımda ve en etkili biçimde çözebilendir.</a:t>
            </a:r>
          </a:p>
          <a:p>
            <a:pPr marL="0" indent="0" algn="ctr">
              <a:buNone/>
            </a:pPr>
            <a:r>
              <a:rPr lang="tr-TR" sz="2800" i="1" dirty="0">
                <a:highlight>
                  <a:srgbClr val="FFFF00"/>
                </a:highlight>
              </a:rPr>
              <a:t>talimatları</a:t>
            </a:r>
            <a:r>
              <a:rPr lang="tr-TR" sz="2800" i="1" dirty="0"/>
              <a:t> (</a:t>
            </a:r>
            <a:r>
              <a:rPr lang="tr-TR" sz="2800" i="1" dirty="0" err="1"/>
              <a:t>statement</a:t>
            </a:r>
            <a:r>
              <a:rPr lang="tr-TR" sz="2800" i="1" dirty="0"/>
              <a:t>) tekrar tekrar icra etmek için </a:t>
            </a:r>
            <a:r>
              <a:rPr lang="tr-TR" sz="2800" b="1" i="1" dirty="0">
                <a:solidFill>
                  <a:srgbClr val="0070C0"/>
                </a:solidFill>
              </a:rPr>
              <a:t>döngü</a:t>
            </a:r>
            <a:r>
              <a:rPr lang="tr-TR" sz="2800" i="1" dirty="0"/>
              <a:t> (</a:t>
            </a:r>
            <a:r>
              <a:rPr lang="tr-TR" sz="2800" b="1" i="1" dirty="0" err="1">
                <a:solidFill>
                  <a:srgbClr val="C00000"/>
                </a:solidFill>
              </a:rPr>
              <a:t>loop</a:t>
            </a:r>
            <a:r>
              <a:rPr lang="tr-TR" sz="2800" i="1" dirty="0"/>
              <a:t>) talimatlarını (</a:t>
            </a:r>
            <a:r>
              <a:rPr lang="tr-TR" sz="2800" b="1" i="1" dirty="0">
                <a:latin typeface="Consolas" panose="020B0609020204030204" pitchFamily="49" charset="0"/>
              </a:rPr>
              <a:t>do,</a:t>
            </a:r>
            <a:r>
              <a:rPr lang="tr-TR" sz="2800" i="1" dirty="0"/>
              <a:t> </a:t>
            </a:r>
            <a:r>
              <a:rPr lang="tr-TR" sz="2800" b="1" i="1" dirty="0" err="1">
                <a:latin typeface="Consolas" panose="020B0609020204030204" pitchFamily="49" charset="0"/>
              </a:rPr>
              <a:t>while</a:t>
            </a:r>
            <a:r>
              <a:rPr lang="tr-TR" sz="2800" b="1" i="1" dirty="0">
                <a:latin typeface="Consolas" panose="020B0609020204030204" pitchFamily="49" charset="0"/>
              </a:rPr>
              <a:t>, </a:t>
            </a:r>
            <a:r>
              <a:rPr lang="tr-TR" sz="2800" b="1" i="1" dirty="0" err="1">
                <a:latin typeface="Consolas" panose="020B0609020204030204" pitchFamily="49" charset="0"/>
              </a:rPr>
              <a:t>for</a:t>
            </a:r>
            <a:r>
              <a:rPr lang="tr-TR" sz="2800" b="1" i="1" dirty="0">
                <a:latin typeface="Consolas" panose="020B0609020204030204" pitchFamily="49" charset="0"/>
              </a:rPr>
              <a:t>)</a:t>
            </a:r>
            <a:r>
              <a:rPr lang="tr-TR" sz="2800" i="1" dirty="0"/>
              <a:t> kullanırız. </a:t>
            </a:r>
          </a:p>
          <a:p>
            <a:endParaRPr lang="tr-TR" sz="2800" dirty="0"/>
          </a:p>
        </p:txBody>
      </p:sp>
    </p:spTree>
    <p:extLst>
      <p:ext uri="{BB962C8B-B14F-4D97-AF65-F5344CB8AC3E}">
        <p14:creationId xmlns:p14="http://schemas.microsoft.com/office/powerpoint/2010/main" val="103299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 SAĞLAYAN KONTROL YAPILARI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6232A-C2CD-4B80-960A-C031725D9E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altLang="tr-TR" sz="2800" dirty="0"/>
              <a:t>Ekrana 10 defa programcının adını yazan algoritmayı yapınız</a:t>
            </a:r>
            <a:endParaRPr lang="tr-TR" sz="2800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6D60135-6A2B-4AEA-A285-63AF8B3DDA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tr-TR" dirty="0"/>
              <a:t>BAŞLA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YAZ "İLHAN"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DUR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900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SAYAÇ KONTROLÜ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6232A-C2CD-4B80-960A-C031725D9E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tr-TR" sz="2900" dirty="0"/>
              <a:t>Yapılacak tekrar miktarının bilindiği durumlarda döngü, bir </a:t>
            </a:r>
            <a:r>
              <a:rPr lang="tr-TR" sz="2900" b="1" dirty="0">
                <a:solidFill>
                  <a:srgbClr val="0070C0"/>
                </a:solidFill>
              </a:rPr>
              <a:t>sayaç</a:t>
            </a:r>
            <a:r>
              <a:rPr lang="tr-TR" sz="2900" dirty="0"/>
              <a:t> (</a:t>
            </a:r>
            <a:r>
              <a:rPr lang="tr-TR" sz="2900" dirty="0" err="1">
                <a:solidFill>
                  <a:srgbClr val="C00000"/>
                </a:solidFill>
              </a:rPr>
              <a:t>counter</a:t>
            </a:r>
            <a:r>
              <a:rPr lang="tr-TR" sz="2900" dirty="0"/>
              <a:t>) kullanarak tasarlanabilir.  Sayaç aslında tekrar edilme işleminin ne kadar yapıldığını tutan </a:t>
            </a:r>
            <a:r>
              <a:rPr lang="tr-TR" sz="2900" u="sng" dirty="0"/>
              <a:t>bir değişkendir</a:t>
            </a:r>
            <a:r>
              <a:rPr lang="tr-TR" sz="2900" dirty="0"/>
              <a:t>. </a:t>
            </a:r>
          </a:p>
          <a:p>
            <a:r>
              <a:rPr lang="tr-TR" sz="2900" dirty="0"/>
              <a:t>Bu amaç için tanımlanan değişkenler, </a:t>
            </a:r>
            <a:r>
              <a:rPr lang="tr-TR" sz="2900" b="1" dirty="0">
                <a:solidFill>
                  <a:srgbClr val="0070C0"/>
                </a:solidFill>
              </a:rPr>
              <a:t>döngü sayacı </a:t>
            </a:r>
            <a:r>
              <a:rPr lang="tr-TR" sz="2900" dirty="0"/>
              <a:t>(</a:t>
            </a:r>
            <a:r>
              <a:rPr lang="tr-TR" sz="2900" b="1" dirty="0" err="1">
                <a:solidFill>
                  <a:srgbClr val="C00000"/>
                </a:solidFill>
              </a:rPr>
              <a:t>loop</a:t>
            </a:r>
            <a:r>
              <a:rPr lang="tr-TR" sz="2900" b="1" dirty="0">
                <a:solidFill>
                  <a:srgbClr val="C00000"/>
                </a:solidFill>
              </a:rPr>
              <a:t> </a:t>
            </a:r>
            <a:r>
              <a:rPr lang="tr-TR" sz="2900" b="1" dirty="0" err="1">
                <a:solidFill>
                  <a:srgbClr val="C00000"/>
                </a:solidFill>
              </a:rPr>
              <a:t>counter</a:t>
            </a:r>
            <a:r>
              <a:rPr lang="tr-TR" sz="2900" dirty="0"/>
              <a:t>) olarak bilinir;</a:t>
            </a:r>
          </a:p>
          <a:p>
            <a:pPr marL="788670" lvl="1" indent="-5143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tr-TR" sz="2900" dirty="0"/>
              <a:t>Döngü sayacına bir atama </a:t>
            </a:r>
            <a:r>
              <a:rPr lang="tr-TR" sz="2900" dirty="0">
                <a:highlight>
                  <a:srgbClr val="FFFF00"/>
                </a:highlight>
              </a:rPr>
              <a:t>ifadesiyle </a:t>
            </a:r>
            <a:r>
              <a:rPr lang="tr-TR" sz="2900" u="sng" dirty="0">
                <a:highlight>
                  <a:srgbClr val="FFFF00"/>
                </a:highlight>
              </a:rPr>
              <a:t>ilk değer verilir</a:t>
            </a:r>
            <a:r>
              <a:rPr lang="tr-TR" sz="2900" dirty="0">
                <a:highlight>
                  <a:srgbClr val="FFFF00"/>
                </a:highlight>
              </a:rPr>
              <a:t>.</a:t>
            </a:r>
          </a:p>
          <a:p>
            <a:pPr marL="788670" lvl="1" indent="-5143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tr-TR" sz="2900" dirty="0"/>
              <a:t>Döngü sayacının değerinin </a:t>
            </a:r>
            <a:r>
              <a:rPr lang="tr-TR" sz="2900" u="sng" dirty="0">
                <a:highlight>
                  <a:srgbClr val="FFFF00"/>
                </a:highlight>
              </a:rPr>
              <a:t>sınır değere gelip gelmediği kontrol edilir</a:t>
            </a:r>
            <a:r>
              <a:rPr lang="tr-TR" sz="2900" dirty="0">
                <a:highlight>
                  <a:srgbClr val="FFFF00"/>
                </a:highlight>
              </a:rPr>
              <a:t>.</a:t>
            </a:r>
          </a:p>
          <a:p>
            <a:pPr marL="788670" lvl="1" indent="-51435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tr-TR" sz="2900" dirty="0"/>
              <a:t>Döngünün gövdesinin her çalışmasından sonra, </a:t>
            </a:r>
            <a:r>
              <a:rPr lang="tr-TR" sz="2900" u="sng" dirty="0">
                <a:highlight>
                  <a:srgbClr val="FFFF00"/>
                </a:highlight>
              </a:rPr>
              <a:t>sayacın değeri artırma ya da eksiltme işlemi ile değiştirilir</a:t>
            </a:r>
            <a:r>
              <a:rPr lang="tr-TR" sz="2900" dirty="0">
                <a:highlight>
                  <a:srgbClr val="FFFF00"/>
                </a:highlight>
              </a:rPr>
              <a:t>.</a:t>
            </a:r>
          </a:p>
          <a:p>
            <a:endParaRPr lang="tr-TR" sz="2800" dirty="0"/>
          </a:p>
          <a:p>
            <a:endParaRPr lang="tr-TR" sz="2800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C84BD4C-0146-4486-8C50-D6E65B8B8E9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tr-TR" sz="3400" dirty="0"/>
              <a:t>Bu tip bir döngüyü oluşturmak için şimdiye kadar verilen komutlara </a:t>
            </a:r>
            <a:r>
              <a:rPr lang="tr-TR" sz="3400" dirty="0">
                <a:solidFill>
                  <a:srgbClr val="FF0000"/>
                </a:solidFill>
              </a:rPr>
              <a:t>GİT </a:t>
            </a:r>
            <a:r>
              <a:rPr lang="tr-TR" sz="3400" dirty="0"/>
              <a:t>(</a:t>
            </a:r>
            <a:r>
              <a:rPr lang="tr-TR" sz="3400" dirty="0">
                <a:solidFill>
                  <a:srgbClr val="FF0000"/>
                </a:solidFill>
              </a:rPr>
              <a:t>GOTO/JUMP TO</a:t>
            </a:r>
            <a:r>
              <a:rPr lang="tr-TR" sz="3400" dirty="0"/>
              <a:t>) komutu eklenecektir. </a:t>
            </a:r>
            <a:br>
              <a:rPr lang="tr-TR" sz="3400" dirty="0"/>
            </a:br>
            <a:endParaRPr lang="tr-TR" sz="3400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tr-TR" sz="3400" dirty="0"/>
              <a:t>Genellikle </a:t>
            </a:r>
            <a:r>
              <a:rPr lang="tr-TR" sz="3400" b="1" u="sng" dirty="0"/>
              <a:t>tamsayı olarak seçilen bir sayaç</a:t>
            </a:r>
            <a:r>
              <a:rPr lang="tr-TR" sz="3400" dirty="0"/>
              <a:t> (</a:t>
            </a:r>
            <a:r>
              <a:rPr lang="tr-TR" sz="3400" dirty="0" err="1"/>
              <a:t>counter</a:t>
            </a:r>
            <a:r>
              <a:rPr lang="tr-TR" sz="3400" dirty="0"/>
              <a:t>) değişkeni tanımlanır. </a:t>
            </a:r>
            <a:br>
              <a:rPr lang="tr-TR" sz="3400" dirty="0"/>
            </a:br>
            <a:endParaRPr lang="tr-TR" sz="900" dirty="0"/>
          </a:p>
          <a:p>
            <a:pPr marL="0" indent="0">
              <a:buNone/>
            </a:pPr>
            <a:endParaRPr lang="tr-TR" sz="900" dirty="0"/>
          </a:p>
        </p:txBody>
      </p:sp>
    </p:spTree>
    <p:extLst>
      <p:ext uri="{BB962C8B-B14F-4D97-AF65-F5344CB8AC3E}">
        <p14:creationId xmlns:p14="http://schemas.microsoft.com/office/powerpoint/2010/main" val="23383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SAYAÇ KONTROLÜ şablonu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06232A-C2CD-4B80-960A-C031725D9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sz="2400" dirty="0"/>
              <a:t>BAŞLA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 </a:t>
            </a:r>
            <a:r>
              <a:rPr lang="tr-TR" sz="2400" b="1" dirty="0" err="1">
                <a:solidFill>
                  <a:srgbClr val="0000FF"/>
                </a:solidFill>
              </a:rPr>
              <a:t>Sayac</a:t>
            </a:r>
            <a:r>
              <a:rPr lang="tr-TR" sz="2400" b="1" dirty="0">
                <a:solidFill>
                  <a:srgbClr val="0000FF"/>
                </a:solidFill>
              </a:rPr>
              <a:t>=&lt;başlangıç değeri&gt;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&lt;tekrarlanacak talimat1&gt;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&lt;tekrarlanacak talimat2&gt;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&lt;tekrarlanacak talimat3&gt;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&lt;tekrarlanacak talimat4&gt;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…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&lt;tekrarlanacak </a:t>
            </a:r>
            <a:r>
              <a:rPr lang="tr-TR" sz="2400" dirty="0" err="1"/>
              <a:t>talimatN</a:t>
            </a:r>
            <a:r>
              <a:rPr lang="tr-TR" sz="2400" dirty="0"/>
              <a:t>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b="1" dirty="0" err="1">
                <a:solidFill>
                  <a:srgbClr val="FF0000"/>
                </a:solidFill>
              </a:rPr>
              <a:t>Sayac</a:t>
            </a:r>
            <a:r>
              <a:rPr lang="tr-TR" sz="2400" b="1" dirty="0">
                <a:solidFill>
                  <a:srgbClr val="FF0000"/>
                </a:solidFill>
              </a:rPr>
              <a:t>=</a:t>
            </a:r>
            <a:r>
              <a:rPr lang="tr-TR" sz="2400" b="1" dirty="0" err="1">
                <a:solidFill>
                  <a:srgbClr val="FF0000"/>
                </a:solidFill>
              </a:rPr>
              <a:t>Sayac</a:t>
            </a:r>
            <a:r>
              <a:rPr lang="tr-TR" sz="2400" b="1" dirty="0">
                <a:solidFill>
                  <a:srgbClr val="FF0000"/>
                </a:solidFill>
              </a:rPr>
              <a:t> + | - &lt;artma ya da azalma miktarı&gt;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>
                <a:solidFill>
                  <a:srgbClr val="0000FF"/>
                </a:solidFill>
              </a:rPr>
              <a:t>EĞER sayaç &gt; | &lt; | &gt;= | &lt;= | = &lt;bitiş değeri&gt; İSE </a:t>
            </a:r>
            <a:br>
              <a:rPr lang="tr-TR" sz="2400" dirty="0">
                <a:solidFill>
                  <a:srgbClr val="0000FF"/>
                </a:solidFill>
              </a:rPr>
            </a:br>
            <a:r>
              <a:rPr lang="tr-TR" sz="2400" dirty="0">
                <a:solidFill>
                  <a:srgbClr val="0000FF"/>
                </a:solidFill>
              </a:rPr>
              <a:t>        GİT </a:t>
            </a:r>
            <a:r>
              <a:rPr lang="tr-TR" sz="2400" dirty="0">
                <a:solidFill>
                  <a:srgbClr val="0000FF"/>
                </a:solidFill>
                <a:highlight>
                  <a:srgbClr val="FFFF00"/>
                </a:highlight>
              </a:rPr>
              <a:t>ADIM 3</a:t>
            </a:r>
          </a:p>
          <a:p>
            <a:pPr marL="514350" indent="-514350">
              <a:buFont typeface="+mj-lt"/>
              <a:buAutoNum type="arabicPeriod"/>
            </a:pPr>
            <a:r>
              <a:rPr lang="tr-TR" sz="2400" dirty="0"/>
              <a:t>DUR</a:t>
            </a:r>
          </a:p>
          <a:p>
            <a:pPr marL="0" indent="0">
              <a:buNone/>
            </a:pPr>
            <a:endParaRPr lang="tr-TR" sz="2400" dirty="0"/>
          </a:p>
          <a:p>
            <a:endParaRPr lang="tr-TR" sz="2400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9BF57F0-A831-48C4-823C-02E8139FF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lphaUcPeriod"/>
            </a:pPr>
            <a:r>
              <a:rPr lang="tr-TR" sz="2400" b="1" dirty="0"/>
              <a:t>Sayaç </a:t>
            </a:r>
            <a:r>
              <a:rPr lang="tr-TR" sz="2400" b="1" dirty="0">
                <a:highlight>
                  <a:srgbClr val="FFFF00"/>
                </a:highlight>
              </a:rPr>
              <a:t>başlangıç değeri </a:t>
            </a:r>
            <a:r>
              <a:rPr lang="tr-TR" sz="2400" b="1" u="sng" dirty="0"/>
              <a:t>döngüye girmeden </a:t>
            </a:r>
            <a:r>
              <a:rPr lang="tr-TR" sz="2400" b="1" dirty="0"/>
              <a:t>verilir</a:t>
            </a:r>
          </a:p>
          <a:p>
            <a:pPr marL="457200" indent="-457200">
              <a:buFont typeface="+mj-lt"/>
              <a:buAutoNum type="alphaUcPeriod"/>
            </a:pPr>
            <a:r>
              <a:rPr lang="tr-TR" sz="2400" b="1" dirty="0"/>
              <a:t>Döngü içinde </a:t>
            </a:r>
            <a:r>
              <a:rPr lang="tr-TR" sz="2400" b="1" u="sng" dirty="0"/>
              <a:t>sayaç güncellenir.</a:t>
            </a:r>
          </a:p>
          <a:p>
            <a:pPr marL="457200" indent="-457200">
              <a:buFont typeface="+mj-lt"/>
              <a:buAutoNum type="alphaUcPeriod"/>
            </a:pPr>
            <a:r>
              <a:rPr lang="tr-TR" sz="2400" b="1" dirty="0"/>
              <a:t>döngü içerisinde şart kontrol edilir; </a:t>
            </a:r>
            <a:r>
              <a:rPr lang="tr-TR" sz="2400" b="1" dirty="0">
                <a:highlight>
                  <a:srgbClr val="FFFF00"/>
                </a:highlight>
              </a:rPr>
              <a:t>istenilen sınır değere ulaşılmamış ise </a:t>
            </a:r>
            <a:r>
              <a:rPr lang="tr-TR" sz="2400" b="1" dirty="0"/>
              <a:t>döngüye başlanan ifadeye giden </a:t>
            </a:r>
            <a:r>
              <a:rPr lang="tr-TR" sz="2400" b="1" u="sng" dirty="0"/>
              <a:t>GİT komutu verilir</a:t>
            </a:r>
            <a:r>
              <a:rPr lang="tr-TR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55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0F6C61-EE57-45B0-A11F-42A71172F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SAYAÇ KONTROLÜ Akış Diyagramı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D9BF57F0-A831-48C4-823C-02E8139FF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tr-TR" sz="2000" dirty="0"/>
              <a:t>C dilinde, 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tr-TR" sz="2000" dirty="0"/>
              <a:t>Döngü kodunun başındaki </a:t>
            </a:r>
            <a:r>
              <a:rPr lang="tr-TR" sz="2000" dirty="0">
                <a:solidFill>
                  <a:srgbClr val="0070C0"/>
                </a:solidFill>
              </a:rPr>
              <a:t>talimatın</a:t>
            </a:r>
            <a:r>
              <a:rPr lang="tr-TR" sz="2000" dirty="0"/>
              <a:t> (</a:t>
            </a:r>
            <a:r>
              <a:rPr lang="tr-TR" sz="2000" dirty="0">
                <a:solidFill>
                  <a:srgbClr val="FF0000"/>
                </a:solidFill>
              </a:rPr>
              <a:t>statement</a:t>
            </a:r>
            <a:r>
              <a:rPr lang="tr-TR" sz="2000" dirty="0"/>
              <a:t>) üzerine bir </a:t>
            </a:r>
            <a:r>
              <a:rPr lang="tr-TR" sz="2000" dirty="0">
                <a:solidFill>
                  <a:srgbClr val="0070C0"/>
                </a:solidFill>
              </a:rPr>
              <a:t>etiket</a:t>
            </a:r>
            <a:r>
              <a:rPr lang="tr-TR" sz="2000" dirty="0"/>
              <a:t> (</a:t>
            </a:r>
            <a:r>
              <a:rPr lang="tr-TR" sz="2000" dirty="0" err="1">
                <a:solidFill>
                  <a:srgbClr val="C00000"/>
                </a:solidFill>
              </a:rPr>
              <a:t>label</a:t>
            </a:r>
            <a:r>
              <a:rPr lang="tr-TR" sz="2000" dirty="0"/>
              <a:t>) konulur.</a:t>
            </a:r>
          </a:p>
          <a:p>
            <a:pPr marL="0">
              <a:lnSpc>
                <a:spcPct val="120000"/>
              </a:lnSpc>
              <a:spcBef>
                <a:spcPts val="0"/>
              </a:spcBef>
            </a:pPr>
            <a:endParaRPr lang="tr-TR" sz="2000" dirty="0"/>
          </a:p>
          <a:p>
            <a:pPr marL="0">
              <a:lnSpc>
                <a:spcPct val="120000"/>
              </a:lnSpc>
              <a:spcBef>
                <a:spcPts val="0"/>
              </a:spcBef>
            </a:pPr>
            <a:r>
              <a:rPr lang="tr-TR" sz="2000" dirty="0"/>
              <a:t>Etiketli yere gitmek için </a:t>
            </a:r>
            <a:r>
              <a:rPr lang="tr-TR" sz="2000" b="1" dirty="0" err="1">
                <a:latin typeface="Consolas" panose="020B0609020204030204" pitchFamily="49" charset="0"/>
              </a:rPr>
              <a:t>goto</a:t>
            </a:r>
            <a:r>
              <a:rPr lang="tr-TR" sz="2000" dirty="0"/>
              <a:t> saklı kelimesi kullanılır.</a:t>
            </a:r>
          </a:p>
          <a:p>
            <a:pPr algn="ctr"/>
            <a:endParaRPr lang="tr-TR" sz="2000" b="1" dirty="0"/>
          </a:p>
        </p:txBody>
      </p:sp>
      <p:sp>
        <p:nvSpPr>
          <p:cNvPr id="21" name="Akış Çizelgesi: Karar 20">
            <a:extLst>
              <a:ext uri="{FF2B5EF4-FFF2-40B4-BE49-F238E27FC236}">
                <a16:creationId xmlns:a16="http://schemas.microsoft.com/office/drawing/2014/main" id="{5A1E9E22-186B-486A-8124-5349D1BA33A4}"/>
              </a:ext>
            </a:extLst>
          </p:cNvPr>
          <p:cNvSpPr/>
          <p:nvPr/>
        </p:nvSpPr>
        <p:spPr>
          <a:xfrm>
            <a:off x="3037741" y="3236900"/>
            <a:ext cx="2138074" cy="1184420"/>
          </a:xfrm>
          <a:prstGeom prst="flowChartDecision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 İstenilen Değere Ulaştı mı?</a:t>
            </a:r>
          </a:p>
        </p:txBody>
      </p:sp>
      <p:cxnSp>
        <p:nvCxnSpPr>
          <p:cNvPr id="22" name="Düz Ok Bağlayıcısı 21">
            <a:extLst>
              <a:ext uri="{FF2B5EF4-FFF2-40B4-BE49-F238E27FC236}">
                <a16:creationId xmlns:a16="http://schemas.microsoft.com/office/drawing/2014/main" id="{7ECC4084-4EAD-44B9-B5EB-BAD51165891A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>
          <a:xfrm>
            <a:off x="2646489" y="1233262"/>
            <a:ext cx="2" cy="223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Ok Bağlayıcısı 22">
            <a:extLst>
              <a:ext uri="{FF2B5EF4-FFF2-40B4-BE49-F238E27FC236}">
                <a16:creationId xmlns:a16="http://schemas.microsoft.com/office/drawing/2014/main" id="{FE8E14AC-9512-4580-9F6C-0BC3E9B6931D}"/>
              </a:ext>
            </a:extLst>
          </p:cNvPr>
          <p:cNvCxnSpPr>
            <a:cxnSpLocks/>
            <a:stCxn id="21" idx="2"/>
            <a:endCxn id="37" idx="0"/>
          </p:cNvCxnSpPr>
          <p:nvPr/>
        </p:nvCxnSpPr>
        <p:spPr>
          <a:xfrm flipH="1">
            <a:off x="4106777" y="4421320"/>
            <a:ext cx="1" cy="273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D2CC2FF6-3243-4B31-9311-CF8C7C4F7C71}"/>
              </a:ext>
            </a:extLst>
          </p:cNvPr>
          <p:cNvSpPr txBox="1"/>
          <p:nvPr/>
        </p:nvSpPr>
        <p:spPr>
          <a:xfrm>
            <a:off x="5102648" y="3846671"/>
            <a:ext cx="667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Hayır</a:t>
            </a:r>
          </a:p>
        </p:txBody>
      </p:sp>
      <p:cxnSp>
        <p:nvCxnSpPr>
          <p:cNvPr id="27" name="Bağlayıcı: Dirsek 26">
            <a:extLst>
              <a:ext uri="{FF2B5EF4-FFF2-40B4-BE49-F238E27FC236}">
                <a16:creationId xmlns:a16="http://schemas.microsoft.com/office/drawing/2014/main" id="{518B9401-9D1C-4CA8-B204-7299AE68D64D}"/>
              </a:ext>
            </a:extLst>
          </p:cNvPr>
          <p:cNvCxnSpPr>
            <a:cxnSpLocks/>
            <a:stCxn id="21" idx="3"/>
            <a:endCxn id="29" idx="0"/>
          </p:cNvCxnSpPr>
          <p:nvPr/>
        </p:nvCxnSpPr>
        <p:spPr>
          <a:xfrm flipH="1" flipV="1">
            <a:off x="4106779" y="2048341"/>
            <a:ext cx="1069036" cy="1780769"/>
          </a:xfrm>
          <a:prstGeom prst="bentConnector4">
            <a:avLst>
              <a:gd name="adj1" fmla="val -21384"/>
              <a:gd name="adj2" fmla="val 112837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kış Çizelgesi: İşlem 27">
            <a:extLst>
              <a:ext uri="{FF2B5EF4-FFF2-40B4-BE49-F238E27FC236}">
                <a16:creationId xmlns:a16="http://schemas.microsoft.com/office/drawing/2014/main" id="{C4ED979C-3AE8-428E-8621-03526AE026C1}"/>
              </a:ext>
            </a:extLst>
          </p:cNvPr>
          <p:cNvSpPr/>
          <p:nvPr/>
        </p:nvSpPr>
        <p:spPr>
          <a:xfrm>
            <a:off x="1650620" y="1457212"/>
            <a:ext cx="1991741" cy="47569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Sayaca başlangıç değeri verme</a:t>
            </a:r>
          </a:p>
        </p:txBody>
      </p:sp>
      <p:sp>
        <p:nvSpPr>
          <p:cNvPr id="29" name="Akış Çizelgesi: İşlem 28">
            <a:extLst>
              <a:ext uri="{FF2B5EF4-FFF2-40B4-BE49-F238E27FC236}">
                <a16:creationId xmlns:a16="http://schemas.microsoft.com/office/drawing/2014/main" id="{1C408020-55C9-4A9D-9B30-E20FB21B9AE1}"/>
              </a:ext>
            </a:extLst>
          </p:cNvPr>
          <p:cNvSpPr/>
          <p:nvPr/>
        </p:nvSpPr>
        <p:spPr>
          <a:xfrm>
            <a:off x="3110908" y="2048341"/>
            <a:ext cx="1991741" cy="475700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Döngü Kodu</a:t>
            </a:r>
          </a:p>
          <a:p>
            <a:pPr algn="ctr"/>
            <a:r>
              <a:rPr lang="tr-TR" sz="1200" dirty="0">
                <a:ln w="0"/>
                <a:solidFill>
                  <a:srgbClr val="C00000"/>
                </a:solidFill>
                <a:latin typeface="Outfit" pitchFamily="2" charset="0"/>
              </a:rPr>
              <a:t>loop code</a:t>
            </a:r>
          </a:p>
        </p:txBody>
      </p:sp>
      <p:sp>
        <p:nvSpPr>
          <p:cNvPr id="32" name="Akış Çizelgesi: İşlem 31">
            <a:extLst>
              <a:ext uri="{FF2B5EF4-FFF2-40B4-BE49-F238E27FC236}">
                <a16:creationId xmlns:a16="http://schemas.microsoft.com/office/drawing/2014/main" id="{609C87B4-592A-45C7-8BF7-FCF8EA05924E}"/>
              </a:ext>
            </a:extLst>
          </p:cNvPr>
          <p:cNvSpPr/>
          <p:nvPr/>
        </p:nvSpPr>
        <p:spPr>
          <a:xfrm>
            <a:off x="3110906" y="2745712"/>
            <a:ext cx="1991742" cy="296579"/>
          </a:xfrm>
          <a:prstGeom prst="flowChartProcess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200" dirty="0">
                <a:ln w="0"/>
                <a:solidFill>
                  <a:schemeClr val="tx1"/>
                </a:solidFill>
                <a:latin typeface="Outfit" pitchFamily="2" charset="0"/>
              </a:rPr>
              <a:t>Sayaç Güncelleme</a:t>
            </a:r>
          </a:p>
        </p:txBody>
      </p: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0763618A-6273-4037-8766-F9A3FC36809D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flipH="1">
            <a:off x="4106777" y="2524041"/>
            <a:ext cx="2" cy="221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Düz Ok Bağlayıcısı 33">
            <a:extLst>
              <a:ext uri="{FF2B5EF4-FFF2-40B4-BE49-F238E27FC236}">
                <a16:creationId xmlns:a16="http://schemas.microsoft.com/office/drawing/2014/main" id="{EA880DC9-C56E-4593-A729-C4F973775CFE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>
            <a:off x="4106777" y="3042291"/>
            <a:ext cx="1" cy="194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utoShape 13">
            <a:extLst>
              <a:ext uri="{FF2B5EF4-FFF2-40B4-BE49-F238E27FC236}">
                <a16:creationId xmlns:a16="http://schemas.microsoft.com/office/drawing/2014/main" id="{937B660F-31DE-4EF1-85D5-6F77A43B2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2489" y="945262"/>
            <a:ext cx="288000" cy="288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A</a:t>
            </a:r>
          </a:p>
        </p:txBody>
      </p:sp>
      <p:sp>
        <p:nvSpPr>
          <p:cNvPr id="37" name="AutoShape 13">
            <a:extLst>
              <a:ext uri="{FF2B5EF4-FFF2-40B4-BE49-F238E27FC236}">
                <a16:creationId xmlns:a16="http://schemas.microsoft.com/office/drawing/2014/main" id="{6F92E7E9-CCC0-46A8-91BF-484FE0861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777" y="4694548"/>
            <a:ext cx="288000" cy="288000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altLang="tr-TR" sz="1200" dirty="0">
                <a:ln w="0">
                  <a:noFill/>
                </a:ln>
                <a:solidFill>
                  <a:schemeClr val="tx1"/>
                </a:solidFill>
                <a:latin typeface="Outfit" pitchFamily="2" charset="0"/>
              </a:rPr>
              <a:t>B</a:t>
            </a:r>
          </a:p>
        </p:txBody>
      </p:sp>
      <p:cxnSp>
        <p:nvCxnSpPr>
          <p:cNvPr id="38" name="Bağlayıcı: Dirsek 37">
            <a:extLst>
              <a:ext uri="{FF2B5EF4-FFF2-40B4-BE49-F238E27FC236}">
                <a16:creationId xmlns:a16="http://schemas.microsoft.com/office/drawing/2014/main" id="{6A9412B0-6A8D-4B55-A805-C5C3B1EFCC36}"/>
              </a:ext>
            </a:extLst>
          </p:cNvPr>
          <p:cNvCxnSpPr>
            <a:stCxn id="28" idx="2"/>
            <a:endCxn id="29" idx="1"/>
          </p:cNvCxnSpPr>
          <p:nvPr/>
        </p:nvCxnSpPr>
        <p:spPr>
          <a:xfrm rot="16200000" flipH="1">
            <a:off x="2702059" y="1877342"/>
            <a:ext cx="353280" cy="46441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4705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5672</TotalTime>
  <Words>3458</Words>
  <Application>Microsoft Office PowerPoint</Application>
  <PresentationFormat>Geniş ekran</PresentationFormat>
  <Paragraphs>514</Paragraphs>
  <Slides>37</Slides>
  <Notes>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37</vt:i4>
      </vt:variant>
    </vt:vector>
  </HeadingPairs>
  <TitlesOfParts>
    <vt:vector size="44" baseType="lpstr">
      <vt:lpstr>Arial</vt:lpstr>
      <vt:lpstr>Calibri</vt:lpstr>
      <vt:lpstr>Cambria</vt:lpstr>
      <vt:lpstr>Consolas</vt:lpstr>
      <vt:lpstr>Outfit</vt:lpstr>
      <vt:lpstr>Wingdings</vt:lpstr>
      <vt:lpstr>Wood Type</vt:lpstr>
      <vt:lpstr>C dili ile  yapısal programlama</vt:lpstr>
      <vt:lpstr>yapısal (structural) programlama nedir?</vt:lpstr>
      <vt:lpstr>Yapısal programlama:  Ardışık işlem ve kontrol işlemleri</vt:lpstr>
      <vt:lpstr>KONROL YAPILARI</vt:lpstr>
      <vt:lpstr>TEKRAR SAĞLAYAN KONTROL YAPILARI:DÖNGÜLER (LOOPS)</vt:lpstr>
      <vt:lpstr>TEKRAR SAĞLAYAN KONTROL YAPILARI</vt:lpstr>
      <vt:lpstr>SAYAÇ KONTROLÜ</vt:lpstr>
      <vt:lpstr>SAYAÇ KONTROLÜ şablonu</vt:lpstr>
      <vt:lpstr>SAYAÇ KONTROLÜ Akış Diyagramı</vt:lpstr>
      <vt:lpstr>SAYAÇ KONTROLÜ ÇALIŞMASI</vt:lpstr>
      <vt:lpstr>SAYAÇ KONTROLÜ ÇALIŞMASI ALGORİTMA VE UYGULAMA</vt:lpstr>
      <vt:lpstr>KARŞILAŞTIRMA</vt:lpstr>
      <vt:lpstr>İzleme (trace)</vt:lpstr>
      <vt:lpstr>İzleme (trace) –devc++</vt:lpstr>
      <vt:lpstr>İzleme (trace) –devc++</vt:lpstr>
      <vt:lpstr>Whıle ve DO..whıle döngüleri</vt:lpstr>
      <vt:lpstr>whıle talimatı (STATEMENT)</vt:lpstr>
      <vt:lpstr>Whıle akışı</vt:lpstr>
      <vt:lpstr>Whıle örneği</vt:lpstr>
      <vt:lpstr>Do..whıle talimatı (STATEMENT)</vt:lpstr>
      <vt:lpstr>Do..Whıle akışı</vt:lpstr>
      <vt:lpstr>Do-Whıle örneği</vt:lpstr>
      <vt:lpstr>KARŞILAŞTIRMA</vt:lpstr>
      <vt:lpstr>Örnek 1</vt:lpstr>
      <vt:lpstr>Örnek 1 algoritma ve Akış diyagyamı</vt:lpstr>
      <vt:lpstr>Örnek 1 KOD</vt:lpstr>
      <vt:lpstr>GÖZCÜ KONTROLLÜ döngüler (SENTINEL VALUE)</vt:lpstr>
      <vt:lpstr>Örnek 1</vt:lpstr>
      <vt:lpstr>Örnek 2</vt:lpstr>
      <vt:lpstr>ÖRNEK 1</vt:lpstr>
      <vt:lpstr>ÖRNEK 2</vt:lpstr>
      <vt:lpstr>ÖRNEK 3</vt:lpstr>
      <vt:lpstr>ÖRNEK 4</vt:lpstr>
      <vt:lpstr>ÖRNEK 5</vt:lpstr>
      <vt:lpstr>ÖRNEK 6</vt:lpstr>
      <vt:lpstr>ÖRNEK 7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464</cp:revision>
  <dcterms:created xsi:type="dcterms:W3CDTF">2020-05-21T06:51:03Z</dcterms:created>
  <dcterms:modified xsi:type="dcterms:W3CDTF">2025-04-10T07:13:25Z</dcterms:modified>
</cp:coreProperties>
</file>