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6"/>
  </p:notesMasterIdLst>
  <p:sldIdLst>
    <p:sldId id="256" r:id="rId2"/>
    <p:sldId id="286" r:id="rId3"/>
    <p:sldId id="378" r:id="rId4"/>
    <p:sldId id="303" r:id="rId5"/>
    <p:sldId id="331" r:id="rId6"/>
    <p:sldId id="354" r:id="rId7"/>
    <p:sldId id="356" r:id="rId8"/>
    <p:sldId id="355" r:id="rId9"/>
    <p:sldId id="357" r:id="rId10"/>
    <p:sldId id="376" r:id="rId11"/>
    <p:sldId id="381" r:id="rId12"/>
    <p:sldId id="358" r:id="rId13"/>
    <p:sldId id="377" r:id="rId14"/>
    <p:sldId id="364" r:id="rId15"/>
    <p:sldId id="365" r:id="rId16"/>
    <p:sldId id="382" r:id="rId17"/>
    <p:sldId id="383" r:id="rId18"/>
    <p:sldId id="366" r:id="rId19"/>
    <p:sldId id="367" r:id="rId20"/>
    <p:sldId id="373" r:id="rId21"/>
    <p:sldId id="370" r:id="rId22"/>
    <p:sldId id="371" r:id="rId23"/>
    <p:sldId id="372" r:id="rId24"/>
    <p:sldId id="27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835" autoAdjust="0"/>
  </p:normalViewPr>
  <p:slideViewPr>
    <p:cSldViewPr snapToGrid="0">
      <p:cViewPr varScale="1">
        <p:scale>
          <a:sx n="113" d="100"/>
          <a:sy n="113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10.04.2025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Burada döngünün gövdesi olan komut, i değişkeninin 1'den 10'a kadar olan değerleri için 10 kere tekrar edilir. </a:t>
            </a:r>
          </a:p>
          <a:p>
            <a:r>
              <a:rPr lang="tr-TR" dirty="0"/>
              <a:t>Döngü içine ilk girildiğinde i değişkenin değeri 1, ikinci girildiğinde 2 ve en son girildiğinde ise 10 olacaktır.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6153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Burada döngünün gövdesi olan komut, i değişkeninin 1'den 10'a kadar olan değerleri için 10 kere tekrar edilir. </a:t>
            </a:r>
          </a:p>
          <a:p>
            <a:r>
              <a:rPr lang="tr-TR" dirty="0"/>
              <a:t>Döngü içine ilk girildiğinde i değişkenin değeri 1, ikinci girildiğinde 2 ve en son girildiğinde ise 10 olacaktır.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0565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9648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27095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04960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46F4336-4D7A-4BD4-8F15-9A91B24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46C7253-FABA-45CC-8B16-99869571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i,j</a:t>
            </a:r>
            <a:r>
              <a:rPr lang="tr-TR" sz="1400" dirty="0">
                <a:latin typeface="Consolas" panose="020B0609020204030204" pitchFamily="49" charset="0"/>
              </a:rPr>
              <a:t>;           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 i- j:\n");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i=0</a:t>
            </a:r>
            <a:r>
              <a:rPr lang="tr-TR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j=5</a:t>
            </a:r>
            <a:r>
              <a:rPr lang="tr-TR" sz="1400" dirty="0">
                <a:latin typeface="Consolas" panose="020B0609020204030204" pitchFamily="49" charset="0"/>
              </a:rPr>
              <a:t>; i&lt;5; 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i=i+1</a:t>
            </a:r>
            <a:r>
              <a:rPr lang="tr-TR" sz="14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</a:t>
            </a:r>
            <a:r>
              <a:rPr lang="tr-TR" sz="1400" dirty="0">
                <a:solidFill>
                  <a:srgbClr val="FF0000"/>
                </a:solidFill>
                <a:latin typeface="Consolas" panose="020B0609020204030204" pitchFamily="49" charset="0"/>
              </a:rPr>
              <a:t>j=j-1</a:t>
            </a:r>
            <a:r>
              <a:rPr lang="tr-TR" sz="1400" dirty="0">
                <a:latin typeface="Consolas" panose="020B0609020204030204" pitchFamily="49" charset="0"/>
              </a:rPr>
              <a:t>)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//3-5-7- 9-11-13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("%02d-%02d\n",</a:t>
            </a:r>
            <a:r>
              <a:rPr lang="tr-TR" sz="1400" dirty="0" err="1">
                <a:latin typeface="Consolas" panose="020B0609020204030204" pitchFamily="49" charset="0"/>
              </a:rPr>
              <a:t>i,j</a:t>
            </a:r>
            <a:r>
              <a:rPr lang="tr-TR" sz="1400" dirty="0">
                <a:latin typeface="Consolas" panose="020B0609020204030204" pitchFamily="49" charset="0"/>
              </a:rPr>
              <a:t>);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//4-6-8-10-12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retrurn</a:t>
            </a:r>
            <a:r>
              <a:rPr lang="tr-TR" sz="1400" dirty="0">
                <a:latin typeface="Consolas" panose="020B0609020204030204" pitchFamily="49" charset="0"/>
              </a:rPr>
              <a:t> 0;                  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            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İcra sırası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j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ÇIKTI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ACIKLAMA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1  ?  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2  ?  ?  i- j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3  0  5        i&lt;5 olduğundan döngüye girilir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4  0  5 00-05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5  1  4        döngü sonunda güncelleme ve 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6  1  5 01-04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7 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2  3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döngü sonunda güncelleme ve 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8  2  3 02-04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9 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3  2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döngü sonunda güncelleme ve 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10  3  2 03-02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11 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4  1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döngü sonunda güncelleme ve 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12  4  1 04-01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13  </a:t>
            </a:r>
            <a:r>
              <a:rPr lang="tr-TR" sz="1400" b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5  0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döngü sonunda güncelleme i&lt;5 </a:t>
            </a:r>
            <a:r>
              <a:rPr lang="tr-TR" sz="1400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olmadığından döngü biter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14  5  0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55C34B9-98FE-48C2-B29A-2DB00EBB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İki sayaçlı tek </a:t>
            </a:r>
            <a:r>
              <a:rPr lang="tr-TR" sz="1600" dirty="0" err="1"/>
              <a:t>for</a:t>
            </a:r>
            <a:r>
              <a:rPr lang="tr-TR" sz="1600" dirty="0"/>
              <a:t> döngüsü tanımlanabileceği gibi, sayaç güncelleme ifadeleri de birden fazla tanımlanabilir.</a:t>
            </a:r>
          </a:p>
          <a:p>
            <a:r>
              <a:rPr lang="tr-TR" sz="1600" dirty="0"/>
              <a:t>Bu durumda </a:t>
            </a:r>
            <a:r>
              <a:rPr lang="tr-TR" sz="1600" dirty="0">
                <a:latin typeface="Consolas" panose="020B0609020204030204" pitchFamily="49" charset="0"/>
              </a:rPr>
              <a:t>virgül (,) </a:t>
            </a:r>
            <a:r>
              <a:rPr lang="tr-TR" sz="1600" dirty="0"/>
              <a:t>kullanılır. </a:t>
            </a:r>
          </a:p>
          <a:p>
            <a:pPr algn="ctr"/>
            <a:r>
              <a:rPr lang="tr-TR" sz="1600" b="1" dirty="0"/>
              <a:t>Şart ifadesi olmayabilir ama birden fazla şart ifadesi OLAMAZ.</a:t>
            </a:r>
          </a:p>
        </p:txBody>
      </p:sp>
    </p:spTree>
    <p:extLst>
      <p:ext uri="{BB962C8B-B14F-4D97-AF65-F5344CB8AC3E}">
        <p14:creationId xmlns:p14="http://schemas.microsoft.com/office/powerpoint/2010/main" val="1954748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46F4336-4D7A-4BD4-8F15-9A91B24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46C7253-FABA-45CC-8B16-99869571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, sayi1,sayi2;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tekToplam</a:t>
            </a:r>
            <a:r>
              <a:rPr lang="tr-TR" sz="1400" dirty="0">
                <a:latin typeface="Consolas" panose="020B0609020204030204" pitchFamily="49" charset="0"/>
              </a:rPr>
              <a:t>=0,ciftToplam=0;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("İki Sayı Giriniz (1-5) gibi: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("%d-%d",&amp;sayi1,&amp;sayi2);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(sayi2&lt;sayi1) {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//sayi2 sayi1 den büyük olmalı.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temp</a:t>
            </a:r>
            <a:r>
              <a:rPr lang="tr-TR" sz="1400" dirty="0">
                <a:latin typeface="Consolas" panose="020B0609020204030204" pitchFamily="49" charset="0"/>
              </a:rPr>
              <a:t>=sayi1;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//küçük ise yer değiştiriyoruz.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sayi1=sayi2;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sayi2=</a:t>
            </a:r>
            <a:r>
              <a:rPr lang="tr-TR" sz="1400" dirty="0" err="1">
                <a:latin typeface="Consolas" panose="020B0609020204030204" pitchFamily="49" charset="0"/>
              </a:rPr>
              <a:t>temp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sayi1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&lt;=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sayi2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=sayac+1)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(sayac%2==1)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tekToplam</a:t>
            </a:r>
            <a:r>
              <a:rPr lang="tr-TR" sz="1400" dirty="0">
                <a:latin typeface="Consolas" panose="020B0609020204030204" pitchFamily="49" charset="0"/>
              </a:rPr>
              <a:t>+=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ciftToplam</a:t>
            </a:r>
            <a:r>
              <a:rPr lang="tr-TR" sz="1400" dirty="0">
                <a:latin typeface="Consolas" panose="020B0609020204030204" pitchFamily="49" charset="0"/>
              </a:rPr>
              <a:t>+=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Tektoplam</a:t>
            </a:r>
            <a:r>
              <a:rPr lang="tr-TR" sz="1400" dirty="0">
                <a:latin typeface="Consolas" panose="020B0609020204030204" pitchFamily="49" charset="0"/>
              </a:rPr>
              <a:t>: %d\</a:t>
            </a:r>
            <a:r>
              <a:rPr lang="tr-TR" sz="1400" dirty="0" err="1">
                <a:latin typeface="Consolas" panose="020B0609020204030204" pitchFamily="49" charset="0"/>
              </a:rPr>
              <a:t>nCiftToplam</a:t>
            </a:r>
            <a:r>
              <a:rPr lang="tr-TR" sz="1400" dirty="0">
                <a:latin typeface="Consolas" panose="020B0609020204030204" pitchFamily="49" charset="0"/>
              </a:rPr>
              <a:t>: %d\n",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 </a:t>
            </a:r>
            <a:r>
              <a:rPr lang="tr-TR" sz="1400" dirty="0" err="1">
                <a:latin typeface="Consolas" panose="020B0609020204030204" pitchFamily="49" charset="0"/>
              </a:rPr>
              <a:t>tekToplam</a:t>
            </a:r>
            <a:r>
              <a:rPr lang="tr-TR" sz="14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  </a:t>
            </a:r>
            <a:r>
              <a:rPr lang="tr-TR" sz="1400" dirty="0" err="1">
                <a:latin typeface="Consolas" panose="020B0609020204030204" pitchFamily="49" charset="0"/>
              </a:rPr>
              <a:t>ciftToplam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55C34B9-98FE-48C2-B29A-2DB00EBB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Klavyeden girilen iki sayı aralığında tek ve çift sayıların toplamını bulan ve ekrana yazan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16129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46F4336-4D7A-4BD4-8F15-9A91B242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46C7253-FABA-45CC-8B16-998695718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194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Bu program klavyeden girilen sayının asal olup olmadığını bulur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, i, test=1;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/*test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sayi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asal ise 1 değilse 0 değerini alacak*/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/*ilk değer olarak 1 almış ve sayı asal kabul edilmiştir*/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tr-TR" sz="1400" dirty="0">
                <a:latin typeface="Consolas" panose="020B0609020204030204" pitchFamily="49" charset="0"/>
              </a:rPr>
              <a:t> {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//Pozitif girmeye zorluyoruz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("Sayıyı giriniz :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&lt;=0)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HATA:Pozitif</a:t>
            </a:r>
            <a:r>
              <a:rPr lang="tr-TR" sz="1400" dirty="0">
                <a:latin typeface="Consolas" panose="020B0609020204030204" pitchFamily="49" charset="0"/>
              </a:rPr>
              <a:t> Sayıyı giriniz!");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&lt;=0);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==1)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/*Klavyeden girilen sayı 1 ise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test=0;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/*test değişkenine 0 atanacak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sayi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1 değilse sayi-1 ile 2 arasındaki bütün sayıları elde et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(i = sayi-1; i&gt;1 &amp;&amp; test==1; i-=1)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(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 % i == 0 ) test=0;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latin typeface="Consolas" panose="020B0609020204030204" pitchFamily="49" charset="0"/>
              </a:rPr>
              <a:t>(test)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("Sayı asaldır");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("Sayı asal değildir");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A55C34B9-98FE-48C2-B29A-2DB00EBBB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1600" dirty="0"/>
              <a:t>Klavyeden girilen pozitif bir tamsayının asal olup olmadığını ekrana yazdıran c programını kodlayınız. </a:t>
            </a:r>
          </a:p>
          <a:p>
            <a:r>
              <a:rPr lang="tr-TR" sz="1600" u="sng" dirty="0">
                <a:highlight>
                  <a:srgbClr val="FFFF00"/>
                </a:highlight>
              </a:rPr>
              <a:t>(Bir ve kendisinden başka tam böleni olmayan sayıya asal denir</a:t>
            </a:r>
            <a:r>
              <a:rPr lang="tr-TR" sz="1600" dirty="0"/>
              <a:t>. Yalnız 1 asal değildir. Asal sayılar: 2,3,5,7,11,13,17, 19, 23,29, 31,...)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sz="1600" dirty="0"/>
              <a:t>Bir sayının asal olduğunu ispatlamak yerine olmadığını ispatlamak daha kolaydır.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sz="1600" dirty="0"/>
              <a:t>Çünkü kendisinden ve birden başka bir tane bile böleni varsa o sayı asal değildir.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tr-TR" sz="1600" dirty="0"/>
              <a:t>Bakılması gereken sayı aralığı; klavyeden girilen sayı dan bire kadar olan bütün sayılardır.</a:t>
            </a:r>
            <a:endParaRPr lang="en-US" altLang="tr-TR" sz="1600" dirty="0"/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80254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A5832E49-573E-436B-82DD-D97E69F24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İç içe (</a:t>
            </a:r>
            <a:r>
              <a:rPr lang="tr-TR" dirty="0" err="1"/>
              <a:t>nested</a:t>
            </a:r>
            <a:r>
              <a:rPr lang="tr-TR" dirty="0"/>
              <a:t>) döngüler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9AA2577A-F538-4A73-B4DE-9034BAC370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İç içe döngüde bir döngü diğerinin içinde bulunur. </a:t>
            </a:r>
          </a:p>
          <a:p>
            <a:r>
              <a:rPr lang="tr-TR" dirty="0"/>
              <a:t>Bunlar genellikle yanda gösterildiği gibi satırlara ve sütunlara yıldız yazdırmak gibi iki/üç.. boyutla çalışmak için kullanılır. </a:t>
            </a:r>
          </a:p>
          <a:p>
            <a:r>
              <a:rPr lang="tr-TR" dirty="0"/>
              <a:t>Bir döngü başka bir döngünün içine yerleştirildiğinde, iç döngü dış döngünün içinde birçok kez çalışır. </a:t>
            </a:r>
          </a:p>
          <a:p>
            <a:r>
              <a:rPr lang="tr-TR" dirty="0"/>
              <a:t>Dış döngünün her yinelemesinde iç döngü yeniden başlatılacaktır. </a:t>
            </a:r>
          </a:p>
          <a:p>
            <a:r>
              <a:rPr lang="tr-TR" dirty="0">
                <a:highlight>
                  <a:srgbClr val="FFFF00"/>
                </a:highlight>
              </a:rPr>
              <a:t>Dış döngünün </a:t>
            </a:r>
            <a:r>
              <a:rPr lang="tr-TR" u="sng" dirty="0">
                <a:highlight>
                  <a:srgbClr val="FFFF00"/>
                </a:highlight>
              </a:rPr>
              <a:t>bir sonraki yinelemeye devam edebilmesi için iç döngünün tüm yinelemelerini tamamlaması gerekir</a:t>
            </a:r>
            <a:r>
              <a:rPr lang="tr-TR" dirty="0"/>
              <a:t>.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20957FB0-A1C7-4992-8C63-3E0C6440AA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satir,sutun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(satir=0; satir&lt;5; satir=satir+1)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sutun</a:t>
            </a:r>
            <a:r>
              <a:rPr lang="tr-TR" sz="1400" dirty="0">
                <a:latin typeface="Consolas" panose="020B0609020204030204" pitchFamily="49" charset="0"/>
              </a:rPr>
              <a:t>=0; </a:t>
            </a:r>
            <a:r>
              <a:rPr lang="tr-TR" sz="1400" dirty="0" err="1">
                <a:latin typeface="Consolas" panose="020B0609020204030204" pitchFamily="49" charset="0"/>
              </a:rPr>
              <a:t>sutun</a:t>
            </a:r>
            <a:r>
              <a:rPr lang="tr-TR" sz="1400" dirty="0">
                <a:latin typeface="Consolas" panose="020B0609020204030204" pitchFamily="49" charset="0"/>
              </a:rPr>
              <a:t>&lt;4; </a:t>
            </a:r>
            <a:r>
              <a:rPr lang="tr-TR" sz="1400" dirty="0" err="1">
                <a:latin typeface="Consolas" panose="020B0609020204030204" pitchFamily="49" charset="0"/>
              </a:rPr>
              <a:t>sutun</a:t>
            </a:r>
            <a:r>
              <a:rPr lang="tr-TR" sz="1400" dirty="0">
                <a:latin typeface="Consolas" panose="020B0609020204030204" pitchFamily="49" charset="0"/>
              </a:rPr>
              <a:t>=sutun+1)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("*");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("\n");</a:t>
            </a:r>
            <a:endParaRPr lang="tr-TR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</a:t>
            </a:r>
            <a:r>
              <a:rPr lang="tr-TR" sz="1400" dirty="0" err="1"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26" name="Akış Çizelgesi: Bağlayıcı 25">
            <a:extLst>
              <a:ext uri="{FF2B5EF4-FFF2-40B4-BE49-F238E27FC236}">
                <a16:creationId xmlns:a16="http://schemas.microsoft.com/office/drawing/2014/main" id="{D36524DC-0010-4B83-BB60-2004B0FF6A1C}"/>
              </a:ext>
            </a:extLst>
          </p:cNvPr>
          <p:cNvSpPr/>
          <p:nvPr/>
        </p:nvSpPr>
        <p:spPr>
          <a:xfrm>
            <a:off x="5498907" y="4171813"/>
            <a:ext cx="597093" cy="291603"/>
          </a:xfrm>
          <a:prstGeom prst="flowChartConnector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/>
              <a:t>DIŞ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3D30A135-6160-44A3-8C7E-EB6FC40D2C74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5797454" y="3748674"/>
            <a:ext cx="838042" cy="423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E785B3E8-F077-478F-9BE3-D25F56B4A878}"/>
              </a:ext>
            </a:extLst>
          </p:cNvPr>
          <p:cNvCxnSpPr>
            <a:cxnSpLocks/>
            <a:stCxn id="26" idx="4"/>
          </p:cNvCxnSpPr>
          <p:nvPr/>
        </p:nvCxnSpPr>
        <p:spPr>
          <a:xfrm>
            <a:off x="5797454" y="4463416"/>
            <a:ext cx="838042" cy="359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kış Çizelgesi: Bağlayıcı 40">
            <a:extLst>
              <a:ext uri="{FF2B5EF4-FFF2-40B4-BE49-F238E27FC236}">
                <a16:creationId xmlns:a16="http://schemas.microsoft.com/office/drawing/2014/main" id="{AF027339-41A2-4F42-83E4-B8AD7B031A4A}"/>
              </a:ext>
            </a:extLst>
          </p:cNvPr>
          <p:cNvSpPr/>
          <p:nvPr/>
        </p:nvSpPr>
        <p:spPr>
          <a:xfrm>
            <a:off x="6182501" y="4161303"/>
            <a:ext cx="516583" cy="269792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1200" dirty="0"/>
              <a:t>İÇ</a:t>
            </a:r>
          </a:p>
        </p:txBody>
      </p:sp>
      <p:cxnSp>
        <p:nvCxnSpPr>
          <p:cNvPr id="42" name="Düz Ok Bağlayıcısı 41">
            <a:extLst>
              <a:ext uri="{FF2B5EF4-FFF2-40B4-BE49-F238E27FC236}">
                <a16:creationId xmlns:a16="http://schemas.microsoft.com/office/drawing/2014/main" id="{D2A3B1C2-F2C6-4412-9369-506057AF6194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6623432" y="4139493"/>
            <a:ext cx="289328" cy="61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DBBD7F83-1679-4DF8-8057-A1CB39BD5654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6623432" y="4391585"/>
            <a:ext cx="289328" cy="57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263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İNCELEME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int main()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int </a:t>
            </a:r>
            <a:r>
              <a:rPr lang="en-US" sz="1600" dirty="0" err="1">
                <a:latin typeface="Consolas" panose="020B0609020204030204" pitchFamily="49" charset="0"/>
              </a:rPr>
              <a:t>m,p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for(m=0; m&lt;3;m+</a:t>
            </a:r>
            <a:r>
              <a:rPr lang="tr-TR" sz="1600" dirty="0">
                <a:latin typeface="Consolas" panose="020B0609020204030204" pitchFamily="49" charset="0"/>
              </a:rPr>
              <a:t>=1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("A,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</a:rPr>
              <a:t>for (p=0; p&lt;10;p+=3)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("B, ")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("C, ",m);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	return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 verilen Programın çıktısını izleyerek gösteriniz;</a:t>
            </a:r>
          </a:p>
        </p:txBody>
      </p:sp>
    </p:spTree>
    <p:extLst>
      <p:ext uri="{BB962C8B-B14F-4D97-AF65-F5344CB8AC3E}">
        <p14:creationId xmlns:p14="http://schemas.microsoft.com/office/powerpoint/2010/main" val="1478660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İNCELEME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#include &lt;</a:t>
            </a:r>
            <a:r>
              <a:rPr lang="en-US" sz="2400" dirty="0" err="1">
                <a:latin typeface="Consolas" panose="020B0609020204030204" pitchFamily="49" charset="0"/>
              </a:rPr>
              <a:t>stdio.h</a:t>
            </a:r>
            <a:r>
              <a:rPr lang="en-US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main()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m,p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(m=0; m&lt;3;m+</a:t>
            </a:r>
            <a:r>
              <a:rPr lang="tr-TR" sz="2400" dirty="0">
                <a:latin typeface="Consolas" panose="020B0609020204030204" pitchFamily="49" charset="0"/>
              </a:rPr>
              <a:t>=1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(p=m; p&lt;10;p+=3)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("A,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("B\n");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latin typeface="Consolas" panose="020B0609020204030204" pitchFamily="49" charset="0"/>
              </a:rPr>
              <a:t>system("pause");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 verilen Programın çıktısını izleyerek gösteriniz;</a:t>
            </a:r>
          </a:p>
          <a:p>
            <a:r>
              <a:rPr lang="tr-TR" sz="2000" dirty="0"/>
              <a:t>İç içe (</a:t>
            </a:r>
            <a:r>
              <a:rPr lang="tr-TR" sz="2000" dirty="0" err="1">
                <a:solidFill>
                  <a:srgbClr val="FF0000"/>
                </a:solidFill>
              </a:rPr>
              <a:t>nested</a:t>
            </a:r>
            <a:r>
              <a:rPr lang="tr-TR" sz="2000" dirty="0"/>
              <a:t>) </a:t>
            </a:r>
            <a:r>
              <a:rPr lang="tr-TR" sz="2000" dirty="0" err="1"/>
              <a:t>for</a:t>
            </a:r>
            <a:r>
              <a:rPr lang="tr-TR" sz="2000" dirty="0"/>
              <a:t> döngüleri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725367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2.1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int main()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satir,sutun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Başlığı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Yazdıran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Kısım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  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:\t");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&lt;3;sutun++)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 ("%3d ",sutun+1);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("\n");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Matrisi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Yazdıran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Kısım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&lt;5;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("%2d.Satir:\t",satir+1);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&lt;3;sutun++)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printf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 ("%03d ",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sutun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Aşağıdaki 4x5 </a:t>
            </a:r>
            <a:r>
              <a:rPr lang="tr-TR" sz="2000" dirty="0" err="1"/>
              <a:t>lik</a:t>
            </a:r>
            <a:r>
              <a:rPr lang="tr-TR" sz="2000" dirty="0"/>
              <a:t> bir matrisi ekrana yazdıran program.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Sutun</a:t>
            </a:r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:         1   2   3 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1.Satir:       000 001 002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2.Satir:       000 001 002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3.Satir:       000 001 002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4.Satir:       000 001 002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5.Satir:       000 001 002</a:t>
            </a:r>
          </a:p>
          <a:p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7975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2.2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satir,sutun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Başlığı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Yazdıran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Kısım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  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:\t");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&lt;3;sutun++)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 ("%3d ",sutun+1);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("\n");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Matrisi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Yazdıran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Kısım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 (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&lt;5; </a:t>
            </a:r>
            <a:r>
              <a:rPr lang="en-US" sz="1600" dirty="0" err="1">
                <a:latin typeface="Consolas" panose="020B0609020204030204" pitchFamily="49" charset="0"/>
              </a:rPr>
              <a:t>satir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("%2d.Satir:\t",satir+1);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&lt;3;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sutun</a:t>
            </a:r>
            <a:r>
              <a:rPr lang="en-US" sz="16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printf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 ("%03d ",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satir*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sutun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Aşağıdaki 4x5 </a:t>
            </a:r>
            <a:r>
              <a:rPr lang="tr-TR" sz="2000" dirty="0" err="1"/>
              <a:t>lik</a:t>
            </a:r>
            <a:r>
              <a:rPr lang="tr-TR" sz="2000" dirty="0"/>
              <a:t> bir matrisi ekrana yazdıran program.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tr-TR" sz="16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Sutun</a:t>
            </a:r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:         1   2   3 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1.Satir:       001 002 003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2.Satir:       002 004 006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3.Satir:       003 006 009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4.Satir:       004 008 012</a:t>
            </a:r>
          </a:p>
          <a:p>
            <a:r>
              <a:rPr lang="tr-TR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 5.Satir:       005 010 015</a:t>
            </a:r>
          </a:p>
          <a:p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108355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uzunluğu dikkate alınarak ekrana * karakterleriyle üçgen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Taban Uzunluğu:5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4251625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uzunluğu dikkate alınarak ekrana * karakterleriyle üçgen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Taban Uzunluğu:5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   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  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 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 ****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3928465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case</a:t>
            </a:r>
            <a:endParaRPr lang="tr-TR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kenar uzunluklarına göre içi dolu ve dörtgen çizen çizen programı yazınız.</a:t>
            </a:r>
          </a:p>
          <a:p>
            <a:pPr>
              <a:spcBef>
                <a:spcPts val="0"/>
              </a:spcBef>
            </a:pPr>
            <a:r>
              <a:rPr lang="tr-TR" sz="2000" dirty="0"/>
              <a:t>Örnek:</a:t>
            </a:r>
            <a:br>
              <a:rPr lang="tr-TR" sz="2000" dirty="0"/>
            </a:b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Kenar Uzunlukları:4 5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 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pPr>
              <a:spcBef>
                <a:spcPts val="0"/>
              </a:spcBef>
            </a:pPr>
            <a:r>
              <a:rPr lang="tr-TR" sz="2800" dirty="0">
                <a:solidFill>
                  <a:schemeClr val="tx1"/>
                </a:solidFill>
                <a:latin typeface="Consolas" panose="020B0609020204030204" pitchFamily="49" charset="0"/>
              </a:rPr>
              <a:t>*****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6667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iki sayı arasındaki tek sayıların toplamını veren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1874355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7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iki sayı arasındaki çift sayıların toplamını veren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251675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 8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9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9600" dirty="0">
              <a:solidFill>
                <a:srgbClr val="FF000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iki sayı arasındaki çift sayıların toplamını ve tek sayıların toplamını veren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56481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Yapısal programlama: </a:t>
            </a:r>
            <a:br>
              <a:rPr lang="tr-TR" sz="4000" dirty="0">
                <a:solidFill>
                  <a:schemeClr val="tx1"/>
                </a:solidFill>
              </a:rPr>
            </a:br>
            <a:r>
              <a:rPr lang="tr-TR" sz="4000" dirty="0">
                <a:solidFill>
                  <a:schemeClr val="tx1"/>
                </a:solidFill>
              </a:rPr>
              <a:t>Ardışık işlem ve kontrol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b="1" dirty="0">
                <a:solidFill>
                  <a:srgbClr val="0070C0"/>
                </a:solidFill>
              </a:rPr>
              <a:t>Ardışık İşlemler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sequential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operations</a:t>
            </a:r>
            <a:r>
              <a:rPr lang="tr-TR" sz="1400" b="1" dirty="0"/>
              <a:t>); </a:t>
            </a:r>
            <a:r>
              <a:rPr lang="tr-TR" sz="1400" b="1" dirty="0">
                <a:highlight>
                  <a:srgbClr val="FFFF00"/>
                </a:highlight>
              </a:rPr>
              <a:t>Program akışı, biri bitince sonraki icra edilecek şekilde devam eder.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Tanımlamalar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C00000"/>
                </a:solidFill>
              </a:rPr>
              <a:t>declarations</a:t>
            </a:r>
            <a:r>
              <a:rPr lang="tr-TR" sz="1400" dirty="0"/>
              <a:t>):  </a:t>
            </a:r>
            <a:br>
              <a:rPr lang="tr-TR" sz="1400" dirty="0"/>
            </a:b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yas,boy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bedenkitleindeksi,kilo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  <a:endParaRPr lang="tr-TR" sz="1400" dirty="0"/>
          </a:p>
          <a:p>
            <a:pPr marL="180975" indent="-180975">
              <a:buFont typeface="+mj-lt"/>
              <a:buAutoNum type="arabicPeriod"/>
            </a:pPr>
            <a:r>
              <a:rPr lang="tr-TR" sz="1400" b="1" dirty="0">
                <a:solidFill>
                  <a:srgbClr val="00B050"/>
                </a:solidFill>
              </a:rPr>
              <a:t>İfadeler</a:t>
            </a:r>
            <a:r>
              <a:rPr lang="tr-TR" sz="1400" dirty="0"/>
              <a:t> (</a:t>
            </a:r>
            <a:r>
              <a:rPr lang="tr-TR" sz="1400" b="1" dirty="0" err="1">
                <a:solidFill>
                  <a:srgbClr val="FF0000"/>
                </a:solidFill>
              </a:rPr>
              <a:t>expressions</a:t>
            </a:r>
            <a:r>
              <a:rPr lang="tr-TR" sz="1400" dirty="0"/>
              <a:t>): </a:t>
            </a:r>
            <a:r>
              <a:rPr lang="tr-TR" sz="1400" b="1" u="sng" dirty="0">
                <a:solidFill>
                  <a:srgbClr val="0000FF"/>
                </a:solidFill>
              </a:rPr>
              <a:t>Sabit, değişken ve operatör içeren sözdizimleri</a:t>
            </a:r>
            <a:br>
              <a:rPr lang="tr-TR" sz="1400" b="1" u="sng" dirty="0">
                <a:solidFill>
                  <a:srgbClr val="0000FF"/>
                </a:solidFill>
              </a:rPr>
            </a:br>
            <a:br>
              <a:rPr lang="tr-TR" sz="1400" dirty="0"/>
            </a:br>
            <a:r>
              <a:rPr lang="tr-TR" sz="1400" dirty="0" err="1">
                <a:latin typeface="Consolas" panose="020B0609020204030204" pitchFamily="49" charset="0"/>
              </a:rPr>
              <a:t>bedenkitleindeksi</a:t>
            </a:r>
            <a:r>
              <a:rPr lang="tr-TR" sz="1400" dirty="0">
                <a:latin typeface="Consolas" panose="020B0609020204030204" pitchFamily="49" charset="0"/>
              </a:rPr>
              <a:t>=kilo/(boy*boy);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 err="1">
                <a:latin typeface="Consolas" panose="020B0609020204030204" pitchFamily="49" charset="0"/>
              </a:rPr>
              <a:t>cevre</a:t>
            </a:r>
            <a:r>
              <a:rPr lang="tr-TR" sz="1400" dirty="0">
                <a:latin typeface="Consolas" panose="020B0609020204030204" pitchFamily="49" charset="0"/>
              </a:rPr>
              <a:t>=2.0*3.14*r;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Giriş/çıkış işlemleri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C00000"/>
                </a:solidFill>
              </a:rPr>
              <a:t>input</a:t>
            </a:r>
            <a:r>
              <a:rPr lang="tr-TR" sz="1400" dirty="0">
                <a:solidFill>
                  <a:srgbClr val="C00000"/>
                </a:solidFill>
              </a:rPr>
              <a:t>/</a:t>
            </a:r>
            <a:r>
              <a:rPr lang="tr-TR" sz="1400" dirty="0" err="1">
                <a:solidFill>
                  <a:srgbClr val="C00000"/>
                </a:solidFill>
              </a:rPr>
              <a:t>output</a:t>
            </a:r>
            <a:r>
              <a:rPr lang="tr-TR" sz="1400" dirty="0">
                <a:solidFill>
                  <a:srgbClr val="C00000"/>
                </a:solidFill>
              </a:rPr>
              <a:t> </a:t>
            </a:r>
            <a:r>
              <a:rPr lang="tr-TR" sz="1400" dirty="0" err="1">
                <a:solidFill>
                  <a:srgbClr val="C00000"/>
                </a:solidFill>
              </a:rPr>
              <a:t>operations</a:t>
            </a:r>
            <a:r>
              <a:rPr lang="tr-TR" sz="1400" dirty="0"/>
              <a:t>):</a:t>
            </a:r>
            <a:br>
              <a:rPr lang="tr-TR" sz="1400" dirty="0"/>
            </a:b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("%d",</a:t>
            </a:r>
            <a:r>
              <a:rPr lang="tr-TR" sz="1400" dirty="0" err="1">
                <a:latin typeface="Consolas" panose="020B0609020204030204" pitchFamily="49" charset="0"/>
              </a:rPr>
              <a:t>output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input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b="1" dirty="0">
                <a:solidFill>
                  <a:srgbClr val="0070C0"/>
                </a:solidFill>
              </a:rPr>
              <a:t>Kontrol İşlemleri </a:t>
            </a:r>
            <a:r>
              <a:rPr lang="tr-TR" sz="1200" b="1" dirty="0"/>
              <a:t>(</a:t>
            </a:r>
            <a:r>
              <a:rPr lang="tr-TR" sz="1200" b="1" dirty="0" err="1">
                <a:solidFill>
                  <a:srgbClr val="C00000"/>
                </a:solidFill>
              </a:rPr>
              <a:t>control</a:t>
            </a:r>
            <a:r>
              <a:rPr lang="tr-TR" sz="1200" b="1" dirty="0">
                <a:solidFill>
                  <a:srgbClr val="C00000"/>
                </a:solidFill>
              </a:rPr>
              <a:t> </a:t>
            </a:r>
            <a:r>
              <a:rPr lang="tr-TR" sz="1200" b="1" dirty="0" err="1">
                <a:solidFill>
                  <a:srgbClr val="C00000"/>
                </a:solidFill>
              </a:rPr>
              <a:t>operations</a:t>
            </a:r>
            <a:r>
              <a:rPr lang="tr-TR" sz="1200" b="1" dirty="0"/>
              <a:t>); </a:t>
            </a:r>
            <a:r>
              <a:rPr lang="tr-TR" sz="1200" b="1" dirty="0">
                <a:highlight>
                  <a:srgbClr val="FFFF00"/>
                </a:highlight>
              </a:rPr>
              <a:t>Program akışı, sırayla icra edilmeyecek şekilde devam eder. 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Duruma göre seçimler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conditional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choices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a=3; </a:t>
            </a: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 </a:t>
            </a:r>
            <a:r>
              <a:rPr lang="tr-TR" sz="1200" b="1" dirty="0"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a=2;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switch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(operator)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};</a:t>
            </a:r>
            <a:endParaRPr lang="tr-TR" sz="1200" b="1" u="sng" dirty="0"/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İlişkisel Döngü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relational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loops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/>
            </a:b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 a=3*i;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a=3*i; </a:t>
            </a: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(i=1; i&lt;=10; i++) a=3*i;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Dallanmalar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jumps</a:t>
            </a:r>
            <a:r>
              <a:rPr lang="tr-TR" sz="1200" dirty="0"/>
              <a:t>): </a:t>
            </a:r>
            <a:br>
              <a:rPr lang="tr-TR" sz="1200" dirty="0"/>
            </a:b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samplefunc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n)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inf</a:t>
            </a:r>
            <a:r>
              <a:rPr lang="tr-TR" sz="1200" dirty="0">
                <a:latin typeface="Consolas" panose="020B0609020204030204" pitchFamily="49" charset="0"/>
              </a:rPr>
              <a:t> f=1;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(n&lt;1)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i=1; ; i++)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(i%2) </a:t>
            </a:r>
            <a:r>
              <a:rPr lang="tr-TR" sz="1200" b="1" dirty="0" err="1">
                <a:latin typeface="Consolas" panose="020B0609020204030204" pitchFamily="49" charset="0"/>
              </a:rPr>
              <a:t>continue</a:t>
            </a:r>
            <a:r>
              <a:rPr lang="tr-TR" sz="1200" dirty="0">
                <a:latin typeface="Consolas" panose="020B0609020204030204" pitchFamily="49" charset="0"/>
              </a:rPr>
              <a:t>; f=f*</a:t>
            </a:r>
            <a:r>
              <a:rPr lang="tr-TR" sz="1200" dirty="0" err="1">
                <a:latin typeface="Consolas" panose="020B0609020204030204" pitchFamily="49" charset="0"/>
              </a:rPr>
              <a:t>i;if</a:t>
            </a:r>
            <a:r>
              <a:rPr lang="tr-TR" sz="1200" dirty="0">
                <a:latin typeface="Consolas" panose="020B0609020204030204" pitchFamily="49" charset="0"/>
              </a:rPr>
              <a:t> (i==n) </a:t>
            </a:r>
            <a:r>
              <a:rPr lang="tr-TR" sz="1200" b="1" dirty="0">
                <a:latin typeface="Consolas" panose="020B0609020204030204" pitchFamily="49" charset="0"/>
              </a:rPr>
              <a:t>break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};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22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A98D442-D29F-4829-8D0C-3B3FE224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KONROL YAPILARI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4B5F79BA-FB42-40E9-A218-9C094A1A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WHILE, DO..WHILE, FOR ve break, </a:t>
            </a:r>
            <a:r>
              <a:rPr lang="tr-TR" dirty="0" err="1"/>
              <a:t>continue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141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 SAĞLAYAN KONTROL YAPILARI:DÖNGÜLER (LOOPS)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Program akışında sonuca, gerçekleştirilen belli adımların tekrarlanması sonucu problem çözümüne gidilebilir. </a:t>
            </a:r>
          </a:p>
          <a:p>
            <a:r>
              <a:rPr lang="tr-TR" sz="2800" dirty="0"/>
              <a:t>Bu tip problemler şimdiye kadar olan yöntemlerle yapılırsa, tekrar tekrar aynı kodu yazmak zorunda kalırız.</a:t>
            </a:r>
          </a:p>
          <a:p>
            <a:r>
              <a:rPr lang="tr-TR" sz="2800" dirty="0"/>
              <a:t>İlk konularda da söylendiği gibi, iyi bir algoritma problemi olabilecek en kısa adımda ve en etkili biçimde çözebilendir.</a:t>
            </a:r>
          </a:p>
          <a:p>
            <a:pPr marL="0" indent="0" algn="ctr">
              <a:buNone/>
            </a:pPr>
            <a:r>
              <a:rPr lang="tr-TR" sz="2800" i="1" dirty="0"/>
              <a:t>talimat(</a:t>
            </a:r>
            <a:r>
              <a:rPr lang="tr-TR" sz="2800" i="1" dirty="0" err="1"/>
              <a:t>ları</a:t>
            </a:r>
            <a:r>
              <a:rPr lang="tr-TR" sz="2800" i="1" dirty="0"/>
              <a:t>) (</a:t>
            </a:r>
            <a:r>
              <a:rPr lang="tr-TR" sz="2800" i="1" dirty="0" err="1"/>
              <a:t>statement</a:t>
            </a:r>
            <a:r>
              <a:rPr lang="tr-TR" sz="2800" i="1" dirty="0"/>
              <a:t>) tekrar tekrar icra etmek için </a:t>
            </a:r>
            <a:r>
              <a:rPr lang="tr-TR" sz="2800" b="1" i="1" dirty="0">
                <a:solidFill>
                  <a:srgbClr val="0070C0"/>
                </a:solidFill>
              </a:rPr>
              <a:t>döngü</a:t>
            </a:r>
            <a:r>
              <a:rPr lang="tr-TR" sz="2800" i="1" dirty="0"/>
              <a:t> (</a:t>
            </a:r>
            <a:r>
              <a:rPr lang="tr-TR" sz="2800" b="1" i="1" dirty="0" err="1">
                <a:solidFill>
                  <a:srgbClr val="C00000"/>
                </a:solidFill>
              </a:rPr>
              <a:t>loop</a:t>
            </a:r>
            <a:r>
              <a:rPr lang="tr-TR" sz="2800" i="1" dirty="0"/>
              <a:t>) talimatlarını (</a:t>
            </a:r>
            <a:r>
              <a:rPr lang="tr-TR" sz="2800" b="1" i="1" dirty="0">
                <a:latin typeface="Consolas" panose="020B0609020204030204" pitchFamily="49" charset="0"/>
              </a:rPr>
              <a:t>do,</a:t>
            </a:r>
            <a:r>
              <a:rPr lang="tr-TR" sz="2800" i="1" dirty="0"/>
              <a:t> </a:t>
            </a:r>
            <a:r>
              <a:rPr lang="tr-TR" sz="2800" b="1" i="1" dirty="0" err="1">
                <a:latin typeface="Consolas" panose="020B0609020204030204" pitchFamily="49" charset="0"/>
              </a:rPr>
              <a:t>while</a:t>
            </a:r>
            <a:r>
              <a:rPr lang="tr-TR" sz="2800" b="1" i="1" dirty="0">
                <a:latin typeface="Consolas" panose="020B0609020204030204" pitchFamily="49" charset="0"/>
              </a:rPr>
              <a:t>, </a:t>
            </a:r>
            <a:r>
              <a:rPr lang="tr-TR" sz="2800" b="1" i="1" dirty="0" err="1">
                <a:latin typeface="Consolas" panose="020B0609020204030204" pitchFamily="49" charset="0"/>
              </a:rPr>
              <a:t>for</a:t>
            </a:r>
            <a:r>
              <a:rPr lang="tr-TR" sz="2800" b="1" i="1" dirty="0">
                <a:latin typeface="Consolas" panose="020B0609020204030204" pitchFamily="49" charset="0"/>
              </a:rPr>
              <a:t>)</a:t>
            </a:r>
            <a:r>
              <a:rPr lang="tr-TR" sz="2800" i="1" dirty="0"/>
              <a:t> kullanırız. 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0329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71A281A-0212-4169-B913-D1B3C60B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nsolas" panose="020B0609020204030204" pitchFamily="49" charset="0"/>
              </a:rPr>
              <a:t>for (</a:t>
            </a:r>
            <a:r>
              <a:rPr lang="tr-TR" sz="14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sayaçilkdeğer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  <a:r>
              <a:rPr lang="tr-TR" sz="1400" b="1" dirty="0">
                <a:solidFill>
                  <a:srgbClr val="00B050"/>
                </a:solidFill>
                <a:latin typeface="Consolas" panose="020B0609020204030204" pitchFamily="49" charset="0"/>
              </a:rPr>
              <a:t> koşul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  <a:r>
              <a:rPr lang="tr-TR" sz="1400" b="1" dirty="0"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sayaçgüncelleme</a:t>
            </a:r>
            <a:r>
              <a:rPr lang="en-US" sz="1400" b="1" dirty="0">
                <a:latin typeface="Consolas" panose="020B0609020204030204" pitchFamily="49" charset="0"/>
              </a:rPr>
              <a:t>) </a:t>
            </a: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b="1" dirty="0">
                <a:latin typeface="Consolas" panose="020B0609020204030204" pitchFamily="49" charset="0"/>
              </a:rPr>
              <a:t>   </a:t>
            </a:r>
            <a:r>
              <a:rPr lang="tr-TR" sz="1400" b="1" dirty="0" err="1">
                <a:latin typeface="Consolas" panose="020B0609020204030204" pitchFamily="49" charset="0"/>
              </a:rPr>
              <a:t>İcraEdilecekTekTalimat</a:t>
            </a:r>
            <a:r>
              <a:rPr lang="tr-TR" sz="1400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latin typeface="Consolas" panose="020B0609020204030204" pitchFamily="49" charset="0"/>
              </a:rPr>
              <a:t>(i=0; i&lt;10; i=i+1)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(PROGRAMCIADI);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</a:t>
            </a:r>
            <a:endParaRPr lang="tr-TR" sz="1400" b="1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b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272" y="2186458"/>
            <a:ext cx="4754880" cy="397764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tr-TR" altLang="tr-TR" sz="2000" b="1" dirty="0" err="1">
                <a:latin typeface="Consolas" panose="020B0609020204030204" pitchFamily="49" charset="0"/>
              </a:rPr>
              <a:t>for</a:t>
            </a:r>
            <a:r>
              <a:rPr lang="tr-TR" altLang="tr-TR" sz="2000" dirty="0"/>
              <a:t> döngüsü özellikle tekrar edilen işlemlerin sayısı belli olduğunda kullanılan başka bir döngü yapısıdır. </a:t>
            </a:r>
          </a:p>
          <a:p>
            <a:pPr marL="0" indent="0" algn="ctr">
              <a:buNone/>
            </a:pPr>
            <a:r>
              <a:rPr lang="tr-TR" altLang="tr-TR" dirty="0"/>
              <a:t>Sayaç kontrollü döngüler için en iyi seçimdir. Üç adımda çalışır;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sayaçilkdeğer</a:t>
            </a:r>
            <a:r>
              <a:rPr lang="tr-TR" altLang="tr-TR" dirty="0"/>
              <a:t> ifadesi </a:t>
            </a:r>
            <a:r>
              <a:rPr lang="tr-TR" altLang="tr-TR" u="sng" dirty="0">
                <a:highlight>
                  <a:srgbClr val="FFFF00"/>
                </a:highlight>
              </a:rPr>
              <a:t>ilk sefer ve yalnızca 1 kez icra edilir.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dirty="0"/>
              <a:t>Sonra </a:t>
            </a:r>
            <a:r>
              <a:rPr lang="tr-TR" alt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altLang="tr-TR" dirty="0"/>
              <a:t> test edilir. Şart DOĞRU ise döngü </a:t>
            </a:r>
            <a:r>
              <a:rPr lang="tr-TR" altLang="tr-TR" dirty="0">
                <a:solidFill>
                  <a:srgbClr val="0070C0"/>
                </a:solidFill>
              </a:rPr>
              <a:t>yinelenir</a:t>
            </a:r>
            <a:r>
              <a:rPr lang="tr-TR" altLang="tr-TR" dirty="0"/>
              <a:t> (</a:t>
            </a:r>
            <a:r>
              <a:rPr lang="tr-TR" altLang="tr-TR" dirty="0" err="1">
                <a:solidFill>
                  <a:srgbClr val="FF0000"/>
                </a:solidFill>
              </a:rPr>
              <a:t>iteration</a:t>
            </a:r>
            <a:r>
              <a:rPr lang="tr-TR" altLang="tr-TR" dirty="0"/>
              <a:t>). Şart yanlış ise döngü icra edilmez.</a:t>
            </a:r>
          </a:p>
          <a:p>
            <a:pPr marL="457200" indent="-457200">
              <a:buFont typeface="+mj-lt"/>
              <a:buAutoNum type="arabicPeriod"/>
            </a:pPr>
            <a:r>
              <a:rPr lang="tr-TR" u="sng" dirty="0">
                <a:highlight>
                  <a:srgbClr val="FFFF00"/>
                </a:highlight>
              </a:rPr>
              <a:t>Her yineleme sonrasında</a:t>
            </a:r>
            <a:r>
              <a:rPr lang="tr-TR" dirty="0"/>
              <a:t>, </a:t>
            </a:r>
            <a:r>
              <a:rPr lang="tr-TR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sayaçgüncelleme</a:t>
            </a:r>
            <a:r>
              <a:rPr lang="tr-TR" dirty="0"/>
              <a:t> ifadesi icra edilir  ve bir üstteki adıma dönülür.</a:t>
            </a:r>
          </a:p>
          <a:p>
            <a:pPr marL="457200" indent="-457200">
              <a:buFont typeface="+mj-lt"/>
              <a:buAutoNum type="arabicPeriod"/>
            </a:pPr>
            <a:endParaRPr lang="tr-TR" dirty="0"/>
          </a:p>
        </p:txBody>
      </p:sp>
      <p:sp>
        <p:nvSpPr>
          <p:cNvPr id="2" name="Ok: Sağa Bükülü 1">
            <a:extLst>
              <a:ext uri="{FF2B5EF4-FFF2-40B4-BE49-F238E27FC236}">
                <a16:creationId xmlns:a16="http://schemas.microsoft.com/office/drawing/2014/main" id="{0753C120-93D1-44EF-9D58-7850E7A4385A}"/>
              </a:ext>
            </a:extLst>
          </p:cNvPr>
          <p:cNvSpPr/>
          <p:nvPr/>
        </p:nvSpPr>
        <p:spPr>
          <a:xfrm flipV="1">
            <a:off x="6096000" y="4712628"/>
            <a:ext cx="592718" cy="1010654"/>
          </a:xfrm>
          <a:prstGeom prst="curvedRightArrow">
            <a:avLst>
              <a:gd name="adj1" fmla="val 9931"/>
              <a:gd name="adj2" fmla="val 20735"/>
              <a:gd name="adj3" fmla="val 23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C0AE38DA-53CD-47ED-802B-D6A6ACCA507A}"/>
              </a:ext>
            </a:extLst>
          </p:cNvPr>
          <p:cNvSpPr/>
          <p:nvPr/>
        </p:nvSpPr>
        <p:spPr>
          <a:xfrm rot="19152993">
            <a:off x="2095547" y="2090173"/>
            <a:ext cx="8000908" cy="26776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talimatında;</a:t>
            </a:r>
            <a:b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1-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sayaçlara ilk değer </a:t>
            </a:r>
            <a:b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</a:b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verilen ifadeler 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zorunlu değildir</a:t>
            </a:r>
          </a:p>
          <a:p>
            <a:pPr algn="ctr"/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2- koşul ifadesi yazmak 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zorunlu değildir</a:t>
            </a:r>
          </a:p>
          <a:p>
            <a:pPr algn="ctr"/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3- sayaç güncelleme ifadeleri 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zorunlu değildir</a:t>
            </a:r>
          </a:p>
          <a:p>
            <a:pPr algn="ctr"/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4-Birden Fazla Talimat İcra edilecekse </a:t>
            </a:r>
            <a:b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</a:b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BLOK içine alınır</a:t>
            </a:r>
            <a:endParaRPr lang="tr-TR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7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</a:t>
            </a:r>
            <a:r>
              <a:rPr lang="tr-TR" dirty="0" err="1"/>
              <a:t>talimatI</a:t>
            </a:r>
            <a:r>
              <a:rPr lang="tr-TR" dirty="0"/>
              <a:t> (STATEMENT) akışı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altLang="tr-TR" sz="1800" b="1" dirty="0"/>
              <a:t>A: </a:t>
            </a:r>
            <a:r>
              <a:rPr lang="tr-TR" altLang="tr-TR" sz="1800" dirty="0" err="1"/>
              <a:t>For</a:t>
            </a:r>
            <a:r>
              <a:rPr lang="tr-TR" altLang="tr-TR" sz="1800" dirty="0"/>
              <a:t> Döngüsü Başlangıcı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ilkdeğer</a:t>
            </a:r>
            <a:r>
              <a:rPr lang="tr-TR" altLang="tr-TR" sz="1800" dirty="0"/>
              <a:t> ifadesi </a:t>
            </a:r>
            <a:r>
              <a:rPr lang="tr-TR" altLang="tr-TR" sz="1800" b="1" u="sng" dirty="0"/>
              <a:t>ilk sefer </a:t>
            </a:r>
            <a:r>
              <a:rPr lang="tr-TR" altLang="tr-TR" sz="1800" u="sng" dirty="0">
                <a:highlight>
                  <a:srgbClr val="FFFF00"/>
                </a:highlight>
              </a:rPr>
              <a:t>ve yalnızca 1 kez icra edilir.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dirty="0"/>
              <a:t>Sonra </a:t>
            </a:r>
            <a:r>
              <a:rPr lang="tr-TR" altLang="tr-TR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altLang="tr-TR" sz="1800" dirty="0"/>
              <a:t> test edilir. </a:t>
            </a:r>
            <a:r>
              <a:rPr lang="tr-TR" altLang="tr-TR" sz="1800" u="sng" dirty="0"/>
              <a:t>Şart doğru ise yinelemeye devam edilir</a:t>
            </a:r>
            <a:r>
              <a:rPr lang="tr-TR" altLang="tr-TR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tr-TR" sz="1800" u="sng" dirty="0">
                <a:highlight>
                  <a:srgbClr val="FFFF00"/>
                </a:highlight>
              </a:rPr>
              <a:t>Her yineleme sonunda</a:t>
            </a:r>
            <a:r>
              <a:rPr lang="tr-TR" sz="1800" dirty="0"/>
              <a:t>, </a:t>
            </a:r>
            <a:r>
              <a:rPr lang="tr-TR" sz="1800" b="1" dirty="0">
                <a:solidFill>
                  <a:srgbClr val="FF00FF"/>
                </a:solidFill>
                <a:latin typeface="Consolas" panose="020B0609020204030204" pitchFamily="49" charset="0"/>
              </a:rPr>
              <a:t>artım</a:t>
            </a:r>
            <a:r>
              <a:rPr lang="tr-TR" sz="1800" dirty="0"/>
              <a:t> ifadesi icra edilir  ve </a:t>
            </a:r>
            <a:r>
              <a:rPr lang="tr-TR" altLang="tr-TR" sz="1800" b="1" dirty="0">
                <a:highlight>
                  <a:srgbClr val="FFFF00"/>
                </a:highlight>
              </a:rPr>
              <a:t>bir üst adıma geçilir</a:t>
            </a:r>
            <a:r>
              <a:rPr lang="tr-TR" altLang="tr-TR" sz="1800" dirty="0"/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tr-TR" altLang="tr-TR" sz="1800" b="1" dirty="0"/>
              <a:t>B: </a:t>
            </a:r>
            <a:r>
              <a:rPr lang="tr-TR" altLang="tr-TR" sz="1800" dirty="0" err="1"/>
              <a:t>For</a:t>
            </a:r>
            <a:r>
              <a:rPr lang="tr-TR" altLang="tr-TR" sz="1800" dirty="0"/>
              <a:t> Döngüsü Bitişi</a:t>
            </a:r>
          </a:p>
          <a:p>
            <a:pPr marL="457200" indent="-457200">
              <a:buFont typeface="+mj-lt"/>
              <a:buAutoNum type="arabicPeriod"/>
            </a:pPr>
            <a:endParaRPr lang="tr-TR" sz="1800" dirty="0"/>
          </a:p>
        </p:txBody>
      </p:sp>
      <p:sp>
        <p:nvSpPr>
          <p:cNvPr id="9" name="Ok: Sağa Bükülü 8">
            <a:extLst>
              <a:ext uri="{FF2B5EF4-FFF2-40B4-BE49-F238E27FC236}">
                <a16:creationId xmlns:a16="http://schemas.microsoft.com/office/drawing/2014/main" id="{AE72EEA1-E619-4D9F-A5CC-18E5B90066E5}"/>
              </a:ext>
            </a:extLst>
          </p:cNvPr>
          <p:cNvSpPr/>
          <p:nvPr/>
        </p:nvSpPr>
        <p:spPr>
          <a:xfrm flipV="1">
            <a:off x="8158955" y="3638601"/>
            <a:ext cx="781369" cy="1135782"/>
          </a:xfrm>
          <a:prstGeom prst="curvedRightArrow">
            <a:avLst>
              <a:gd name="adj1" fmla="val 8325"/>
              <a:gd name="adj2" fmla="val 24496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24" name="Akış Çizelgesi: Karar 23">
            <a:extLst>
              <a:ext uri="{FF2B5EF4-FFF2-40B4-BE49-F238E27FC236}">
                <a16:creationId xmlns:a16="http://schemas.microsoft.com/office/drawing/2014/main" id="{1551FED4-FCFB-405B-B45D-12E868195BE2}"/>
              </a:ext>
            </a:extLst>
          </p:cNvPr>
          <p:cNvSpPr/>
          <p:nvPr/>
        </p:nvSpPr>
        <p:spPr>
          <a:xfrm>
            <a:off x="3271401" y="2521729"/>
            <a:ext cx="2077838" cy="883291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Koşul Kontrolü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condition</a:t>
            </a:r>
          </a:p>
        </p:txBody>
      </p: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8C269B39-51B2-4BC7-AB44-F1A7AC138B0B}"/>
              </a:ext>
            </a:extLst>
          </p:cNvPr>
          <p:cNvCxnSpPr>
            <a:cxnSpLocks/>
            <a:stCxn id="36" idx="4"/>
            <a:endCxn id="28" idx="0"/>
          </p:cNvCxnSpPr>
          <p:nvPr/>
        </p:nvCxnSpPr>
        <p:spPr>
          <a:xfrm>
            <a:off x="4310320" y="1552119"/>
            <a:ext cx="0" cy="1997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DDA425F6-59F0-4197-85D6-14D69CBEFAD1}"/>
              </a:ext>
            </a:extLst>
          </p:cNvPr>
          <p:cNvSpPr txBox="1"/>
          <p:nvPr/>
        </p:nvSpPr>
        <p:spPr>
          <a:xfrm>
            <a:off x="5537307" y="2893964"/>
            <a:ext cx="16524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  <a:latin typeface="Outfit" pitchFamily="2" charset="0"/>
              </a:rPr>
              <a:t>Koşul Sağlanmıyor</a:t>
            </a:r>
            <a:br>
              <a:rPr lang="tr-TR" sz="1200" dirty="0">
                <a:ln w="0"/>
                <a:latin typeface="Outfit" pitchFamily="2" charset="0"/>
              </a:rPr>
            </a:br>
            <a:r>
              <a:rPr lang="tr-TR" sz="1200" dirty="0">
                <a:ln w="0"/>
                <a:latin typeface="Outfit" pitchFamily="2" charset="0"/>
              </a:rPr>
              <a:t>Hayır/Yanlış</a:t>
            </a:r>
          </a:p>
          <a:p>
            <a:r>
              <a:rPr lang="tr-TR" sz="1200" dirty="0">
                <a:ln w="0"/>
                <a:latin typeface="Outfit" pitchFamily="2" charset="0"/>
              </a:rPr>
              <a:t>Sıfır</a:t>
            </a:r>
          </a:p>
        </p:txBody>
      </p:sp>
      <p:cxnSp>
        <p:nvCxnSpPr>
          <p:cNvPr id="27" name="Bağlayıcı: Dirsek 26">
            <a:extLst>
              <a:ext uri="{FF2B5EF4-FFF2-40B4-BE49-F238E27FC236}">
                <a16:creationId xmlns:a16="http://schemas.microsoft.com/office/drawing/2014/main" id="{8C370EE4-86F8-4071-A6B3-2319147949AC}"/>
              </a:ext>
            </a:extLst>
          </p:cNvPr>
          <p:cNvCxnSpPr>
            <a:cxnSpLocks/>
            <a:stCxn id="33" idx="0"/>
            <a:endCxn id="24" idx="2"/>
          </p:cNvCxnSpPr>
          <p:nvPr/>
        </p:nvCxnSpPr>
        <p:spPr>
          <a:xfrm rot="5400000" flipH="1" flipV="1">
            <a:off x="4166402" y="3548257"/>
            <a:ext cx="287155" cy="682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kış Çizelgesi: İşlem 27">
            <a:extLst>
              <a:ext uri="{FF2B5EF4-FFF2-40B4-BE49-F238E27FC236}">
                <a16:creationId xmlns:a16="http://schemas.microsoft.com/office/drawing/2014/main" id="{08559C24-ED0A-4DFB-BEA3-D5F158C96882}"/>
              </a:ext>
            </a:extLst>
          </p:cNvPr>
          <p:cNvSpPr/>
          <p:nvPr/>
        </p:nvSpPr>
        <p:spPr>
          <a:xfrm>
            <a:off x="3271401" y="1751892"/>
            <a:ext cx="2077838" cy="56256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İlk-değer-verme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initialization</a:t>
            </a:r>
          </a:p>
        </p:txBody>
      </p: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A9EB10A5-9A27-4356-B79A-D2040416552F}"/>
              </a:ext>
            </a:extLst>
          </p:cNvPr>
          <p:cNvCxnSpPr>
            <a:cxnSpLocks/>
            <a:stCxn id="28" idx="2"/>
            <a:endCxn id="24" idx="0"/>
          </p:cNvCxnSpPr>
          <p:nvPr/>
        </p:nvCxnSpPr>
        <p:spPr>
          <a:xfrm>
            <a:off x="4310320" y="2314461"/>
            <a:ext cx="0" cy="2072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kış Çizelgesi: İşlem 29">
            <a:extLst>
              <a:ext uri="{FF2B5EF4-FFF2-40B4-BE49-F238E27FC236}">
                <a16:creationId xmlns:a16="http://schemas.microsoft.com/office/drawing/2014/main" id="{B37C762E-2FBB-4861-8E4C-7601D29A819E}"/>
              </a:ext>
            </a:extLst>
          </p:cNvPr>
          <p:cNvSpPr/>
          <p:nvPr/>
        </p:nvSpPr>
        <p:spPr>
          <a:xfrm>
            <a:off x="1668210" y="3632628"/>
            <a:ext cx="1440183" cy="53729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Döngü kodu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loop code</a:t>
            </a:r>
          </a:p>
        </p:txBody>
      </p:sp>
      <p:sp>
        <p:nvSpPr>
          <p:cNvPr id="31" name="Metin kutusu 30">
            <a:extLst>
              <a:ext uri="{FF2B5EF4-FFF2-40B4-BE49-F238E27FC236}">
                <a16:creationId xmlns:a16="http://schemas.microsoft.com/office/drawing/2014/main" id="{913DF196-693F-4823-A7CE-893102CD34FE}"/>
              </a:ext>
            </a:extLst>
          </p:cNvPr>
          <p:cNvSpPr txBox="1"/>
          <p:nvPr/>
        </p:nvSpPr>
        <p:spPr>
          <a:xfrm>
            <a:off x="1290841" y="2663132"/>
            <a:ext cx="15390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  <a:t>Koşul Sağlanıyor</a:t>
            </a:r>
            <a:b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  <a:t>Evet/Doğru</a:t>
            </a:r>
            <a:b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006600"/>
                </a:solidFill>
                <a:latin typeface="Outfit" pitchFamily="2" charset="0"/>
              </a:rPr>
              <a:t>Sıfırdan Farklı</a:t>
            </a:r>
          </a:p>
        </p:txBody>
      </p:sp>
      <p:cxnSp>
        <p:nvCxnSpPr>
          <p:cNvPr id="32" name="Bağlayıcı: Dirsek 31">
            <a:extLst>
              <a:ext uri="{FF2B5EF4-FFF2-40B4-BE49-F238E27FC236}">
                <a16:creationId xmlns:a16="http://schemas.microsoft.com/office/drawing/2014/main" id="{9BBEA714-755A-4781-A9A3-99E96C32CDDB}"/>
              </a:ext>
            </a:extLst>
          </p:cNvPr>
          <p:cNvCxnSpPr>
            <a:cxnSpLocks/>
            <a:stCxn id="24" idx="3"/>
            <a:endCxn id="37" idx="0"/>
          </p:cNvCxnSpPr>
          <p:nvPr/>
        </p:nvCxnSpPr>
        <p:spPr>
          <a:xfrm>
            <a:off x="5349239" y="2963375"/>
            <a:ext cx="188068" cy="15230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Akış Çizelgesi: İşlem 32">
            <a:extLst>
              <a:ext uri="{FF2B5EF4-FFF2-40B4-BE49-F238E27FC236}">
                <a16:creationId xmlns:a16="http://schemas.microsoft.com/office/drawing/2014/main" id="{A18AF2C0-448D-4646-98FB-77B93525FD5E}"/>
              </a:ext>
            </a:extLst>
          </p:cNvPr>
          <p:cNvSpPr/>
          <p:nvPr/>
        </p:nvSpPr>
        <p:spPr>
          <a:xfrm>
            <a:off x="3507395" y="3692175"/>
            <a:ext cx="1604486" cy="53729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güncelleme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updation</a:t>
            </a:r>
          </a:p>
        </p:txBody>
      </p:sp>
      <p:cxnSp>
        <p:nvCxnSpPr>
          <p:cNvPr id="34" name="Bağlayıcı: Dirsek 33">
            <a:extLst>
              <a:ext uri="{FF2B5EF4-FFF2-40B4-BE49-F238E27FC236}">
                <a16:creationId xmlns:a16="http://schemas.microsoft.com/office/drawing/2014/main" id="{4412499B-FFE8-4647-93F5-7DD4ABFB74A6}"/>
              </a:ext>
            </a:extLst>
          </p:cNvPr>
          <p:cNvCxnSpPr>
            <a:cxnSpLocks/>
            <a:stCxn id="24" idx="1"/>
            <a:endCxn id="30" idx="0"/>
          </p:cNvCxnSpPr>
          <p:nvPr/>
        </p:nvCxnSpPr>
        <p:spPr>
          <a:xfrm rot="10800000" flipV="1">
            <a:off x="2388303" y="2963374"/>
            <a:ext cx="883099" cy="669253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Bağlayıcı: Dirsek 34">
            <a:extLst>
              <a:ext uri="{FF2B5EF4-FFF2-40B4-BE49-F238E27FC236}">
                <a16:creationId xmlns:a16="http://schemas.microsoft.com/office/drawing/2014/main" id="{6308C26F-7056-492B-AA4F-59A77AD1877D}"/>
              </a:ext>
            </a:extLst>
          </p:cNvPr>
          <p:cNvCxnSpPr>
            <a:cxnSpLocks/>
            <a:stCxn id="30" idx="2"/>
            <a:endCxn id="33" idx="2"/>
          </p:cNvCxnSpPr>
          <p:nvPr/>
        </p:nvCxnSpPr>
        <p:spPr>
          <a:xfrm rot="16200000" flipH="1">
            <a:off x="3319197" y="3239023"/>
            <a:ext cx="59547" cy="1921336"/>
          </a:xfrm>
          <a:prstGeom prst="bentConnector3">
            <a:avLst>
              <a:gd name="adj1" fmla="val 48389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utoShape 13">
            <a:extLst>
              <a:ext uri="{FF2B5EF4-FFF2-40B4-BE49-F238E27FC236}">
                <a16:creationId xmlns:a16="http://schemas.microsoft.com/office/drawing/2014/main" id="{1762F795-D217-4AD4-B4C5-098496AE3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6320" y="1264119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A</a:t>
            </a:r>
          </a:p>
        </p:txBody>
      </p:sp>
      <p:sp>
        <p:nvSpPr>
          <p:cNvPr id="37" name="AutoShape 13">
            <a:extLst>
              <a:ext uri="{FF2B5EF4-FFF2-40B4-BE49-F238E27FC236}">
                <a16:creationId xmlns:a16="http://schemas.microsoft.com/office/drawing/2014/main" id="{14E536D9-5A5A-4620-98E7-20A68F542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307" y="4486383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7372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7F209F8-DF2E-4EAE-82F6-E77FA4AD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ve FOR karşılaştırması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D91D0067-FAB3-4A28-9486-56FDB5517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Sayaca </a:t>
            </a:r>
            <a:r>
              <a:rPr lang="tr-TR" dirty="0">
                <a:highlight>
                  <a:srgbClr val="FFFF00"/>
                </a:highlight>
              </a:rPr>
              <a:t>ilk değer verme ve artım ifadeleri </a:t>
            </a:r>
            <a:r>
              <a:rPr lang="tr-TR" dirty="0" err="1">
                <a:highlight>
                  <a:srgbClr val="FFFF00"/>
                </a:highlight>
              </a:rPr>
              <a:t>for</a:t>
            </a:r>
            <a:r>
              <a:rPr lang="tr-TR" dirty="0">
                <a:highlight>
                  <a:srgbClr val="FFFF00"/>
                </a:highlight>
              </a:rPr>
              <a:t> içinde</a:t>
            </a:r>
            <a:r>
              <a:rPr lang="tr-TR" dirty="0"/>
              <a:t> yer alır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AF2F50B-5A57-4483-8A52-4782058435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i;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i=0</a:t>
            </a:r>
            <a:r>
              <a:rPr lang="tr-TR" dirty="0">
                <a:latin typeface="Consolas" panose="020B0609020204030204" pitchFamily="49" charset="0"/>
              </a:rPr>
              <a:t>; i&lt;10;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i=i+1</a:t>
            </a:r>
            <a:r>
              <a:rPr lang="tr-T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(PROGRAMCIADI);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EA37777-ED60-44B7-9439-26B77943F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tr-TR" dirty="0"/>
              <a:t>Sayaca ilk değer verme </a:t>
            </a:r>
            <a:r>
              <a:rPr lang="tr-TR" dirty="0" err="1"/>
              <a:t>while</a:t>
            </a:r>
            <a:r>
              <a:rPr lang="tr-TR" dirty="0"/>
              <a:t> bloğuna girmeden, </a:t>
            </a:r>
            <a:r>
              <a:rPr lang="tr-TR" dirty="0">
                <a:highlight>
                  <a:srgbClr val="FFFF00"/>
                </a:highlight>
              </a:rPr>
              <a:t>artım ifadesi ile blok içinde yer alır</a:t>
            </a:r>
            <a:r>
              <a:rPr lang="tr-TR" dirty="0"/>
              <a:t>.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E382090B-790D-47BF-ACDC-A204E69C1A7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i=0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(i&lt;10)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(PROGRAMCIADI);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i=i+1;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841443F-6785-439D-A885-440F50273C42}"/>
              </a:ext>
            </a:extLst>
          </p:cNvPr>
          <p:cNvSpPr/>
          <p:nvPr/>
        </p:nvSpPr>
        <p:spPr>
          <a:xfrm rot="19152993">
            <a:off x="378337" y="2784624"/>
            <a:ext cx="6131807" cy="12887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Buradaki </a:t>
            </a:r>
            <a:r>
              <a:rPr lang="tr-TR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talimatı;</a:t>
            </a:r>
          </a:p>
          <a:p>
            <a:pPr algn="ctr">
              <a:lnSpc>
                <a:spcPct val="110000"/>
              </a:lnSpc>
            </a:pP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Mantıksal (</a:t>
            </a:r>
            <a:r>
              <a:rPr lang="tr-TR" sz="2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logical</a:t>
            </a: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olarak 2 satır,</a:t>
            </a:r>
          </a:p>
          <a:p>
            <a:pPr algn="ctr">
              <a:lnSpc>
                <a:spcPct val="110000"/>
              </a:lnSpc>
            </a:pPr>
            <a:r>
              <a:rPr lang="tr-T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Fiziksel olarak 10 satırdır.</a:t>
            </a:r>
          </a:p>
        </p:txBody>
      </p:sp>
    </p:spTree>
    <p:extLst>
      <p:ext uri="{BB962C8B-B14F-4D97-AF65-F5344CB8AC3E}">
        <p14:creationId xmlns:p14="http://schemas.microsoft.com/office/powerpoint/2010/main" val="733284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77F209F8-DF2E-4EAE-82F6-E77FA4AD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talimatı (</a:t>
            </a:r>
            <a:r>
              <a:rPr lang="tr-TR" dirty="0" err="1"/>
              <a:t>statement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AYNI ÖRNEK </a:t>
            </a:r>
            <a:r>
              <a:rPr lang="tr-TR" dirty="0">
                <a:highlight>
                  <a:srgbClr val="FFFF00"/>
                </a:highlight>
              </a:rPr>
              <a:t>azalan SAYAÇ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AF2F50B-5A57-4483-8A52-4782058435E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stdio.h</a:t>
            </a:r>
            <a:r>
              <a:rPr lang="tr-TR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#define PROGRAMCIADI "ILHANOZKAN"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1800" dirty="0"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i=10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i&gt;=1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r>
              <a:rPr lang="tr-TR" sz="1800" dirty="0">
                <a:solidFill>
                  <a:srgbClr val="FF0000"/>
                </a:solidFill>
                <a:latin typeface="Consolas" panose="020B0609020204030204" pitchFamily="49" charset="0"/>
              </a:rPr>
              <a:t>i-=1</a:t>
            </a:r>
            <a:r>
              <a:rPr lang="tr-TR" sz="1800" dirty="0">
                <a:latin typeface="Consolas" panose="020B0609020204030204" pitchFamily="49" charset="0"/>
              </a:rPr>
              <a:t>) </a:t>
            </a:r>
            <a:endParaRPr lang="tr-TR" sz="1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(PROGRAMCIADI);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8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E382090B-790D-47BF-ACDC-A204E69C1A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Burada döngünün gövdesi farklıdır;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i değişkeninin 10'dan 1'e kadar olan değerleri azaltılarak döngü bloğu yinelenir.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tr-TR" dirty="0"/>
              <a:t>Bloğa ilk girildiğinde i değişkenin değeri 10, ikinci girildiğinde 9, ... ve en son girildiğinde ise 1 olacaktır.</a:t>
            </a:r>
          </a:p>
        </p:txBody>
      </p:sp>
    </p:spTree>
    <p:extLst>
      <p:ext uri="{BB962C8B-B14F-4D97-AF65-F5344CB8AC3E}">
        <p14:creationId xmlns:p14="http://schemas.microsoft.com/office/powerpoint/2010/main" val="1281427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5730</TotalTime>
  <Words>2681</Words>
  <Application>Microsoft Office PowerPoint</Application>
  <PresentationFormat>Geniş ekran</PresentationFormat>
  <Paragraphs>364</Paragraphs>
  <Slides>24</Slides>
  <Notes>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Consolas</vt:lpstr>
      <vt:lpstr>Outfit</vt:lpstr>
      <vt:lpstr>Wingdings</vt:lpstr>
      <vt:lpstr>Wood Type</vt:lpstr>
      <vt:lpstr>C dili ile  yapısal programlama</vt:lpstr>
      <vt:lpstr>yapısal (structural) programlama nedir?</vt:lpstr>
      <vt:lpstr>Yapısal programlama:  Ardışık işlem ve kontrol işlemleri</vt:lpstr>
      <vt:lpstr>KONROL YAPILARI</vt:lpstr>
      <vt:lpstr>TEKRAR SAĞLAYAN KONTROL YAPILARI:DÖNGÜLER (LOOPS)</vt:lpstr>
      <vt:lpstr>FOR talimatı (STATEMENT)</vt:lpstr>
      <vt:lpstr>FOR talimatI (STATEMENT) akışı</vt:lpstr>
      <vt:lpstr>WHıLE ve FOR karşılaştırması</vt:lpstr>
      <vt:lpstr>FOR talimatı (statement) AYNI ÖRNEK azalan SAYAÇ</vt:lpstr>
      <vt:lpstr>ÖRNEK</vt:lpstr>
      <vt:lpstr>ÖRNEK</vt:lpstr>
      <vt:lpstr>ÖRNEK</vt:lpstr>
      <vt:lpstr>İç içe (nested) döngüler</vt:lpstr>
      <vt:lpstr>İNCELEME 1</vt:lpstr>
      <vt:lpstr>İNCELEME 2</vt:lpstr>
      <vt:lpstr>ÖRNEK 2.1</vt:lpstr>
      <vt:lpstr>ÖRNEK 2.2</vt:lpstr>
      <vt:lpstr>ÖRNEK 3</vt:lpstr>
      <vt:lpstr>ÖRNEK 4</vt:lpstr>
      <vt:lpstr>ÖRNEK 5</vt:lpstr>
      <vt:lpstr>ÖRNEK 6</vt:lpstr>
      <vt:lpstr>ÖRNEK 7</vt:lpstr>
      <vt:lpstr>ÖRNEK 8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459</cp:revision>
  <dcterms:created xsi:type="dcterms:W3CDTF">2020-05-21T06:51:03Z</dcterms:created>
  <dcterms:modified xsi:type="dcterms:W3CDTF">2025-04-10T07:17:01Z</dcterms:modified>
</cp:coreProperties>
</file>