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9"/>
  </p:notesMasterIdLst>
  <p:sldIdLst>
    <p:sldId id="256" r:id="rId2"/>
    <p:sldId id="286" r:id="rId3"/>
    <p:sldId id="302" r:id="rId4"/>
    <p:sldId id="378" r:id="rId5"/>
    <p:sldId id="303" r:id="rId6"/>
    <p:sldId id="368" r:id="rId7"/>
    <p:sldId id="387" r:id="rId8"/>
    <p:sldId id="359" r:id="rId9"/>
    <p:sldId id="344" r:id="rId10"/>
    <p:sldId id="360" r:id="rId11"/>
    <p:sldId id="362" r:id="rId12"/>
    <p:sldId id="381" r:id="rId13"/>
    <p:sldId id="382" r:id="rId14"/>
    <p:sldId id="328" r:id="rId15"/>
    <p:sldId id="369" r:id="rId16"/>
    <p:sldId id="384" r:id="rId17"/>
    <p:sldId id="391" r:id="rId18"/>
    <p:sldId id="363" r:id="rId19"/>
    <p:sldId id="390" r:id="rId20"/>
    <p:sldId id="367" r:id="rId21"/>
    <p:sldId id="371" r:id="rId22"/>
    <p:sldId id="380" r:id="rId23"/>
    <p:sldId id="372" r:id="rId24"/>
    <p:sldId id="375" r:id="rId25"/>
    <p:sldId id="377" r:id="rId26"/>
    <p:sldId id="379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0835" autoAdjust="0"/>
  </p:normalViewPr>
  <p:slideViewPr>
    <p:cSldViewPr snapToGrid="0">
      <p:cViewPr varScale="1">
        <p:scale>
          <a:sx n="113" d="100"/>
          <a:sy n="113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10.04.2025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683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0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235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4/10/2025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 dili ile  </a:t>
            </a:r>
            <a:r>
              <a:rPr lang="tr-TR" sz="8000"/>
              <a:t>yapısal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98A690-2798-4B30-B2F2-0B572BEA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Contınue</a:t>
            </a:r>
            <a:r>
              <a:rPr lang="tr-TR" dirty="0"/>
              <a:t>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1186C7-9A94-45E8-B887-F2FE6B4F8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altLang="tr-TR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continue</a:t>
            </a:r>
            <a:r>
              <a:rPr lang="tr-TR" altLang="tr-T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deyiminin uygulaması */</a:t>
            </a:r>
            <a:endParaRPr lang="en-US" altLang="tr-TR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#include &lt;</a:t>
            </a:r>
            <a:r>
              <a:rPr lang="tr-TR" altLang="tr-TR" sz="2000" dirty="0" err="1">
                <a:latin typeface="Consolas" panose="020B0609020204030204" pitchFamily="49" charset="0"/>
              </a:rPr>
              <a:t>stdio.h</a:t>
            </a:r>
            <a:r>
              <a:rPr lang="tr-TR" altLang="tr-TR" sz="2000" dirty="0">
                <a:latin typeface="Consolas" panose="020B0609020204030204" pitchFamily="49" charset="0"/>
              </a:rPr>
              <a:t>&gt;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altLang="tr-TR" sz="20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   </a:t>
            </a:r>
            <a:r>
              <a:rPr lang="tr-TR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altLang="tr-TR" sz="2000" dirty="0">
                <a:latin typeface="Consolas" panose="020B0609020204030204" pitchFamily="49" charset="0"/>
              </a:rPr>
              <a:t> i;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dirty="0">
                <a:latin typeface="Consolas" panose="020B0609020204030204" pitchFamily="49" charset="0"/>
              </a:rPr>
              <a:t>   </a:t>
            </a:r>
            <a:r>
              <a:rPr lang="tr-TR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altLang="tr-TR" sz="2000" dirty="0">
                <a:latin typeface="Consolas" panose="020B0609020204030204" pitchFamily="49" charset="0"/>
              </a:rPr>
              <a:t> (i=0; i&lt;=15; i=i+1)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dirty="0">
                <a:latin typeface="Consolas" panose="020B0609020204030204" pitchFamily="49" charset="0"/>
              </a:rPr>
              <a:t>   </a:t>
            </a:r>
            <a:r>
              <a:rPr lang="tr-TR" alt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dirty="0">
                <a:latin typeface="Consolas" panose="020B0609020204030204" pitchFamily="49" charset="0"/>
              </a:rPr>
              <a:t>      </a:t>
            </a:r>
            <a:r>
              <a:rPr lang="tr-TR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000" dirty="0">
                <a:latin typeface="Consolas" panose="020B0609020204030204" pitchFamily="49" charset="0"/>
              </a:rPr>
              <a:t>(i==3) </a:t>
            </a:r>
            <a:r>
              <a:rPr lang="tr-TR" altLang="tr-T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/*i'nin değeri 3 ise */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dirty="0">
                <a:latin typeface="Consolas" panose="020B0609020204030204" pitchFamily="49" charset="0"/>
              </a:rPr>
              <a:t>         </a:t>
            </a:r>
            <a:r>
              <a:rPr lang="tr-TR" altLang="tr-TR" sz="2000" dirty="0" err="1">
                <a:latin typeface="Consolas" panose="020B0609020204030204" pitchFamily="49" charset="0"/>
              </a:rPr>
              <a:t>continue</a:t>
            </a:r>
            <a:r>
              <a:rPr lang="tr-TR" altLang="tr-TR" sz="2000" dirty="0">
                <a:latin typeface="Consolas" panose="020B0609020204030204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      </a:t>
            </a:r>
            <a:r>
              <a:rPr lang="tr-TR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000" dirty="0">
                <a:latin typeface="Consolas" panose="020B0609020204030204" pitchFamily="49" charset="0"/>
              </a:rPr>
              <a:t>(i%5==0) </a:t>
            </a:r>
            <a:r>
              <a:rPr lang="tr-TR" altLang="tr-T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/*i'nin değeri 5 in katı ise */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dirty="0">
                <a:latin typeface="Consolas" panose="020B0609020204030204" pitchFamily="49" charset="0"/>
              </a:rPr>
              <a:t>         </a:t>
            </a:r>
            <a:r>
              <a:rPr lang="tr-TR" altLang="tr-TR" sz="2000" dirty="0" err="1">
                <a:latin typeface="Consolas" panose="020B0609020204030204" pitchFamily="49" charset="0"/>
              </a:rPr>
              <a:t>continue</a:t>
            </a:r>
            <a:r>
              <a:rPr lang="tr-TR" altLang="tr-TR" sz="2000" dirty="0">
                <a:latin typeface="Consolas" panose="020B0609020204030204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      </a:t>
            </a:r>
            <a:r>
              <a:rPr lang="tr-TR" altLang="tr-TR" sz="2000" dirty="0" err="1">
                <a:latin typeface="Consolas" panose="020B0609020204030204" pitchFamily="49" charset="0"/>
              </a:rPr>
              <a:t>printf</a:t>
            </a:r>
            <a:r>
              <a:rPr lang="tr-TR" altLang="tr-TR" sz="2000" dirty="0">
                <a:latin typeface="Consolas" panose="020B0609020204030204" pitchFamily="49" charset="0"/>
              </a:rPr>
              <a:t> ("i = %d \</a:t>
            </a:r>
            <a:r>
              <a:rPr lang="tr-TR" altLang="tr-TR" sz="2000" dirty="0" err="1">
                <a:latin typeface="Consolas" panose="020B0609020204030204" pitchFamily="49" charset="0"/>
              </a:rPr>
              <a:t>n",i</a:t>
            </a:r>
            <a:r>
              <a:rPr lang="tr-TR" altLang="tr-TR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   }</a:t>
            </a:r>
            <a:endParaRPr lang="en-US" alt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   </a:t>
            </a:r>
            <a:r>
              <a:rPr lang="tr-TR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altLang="tr-TR" sz="20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}</a:t>
            </a:r>
            <a:endParaRPr lang="en-US" alt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707B60-8A1E-4C89-8874-087A65422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0</a:t>
            </a:r>
            <a:br>
              <a:rPr lang="tr-TR" dirty="0">
                <a:latin typeface="Consolas" panose="020B0609020204030204" pitchFamily="49" charset="0"/>
              </a:rPr>
            </a:br>
            <a:r>
              <a:rPr lang="tr-TR" dirty="0">
                <a:latin typeface="Consolas" panose="020B0609020204030204" pitchFamily="49" charset="0"/>
              </a:rPr>
              <a:t>i = 1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2</a:t>
            </a:r>
          </a:p>
          <a:p>
            <a:pPr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i = 4</a:t>
            </a:r>
          </a:p>
          <a:p>
            <a:pPr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i = 6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7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8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9</a:t>
            </a:r>
          </a:p>
          <a:p>
            <a:pPr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i = 11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12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13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14</a:t>
            </a:r>
          </a:p>
        </p:txBody>
      </p:sp>
      <p:cxnSp>
        <p:nvCxnSpPr>
          <p:cNvPr id="5" name="Bağlayıcı: Dirsek 4">
            <a:extLst>
              <a:ext uri="{FF2B5EF4-FFF2-40B4-BE49-F238E27FC236}">
                <a16:creationId xmlns:a16="http://schemas.microsoft.com/office/drawing/2014/main" id="{FAE95425-87C3-474F-82EF-FA3B6C9048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22181" y="2417379"/>
            <a:ext cx="767257" cy="472968"/>
          </a:xfrm>
          <a:prstGeom prst="bentConnector3">
            <a:avLst>
              <a:gd name="adj1" fmla="val -68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ağlayıcı: Dirsek 10">
            <a:extLst>
              <a:ext uri="{FF2B5EF4-FFF2-40B4-BE49-F238E27FC236}">
                <a16:creationId xmlns:a16="http://schemas.microsoft.com/office/drawing/2014/main" id="{C59D15FA-5A7C-4D19-B825-6BF990086A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43505" y="2596055"/>
            <a:ext cx="1355836" cy="704195"/>
          </a:xfrm>
          <a:prstGeom prst="bentConnector3">
            <a:avLst>
              <a:gd name="adj1" fmla="val 3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k: Sağa Bükülü 14">
            <a:extLst>
              <a:ext uri="{FF2B5EF4-FFF2-40B4-BE49-F238E27FC236}">
                <a16:creationId xmlns:a16="http://schemas.microsoft.com/office/drawing/2014/main" id="{37C0EB72-3EF5-4258-9544-04286AE1C2EA}"/>
              </a:ext>
            </a:extLst>
          </p:cNvPr>
          <p:cNvSpPr/>
          <p:nvPr/>
        </p:nvSpPr>
        <p:spPr>
          <a:xfrm rot="5400000">
            <a:off x="2963921" y="1324302"/>
            <a:ext cx="252245" cy="9669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7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BREAK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(m=0; m&lt;5;m</a:t>
            </a:r>
            <a:r>
              <a:rPr lang="tr-TR" sz="1600" dirty="0">
                <a:latin typeface="Consolas" panose="020B0609020204030204" pitchFamily="49" charset="0"/>
              </a:rPr>
              <a:t>=m+1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("%d\</a:t>
            </a:r>
            <a:r>
              <a:rPr lang="en-US" sz="1600" dirty="0" err="1">
                <a:latin typeface="Consolas" panose="020B0609020204030204" pitchFamily="49" charset="0"/>
              </a:rPr>
              <a:t>n",m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(m==3)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</a:t>
            </a:r>
            <a:r>
              <a:rPr lang="en-US" sz="1600" dirty="0">
                <a:latin typeface="Consolas" panose="020B0609020204030204" pitchFamily="49" charset="0"/>
              </a:rPr>
              <a:t>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Yanda verilen Programın çıktısını izleyerek gösteriniz;</a:t>
            </a:r>
          </a:p>
        </p:txBody>
      </p:sp>
      <p:cxnSp>
        <p:nvCxnSpPr>
          <p:cNvPr id="5" name="Bağlayıcı: Dirsek 4">
            <a:extLst>
              <a:ext uri="{FF2B5EF4-FFF2-40B4-BE49-F238E27FC236}">
                <a16:creationId xmlns:a16="http://schemas.microsoft.com/office/drawing/2014/main" id="{2A0D418B-2793-4491-917E-2EC5538405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7766" y="2469930"/>
            <a:ext cx="1124606" cy="378371"/>
          </a:xfrm>
          <a:prstGeom prst="bentConnector3">
            <a:avLst>
              <a:gd name="adj1" fmla="val -6869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8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7E221-6CFC-405F-8BA9-06AB3C0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ÇEŞİTLİ döngü örnekleri -I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BC0EDA-E42C-44D8-B2AC-B2AA0B1F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stdio.h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I.for</a:t>
            </a:r>
            <a:r>
              <a:rPr lang="en-US" sz="1400" dirty="0">
                <a:latin typeface="Consolas" panose="020B0609020204030204" pitchFamily="49" charset="0"/>
              </a:rPr>
              <a:t>( ;m&lt;5;m=m+1)\n");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;m&lt;5;m=m+1)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("%d\</a:t>
            </a:r>
            <a:r>
              <a:rPr lang="en-US" sz="1400" dirty="0" err="1">
                <a:latin typeface="Consolas" panose="020B0609020204030204" pitchFamily="49" charset="0"/>
              </a:rPr>
              <a:t>n",m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(m==3)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II.for</a:t>
            </a:r>
            <a:r>
              <a:rPr lang="en-US" sz="1400" dirty="0">
                <a:latin typeface="Consolas" panose="020B0609020204030204" pitchFamily="49" charset="0"/>
              </a:rPr>
              <a:t>( ; ;m=m+1)\n");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;m=m+1)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("%d\</a:t>
            </a:r>
            <a:r>
              <a:rPr lang="en-US" sz="1400" dirty="0" err="1">
                <a:latin typeface="Consolas" panose="020B0609020204030204" pitchFamily="49" charset="0"/>
              </a:rPr>
              <a:t>n",m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(m==3)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III.for</a:t>
            </a:r>
            <a:r>
              <a:rPr lang="en-US" sz="1400" dirty="0">
                <a:latin typeface="Consolas" panose="020B0609020204030204" pitchFamily="49" charset="0"/>
              </a:rPr>
              <a:t>( ;1;m=m+1)\n");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</a:rPr>
              <a:t>;m=m+1)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("%d\</a:t>
            </a:r>
            <a:r>
              <a:rPr lang="en-US" sz="1400" dirty="0" err="1">
                <a:latin typeface="Consolas" panose="020B0609020204030204" pitchFamily="49" charset="0"/>
              </a:rPr>
              <a:t>n",m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(m==3)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IV.for</a:t>
            </a:r>
            <a:r>
              <a:rPr lang="en-US" sz="1400" dirty="0">
                <a:latin typeface="Consolas" panose="020B0609020204030204" pitchFamily="49" charset="0"/>
              </a:rPr>
              <a:t>( ;0;m=m+1)\n");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1400" dirty="0">
                <a:latin typeface="Consolas" panose="020B0609020204030204" pitchFamily="49" charset="0"/>
              </a:rPr>
              <a:t>;m=m+1)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("%d\</a:t>
            </a:r>
            <a:r>
              <a:rPr lang="en-US" sz="1400" dirty="0" err="1">
                <a:latin typeface="Consolas" panose="020B0609020204030204" pitchFamily="49" charset="0"/>
              </a:rPr>
              <a:t>n",m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(m==3)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095DA648-80E6-46CF-B4B0-7AB2B75A8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7910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7E221-6CFC-405F-8BA9-06AB3C0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ÇEŞİTLİ döngü örnekleri -I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BC0EDA-E42C-44D8-B2AC-B2AA0B1F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stdio.h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("while(1)\n");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(1)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("%d\</a:t>
            </a:r>
            <a:r>
              <a:rPr lang="en-US" sz="1400" dirty="0" err="1">
                <a:latin typeface="Consolas" panose="020B0609020204030204" pitchFamily="49" charset="0"/>
              </a:rPr>
              <a:t>n",m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m+=2;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(m&gt;5)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do..while</a:t>
            </a:r>
            <a:r>
              <a:rPr lang="en-US" sz="1400" dirty="0">
                <a:latin typeface="Consolas" panose="020B0609020204030204" pitchFamily="49" charset="0"/>
              </a:rPr>
              <a:t>(1)\n");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("%d\</a:t>
            </a:r>
            <a:r>
              <a:rPr lang="en-US" sz="1400" dirty="0" err="1">
                <a:latin typeface="Consolas" panose="020B0609020204030204" pitchFamily="49" charset="0"/>
              </a:rPr>
              <a:t>n",m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m-=2;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(m&lt;-4)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095DA648-80E6-46CF-B4B0-7AB2B75A8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716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İŞLEÇLER (</a:t>
            </a:r>
            <a:r>
              <a:rPr lang="tr-TR" dirty="0" err="1"/>
              <a:t>operatOrS</a:t>
            </a:r>
            <a:r>
              <a:rPr lang="tr-TR" dirty="0"/>
              <a:t>)</a:t>
            </a:r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10845777"/>
              </p:ext>
            </p:extLst>
          </p:nvPr>
        </p:nvGraphicFramePr>
        <p:xfrm>
          <a:off x="1069975" y="2193925"/>
          <a:ext cx="4754562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10">
                  <a:extLst>
                    <a:ext uri="{9D8B030D-6E8A-4147-A177-3AD203B41FA5}">
                      <a16:colId xmlns:a16="http://schemas.microsoft.com/office/drawing/2014/main" val="3007549148"/>
                    </a:ext>
                  </a:extLst>
                </a:gridCol>
                <a:gridCol w="3989652">
                  <a:extLst>
                    <a:ext uri="{9D8B030D-6E8A-4147-A177-3AD203B41FA5}">
                      <a16:colId xmlns:a16="http://schemas.microsoft.com/office/drawing/2014/main" val="21227744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tr-TR" sz="1400" dirty="0">
                          <a:effectLst/>
                        </a:rPr>
                        <a:t>Aritmetik operatörler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r-TR" sz="1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91479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İki </a:t>
                      </a:r>
                      <a:r>
                        <a:rPr lang="tr-TR" sz="1400" dirty="0" err="1">
                          <a:effectLst/>
                        </a:rPr>
                        <a:t>Oprandı</a:t>
                      </a:r>
                      <a:r>
                        <a:rPr lang="tr-TR" sz="1400" dirty="0">
                          <a:effectLst/>
                        </a:rPr>
                        <a:t> Toplar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00544860"/>
                  </a:ext>
                </a:extLst>
              </a:tr>
              <a:tr h="198819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−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Birinci </a:t>
                      </a:r>
                      <a:r>
                        <a:rPr lang="tr-TR" sz="1400" dirty="0" err="1">
                          <a:effectLst/>
                        </a:rPr>
                        <a:t>operanddan</a:t>
                      </a:r>
                      <a:r>
                        <a:rPr lang="tr-TR" sz="1400" dirty="0">
                          <a:effectLst/>
                        </a:rPr>
                        <a:t> ikincisini</a:t>
                      </a:r>
                      <a:r>
                        <a:rPr lang="tr-TR" sz="1400" baseline="0" dirty="0">
                          <a:effectLst/>
                        </a:rPr>
                        <a:t> çıkarır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04076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İki operandı çarpar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3456908"/>
                  </a:ext>
                </a:extLst>
              </a:tr>
              <a:tr h="326631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/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Birinci operandı ikincisine böler.</a:t>
                      </a:r>
                    </a:p>
                    <a:p>
                      <a:pPr fontAlgn="t"/>
                      <a:r>
                        <a:rPr lang="tr-TR" sz="1400" dirty="0">
                          <a:effectLst/>
                        </a:rPr>
                        <a:t>Tamsayılarda bölüm tamsayıdır.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94154274"/>
                  </a:ext>
                </a:extLst>
              </a:tr>
              <a:tr h="390537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u="sng" dirty="0">
                          <a:effectLst/>
                          <a:highlight>
                            <a:srgbClr val="FFFF00"/>
                          </a:highlight>
                        </a:rPr>
                        <a:t>Tamsayılarda</a:t>
                      </a:r>
                      <a:r>
                        <a:rPr lang="tr-TR" sz="1400" u="sng" baseline="0" dirty="0">
                          <a:effectLst/>
                          <a:highlight>
                            <a:srgbClr val="FFFF00"/>
                          </a:highlight>
                        </a:rPr>
                        <a:t> geçerli </a:t>
                      </a:r>
                      <a:r>
                        <a:rPr lang="tr-TR" sz="1400" baseline="0" dirty="0">
                          <a:effectLst/>
                        </a:rPr>
                        <a:t>birinci operandı ikincisine bölündüğünde kalanı verir.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42675263"/>
                  </a:ext>
                </a:extLst>
              </a:tr>
              <a:tr h="198819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  <a:highlight>
                            <a:srgbClr val="FFFF00"/>
                          </a:highlight>
                        </a:rPr>
                        <a:t>++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Tamsayılarda geçerli 1 artırma. </a:t>
                      </a:r>
                    </a:p>
                    <a:p>
                      <a:pPr fontAlgn="t"/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Operandın solunda veya sağında kullanılabilir. 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67591375"/>
                  </a:ext>
                </a:extLst>
              </a:tr>
              <a:tr h="198819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  <a:highlight>
                            <a:srgbClr val="FFFF00"/>
                          </a:highlight>
                        </a:rPr>
                        <a:t>--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>
                          <a:effectLst/>
                        </a:rPr>
                        <a:t>Tamsayılarda geçerli 1 eksiltme. 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Operandın solunda veya sağında kullanılabilir. 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4648666"/>
                  </a:ext>
                </a:extLst>
              </a:tr>
            </a:tbl>
          </a:graphicData>
        </a:graphic>
      </p:graphicFrame>
      <p:sp>
        <p:nvSpPr>
          <p:cNvPr id="6" name="Metin Yer Tutucus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++ ve – operatörleri, özellikle </a:t>
            </a:r>
            <a:r>
              <a:rPr lang="tr-TR" dirty="0" err="1"/>
              <a:t>for</a:t>
            </a:r>
            <a:r>
              <a:rPr lang="tr-TR" dirty="0"/>
              <a:t> döngüsünde </a:t>
            </a:r>
            <a:r>
              <a:rPr lang="tr-TR" u="sng" dirty="0">
                <a:solidFill>
                  <a:srgbClr val="0070C0"/>
                </a:solidFill>
              </a:rPr>
              <a:t>artım ifadesinde </a:t>
            </a:r>
            <a:r>
              <a:rPr lang="tr-TR" u="sng" dirty="0">
                <a:solidFill>
                  <a:srgbClr val="FF0000"/>
                </a:solidFill>
              </a:rPr>
              <a:t>(</a:t>
            </a:r>
            <a:r>
              <a:rPr lang="tr-TR" u="sng" dirty="0" err="1">
                <a:solidFill>
                  <a:srgbClr val="FF0000"/>
                </a:solidFill>
              </a:rPr>
              <a:t>expression</a:t>
            </a:r>
            <a:r>
              <a:rPr lang="tr-TR" u="sng" dirty="0">
                <a:solidFill>
                  <a:srgbClr val="FF0000"/>
                </a:solidFill>
              </a:rPr>
              <a:t>) </a:t>
            </a:r>
            <a:r>
              <a:rPr lang="tr-TR" dirty="0"/>
              <a:t>yer alırlar.</a:t>
            </a:r>
          </a:p>
          <a:p>
            <a:r>
              <a:rPr lang="tr-TR" dirty="0"/>
              <a:t>++ veya – değişkenin önünde yer alırsa ifade </a:t>
            </a:r>
            <a:r>
              <a:rPr lang="tr-TR" b="1" u="sng" dirty="0"/>
              <a:t>ilk önce değişkenler değiştirilir </a:t>
            </a:r>
            <a:r>
              <a:rPr lang="tr-TR" dirty="0"/>
              <a:t>sonra ifade hesaplanır.</a:t>
            </a:r>
          </a:p>
          <a:p>
            <a:r>
              <a:rPr lang="tr-TR" dirty="0"/>
              <a:t>++ veya – değişkenin sonrasında yer alırsa ilk önce ifade hesaplanır </a:t>
            </a:r>
            <a:r>
              <a:rPr lang="tr-TR" b="1" u="sng" dirty="0"/>
              <a:t>daha sonra değişkenler değiştirilir </a:t>
            </a:r>
            <a:r>
              <a:rPr lang="tr-TR" dirty="0"/>
              <a:t>sonra.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426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1BF6C03-8A2D-4756-9762-D1B8D701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++ ve -- operatörleri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C01B4F5-DBBC-4760-9946-7B919FE9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stdio.h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 = 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b = 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En</a:t>
            </a:r>
            <a:r>
              <a:rPr lang="en-US" sz="1400" dirty="0">
                <a:latin typeface="Consolas" panose="020B0609020204030204" pitchFamily="49" charset="0"/>
              </a:rPr>
              <a:t> Basta: 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:%d, a:%d, b:%d\n",</a:t>
            </a:r>
            <a:r>
              <a:rPr lang="en-US" sz="1400" dirty="0" err="1">
                <a:latin typeface="Consolas" panose="020B0609020204030204" pitchFamily="49" charset="0"/>
              </a:rPr>
              <a:t>tmp,a,b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 = ++a; 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lk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önce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 artırılır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one,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sonra ifade hesaplanır: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a=6,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=6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 = ++a; </a:t>
            </a:r>
            <a:r>
              <a:rPr lang="en-US" sz="1400" dirty="0" err="1">
                <a:latin typeface="Consolas" panose="020B0609020204030204" pitchFamily="49" charset="0"/>
              </a:rPr>
              <a:t>sonra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:%d, a:%d\n",</a:t>
            </a:r>
            <a:r>
              <a:rPr lang="en-US" sz="1400" dirty="0" err="1">
                <a:latin typeface="Consolas" panose="020B0609020204030204" pitchFamily="49" charset="0"/>
              </a:rPr>
              <a:t>tmp,a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 = a++; 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lk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önce ifade hesaplanır sonra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 artırılır: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a=7,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=6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 = a++; </a:t>
            </a:r>
            <a:r>
              <a:rPr lang="en-US" sz="1400" dirty="0" err="1">
                <a:latin typeface="Consolas" panose="020B0609020204030204" pitchFamily="49" charset="0"/>
              </a:rPr>
              <a:t>sonra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:%d, a:%d\n",</a:t>
            </a:r>
            <a:r>
              <a:rPr lang="en-US" sz="1400" dirty="0" err="1">
                <a:latin typeface="Consolas" panose="020B0609020204030204" pitchFamily="49" charset="0"/>
              </a:rPr>
              <a:t>tmp,a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 = --b; 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İlk önce b bir eksiltilir, sonra ifade hesaplanır: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b=2,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=2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 = --b; </a:t>
            </a:r>
            <a:r>
              <a:rPr lang="en-US" sz="1400" dirty="0" err="1">
                <a:latin typeface="Consolas" panose="020B0609020204030204" pitchFamily="49" charset="0"/>
              </a:rPr>
              <a:t>sonra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:%d, b:%d\n",</a:t>
            </a:r>
            <a:r>
              <a:rPr lang="en-US" sz="1400" dirty="0" err="1">
                <a:latin typeface="Consolas" panose="020B0609020204030204" pitchFamily="49" charset="0"/>
              </a:rPr>
              <a:t>tmp,b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 = b--; 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ilk önce ifade hesaplanır sonra b 1 eksiltilir: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b=1,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=2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 = b--; </a:t>
            </a:r>
            <a:r>
              <a:rPr lang="en-US" sz="1400" dirty="0" err="1">
                <a:latin typeface="Consolas" panose="020B0609020204030204" pitchFamily="49" charset="0"/>
              </a:rPr>
              <a:t>sonra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:%d, b:%d\n",</a:t>
            </a:r>
            <a:r>
              <a:rPr lang="en-US" sz="1400" dirty="0" err="1">
                <a:latin typeface="Consolas" panose="020B0609020204030204" pitchFamily="49" charset="0"/>
              </a:rPr>
              <a:t>tmp,b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tr-TR" sz="1400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7E3917E5-D4C0-4CD2-B2B3-5036EDCCD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++</a:t>
            </a:r>
            <a:r>
              <a:rPr lang="tr-TR" sz="1600" dirty="0"/>
              <a:t> operatörü;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Önce kullanılırsa ifade (</a:t>
            </a:r>
            <a:r>
              <a:rPr lang="tr-TR" sz="1600" dirty="0" err="1"/>
              <a:t>expression</a:t>
            </a:r>
            <a:r>
              <a:rPr lang="tr-TR" sz="1600" dirty="0"/>
              <a:t>), </a:t>
            </a:r>
            <a:r>
              <a:rPr lang="tr-TR" sz="1600" u="sng" dirty="0">
                <a:solidFill>
                  <a:srgbClr val="FF0000"/>
                </a:solidFill>
              </a:rPr>
              <a:t>hesaplanmadan önce </a:t>
            </a:r>
            <a:r>
              <a:rPr lang="tr-TR" sz="1600" dirty="0"/>
              <a:t>ilgili değişken 1 artırılır.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Sonra kullanılırsa ifade (</a:t>
            </a:r>
            <a:r>
              <a:rPr lang="tr-TR" sz="1600" dirty="0" err="1"/>
              <a:t>expression</a:t>
            </a:r>
            <a:r>
              <a:rPr lang="tr-TR" sz="1600" dirty="0"/>
              <a:t>), </a:t>
            </a:r>
            <a:r>
              <a:rPr lang="tr-TR" sz="1600" u="sng" dirty="0">
                <a:solidFill>
                  <a:srgbClr val="FF0000"/>
                </a:solidFill>
              </a:rPr>
              <a:t>hesaplanmadan sonra </a:t>
            </a:r>
            <a:r>
              <a:rPr lang="tr-TR" sz="1600" dirty="0"/>
              <a:t>ilgili değişken 1 artırılır.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--</a:t>
            </a:r>
            <a:r>
              <a:rPr lang="tr-TR" sz="1600" dirty="0"/>
              <a:t> operatörü;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Önce kullanılırsa ifade </a:t>
            </a:r>
            <a:r>
              <a:rPr lang="tr-TR" sz="1600" dirty="0" err="1"/>
              <a:t>ifade</a:t>
            </a:r>
            <a:r>
              <a:rPr lang="tr-TR" sz="1600" dirty="0"/>
              <a:t> (</a:t>
            </a:r>
            <a:r>
              <a:rPr lang="tr-TR" sz="1600" dirty="0" err="1"/>
              <a:t>expression</a:t>
            </a:r>
            <a:r>
              <a:rPr lang="tr-TR" sz="1600" dirty="0"/>
              <a:t>), </a:t>
            </a:r>
            <a:r>
              <a:rPr lang="tr-TR" sz="1600" u="sng" dirty="0">
                <a:solidFill>
                  <a:srgbClr val="FF0000"/>
                </a:solidFill>
              </a:rPr>
              <a:t>hesaplanmadan önce </a:t>
            </a:r>
            <a:r>
              <a:rPr lang="tr-TR" sz="1600" dirty="0"/>
              <a:t>ilgili değişken 1 eksiltilir.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Sonra kullanılırsa ifade (</a:t>
            </a:r>
            <a:r>
              <a:rPr lang="tr-TR" sz="1600" dirty="0" err="1"/>
              <a:t>expression</a:t>
            </a:r>
            <a:r>
              <a:rPr lang="tr-TR" sz="1600" dirty="0"/>
              <a:t>), </a:t>
            </a:r>
            <a:r>
              <a:rPr lang="tr-TR" sz="1600" u="sng" dirty="0">
                <a:solidFill>
                  <a:srgbClr val="FF0000"/>
                </a:solidFill>
              </a:rPr>
              <a:t>hesaplanmadan sonra </a:t>
            </a:r>
            <a:r>
              <a:rPr lang="tr-TR" sz="1600" dirty="0"/>
              <a:t>ilgili değişken 1 eksiltilir.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06960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1BF6C03-8A2D-4756-9762-D1B8D701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++ ve -- operatör</a:t>
            </a:r>
            <a:br>
              <a:rPr lang="tr-TR" dirty="0"/>
            </a:br>
            <a:r>
              <a:rPr lang="tr-TR" dirty="0"/>
              <a:t>ÖRNEK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C01B4F5-DBBC-4760-9946-7B919FE9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int a = 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int b = 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:%d, a:%d, b:%d\n",</a:t>
            </a:r>
            <a:r>
              <a:rPr lang="en-US" dirty="0" err="1">
                <a:latin typeface="Consolas" panose="020B0609020204030204" pitchFamily="49" charset="0"/>
              </a:rPr>
              <a:t>tmp,a,b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es-ES" dirty="0">
                <a:highlight>
                  <a:srgbClr val="C0C0C0"/>
                </a:highlight>
                <a:latin typeface="Consolas" panose="020B0609020204030204" pitchFamily="49" charset="0"/>
              </a:rPr>
              <a:t>tmp:0, a:5, b:3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 = ++a +10;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 = ++a +10;</a:t>
            </a:r>
            <a:r>
              <a:rPr lang="tr-TR" dirty="0">
                <a:latin typeface="Consolas" panose="020B0609020204030204" pitchFamily="49" charset="0"/>
              </a:rPr>
              <a:t> den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sonra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:%d, a:%d\n",</a:t>
            </a:r>
            <a:r>
              <a:rPr lang="en-US" dirty="0" err="1">
                <a:latin typeface="Consolas" panose="020B0609020204030204" pitchFamily="49" charset="0"/>
              </a:rPr>
              <a:t>tmp,a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pt-BR" dirty="0">
                <a:highlight>
                  <a:srgbClr val="C0C0C0"/>
                </a:highlight>
                <a:latin typeface="Consolas" panose="020B0609020204030204" pitchFamily="49" charset="0"/>
              </a:rPr>
              <a:t>tmp = ++a +10;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 den</a:t>
            </a:r>
            <a:r>
              <a:rPr lang="pt-BR" dirty="0">
                <a:highlight>
                  <a:srgbClr val="C0C0C0"/>
                </a:highlight>
                <a:latin typeface="Consolas" panose="020B0609020204030204" pitchFamily="49" charset="0"/>
              </a:rPr>
              <a:t> sonra tmp:16, a:6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 = a++ -10;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 = a++ -10;</a:t>
            </a:r>
            <a:r>
              <a:rPr lang="tr-TR" dirty="0">
                <a:latin typeface="Consolas" panose="020B0609020204030204" pitchFamily="49" charset="0"/>
              </a:rPr>
              <a:t> den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sonra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:%d, a:%d\n",</a:t>
            </a:r>
            <a:r>
              <a:rPr lang="en-US" dirty="0" err="1">
                <a:latin typeface="Consolas" panose="020B0609020204030204" pitchFamily="49" charset="0"/>
              </a:rPr>
              <a:t>tmp,a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pt-BR" dirty="0">
                <a:highlight>
                  <a:srgbClr val="C0C0C0"/>
                </a:highlight>
                <a:latin typeface="Consolas" panose="020B0609020204030204" pitchFamily="49" charset="0"/>
              </a:rPr>
              <a:t>tmp = a++ -10; 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den </a:t>
            </a:r>
            <a:r>
              <a:rPr lang="pt-BR" dirty="0">
                <a:highlight>
                  <a:srgbClr val="C0C0C0"/>
                </a:highlight>
                <a:latin typeface="Consolas" panose="020B0609020204030204" pitchFamily="49" charset="0"/>
              </a:rPr>
              <a:t>sonra tmp:-4, a:7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 = --b +10; 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 = --b +10;</a:t>
            </a:r>
            <a:r>
              <a:rPr lang="tr-TR" dirty="0">
                <a:latin typeface="Consolas" panose="020B0609020204030204" pitchFamily="49" charset="0"/>
              </a:rPr>
              <a:t> den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sonra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:%d, b:%d\n",</a:t>
            </a:r>
            <a:r>
              <a:rPr lang="en-US" dirty="0" err="1">
                <a:latin typeface="Consolas" panose="020B0609020204030204" pitchFamily="49" charset="0"/>
              </a:rPr>
              <a:t>tmp,b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tr-TR" dirty="0" err="1">
                <a:highlight>
                  <a:srgbClr val="C0C0C0"/>
                </a:highlight>
                <a:latin typeface="Consolas" panose="020B0609020204030204" pitchFamily="49" charset="0"/>
              </a:rPr>
              <a:t>tmp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 = --b +10; den sonra tmp:12, b:2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 = b-- -10; 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 = b-- -10;</a:t>
            </a:r>
            <a:r>
              <a:rPr lang="tr-TR" dirty="0">
                <a:latin typeface="Consolas" panose="020B0609020204030204" pitchFamily="49" charset="0"/>
              </a:rPr>
              <a:t> den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sonra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:%d, b:%d\n",</a:t>
            </a:r>
            <a:r>
              <a:rPr lang="en-US" dirty="0" err="1">
                <a:latin typeface="Consolas" panose="020B0609020204030204" pitchFamily="49" charset="0"/>
              </a:rPr>
              <a:t>tmp,b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tr-TR" dirty="0" err="1">
                <a:highlight>
                  <a:srgbClr val="C0C0C0"/>
                </a:highlight>
                <a:latin typeface="Consolas" panose="020B0609020204030204" pitchFamily="49" charset="0"/>
              </a:rPr>
              <a:t>tmp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 = b-- -10; den sonra </a:t>
            </a:r>
            <a:r>
              <a:rPr lang="tr-TR" dirty="0" err="1">
                <a:highlight>
                  <a:srgbClr val="C0C0C0"/>
                </a:highlight>
                <a:latin typeface="Consolas" panose="020B0609020204030204" pitchFamily="49" charset="0"/>
              </a:rPr>
              <a:t>tmp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:-8, b:1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r</a:t>
            </a:r>
            <a:r>
              <a:rPr lang="en-US" dirty="0" err="1">
                <a:latin typeface="Consolas" panose="020B0609020204030204" pitchFamily="49" charset="0"/>
              </a:rPr>
              <a:t>eturn</a:t>
            </a:r>
            <a:r>
              <a:rPr lang="en-US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7E3917E5-D4C0-4CD2-B2B3-5036EDCCD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++</a:t>
            </a:r>
            <a:r>
              <a:rPr lang="tr-TR" sz="1600" dirty="0"/>
              <a:t> operatörü;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Önce kullanılırsa ifade (</a:t>
            </a:r>
            <a:r>
              <a:rPr lang="tr-TR" sz="1600" dirty="0" err="1"/>
              <a:t>expression</a:t>
            </a:r>
            <a:r>
              <a:rPr lang="tr-TR" sz="1600" dirty="0"/>
              <a:t>), </a:t>
            </a:r>
            <a:r>
              <a:rPr lang="tr-TR" sz="1600" u="sng" dirty="0">
                <a:solidFill>
                  <a:srgbClr val="FF0000"/>
                </a:solidFill>
              </a:rPr>
              <a:t>hesaplanmadan önce </a:t>
            </a:r>
            <a:r>
              <a:rPr lang="tr-TR" sz="1600" dirty="0"/>
              <a:t>ilgili değişken 1 artırılır.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Sonra kullanılırsa ifade (</a:t>
            </a:r>
            <a:r>
              <a:rPr lang="tr-TR" sz="1600" dirty="0" err="1"/>
              <a:t>expression</a:t>
            </a:r>
            <a:r>
              <a:rPr lang="tr-TR" sz="1600" dirty="0"/>
              <a:t>), </a:t>
            </a:r>
            <a:r>
              <a:rPr lang="tr-TR" sz="1600" u="sng" dirty="0">
                <a:solidFill>
                  <a:srgbClr val="FF0000"/>
                </a:solidFill>
              </a:rPr>
              <a:t>hesaplanmadan sonra </a:t>
            </a:r>
            <a:r>
              <a:rPr lang="tr-TR" sz="1600" dirty="0"/>
              <a:t>ilgili değişken 1 artırılır.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--</a:t>
            </a:r>
            <a:r>
              <a:rPr lang="tr-TR" sz="1600" dirty="0"/>
              <a:t> operatörü;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Önce kullanılırsa ifade </a:t>
            </a:r>
            <a:r>
              <a:rPr lang="tr-TR" sz="1600" dirty="0" err="1"/>
              <a:t>ifade</a:t>
            </a:r>
            <a:r>
              <a:rPr lang="tr-TR" sz="1600" dirty="0"/>
              <a:t> (</a:t>
            </a:r>
            <a:r>
              <a:rPr lang="tr-TR" sz="1600" dirty="0" err="1"/>
              <a:t>expression</a:t>
            </a:r>
            <a:r>
              <a:rPr lang="tr-TR" sz="1600" dirty="0"/>
              <a:t>), </a:t>
            </a:r>
            <a:r>
              <a:rPr lang="tr-TR" sz="1600" u="sng" dirty="0">
                <a:solidFill>
                  <a:srgbClr val="FF0000"/>
                </a:solidFill>
              </a:rPr>
              <a:t>hesaplanmadan önce </a:t>
            </a:r>
            <a:r>
              <a:rPr lang="tr-TR" sz="1600" dirty="0"/>
              <a:t>ilgili değişken 1 eksiltilir.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Sonra kullanılırsa ifade (</a:t>
            </a:r>
            <a:r>
              <a:rPr lang="tr-TR" sz="1600" dirty="0" err="1"/>
              <a:t>expression</a:t>
            </a:r>
            <a:r>
              <a:rPr lang="tr-TR" sz="1600" dirty="0"/>
              <a:t>), </a:t>
            </a:r>
            <a:r>
              <a:rPr lang="tr-TR" sz="1600" u="sng" dirty="0">
                <a:solidFill>
                  <a:srgbClr val="FF0000"/>
                </a:solidFill>
              </a:rPr>
              <a:t>hesaplanmadan sonra </a:t>
            </a:r>
            <a:r>
              <a:rPr lang="tr-TR" sz="1600" dirty="0"/>
              <a:t>ilgili değişken 1 eksiltilir.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24791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1BF6C03-8A2D-4756-9762-D1B8D701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++ , -- , &amp;&amp;, || operatörleri 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C01B4F5-DBBC-4760-9946-7B919FE9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x=0,y=0;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x++ </a:t>
            </a:r>
            <a:r>
              <a:rPr lang="en-US" dirty="0">
                <a:latin typeface="Consolas" panose="020B0609020204030204" pitchFamily="49" charset="0"/>
              </a:rPr>
              <a:t>&amp;&amp; y++)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Doğru</a:t>
            </a:r>
            <a:r>
              <a:rPr lang="en-US" dirty="0">
                <a:latin typeface="Consolas" panose="020B0609020204030204" pitchFamily="49" charset="0"/>
              </a:rPr>
              <a:t>: -&gt; x:%d,y:%d\n",x,y);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printf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("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Yanlış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-&gt; x:%d,y:%d\n",x,y); 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Yanlış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 -&gt; x:1,y:0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x=1; y=1;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x-- &amp;&amp; y--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printf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("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Doğru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: -&gt; x:%d,y:%d\n",x,y);</a:t>
            </a:r>
            <a:r>
              <a:rPr lang="en-US" dirty="0">
                <a:latin typeface="Consolas" panose="020B0609020204030204" pitchFamily="49" charset="0"/>
              </a:rPr>
              <a:t> //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Doğru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: -&gt; x:0,y:0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Yanlış</a:t>
            </a:r>
            <a:r>
              <a:rPr lang="en-US" dirty="0">
                <a:latin typeface="Consolas" panose="020B0609020204030204" pitchFamily="49" charset="0"/>
              </a:rPr>
              <a:t> -&gt; x:%d,y:%d\n",x,y);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x=0; y=0;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++x &amp;&amp; ++y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printf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("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Doğru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-&gt; x:%d,y:%d\n",x,y); 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Doğru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 -&gt; x:1,y:1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Yanlış</a:t>
            </a:r>
            <a:r>
              <a:rPr lang="en-US" dirty="0">
                <a:latin typeface="Consolas" panose="020B0609020204030204" pitchFamily="49" charset="0"/>
              </a:rPr>
              <a:t> -&gt; x:%d,y:%d\n",x,y);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x=0; y=0;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++x</a:t>
            </a:r>
            <a:r>
              <a:rPr lang="en-US" dirty="0">
                <a:latin typeface="Consolas" panose="020B0609020204030204" pitchFamily="49" charset="0"/>
              </a:rPr>
              <a:t> || ++y)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printf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("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Doğru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-&gt; x:%d,y:%d\n",x,y); 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Doğru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 -&gt; x:1,y:0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Yanlış</a:t>
            </a:r>
            <a:r>
              <a:rPr lang="en-US" dirty="0">
                <a:latin typeface="Consolas" panose="020B0609020204030204" pitchFamily="49" charset="0"/>
              </a:rPr>
              <a:t> -&gt; x:%d,y:%d\n",x,y);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7E3917E5-D4C0-4CD2-B2B3-5036EDCCD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z="1600" dirty="0"/>
              <a:t>İlişkisel operatörlerde;</a:t>
            </a:r>
          </a:p>
          <a:p>
            <a:pPr algn="ctr"/>
            <a:r>
              <a:rPr lang="tr-TR" sz="1600" b="1" dirty="0">
                <a:highlight>
                  <a:srgbClr val="FFFF00"/>
                </a:highlight>
              </a:rPr>
              <a:t>Derleyici tarafından yapılan optimizasyon gereği şart sağlandığı anda </a:t>
            </a:r>
            <a:r>
              <a:rPr lang="tr-TR" sz="1600" b="1" dirty="0"/>
              <a:t>geri kalan ifadeler icra edilmez.</a:t>
            </a:r>
          </a:p>
          <a:p>
            <a:r>
              <a:rPr lang="tr-TR" sz="1600" dirty="0"/>
              <a:t>İlk </a:t>
            </a:r>
            <a:r>
              <a:rPr lang="tr-TR" sz="1600" dirty="0" err="1"/>
              <a:t>if</a:t>
            </a:r>
            <a:r>
              <a:rPr lang="tr-TR" sz="1600" dirty="0"/>
              <a:t> ifadesinde x sıfır olduğundan şartın tamamı yanlış olur ve sadece x artırılır.</a:t>
            </a:r>
          </a:p>
          <a:p>
            <a:r>
              <a:rPr lang="tr-TR" sz="1600" dirty="0"/>
              <a:t>İkinci </a:t>
            </a:r>
            <a:r>
              <a:rPr lang="tr-TR" sz="1600" dirty="0" err="1"/>
              <a:t>if</a:t>
            </a:r>
            <a:r>
              <a:rPr lang="tr-TR" sz="1600" dirty="0"/>
              <a:t> ifadesinde x ve y 1 olduğundan &amp;&amp; </a:t>
            </a:r>
            <a:r>
              <a:rPr lang="tr-TR" sz="1600" dirty="0" err="1"/>
              <a:t>operandlarından</a:t>
            </a:r>
            <a:r>
              <a:rPr lang="tr-TR" sz="1600" dirty="0"/>
              <a:t> biri 0 olduğu tespit edilene kadar (ki burada tespit edilemeyecek) tüm ifadeler icra edilir.</a:t>
            </a:r>
          </a:p>
          <a:p>
            <a:r>
              <a:rPr lang="tr-TR" sz="1600" dirty="0"/>
              <a:t>Üçüncü </a:t>
            </a:r>
            <a:r>
              <a:rPr lang="tr-TR" sz="1600" dirty="0" err="1"/>
              <a:t>if</a:t>
            </a:r>
            <a:r>
              <a:rPr lang="tr-TR" sz="1600" dirty="0"/>
              <a:t> ifadesinde x ve y 0 olup işleme girmeden önce bir artırılır ve  şart kontrol edilir.  &amp;&amp; </a:t>
            </a:r>
            <a:r>
              <a:rPr lang="tr-TR" sz="1600" dirty="0" err="1"/>
              <a:t>operandlarından</a:t>
            </a:r>
            <a:r>
              <a:rPr lang="tr-TR" sz="1600" dirty="0"/>
              <a:t> biri 0 olduğu tespit edilene kadar (ki burada tespit edilemeyecek) tüm ifadeler icra edilir.</a:t>
            </a:r>
          </a:p>
          <a:p>
            <a:r>
              <a:rPr lang="tr-TR" sz="1600" dirty="0"/>
              <a:t>Dördüncü </a:t>
            </a:r>
            <a:r>
              <a:rPr lang="tr-TR" sz="1600" dirty="0" err="1"/>
              <a:t>if</a:t>
            </a:r>
            <a:r>
              <a:rPr lang="tr-TR" sz="1600" dirty="0"/>
              <a:t> ifadesinde x ve y 0 olup işleme girmeden önce bir artırılır ve  şart kontrol edilir.  || </a:t>
            </a:r>
            <a:r>
              <a:rPr lang="tr-TR" sz="1600" dirty="0" err="1"/>
              <a:t>operandlarından</a:t>
            </a:r>
            <a:r>
              <a:rPr lang="tr-TR" sz="1600" dirty="0"/>
              <a:t> ilki 1 olduğu tespit edildiğinden geri kalan ifadeler icra edilmez</a:t>
            </a:r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809803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(m=0; m&lt;5;m++)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(m==3) 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("%d\</a:t>
            </a:r>
            <a:r>
              <a:rPr lang="en-US" sz="1600" dirty="0" err="1">
                <a:latin typeface="Consolas" panose="020B0609020204030204" pitchFamily="49" charset="0"/>
              </a:rPr>
              <a:t>n",m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Yanda verilen Programın çıktısını izleyerek gösteriniz; </a:t>
            </a:r>
          </a:p>
          <a:p>
            <a:r>
              <a:rPr lang="tr-TR" sz="2000" dirty="0">
                <a:highlight>
                  <a:srgbClr val="FFFF00"/>
                </a:highlight>
              </a:rPr>
              <a:t>Aynı örneği do ve </a:t>
            </a:r>
            <a:r>
              <a:rPr lang="tr-TR" sz="2000" dirty="0" err="1">
                <a:highlight>
                  <a:srgbClr val="FFFF00"/>
                </a:highlight>
              </a:rPr>
              <a:t>while</a:t>
            </a:r>
            <a:r>
              <a:rPr lang="tr-TR" sz="2000" dirty="0">
                <a:highlight>
                  <a:srgbClr val="FFFF00"/>
                </a:highlight>
              </a:rPr>
              <a:t> ile yapınız.</a:t>
            </a:r>
          </a:p>
        </p:txBody>
      </p:sp>
    </p:spTree>
    <p:extLst>
      <p:ext uri="{BB962C8B-B14F-4D97-AF65-F5344CB8AC3E}">
        <p14:creationId xmlns:p14="http://schemas.microsoft.com/office/powerpoint/2010/main" val="3369176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22121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baslangic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bitis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sayac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adet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=0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</a:rPr>
              <a:t>Başlangıç</a:t>
            </a:r>
            <a:r>
              <a:rPr lang="en-US" sz="1600" dirty="0">
                <a:latin typeface="Consolas" panose="020B0609020204030204" pitchFamily="49" charset="0"/>
              </a:rPr>
              <a:t> ve </a:t>
            </a:r>
            <a:r>
              <a:rPr lang="en-US" sz="1600" dirty="0" err="1">
                <a:latin typeface="Consolas" panose="020B0609020204030204" pitchFamily="49" charset="0"/>
              </a:rPr>
              <a:t>bitişi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giriniz</a:t>
            </a:r>
            <a:r>
              <a:rPr lang="en-US" sz="1600" dirty="0">
                <a:latin typeface="Consolas" panose="020B0609020204030204" pitchFamily="49" charset="0"/>
              </a:rPr>
              <a:t>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scanf</a:t>
            </a:r>
            <a:r>
              <a:rPr lang="en-US" sz="1600" dirty="0">
                <a:latin typeface="Consolas" panose="020B0609020204030204" pitchFamily="49" charset="0"/>
              </a:rPr>
              <a:t>("%</a:t>
            </a:r>
            <a:r>
              <a:rPr lang="en-US" sz="1600" dirty="0" err="1">
                <a:latin typeface="Consolas" panose="020B0609020204030204" pitchFamily="49" charset="0"/>
              </a:rPr>
              <a:t>d%d</a:t>
            </a:r>
            <a:r>
              <a:rPr lang="en-US" sz="1600" dirty="0">
                <a:latin typeface="Consolas" panose="020B0609020204030204" pitchFamily="49" charset="0"/>
              </a:rPr>
              <a:t>",&amp;</a:t>
            </a:r>
            <a:r>
              <a:rPr lang="en-US" sz="1600" dirty="0" err="1">
                <a:latin typeface="Consolas" panose="020B0609020204030204" pitchFamily="49" charset="0"/>
              </a:rPr>
              <a:t>baslangic</a:t>
            </a:r>
            <a:r>
              <a:rPr lang="en-US" sz="1600" dirty="0">
                <a:latin typeface="Consolas" panose="020B0609020204030204" pitchFamily="49" charset="0"/>
              </a:rPr>
              <a:t>,&amp;</a:t>
            </a:r>
            <a:r>
              <a:rPr lang="en-US" sz="1600" dirty="0" err="1">
                <a:latin typeface="Consolas" panose="020B0609020204030204" pitchFamily="49" charset="0"/>
              </a:rPr>
              <a:t>bitis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bitis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baslangic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  <a:r>
              <a:rPr lang="tr-TR" sz="1600" dirty="0">
                <a:latin typeface="Consolas" panose="020B0609020204030204" pitchFamily="49" charset="0"/>
              </a:rPr>
              <a:t> {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</a:rPr>
              <a:t>Hata</a:t>
            </a:r>
            <a:r>
              <a:rPr lang="tr-TR" sz="1600" dirty="0">
                <a:latin typeface="Consolas" panose="020B0609020204030204" pitchFamily="49" charset="0"/>
              </a:rPr>
              <a:t>: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başlangıç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bitişten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büyük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olamaz</a:t>
            </a:r>
            <a:r>
              <a:rPr lang="en-US" sz="1600" dirty="0">
                <a:latin typeface="Consolas" panose="020B0609020204030204" pitchFamily="49" charset="0"/>
              </a:rPr>
              <a:t>!\n");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//döngü sonuna ulaşıldığından buna gerek var mı?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}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bitis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baslangic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</a:rPr>
              <a:t>Böleni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Giriniz</a:t>
            </a:r>
            <a:r>
              <a:rPr lang="en-US" sz="1600" dirty="0">
                <a:latin typeface="Consolas" panose="020B0609020204030204" pitchFamily="49" charset="0"/>
              </a:rPr>
              <a:t>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scanf</a:t>
            </a:r>
            <a:r>
              <a:rPr lang="en-US" sz="1600" dirty="0">
                <a:latin typeface="Consolas" panose="020B0609020204030204" pitchFamily="49" charset="0"/>
              </a:rPr>
              <a:t>("%d",&amp;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baslangic</a:t>
            </a:r>
            <a:r>
              <a:rPr lang="en-US" sz="1600" dirty="0">
                <a:latin typeface="Consolas" panose="020B0609020204030204" pitchFamily="49" charset="0"/>
              </a:rPr>
              <a:t> || 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en-US" sz="1600" dirty="0">
                <a:latin typeface="Consolas" panose="020B0609020204030204" pitchFamily="49" charset="0"/>
              </a:rPr>
              <a:t> &gt;</a:t>
            </a:r>
            <a:r>
              <a:rPr lang="en-US" sz="1600" dirty="0" err="1">
                <a:latin typeface="Consolas" panose="020B0609020204030204" pitchFamily="49" charset="0"/>
              </a:rPr>
              <a:t>bitis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</a:rPr>
              <a:t>Hata</a:t>
            </a:r>
            <a:r>
              <a:rPr lang="tr-TR" sz="1600" dirty="0">
                <a:latin typeface="Consolas" panose="020B0609020204030204" pitchFamily="49" charset="0"/>
              </a:rPr>
              <a:t>: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bölen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başlangıç</a:t>
            </a:r>
            <a:r>
              <a:rPr lang="en-US" sz="1600" dirty="0">
                <a:latin typeface="Consolas" panose="020B0609020204030204" pitchFamily="49" charset="0"/>
              </a:rPr>
              <a:t> ve </a:t>
            </a:r>
            <a:r>
              <a:rPr lang="en-US" sz="1600" dirty="0" err="1">
                <a:latin typeface="Consolas" panose="020B0609020204030204" pitchFamily="49" charset="0"/>
              </a:rPr>
              <a:t>bitiş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arasında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olmalıdır</a:t>
            </a:r>
            <a:r>
              <a:rPr lang="en-US" sz="1600" dirty="0">
                <a:latin typeface="Consolas" panose="020B0609020204030204" pitchFamily="49" charset="0"/>
              </a:rPr>
              <a:t>!\n");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baslangic</a:t>
            </a:r>
            <a:r>
              <a:rPr lang="en-US" sz="1600" dirty="0">
                <a:latin typeface="Consolas" panose="020B0609020204030204" pitchFamily="49" charset="0"/>
              </a:rPr>
              <a:t> || 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en-US" sz="1600" dirty="0">
                <a:latin typeface="Consolas" panose="020B0609020204030204" pitchFamily="49" charset="0"/>
              </a:rPr>
              <a:t> &gt;</a:t>
            </a:r>
            <a:r>
              <a:rPr lang="en-US" sz="1600" dirty="0" err="1">
                <a:latin typeface="Consolas" panose="020B0609020204030204" pitchFamily="49" charset="0"/>
              </a:rPr>
              <a:t>bitis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("----------------------------\n");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("%d </a:t>
            </a:r>
            <a:r>
              <a:rPr lang="en-US" sz="1600" dirty="0" err="1">
                <a:latin typeface="Consolas" panose="020B0609020204030204" pitchFamily="49" charset="0"/>
              </a:rPr>
              <a:t>ile</a:t>
            </a:r>
            <a:r>
              <a:rPr lang="en-US" sz="1600" dirty="0">
                <a:latin typeface="Consolas" panose="020B0609020204030204" pitchFamily="49" charset="0"/>
              </a:rPr>
              <a:t> %d </a:t>
            </a:r>
            <a:r>
              <a:rPr lang="en-US" sz="1600" dirty="0" err="1">
                <a:latin typeface="Consolas" panose="020B0609020204030204" pitchFamily="49" charset="0"/>
              </a:rPr>
              <a:t>sayısı</a:t>
            </a:r>
            <a:r>
              <a:rPr lang="en-US" sz="1600" dirty="0">
                <a:latin typeface="Consolas" panose="020B0609020204030204" pitchFamily="49" charset="0"/>
              </a:rPr>
              <a:t> ve </a:t>
            </a:r>
            <a:r>
              <a:rPr lang="en-US" sz="1600" dirty="0" err="1">
                <a:latin typeface="Consolas" panose="020B0609020204030204" pitchFamily="49" charset="0"/>
              </a:rPr>
              <a:t>arasında</a:t>
            </a:r>
            <a:r>
              <a:rPr lang="en-US" sz="1600" dirty="0">
                <a:latin typeface="Consolas" panose="020B0609020204030204" pitchFamily="49" charset="0"/>
              </a:rPr>
              <a:t> %d </a:t>
            </a:r>
            <a:r>
              <a:rPr lang="en-US" sz="1600" dirty="0" err="1">
                <a:latin typeface="Consolas" panose="020B0609020204030204" pitchFamily="49" charset="0"/>
              </a:rPr>
              <a:t>sayısına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bölünenler</a:t>
            </a:r>
            <a:r>
              <a:rPr lang="en-US" sz="1600" dirty="0">
                <a:latin typeface="Consolas" panose="020B0609020204030204" pitchFamily="49" charset="0"/>
              </a:rPr>
              <a:t>:\n",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</a:rPr>
              <a:t>baslangic,bitis,bolen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sayac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</a:rPr>
              <a:t>baslangic;sayac</a:t>
            </a:r>
            <a:r>
              <a:rPr lang="en-US" sz="1600" dirty="0">
                <a:latin typeface="Consolas" panose="020B0609020204030204" pitchFamily="49" charset="0"/>
              </a:rPr>
              <a:t>&lt;=</a:t>
            </a:r>
            <a:r>
              <a:rPr lang="en-US" sz="1600" dirty="0" err="1">
                <a:latin typeface="Consolas" panose="020B0609020204030204" pitchFamily="49" charset="0"/>
              </a:rPr>
              <a:t>bitis;sayac</a:t>
            </a:r>
            <a:r>
              <a:rPr lang="en-US" sz="1600" dirty="0">
                <a:latin typeface="Consolas" panose="020B0609020204030204" pitchFamily="49" charset="0"/>
              </a:rPr>
              <a:t>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sayac%bolen</a:t>
            </a:r>
            <a:r>
              <a:rPr lang="en-US" sz="1600" dirty="0">
                <a:latin typeface="Consolas" panose="020B0609020204030204" pitchFamily="49" charset="0"/>
              </a:rPr>
              <a:t>==0)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adet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("%d </a:t>
            </a:r>
            <a:r>
              <a:rPr lang="en-US" sz="1600" dirty="0" err="1">
                <a:latin typeface="Consolas" panose="020B0609020204030204" pitchFamily="49" charset="0"/>
              </a:rPr>
              <a:t>sayısı</a:t>
            </a:r>
            <a:r>
              <a:rPr lang="en-US" sz="1600" dirty="0">
                <a:latin typeface="Consolas" panose="020B0609020204030204" pitchFamily="49" charset="0"/>
              </a:rPr>
              <a:t> %d ye </a:t>
            </a:r>
            <a:r>
              <a:rPr lang="en-US" sz="1600" dirty="0" err="1">
                <a:latin typeface="Consolas" panose="020B0609020204030204" pitchFamily="49" charset="0"/>
              </a:rPr>
              <a:t>bölünür</a:t>
            </a:r>
            <a:r>
              <a:rPr lang="en-US" sz="1600" dirty="0">
                <a:latin typeface="Consolas" panose="020B0609020204030204" pitchFamily="49" charset="0"/>
              </a:rPr>
              <a:t>.\n",</a:t>
            </a:r>
            <a:r>
              <a:rPr lang="en-US" sz="1600" dirty="0" err="1">
                <a:latin typeface="Consolas" panose="020B0609020204030204" pitchFamily="49" charset="0"/>
              </a:rPr>
              <a:t>sayac,bolen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("%d </a:t>
            </a:r>
            <a:r>
              <a:rPr lang="en-US" sz="1600" dirty="0" err="1">
                <a:latin typeface="Consolas" panose="020B0609020204030204" pitchFamily="49" charset="0"/>
              </a:rPr>
              <a:t>adet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sayı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bulundu</a:t>
            </a:r>
            <a:r>
              <a:rPr lang="en-US" sz="1600" dirty="0">
                <a:latin typeface="Consolas" panose="020B0609020204030204" pitchFamily="49" charset="0"/>
              </a:rPr>
              <a:t>.",</a:t>
            </a:r>
            <a:r>
              <a:rPr lang="en-US" sz="1600" dirty="0" err="1">
                <a:latin typeface="Consolas" panose="020B0609020204030204" pitchFamily="49" charset="0"/>
              </a:rPr>
              <a:t>adet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başlangıç ve bitiş arasındaki sayıların, girilen üçüncü bir sayının katının olup olmadığı ve kaç tane katının olduğu araştırılacaktır. Problemi çözen C programını yazınız. </a:t>
            </a:r>
            <a:endParaRPr lang="tr-T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3392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İlk olarak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Ana fonksiyon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main function</a:t>
            </a:r>
            <a:r>
              <a:rPr lang="tr-TR" dirty="0">
                <a:highlight>
                  <a:srgbClr val="FFFF00"/>
                </a:highlight>
              </a:rPr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bir fonksiyonda önce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veri yapıları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data structure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Değişken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variable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break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478991" y="2774129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6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sayının tersini yazan programı yazınız.</a:t>
            </a:r>
          </a:p>
          <a:p>
            <a:endParaRPr lang="tr-TR" sz="2000" dirty="0"/>
          </a:p>
          <a:p>
            <a:r>
              <a:rPr lang="tr-TR" sz="2000" b="1" i="1" dirty="0" err="1"/>
              <a:t>Pelindrome</a:t>
            </a:r>
            <a:r>
              <a:rPr lang="tr-TR" sz="2000" b="1" i="1" dirty="0"/>
              <a:t> rakam, düzü ile tersi birbirinin aynı olan rakamlardır. (123:321)</a:t>
            </a:r>
          </a:p>
        </p:txBody>
      </p:sp>
    </p:spTree>
    <p:extLst>
      <p:ext uri="{BB962C8B-B14F-4D97-AF65-F5344CB8AC3E}">
        <p14:creationId xmlns:p14="http://schemas.microsoft.com/office/powerpoint/2010/main" val="971372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1BF6C03-8A2D-4756-9762-D1B8D701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 İÇE </a:t>
            </a:r>
            <a:r>
              <a:rPr lang="tr-TR" dirty="0" err="1"/>
              <a:t>talimatLAR</a:t>
            </a:r>
            <a:endParaRPr lang="tr-TR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C01B4F5-DBBC-4760-9946-7B919FE9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 = 0;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("I----\n");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(a=1; a&lt;3; a++)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(b=1; b&lt;3; b++)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=3;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&gt;0;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--)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("%d-%d-%d\n",</a:t>
            </a:r>
            <a:r>
              <a:rPr lang="en-US" dirty="0" err="1">
                <a:latin typeface="Consolas" panose="020B0609020204030204" pitchFamily="49" charset="0"/>
              </a:rPr>
              <a:t>a,b,tmp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("II----\n");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(a=1; a&lt;3; a++)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(b-- &gt;0)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=3;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&gt;0;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--)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("%d-%d-%d\n",</a:t>
            </a:r>
            <a:r>
              <a:rPr lang="en-US" dirty="0" err="1">
                <a:latin typeface="Consolas" panose="020B0609020204030204" pitchFamily="49" charset="0"/>
              </a:rPr>
              <a:t>a,b,tmp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("III--\n");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(a=1; a&lt;3; a++)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(a%2==1)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=3;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&gt;0;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--)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("%d-%d-%d\n",</a:t>
            </a:r>
            <a:r>
              <a:rPr lang="en-US" dirty="0" err="1">
                <a:latin typeface="Consolas" panose="020B0609020204030204" pitchFamily="49" charset="0"/>
              </a:rPr>
              <a:t>a,b,tmp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("IV--\n");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(a=1; a&lt;3; a++)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(a%2==1)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=3;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&gt;0;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--)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("%d-%d-%d\n",</a:t>
            </a:r>
            <a:r>
              <a:rPr lang="en-US" dirty="0" err="1">
                <a:latin typeface="Consolas" panose="020B0609020204030204" pitchFamily="49" charset="0"/>
              </a:rPr>
              <a:t>a,b,tmp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&lt;3;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("%d-%d-%d\n",</a:t>
            </a:r>
            <a:r>
              <a:rPr lang="en-US" dirty="0" err="1">
                <a:latin typeface="Consolas" panose="020B0609020204030204" pitchFamily="49" charset="0"/>
              </a:rPr>
              <a:t>a,b,tmp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7E3917E5-D4C0-4CD2-B2B3-5036EDCCD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600" dirty="0" err="1"/>
              <a:t>for</a:t>
            </a:r>
            <a:r>
              <a:rPr lang="tr-TR" sz="1600" dirty="0"/>
              <a:t> talimatı bir başka </a:t>
            </a:r>
            <a:r>
              <a:rPr lang="tr-TR" sz="1600" dirty="0" err="1"/>
              <a:t>for</a:t>
            </a:r>
            <a:r>
              <a:rPr lang="tr-TR" sz="1600" dirty="0"/>
              <a:t>/</a:t>
            </a:r>
            <a:r>
              <a:rPr lang="tr-TR" sz="1600" dirty="0" err="1"/>
              <a:t>while</a:t>
            </a:r>
            <a:r>
              <a:rPr lang="tr-TR" sz="1600" dirty="0"/>
              <a:t>/do..</a:t>
            </a:r>
            <a:r>
              <a:rPr lang="tr-TR" sz="1600" dirty="0" err="1"/>
              <a:t>while</a:t>
            </a:r>
            <a:r>
              <a:rPr lang="tr-TR" sz="1600" dirty="0"/>
              <a:t> talimatını çalıştırıyorsa iç içe döngü var demektir.</a:t>
            </a:r>
          </a:p>
          <a:p>
            <a:r>
              <a:rPr lang="tr-TR" sz="1600" dirty="0"/>
              <a:t>Yandaki 1. örnekte ilk </a:t>
            </a:r>
            <a:r>
              <a:rPr lang="tr-TR" sz="1600" dirty="0" err="1"/>
              <a:t>for</a:t>
            </a:r>
            <a:r>
              <a:rPr lang="tr-TR" sz="1600" dirty="0"/>
              <a:t> talimatı ikincisini, ikincisi de üçüncüsünü çalıştırmaktadır.</a:t>
            </a:r>
          </a:p>
          <a:p>
            <a:r>
              <a:rPr lang="tr-TR" sz="1600" dirty="0"/>
              <a:t>Yandaki 2. örnekte ilk </a:t>
            </a:r>
            <a:r>
              <a:rPr lang="tr-TR" sz="1600" dirty="0" err="1"/>
              <a:t>for</a:t>
            </a:r>
            <a:r>
              <a:rPr lang="tr-TR" sz="1600" dirty="0"/>
              <a:t> talimatı </a:t>
            </a:r>
            <a:r>
              <a:rPr lang="tr-TR" sz="1600" dirty="0" err="1"/>
              <a:t>while</a:t>
            </a:r>
            <a:r>
              <a:rPr lang="tr-TR" sz="1600" dirty="0"/>
              <a:t> döngüsünü, </a:t>
            </a:r>
            <a:r>
              <a:rPr lang="tr-TR" sz="1600" dirty="0" err="1"/>
              <a:t>while</a:t>
            </a:r>
            <a:r>
              <a:rPr lang="tr-TR" sz="1600" dirty="0"/>
              <a:t> döngüsü de ikinci </a:t>
            </a:r>
            <a:r>
              <a:rPr lang="tr-TR" sz="1600" dirty="0" err="1"/>
              <a:t>for</a:t>
            </a:r>
            <a:r>
              <a:rPr lang="tr-TR" sz="1600" dirty="0"/>
              <a:t> döngüsünü çalıştırmaktadır.</a:t>
            </a:r>
          </a:p>
          <a:p>
            <a:r>
              <a:rPr lang="tr-TR" sz="1600" dirty="0"/>
              <a:t>….</a:t>
            </a:r>
          </a:p>
          <a:p>
            <a:endParaRPr lang="tr-TR" sz="1600" dirty="0"/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052759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7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i, j;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yildizSayisi</a:t>
            </a:r>
            <a:r>
              <a:rPr lang="tr-TR" sz="1400" dirty="0">
                <a:latin typeface="Consolas" panose="020B0609020204030204" pitchFamily="49" charset="0"/>
              </a:rPr>
              <a:t>=1;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taban;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boslukSayisi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("Satir </a:t>
            </a:r>
            <a:r>
              <a:rPr lang="tr-TR" sz="1400" dirty="0" err="1">
                <a:latin typeface="Consolas" panose="020B0609020204030204" pitchFamily="49" charset="0"/>
              </a:rPr>
              <a:t>Sayisi</a:t>
            </a:r>
            <a:r>
              <a:rPr lang="tr-TR" sz="1400" dirty="0">
                <a:latin typeface="Consolas" panose="020B0609020204030204" pitchFamily="49" charset="0"/>
              </a:rPr>
              <a:t>:");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</a:t>
            </a:r>
            <a:r>
              <a:rPr lang="tr-TR" sz="1400" dirty="0" err="1">
                <a:latin typeface="Consolas" panose="020B0609020204030204" pitchFamily="49" charset="0"/>
              </a:rPr>
              <a:t>d",&amp;satir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boslukSayisi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=taban-1;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(i=0; i&lt;satir; i++){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(j=0; j&lt;</a:t>
            </a:r>
            <a:r>
              <a:rPr lang="tr-TR" sz="1400" dirty="0" err="1">
                <a:latin typeface="Consolas" panose="020B0609020204030204" pitchFamily="49" charset="0"/>
              </a:rPr>
              <a:t>boslukSayisi</a:t>
            </a:r>
            <a:r>
              <a:rPr lang="tr-TR" sz="1400" dirty="0">
                <a:latin typeface="Consolas" panose="020B0609020204030204" pitchFamily="49" charset="0"/>
              </a:rPr>
              <a:t>; j++)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(j=0; j&lt;</a:t>
            </a:r>
            <a:r>
              <a:rPr lang="tr-TR" sz="1400" dirty="0" err="1">
                <a:latin typeface="Consolas" panose="020B0609020204030204" pitchFamily="49" charset="0"/>
              </a:rPr>
              <a:t>yildizSayisi</a:t>
            </a:r>
            <a:r>
              <a:rPr lang="tr-TR" sz="1400" dirty="0">
                <a:latin typeface="Consolas" panose="020B0609020204030204" pitchFamily="49" charset="0"/>
              </a:rPr>
              <a:t>; j++)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("*");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yildizSayisi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+=2;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boslukSayisi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kenar uzunluğu dikkate alınarak ekrana * karakterleriyle üçgen çizen programı yazınız.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Örnek:</a:t>
            </a:r>
            <a:br>
              <a:rPr lang="tr-TR" sz="2000" dirty="0"/>
            </a:b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Taban Uzunluğu:5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  * 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 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848060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4CEC11-BB86-43BD-A6AC-EE7FCA35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8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102A95-5C53-4374-B1E2-23EA9BED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5307C79-F7BC-483E-96F8-EB7F1783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800" dirty="0"/>
              <a:t>Girilen iki sayma sayısı arasındaki arasındaki sayıların toplamını bulan programı giriniz.</a:t>
            </a:r>
          </a:p>
        </p:txBody>
      </p:sp>
    </p:spTree>
    <p:extLst>
      <p:ext uri="{BB962C8B-B14F-4D97-AF65-F5344CB8AC3E}">
        <p14:creationId xmlns:p14="http://schemas.microsoft.com/office/powerpoint/2010/main" val="3644185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kenar uzunluklarına göre içi boş ve dörtgen çizen çizen programı yazınız.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Örnek:</a:t>
            </a:r>
            <a:br>
              <a:rPr lang="tr-TR" sz="2000" dirty="0"/>
            </a:b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Kenar Uzunlukları:4 5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 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   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   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367049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4CEC11-BB86-43BD-A6AC-EE7FCA35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10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102A95-5C53-4374-B1E2-23EA9BED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5307C79-F7BC-483E-96F8-EB7F1783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800" dirty="0"/>
              <a:t>Klavyeden -1 girilinceye kadar girilen sayıların </a:t>
            </a:r>
            <a:r>
              <a:rPr lang="tr-TR" sz="1800" dirty="0" err="1"/>
              <a:t>ranjını</a:t>
            </a:r>
            <a:r>
              <a:rPr lang="tr-TR" sz="1800" dirty="0"/>
              <a:t> bulan programı yazınız.</a:t>
            </a:r>
          </a:p>
          <a:p>
            <a:endParaRPr lang="tr-TR" sz="1800" dirty="0"/>
          </a:p>
          <a:p>
            <a:r>
              <a:rPr lang="tr-TR" sz="1800" b="1" dirty="0" err="1"/>
              <a:t>Ranj</a:t>
            </a:r>
            <a:r>
              <a:rPr lang="tr-TR" sz="1800" b="1" dirty="0"/>
              <a:t>, bir takım sayının en büyüğü ile en küçüğü arasındaki farktır.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256244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4CEC11-BB86-43BD-A6AC-EE7FCA35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102A95-5C53-4374-B1E2-23EA9BED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5307C79-F7BC-483E-96F8-EB7F1783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800" dirty="0"/>
              <a:t>Bir gün içindeki </a:t>
            </a:r>
            <a:r>
              <a:rPr lang="tr-TR" sz="1800" dirty="0" err="1"/>
              <a:t>pelindrome</a:t>
            </a:r>
            <a:r>
              <a:rPr lang="tr-TR" sz="1800" dirty="0"/>
              <a:t> zamanları bulan programı yazınız.</a:t>
            </a:r>
          </a:p>
          <a:p>
            <a:endParaRPr lang="tr-TR" sz="1800" dirty="0"/>
          </a:p>
          <a:p>
            <a:r>
              <a:rPr lang="tr-TR" sz="1800" b="1" dirty="0" err="1"/>
              <a:t>Pelindrome</a:t>
            </a:r>
            <a:r>
              <a:rPr lang="tr-TR" sz="1800" b="1" dirty="0"/>
              <a:t> sayı, düzü ile tersi birbirinin aynı olan sayılardır.</a:t>
            </a:r>
          </a:p>
          <a:p>
            <a:r>
              <a:rPr lang="tr-TR" sz="1800" b="1"/>
              <a:t>Örnek: </a:t>
            </a:r>
            <a:r>
              <a:rPr lang="tr-TR" sz="1800" b="1" dirty="0"/>
              <a:t>12:21,…</a:t>
            </a:r>
          </a:p>
        </p:txBody>
      </p:sp>
    </p:spTree>
    <p:extLst>
      <p:ext uri="{BB962C8B-B14F-4D97-AF65-F5344CB8AC3E}">
        <p14:creationId xmlns:p14="http://schemas.microsoft.com/office/powerpoint/2010/main" val="389060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dillerde, </a:t>
            </a:r>
            <a:br>
              <a:rPr lang="tr-TR" b="1" dirty="0"/>
            </a:br>
            <a:r>
              <a:rPr lang="tr-TR" b="1" dirty="0"/>
              <a:t>veri ve bu veriyi işleyen yapılar  </a:t>
            </a:r>
            <a:br>
              <a:rPr lang="tr-TR" b="1" dirty="0"/>
            </a:br>
            <a:r>
              <a:rPr lang="tr-TR" b="1" dirty="0"/>
              <a:t>birbirinden ayrıdır.</a:t>
            </a:r>
          </a:p>
          <a:p>
            <a:pPr marL="0" indent="0">
              <a:buNone/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Yapısal Programların Ana Çerçevesi:</a:t>
            </a:r>
          </a:p>
          <a:p>
            <a:r>
              <a:rPr lang="tr-TR" sz="2200" b="1" dirty="0">
                <a:solidFill>
                  <a:srgbClr val="002060"/>
                </a:solidFill>
                <a:highlight>
                  <a:srgbClr val="FFFF00"/>
                </a:highlight>
              </a:rPr>
              <a:t>Değişkenler tanımlanır </a:t>
            </a:r>
            <a:br>
              <a:rPr lang="tr-TR" dirty="0">
                <a:solidFill>
                  <a:srgbClr val="0070C0"/>
                </a:solidFill>
              </a:rPr>
            </a:b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variable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declaration</a:t>
            </a:r>
            <a:r>
              <a:rPr lang="tr-TR" dirty="0"/>
              <a:t>)</a:t>
            </a:r>
          </a:p>
          <a:p>
            <a:r>
              <a:rPr lang="tr-TR" dirty="0">
                <a:solidFill>
                  <a:srgbClr val="0070C0"/>
                </a:solidFill>
              </a:rPr>
              <a:t>Fonksiyonlar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function</a:t>
            </a:r>
            <a:r>
              <a:rPr lang="tr-TR" dirty="0"/>
              <a:t>) </a:t>
            </a:r>
          </a:p>
          <a:p>
            <a:r>
              <a:rPr lang="tr-TR" sz="2200" b="1" dirty="0">
                <a:solidFill>
                  <a:srgbClr val="002060"/>
                </a:solidFill>
                <a:highlight>
                  <a:srgbClr val="FFFF00"/>
                </a:highlight>
              </a:rPr>
              <a:t>Ana fonksiyon </a:t>
            </a:r>
            <a:br>
              <a:rPr lang="tr-TR" dirty="0">
                <a:solidFill>
                  <a:srgbClr val="0070C0"/>
                </a:solidFill>
              </a:rPr>
            </a:b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</a:t>
            </a:r>
            <a:r>
              <a:rPr lang="tr-TR" dirty="0" err="1">
                <a:solidFill>
                  <a:srgbClr val="C00000"/>
                </a:solidFill>
              </a:rPr>
              <a:t>function</a:t>
            </a:r>
            <a:r>
              <a:rPr lang="tr-TR" dirty="0"/>
              <a:t>)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sz="2200" b="1" dirty="0">
                <a:solidFill>
                  <a:srgbClr val="002060"/>
                </a:solidFill>
                <a:highlight>
                  <a:srgbClr val="FFFF00"/>
                </a:highlight>
              </a:rPr>
              <a:t>Değişken </a:t>
            </a:r>
            <a:r>
              <a:rPr lang="tr-TR" dirty="0"/>
              <a:t>(</a:t>
            </a:r>
            <a:r>
              <a:rPr lang="tr-TR" dirty="0" err="1"/>
              <a:t>variable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Verinin hangi yapı içine konulacağını, </a:t>
            </a:r>
            <a:r>
              <a:rPr lang="tr-TR" i="1" dirty="0"/>
              <a:t>verinin doğal şekli</a:t>
            </a:r>
            <a:r>
              <a:rPr lang="tr-TR" dirty="0"/>
              <a:t> ve </a:t>
            </a:r>
            <a:r>
              <a:rPr lang="tr-TR" i="1" dirty="0"/>
              <a:t>veriye erişim şekli </a:t>
            </a:r>
            <a:r>
              <a:rPr lang="tr-TR" dirty="0"/>
              <a:t>belirler.</a:t>
            </a:r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sz="22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sz="22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tr-TR" sz="22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sz="22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sz="22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endParaRPr lang="tr-TR" sz="2200" b="1" dirty="0">
              <a:solidFill>
                <a:srgbClr val="00206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tr-TR" sz="22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do, </a:t>
            </a:r>
            <a:r>
              <a:rPr lang="tr-TR" sz="22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endParaRPr lang="tr-TR" sz="2200" b="1" dirty="0">
              <a:solidFill>
                <a:srgbClr val="00206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tr-TR" sz="22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tr-TR" sz="22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, break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endParaRPr lang="tr-TR" dirty="0">
              <a:latin typeface="Consolas" panose="020B0609020204030204" pitchFamily="49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468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>
                <a:solidFill>
                  <a:schemeClr val="tx1"/>
                </a:solidFill>
              </a:rPr>
              <a:t>Yapısal programlama: </a:t>
            </a:r>
            <a:br>
              <a:rPr lang="tr-TR" sz="4000" dirty="0">
                <a:solidFill>
                  <a:schemeClr val="tx1"/>
                </a:solidFill>
              </a:rPr>
            </a:br>
            <a:r>
              <a:rPr lang="tr-TR" sz="4000" dirty="0">
                <a:solidFill>
                  <a:schemeClr val="tx1"/>
                </a:solidFill>
              </a:rPr>
              <a:t>Ardışık işlem ve kontrol işlemleri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400" b="1" dirty="0">
                <a:solidFill>
                  <a:srgbClr val="0070C0"/>
                </a:solidFill>
              </a:rPr>
              <a:t>Ardışık İşlemler </a:t>
            </a:r>
            <a:r>
              <a:rPr lang="tr-TR" sz="1400" b="1" dirty="0"/>
              <a:t>(</a:t>
            </a:r>
            <a:r>
              <a:rPr lang="tr-TR" sz="1400" b="1" dirty="0" err="1">
                <a:solidFill>
                  <a:srgbClr val="C00000"/>
                </a:solidFill>
              </a:rPr>
              <a:t>sequential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operations</a:t>
            </a:r>
            <a:r>
              <a:rPr lang="tr-TR" sz="1400" b="1" dirty="0"/>
              <a:t>); </a:t>
            </a:r>
            <a:r>
              <a:rPr lang="tr-TR" sz="1400" b="1" dirty="0">
                <a:highlight>
                  <a:srgbClr val="FFFF00"/>
                </a:highlight>
              </a:rPr>
              <a:t>Program akışı, biri bitince sonraki icra edilecek şekilde devam eder.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Tanımlamalar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C00000"/>
                </a:solidFill>
              </a:rPr>
              <a:t>declarations</a:t>
            </a:r>
            <a:r>
              <a:rPr lang="tr-TR" sz="1400" dirty="0"/>
              <a:t>):  </a:t>
            </a:r>
            <a:br>
              <a:rPr lang="tr-TR" sz="1400" dirty="0"/>
            </a:b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yas,boy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bedenkitleindeksi,kilo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  <a:endParaRPr lang="tr-TR" sz="1400" dirty="0"/>
          </a:p>
          <a:p>
            <a:pPr marL="180975" indent="-180975">
              <a:buFont typeface="+mj-lt"/>
              <a:buAutoNum type="arabicPeriod"/>
            </a:pPr>
            <a:r>
              <a:rPr lang="tr-TR" sz="1400" b="1" dirty="0">
                <a:solidFill>
                  <a:srgbClr val="00B050"/>
                </a:solidFill>
              </a:rPr>
              <a:t>İfadeler</a:t>
            </a:r>
            <a:r>
              <a:rPr lang="tr-TR" sz="1400" dirty="0"/>
              <a:t> (</a:t>
            </a:r>
            <a:r>
              <a:rPr lang="tr-TR" sz="1400" b="1" dirty="0" err="1">
                <a:solidFill>
                  <a:srgbClr val="FF0000"/>
                </a:solidFill>
              </a:rPr>
              <a:t>expressions</a:t>
            </a:r>
            <a:r>
              <a:rPr lang="tr-TR" sz="1400" dirty="0"/>
              <a:t>): </a:t>
            </a:r>
            <a:r>
              <a:rPr lang="tr-TR" sz="1400" b="1" u="sng" dirty="0">
                <a:solidFill>
                  <a:srgbClr val="0000FF"/>
                </a:solidFill>
              </a:rPr>
              <a:t>Sabit, değişken ve operatör içeren sözdizimleri</a:t>
            </a:r>
            <a:br>
              <a:rPr lang="tr-TR" sz="1400" b="1" u="sng" dirty="0">
                <a:solidFill>
                  <a:srgbClr val="0000FF"/>
                </a:solidFill>
              </a:rPr>
            </a:br>
            <a:br>
              <a:rPr lang="tr-TR" sz="1400" dirty="0"/>
            </a:br>
            <a:r>
              <a:rPr lang="tr-TR" sz="1400" dirty="0" err="1">
                <a:latin typeface="Consolas" panose="020B0609020204030204" pitchFamily="49" charset="0"/>
              </a:rPr>
              <a:t>bedenkitleindeksi</a:t>
            </a:r>
            <a:r>
              <a:rPr lang="tr-TR" sz="1400" dirty="0">
                <a:latin typeface="Consolas" panose="020B0609020204030204" pitchFamily="49" charset="0"/>
              </a:rPr>
              <a:t>=kilo/(boy*boy);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dirty="0" err="1">
                <a:latin typeface="Consolas" panose="020B0609020204030204" pitchFamily="49" charset="0"/>
              </a:rPr>
              <a:t>cevre</a:t>
            </a:r>
            <a:r>
              <a:rPr lang="tr-TR" sz="1400" dirty="0">
                <a:latin typeface="Consolas" panose="020B0609020204030204" pitchFamily="49" charset="0"/>
              </a:rPr>
              <a:t>=2.0*3.14*r; 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Giriş/çıkış işlemleri </a:t>
            </a:r>
            <a:r>
              <a:rPr lang="tr-TR" sz="1400" dirty="0"/>
              <a:t>(</a:t>
            </a:r>
            <a:r>
              <a:rPr lang="tr-TR" sz="1400" dirty="0" err="1">
                <a:solidFill>
                  <a:srgbClr val="C00000"/>
                </a:solidFill>
              </a:rPr>
              <a:t>input</a:t>
            </a:r>
            <a:r>
              <a:rPr lang="tr-TR" sz="1400" dirty="0">
                <a:solidFill>
                  <a:srgbClr val="C00000"/>
                </a:solidFill>
              </a:rPr>
              <a:t>/</a:t>
            </a:r>
            <a:r>
              <a:rPr lang="tr-TR" sz="1400" dirty="0" err="1">
                <a:solidFill>
                  <a:srgbClr val="C00000"/>
                </a:solidFill>
              </a:rPr>
              <a:t>output</a:t>
            </a:r>
            <a:r>
              <a:rPr lang="tr-TR" sz="1400" dirty="0">
                <a:solidFill>
                  <a:srgbClr val="C00000"/>
                </a:solidFill>
              </a:rPr>
              <a:t> </a:t>
            </a:r>
            <a:r>
              <a:rPr lang="tr-TR" sz="1400" dirty="0" err="1">
                <a:solidFill>
                  <a:srgbClr val="C00000"/>
                </a:solidFill>
              </a:rPr>
              <a:t>operations</a:t>
            </a:r>
            <a:r>
              <a:rPr lang="tr-TR" sz="1400" dirty="0"/>
              <a:t>):</a:t>
            </a:r>
            <a:br>
              <a:rPr lang="tr-TR" sz="1400" dirty="0"/>
            </a:b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("%d",</a:t>
            </a:r>
            <a:r>
              <a:rPr lang="tr-TR" sz="1400" dirty="0" err="1">
                <a:latin typeface="Consolas" panose="020B0609020204030204" pitchFamily="49" charset="0"/>
              </a:rPr>
              <a:t>output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("%d",&amp;</a:t>
            </a:r>
            <a:r>
              <a:rPr lang="tr-TR" sz="1400" dirty="0" err="1">
                <a:latin typeface="Consolas" panose="020B0609020204030204" pitchFamily="49" charset="0"/>
              </a:rPr>
              <a:t>input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200" b="1" dirty="0">
                <a:solidFill>
                  <a:srgbClr val="0070C0"/>
                </a:solidFill>
              </a:rPr>
              <a:t>Kontrol İşlemleri </a:t>
            </a:r>
            <a:r>
              <a:rPr lang="tr-TR" sz="1200" b="1" dirty="0"/>
              <a:t>(</a:t>
            </a:r>
            <a:r>
              <a:rPr lang="tr-TR" sz="1200" b="1" dirty="0" err="1">
                <a:solidFill>
                  <a:srgbClr val="C00000"/>
                </a:solidFill>
              </a:rPr>
              <a:t>control</a:t>
            </a:r>
            <a:r>
              <a:rPr lang="tr-TR" sz="1200" b="1" dirty="0">
                <a:solidFill>
                  <a:srgbClr val="C00000"/>
                </a:solidFill>
              </a:rPr>
              <a:t> </a:t>
            </a:r>
            <a:r>
              <a:rPr lang="tr-TR" sz="1200" b="1" dirty="0" err="1">
                <a:solidFill>
                  <a:srgbClr val="C00000"/>
                </a:solidFill>
              </a:rPr>
              <a:t>operations</a:t>
            </a:r>
            <a:r>
              <a:rPr lang="tr-TR" sz="1200" b="1" dirty="0"/>
              <a:t>); </a:t>
            </a:r>
            <a:r>
              <a:rPr lang="tr-TR" sz="1200" b="1" dirty="0">
                <a:highlight>
                  <a:srgbClr val="FFFF00"/>
                </a:highlight>
              </a:rPr>
              <a:t>Program akışı, sırayla icra edilmeyecek şekilde devam eder.  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Duruma göre seçimler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conditional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choices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a=3; </a:t>
            </a: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 </a:t>
            </a:r>
            <a:r>
              <a:rPr lang="tr-TR" sz="1200" b="1" dirty="0">
                <a:latin typeface="Consolas" panose="020B0609020204030204" pitchFamily="49" charset="0"/>
              </a:rPr>
              <a:t>else</a:t>
            </a:r>
            <a:r>
              <a:rPr lang="tr-TR" sz="1200" dirty="0">
                <a:latin typeface="Consolas" panose="020B0609020204030204" pitchFamily="49" charset="0"/>
              </a:rPr>
              <a:t> a=2;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switch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(operator)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 };</a:t>
            </a:r>
            <a:endParaRPr lang="tr-TR" sz="1200" b="1" u="sng" dirty="0"/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İlişkisel Döngü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relational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loops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/>
            </a:b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 a=3*i;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>
                <a:latin typeface="Consolas" panose="020B0609020204030204" pitchFamily="49" charset="0"/>
              </a:rPr>
              <a:t>do</a:t>
            </a:r>
            <a:r>
              <a:rPr lang="tr-TR" sz="1200" dirty="0">
                <a:latin typeface="Consolas" panose="020B0609020204030204" pitchFamily="49" charset="0"/>
              </a:rPr>
              <a:t> a=3*i; </a:t>
            </a: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(i=1; i&lt;=10; i++) a=3*i;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Dallanmalar</a:t>
            </a:r>
            <a:r>
              <a:rPr lang="tr-TR" sz="1200" dirty="0"/>
              <a:t> (</a:t>
            </a:r>
            <a:r>
              <a:rPr lang="tr-TR" sz="1200" dirty="0" err="1">
                <a:solidFill>
                  <a:srgbClr val="C00000"/>
                </a:solidFill>
              </a:rPr>
              <a:t>jumps</a:t>
            </a:r>
            <a:r>
              <a:rPr lang="tr-TR" sz="1200" dirty="0"/>
              <a:t>): </a:t>
            </a:r>
            <a:br>
              <a:rPr lang="tr-TR" sz="1200" dirty="0"/>
            </a:br>
            <a:r>
              <a:rPr lang="tr-TR" sz="1200" dirty="0"/>
              <a:t> </a:t>
            </a:r>
            <a:br>
              <a:rPr lang="tr-TR" sz="1200" dirty="0"/>
            </a:b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samplefunc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n)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inf</a:t>
            </a:r>
            <a:r>
              <a:rPr lang="tr-TR" sz="1200" dirty="0">
                <a:latin typeface="Consolas" panose="020B0609020204030204" pitchFamily="49" charset="0"/>
              </a:rPr>
              <a:t> f=1;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(n&lt;1)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i=1; ; i++)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(i%2) </a:t>
            </a:r>
            <a:r>
              <a:rPr lang="tr-TR" sz="1200" b="1" dirty="0" err="1">
                <a:latin typeface="Consolas" panose="020B0609020204030204" pitchFamily="49" charset="0"/>
              </a:rPr>
              <a:t>continue</a:t>
            </a:r>
            <a:r>
              <a:rPr lang="tr-TR" sz="1200" dirty="0">
                <a:latin typeface="Consolas" panose="020B0609020204030204" pitchFamily="49" charset="0"/>
              </a:rPr>
              <a:t>; f=f*</a:t>
            </a:r>
            <a:r>
              <a:rPr lang="tr-TR" sz="1200" dirty="0" err="1">
                <a:latin typeface="Consolas" panose="020B0609020204030204" pitchFamily="49" charset="0"/>
              </a:rPr>
              <a:t>i;if</a:t>
            </a:r>
            <a:r>
              <a:rPr lang="tr-TR" sz="1200" dirty="0">
                <a:latin typeface="Consolas" panose="020B0609020204030204" pitchFamily="49" charset="0"/>
              </a:rPr>
              <a:t> (i==n) </a:t>
            </a:r>
            <a:r>
              <a:rPr lang="tr-TR" sz="1200" b="1" dirty="0">
                <a:latin typeface="Consolas" panose="020B0609020204030204" pitchFamily="49" charset="0"/>
              </a:rPr>
              <a:t>break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};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322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A98D442-D29F-4829-8D0C-3B3FE224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KONROL YAPILARI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4B5F79BA-FB42-40E9-A218-9C094A1AD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WHILE, DO..WHILE, FOR ve break, </a:t>
            </a:r>
            <a:r>
              <a:rPr lang="tr-TR" dirty="0" err="1"/>
              <a:t>continue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141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D5F43465-9C74-4AF1-A41B-B39FDC4B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Break ve </a:t>
            </a:r>
            <a:r>
              <a:rPr lang="tr-TR" dirty="0" err="1"/>
              <a:t>contınue</a:t>
            </a:r>
            <a:r>
              <a:rPr lang="tr-TR" dirty="0"/>
              <a:t> talimatı (</a:t>
            </a:r>
            <a:r>
              <a:rPr lang="tr-TR" dirty="0" err="1"/>
              <a:t>statement</a:t>
            </a:r>
            <a:r>
              <a:rPr lang="tr-TR" dirty="0"/>
              <a:t>)</a:t>
            </a:r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59A93643-259D-4DE8-AB39-0BA8E6430F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b="1" dirty="0">
                <a:latin typeface="Consolas" panose="020B0609020204030204" pitchFamily="49" charset="0"/>
              </a:rPr>
              <a:t>break</a:t>
            </a:r>
            <a:r>
              <a:rPr lang="tr-TR" dirty="0"/>
              <a:t> talimatı (</a:t>
            </a:r>
            <a:r>
              <a:rPr lang="tr-TR" dirty="0" err="1"/>
              <a:t>statement</a:t>
            </a:r>
            <a:r>
              <a:rPr lang="tr-TR" dirty="0"/>
              <a:t>) </a:t>
            </a:r>
            <a:r>
              <a:rPr lang="tr-TR" dirty="0" err="1"/>
              <a:t>switch</a:t>
            </a:r>
            <a:r>
              <a:rPr lang="tr-TR" dirty="0"/>
              <a:t> talimatında, </a:t>
            </a:r>
            <a:r>
              <a:rPr lang="tr-TR" u="sng" dirty="0" err="1">
                <a:highlight>
                  <a:srgbClr val="FFFF00"/>
                </a:highlight>
              </a:rPr>
              <a:t>switch</a:t>
            </a:r>
            <a:r>
              <a:rPr lang="tr-TR" u="sng" dirty="0">
                <a:highlight>
                  <a:srgbClr val="FFFF00"/>
                </a:highlight>
              </a:rPr>
              <a:t> bloğun dışına  çıkmamızı sağlayan </a:t>
            </a:r>
            <a:r>
              <a:rPr lang="tr-TR" u="sng" dirty="0" err="1">
                <a:highlight>
                  <a:srgbClr val="FFFF00"/>
                </a:highlight>
              </a:rPr>
              <a:t>talimatdır</a:t>
            </a:r>
            <a:r>
              <a:rPr lang="tr-TR" dirty="0"/>
              <a:t>.</a:t>
            </a:r>
          </a:p>
          <a:p>
            <a:r>
              <a:rPr lang="tr-TR" dirty="0"/>
              <a:t>Döngü talimatlarında ise </a:t>
            </a:r>
            <a:r>
              <a:rPr lang="tr-TR" b="1" dirty="0">
                <a:latin typeface="Consolas" panose="020B0609020204030204" pitchFamily="49" charset="0"/>
              </a:rPr>
              <a:t>break</a:t>
            </a:r>
            <a:r>
              <a:rPr lang="tr-TR" dirty="0"/>
              <a:t> talimatı, döngü bloğunun içinde </a:t>
            </a:r>
            <a:r>
              <a:rPr lang="tr-TR" b="1" u="sng" dirty="0">
                <a:solidFill>
                  <a:srgbClr val="FF0000"/>
                </a:solidFill>
              </a:rPr>
              <a:t>icra edildiği yerde derhal</a:t>
            </a:r>
            <a:r>
              <a:rPr lang="tr-TR" u="sng" dirty="0">
                <a:solidFill>
                  <a:srgbClr val="FF0000"/>
                </a:solidFill>
              </a:rPr>
              <a:t> </a:t>
            </a:r>
            <a:r>
              <a:rPr lang="tr-TR" b="1" u="sng" dirty="0">
                <a:solidFill>
                  <a:srgbClr val="FF0000"/>
                </a:solidFill>
              </a:rPr>
              <a:t>blok dışına çıkılır</a:t>
            </a:r>
            <a:r>
              <a:rPr lang="tr-TR" dirty="0">
                <a:solidFill>
                  <a:srgbClr val="FF0000"/>
                </a:solidFill>
              </a:rPr>
              <a:t>.</a:t>
            </a:r>
          </a:p>
          <a:p>
            <a:r>
              <a:rPr lang="tr-TR" dirty="0"/>
              <a:t>Birden fazla yerde bu talimat kullanılabilir ancak ilk çalışan talimatta döngü dışına çıkılır.</a:t>
            </a:r>
          </a:p>
          <a:p>
            <a:r>
              <a:rPr lang="tr-TR" dirty="0"/>
              <a:t>Genelde bir koşula bağlı olarak çalıştırılır.</a:t>
            </a:r>
          </a:p>
          <a:p>
            <a:endParaRPr lang="tr-TR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5A4ABEC-7AE7-42BC-8ADA-CB91F61483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b="1" dirty="0" err="1">
                <a:latin typeface="Consolas" panose="020B0609020204030204" pitchFamily="49" charset="0"/>
              </a:rPr>
              <a:t>continue</a:t>
            </a:r>
            <a:r>
              <a:rPr lang="tr-TR" dirty="0"/>
              <a:t> talimatında döngü bloğunda bir sonraki </a:t>
            </a:r>
            <a:r>
              <a:rPr lang="tr-TR" dirty="0">
                <a:solidFill>
                  <a:srgbClr val="0070C0"/>
                </a:solidFill>
              </a:rPr>
              <a:t>yineleme</a:t>
            </a:r>
            <a:r>
              <a:rPr lang="tr-TR" dirty="0"/>
              <a:t>(</a:t>
            </a:r>
            <a:r>
              <a:rPr lang="tr-TR" dirty="0">
                <a:solidFill>
                  <a:srgbClr val="FF0000"/>
                </a:solidFill>
              </a:rPr>
              <a:t>iterasyon</a:t>
            </a:r>
            <a:r>
              <a:rPr lang="tr-TR" dirty="0"/>
              <a:t>) yapılır.</a:t>
            </a:r>
          </a:p>
          <a:p>
            <a:r>
              <a:rPr lang="tr-TR" b="1" i="1" dirty="0" err="1"/>
              <a:t>While</a:t>
            </a:r>
            <a:r>
              <a:rPr lang="tr-TR" b="1" i="1" dirty="0"/>
              <a:t> ve Do..</a:t>
            </a:r>
            <a:r>
              <a:rPr lang="tr-TR" b="1" i="1" dirty="0" err="1"/>
              <a:t>While</a:t>
            </a:r>
            <a:r>
              <a:rPr lang="tr-TR" b="1" i="1" dirty="0"/>
              <a:t> talimatlarında artırma veya eksiltme ifadeleri icra edilmeden bu talimatın kullanılması sonsuz döngü yaratır. </a:t>
            </a:r>
            <a:r>
              <a:rPr lang="tr-TR" b="1" i="1" dirty="0">
                <a:highlight>
                  <a:srgbClr val="FFFF00"/>
                </a:highlight>
              </a:rPr>
              <a:t>Bu nedenle dikkatli kullanılmalıdır</a:t>
            </a:r>
          </a:p>
        </p:txBody>
      </p:sp>
    </p:spTree>
    <p:extLst>
      <p:ext uri="{BB962C8B-B14F-4D97-AF65-F5344CB8AC3E}">
        <p14:creationId xmlns:p14="http://schemas.microsoft.com/office/powerpoint/2010/main" val="347836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D5F43465-9C74-4AF1-A41B-B39FDC4B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DO..WHILE ve WHILE Break talimatı (</a:t>
            </a:r>
            <a:r>
              <a:rPr lang="tr-TR" dirty="0" err="1"/>
              <a:t>statement</a:t>
            </a:r>
            <a:r>
              <a:rPr lang="tr-TR" dirty="0"/>
              <a:t>) AKIŞI</a:t>
            </a:r>
          </a:p>
        </p:txBody>
      </p:sp>
      <p:grpSp>
        <p:nvGrpSpPr>
          <p:cNvPr id="29" name="Grup 28">
            <a:extLst>
              <a:ext uri="{FF2B5EF4-FFF2-40B4-BE49-F238E27FC236}">
                <a16:creationId xmlns:a16="http://schemas.microsoft.com/office/drawing/2014/main" id="{8FCEC918-7532-4345-9CA1-B1F0EB1305F5}"/>
              </a:ext>
            </a:extLst>
          </p:cNvPr>
          <p:cNvGrpSpPr/>
          <p:nvPr/>
        </p:nvGrpSpPr>
        <p:grpSpPr>
          <a:xfrm>
            <a:off x="-174419" y="2546005"/>
            <a:ext cx="6106066" cy="3212585"/>
            <a:chOff x="1265265" y="845808"/>
            <a:chExt cx="6106066" cy="3212585"/>
          </a:xfrm>
        </p:grpSpPr>
        <p:sp>
          <p:nvSpPr>
            <p:cNvPr id="30" name="Akış Çizelgesi: Bağlayıcı 29">
              <a:extLst>
                <a:ext uri="{FF2B5EF4-FFF2-40B4-BE49-F238E27FC236}">
                  <a16:creationId xmlns:a16="http://schemas.microsoft.com/office/drawing/2014/main" id="{A4216B26-BA4B-4E3A-92F8-378AD50CC89E}"/>
                </a:ext>
              </a:extLst>
            </p:cNvPr>
            <p:cNvSpPr/>
            <p:nvPr/>
          </p:nvSpPr>
          <p:spPr>
            <a:xfrm>
              <a:off x="5982223" y="3315958"/>
              <a:ext cx="144000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2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31" name="Akış Çizelgesi: Bağlayıcı 30">
              <a:extLst>
                <a:ext uri="{FF2B5EF4-FFF2-40B4-BE49-F238E27FC236}">
                  <a16:creationId xmlns:a16="http://schemas.microsoft.com/office/drawing/2014/main" id="{25D4B103-E68B-47AA-AA7B-B4CEECABF330}"/>
                </a:ext>
              </a:extLst>
            </p:cNvPr>
            <p:cNvSpPr/>
            <p:nvPr/>
          </p:nvSpPr>
          <p:spPr>
            <a:xfrm>
              <a:off x="6072407" y="2958179"/>
              <a:ext cx="144000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2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33" name="Akış Çizelgesi: İşlem 32">
              <a:extLst>
                <a:ext uri="{FF2B5EF4-FFF2-40B4-BE49-F238E27FC236}">
                  <a16:creationId xmlns:a16="http://schemas.microsoft.com/office/drawing/2014/main" id="{53453D10-5D78-41CA-ACA6-9D91D16E340B}"/>
                </a:ext>
              </a:extLst>
            </p:cNvPr>
            <p:cNvSpPr/>
            <p:nvPr/>
          </p:nvSpPr>
          <p:spPr>
            <a:xfrm>
              <a:off x="4731390" y="2430058"/>
              <a:ext cx="2231471" cy="134033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Döngü kodu (</a:t>
              </a: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loop code</a:t>
              </a:r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):</a:t>
              </a:r>
            </a:p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00CC"/>
                  </a:solidFill>
                  <a:latin typeface="Outfit" pitchFamily="2" charset="0"/>
                </a:rPr>
                <a:t>continue;</a:t>
              </a:r>
            </a:p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00CC"/>
                  </a:solidFill>
                  <a:latin typeface="Outfit" pitchFamily="2" charset="0"/>
                </a:rPr>
                <a:t>break;</a:t>
              </a:r>
            </a:p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</a:p>
          </p:txBody>
        </p:sp>
        <p:sp>
          <p:nvSpPr>
            <p:cNvPr id="34" name="Akış Çizelgesi: Karar 33">
              <a:extLst>
                <a:ext uri="{FF2B5EF4-FFF2-40B4-BE49-F238E27FC236}">
                  <a16:creationId xmlns:a16="http://schemas.microsoft.com/office/drawing/2014/main" id="{436E1A7B-C1A6-4FBE-9BB2-65F93EB60CD8}"/>
                </a:ext>
              </a:extLst>
            </p:cNvPr>
            <p:cNvSpPr/>
            <p:nvPr/>
          </p:nvSpPr>
          <p:spPr>
            <a:xfrm>
              <a:off x="3330429" y="1267262"/>
              <a:ext cx="1989170" cy="894475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while koşul kontrolü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</a:t>
              </a:r>
            </a:p>
          </p:txBody>
        </p:sp>
        <p:cxnSp>
          <p:nvCxnSpPr>
            <p:cNvPr id="35" name="Düz Ok Bağlayıcısı 34">
              <a:extLst>
                <a:ext uri="{FF2B5EF4-FFF2-40B4-BE49-F238E27FC236}">
                  <a16:creationId xmlns:a16="http://schemas.microsoft.com/office/drawing/2014/main" id="{674D4425-E013-4BF1-BA6C-12A22A7CC86D}"/>
                </a:ext>
              </a:extLst>
            </p:cNvPr>
            <p:cNvCxnSpPr>
              <a:cxnSpLocks/>
              <a:stCxn id="54" idx="4"/>
              <a:endCxn id="34" idx="0"/>
            </p:cNvCxnSpPr>
            <p:nvPr/>
          </p:nvCxnSpPr>
          <p:spPr>
            <a:xfrm>
              <a:off x="4325013" y="1133808"/>
              <a:ext cx="1" cy="1334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Metin kutusu 35">
              <a:extLst>
                <a:ext uri="{FF2B5EF4-FFF2-40B4-BE49-F238E27FC236}">
                  <a16:creationId xmlns:a16="http://schemas.microsoft.com/office/drawing/2014/main" id="{2D6609FC-391B-4CB3-BBCF-13BA8E073503}"/>
                </a:ext>
              </a:extLst>
            </p:cNvPr>
            <p:cNvSpPr txBox="1"/>
            <p:nvPr/>
          </p:nvSpPr>
          <p:spPr>
            <a:xfrm>
              <a:off x="1265265" y="1632900"/>
              <a:ext cx="177690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Koşul Sağlanmıyor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Hayır/Yanlış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Sıfır</a:t>
              </a:r>
            </a:p>
          </p:txBody>
        </p:sp>
        <p:cxnSp>
          <p:nvCxnSpPr>
            <p:cNvPr id="37" name="Bağlayıcı: Dirsek 36">
              <a:extLst>
                <a:ext uri="{FF2B5EF4-FFF2-40B4-BE49-F238E27FC236}">
                  <a16:creationId xmlns:a16="http://schemas.microsoft.com/office/drawing/2014/main" id="{514FE8FF-F140-4A88-B1AA-15836CCF029E}"/>
                </a:ext>
              </a:extLst>
            </p:cNvPr>
            <p:cNvCxnSpPr>
              <a:cxnSpLocks/>
              <a:stCxn id="33" idx="1"/>
              <a:endCxn id="34" idx="2"/>
            </p:cNvCxnSpPr>
            <p:nvPr/>
          </p:nvCxnSpPr>
          <p:spPr>
            <a:xfrm rot="10800000">
              <a:off x="4325014" y="2161738"/>
              <a:ext cx="406376" cy="93848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Metin kutusu 37">
              <a:extLst>
                <a:ext uri="{FF2B5EF4-FFF2-40B4-BE49-F238E27FC236}">
                  <a16:creationId xmlns:a16="http://schemas.microsoft.com/office/drawing/2014/main" id="{15AC5B79-3442-44A8-9E94-A2280317905D}"/>
                </a:ext>
              </a:extLst>
            </p:cNvPr>
            <p:cNvSpPr txBox="1"/>
            <p:nvPr/>
          </p:nvSpPr>
          <p:spPr>
            <a:xfrm>
              <a:off x="5579669" y="1414486"/>
              <a:ext cx="17916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</a:p>
            <a:p>
              <a:pPr algn="ctr"/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Evet/Doğru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 </a:t>
              </a:r>
            </a:p>
          </p:txBody>
        </p:sp>
        <p:cxnSp>
          <p:nvCxnSpPr>
            <p:cNvPr id="39" name="Bağlayıcı: Dirsek 38">
              <a:extLst>
                <a:ext uri="{FF2B5EF4-FFF2-40B4-BE49-F238E27FC236}">
                  <a16:creationId xmlns:a16="http://schemas.microsoft.com/office/drawing/2014/main" id="{DC4BF214-E10A-4C3A-85CB-1D81747A1E5B}"/>
                </a:ext>
              </a:extLst>
            </p:cNvPr>
            <p:cNvCxnSpPr>
              <a:cxnSpLocks/>
              <a:stCxn id="34" idx="1"/>
              <a:endCxn id="56" idx="2"/>
            </p:cNvCxnSpPr>
            <p:nvPr/>
          </p:nvCxnSpPr>
          <p:spPr>
            <a:xfrm rot="10800000" flipH="1" flipV="1">
              <a:off x="3330429" y="1714499"/>
              <a:ext cx="994584" cy="2199893"/>
            </a:xfrm>
            <a:prstGeom prst="bentConnector3">
              <a:avLst>
                <a:gd name="adj1" fmla="val -22984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Bağlayıcı: Dirsek 39">
              <a:extLst>
                <a:ext uri="{FF2B5EF4-FFF2-40B4-BE49-F238E27FC236}">
                  <a16:creationId xmlns:a16="http://schemas.microsoft.com/office/drawing/2014/main" id="{B74DD2E9-6613-49CA-B2C1-6208195EF311}"/>
                </a:ext>
              </a:extLst>
            </p:cNvPr>
            <p:cNvCxnSpPr>
              <a:cxnSpLocks/>
              <a:stCxn id="34" idx="3"/>
              <a:endCxn id="33" idx="0"/>
            </p:cNvCxnSpPr>
            <p:nvPr/>
          </p:nvCxnSpPr>
          <p:spPr>
            <a:xfrm>
              <a:off x="5319599" y="1714500"/>
              <a:ext cx="527527" cy="71555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Bağlayıcı: Dirsek 40">
              <a:extLst>
                <a:ext uri="{FF2B5EF4-FFF2-40B4-BE49-F238E27FC236}">
                  <a16:creationId xmlns:a16="http://schemas.microsoft.com/office/drawing/2014/main" id="{BF685365-72A4-4A23-9C72-9255EF4E66A5}"/>
                </a:ext>
              </a:extLst>
            </p:cNvPr>
            <p:cNvCxnSpPr>
              <a:cxnSpLocks/>
              <a:stCxn id="30" idx="6"/>
              <a:endCxn id="56" idx="6"/>
            </p:cNvCxnSpPr>
            <p:nvPr/>
          </p:nvCxnSpPr>
          <p:spPr>
            <a:xfrm flipH="1">
              <a:off x="4613013" y="3387958"/>
              <a:ext cx="1513210" cy="526435"/>
            </a:xfrm>
            <a:prstGeom prst="bentConnector3">
              <a:avLst>
                <a:gd name="adj1" fmla="val -8560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Bağlayıcı: Dirsek 52">
              <a:extLst>
                <a:ext uri="{FF2B5EF4-FFF2-40B4-BE49-F238E27FC236}">
                  <a16:creationId xmlns:a16="http://schemas.microsoft.com/office/drawing/2014/main" id="{FDDCE7BD-8552-45E1-BED0-2E191E28A175}"/>
                </a:ext>
              </a:extLst>
            </p:cNvPr>
            <p:cNvCxnSpPr>
              <a:cxnSpLocks/>
              <a:stCxn id="31" idx="6"/>
              <a:endCxn id="54" idx="6"/>
            </p:cNvCxnSpPr>
            <p:nvPr/>
          </p:nvCxnSpPr>
          <p:spPr>
            <a:xfrm flipH="1" flipV="1">
              <a:off x="4469013" y="989808"/>
              <a:ext cx="1747394" cy="2040371"/>
            </a:xfrm>
            <a:prstGeom prst="bentConnector3">
              <a:avLst>
                <a:gd name="adj1" fmla="val -70208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C4B21745-8FCD-4185-BFBF-E722AC0D4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013" y="845808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56" name="AutoShape 13">
              <a:extLst>
                <a:ext uri="{FF2B5EF4-FFF2-40B4-BE49-F238E27FC236}">
                  <a16:creationId xmlns:a16="http://schemas.microsoft.com/office/drawing/2014/main" id="{716952A0-C89F-4A90-AAC0-12717CA83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013" y="3770393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A017638D-51F1-448C-A7FF-2C9A58DD02EA}"/>
              </a:ext>
            </a:extLst>
          </p:cNvPr>
          <p:cNvGrpSpPr/>
          <p:nvPr/>
        </p:nvGrpSpPr>
        <p:grpSpPr>
          <a:xfrm>
            <a:off x="6972108" y="2187259"/>
            <a:ext cx="4093129" cy="4287839"/>
            <a:chOff x="2089250" y="496059"/>
            <a:chExt cx="4093129" cy="4287839"/>
          </a:xfrm>
        </p:grpSpPr>
        <p:sp>
          <p:nvSpPr>
            <p:cNvPr id="58" name="Akış Çizelgesi: Bağlayıcı 57">
              <a:extLst>
                <a:ext uri="{FF2B5EF4-FFF2-40B4-BE49-F238E27FC236}">
                  <a16:creationId xmlns:a16="http://schemas.microsoft.com/office/drawing/2014/main" id="{993AFC66-8188-43DB-95A7-7E822C8924E2}"/>
                </a:ext>
              </a:extLst>
            </p:cNvPr>
            <p:cNvSpPr/>
            <p:nvPr/>
          </p:nvSpPr>
          <p:spPr>
            <a:xfrm>
              <a:off x="2907288" y="1883076"/>
              <a:ext cx="144000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59" name="Akış Çizelgesi: Bağlayıcı 58">
              <a:extLst>
                <a:ext uri="{FF2B5EF4-FFF2-40B4-BE49-F238E27FC236}">
                  <a16:creationId xmlns:a16="http://schemas.microsoft.com/office/drawing/2014/main" id="{B1134471-21ED-48C0-B879-5C795944047B}"/>
                </a:ext>
              </a:extLst>
            </p:cNvPr>
            <p:cNvSpPr/>
            <p:nvPr/>
          </p:nvSpPr>
          <p:spPr>
            <a:xfrm>
              <a:off x="2767500" y="1472293"/>
              <a:ext cx="144000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60" name="Akış Çizelgesi: Bağlayıcı 59">
              <a:extLst>
                <a:ext uri="{FF2B5EF4-FFF2-40B4-BE49-F238E27FC236}">
                  <a16:creationId xmlns:a16="http://schemas.microsoft.com/office/drawing/2014/main" id="{D6B96F8D-4445-4445-98C9-CE513B722E3C}"/>
                </a:ext>
              </a:extLst>
            </p:cNvPr>
            <p:cNvSpPr/>
            <p:nvPr/>
          </p:nvSpPr>
          <p:spPr>
            <a:xfrm>
              <a:off x="2888709" y="1839766"/>
              <a:ext cx="144000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64" name="Akış Çizelgesi: Bağlayıcı 63">
              <a:extLst>
                <a:ext uri="{FF2B5EF4-FFF2-40B4-BE49-F238E27FC236}">
                  <a16:creationId xmlns:a16="http://schemas.microsoft.com/office/drawing/2014/main" id="{2BE683C4-2B35-42DA-8E81-8405AE9C3648}"/>
                </a:ext>
              </a:extLst>
            </p:cNvPr>
            <p:cNvSpPr/>
            <p:nvPr/>
          </p:nvSpPr>
          <p:spPr>
            <a:xfrm>
              <a:off x="2767500" y="1484791"/>
              <a:ext cx="144000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71" name="Akış Çizelgesi: İşlem 70">
              <a:extLst>
                <a:ext uri="{FF2B5EF4-FFF2-40B4-BE49-F238E27FC236}">
                  <a16:creationId xmlns:a16="http://schemas.microsoft.com/office/drawing/2014/main" id="{20D4B411-8F9D-4AC7-BDC9-C15BFF823C80}"/>
                </a:ext>
              </a:extLst>
            </p:cNvPr>
            <p:cNvSpPr/>
            <p:nvPr/>
          </p:nvSpPr>
          <p:spPr>
            <a:xfrm>
              <a:off x="2089250" y="969793"/>
              <a:ext cx="2265026" cy="1332229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Döngü kodu (</a:t>
              </a:r>
              <a:r>
                <a:rPr lang="tr-TR" sz="1400" dirty="0">
                  <a:ln w="0"/>
                  <a:solidFill>
                    <a:srgbClr val="C00000"/>
                  </a:solidFill>
                  <a:latin typeface="Outfit" pitchFamily="2" charset="0"/>
                </a:rPr>
                <a:t>loop code</a:t>
              </a:r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):</a:t>
              </a:r>
            </a:p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  <a:b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0000CC"/>
                  </a:solidFill>
                  <a:latin typeface="Outfit" pitchFamily="2" charset="0"/>
                </a:rPr>
                <a:t>continue;</a:t>
              </a:r>
            </a:p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  <a:b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0000CC"/>
                  </a:solidFill>
                  <a:latin typeface="Outfit" pitchFamily="2" charset="0"/>
                </a:rPr>
                <a:t>break;</a:t>
              </a:r>
            </a:p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</a:p>
          </p:txBody>
        </p:sp>
        <p:sp>
          <p:nvSpPr>
            <p:cNvPr id="72" name="Akış Çizelgesi: Karar 71">
              <a:extLst>
                <a:ext uri="{FF2B5EF4-FFF2-40B4-BE49-F238E27FC236}">
                  <a16:creationId xmlns:a16="http://schemas.microsoft.com/office/drawing/2014/main" id="{3BB02A01-4FA8-421F-A4BD-229375FEE7CF}"/>
                </a:ext>
              </a:extLst>
            </p:cNvPr>
            <p:cNvSpPr/>
            <p:nvPr/>
          </p:nvSpPr>
          <p:spPr>
            <a:xfrm>
              <a:off x="2151203" y="2614074"/>
              <a:ext cx="2141119" cy="95410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do-while  koşulu</a:t>
              </a:r>
            </a:p>
            <a:p>
              <a:pPr algn="ctr"/>
              <a:r>
                <a:rPr lang="tr-TR" sz="14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</a:t>
              </a:r>
            </a:p>
          </p:txBody>
        </p:sp>
        <p:cxnSp>
          <p:nvCxnSpPr>
            <p:cNvPr id="73" name="Düz Ok Bağlayıcısı 72">
              <a:extLst>
                <a:ext uri="{FF2B5EF4-FFF2-40B4-BE49-F238E27FC236}">
                  <a16:creationId xmlns:a16="http://schemas.microsoft.com/office/drawing/2014/main" id="{36E6D7E1-D6D7-4623-B114-AF2DF3030ABF}"/>
                </a:ext>
              </a:extLst>
            </p:cNvPr>
            <p:cNvCxnSpPr>
              <a:cxnSpLocks/>
              <a:stCxn id="72" idx="2"/>
              <a:endCxn id="83" idx="0"/>
            </p:cNvCxnSpPr>
            <p:nvPr/>
          </p:nvCxnSpPr>
          <p:spPr>
            <a:xfrm>
              <a:off x="3221763" y="3568181"/>
              <a:ext cx="1135" cy="9277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Bağlayıcı: Dirsek 73">
              <a:extLst>
                <a:ext uri="{FF2B5EF4-FFF2-40B4-BE49-F238E27FC236}">
                  <a16:creationId xmlns:a16="http://schemas.microsoft.com/office/drawing/2014/main" id="{CDC7208C-C573-4109-A6E5-7F6F45B44B85}"/>
                </a:ext>
              </a:extLst>
            </p:cNvPr>
            <p:cNvCxnSpPr>
              <a:cxnSpLocks/>
              <a:stCxn id="72" idx="3"/>
              <a:endCxn id="82" idx="6"/>
            </p:cNvCxnSpPr>
            <p:nvPr/>
          </p:nvCxnSpPr>
          <p:spPr>
            <a:xfrm flipH="1" flipV="1">
              <a:off x="3366899" y="640059"/>
              <a:ext cx="925423" cy="2451069"/>
            </a:xfrm>
            <a:prstGeom prst="bentConnector3">
              <a:avLst>
                <a:gd name="adj1" fmla="val -3787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74A1B1B1-C15C-4309-8823-8F2452F03E50}"/>
                </a:ext>
              </a:extLst>
            </p:cNvPr>
            <p:cNvCxnSpPr>
              <a:cxnSpLocks/>
              <a:stCxn id="82" idx="4"/>
              <a:endCxn id="71" idx="0"/>
            </p:cNvCxnSpPr>
            <p:nvPr/>
          </p:nvCxnSpPr>
          <p:spPr>
            <a:xfrm flipH="1">
              <a:off x="3221763" y="784059"/>
              <a:ext cx="1136" cy="185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Ok Bağlayıcısı 76">
              <a:extLst>
                <a:ext uri="{FF2B5EF4-FFF2-40B4-BE49-F238E27FC236}">
                  <a16:creationId xmlns:a16="http://schemas.microsoft.com/office/drawing/2014/main" id="{17BBA2D5-5A77-4FFA-94F4-FA7E9F74DC27}"/>
                </a:ext>
              </a:extLst>
            </p:cNvPr>
            <p:cNvCxnSpPr>
              <a:cxnSpLocks/>
              <a:stCxn id="71" idx="2"/>
              <a:endCxn id="72" idx="0"/>
            </p:cNvCxnSpPr>
            <p:nvPr/>
          </p:nvCxnSpPr>
          <p:spPr>
            <a:xfrm>
              <a:off x="3221763" y="2302022"/>
              <a:ext cx="0" cy="312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Metin kutusu 77">
              <a:extLst>
                <a:ext uri="{FF2B5EF4-FFF2-40B4-BE49-F238E27FC236}">
                  <a16:creationId xmlns:a16="http://schemas.microsoft.com/office/drawing/2014/main" id="{BAE728A2-873E-45A7-9374-406A41CC5CAA}"/>
                </a:ext>
              </a:extLst>
            </p:cNvPr>
            <p:cNvSpPr txBox="1"/>
            <p:nvPr/>
          </p:nvSpPr>
          <p:spPr>
            <a:xfrm>
              <a:off x="3173962" y="3568181"/>
              <a:ext cx="168964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400" dirty="0">
                  <a:ln w="0"/>
                  <a:latin typeface="Outfit" pitchFamily="2" charset="0"/>
                </a:rPr>
                <a:t>Koşul Sağlanmıyor</a:t>
              </a:r>
              <a:br>
                <a:rPr lang="tr-TR" sz="1400" dirty="0">
                  <a:ln w="0"/>
                  <a:latin typeface="Outfit" pitchFamily="2" charset="0"/>
                </a:rPr>
              </a:br>
              <a:r>
                <a:rPr lang="tr-TR" sz="1400" dirty="0">
                  <a:ln w="0"/>
                  <a:latin typeface="Outfit" pitchFamily="2" charset="0"/>
                </a:rPr>
                <a:t>Hayır/Yanlış</a:t>
              </a:r>
              <a:br>
                <a:rPr lang="tr-TR" sz="1400" dirty="0">
                  <a:ln w="0"/>
                  <a:latin typeface="Outfit" pitchFamily="2" charset="0"/>
                </a:rPr>
              </a:br>
              <a:r>
                <a:rPr lang="tr-TR" sz="1400" dirty="0">
                  <a:ln w="0"/>
                  <a:latin typeface="Outfit" pitchFamily="2" charset="0"/>
                </a:rPr>
                <a:t>Sıfır</a:t>
              </a:r>
            </a:p>
          </p:txBody>
        </p:sp>
        <p:sp>
          <p:nvSpPr>
            <p:cNvPr id="79" name="Metin kutusu 78">
              <a:extLst>
                <a:ext uri="{FF2B5EF4-FFF2-40B4-BE49-F238E27FC236}">
                  <a16:creationId xmlns:a16="http://schemas.microsoft.com/office/drawing/2014/main" id="{3AB9326A-8EB9-45EB-83D6-9B1664B472BB}"/>
                </a:ext>
              </a:extLst>
            </p:cNvPr>
            <p:cNvSpPr txBox="1"/>
            <p:nvPr/>
          </p:nvSpPr>
          <p:spPr>
            <a:xfrm>
              <a:off x="4608470" y="2458048"/>
              <a:ext cx="157390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  <a:b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  <a:t>Evet/Doğru</a:t>
              </a:r>
              <a:b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</a:t>
              </a:r>
            </a:p>
          </p:txBody>
        </p:sp>
        <p:cxnSp>
          <p:nvCxnSpPr>
            <p:cNvPr id="80" name="Bağlayıcı: Dirsek 79">
              <a:extLst>
                <a:ext uri="{FF2B5EF4-FFF2-40B4-BE49-F238E27FC236}">
                  <a16:creationId xmlns:a16="http://schemas.microsoft.com/office/drawing/2014/main" id="{1572C19F-82FA-4897-8CB2-6F7B44D882D0}"/>
                </a:ext>
              </a:extLst>
            </p:cNvPr>
            <p:cNvCxnSpPr>
              <a:cxnSpLocks/>
              <a:stCxn id="59" idx="2"/>
              <a:endCxn id="82" idx="2"/>
            </p:cNvCxnSpPr>
            <p:nvPr/>
          </p:nvCxnSpPr>
          <p:spPr>
            <a:xfrm rot="10800000" flipH="1">
              <a:off x="2767499" y="640059"/>
              <a:ext cx="311399" cy="904234"/>
            </a:xfrm>
            <a:prstGeom prst="bentConnector3">
              <a:avLst>
                <a:gd name="adj1" fmla="val -300984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Bağlayıcı: Dirsek 80">
              <a:extLst>
                <a:ext uri="{FF2B5EF4-FFF2-40B4-BE49-F238E27FC236}">
                  <a16:creationId xmlns:a16="http://schemas.microsoft.com/office/drawing/2014/main" id="{10476C43-3E33-43E1-8E80-46DBFE6ECA6D}"/>
                </a:ext>
              </a:extLst>
            </p:cNvPr>
            <p:cNvCxnSpPr>
              <a:cxnSpLocks/>
              <a:stCxn id="58" idx="2"/>
              <a:endCxn id="83" idx="2"/>
            </p:cNvCxnSpPr>
            <p:nvPr/>
          </p:nvCxnSpPr>
          <p:spPr>
            <a:xfrm rot="10800000" flipH="1" flipV="1">
              <a:off x="2907288" y="1955076"/>
              <a:ext cx="171610" cy="2684822"/>
            </a:xfrm>
            <a:prstGeom prst="bentConnector3">
              <a:avLst>
                <a:gd name="adj1" fmla="val -630523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AutoShape 13">
              <a:extLst>
                <a:ext uri="{FF2B5EF4-FFF2-40B4-BE49-F238E27FC236}">
                  <a16:creationId xmlns:a16="http://schemas.microsoft.com/office/drawing/2014/main" id="{D9D2F163-A37A-4AFB-A3E8-559B7069E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899" y="496059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83" name="AutoShape 13">
              <a:extLst>
                <a:ext uri="{FF2B5EF4-FFF2-40B4-BE49-F238E27FC236}">
                  <a16:creationId xmlns:a16="http://schemas.microsoft.com/office/drawing/2014/main" id="{1FB70523-3533-4C00-A073-9EECDF105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898" y="4495898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34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E91BA5-17B0-44BA-B371-1823CDDA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FOR için Break ve </a:t>
            </a:r>
            <a:r>
              <a:rPr lang="tr-TR" dirty="0" err="1"/>
              <a:t>contınue</a:t>
            </a:r>
            <a:r>
              <a:rPr lang="tr-TR" dirty="0"/>
              <a:t> talimatları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7FFC73C-4805-4707-A918-9FEC7506C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Döngü bloğundan herhangi bir şekilde çıkılmak istendiği yerde </a:t>
            </a:r>
            <a:r>
              <a:rPr lang="tr-T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break</a:t>
            </a:r>
            <a:r>
              <a:rPr lang="tr-TR" sz="1800" dirty="0"/>
              <a:t> talimatı (</a:t>
            </a:r>
            <a:r>
              <a:rPr lang="tr-TR" sz="1800" dirty="0" err="1"/>
              <a:t>statement</a:t>
            </a:r>
            <a:r>
              <a:rPr lang="tr-TR" sz="1800" dirty="0"/>
              <a:t>) kullanılır.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Döngü bloğunun </a:t>
            </a:r>
            <a:r>
              <a:rPr lang="tr-TR" sz="1800" u="sng" dirty="0"/>
              <a:t>bir sonraki </a:t>
            </a:r>
            <a:r>
              <a:rPr lang="tr-TR" sz="1800" u="sng" dirty="0">
                <a:solidFill>
                  <a:srgbClr val="0070C0"/>
                </a:solidFill>
              </a:rPr>
              <a:t>yinelemesi</a:t>
            </a:r>
            <a:r>
              <a:rPr lang="tr-TR" sz="1800" u="sng" dirty="0"/>
              <a:t> </a:t>
            </a:r>
            <a:r>
              <a:rPr lang="tr-TR" sz="1800" dirty="0"/>
              <a:t>(</a:t>
            </a:r>
            <a:r>
              <a:rPr lang="tr-TR" sz="1800" dirty="0" err="1">
                <a:solidFill>
                  <a:srgbClr val="FF0000"/>
                </a:solidFill>
              </a:rPr>
              <a:t>iteration</a:t>
            </a:r>
            <a:r>
              <a:rPr lang="tr-TR" sz="1800" dirty="0"/>
              <a:t>) yapılmak istenirse </a:t>
            </a:r>
            <a:r>
              <a:rPr lang="tr-T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continue</a:t>
            </a:r>
            <a:r>
              <a:rPr lang="tr-TR" sz="1800" dirty="0"/>
              <a:t> talimatı kullanılır.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 err="1"/>
              <a:t>For</a:t>
            </a:r>
            <a:r>
              <a:rPr lang="tr-TR" sz="1800" dirty="0"/>
              <a:t> döngüsünde </a:t>
            </a:r>
            <a:r>
              <a:rPr lang="tr-T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continue</a:t>
            </a:r>
            <a:r>
              <a:rPr lang="tr-TR" sz="1800" dirty="0"/>
              <a:t> talimatı bir sonraki yineleme için artım ifadesine dallanır.</a:t>
            </a:r>
          </a:p>
        </p:txBody>
      </p:sp>
      <p:grpSp>
        <p:nvGrpSpPr>
          <p:cNvPr id="21" name="Grup 20">
            <a:extLst>
              <a:ext uri="{FF2B5EF4-FFF2-40B4-BE49-F238E27FC236}">
                <a16:creationId xmlns:a16="http://schemas.microsoft.com/office/drawing/2014/main" id="{D07E4596-D976-4C4B-99C9-0237BCA08ADC}"/>
              </a:ext>
            </a:extLst>
          </p:cNvPr>
          <p:cNvGrpSpPr/>
          <p:nvPr/>
        </p:nvGrpSpPr>
        <p:grpSpPr>
          <a:xfrm>
            <a:off x="708357" y="1070941"/>
            <a:ext cx="6686074" cy="4302336"/>
            <a:chOff x="1036161" y="901323"/>
            <a:chExt cx="6686074" cy="4302336"/>
          </a:xfrm>
        </p:grpSpPr>
        <p:sp>
          <p:nvSpPr>
            <p:cNvPr id="22" name="Akış Çizelgesi: Bağlayıcı 21">
              <a:extLst>
                <a:ext uri="{FF2B5EF4-FFF2-40B4-BE49-F238E27FC236}">
                  <a16:creationId xmlns:a16="http://schemas.microsoft.com/office/drawing/2014/main" id="{EDA36E5A-2E06-45C4-9410-16C48BA1EBA3}"/>
                </a:ext>
              </a:extLst>
            </p:cNvPr>
            <p:cNvSpPr/>
            <p:nvPr/>
          </p:nvSpPr>
          <p:spPr>
            <a:xfrm>
              <a:off x="2540740" y="3675300"/>
              <a:ext cx="147363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23" name="Akış Çizelgesi: Bağlayıcı 22">
              <a:extLst>
                <a:ext uri="{FF2B5EF4-FFF2-40B4-BE49-F238E27FC236}">
                  <a16:creationId xmlns:a16="http://schemas.microsoft.com/office/drawing/2014/main" id="{1952B71D-909E-422C-B015-AAAE0CC3138C}"/>
                </a:ext>
              </a:extLst>
            </p:cNvPr>
            <p:cNvSpPr/>
            <p:nvPr/>
          </p:nvSpPr>
          <p:spPr>
            <a:xfrm>
              <a:off x="1981502" y="4069230"/>
              <a:ext cx="147363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24" name="Akış Çizelgesi: İşlem 23">
              <a:extLst>
                <a:ext uri="{FF2B5EF4-FFF2-40B4-BE49-F238E27FC236}">
                  <a16:creationId xmlns:a16="http://schemas.microsoft.com/office/drawing/2014/main" id="{758F7B56-C5A2-404F-9D2E-3C514A6D72E3}"/>
                </a:ext>
              </a:extLst>
            </p:cNvPr>
            <p:cNvSpPr/>
            <p:nvPr/>
          </p:nvSpPr>
          <p:spPr>
            <a:xfrm>
              <a:off x="1194436" y="3162300"/>
              <a:ext cx="2174242" cy="1358227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döngü-kodu (</a:t>
              </a:r>
              <a:r>
                <a:rPr lang="tr-TR" sz="1400" dirty="0">
                  <a:ln w="0"/>
                  <a:solidFill>
                    <a:srgbClr val="C00000"/>
                  </a:solidFill>
                  <a:latin typeface="Outfit" pitchFamily="2" charset="0"/>
                </a:rPr>
                <a:t>loop code</a:t>
              </a:r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):</a:t>
              </a:r>
            </a:p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  <a:b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0000CC"/>
                  </a:solidFill>
                  <a:latin typeface="Outfit" pitchFamily="2" charset="0"/>
                </a:rPr>
                <a:t>continue;</a:t>
              </a:r>
            </a:p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  <a:b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0000CC"/>
                  </a:solidFill>
                  <a:latin typeface="Outfit" pitchFamily="2" charset="0"/>
                </a:rPr>
                <a:t>break;</a:t>
              </a:r>
            </a:p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</a:p>
          </p:txBody>
        </p:sp>
        <p:sp>
          <p:nvSpPr>
            <p:cNvPr id="25" name="Akış Çizelgesi: Bağlayıcı 24">
              <a:extLst>
                <a:ext uri="{FF2B5EF4-FFF2-40B4-BE49-F238E27FC236}">
                  <a16:creationId xmlns:a16="http://schemas.microsoft.com/office/drawing/2014/main" id="{54ADC38C-4BB1-44C4-8AA1-11CD6106768A}"/>
                </a:ext>
              </a:extLst>
            </p:cNvPr>
            <p:cNvSpPr/>
            <p:nvPr/>
          </p:nvSpPr>
          <p:spPr>
            <a:xfrm>
              <a:off x="2949546" y="3740950"/>
              <a:ext cx="144000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26" name="Akış Çizelgesi: Karar 25">
              <a:extLst>
                <a:ext uri="{FF2B5EF4-FFF2-40B4-BE49-F238E27FC236}">
                  <a16:creationId xmlns:a16="http://schemas.microsoft.com/office/drawing/2014/main" id="{C5135A11-74DE-44CC-AA24-4897D6536707}"/>
                </a:ext>
              </a:extLst>
            </p:cNvPr>
            <p:cNvSpPr/>
            <p:nvPr/>
          </p:nvSpPr>
          <p:spPr>
            <a:xfrm>
              <a:off x="3708400" y="2103488"/>
              <a:ext cx="2114550" cy="95409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Koşul Kontrolü</a:t>
              </a:r>
              <a:b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</a:t>
              </a:r>
            </a:p>
          </p:txBody>
        </p:sp>
        <p:cxnSp>
          <p:nvCxnSpPr>
            <p:cNvPr id="27" name="Düz Ok Bağlayıcısı 26">
              <a:extLst>
                <a:ext uri="{FF2B5EF4-FFF2-40B4-BE49-F238E27FC236}">
                  <a16:creationId xmlns:a16="http://schemas.microsoft.com/office/drawing/2014/main" id="{AAAD9FFA-1AC6-4786-9B14-51EB478A960F}"/>
                </a:ext>
              </a:extLst>
            </p:cNvPr>
            <p:cNvCxnSpPr>
              <a:cxnSpLocks/>
              <a:stCxn id="39" idx="4"/>
              <a:endCxn id="30" idx="0"/>
            </p:cNvCxnSpPr>
            <p:nvPr/>
          </p:nvCxnSpPr>
          <p:spPr>
            <a:xfrm flipH="1">
              <a:off x="4758690" y="1189323"/>
              <a:ext cx="6985" cy="2220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817F68BB-A990-4019-953E-B9F46869EC51}"/>
                </a:ext>
              </a:extLst>
            </p:cNvPr>
            <p:cNvSpPr txBox="1"/>
            <p:nvPr/>
          </p:nvSpPr>
          <p:spPr>
            <a:xfrm>
              <a:off x="6033593" y="2510680"/>
              <a:ext cx="1688642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400" dirty="0">
                  <a:ln w="0"/>
                  <a:latin typeface="Outfit" pitchFamily="2" charset="0"/>
                </a:rPr>
                <a:t>Koşul Sağlanmıyor</a:t>
              </a:r>
              <a:br>
                <a:rPr lang="tr-TR" sz="1400" dirty="0">
                  <a:ln w="0"/>
                  <a:latin typeface="Outfit" pitchFamily="2" charset="0"/>
                </a:rPr>
              </a:br>
              <a:r>
                <a:rPr lang="tr-TR" sz="1400" dirty="0">
                  <a:ln w="0"/>
                  <a:latin typeface="Outfit" pitchFamily="2" charset="0"/>
                </a:rPr>
                <a:t>Hayır/Yanlış</a:t>
              </a:r>
              <a:br>
                <a:rPr lang="tr-TR" sz="1400" dirty="0">
                  <a:ln w="0"/>
                  <a:latin typeface="Outfit" pitchFamily="2" charset="0"/>
                </a:rPr>
              </a:br>
              <a:r>
                <a:rPr lang="tr-TR" sz="1400" dirty="0">
                  <a:ln w="0"/>
                  <a:latin typeface="Outfit" pitchFamily="2" charset="0"/>
                </a:rPr>
                <a:t>Sıfır</a:t>
              </a:r>
            </a:p>
          </p:txBody>
        </p:sp>
        <p:cxnSp>
          <p:nvCxnSpPr>
            <p:cNvPr id="29" name="Bağlayıcı: Dirsek 28">
              <a:extLst>
                <a:ext uri="{FF2B5EF4-FFF2-40B4-BE49-F238E27FC236}">
                  <a16:creationId xmlns:a16="http://schemas.microsoft.com/office/drawing/2014/main" id="{58D2B617-03B8-4DB3-A064-881CC033917D}"/>
                </a:ext>
              </a:extLst>
            </p:cNvPr>
            <p:cNvCxnSpPr>
              <a:cxnSpLocks/>
              <a:stCxn id="34" idx="0"/>
              <a:endCxn id="26" idx="2"/>
            </p:cNvCxnSpPr>
            <p:nvPr/>
          </p:nvCxnSpPr>
          <p:spPr>
            <a:xfrm rot="5400000" flipH="1" flipV="1">
              <a:off x="4535492" y="3282926"/>
              <a:ext cx="455524" cy="4841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Akış Çizelgesi: İşlem 29">
              <a:extLst>
                <a:ext uri="{FF2B5EF4-FFF2-40B4-BE49-F238E27FC236}">
                  <a16:creationId xmlns:a16="http://schemas.microsoft.com/office/drawing/2014/main" id="{EAF60FE8-A419-437B-8777-DD09FDD36C00}"/>
                </a:ext>
              </a:extLst>
            </p:cNvPr>
            <p:cNvSpPr/>
            <p:nvPr/>
          </p:nvSpPr>
          <p:spPr>
            <a:xfrm>
              <a:off x="3924300" y="1411395"/>
              <a:ext cx="1668780" cy="484824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İlk-değer-verme</a:t>
              </a:r>
              <a:b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C00000"/>
                  </a:solidFill>
                  <a:latin typeface="Outfit" pitchFamily="2" charset="0"/>
                </a:rPr>
                <a:t>initialization</a:t>
              </a:r>
            </a:p>
          </p:txBody>
        </p:sp>
        <p:cxnSp>
          <p:nvCxnSpPr>
            <p:cNvPr id="31" name="Düz Ok Bağlayıcısı 30">
              <a:extLst>
                <a:ext uri="{FF2B5EF4-FFF2-40B4-BE49-F238E27FC236}">
                  <a16:creationId xmlns:a16="http://schemas.microsoft.com/office/drawing/2014/main" id="{CA654063-7CF7-4D52-85EA-DA37BCDDC4B6}"/>
                </a:ext>
              </a:extLst>
            </p:cNvPr>
            <p:cNvCxnSpPr>
              <a:cxnSpLocks/>
              <a:stCxn id="30" idx="2"/>
              <a:endCxn id="26" idx="0"/>
            </p:cNvCxnSpPr>
            <p:nvPr/>
          </p:nvCxnSpPr>
          <p:spPr>
            <a:xfrm>
              <a:off x="4758690" y="1896219"/>
              <a:ext cx="6985" cy="2072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Metin kutusu 31">
              <a:extLst>
                <a:ext uri="{FF2B5EF4-FFF2-40B4-BE49-F238E27FC236}">
                  <a16:creationId xmlns:a16="http://schemas.microsoft.com/office/drawing/2014/main" id="{F6512E4D-881A-4743-AF4F-396C20B3446B}"/>
                </a:ext>
              </a:extLst>
            </p:cNvPr>
            <p:cNvSpPr txBox="1"/>
            <p:nvPr/>
          </p:nvSpPr>
          <p:spPr>
            <a:xfrm>
              <a:off x="1036161" y="2318920"/>
              <a:ext cx="1560513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  <a:b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  <a:t>Evet/Doğru</a:t>
              </a:r>
              <a:b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</a:t>
              </a:r>
            </a:p>
          </p:txBody>
        </p:sp>
        <p:cxnSp>
          <p:nvCxnSpPr>
            <p:cNvPr id="33" name="Bağlayıcı: Dirsek 32">
              <a:extLst>
                <a:ext uri="{FF2B5EF4-FFF2-40B4-BE49-F238E27FC236}">
                  <a16:creationId xmlns:a16="http://schemas.microsoft.com/office/drawing/2014/main" id="{503C6554-B899-4D59-9E90-71FEB5269245}"/>
                </a:ext>
              </a:extLst>
            </p:cNvPr>
            <p:cNvCxnSpPr>
              <a:cxnSpLocks/>
              <a:stCxn id="26" idx="3"/>
              <a:endCxn id="41" idx="6"/>
            </p:cNvCxnSpPr>
            <p:nvPr/>
          </p:nvCxnSpPr>
          <p:spPr>
            <a:xfrm flipH="1">
              <a:off x="4909675" y="2580536"/>
              <a:ext cx="913275" cy="2479123"/>
            </a:xfrm>
            <a:prstGeom prst="bentConnector3">
              <a:avLst>
                <a:gd name="adj1" fmla="val -25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Akış Çizelgesi: İşlem 33">
              <a:extLst>
                <a:ext uri="{FF2B5EF4-FFF2-40B4-BE49-F238E27FC236}">
                  <a16:creationId xmlns:a16="http://schemas.microsoft.com/office/drawing/2014/main" id="{38B89ACE-22F9-4B4A-A76C-B5FE156D1CF3}"/>
                </a:ext>
              </a:extLst>
            </p:cNvPr>
            <p:cNvSpPr/>
            <p:nvPr/>
          </p:nvSpPr>
          <p:spPr>
            <a:xfrm>
              <a:off x="3928588" y="3513108"/>
              <a:ext cx="1664492" cy="464589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sayaç güncelleme</a:t>
              </a:r>
              <a:b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C00000"/>
                  </a:solidFill>
                  <a:latin typeface="Outfit" pitchFamily="2" charset="0"/>
                </a:rPr>
                <a:t>updation</a:t>
              </a:r>
            </a:p>
          </p:txBody>
        </p:sp>
        <p:cxnSp>
          <p:nvCxnSpPr>
            <p:cNvPr id="35" name="Bağlayıcı: Dirsek 34">
              <a:extLst>
                <a:ext uri="{FF2B5EF4-FFF2-40B4-BE49-F238E27FC236}">
                  <a16:creationId xmlns:a16="http://schemas.microsoft.com/office/drawing/2014/main" id="{D41FC06A-5E4B-41C2-AE06-0B8419854AD8}"/>
                </a:ext>
              </a:extLst>
            </p:cNvPr>
            <p:cNvCxnSpPr>
              <a:cxnSpLocks/>
              <a:stCxn id="26" idx="1"/>
              <a:endCxn id="24" idx="0"/>
            </p:cNvCxnSpPr>
            <p:nvPr/>
          </p:nvCxnSpPr>
          <p:spPr>
            <a:xfrm rot="10800000" flipV="1">
              <a:off x="2281558" y="2580536"/>
              <a:ext cx="1426843" cy="58176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Bağlayıcı: Dirsek 35">
              <a:extLst>
                <a:ext uri="{FF2B5EF4-FFF2-40B4-BE49-F238E27FC236}">
                  <a16:creationId xmlns:a16="http://schemas.microsoft.com/office/drawing/2014/main" id="{7A8787A3-AFE9-4262-8C5B-89A2842C5C26}"/>
                </a:ext>
              </a:extLst>
            </p:cNvPr>
            <p:cNvCxnSpPr>
              <a:cxnSpLocks/>
              <a:stCxn id="22" idx="6"/>
              <a:endCxn id="34" idx="1"/>
            </p:cNvCxnSpPr>
            <p:nvPr/>
          </p:nvCxnSpPr>
          <p:spPr>
            <a:xfrm flipV="1">
              <a:off x="2688103" y="3745403"/>
              <a:ext cx="1240485" cy="189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Bağlayıcı: Dirsek 36">
              <a:extLst>
                <a:ext uri="{FF2B5EF4-FFF2-40B4-BE49-F238E27FC236}">
                  <a16:creationId xmlns:a16="http://schemas.microsoft.com/office/drawing/2014/main" id="{3057F605-D990-45E0-99B5-61FC7CCBE79E}"/>
                </a:ext>
              </a:extLst>
            </p:cNvPr>
            <p:cNvCxnSpPr>
              <a:cxnSpLocks/>
              <a:stCxn id="24" idx="2"/>
              <a:endCxn id="34" idx="2"/>
            </p:cNvCxnSpPr>
            <p:nvPr/>
          </p:nvCxnSpPr>
          <p:spPr>
            <a:xfrm rot="5400000" flipH="1" flipV="1">
              <a:off x="3249780" y="3009473"/>
              <a:ext cx="542830" cy="2479277"/>
            </a:xfrm>
            <a:prstGeom prst="bentConnector3">
              <a:avLst>
                <a:gd name="adj1" fmla="val -42113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Bağlayıcı: Dirsek 37">
              <a:extLst>
                <a:ext uri="{FF2B5EF4-FFF2-40B4-BE49-F238E27FC236}">
                  <a16:creationId xmlns:a16="http://schemas.microsoft.com/office/drawing/2014/main" id="{C8E5381C-886D-4AD9-8C99-D38A269E2E1A}"/>
                </a:ext>
              </a:extLst>
            </p:cNvPr>
            <p:cNvCxnSpPr>
              <a:cxnSpLocks/>
              <a:stCxn id="23" idx="2"/>
              <a:endCxn id="41" idx="2"/>
            </p:cNvCxnSpPr>
            <p:nvPr/>
          </p:nvCxnSpPr>
          <p:spPr>
            <a:xfrm rot="10800000" flipH="1" flipV="1">
              <a:off x="1981501" y="4141229"/>
              <a:ext cx="2640173" cy="918429"/>
            </a:xfrm>
            <a:prstGeom prst="bentConnector3">
              <a:avLst>
                <a:gd name="adj1" fmla="val -3535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utoShape 13">
              <a:extLst>
                <a:ext uri="{FF2B5EF4-FFF2-40B4-BE49-F238E27FC236}">
                  <a16:creationId xmlns:a16="http://schemas.microsoft.com/office/drawing/2014/main" id="{D526B52D-9BEE-495E-B816-B75CFC4D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675" y="901323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41" name="AutoShape 13">
              <a:extLst>
                <a:ext uri="{FF2B5EF4-FFF2-40B4-BE49-F238E27FC236}">
                  <a16:creationId xmlns:a16="http://schemas.microsoft.com/office/drawing/2014/main" id="{7D320006-DAF6-40BE-AC8E-5F1BF292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675" y="4915659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47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3509D1-A4DD-4F58-895A-8F1372D9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Break</a:t>
            </a:r>
            <a:br>
              <a:rPr lang="tr-TR" dirty="0"/>
            </a:br>
            <a:r>
              <a:rPr lang="tr-TR" dirty="0"/>
              <a:t>talimatı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66C8C6-AB96-4002-B178-78CEA8FA1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29821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#define PROGRAMCIADI "ILHAN"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&lt;1</a:t>
            </a:r>
            <a:r>
              <a:rPr lang="tr-TR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=i+1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("%d. %s\n",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PROGRAMCIADI);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==8)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("SON.");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643D884-6DE1-423C-85B5-FE4026074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69875" indent="-269875">
              <a:buFont typeface="+mj-lt"/>
              <a:buAutoNum type="arabicPeriod"/>
            </a:pPr>
            <a:r>
              <a:rPr lang="tr-TR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switch</a:t>
            </a:r>
            <a:r>
              <a:rPr lang="tr-TR" sz="2000" dirty="0"/>
              <a:t> </a:t>
            </a:r>
            <a:r>
              <a:rPr lang="tr-TR" sz="2000" dirty="0">
                <a:solidFill>
                  <a:srgbClr val="0070C0"/>
                </a:solidFill>
              </a:rPr>
              <a:t>talimatında</a:t>
            </a:r>
            <a:r>
              <a:rPr lang="tr-TR" sz="2000" dirty="0"/>
              <a:t> (</a:t>
            </a:r>
            <a:r>
              <a:rPr lang="tr-TR" sz="2000" dirty="0" err="1">
                <a:solidFill>
                  <a:srgbClr val="FF0000"/>
                </a:solidFill>
              </a:rPr>
              <a:t>statement</a:t>
            </a:r>
            <a:r>
              <a:rPr lang="tr-TR" sz="2000" dirty="0"/>
              <a:t>) olduğu gibi </a:t>
            </a:r>
            <a:r>
              <a:rPr lang="tr-TR" sz="2000" b="1" u="sng" dirty="0">
                <a:highlight>
                  <a:srgbClr val="FF9900"/>
                </a:highlight>
              </a:rPr>
              <a:t>döngü bloğunun işleyişini kırıp çıkmak istenirse</a:t>
            </a:r>
            <a:r>
              <a:rPr lang="tr-TR" sz="2000" b="1" dirty="0"/>
              <a:t> </a:t>
            </a:r>
            <a:r>
              <a:rPr lang="tr-T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break</a:t>
            </a:r>
            <a:r>
              <a:rPr lang="tr-TR" sz="2000" dirty="0"/>
              <a:t> talimatı kullanılır.</a:t>
            </a:r>
          </a:p>
          <a:p>
            <a:pPr marL="269875" indent="-269875">
              <a:buFont typeface="+mj-lt"/>
              <a:buAutoNum type="arabicPeriod"/>
            </a:pPr>
            <a:r>
              <a:rPr lang="tr-T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break</a:t>
            </a:r>
            <a:r>
              <a:rPr lang="tr-TR" sz="2000" dirty="0"/>
              <a:t> talimatı ile blok dışında </a:t>
            </a:r>
            <a:r>
              <a:rPr lang="tr-TR" sz="2000" b="1" u="sng" dirty="0">
                <a:highlight>
                  <a:srgbClr val="FFFF00"/>
                </a:highlight>
              </a:rPr>
              <a:t>icra edilecek ilk talimata </a:t>
            </a:r>
            <a:r>
              <a:rPr lang="tr-TR" sz="2000" dirty="0"/>
              <a:t>atlanır.</a:t>
            </a:r>
          </a:p>
          <a:p>
            <a:pPr algn="ctr"/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break</a:t>
            </a:r>
            <a:r>
              <a:rPr lang="tr-TR" sz="2000" dirty="0">
                <a:solidFill>
                  <a:schemeClr val="tx1"/>
                </a:solidFill>
              </a:rPr>
              <a:t> talimatı, tüm döngü talimatlarında kullanılabilir.</a:t>
            </a:r>
          </a:p>
        </p:txBody>
      </p:sp>
      <p:cxnSp>
        <p:nvCxnSpPr>
          <p:cNvPr id="6" name="Bağlayıcı: Dirsek 5">
            <a:extLst>
              <a:ext uri="{FF2B5EF4-FFF2-40B4-BE49-F238E27FC236}">
                <a16:creationId xmlns:a16="http://schemas.microsoft.com/office/drawing/2014/main" id="{BFA7DE3C-F259-43FF-B9E1-13FD7F81B3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0829" y="3899338"/>
            <a:ext cx="1250731" cy="515006"/>
          </a:xfrm>
          <a:prstGeom prst="bentConnector3">
            <a:avLst>
              <a:gd name="adj1" fmla="val 13151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907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5679</TotalTime>
  <Words>3729</Words>
  <Application>Microsoft Office PowerPoint</Application>
  <PresentationFormat>Geniş ekran</PresentationFormat>
  <Paragraphs>458</Paragraphs>
  <Slides>27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</vt:lpstr>
      <vt:lpstr>Consolas</vt:lpstr>
      <vt:lpstr>Outfit</vt:lpstr>
      <vt:lpstr>Wingdings</vt:lpstr>
      <vt:lpstr>Wood Type</vt:lpstr>
      <vt:lpstr>C dili ile  yapısal programlama</vt:lpstr>
      <vt:lpstr>yapısal (structural) programlama nedir?</vt:lpstr>
      <vt:lpstr>yapısal (structural) programlama nedir?</vt:lpstr>
      <vt:lpstr>Yapısal programlama:  Ardışık işlem ve kontrol işlemleri</vt:lpstr>
      <vt:lpstr>KONROL YAPILARI</vt:lpstr>
      <vt:lpstr>Break ve contınue talimatı (statement)</vt:lpstr>
      <vt:lpstr>DO..WHILE ve WHILE Break talimatı (statement) AKIŞI</vt:lpstr>
      <vt:lpstr>FOR için Break ve contınue talimatları</vt:lpstr>
      <vt:lpstr>Break talimatı</vt:lpstr>
      <vt:lpstr>Contınue örnek</vt:lpstr>
      <vt:lpstr>BREAK ÖRNEK</vt:lpstr>
      <vt:lpstr>ÇEŞİTLİ döngü örnekleri -I</vt:lpstr>
      <vt:lpstr>ÇEŞİTLİ döngü örnekleri -I</vt:lpstr>
      <vt:lpstr>İŞLEÇLER (operatOrS)</vt:lpstr>
      <vt:lpstr>++ ve -- operatörleri</vt:lpstr>
      <vt:lpstr>++ ve -- operatör ÖRNEK</vt:lpstr>
      <vt:lpstr>++ , -- , &amp;&amp;, || operatörleri </vt:lpstr>
      <vt:lpstr>ÖRNEK 4</vt:lpstr>
      <vt:lpstr>ÖRNEK 5</vt:lpstr>
      <vt:lpstr>ÖRNEK 6</vt:lpstr>
      <vt:lpstr>İÇ İÇE talimatLAR</vt:lpstr>
      <vt:lpstr>ÖRNEK 7</vt:lpstr>
      <vt:lpstr>Örnek 8</vt:lpstr>
      <vt:lpstr>ÖRNEK 9</vt:lpstr>
      <vt:lpstr>Örnek 10</vt:lpstr>
      <vt:lpstr>Örnek 11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470</cp:revision>
  <dcterms:created xsi:type="dcterms:W3CDTF">2020-05-21T06:51:03Z</dcterms:created>
  <dcterms:modified xsi:type="dcterms:W3CDTF">2025-04-10T07:20:25Z</dcterms:modified>
</cp:coreProperties>
</file>