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86" r:id="rId3"/>
    <p:sldId id="350" r:id="rId4"/>
    <p:sldId id="317" r:id="rId5"/>
    <p:sldId id="344" r:id="rId6"/>
    <p:sldId id="323" r:id="rId7"/>
    <p:sldId id="347" r:id="rId8"/>
    <p:sldId id="318" r:id="rId9"/>
    <p:sldId id="313" r:id="rId10"/>
    <p:sldId id="320" r:id="rId11"/>
    <p:sldId id="321" r:id="rId12"/>
    <p:sldId id="324" r:id="rId13"/>
    <p:sldId id="322" r:id="rId14"/>
    <p:sldId id="329" r:id="rId15"/>
    <p:sldId id="330" r:id="rId16"/>
    <p:sldId id="327" r:id="rId17"/>
    <p:sldId id="328" r:id="rId18"/>
    <p:sldId id="331" r:id="rId19"/>
    <p:sldId id="334" r:id="rId20"/>
    <p:sldId id="346" r:id="rId21"/>
    <p:sldId id="343" r:id="rId22"/>
    <p:sldId id="333" r:id="rId23"/>
    <p:sldId id="348" r:id="rId24"/>
    <p:sldId id="349" r:id="rId25"/>
    <p:sldId id="340" r:id="rId26"/>
    <p:sldId id="341" r:id="rId27"/>
    <p:sldId id="342" r:id="rId28"/>
    <p:sldId id="35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99"/>
    <a:srgbClr val="FF99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3.2.Linker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4.Executable File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Çalıştırılabilir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82013-9386-43B0-B146-AF784DE3B88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</dgm:pt>
    <dgm:pt modelId="{ADE64911-87E4-4680-9528-F54806E7FBA6}">
      <dgm:prSet phldrT="[Metin]"/>
      <dgm:spPr/>
      <dgm:t>
        <a:bodyPr/>
        <a:lstStyle/>
        <a:p>
          <a:r>
            <a:rPr lang="tr-TR" b="1" dirty="0">
              <a:latin typeface="Consolas" panose="020B0609020204030204" pitchFamily="49" charset="0"/>
            </a:rPr>
            <a:t>İLK OLARAK</a:t>
          </a:r>
        </a:p>
        <a:p>
          <a:r>
            <a:rPr lang="tr-TR" b="1" dirty="0">
              <a:latin typeface="Consolas" panose="020B0609020204030204" pitchFamily="49" charset="0"/>
            </a:rPr>
            <a:t>main()</a:t>
          </a:r>
          <a:br>
            <a:rPr lang="tr-TR" b="1" dirty="0">
              <a:latin typeface="Consolas" panose="020B0609020204030204" pitchFamily="49" charset="0"/>
            </a:rPr>
          </a:br>
          <a:r>
            <a:rPr lang="tr-TR" dirty="0"/>
            <a:t>icra edilmeye başlanır.</a:t>
          </a:r>
        </a:p>
      </dgm:t>
    </dgm:pt>
    <dgm:pt modelId="{5336CE62-33E7-465C-9FDE-FA6F35DE44BC}" type="parTrans" cxnId="{2F49C1FB-F445-47ED-919E-0C678E9EC004}">
      <dgm:prSet/>
      <dgm:spPr/>
      <dgm:t>
        <a:bodyPr/>
        <a:lstStyle/>
        <a:p>
          <a:endParaRPr lang="tr-TR"/>
        </a:p>
      </dgm:t>
    </dgm:pt>
    <dgm:pt modelId="{3BA7D22C-235B-4571-A686-48570DEEF37A}" type="sibTrans" cxnId="{2F49C1FB-F445-47ED-919E-0C678E9EC004}">
      <dgm:prSet/>
      <dgm:spPr/>
      <dgm:t>
        <a:bodyPr/>
        <a:lstStyle/>
        <a:p>
          <a:endParaRPr lang="tr-TR"/>
        </a:p>
      </dgm:t>
    </dgm:pt>
    <dgm:pt modelId="{D3BB5438-14FB-4081-BF61-57F278D805F4}">
      <dgm:prSet phldrT="[Metin]"/>
      <dgm:spPr/>
      <dgm:t>
        <a:bodyPr/>
        <a:lstStyle/>
        <a:p>
          <a:r>
            <a:rPr lang="tr-TR" dirty="0" err="1"/>
            <a:t>int</a:t>
          </a:r>
          <a:r>
            <a:rPr lang="tr-TR" dirty="0"/>
            <a:t> topla( </a:t>
          </a:r>
          <a:r>
            <a:rPr lang="tr-TR" dirty="0" err="1"/>
            <a:t>int</a:t>
          </a:r>
          <a:r>
            <a:rPr lang="tr-TR" dirty="0"/>
            <a:t> op1,int op2) fonksiyon gövdesi icra edilir.</a:t>
          </a:r>
        </a:p>
      </dgm:t>
    </dgm:pt>
    <dgm:pt modelId="{68373122-514E-47E5-8148-E7062AC6EDCC}" type="parTrans" cxnId="{4E9A5DCE-38C4-4A2A-81E1-D78E8E2C5DF0}">
      <dgm:prSet/>
      <dgm:spPr/>
      <dgm:t>
        <a:bodyPr/>
        <a:lstStyle/>
        <a:p>
          <a:endParaRPr lang="tr-TR"/>
        </a:p>
      </dgm:t>
    </dgm:pt>
    <dgm:pt modelId="{ADD2449C-8375-4808-9E62-DDC721F9E22C}" type="sibTrans" cxnId="{4E9A5DCE-38C4-4A2A-81E1-D78E8E2C5DF0}">
      <dgm:prSet/>
      <dgm:spPr/>
      <dgm:t>
        <a:bodyPr/>
        <a:lstStyle/>
        <a:p>
          <a:endParaRPr lang="tr-TR"/>
        </a:p>
      </dgm:t>
    </dgm:pt>
    <dgm:pt modelId="{6CD6CE84-B5CE-471C-8602-CFA4C0A7035E}">
      <dgm:prSet phldrT="[Metin]"/>
      <dgm:spPr/>
      <dgm:t>
        <a:bodyPr/>
        <a:lstStyle/>
        <a:p>
          <a:r>
            <a:rPr lang="tr-TR" dirty="0"/>
            <a:t>Varsa topla fonksiyonunun geri döndürdüğü değer çağrı ortamında bir değişkene atanır. (Burada </a:t>
          </a:r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/>
            <a:t> değişkeni.)</a:t>
          </a:r>
        </a:p>
      </dgm:t>
    </dgm:pt>
    <dgm:pt modelId="{5A5EC2AB-22A9-49B3-8447-66E52DA505B1}" type="parTrans" cxnId="{20B71F49-5C5C-4682-AE70-2ACDF52A717F}">
      <dgm:prSet/>
      <dgm:spPr/>
      <dgm:t>
        <a:bodyPr/>
        <a:lstStyle/>
        <a:p>
          <a:endParaRPr lang="tr-TR"/>
        </a:p>
      </dgm:t>
    </dgm:pt>
    <dgm:pt modelId="{75419DF0-8933-4408-9E23-F9359A7E1871}" type="sibTrans" cxnId="{20B71F49-5C5C-4682-AE70-2ACDF52A717F}">
      <dgm:prSet/>
      <dgm:spPr/>
      <dgm:t>
        <a:bodyPr/>
        <a:lstStyle/>
        <a:p>
          <a:endParaRPr lang="tr-TR"/>
        </a:p>
      </dgm:t>
    </dgm:pt>
    <dgm:pt modelId="{A91ADAF9-9691-4356-9CE2-60C30D187B34}" type="pres">
      <dgm:prSet presAssocID="{FB482013-9386-43B0-B146-AF784DE3B881}" presName="cycle" presStyleCnt="0">
        <dgm:presLayoutVars>
          <dgm:dir/>
          <dgm:resizeHandles val="exact"/>
        </dgm:presLayoutVars>
      </dgm:prSet>
      <dgm:spPr/>
    </dgm:pt>
    <dgm:pt modelId="{1B17AAD1-B454-4C68-94ED-61BB91CBED6E}" type="pres">
      <dgm:prSet presAssocID="{ADE64911-87E4-4680-9528-F54806E7FBA6}" presName="node" presStyleLbl="node1" presStyleIdx="0" presStyleCnt="3">
        <dgm:presLayoutVars>
          <dgm:bulletEnabled val="1"/>
        </dgm:presLayoutVars>
      </dgm:prSet>
      <dgm:spPr/>
    </dgm:pt>
    <dgm:pt modelId="{75998028-B057-44FC-80D2-42A15D780929}" type="pres">
      <dgm:prSet presAssocID="{ADE64911-87E4-4680-9528-F54806E7FBA6}" presName="spNode" presStyleCnt="0"/>
      <dgm:spPr/>
    </dgm:pt>
    <dgm:pt modelId="{C3E2AE48-73F2-478F-8B86-40F62CC09FD3}" type="pres">
      <dgm:prSet presAssocID="{3BA7D22C-235B-4571-A686-48570DEEF37A}" presName="sibTrans" presStyleLbl="sibTrans1D1" presStyleIdx="0" presStyleCnt="3"/>
      <dgm:spPr/>
    </dgm:pt>
    <dgm:pt modelId="{6E7808A3-78E4-4577-8402-17E4B45AEB4C}" type="pres">
      <dgm:prSet presAssocID="{D3BB5438-14FB-4081-BF61-57F278D805F4}" presName="node" presStyleLbl="node1" presStyleIdx="1" presStyleCnt="3">
        <dgm:presLayoutVars>
          <dgm:bulletEnabled val="1"/>
        </dgm:presLayoutVars>
      </dgm:prSet>
      <dgm:spPr/>
    </dgm:pt>
    <dgm:pt modelId="{1431ACB0-F06D-4D30-8A01-FD7889A2AF00}" type="pres">
      <dgm:prSet presAssocID="{D3BB5438-14FB-4081-BF61-57F278D805F4}" presName="spNode" presStyleCnt="0"/>
      <dgm:spPr/>
    </dgm:pt>
    <dgm:pt modelId="{E4A85AE1-E84D-47E1-8C8A-329089C260D9}" type="pres">
      <dgm:prSet presAssocID="{ADD2449C-8375-4808-9E62-DDC721F9E22C}" presName="sibTrans" presStyleLbl="sibTrans1D1" presStyleIdx="1" presStyleCnt="3"/>
      <dgm:spPr/>
    </dgm:pt>
    <dgm:pt modelId="{B4FDE1B5-D87E-4D10-8491-BFBBFF5A3F34}" type="pres">
      <dgm:prSet presAssocID="{6CD6CE84-B5CE-471C-8602-CFA4C0A7035E}" presName="node" presStyleLbl="node1" presStyleIdx="2" presStyleCnt="3">
        <dgm:presLayoutVars>
          <dgm:bulletEnabled val="1"/>
        </dgm:presLayoutVars>
      </dgm:prSet>
      <dgm:spPr/>
    </dgm:pt>
    <dgm:pt modelId="{99597F4F-DC37-4FD3-9890-BB86C6E4A44A}" type="pres">
      <dgm:prSet presAssocID="{6CD6CE84-B5CE-471C-8602-CFA4C0A7035E}" presName="spNode" presStyleCnt="0"/>
      <dgm:spPr/>
    </dgm:pt>
    <dgm:pt modelId="{917AC658-D42E-4C60-A52F-F5C66035441F}" type="pres">
      <dgm:prSet presAssocID="{75419DF0-8933-4408-9E23-F9359A7E1871}" presName="sibTrans" presStyleLbl="sibTrans1D1" presStyleIdx="2" presStyleCnt="3"/>
      <dgm:spPr/>
    </dgm:pt>
  </dgm:ptLst>
  <dgm:cxnLst>
    <dgm:cxn modelId="{D8D1E605-70FB-46F4-90C4-A584B6D5336F}" type="presOf" srcId="{D3BB5438-14FB-4081-BF61-57F278D805F4}" destId="{6E7808A3-78E4-4577-8402-17E4B45AEB4C}" srcOrd="0" destOrd="0" presId="urn:microsoft.com/office/officeart/2005/8/layout/cycle5"/>
    <dgm:cxn modelId="{9A7BE126-3805-4C59-8DEC-329849FD6C50}" type="presOf" srcId="{3BA7D22C-235B-4571-A686-48570DEEF37A}" destId="{C3E2AE48-73F2-478F-8B86-40F62CC09FD3}" srcOrd="0" destOrd="0" presId="urn:microsoft.com/office/officeart/2005/8/layout/cycle5"/>
    <dgm:cxn modelId="{5335F02A-E562-45BC-8AD2-4606A46BA937}" type="presOf" srcId="{FB482013-9386-43B0-B146-AF784DE3B881}" destId="{A91ADAF9-9691-4356-9CE2-60C30D187B34}" srcOrd="0" destOrd="0" presId="urn:microsoft.com/office/officeart/2005/8/layout/cycle5"/>
    <dgm:cxn modelId="{20B71F49-5C5C-4682-AE70-2ACDF52A717F}" srcId="{FB482013-9386-43B0-B146-AF784DE3B881}" destId="{6CD6CE84-B5CE-471C-8602-CFA4C0A7035E}" srcOrd="2" destOrd="0" parTransId="{5A5EC2AB-22A9-49B3-8447-66E52DA505B1}" sibTransId="{75419DF0-8933-4408-9E23-F9359A7E1871}"/>
    <dgm:cxn modelId="{0FB22CBC-5CD2-479E-A2D2-BBB50B17DD5A}" type="presOf" srcId="{75419DF0-8933-4408-9E23-F9359A7E1871}" destId="{917AC658-D42E-4C60-A52F-F5C66035441F}" srcOrd="0" destOrd="0" presId="urn:microsoft.com/office/officeart/2005/8/layout/cycle5"/>
    <dgm:cxn modelId="{522F2ECC-9DC6-4B1F-ADE5-EBCFD5F5434A}" type="presOf" srcId="{6CD6CE84-B5CE-471C-8602-CFA4C0A7035E}" destId="{B4FDE1B5-D87E-4D10-8491-BFBBFF5A3F34}" srcOrd="0" destOrd="0" presId="urn:microsoft.com/office/officeart/2005/8/layout/cycle5"/>
    <dgm:cxn modelId="{4E9A5DCE-38C4-4A2A-81E1-D78E8E2C5DF0}" srcId="{FB482013-9386-43B0-B146-AF784DE3B881}" destId="{D3BB5438-14FB-4081-BF61-57F278D805F4}" srcOrd="1" destOrd="0" parTransId="{68373122-514E-47E5-8148-E7062AC6EDCC}" sibTransId="{ADD2449C-8375-4808-9E62-DDC721F9E22C}"/>
    <dgm:cxn modelId="{67D8ACE3-0923-4C86-82C6-77DA9F8CDA57}" type="presOf" srcId="{ADE64911-87E4-4680-9528-F54806E7FBA6}" destId="{1B17AAD1-B454-4C68-94ED-61BB91CBED6E}" srcOrd="0" destOrd="0" presId="urn:microsoft.com/office/officeart/2005/8/layout/cycle5"/>
    <dgm:cxn modelId="{6E1C08F9-6490-4943-9973-353A579CCF77}" type="presOf" srcId="{ADD2449C-8375-4808-9E62-DDC721F9E22C}" destId="{E4A85AE1-E84D-47E1-8C8A-329089C260D9}" srcOrd="0" destOrd="0" presId="urn:microsoft.com/office/officeart/2005/8/layout/cycle5"/>
    <dgm:cxn modelId="{2F49C1FB-F445-47ED-919E-0C678E9EC004}" srcId="{FB482013-9386-43B0-B146-AF784DE3B881}" destId="{ADE64911-87E4-4680-9528-F54806E7FBA6}" srcOrd="0" destOrd="0" parTransId="{5336CE62-33E7-465C-9FDE-FA6F35DE44BC}" sibTransId="{3BA7D22C-235B-4571-A686-48570DEEF37A}"/>
    <dgm:cxn modelId="{5F675376-707F-454D-BE4D-DD22AB1B1A3D}" type="presParOf" srcId="{A91ADAF9-9691-4356-9CE2-60C30D187B34}" destId="{1B17AAD1-B454-4C68-94ED-61BB91CBED6E}" srcOrd="0" destOrd="0" presId="urn:microsoft.com/office/officeart/2005/8/layout/cycle5"/>
    <dgm:cxn modelId="{D17F958D-D1C7-4FA2-A66C-C58194EC5F44}" type="presParOf" srcId="{A91ADAF9-9691-4356-9CE2-60C30D187B34}" destId="{75998028-B057-44FC-80D2-42A15D780929}" srcOrd="1" destOrd="0" presId="urn:microsoft.com/office/officeart/2005/8/layout/cycle5"/>
    <dgm:cxn modelId="{E2E44610-A73A-4AEF-BDC6-C946D4E77CB3}" type="presParOf" srcId="{A91ADAF9-9691-4356-9CE2-60C30D187B34}" destId="{C3E2AE48-73F2-478F-8B86-40F62CC09FD3}" srcOrd="2" destOrd="0" presId="urn:microsoft.com/office/officeart/2005/8/layout/cycle5"/>
    <dgm:cxn modelId="{CDAD6D43-EAB2-403E-9744-0EB8571C4BA3}" type="presParOf" srcId="{A91ADAF9-9691-4356-9CE2-60C30D187B34}" destId="{6E7808A3-78E4-4577-8402-17E4B45AEB4C}" srcOrd="3" destOrd="0" presId="urn:microsoft.com/office/officeart/2005/8/layout/cycle5"/>
    <dgm:cxn modelId="{5A317644-A724-4D17-A5A2-728FBA71C3F8}" type="presParOf" srcId="{A91ADAF9-9691-4356-9CE2-60C30D187B34}" destId="{1431ACB0-F06D-4D30-8A01-FD7889A2AF00}" srcOrd="4" destOrd="0" presId="urn:microsoft.com/office/officeart/2005/8/layout/cycle5"/>
    <dgm:cxn modelId="{E05457F5-C4A2-4A6E-ACE2-73ABAFFE38A6}" type="presParOf" srcId="{A91ADAF9-9691-4356-9CE2-60C30D187B34}" destId="{E4A85AE1-E84D-47E1-8C8A-329089C260D9}" srcOrd="5" destOrd="0" presId="urn:microsoft.com/office/officeart/2005/8/layout/cycle5"/>
    <dgm:cxn modelId="{267E3E4F-F3A6-4353-A369-8FDAD6106658}" type="presParOf" srcId="{A91ADAF9-9691-4356-9CE2-60C30D187B34}" destId="{B4FDE1B5-D87E-4D10-8491-BFBBFF5A3F34}" srcOrd="6" destOrd="0" presId="urn:microsoft.com/office/officeart/2005/8/layout/cycle5"/>
    <dgm:cxn modelId="{4CCB05B7-27FF-4675-A6CC-EE753C076EA8}" type="presParOf" srcId="{A91ADAF9-9691-4356-9CE2-60C30D187B34}" destId="{99597F4F-DC37-4FD3-9890-BB86C6E4A44A}" srcOrd="7" destOrd="0" presId="urn:microsoft.com/office/officeart/2005/8/layout/cycle5"/>
    <dgm:cxn modelId="{973B13C7-95CC-472B-A4B5-23B61628C8D0}" type="presParOf" srcId="{A91ADAF9-9691-4356-9CE2-60C30D187B34}" destId="{917AC658-D42E-4C60-A52F-F5C66035441F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3.2.Linker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4.Executable File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Çalıştırılabilir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AAD1-B454-4C68-94ED-61BB91CBED6E}">
      <dsp:nvSpPr>
        <dsp:cNvPr id="0" name=""/>
        <dsp:cNvSpPr/>
      </dsp:nvSpPr>
      <dsp:spPr>
        <a:xfrm>
          <a:off x="2578628" y="2841"/>
          <a:ext cx="2672292" cy="17369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İLK OLARAK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main()</a:t>
          </a:r>
          <a:br>
            <a:rPr lang="tr-TR" sz="1700" b="1" kern="1200" dirty="0">
              <a:latin typeface="Consolas" panose="020B0609020204030204" pitchFamily="49" charset="0"/>
            </a:rPr>
          </a:br>
          <a:r>
            <a:rPr lang="tr-TR" sz="1700" kern="1200" dirty="0"/>
            <a:t>icra edilmeye başlanır.</a:t>
          </a:r>
        </a:p>
      </dsp:txBody>
      <dsp:txXfrm>
        <a:off x="2663421" y="87634"/>
        <a:ext cx="2502706" cy="1567404"/>
      </dsp:txXfrm>
    </dsp:sp>
    <dsp:sp modelId="{C3E2AE48-73F2-478F-8B86-40F62CC09FD3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4011201" y="737318"/>
              </a:moveTo>
              <a:arcTo wR="2316429" hR="2316429" stAng="19021399" swAng="23018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08A3-78E4-4577-8402-17E4B45AEB4C}">
      <dsp:nvSpPr>
        <dsp:cNvPr id="0" name=""/>
        <dsp:cNvSpPr/>
      </dsp:nvSpPr>
      <dsp:spPr>
        <a:xfrm>
          <a:off x="4584715" y="3477486"/>
          <a:ext cx="2672292" cy="17369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int</a:t>
          </a:r>
          <a:r>
            <a:rPr lang="tr-TR" sz="1700" kern="1200" dirty="0"/>
            <a:t> topla( </a:t>
          </a:r>
          <a:r>
            <a:rPr lang="tr-TR" sz="1700" kern="1200" dirty="0" err="1"/>
            <a:t>int</a:t>
          </a:r>
          <a:r>
            <a:rPr lang="tr-TR" sz="1700" kern="1200" dirty="0"/>
            <a:t> op1,int op2) fonksiyon gövdesi icra edilir.</a:t>
          </a:r>
        </a:p>
      </dsp:txBody>
      <dsp:txXfrm>
        <a:off x="4669508" y="3562279"/>
        <a:ext cx="2502706" cy="1567404"/>
      </dsp:txXfrm>
    </dsp:sp>
    <dsp:sp modelId="{E4A85AE1-E84D-47E1-8C8A-329089C260D9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3027062" y="4521162"/>
              </a:moveTo>
              <a:arcTo wR="2316429" hR="2316429" stAng="4328085" swAng="2143831"/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E1B5-D87E-4D10-8491-BFBBFF5A3F34}">
      <dsp:nvSpPr>
        <dsp:cNvPr id="0" name=""/>
        <dsp:cNvSpPr/>
      </dsp:nvSpPr>
      <dsp:spPr>
        <a:xfrm>
          <a:off x="572541" y="3477486"/>
          <a:ext cx="2672292" cy="17369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Varsa topla fonksiyonunun geri döndürdüğü değer çağrı ortamında bir değişkene atanır. (Burada </a:t>
          </a:r>
          <a:r>
            <a:rPr lang="tr-TR" sz="1700" kern="1200" dirty="0" err="1">
              <a:latin typeface="Consolas" panose="020B0609020204030204" pitchFamily="49" charset="0"/>
            </a:rPr>
            <a:t>sonuc</a:t>
          </a:r>
          <a:r>
            <a:rPr lang="tr-TR" sz="1700" kern="1200" dirty="0"/>
            <a:t> değişkeni.)</a:t>
          </a:r>
        </a:p>
      </dsp:txBody>
      <dsp:txXfrm>
        <a:off x="657334" y="3562279"/>
        <a:ext cx="2502706" cy="1567404"/>
      </dsp:txXfrm>
    </dsp:sp>
    <dsp:sp modelId="{917AC658-D42E-4C60-A52F-F5C66035441F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7499" y="2130181"/>
              </a:moveTo>
              <a:arcTo wR="2316429" hR="2316429" stAng="11076705" swAng="2301896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3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8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7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MATH.H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527215"/>
                  </p:ext>
                </p:extLst>
              </p:nvPr>
            </p:nvGraphicFramePr>
            <p:xfrm>
              <a:off x="1069975" y="2120900"/>
              <a:ext cx="10058400" cy="3640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tr-TR" sz="18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ln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𝑙𝑜𝑔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527215"/>
                  </p:ext>
                </p:extLst>
              </p:nvPr>
            </p:nvGraphicFramePr>
            <p:xfrm>
              <a:off x="1069975" y="2120900"/>
              <a:ext cx="10058400" cy="3640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96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101538" r="-69775" b="-74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214754" r="-69775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314754" r="-69775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414754" r="-697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514754" r="-697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36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MATH.H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923599"/>
                  </p:ext>
                </p:extLst>
              </p:nvPr>
            </p:nvGraphicFramePr>
            <p:xfrm>
              <a:off x="1069975" y="2120900"/>
              <a:ext cx="10058400" cy="357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242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282982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96615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(2.0,3.0)=8.0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fmod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Kayan noktalı sayılarda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y’ye bölümünden kalanı verir.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fmod(13.657,2.333)=1.1992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sin(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sin(0.0)=0.0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cos(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kosinüsü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cos(0.0)=1.0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tan(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tanjantı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tan(0.0)=0.0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923599"/>
                  </p:ext>
                </p:extLst>
              </p:nvPr>
            </p:nvGraphicFramePr>
            <p:xfrm>
              <a:off x="1069975" y="2120900"/>
              <a:ext cx="10058400" cy="357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242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282982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96615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4" marB="45724" anchor="ctr" horzOverflow="overflow">
                        <a:blipFill>
                          <a:blip r:embed="rId2"/>
                          <a:stretch>
                            <a:fillRect l="-151078" t="-108197" r="-106681" b="-7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(2.0,3.0)=8.0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914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fmod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Kayan noktalı sayılarda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y’ye bölümünden kalanı verir.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fmod(13.657,2.333)=1.1992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sin(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sin(0.0)=0.0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cos(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kosinüsü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cos(0.0)=1.0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tan(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tanjantı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tan(0.0)=0.0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757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0F74FAD-C3EC-4084-A4A7-C919ABB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MATH.H</a:t>
            </a:r>
            <a:br>
              <a:rPr lang="tr-TR" dirty="0"/>
            </a:br>
            <a:r>
              <a:rPr lang="tr-TR" dirty="0" err="1"/>
              <a:t>sqrt</a:t>
            </a:r>
            <a:r>
              <a:rPr lang="tr-TR" dirty="0"/>
              <a:t> Fonksiyonu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DBDF55A-0E41-4263-A769-FB8779C5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math.h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kenar1,kenar2,kenar3;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alan,kenarlarToplamininYarisi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("Üçgenin Kenarlarını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scanf</a:t>
            </a:r>
            <a:r>
              <a:rPr lang="tr-TR" sz="1800" dirty="0">
                <a:latin typeface="Consolas" panose="020B0609020204030204" pitchFamily="49" charset="0"/>
              </a:rPr>
              <a:t>("%d%d%d",&amp;kenar1,&amp;kenar2,&amp;kenar3);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((kenar1+kenar2 &lt;= kenar3) ||</a:t>
            </a:r>
            <a:br>
              <a:rPr lang="tr-TR" sz="1800" dirty="0"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       (kenar2+kenar3 &lt;= kenar1) ||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(kenar1+kenar3 &lt;= kenar2)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("Böyle bir üçgen olamaz.\n");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=(kenar1+kenar2+kenar3)/2.0;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alan=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800" dirty="0">
                <a:latin typeface="Consolas" panose="020B0609020204030204" pitchFamily="49" charset="0"/>
              </a:rPr>
              <a:t>(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(kenarlarToplamininYarisi-kenar1)*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(kenarlarToplamininYarisi-kenar2)*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	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</a:t>
            </a:r>
            <a:r>
              <a:rPr lang="tr-TR" sz="1800" dirty="0" err="1">
                <a:latin typeface="Consolas" panose="020B0609020204030204" pitchFamily="49" charset="0"/>
              </a:rPr>
              <a:t>Ucgenin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alani</a:t>
            </a:r>
            <a:r>
              <a:rPr lang="tr-TR" sz="1800" dirty="0">
                <a:latin typeface="Consolas" panose="020B0609020204030204" pitchFamily="49" charset="0"/>
              </a:rPr>
              <a:t>: %.2f",alan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1026DA6E-69A3-4F45-946A-69BF23D7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Kenarları verilen bir üçgenin alanı yandaki formülle hesaplanır.</a:t>
            </a:r>
          </a:p>
        </p:txBody>
      </p:sp>
    </p:spTree>
    <p:extLst>
      <p:ext uri="{BB962C8B-B14F-4D97-AF65-F5344CB8AC3E}">
        <p14:creationId xmlns:p14="http://schemas.microsoft.com/office/powerpoint/2010/main" val="2346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Bu kütüphane içerisinde;</a:t>
            </a:r>
          </a:p>
          <a:p>
            <a:r>
              <a:rPr lang="tr-TR" sz="3200" b="1" u="sng" dirty="0"/>
              <a:t>tür dönüşümleri</a:t>
            </a:r>
            <a:r>
              <a:rPr lang="tr-TR" sz="3200" dirty="0"/>
              <a:t>, (</a:t>
            </a:r>
            <a:r>
              <a:rPr lang="tr-TR" sz="3200" dirty="0" err="1"/>
              <a:t>atoi</a:t>
            </a:r>
            <a:r>
              <a:rPr lang="tr-TR" sz="3200" dirty="0"/>
              <a:t>, </a:t>
            </a:r>
            <a:r>
              <a:rPr lang="tr-TR" sz="3200" dirty="0" err="1"/>
              <a:t>itoa</a:t>
            </a:r>
            <a:r>
              <a:rPr lang="tr-TR" sz="3200" dirty="0"/>
              <a:t>, </a:t>
            </a:r>
            <a:r>
              <a:rPr lang="tr-TR" sz="3200" dirty="0" err="1"/>
              <a:t>atof</a:t>
            </a:r>
            <a:r>
              <a:rPr lang="tr-TR" sz="3200" dirty="0"/>
              <a:t>, </a:t>
            </a:r>
            <a:r>
              <a:rPr lang="tr-TR" sz="3200" dirty="0" err="1"/>
              <a:t>strtod</a:t>
            </a:r>
            <a:r>
              <a:rPr lang="tr-TR" sz="3200" dirty="0"/>
              <a:t>, …)</a:t>
            </a:r>
          </a:p>
          <a:p>
            <a:r>
              <a:rPr lang="tr-TR" sz="3200" u="sng" dirty="0"/>
              <a:t>hafıza yerleştirmeleri</a:t>
            </a:r>
            <a:r>
              <a:rPr lang="tr-TR" sz="3200" dirty="0"/>
              <a:t>, (</a:t>
            </a:r>
            <a:r>
              <a:rPr lang="tr-TR" sz="3200" dirty="0" err="1"/>
              <a:t>malloc</a:t>
            </a:r>
            <a:r>
              <a:rPr lang="tr-TR" sz="3200" dirty="0"/>
              <a:t>, </a:t>
            </a:r>
            <a:r>
              <a:rPr lang="tr-TR" sz="3200" dirty="0" err="1"/>
              <a:t>free</a:t>
            </a:r>
            <a:r>
              <a:rPr lang="tr-TR" sz="3200" dirty="0"/>
              <a:t>…) </a:t>
            </a:r>
          </a:p>
          <a:p>
            <a:r>
              <a:rPr lang="tr-TR" sz="3200" b="1" u="sng" dirty="0"/>
              <a:t>rastgele sayı üretme fonksiyonları ile</a:t>
            </a:r>
            <a:r>
              <a:rPr lang="tr-TR" sz="3200" b="1" dirty="0"/>
              <a:t>  </a:t>
            </a:r>
            <a:r>
              <a:rPr lang="tr-TR" sz="3200" dirty="0"/>
              <a:t>(</a:t>
            </a:r>
            <a:r>
              <a:rPr lang="tr-TR" sz="3200" dirty="0" err="1">
                <a:highlight>
                  <a:srgbClr val="FFFF00"/>
                </a:highlight>
              </a:rPr>
              <a:t>rand</a:t>
            </a:r>
            <a:r>
              <a:rPr lang="tr-TR" sz="3200" dirty="0"/>
              <a:t>, </a:t>
            </a:r>
            <a:r>
              <a:rPr lang="tr-TR" sz="3200" dirty="0" err="1">
                <a:highlight>
                  <a:srgbClr val="FFFF00"/>
                </a:highlight>
              </a:rPr>
              <a:t>srand</a:t>
            </a:r>
            <a:r>
              <a:rPr lang="tr-TR" sz="3200" dirty="0"/>
              <a:t>, …)</a:t>
            </a:r>
          </a:p>
          <a:p>
            <a:r>
              <a:rPr lang="tr-TR" sz="3200" b="1" u="sng" dirty="0"/>
              <a:t>yardımcı fonksiyonlar </a:t>
            </a:r>
            <a:r>
              <a:rPr lang="tr-TR" sz="3200" dirty="0"/>
              <a:t>bulunur.</a:t>
            </a:r>
          </a:p>
          <a:p>
            <a:pPr marL="0" indent="0">
              <a:buNone/>
            </a:pPr>
            <a:r>
              <a:rPr lang="tr-TR" sz="3200" dirty="0"/>
              <a:t>Birkaçı üzerinde durulacaktır.</a:t>
            </a:r>
          </a:p>
        </p:txBody>
      </p:sp>
    </p:spTree>
    <p:extLst>
      <p:ext uri="{BB962C8B-B14F-4D97-AF65-F5344CB8AC3E}">
        <p14:creationId xmlns:p14="http://schemas.microsoft.com/office/powerpoint/2010/main" val="223455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3200" dirty="0"/>
              <a:t>0 ile RAND_MAX arasında </a:t>
            </a:r>
            <a:r>
              <a:rPr lang="tr-TR" sz="3200" b="1" dirty="0">
                <a:solidFill>
                  <a:srgbClr val="0070C0"/>
                </a:solidFill>
              </a:rPr>
              <a:t>rastgele</a:t>
            </a:r>
            <a:r>
              <a:rPr lang="tr-TR" sz="3200" b="1" dirty="0"/>
              <a:t> (</a:t>
            </a:r>
            <a:r>
              <a:rPr lang="tr-TR" sz="3200" b="1" dirty="0" err="1">
                <a:solidFill>
                  <a:srgbClr val="FF0000"/>
                </a:solidFill>
              </a:rPr>
              <a:t>random</a:t>
            </a:r>
            <a:r>
              <a:rPr lang="tr-TR" sz="3200" b="1" dirty="0"/>
              <a:t>)</a:t>
            </a:r>
            <a:r>
              <a:rPr lang="tr-TR" sz="3200" dirty="0"/>
              <a:t> bir sayı üretir. Bu sabit </a:t>
            </a:r>
            <a:r>
              <a:rPr lang="tr-TR" sz="3200" dirty="0" err="1"/>
              <a:t>stdlib.h</a:t>
            </a:r>
            <a:r>
              <a:rPr lang="tr-TR" sz="3200" dirty="0"/>
              <a:t> başlık dosyasında tanımlıdır.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#define RAND_MAX 0x7fff   //32767</a:t>
            </a:r>
          </a:p>
          <a:p>
            <a:pPr marL="0" indent="0">
              <a:buNone/>
            </a:pPr>
            <a:r>
              <a:rPr lang="tr-TR" sz="3200" dirty="0"/>
              <a:t>Rastgele seçilecek sayıyı, </a:t>
            </a:r>
            <a:r>
              <a:rPr lang="tr-TR" sz="3200" u="sng" dirty="0">
                <a:highlight>
                  <a:srgbClr val="FFFF00"/>
                </a:highlight>
              </a:rPr>
              <a:t>belli bir başlangıç değeri üzerinde</a:t>
            </a:r>
            <a:r>
              <a:rPr lang="tr-TR" sz="3200" dirty="0"/>
              <a:t>, bir dizi aritmetik operasyon gerçekleştirerek üretir. </a:t>
            </a:r>
            <a:r>
              <a:rPr lang="tr-TR" altLang="tr-TR" sz="3200" dirty="0"/>
              <a:t>İstenen aralıklarda değer üretmesi için </a:t>
            </a:r>
            <a:r>
              <a:rPr lang="tr-TR" altLang="tr-TR" sz="3200" dirty="0" err="1"/>
              <a:t>mod</a:t>
            </a:r>
            <a:r>
              <a:rPr lang="tr-TR" altLang="tr-TR" sz="3200" dirty="0"/>
              <a:t> (</a:t>
            </a:r>
            <a:r>
              <a:rPr lang="tr-TR" altLang="tr-TR" sz="3200" i="1" dirty="0"/>
              <a:t>%</a:t>
            </a:r>
            <a:r>
              <a:rPr lang="tr-TR" altLang="tr-TR" sz="3200" dirty="0"/>
              <a:t>) işlemi kullanılır.</a:t>
            </a:r>
          </a:p>
          <a:p>
            <a:pPr marL="0" indent="0">
              <a:buNone/>
            </a:pPr>
            <a:r>
              <a:rPr lang="tr-TR" sz="3200" dirty="0"/>
              <a:t>Örneğin, </a:t>
            </a:r>
            <a:r>
              <a:rPr lang="tr-TR" sz="3200" b="1" dirty="0">
                <a:solidFill>
                  <a:srgbClr val="00B050"/>
                </a:solidFill>
              </a:rPr>
              <a:t>1</a:t>
            </a:r>
            <a:r>
              <a:rPr lang="tr-TR" sz="3200" b="1" dirty="0"/>
              <a:t> ila 6 </a:t>
            </a:r>
            <a:r>
              <a:rPr lang="tr-TR" sz="3200" dirty="0"/>
              <a:t>arasında rastgele bir sayı elde etmek için aşağıdaki  kod yazılır;</a:t>
            </a:r>
          </a:p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rasgele;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rasgele=</a:t>
            </a:r>
            <a:r>
              <a:rPr lang="tr-TR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sz="3200" b="1" dirty="0">
                <a:latin typeface="Consolas" panose="020B0609020204030204" pitchFamily="49" charset="0"/>
              </a:rPr>
              <a:t> +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 % 6;</a:t>
            </a:r>
            <a:endParaRPr lang="tr-TR" sz="3200" b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B7FFC4E-9C9A-44DD-AA2C-A7561D104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</a:t>
            </a:r>
            <a:r>
              <a:rPr lang="tr-TR" sz="1800" b="1" dirty="0" err="1">
                <a:latin typeface="Consolas" panose="020B0609020204030204" pitchFamily="49" charset="0"/>
              </a:rPr>
              <a:t>unsigned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 belli bir başlangıç değerinden itibaren bir dizi matematiksel işlem sonucu rastgele bir değer üretir. Fakat </a:t>
            </a:r>
            <a:r>
              <a:rPr lang="tr-TR" sz="1800" u="sng" dirty="0">
                <a:highlight>
                  <a:srgbClr val="FFFF00"/>
                </a:highlight>
              </a:rPr>
              <a:t>programın her çalışmasında aynı başlangıç değerini kullanır.</a:t>
            </a:r>
            <a:r>
              <a:rPr lang="tr-TR" sz="1800" dirty="0"/>
              <a:t> Dolayısı ile programın her çalışmasında aynı değerler ortaya çıkar.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srand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fonksiyonu, </a:t>
            </a: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fonksiyonunun başlangıç değerini farklı belirlemek için kullanılır.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unsigned</a:t>
            </a:r>
            <a:r>
              <a:rPr lang="tr-TR" sz="1800" dirty="0"/>
              <a:t> tipte bir değer alır ve rastgele sayı üretecinin bu değerden başlayarak çalışmasını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19711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scanf</a:t>
            </a:r>
            <a:r>
              <a:rPr lang="tr-TR" sz="1800" b="1" dirty="0">
                <a:latin typeface="Consolas" panose="020B0609020204030204" pitchFamily="49" charset="0"/>
              </a:rPr>
              <a:t>("%</a:t>
            </a:r>
            <a:r>
              <a:rPr lang="tr-TR" sz="1800" b="1" dirty="0" err="1">
                <a:latin typeface="Consolas" panose="020B0609020204030204" pitchFamily="49" charset="0"/>
              </a:rPr>
              <a:t>d",&amp;a</a:t>
            </a:r>
            <a:r>
              <a:rPr lang="tr-TR" sz="18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Consolas" panose="020B0609020204030204" pitchFamily="49" charset="0"/>
              </a:rPr>
              <a:t>a= 1  +  </a:t>
            </a:r>
            <a:r>
              <a:rPr lang="tr-TR" sz="1800" b="1" dirty="0" err="1">
                <a:latin typeface="Consolas" panose="020B0609020204030204" pitchFamily="49" charset="0"/>
              </a:rPr>
              <a:t>rand</a:t>
            </a:r>
            <a:r>
              <a:rPr lang="tr-TR" sz="1800" b="1" dirty="0">
                <a:latin typeface="Consolas" panose="020B0609020204030204" pitchFamily="49" charset="0"/>
              </a:rPr>
              <a:t>() % 6;</a:t>
            </a:r>
          </a:p>
          <a:p>
            <a:pPr marL="0" indent="0">
              <a:buNone/>
            </a:pPr>
            <a:r>
              <a:rPr lang="tr-TR" sz="1800" dirty="0"/>
              <a:t>Yukarıdaki kod parçasında klavyeden girilen bir değer rastgele sayı üretecinin başlangıç değeri olmaktadır. </a:t>
            </a:r>
          </a:p>
          <a:p>
            <a:pPr marL="0" indent="0">
              <a:buNone/>
            </a:pPr>
            <a:r>
              <a:rPr lang="tr-TR" sz="1800" dirty="0"/>
              <a:t>Her defasında yeni bir rastgele değer elde edilmek istenirse klavyeden sürekli değişik bir değer girilmelidir.</a:t>
            </a:r>
          </a:p>
          <a:p>
            <a:pPr marL="0" indent="0">
              <a:buNone/>
            </a:pPr>
            <a:r>
              <a:rPr lang="tr-TR" sz="1800" dirty="0"/>
              <a:t>Her defasında rastgele değişik bir sayının üretilmesi istenirse sürekli değişen bir değeri </a:t>
            </a:r>
            <a:r>
              <a:rPr lang="tr-TR" sz="1800" dirty="0" err="1"/>
              <a:t>srand</a:t>
            </a:r>
            <a:r>
              <a:rPr lang="tr-TR" sz="1800" dirty="0"/>
              <a:t> ile başlangıç değeri olarak belirlemek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FF8267A-8970-426E-8E99-66EC32095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Bilgisayarda bulunan ve sürekli değişen değer sistem saatidir. </a:t>
            </a:r>
          </a:p>
          <a:p>
            <a:pPr marL="0" indent="0">
              <a:buNone/>
            </a:pPr>
            <a:r>
              <a:rPr lang="tr-TR" sz="2100" dirty="0"/>
              <a:t>Bunun için &lt;</a:t>
            </a:r>
            <a:r>
              <a:rPr lang="tr-TR" sz="2100" dirty="0" err="1">
                <a:highlight>
                  <a:srgbClr val="FFFF00"/>
                </a:highlight>
              </a:rPr>
              <a:t>time.h</a:t>
            </a:r>
            <a:r>
              <a:rPr lang="tr-TR" sz="2100" dirty="0"/>
              <a:t>&gt; başlığında yer alan  time fonksiyonu kullanılabilir;</a:t>
            </a:r>
          </a:p>
          <a:p>
            <a:pPr marL="0" indent="0">
              <a:buNone/>
            </a:pPr>
            <a:r>
              <a:rPr lang="tr-TR" sz="2100" b="1" dirty="0" err="1"/>
              <a:t>time_t</a:t>
            </a:r>
            <a:r>
              <a:rPr lang="tr-TR" sz="2100" b="1" dirty="0"/>
              <a:t>  time(</a:t>
            </a:r>
            <a:r>
              <a:rPr lang="tr-TR" sz="2100" b="1" dirty="0" err="1"/>
              <a:t>time_t</a:t>
            </a:r>
            <a:r>
              <a:rPr lang="tr-TR" sz="2100" b="1" dirty="0"/>
              <a:t> *);</a:t>
            </a:r>
          </a:p>
          <a:p>
            <a:pPr marL="0" indent="0">
              <a:buNone/>
            </a:pPr>
            <a:r>
              <a:rPr lang="tr-TR" sz="2100" dirty="0"/>
              <a:t>Bu fonksiyon </a:t>
            </a:r>
            <a:r>
              <a:rPr lang="tr-TR" sz="2100" dirty="0">
                <a:solidFill>
                  <a:srgbClr val="FF0000"/>
                </a:solidFill>
              </a:rPr>
              <a:t>NULL</a:t>
            </a:r>
            <a:r>
              <a:rPr lang="tr-TR" sz="2100" dirty="0"/>
              <a:t>  parametresi  ile çalıştırıldığında 01.01.1970 ten günümüze kadar olan zamanın, saniye cinsinden değerini geri döndürür.</a:t>
            </a:r>
            <a:r>
              <a:rPr lang="tr-T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59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stdlib.h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time.h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(time(NULL));</a:t>
            </a: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//3-6- 9-12-15-18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b="1" dirty="0">
                <a:latin typeface="Consolas" panose="020B0609020204030204" pitchFamily="49" charset="0"/>
              </a:rPr>
              <a:t>x=1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%6</a:t>
            </a:r>
            <a:r>
              <a:rPr lang="tr-TR" sz="2400" dirty="0">
                <a:latin typeface="Consolas" panose="020B0609020204030204" pitchFamily="49" charset="0"/>
              </a:rPr>
              <a:t>;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//4-7-10-13-16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("%d, ", x );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//5-8-11-14-17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            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n-NO" sz="3600" dirty="0"/>
              <a:t>1-6 arasında 5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274550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stdlib.h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time.h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(time(NULL));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koşmasında farklı rastgele sayı üretmek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bu talimat (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statement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yazılmıştır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b="1" dirty="0">
                <a:latin typeface="Consolas" panose="020B0609020204030204" pitchFamily="49" charset="0"/>
              </a:rPr>
              <a:t>x=</a:t>
            </a:r>
            <a:r>
              <a:rPr 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2400" b="1" dirty="0">
                <a:latin typeface="Consolas" panose="020B0609020204030204" pitchFamily="49" charset="0"/>
              </a:rPr>
              <a:t>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("%d, 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sz="3600" b="1" dirty="0">
                <a:solidFill>
                  <a:srgbClr val="FF0000"/>
                </a:solidFill>
              </a:rPr>
              <a:t>1</a:t>
            </a:r>
            <a:r>
              <a:rPr lang="nn-NO" sz="3600" dirty="0"/>
              <a:t>-</a:t>
            </a:r>
            <a:r>
              <a:rPr lang="tr-TR" sz="3600" dirty="0"/>
              <a:t>99</a:t>
            </a:r>
            <a:r>
              <a:rPr lang="nn-NO" sz="3600" dirty="0"/>
              <a:t> arasında </a:t>
            </a:r>
            <a:r>
              <a:rPr lang="tr-TR" sz="3600" dirty="0"/>
              <a:t>5</a:t>
            </a:r>
            <a:r>
              <a:rPr lang="nn-NO" sz="3600" dirty="0"/>
              <a:t>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;</a:t>
            </a:r>
          </a:p>
          <a:p>
            <a:r>
              <a:rPr lang="nn-NO" sz="3600" b="1" dirty="0">
                <a:latin typeface="Consolas" panose="020B0609020204030204" pitchFamily="49" charset="0"/>
              </a:rPr>
              <a:t>6, 1, 4, 1, 5,</a:t>
            </a:r>
          </a:p>
          <a:p>
            <a:r>
              <a:rPr lang="nn-NO" sz="3600" dirty="0"/>
              <a:t>Çıktıda görüldüğü gibi çıkan bir sayı tekrar çıkabilir. </a:t>
            </a:r>
          </a:p>
          <a:p>
            <a:r>
              <a:rPr lang="nn-NO" sz="3600" dirty="0"/>
              <a:t>Eğer programdaki srand satırı silinirse programın her defasında aynı sayı serisini ürettiği görülecektir.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185980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Kullanıcı tanımlı fonksiyonlar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(USER DEFINED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Bu bölüme kadar üzerinde durulan fonksiyonlar C dilinde hazır olarak kullanılan hazır fonksiyonlardır. </a:t>
            </a:r>
          </a:p>
          <a:p>
            <a:pPr marL="0" indent="0">
              <a:buNone/>
            </a:pPr>
            <a:r>
              <a:rPr lang="tr-TR" dirty="0"/>
              <a:t>Hazır fonksiyonlar artık uluslararası standart hale gelmiştir.</a:t>
            </a:r>
          </a:p>
          <a:p>
            <a:pPr marL="0" indent="0" algn="ctr">
              <a:buNone/>
            </a:pPr>
            <a:r>
              <a:rPr lang="tr-TR" b="1" i="1" dirty="0"/>
              <a:t>Bunların dışında programcılar </a:t>
            </a:r>
            <a:r>
              <a:rPr lang="tr-TR" b="1" i="1" dirty="0">
                <a:highlight>
                  <a:srgbClr val="FFFF00"/>
                </a:highlight>
              </a:rPr>
              <a:t>kendi fonksiyonlarını oluşturarak kodlarını daha kullanışlı hale getirirler. </a:t>
            </a:r>
          </a:p>
          <a:p>
            <a:pPr marL="0" indent="0" algn="ctr">
              <a:buNone/>
            </a:pPr>
            <a:r>
              <a:rPr lang="tr-TR" dirty="0"/>
              <a:t>Bu tür fonksiyonlara </a:t>
            </a:r>
            <a:r>
              <a:rPr lang="tr-TR" b="1" dirty="0">
                <a:solidFill>
                  <a:srgbClr val="0070C0"/>
                </a:solidFill>
              </a:rPr>
              <a:t>kullanıcı tanımlı fonksiyonlar </a:t>
            </a:r>
            <a:r>
              <a:rPr lang="tr-TR" dirty="0"/>
              <a:t>(</a:t>
            </a:r>
            <a:r>
              <a:rPr lang="tr-TR" b="1" dirty="0" err="1"/>
              <a:t>user</a:t>
            </a:r>
            <a:r>
              <a:rPr lang="tr-TR" b="1" dirty="0"/>
              <a:t> </a:t>
            </a:r>
            <a:r>
              <a:rPr lang="tr-TR" b="1" dirty="0" err="1"/>
              <a:t>defined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dirty="0"/>
              <a:t>) denilir.</a:t>
            </a:r>
          </a:p>
          <a:p>
            <a:pPr marL="0" indent="0" algn="ctr">
              <a:buNone/>
            </a:pPr>
            <a:r>
              <a:rPr lang="tr-TR" b="1" i="1" dirty="0"/>
              <a:t>Programın herhangi bir özel görevini gerçekleştirmek için kendi işlevlerini oluşturması kullanıcı tanımlı fonksiyonlarla olur.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>
                <a:hlinkClick r:id="rId2" action="ppaction://hlinksldjump"/>
              </a:rPr>
              <a:t>Fonksiyon neydi?</a:t>
            </a: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3A5D02C-7A73-4E48-B771-B4AFB08BF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Kullanıcı tanımlı fonksiyonu oluşturmak ve kullanmak için bu 3 unsuru bilmemiz gerekir;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Bildirimi (Prototip Tanımlama):</a:t>
            </a:r>
            <a:br>
              <a:rPr lang="tr-TR" b="1" dirty="0"/>
            </a:br>
            <a:r>
              <a:rPr lang="tr-TR" dirty="0"/>
              <a:t>Bir fonksiyonu çalıştıran programa veya fonksiyona, çağıran program adı verilir. Çağıran program kullanılacak herhangi bir fonksiyonu bilmeli. Bunun için programda  fonksiyon </a:t>
            </a:r>
            <a:r>
              <a:rPr lang="tr-TR" dirty="0">
                <a:solidFill>
                  <a:srgbClr val="0070C0"/>
                </a:solidFill>
              </a:rPr>
              <a:t>bildirimi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declaration</a:t>
            </a:r>
            <a:r>
              <a:rPr lang="tr-TR" dirty="0"/>
              <a:t>) yapılmalı veya prototipi tanımlanmalıdır.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Tanımı (Başlık ve Gövde Tanımlama):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dirty="0"/>
              <a:t>Fonksiyon tanımı, bir fonksiyonun tüm olarak tanımlanmasından ve kodundan oluşur. Bu tanımlama, fonksiyonun ne yaptığını ve bunun için giriş çıkışlarının neler olduğunu söyler. İki kısımdan oluşur; </a:t>
            </a:r>
            <a:br>
              <a:rPr lang="tr-TR" dirty="0"/>
            </a:br>
            <a:r>
              <a:rPr lang="tr-TR" dirty="0"/>
              <a:t>Başlık: Fonksiyonun bildiriminin detaylı halidir.</a:t>
            </a:r>
            <a:br>
              <a:rPr lang="tr-TR" dirty="0"/>
            </a:br>
            <a:r>
              <a:rPr lang="tr-TR" dirty="0"/>
              <a:t>Gövde: { } bloğu arasında yazılan her şeydir.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Çağırma:</a:t>
            </a:r>
            <a:r>
              <a:rPr lang="tr-TR" dirty="0">
                <a:solidFill>
                  <a:srgbClr val="FF0000"/>
                </a:solidFill>
              </a:rPr>
              <a:t> 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/>
              <a:t>Fonksiyonun çalıştırmak için fonksiyonun adını ve ardından parantez içindeki argüman listesini yazmanız yeterlidir. </a:t>
            </a:r>
          </a:p>
        </p:txBody>
      </p:sp>
    </p:spTree>
    <p:extLst>
      <p:ext uri="{BB962C8B-B14F-4D97-AF65-F5344CB8AC3E}">
        <p14:creationId xmlns:p14="http://schemas.microsoft.com/office/powerpoint/2010/main" val="192332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Fonksiyon BİLDİRİMİ (DECLARATION)</a:t>
            </a:r>
            <a:br>
              <a:rPr lang="tr-TR" sz="4000" dirty="0"/>
            </a:br>
            <a:r>
              <a:rPr lang="tr-TR" sz="4000" dirty="0"/>
              <a:t>YADA PROTOTİP TANIMLAMA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  <a:r>
              <a:rPr lang="tr-TR" sz="1400" dirty="0"/>
              <a:t>Bazı işlevler, herhangi bir değer döndürmeden istenen işlemleri gerçekleştirir. Bu durumda dönüş tipi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/>
              <a:t> anahtar sözcüğüdür.  Hiçbir değer döndürmeyen (dönüş değeri </a:t>
            </a:r>
            <a:r>
              <a:rPr lang="tr-TR" sz="1400" dirty="0" err="1"/>
              <a:t>void</a:t>
            </a:r>
            <a:r>
              <a:rPr lang="tr-TR" sz="1400" dirty="0"/>
              <a:t> olarak tanımlan) fonksiyonlar </a:t>
            </a:r>
            <a:r>
              <a:rPr lang="tr-TR" sz="1400" b="1" dirty="0">
                <a:solidFill>
                  <a:srgbClr val="0070C0"/>
                </a:solidFill>
              </a:rPr>
              <a:t>yordam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procedure</a:t>
            </a:r>
            <a:r>
              <a:rPr lang="tr-TR" sz="1400" dirty="0"/>
              <a:t>) yada </a:t>
            </a:r>
            <a:r>
              <a:rPr lang="tr-TR" sz="1400" b="1" dirty="0">
                <a:solidFill>
                  <a:srgbClr val="0070C0"/>
                </a:solidFill>
              </a:rPr>
              <a:t>alt rutin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subroutine</a:t>
            </a:r>
            <a:r>
              <a:rPr lang="tr-TR" sz="1400" dirty="0"/>
              <a:t>) olarak adlandırılır.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Bir fonksiyon </a:t>
            </a:r>
            <a:r>
              <a:rPr lang="tr-TR" sz="1400" u="sng" dirty="0"/>
              <a:t>çağrıldığı anda </a:t>
            </a:r>
            <a:r>
              <a:rPr lang="tr-TR" sz="1400" u="sng" dirty="0">
                <a:solidFill>
                  <a:srgbClr val="FF0000"/>
                </a:solidFill>
              </a:rPr>
              <a:t>parametre</a:t>
            </a:r>
            <a:r>
              <a:rPr lang="tr-TR" sz="1400" u="sng" dirty="0"/>
              <a:t> olarak bir değer </a:t>
            </a:r>
            <a:r>
              <a:rPr lang="tr-TR" sz="1400" dirty="0"/>
              <a:t>iletirsiniz. Bu değere </a:t>
            </a:r>
            <a:r>
              <a:rPr lang="tr-TR" sz="1400" b="1" dirty="0"/>
              <a:t>gerçek parametre </a:t>
            </a:r>
            <a:r>
              <a:rPr lang="tr-TR" sz="1400" dirty="0"/>
              <a:t>yada </a:t>
            </a:r>
            <a:r>
              <a:rPr lang="tr-TR" sz="1400" b="1" dirty="0">
                <a:highlight>
                  <a:srgbClr val="FFFF00"/>
                </a:highlight>
              </a:rPr>
              <a:t>argüman</a:t>
            </a:r>
            <a:r>
              <a:rPr lang="tr-TR" sz="1400" dirty="0"/>
              <a:t> adı verilir. Parametre listesi, bir işlevin parametrelerinin türünü, sırasını ve sayısını belirtir. Parametreler isteğe bağlıdır; yani bir fonksiyon hiçbir parametre içermeyebilir. </a:t>
            </a:r>
          </a:p>
          <a:p>
            <a:pPr marL="0" indent="0">
              <a:buNone/>
            </a:pPr>
            <a:r>
              <a:rPr lang="tr-TR" sz="1400" dirty="0"/>
              <a:t>Örnekte yapılan bildirim topla fonksiyonunun </a:t>
            </a:r>
            <a:r>
              <a:rPr lang="tr-TR" sz="1400" dirty="0">
                <a:solidFill>
                  <a:srgbClr val="0070C0"/>
                </a:solidFill>
              </a:rPr>
              <a:t>prototipi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 olarak adlandırılır. </a:t>
            </a:r>
          </a:p>
          <a:p>
            <a:pPr marL="0" indent="0">
              <a:buNone/>
            </a:pPr>
            <a:r>
              <a:rPr lang="tr-TR" sz="1400" dirty="0"/>
              <a:t>Bu bildirim yapıldığında böyle bir fonksiyon olduğu derleyiciye iletilmiş olur. </a:t>
            </a:r>
          </a:p>
          <a:p>
            <a:pPr marL="0" indent="0" algn="ctr">
              <a:buNone/>
            </a:pPr>
            <a:r>
              <a:rPr lang="tr-TR" sz="1400" i="1" u="sng" dirty="0">
                <a:highlight>
                  <a:srgbClr val="FFFF00"/>
                </a:highlight>
              </a:rPr>
              <a:t>BU BİLDİRİMDEN SONRA</a:t>
            </a:r>
            <a:r>
              <a:rPr lang="tr-TR" sz="1400" i="1" dirty="0">
                <a:highlight>
                  <a:srgbClr val="FFFF00"/>
                </a:highlight>
              </a:rPr>
              <a:t> topla FONKSİYONU HER YERDE ÇAĞRILABİLİR.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31" name="Akış Çizelgesi: Bağlayıcı 30">
            <a:extLst>
              <a:ext uri="{FF2B5EF4-FFF2-40B4-BE49-F238E27FC236}">
                <a16:creationId xmlns:a16="http://schemas.microsoft.com/office/drawing/2014/main" id="{B560CBD7-97C8-4FED-AFAE-3EFF45129678}"/>
              </a:ext>
            </a:extLst>
          </p:cNvPr>
          <p:cNvSpPr/>
          <p:nvPr/>
        </p:nvSpPr>
        <p:spPr>
          <a:xfrm>
            <a:off x="11026245" y="3357000"/>
            <a:ext cx="147363" cy="144000"/>
          </a:xfrm>
          <a:prstGeom prst="flowChartConnector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solidFill>
                <a:schemeClr val="bg1"/>
              </a:solidFill>
              <a:latin typeface="Outfit" pitchFamily="2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3409EC0-D6D8-4B45-91EB-11CC477ABC76}"/>
              </a:ext>
            </a:extLst>
          </p:cNvPr>
          <p:cNvSpPr txBox="1"/>
          <p:nvPr/>
        </p:nvSpPr>
        <p:spPr>
          <a:xfrm>
            <a:off x="6180479" y="3259723"/>
            <a:ext cx="52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topla(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pOperand1, 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pOperand2);</a:t>
            </a:r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0DEB898-5C76-4C72-AEC4-65962B3CA3DD}"/>
              </a:ext>
            </a:extLst>
          </p:cNvPr>
          <p:cNvCxnSpPr>
            <a:cxnSpLocks/>
          </p:cNvCxnSpPr>
          <p:nvPr/>
        </p:nvCxnSpPr>
        <p:spPr>
          <a:xfrm>
            <a:off x="6296304" y="3259723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D90C63C3-739D-49B9-9B1F-BF6CF14F8690}"/>
              </a:ext>
            </a:extLst>
          </p:cNvPr>
          <p:cNvCxnSpPr/>
          <p:nvPr/>
        </p:nvCxnSpPr>
        <p:spPr>
          <a:xfrm flipV="1">
            <a:off x="6453467" y="2972386"/>
            <a:ext cx="0" cy="287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3C4E442-9F98-4099-9630-8E835828F841}"/>
              </a:ext>
            </a:extLst>
          </p:cNvPr>
          <p:cNvSpPr txBox="1"/>
          <p:nvPr/>
        </p:nvSpPr>
        <p:spPr>
          <a:xfrm>
            <a:off x="6002061" y="2690218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Outfit" pitchFamily="2" charset="0"/>
              </a:rPr>
              <a:t>Dönüş Tipi</a:t>
            </a:r>
          </a:p>
        </p:txBody>
      </p: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F50F80D1-8EC8-47A6-914A-B367FEF0FF90}"/>
              </a:ext>
            </a:extLst>
          </p:cNvPr>
          <p:cNvCxnSpPr>
            <a:cxnSpLocks/>
          </p:cNvCxnSpPr>
          <p:nvPr/>
        </p:nvCxnSpPr>
        <p:spPr>
          <a:xfrm>
            <a:off x="6786841" y="3260516"/>
            <a:ext cx="6143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D67B0ED-DA86-4E8D-A5BF-39AB5465662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094022" y="2505551"/>
            <a:ext cx="5366" cy="754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4BC5B80-ACEE-4E73-A76A-BD053305C21F}"/>
              </a:ext>
            </a:extLst>
          </p:cNvPr>
          <p:cNvSpPr txBox="1"/>
          <p:nvPr/>
        </p:nvSpPr>
        <p:spPr>
          <a:xfrm>
            <a:off x="6416348" y="2228552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Fonksiyon Kimliği</a:t>
            </a:r>
          </a:p>
        </p:txBody>
      </p: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897CCCB9-6E53-4E29-8551-80102F9B9646}"/>
              </a:ext>
            </a:extLst>
          </p:cNvPr>
          <p:cNvCxnSpPr>
            <a:cxnSpLocks/>
          </p:cNvCxnSpPr>
          <p:nvPr/>
        </p:nvCxnSpPr>
        <p:spPr>
          <a:xfrm>
            <a:off x="7490133" y="3259723"/>
            <a:ext cx="33848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D11CE548-11CC-4807-BCA8-C0F849031088}"/>
              </a:ext>
            </a:extLst>
          </p:cNvPr>
          <p:cNvCxnSpPr>
            <a:cxnSpLocks/>
          </p:cNvCxnSpPr>
          <p:nvPr/>
        </p:nvCxnSpPr>
        <p:spPr>
          <a:xfrm flipV="1">
            <a:off x="9070459" y="2967217"/>
            <a:ext cx="0" cy="292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7A019484-1A0A-49C7-9FE0-467104C0AFD8}"/>
              </a:ext>
            </a:extLst>
          </p:cNvPr>
          <p:cNvSpPr txBox="1"/>
          <p:nvPr/>
        </p:nvSpPr>
        <p:spPr>
          <a:xfrm>
            <a:off x="8373794" y="267665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 Listesi</a:t>
            </a:r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C2058C6B-3A38-406F-9684-42FA08E1357F}"/>
              </a:ext>
            </a:extLst>
          </p:cNvPr>
          <p:cNvCxnSpPr>
            <a:cxnSpLocks/>
          </p:cNvCxnSpPr>
          <p:nvPr/>
        </p:nvCxnSpPr>
        <p:spPr>
          <a:xfrm>
            <a:off x="7502487" y="3587761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63C8A7B8-9BB7-42E3-A791-C8056978AD8F}"/>
              </a:ext>
            </a:extLst>
          </p:cNvPr>
          <p:cNvCxnSpPr>
            <a:cxnSpLocks/>
          </p:cNvCxnSpPr>
          <p:nvPr/>
        </p:nvCxnSpPr>
        <p:spPr>
          <a:xfrm>
            <a:off x="7680286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6E952F1-E21A-428E-A71F-BBC8CBC3ADE9}"/>
              </a:ext>
            </a:extLst>
          </p:cNvPr>
          <p:cNvSpPr txBox="1"/>
          <p:nvPr/>
        </p:nvSpPr>
        <p:spPr>
          <a:xfrm>
            <a:off x="7212050" y="3771516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B75EFE4-F9AD-440F-9142-D413765AEA7B}"/>
              </a:ext>
            </a:extLst>
          </p:cNvPr>
          <p:cNvCxnSpPr>
            <a:cxnSpLocks/>
          </p:cNvCxnSpPr>
          <p:nvPr/>
        </p:nvCxnSpPr>
        <p:spPr>
          <a:xfrm>
            <a:off x="7974679" y="3582107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E39598F-B178-4BFA-8965-9152FB5CD7A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576713" y="3589673"/>
            <a:ext cx="1763" cy="479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FA311E46-97BB-44E7-BA08-69FABB374FEF}"/>
              </a:ext>
            </a:extLst>
          </p:cNvPr>
          <p:cNvSpPr txBox="1"/>
          <p:nvPr/>
        </p:nvSpPr>
        <p:spPr>
          <a:xfrm>
            <a:off x="8110239" y="4069555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038E6545-6571-4CDA-9237-54DDA5C6CDF2}"/>
              </a:ext>
            </a:extLst>
          </p:cNvPr>
          <p:cNvCxnSpPr>
            <a:cxnSpLocks/>
          </p:cNvCxnSpPr>
          <p:nvPr/>
        </p:nvCxnSpPr>
        <p:spPr>
          <a:xfrm flipH="1">
            <a:off x="9118940" y="3583853"/>
            <a:ext cx="22373" cy="144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884899D-CEBE-411D-8912-D6FEAEE3C930}"/>
              </a:ext>
            </a:extLst>
          </p:cNvPr>
          <p:cNvSpPr txBox="1"/>
          <p:nvPr/>
        </p:nvSpPr>
        <p:spPr>
          <a:xfrm>
            <a:off x="8573736" y="5027736"/>
            <a:ext cx="102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 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ayracı virgül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E308972-BC2E-4B02-B4DD-D1D178BA6944}"/>
              </a:ext>
            </a:extLst>
          </p:cNvPr>
          <p:cNvSpPr txBox="1"/>
          <p:nvPr/>
        </p:nvSpPr>
        <p:spPr>
          <a:xfrm>
            <a:off x="9668002" y="5115788"/>
            <a:ext cx="145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Bildirim;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Noktalı Virgül (;) 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ile biter</a:t>
            </a:r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960E6A10-BDC4-43E3-8A8D-F77B81B83022}"/>
              </a:ext>
            </a:extLst>
          </p:cNvPr>
          <p:cNvCxnSpPr>
            <a:cxnSpLocks/>
            <a:stCxn id="31" idx="6"/>
            <a:endCxn id="58" idx="3"/>
          </p:cNvCxnSpPr>
          <p:nvPr/>
        </p:nvCxnSpPr>
        <p:spPr>
          <a:xfrm flipH="1">
            <a:off x="11122152" y="3429000"/>
            <a:ext cx="51456" cy="2009954"/>
          </a:xfrm>
          <a:prstGeom prst="bentConnector3">
            <a:avLst>
              <a:gd name="adj1" fmla="val -4442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390D8B40-66F5-42D5-981A-C551D5EB689D}"/>
              </a:ext>
            </a:extLst>
          </p:cNvPr>
          <p:cNvCxnSpPr>
            <a:cxnSpLocks/>
          </p:cNvCxnSpPr>
          <p:nvPr/>
        </p:nvCxnSpPr>
        <p:spPr>
          <a:xfrm>
            <a:off x="9330817" y="3578977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D46251D0-3DBD-44B5-8672-7004309EA4CC}"/>
              </a:ext>
            </a:extLst>
          </p:cNvPr>
          <p:cNvCxnSpPr>
            <a:cxnSpLocks/>
          </p:cNvCxnSpPr>
          <p:nvPr/>
        </p:nvCxnSpPr>
        <p:spPr>
          <a:xfrm>
            <a:off x="9502267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D9CE975F-29BB-42D2-BCB1-E9BF18E97548}"/>
              </a:ext>
            </a:extLst>
          </p:cNvPr>
          <p:cNvSpPr txBox="1"/>
          <p:nvPr/>
        </p:nvSpPr>
        <p:spPr>
          <a:xfrm>
            <a:off x="9128834" y="3808665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CC2131FD-B4CC-4D8A-B641-09B2161DE3D5}"/>
              </a:ext>
            </a:extLst>
          </p:cNvPr>
          <p:cNvCxnSpPr>
            <a:cxnSpLocks/>
          </p:cNvCxnSpPr>
          <p:nvPr/>
        </p:nvCxnSpPr>
        <p:spPr>
          <a:xfrm>
            <a:off x="9841466" y="3579043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07FBF786-4FAB-435E-A10D-38FC97EA338E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447954" y="3594106"/>
            <a:ext cx="0" cy="471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21BFF3B9-73E6-4AC3-A2CC-F077078CE20B}"/>
              </a:ext>
            </a:extLst>
          </p:cNvPr>
          <p:cNvSpPr txBox="1"/>
          <p:nvPr/>
        </p:nvSpPr>
        <p:spPr>
          <a:xfrm>
            <a:off x="9979717" y="4065219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2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Fonksiyon tanımlama (DEFINITION)</a:t>
            </a:r>
            <a:br>
              <a:rPr lang="tr-TR" sz="4400" dirty="0"/>
            </a:br>
            <a:r>
              <a:rPr lang="tr-TR" sz="4400" dirty="0"/>
              <a:t>başlık (</a:t>
            </a:r>
            <a:r>
              <a:rPr lang="tr-TR" sz="4400" dirty="0" err="1"/>
              <a:t>header</a:t>
            </a:r>
            <a:r>
              <a:rPr lang="tr-TR" sz="4400" dirty="0"/>
              <a:t>) VE gövde (body)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6477117B-F015-428F-B6B4-804FCBEE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3159" y="2121221"/>
            <a:ext cx="4754880" cy="397764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Parametre listesi, bir işlevin </a:t>
            </a:r>
            <a:r>
              <a:rPr lang="tr-TR" sz="1400" b="1" u="sng" dirty="0">
                <a:solidFill>
                  <a:srgbClr val="FF0000"/>
                </a:solidFill>
              </a:rPr>
              <a:t>parametrelerinin türünü, sırasını ve sayısını </a:t>
            </a:r>
            <a:r>
              <a:rPr lang="tr-TR" sz="1400" dirty="0"/>
              <a:t>belirtir. Parametreler isteğe bağlıdır; yani bir fonksiyon hiçbir parametre içermeyebilir.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Gövdesi</a:t>
            </a:r>
            <a:r>
              <a:rPr lang="tr-TR" sz="1400" dirty="0"/>
              <a:t>: Gövde, fonksiyonun ne yaptığını tanımlayan bir ifadeler koleksiyonu içerir.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çalışması için, gövdesi içinde fazladan bir veya daha fazla </a:t>
            </a:r>
            <a:r>
              <a:rPr lang="tr-TR" sz="1050" dirty="0">
                <a:solidFill>
                  <a:srgbClr val="0070C0"/>
                </a:solidFill>
              </a:rPr>
              <a:t>yerel değişkene </a:t>
            </a:r>
            <a:r>
              <a:rPr lang="tr-TR" sz="1050" dirty="0"/>
              <a:t>(</a:t>
            </a:r>
            <a:r>
              <a:rPr lang="tr-TR" sz="1050" dirty="0" err="1">
                <a:solidFill>
                  <a:srgbClr val="FF0000"/>
                </a:solidFill>
              </a:rPr>
              <a:t>local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variable</a:t>
            </a:r>
            <a:r>
              <a:rPr lang="tr-TR" sz="1050" dirty="0"/>
              <a:t>) ihtiyaç duyulabilir.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</a:t>
            </a:r>
            <a:r>
              <a:rPr lang="tr-TR" sz="1050" dirty="0">
                <a:solidFill>
                  <a:srgbClr val="FF0000"/>
                </a:solidFill>
              </a:rPr>
              <a:t>istenilen sonuca ulaşmak için kullanacağı adımlara</a:t>
            </a:r>
            <a:r>
              <a:rPr lang="tr-TR" sz="1050" dirty="0"/>
              <a:t> karar verilir. (Algoritma)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Dönüş tipine uygun olarak bir değer geri döndürülmelidir.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6BB3539-ABCA-4D86-AA6E-99D6B1F647D6}"/>
              </a:ext>
            </a:extLst>
          </p:cNvPr>
          <p:cNvSpPr/>
          <p:nvPr/>
        </p:nvSpPr>
        <p:spPr>
          <a:xfrm rot="19152993">
            <a:off x="2943689" y="2655474"/>
            <a:ext cx="5650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Dilinde;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Fonksiyon gövdesi (Body) içinde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yeni bir fonksiyon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TANIMLANAMAZ!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Buna main de dahildir.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9E6699-AAC9-4888-A852-FB702EA9A477}"/>
              </a:ext>
            </a:extLst>
          </p:cNvPr>
          <p:cNvGrpSpPr/>
          <p:nvPr/>
        </p:nvGrpSpPr>
        <p:grpSpPr>
          <a:xfrm>
            <a:off x="99797" y="2615404"/>
            <a:ext cx="6908251" cy="2504417"/>
            <a:chOff x="1448349" y="2534888"/>
            <a:chExt cx="6908251" cy="2504417"/>
          </a:xfrm>
        </p:grpSpPr>
        <p:sp>
          <p:nvSpPr>
            <p:cNvPr id="27" name="Akış Çizelgesi: Bağlayıcı 26">
              <a:extLst>
                <a:ext uri="{FF2B5EF4-FFF2-40B4-BE49-F238E27FC236}">
                  <a16:creationId xmlns:a16="http://schemas.microsoft.com/office/drawing/2014/main" id="{D8960B9C-1422-4F4A-95FB-AC9D4E63F483}"/>
                </a:ext>
              </a:extLst>
            </p:cNvPr>
            <p:cNvSpPr/>
            <p:nvPr/>
          </p:nvSpPr>
          <p:spPr>
            <a:xfrm>
              <a:off x="7867650" y="3479112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9B0B0CFD-7D38-46C0-B560-600B90D6CE3F}"/>
                </a:ext>
              </a:extLst>
            </p:cNvPr>
            <p:cNvSpPr txBox="1"/>
            <p:nvPr/>
          </p:nvSpPr>
          <p:spPr>
            <a:xfrm>
              <a:off x="2520955" y="3389145"/>
              <a:ext cx="58356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topla(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pOperand1,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pOperand2)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toplam= pOperand1+ pOperand2;</a:t>
              </a:r>
              <a:b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return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toplam;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06ED91FE-3D10-4CAE-9935-5AB558D4DF2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80" y="3389145"/>
              <a:ext cx="3429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206D278C-4E76-4065-8D1A-1E2260A9AB69}"/>
                </a:ext>
              </a:extLst>
            </p:cNvPr>
            <p:cNvCxnSpPr/>
            <p:nvPr/>
          </p:nvCxnSpPr>
          <p:spPr>
            <a:xfrm flipV="1">
              <a:off x="2793943" y="3101808"/>
              <a:ext cx="0" cy="2873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D521280-3DAF-46DD-B0F9-DD5EA48A46DD}"/>
                </a:ext>
              </a:extLst>
            </p:cNvPr>
            <p:cNvSpPr txBox="1"/>
            <p:nvPr/>
          </p:nvSpPr>
          <p:spPr>
            <a:xfrm>
              <a:off x="2342537" y="2819640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>
                  <a:latin typeface="Outfit" pitchFamily="2" charset="0"/>
                </a:rPr>
                <a:t>Dönüş Tipi</a:t>
              </a:r>
            </a:p>
          </p:txBody>
        </p: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id="{7E4626B9-CB90-472F-BA06-F8FDA14BF9EF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17" y="3389145"/>
              <a:ext cx="6143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>
              <a:extLst>
                <a:ext uri="{FF2B5EF4-FFF2-40B4-BE49-F238E27FC236}">
                  <a16:creationId xmlns:a16="http://schemas.microsoft.com/office/drawing/2014/main" id="{04558E36-A15C-442A-A4CC-40AACD784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078" y="2819640"/>
              <a:ext cx="0" cy="56950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AFBC7EF3-789B-4D54-AB54-2F0E8CB320CD}"/>
                </a:ext>
              </a:extLst>
            </p:cNvPr>
            <p:cNvSpPr txBox="1"/>
            <p:nvPr/>
          </p:nvSpPr>
          <p:spPr>
            <a:xfrm>
              <a:off x="2816785" y="2534888"/>
              <a:ext cx="136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Fonksiyon Kimliği</a:t>
              </a:r>
            </a:p>
          </p:txBody>
        </p: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1C4A11DA-EE5C-4938-8921-51D908F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88" y="3377135"/>
              <a:ext cx="3772462" cy="185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868E345B-35A7-404A-97E5-E11134F23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585" y="3096639"/>
              <a:ext cx="0" cy="2925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CE1FBC4A-AEAA-476A-87D9-EFEEE2FFD520}"/>
                </a:ext>
              </a:extLst>
            </p:cNvPr>
            <p:cNvSpPr txBox="1"/>
            <p:nvPr/>
          </p:nvSpPr>
          <p:spPr>
            <a:xfrm>
              <a:off x="4519150" y="2658415"/>
              <a:ext cx="2374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Listesi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kimlikleri zorunludur!</a:t>
              </a:r>
            </a:p>
          </p:txBody>
        </p: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5572DE11-3156-4DD6-B221-D6F5130E554B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2" y="3460289"/>
              <a:ext cx="0" cy="2519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28D93198-5B1C-4797-A8DB-C154248E2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4" y="3594100"/>
              <a:ext cx="27993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901573E0-913F-4753-8DEB-FCF9DA61B1BB}"/>
                </a:ext>
              </a:extLst>
            </p:cNvPr>
            <p:cNvSpPr txBox="1"/>
            <p:nvPr/>
          </p:nvSpPr>
          <p:spPr>
            <a:xfrm rot="16200000">
              <a:off x="1887265" y="345560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Başlık</a:t>
              </a:r>
            </a:p>
          </p:txBody>
        </p: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AF59E2E4-8319-4EFB-8871-1755740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3" y="3788644"/>
              <a:ext cx="0" cy="9761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>
              <a:extLst>
                <a:ext uri="{FF2B5EF4-FFF2-40B4-BE49-F238E27FC236}">
                  <a16:creationId xmlns:a16="http://schemas.microsoft.com/office/drawing/2014/main" id="{91C958F4-A365-4655-BC21-1E4E022C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5" y="4257680"/>
              <a:ext cx="27463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BE4E1450-1D45-4D5E-BE99-7B475F158A4D}"/>
                </a:ext>
              </a:extLst>
            </p:cNvPr>
            <p:cNvSpPr txBox="1"/>
            <p:nvPr/>
          </p:nvSpPr>
          <p:spPr>
            <a:xfrm>
              <a:off x="6025645" y="4577640"/>
              <a:ext cx="1323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Noktalı Virgül (;) 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Kullanılmaz</a:t>
              </a: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93AB3637-CF3D-49D5-9B50-8821785CCBE6}"/>
                </a:ext>
              </a:extLst>
            </p:cNvPr>
            <p:cNvSpPr txBox="1"/>
            <p:nvPr/>
          </p:nvSpPr>
          <p:spPr>
            <a:xfrm rot="16200000">
              <a:off x="1491791" y="3861233"/>
              <a:ext cx="744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Gövde: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Blok ile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başlar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ve biter!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3ABEA8DA-EAF3-4E0E-B5CB-18CC508922DB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5400000">
              <a:off x="7052496" y="3919637"/>
              <a:ext cx="1185362" cy="592311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9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Fonksiyondan geri dönüş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RETURN</a:t>
            </a:r>
            <a:r>
              <a:rPr lang="tr-TR" dirty="0">
                <a:solidFill>
                  <a:schemeClr val="tx1"/>
                </a:solidFill>
              </a:rPr>
              <a:t> TALİMATI (</a:t>
            </a:r>
            <a:r>
              <a:rPr lang="tr-TR" dirty="0" err="1">
                <a:solidFill>
                  <a:schemeClr val="tx1"/>
                </a:solidFill>
              </a:rPr>
              <a:t>statement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dirty="0"/>
              <a:t>Return ifadesi çoğunlukla fonksiyonundaki son ifade olarak görünür.  Programda akış kontrolünü  çağrıldığı yere geri döndürür (</a:t>
            </a:r>
            <a:r>
              <a:rPr lang="tr-TR" dirty="0" err="1">
                <a:solidFill>
                  <a:srgbClr val="FF0000"/>
                </a:solidFill>
              </a:rPr>
              <a:t>return</a:t>
            </a:r>
            <a:r>
              <a:rPr lang="tr-TR" dirty="0"/>
              <a:t>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dirty="0">
                <a:highlight>
                  <a:srgbClr val="FFFF00"/>
                </a:highlight>
              </a:rPr>
              <a:t> talimatı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dirty="0">
                <a:highlight>
                  <a:srgbClr val="FFFF00"/>
                </a:highlight>
              </a:rPr>
              <a:t>), bir fonksiyonun yürütülmesini sonlandırır ve kontrolü çağrıldığı fonksiyona geri verir.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Bir fonksiyonun geri döndüreceği dönüş tipi ile onun döndürdüğü ifadenin tipi eşleşmelidir. Bu nedenle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ifadesi aynı zamanda çağıran fonksiyona bir değer döndürebilir.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Programın akışı fonksiyon çağrısının hemen ardından devam eder. Fonksiyonun çağrıldığı yerde,  fonksiyonun döndürdüğü değerin tipi ile eşleşen bir değişkene dönüş değeri atanır.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0D9CF51-A1FC-4E9B-875D-66CFCDF2A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fonksiyon</a:t>
            </a:r>
            <a:r>
              <a:rPr lang="tr-TR" dirty="0"/>
              <a:t>da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argümanla</a:t>
            </a:r>
            <a:r>
              <a:rPr lang="en-US" dirty="0"/>
              <a:t> </a:t>
            </a:r>
            <a:r>
              <a:rPr lang="tr-TR" dirty="0" err="1"/>
              <a:t>return</a:t>
            </a:r>
            <a:r>
              <a:rPr lang="tr-TR" dirty="0"/>
              <a:t> talimatı </a:t>
            </a:r>
            <a:r>
              <a:rPr lang="en-US" dirty="0" err="1"/>
              <a:t>tanımlanabilir</a:t>
            </a:r>
            <a:r>
              <a:rPr lang="tr-TR" dirty="0"/>
              <a:t>. A</a:t>
            </a:r>
            <a:r>
              <a:rPr lang="en-US" dirty="0" err="1"/>
              <a:t>ncak</a:t>
            </a:r>
            <a:r>
              <a:rPr lang="en-US" dirty="0"/>
              <a:t> </a:t>
            </a:r>
            <a:r>
              <a:rPr lang="tr-TR" dirty="0"/>
              <a:t>bunlardan </a:t>
            </a:r>
            <a:r>
              <a:rPr lang="en-US" dirty="0" err="1">
                <a:highlight>
                  <a:srgbClr val="FFFF00"/>
                </a:highlight>
              </a:rPr>
              <a:t>yalnızca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bir</a:t>
            </a:r>
            <a:r>
              <a:rPr lang="tr-TR" dirty="0">
                <a:highlight>
                  <a:srgbClr val="FFFF00"/>
                </a:highlight>
              </a:rPr>
              <a:t>i icra edilir</a:t>
            </a:r>
            <a:r>
              <a:rPr lang="en-US" dirty="0"/>
              <a:t>.</a:t>
            </a:r>
            <a:r>
              <a:rPr lang="tr-TR" dirty="0"/>
              <a:t> Yani ilk çalıştırılan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talimatında fonksiyondan çıkılır.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</a:t>
            </a:r>
            <a:r>
              <a:rPr lang="en-US" dirty="0">
                <a:latin typeface="Consolas" panose="020B0609020204030204" pitchFamily="49" charset="0"/>
              </a:rPr>
              <a:t>f("</a:t>
            </a:r>
            <a:r>
              <a:rPr lang="tr-TR" dirty="0">
                <a:latin typeface="Consolas" panose="020B0609020204030204" pitchFamily="49" charset="0"/>
              </a:rPr>
              <a:t>%d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tr-TR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 err="1">
                <a:latin typeface="Consolas" panose="020B0609020204030204" pitchFamily="49" charset="0"/>
              </a:rPr>
              <a:t>yi</a:t>
            </a:r>
            <a:r>
              <a:rPr lang="tr-TR" dirty="0">
                <a:latin typeface="Consolas" panose="020B0609020204030204" pitchFamily="49" charset="0"/>
              </a:rPr>
              <a:t>&gt;0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28D91F7-7384-4B91-8BD1-823F20B5E724}"/>
              </a:ext>
            </a:extLst>
          </p:cNvPr>
          <p:cNvCxnSpPr>
            <a:cxnSpLocks/>
            <a:stCxn id="8" idx="6"/>
          </p:cNvCxnSpPr>
          <p:nvPr/>
        </p:nvCxnSpPr>
        <p:spPr>
          <a:xfrm flipH="1">
            <a:off x="6581775" y="4921716"/>
            <a:ext cx="1781310" cy="778997"/>
          </a:xfrm>
          <a:prstGeom prst="bentConnector3">
            <a:avLst>
              <a:gd name="adj1" fmla="val -128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09C2D5-8FA0-421F-8491-2B2329B98437}"/>
              </a:ext>
            </a:extLst>
          </p:cNvPr>
          <p:cNvSpPr/>
          <p:nvPr/>
        </p:nvSpPr>
        <p:spPr>
          <a:xfrm>
            <a:off x="8279773" y="4880689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7FBDD9CE-9E23-4AD6-BCC8-E0AB28EF59C3}"/>
              </a:ext>
            </a:extLst>
          </p:cNvPr>
          <p:cNvCxnSpPr>
            <a:cxnSpLocks/>
            <a:stCxn id="10" idx="6"/>
          </p:cNvCxnSpPr>
          <p:nvPr/>
        </p:nvCxnSpPr>
        <p:spPr>
          <a:xfrm flipH="1">
            <a:off x="6445250" y="5434230"/>
            <a:ext cx="691491" cy="266483"/>
          </a:xfrm>
          <a:prstGeom prst="bentConnector3">
            <a:avLst>
              <a:gd name="adj1" fmla="val 125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EF1B14-E69E-44D9-BD6C-6C30E120017E}"/>
              </a:ext>
            </a:extLst>
          </p:cNvPr>
          <p:cNvSpPr/>
          <p:nvPr/>
        </p:nvSpPr>
        <p:spPr>
          <a:xfrm>
            <a:off x="7053429" y="5393203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9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 ÇAĞIRMA (CALL/INVOKE)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(declaration)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titpinde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farklı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parametre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alan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derleyiciye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bildirildi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; 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ÇAĞRI ORTAMI: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içinde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çağrılacak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ama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kullanılmıyor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(2,3));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çağrılıyor.Geri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onksiyonuna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argüman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olarak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giriyor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çağrıdaki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dönüş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geçici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yerde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saklanıp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toplamı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(1,2)</a:t>
            </a:r>
            <a:r>
              <a:rPr lang="en-US" sz="1200" dirty="0">
                <a:latin typeface="Consolas" panose="020B0609020204030204" pitchFamily="49" charset="0"/>
              </a:rPr>
              <a:t>,3)+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(4,5);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 fonksiyon parametre olarak bir başka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fonksiyonu çağırabilir.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(definition):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Başlık+Gövde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pOperand1,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pOperand2) //</a:t>
            </a:r>
            <a:r>
              <a:rPr lang="en-US" sz="1200" dirty="0" err="1">
                <a:latin typeface="Consolas" panose="020B0609020204030204" pitchFamily="49" charset="0"/>
              </a:rPr>
              <a:t>Fonksiyon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başlığı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başlangıcı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=pOperand1+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return 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bitişi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8E1B19E7-B11C-4A3B-B632-205F0486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highlight>
                  <a:srgbClr val="FFFF00"/>
                </a:highlight>
              </a:rPr>
              <a:t>Tanımlanmış bir fonksiyon,</a:t>
            </a:r>
            <a:br>
              <a:rPr lang="tr-TR" sz="1400" b="1" dirty="0">
                <a:highlight>
                  <a:srgbClr val="FFFF00"/>
                </a:highlight>
              </a:rPr>
            </a:b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prototipine</a:t>
            </a:r>
            <a:r>
              <a:rPr lang="tr-TR" sz="1400" b="1" dirty="0">
                <a:highlight>
                  <a:srgbClr val="FFFF00"/>
                </a:highlight>
              </a:rPr>
              <a:t> bağlı olarak herhangi bir </a:t>
            </a: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talimat</a:t>
            </a:r>
            <a:r>
              <a:rPr lang="tr-TR" sz="1400" b="1" dirty="0">
                <a:highlight>
                  <a:srgbClr val="FFFF00"/>
                </a:highlight>
              </a:rPr>
              <a:t> (</a:t>
            </a:r>
            <a:r>
              <a:rPr lang="tr-TR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sz="1400" b="1" dirty="0">
                <a:highlight>
                  <a:srgbClr val="FFFF00"/>
                </a:highlight>
              </a:rPr>
              <a:t>) içine kullanılarak çağrılır.</a:t>
            </a:r>
            <a:r>
              <a:rPr lang="tr-TR" sz="1400" b="1" dirty="0"/>
              <a:t> Bu işleme </a:t>
            </a:r>
            <a:r>
              <a:rPr lang="tr-TR" sz="1400" b="1" dirty="0">
                <a:solidFill>
                  <a:srgbClr val="0070C0"/>
                </a:solidFill>
              </a:rPr>
              <a:t>fonksiyon çağırma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call</a:t>
            </a:r>
            <a:r>
              <a:rPr lang="tr-TR" sz="1400" b="1" dirty="0">
                <a:solidFill>
                  <a:srgbClr val="FF0000"/>
                </a:solidFill>
              </a:rPr>
              <a:t>/</a:t>
            </a:r>
            <a:r>
              <a:rPr lang="tr-TR" sz="1400" b="1" dirty="0" err="1">
                <a:solidFill>
                  <a:srgbClr val="FF0000"/>
                </a:solidFill>
              </a:rPr>
              <a:t>invoke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/>
              <a:t>) adı verilir. </a:t>
            </a:r>
          </a:p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Fonksiyon prototipi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); derleyiciye işlevin adını,  dönüş tipini, parametrelerinin sayılarını ve veri tiplerini bildiren (</a:t>
            </a:r>
            <a:r>
              <a:rPr lang="tr-TR" sz="1400" dirty="0" err="1"/>
              <a:t>declaration</a:t>
            </a:r>
            <a:r>
              <a:rPr lang="tr-TR" sz="1400" dirty="0"/>
              <a:t>) bir ifadedir. </a:t>
            </a:r>
          </a:p>
          <a:p>
            <a:pPr marL="0" indent="0">
              <a:buNone/>
            </a:pPr>
            <a:r>
              <a:rPr lang="tr-TR" sz="1400" dirty="0"/>
              <a:t>C programlama dilinde fonksiyon tanımlamaları istenilen yerde yapılabilir.  Bir fonksiyonun çağrılması için prototipinin daha önce tanımlanmış olması yeterlidir.  Fonksiyonun gövdesinin ana fonksiyon (main) üstünde olmuş ya da altında olması önemli değildir. </a:t>
            </a:r>
          </a:p>
        </p:txBody>
      </p:sp>
    </p:spTree>
    <p:extLst>
      <p:ext uri="{BB962C8B-B14F-4D97-AF65-F5344CB8AC3E}">
        <p14:creationId xmlns:p14="http://schemas.microsoft.com/office/powerpoint/2010/main" val="1869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Fonksiyonlar NASIL ÇAĞRILIR?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Çağrı sırasında olanlar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#include &lt;</a:t>
            </a:r>
            <a:r>
              <a:rPr lang="tr-TR" b="1" dirty="0" err="1">
                <a:latin typeface="Consolas" panose="020B0609020204030204" pitchFamily="49" charset="0"/>
              </a:rPr>
              <a:t>stdio.h</a:t>
            </a:r>
            <a:r>
              <a:rPr lang="tr-TR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 (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,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a=10, b=20,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toplam =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printf</a:t>
            </a:r>
            <a:r>
              <a:rPr lang="tr-TR" b="1" dirty="0">
                <a:latin typeface="Consolas" panose="020B0609020204030204" pitchFamily="49" charset="0"/>
              </a:rPr>
              <a:t>("%d+%d=%d",</a:t>
            </a:r>
            <a:r>
              <a:rPr lang="tr-TR" b="1" dirty="0" err="1">
                <a:latin typeface="Consolas" panose="020B0609020204030204" pitchFamily="49" charset="0"/>
              </a:rPr>
              <a:t>a,b,topla</a:t>
            </a:r>
            <a:r>
              <a:rPr lang="tr-TR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int topla (int x, int y)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temp= </a:t>
            </a:r>
            <a:r>
              <a:rPr lang="tr-TR" b="1" dirty="0" err="1">
                <a:latin typeface="Consolas" panose="020B0609020204030204" pitchFamily="49" charset="0"/>
              </a:rPr>
              <a:t>x+y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5871E6D1-FF78-4411-8BFD-2C4D351B2CC2}"/>
              </a:ext>
            </a:extLst>
          </p:cNvPr>
          <p:cNvGrpSpPr/>
          <p:nvPr/>
        </p:nvGrpSpPr>
        <p:grpSpPr>
          <a:xfrm>
            <a:off x="265066" y="1268536"/>
            <a:ext cx="7836544" cy="3775178"/>
            <a:chOff x="1044000" y="2208336"/>
            <a:chExt cx="7836544" cy="3775178"/>
          </a:xfrm>
        </p:grpSpPr>
        <p:sp>
          <p:nvSpPr>
            <p:cNvPr id="8" name="Google Shape;252;p12">
              <a:extLst>
                <a:ext uri="{FF2B5EF4-FFF2-40B4-BE49-F238E27FC236}">
                  <a16:creationId xmlns:a16="http://schemas.microsoft.com/office/drawing/2014/main" id="{E99FF1CA-2F5D-479C-ADAE-7A9837C8B922}"/>
                </a:ext>
              </a:extLst>
            </p:cNvPr>
            <p:cNvSpPr txBox="1"/>
            <p:nvPr/>
          </p:nvSpPr>
          <p:spPr>
            <a:xfrm>
              <a:off x="1309615" y="5501931"/>
              <a:ext cx="9026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Adresler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9" name="Google Shape;254;p12">
              <a:extLst>
                <a:ext uri="{FF2B5EF4-FFF2-40B4-BE49-F238E27FC236}">
                  <a16:creationId xmlns:a16="http://schemas.microsoft.com/office/drawing/2014/main" id="{35EE396A-12AF-40B2-8AFE-17DB65F8AD6A}"/>
                </a:ext>
              </a:extLst>
            </p:cNvPr>
            <p:cNvSpPr txBox="1"/>
            <p:nvPr/>
          </p:nvSpPr>
          <p:spPr>
            <a:xfrm>
              <a:off x="1044000" y="335910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Google Shape;255;p12">
              <a:extLst>
                <a:ext uri="{FF2B5EF4-FFF2-40B4-BE49-F238E27FC236}">
                  <a16:creationId xmlns:a16="http://schemas.microsoft.com/office/drawing/2014/main" id="{AB0D790D-0AB5-4257-8794-0559D8D3AF53}"/>
                </a:ext>
              </a:extLst>
            </p:cNvPr>
            <p:cNvSpPr/>
            <p:nvPr/>
          </p:nvSpPr>
          <p:spPr>
            <a:xfrm>
              <a:off x="1760960" y="335910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2" name="Google Shape;257;p12">
              <a:extLst>
                <a:ext uri="{FF2B5EF4-FFF2-40B4-BE49-F238E27FC236}">
                  <a16:creationId xmlns:a16="http://schemas.microsoft.com/office/drawing/2014/main" id="{2DB1469B-93D0-46B2-80B4-248A16C6DE96}"/>
                </a:ext>
              </a:extLst>
            </p:cNvPr>
            <p:cNvSpPr txBox="1"/>
            <p:nvPr/>
          </p:nvSpPr>
          <p:spPr>
            <a:xfrm>
              <a:off x="1044000" y="363845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Google Shape;258;p12">
              <a:extLst>
                <a:ext uri="{FF2B5EF4-FFF2-40B4-BE49-F238E27FC236}">
                  <a16:creationId xmlns:a16="http://schemas.microsoft.com/office/drawing/2014/main" id="{271BF45D-E813-4F08-834C-CA32A7AA2DC4}"/>
                </a:ext>
              </a:extLst>
            </p:cNvPr>
            <p:cNvSpPr/>
            <p:nvPr/>
          </p:nvSpPr>
          <p:spPr>
            <a:xfrm>
              <a:off x="1760960" y="363845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4" name="Google Shape;260;p12">
              <a:extLst>
                <a:ext uri="{FF2B5EF4-FFF2-40B4-BE49-F238E27FC236}">
                  <a16:creationId xmlns:a16="http://schemas.microsoft.com/office/drawing/2014/main" id="{B6CA5EF2-6C42-4570-A486-D6B9228F8886}"/>
                </a:ext>
              </a:extLst>
            </p:cNvPr>
            <p:cNvSpPr txBox="1"/>
            <p:nvPr/>
          </p:nvSpPr>
          <p:spPr>
            <a:xfrm>
              <a:off x="1044000" y="391942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Google Shape;261;p12">
              <a:extLst>
                <a:ext uri="{FF2B5EF4-FFF2-40B4-BE49-F238E27FC236}">
                  <a16:creationId xmlns:a16="http://schemas.microsoft.com/office/drawing/2014/main" id="{5DBF2933-5388-4CE2-AD57-18BFF28D9931}"/>
                </a:ext>
              </a:extLst>
            </p:cNvPr>
            <p:cNvSpPr/>
            <p:nvPr/>
          </p:nvSpPr>
          <p:spPr>
            <a:xfrm>
              <a:off x="1760960" y="391942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6" name="Google Shape;263;p12">
              <a:extLst>
                <a:ext uri="{FF2B5EF4-FFF2-40B4-BE49-F238E27FC236}">
                  <a16:creationId xmlns:a16="http://schemas.microsoft.com/office/drawing/2014/main" id="{4FA012BD-2DE5-459C-B279-095C7E9149E5}"/>
                </a:ext>
              </a:extLst>
            </p:cNvPr>
            <p:cNvSpPr txBox="1"/>
            <p:nvPr/>
          </p:nvSpPr>
          <p:spPr>
            <a:xfrm>
              <a:off x="1047448" y="3081568"/>
              <a:ext cx="680552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Google Shape;264;p12">
              <a:extLst>
                <a:ext uri="{FF2B5EF4-FFF2-40B4-BE49-F238E27FC236}">
                  <a16:creationId xmlns:a16="http://schemas.microsoft.com/office/drawing/2014/main" id="{9C0EEA32-5E54-43C3-A9F4-AF6A7BFAB2D2}"/>
                </a:ext>
              </a:extLst>
            </p:cNvPr>
            <p:cNvSpPr/>
            <p:nvPr/>
          </p:nvSpPr>
          <p:spPr>
            <a:xfrm>
              <a:off x="1760960" y="308156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8" name="Google Shape;265;p12">
              <a:extLst>
                <a:ext uri="{FF2B5EF4-FFF2-40B4-BE49-F238E27FC236}">
                  <a16:creationId xmlns:a16="http://schemas.microsoft.com/office/drawing/2014/main" id="{E49CF8DE-A33B-4B1D-9FA1-3E1D98DA2517}"/>
                </a:ext>
              </a:extLst>
            </p:cNvPr>
            <p:cNvSpPr txBox="1"/>
            <p:nvPr/>
          </p:nvSpPr>
          <p:spPr>
            <a:xfrm>
              <a:off x="4548387" y="5706555"/>
              <a:ext cx="99996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Değerler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19" name="Google Shape;267;p12">
              <a:extLst>
                <a:ext uri="{FF2B5EF4-FFF2-40B4-BE49-F238E27FC236}">
                  <a16:creationId xmlns:a16="http://schemas.microsoft.com/office/drawing/2014/main" id="{DB7D656C-F261-4CF5-B5FB-462212A80FB1}"/>
                </a:ext>
              </a:extLst>
            </p:cNvPr>
            <p:cNvSpPr txBox="1"/>
            <p:nvPr/>
          </p:nvSpPr>
          <p:spPr>
            <a:xfrm>
              <a:off x="1044000" y="4198907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Google Shape;268;p12">
              <a:extLst>
                <a:ext uri="{FF2B5EF4-FFF2-40B4-BE49-F238E27FC236}">
                  <a16:creationId xmlns:a16="http://schemas.microsoft.com/office/drawing/2014/main" id="{F75E2AB7-BAA5-4272-BDE7-C60DDB8B36C4}"/>
                </a:ext>
              </a:extLst>
            </p:cNvPr>
            <p:cNvSpPr/>
            <p:nvPr/>
          </p:nvSpPr>
          <p:spPr>
            <a:xfrm>
              <a:off x="1760960" y="419890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1" name="Google Shape;270;p12">
              <a:extLst>
                <a:ext uri="{FF2B5EF4-FFF2-40B4-BE49-F238E27FC236}">
                  <a16:creationId xmlns:a16="http://schemas.microsoft.com/office/drawing/2014/main" id="{8167C238-4075-4963-B2FC-C824C8370346}"/>
                </a:ext>
              </a:extLst>
            </p:cNvPr>
            <p:cNvSpPr txBox="1"/>
            <p:nvPr/>
          </p:nvSpPr>
          <p:spPr>
            <a:xfrm>
              <a:off x="1044000" y="447462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2" name="Google Shape;271;p12">
              <a:extLst>
                <a:ext uri="{FF2B5EF4-FFF2-40B4-BE49-F238E27FC236}">
                  <a16:creationId xmlns:a16="http://schemas.microsoft.com/office/drawing/2014/main" id="{0CCCEE8E-73B2-4C1C-BD79-DB6DEF3F6994}"/>
                </a:ext>
              </a:extLst>
            </p:cNvPr>
            <p:cNvSpPr/>
            <p:nvPr/>
          </p:nvSpPr>
          <p:spPr>
            <a:xfrm>
              <a:off x="1760960" y="44746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Google Shape;265;p12">
              <a:extLst>
                <a:ext uri="{FF2B5EF4-FFF2-40B4-BE49-F238E27FC236}">
                  <a16:creationId xmlns:a16="http://schemas.microsoft.com/office/drawing/2014/main" id="{E07C61A8-2762-4420-8B19-AABBA9A21AEA}"/>
                </a:ext>
              </a:extLst>
            </p:cNvPr>
            <p:cNvSpPr txBox="1"/>
            <p:nvPr/>
          </p:nvSpPr>
          <p:spPr>
            <a:xfrm>
              <a:off x="1044000" y="2581317"/>
              <a:ext cx="168572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Öncesi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4" name="Google Shape;265;p12">
              <a:extLst>
                <a:ext uri="{FF2B5EF4-FFF2-40B4-BE49-F238E27FC236}">
                  <a16:creationId xmlns:a16="http://schemas.microsoft.com/office/drawing/2014/main" id="{6C106C3D-10BD-4D21-BAF6-7C2F38C85086}"/>
                </a:ext>
              </a:extLst>
            </p:cNvPr>
            <p:cNvSpPr txBox="1"/>
            <p:nvPr/>
          </p:nvSpPr>
          <p:spPr>
            <a:xfrm>
              <a:off x="2747641" y="2393905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Bloğuna Girilirken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5" name="Google Shape;267;p12">
              <a:extLst>
                <a:ext uri="{FF2B5EF4-FFF2-40B4-BE49-F238E27FC236}">
                  <a16:creationId xmlns:a16="http://schemas.microsoft.com/office/drawing/2014/main" id="{B136B814-C503-4BCC-9333-C283F7EAB71B}"/>
                </a:ext>
              </a:extLst>
            </p:cNvPr>
            <p:cNvSpPr txBox="1"/>
            <p:nvPr/>
          </p:nvSpPr>
          <p:spPr>
            <a:xfrm>
              <a:off x="1044000" y="4754808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Google Shape;268;p12">
              <a:extLst>
                <a:ext uri="{FF2B5EF4-FFF2-40B4-BE49-F238E27FC236}">
                  <a16:creationId xmlns:a16="http://schemas.microsoft.com/office/drawing/2014/main" id="{2BD7F45F-A6D2-4B95-A6BF-F0CF0DB3DD02}"/>
                </a:ext>
              </a:extLst>
            </p:cNvPr>
            <p:cNvSpPr/>
            <p:nvPr/>
          </p:nvSpPr>
          <p:spPr>
            <a:xfrm>
              <a:off x="1760960" y="475480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Google Shape;270;p12">
              <a:extLst>
                <a:ext uri="{FF2B5EF4-FFF2-40B4-BE49-F238E27FC236}">
                  <a16:creationId xmlns:a16="http://schemas.microsoft.com/office/drawing/2014/main" id="{567E844C-91E5-487B-B3DC-157C7918D860}"/>
                </a:ext>
              </a:extLst>
            </p:cNvPr>
            <p:cNvSpPr txBox="1"/>
            <p:nvPr/>
          </p:nvSpPr>
          <p:spPr>
            <a:xfrm>
              <a:off x="1044000" y="503687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Google Shape;271;p12">
              <a:extLst>
                <a:ext uri="{FF2B5EF4-FFF2-40B4-BE49-F238E27FC236}">
                  <a16:creationId xmlns:a16="http://schemas.microsoft.com/office/drawing/2014/main" id="{B27A5B93-F310-4FA4-9F04-38AD60CE8ACF}"/>
                </a:ext>
              </a:extLst>
            </p:cNvPr>
            <p:cNvSpPr/>
            <p:nvPr/>
          </p:nvSpPr>
          <p:spPr>
            <a:xfrm>
              <a:off x="1760960" y="503687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8D6D0A21-3977-40ED-A2D1-422E354E46E4}"/>
                </a:ext>
              </a:extLst>
            </p:cNvPr>
            <p:cNvCxnSpPr>
              <a:cxnSpLocks/>
              <a:stCxn id="39" idx="3"/>
              <a:endCxn id="38" idx="3"/>
            </p:cNvCxnSpPr>
            <p:nvPr/>
          </p:nvCxnSpPr>
          <p:spPr>
            <a:xfrm flipV="1">
              <a:off x="4053759" y="3198315"/>
              <a:ext cx="12700" cy="1117339"/>
            </a:xfrm>
            <a:prstGeom prst="bentConnector3">
              <a:avLst>
                <a:gd name="adj1" fmla="val 13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ağlayıcı: Dirsek 29">
              <a:extLst>
                <a:ext uri="{FF2B5EF4-FFF2-40B4-BE49-F238E27FC236}">
                  <a16:creationId xmlns:a16="http://schemas.microsoft.com/office/drawing/2014/main" id="{0CF62B51-BD19-47B4-B212-2557D5CDB10C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 flipV="1">
              <a:off x="4053759" y="3475851"/>
              <a:ext cx="12700" cy="1115520"/>
            </a:xfrm>
            <a:prstGeom prst="bentConnector3">
              <a:avLst>
                <a:gd name="adj1" fmla="val 19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265;p12">
              <a:extLst>
                <a:ext uri="{FF2B5EF4-FFF2-40B4-BE49-F238E27FC236}">
                  <a16:creationId xmlns:a16="http://schemas.microsoft.com/office/drawing/2014/main" id="{E912394D-5CAE-4150-B1A8-38A796F0710F}"/>
                </a:ext>
              </a:extLst>
            </p:cNvPr>
            <p:cNvSpPr txBox="1"/>
            <p:nvPr/>
          </p:nvSpPr>
          <p:spPr>
            <a:xfrm>
              <a:off x="4239558" y="2393002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 İcra Edilirken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2" name="Google Shape;265;p12">
              <a:extLst>
                <a:ext uri="{FF2B5EF4-FFF2-40B4-BE49-F238E27FC236}">
                  <a16:creationId xmlns:a16="http://schemas.microsoft.com/office/drawing/2014/main" id="{5F676324-839B-409D-A824-52B8742B36A0}"/>
                </a:ext>
              </a:extLst>
            </p:cNvPr>
            <p:cNvSpPr txBox="1"/>
            <p:nvPr/>
          </p:nvSpPr>
          <p:spPr>
            <a:xfrm>
              <a:off x="5751239" y="2208336"/>
              <a:ext cx="161762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Bloğundan Çıkılırken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F3EA55F4-A5FC-43B5-8B80-279DBA6DFA00}"/>
                </a:ext>
              </a:extLst>
            </p:cNvPr>
            <p:cNvCxnSpPr>
              <a:cxnSpLocks/>
              <a:stCxn id="52" idx="3"/>
              <a:endCxn id="57" idx="3"/>
            </p:cNvCxnSpPr>
            <p:nvPr/>
          </p:nvCxnSpPr>
          <p:spPr>
            <a:xfrm>
              <a:off x="7048560" y="3757227"/>
              <a:ext cx="12700" cy="111635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oogle Shape;265;p12">
              <a:extLst>
                <a:ext uri="{FF2B5EF4-FFF2-40B4-BE49-F238E27FC236}">
                  <a16:creationId xmlns:a16="http://schemas.microsoft.com/office/drawing/2014/main" id="{F2469494-2195-40E0-837A-6C555F6E8B53}"/>
                </a:ext>
              </a:extLst>
            </p:cNvPr>
            <p:cNvSpPr txBox="1"/>
            <p:nvPr/>
          </p:nvSpPr>
          <p:spPr>
            <a:xfrm>
              <a:off x="7262920" y="2556509"/>
              <a:ext cx="161762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Sonrası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5" name="Google Shape;255;p12">
              <a:extLst>
                <a:ext uri="{FF2B5EF4-FFF2-40B4-BE49-F238E27FC236}">
                  <a16:creationId xmlns:a16="http://schemas.microsoft.com/office/drawing/2014/main" id="{528B301D-6500-4578-9D9C-A73619E76834}"/>
                </a:ext>
              </a:extLst>
            </p:cNvPr>
            <p:cNvSpPr/>
            <p:nvPr/>
          </p:nvSpPr>
          <p:spPr>
            <a:xfrm>
              <a:off x="3059148" y="334563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Google Shape;258;p12">
              <a:extLst>
                <a:ext uri="{FF2B5EF4-FFF2-40B4-BE49-F238E27FC236}">
                  <a16:creationId xmlns:a16="http://schemas.microsoft.com/office/drawing/2014/main" id="{451C05ED-AEF7-433E-84CE-E2D755B8897F}"/>
                </a:ext>
              </a:extLst>
            </p:cNvPr>
            <p:cNvSpPr/>
            <p:nvPr/>
          </p:nvSpPr>
          <p:spPr>
            <a:xfrm>
              <a:off x="3059148" y="362498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7" name="Google Shape;261;p12">
              <a:extLst>
                <a:ext uri="{FF2B5EF4-FFF2-40B4-BE49-F238E27FC236}">
                  <a16:creationId xmlns:a16="http://schemas.microsoft.com/office/drawing/2014/main" id="{CB37D90E-E079-44E9-9051-E998E9A057E7}"/>
                </a:ext>
              </a:extLst>
            </p:cNvPr>
            <p:cNvSpPr/>
            <p:nvPr/>
          </p:nvSpPr>
          <p:spPr>
            <a:xfrm>
              <a:off x="3059148" y="3905956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38" name="Google Shape;264;p12">
              <a:extLst>
                <a:ext uri="{FF2B5EF4-FFF2-40B4-BE49-F238E27FC236}">
                  <a16:creationId xmlns:a16="http://schemas.microsoft.com/office/drawing/2014/main" id="{97262822-CAE0-4F4C-932B-B75C8F7D78AC}"/>
                </a:ext>
              </a:extLst>
            </p:cNvPr>
            <p:cNvSpPr/>
            <p:nvPr/>
          </p:nvSpPr>
          <p:spPr>
            <a:xfrm>
              <a:off x="3059148" y="3068099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9" name="Google Shape;268;p12">
              <a:extLst>
                <a:ext uri="{FF2B5EF4-FFF2-40B4-BE49-F238E27FC236}">
                  <a16:creationId xmlns:a16="http://schemas.microsoft.com/office/drawing/2014/main" id="{FE71A9F6-0D0B-4E6F-BC1A-19352137DE70}"/>
                </a:ext>
              </a:extLst>
            </p:cNvPr>
            <p:cNvSpPr/>
            <p:nvPr/>
          </p:nvSpPr>
          <p:spPr>
            <a:xfrm>
              <a:off x="3059148" y="41854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Google Shape;271;p12">
              <a:extLst>
                <a:ext uri="{FF2B5EF4-FFF2-40B4-BE49-F238E27FC236}">
                  <a16:creationId xmlns:a16="http://schemas.microsoft.com/office/drawing/2014/main" id="{A7CF6387-B2B6-4FFE-855E-20E667FDF954}"/>
                </a:ext>
              </a:extLst>
            </p:cNvPr>
            <p:cNvSpPr/>
            <p:nvPr/>
          </p:nvSpPr>
          <p:spPr>
            <a:xfrm>
              <a:off x="3059148" y="446115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Google Shape;268;p12">
              <a:extLst>
                <a:ext uri="{FF2B5EF4-FFF2-40B4-BE49-F238E27FC236}">
                  <a16:creationId xmlns:a16="http://schemas.microsoft.com/office/drawing/2014/main" id="{1C355F10-9E84-4EDF-BB90-B55FA2BA785E}"/>
                </a:ext>
              </a:extLst>
            </p:cNvPr>
            <p:cNvSpPr/>
            <p:nvPr/>
          </p:nvSpPr>
          <p:spPr>
            <a:xfrm>
              <a:off x="3059148" y="4741339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Google Shape;271;p12">
              <a:extLst>
                <a:ext uri="{FF2B5EF4-FFF2-40B4-BE49-F238E27FC236}">
                  <a16:creationId xmlns:a16="http://schemas.microsoft.com/office/drawing/2014/main" id="{B5E77307-A7DF-48B1-BC75-1E7E112A2BF1}"/>
                </a:ext>
              </a:extLst>
            </p:cNvPr>
            <p:cNvSpPr/>
            <p:nvPr/>
          </p:nvSpPr>
          <p:spPr>
            <a:xfrm>
              <a:off x="3059148" y="5023406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Google Shape;255;p12">
              <a:extLst>
                <a:ext uri="{FF2B5EF4-FFF2-40B4-BE49-F238E27FC236}">
                  <a16:creationId xmlns:a16="http://schemas.microsoft.com/office/drawing/2014/main" id="{C45DB6AA-9541-404C-BC42-3377381A3812}"/>
                </a:ext>
              </a:extLst>
            </p:cNvPr>
            <p:cNvSpPr/>
            <p:nvPr/>
          </p:nvSpPr>
          <p:spPr>
            <a:xfrm>
              <a:off x="4570829" y="334887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4" name="Google Shape;258;p12">
              <a:extLst>
                <a:ext uri="{FF2B5EF4-FFF2-40B4-BE49-F238E27FC236}">
                  <a16:creationId xmlns:a16="http://schemas.microsoft.com/office/drawing/2014/main" id="{8CD0C5C4-F9C3-4DF3-AFFF-1CF75AD07FED}"/>
                </a:ext>
              </a:extLst>
            </p:cNvPr>
            <p:cNvSpPr/>
            <p:nvPr/>
          </p:nvSpPr>
          <p:spPr>
            <a:xfrm>
              <a:off x="4570829" y="362822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Google Shape;261;p12">
              <a:extLst>
                <a:ext uri="{FF2B5EF4-FFF2-40B4-BE49-F238E27FC236}">
                  <a16:creationId xmlns:a16="http://schemas.microsoft.com/office/drawing/2014/main" id="{160A251F-387D-41EC-B3FE-08FCAE144464}"/>
                </a:ext>
              </a:extLst>
            </p:cNvPr>
            <p:cNvSpPr/>
            <p:nvPr/>
          </p:nvSpPr>
          <p:spPr>
            <a:xfrm>
              <a:off x="4570829" y="390919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46" name="Google Shape;264;p12">
              <a:extLst>
                <a:ext uri="{FF2B5EF4-FFF2-40B4-BE49-F238E27FC236}">
                  <a16:creationId xmlns:a16="http://schemas.microsoft.com/office/drawing/2014/main" id="{C038243E-FAC1-4F45-AC73-B0C9498649A1}"/>
                </a:ext>
              </a:extLst>
            </p:cNvPr>
            <p:cNvSpPr/>
            <p:nvPr/>
          </p:nvSpPr>
          <p:spPr>
            <a:xfrm>
              <a:off x="4570829" y="3071338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7" name="Google Shape;268;p12">
              <a:extLst>
                <a:ext uri="{FF2B5EF4-FFF2-40B4-BE49-F238E27FC236}">
                  <a16:creationId xmlns:a16="http://schemas.microsoft.com/office/drawing/2014/main" id="{DCC7467E-E0FE-4D16-9229-92B6FC5AFD1E}"/>
                </a:ext>
              </a:extLst>
            </p:cNvPr>
            <p:cNvSpPr/>
            <p:nvPr/>
          </p:nvSpPr>
          <p:spPr>
            <a:xfrm>
              <a:off x="4570829" y="41886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Google Shape;271;p12">
              <a:extLst>
                <a:ext uri="{FF2B5EF4-FFF2-40B4-BE49-F238E27FC236}">
                  <a16:creationId xmlns:a16="http://schemas.microsoft.com/office/drawing/2014/main" id="{7CFCB2B0-0E52-4E12-B816-60607CA43FDF}"/>
                </a:ext>
              </a:extLst>
            </p:cNvPr>
            <p:cNvSpPr/>
            <p:nvPr/>
          </p:nvSpPr>
          <p:spPr>
            <a:xfrm>
              <a:off x="4570829" y="44643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9" name="Google Shape;268;p12">
              <a:extLst>
                <a:ext uri="{FF2B5EF4-FFF2-40B4-BE49-F238E27FC236}">
                  <a16:creationId xmlns:a16="http://schemas.microsoft.com/office/drawing/2014/main" id="{ECE68A73-7C3A-4B23-8EEB-63D8CF2DD9BF}"/>
                </a:ext>
              </a:extLst>
            </p:cNvPr>
            <p:cNvSpPr/>
            <p:nvPr/>
          </p:nvSpPr>
          <p:spPr>
            <a:xfrm>
              <a:off x="4570829" y="47445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0" name="Google Shape;271;p12">
              <a:extLst>
                <a:ext uri="{FF2B5EF4-FFF2-40B4-BE49-F238E27FC236}">
                  <a16:creationId xmlns:a16="http://schemas.microsoft.com/office/drawing/2014/main" id="{5B049242-BC57-4F4B-A1B1-682447B4850A}"/>
                </a:ext>
              </a:extLst>
            </p:cNvPr>
            <p:cNvSpPr/>
            <p:nvPr/>
          </p:nvSpPr>
          <p:spPr>
            <a:xfrm>
              <a:off x="4570829" y="50266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Google Shape;255;p12">
              <a:extLst>
                <a:ext uri="{FF2B5EF4-FFF2-40B4-BE49-F238E27FC236}">
                  <a16:creationId xmlns:a16="http://schemas.microsoft.com/office/drawing/2014/main" id="{8ACB336E-951B-44AB-88DB-9793657446C3}"/>
                </a:ext>
              </a:extLst>
            </p:cNvPr>
            <p:cNvSpPr/>
            <p:nvPr/>
          </p:nvSpPr>
          <p:spPr>
            <a:xfrm>
              <a:off x="6053949" y="334766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Google Shape;258;p12">
              <a:extLst>
                <a:ext uri="{FF2B5EF4-FFF2-40B4-BE49-F238E27FC236}">
                  <a16:creationId xmlns:a16="http://schemas.microsoft.com/office/drawing/2014/main" id="{9AD5511F-7051-43BC-8231-4A3C95BA3F7D}"/>
                </a:ext>
              </a:extLst>
            </p:cNvPr>
            <p:cNvSpPr/>
            <p:nvPr/>
          </p:nvSpPr>
          <p:spPr>
            <a:xfrm>
              <a:off x="6053949" y="362701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3" name="Google Shape;261;p12">
              <a:extLst>
                <a:ext uri="{FF2B5EF4-FFF2-40B4-BE49-F238E27FC236}">
                  <a16:creationId xmlns:a16="http://schemas.microsoft.com/office/drawing/2014/main" id="{653B6D5A-4851-4E0A-960E-15F6433DB240}"/>
                </a:ext>
              </a:extLst>
            </p:cNvPr>
            <p:cNvSpPr/>
            <p:nvPr/>
          </p:nvSpPr>
          <p:spPr>
            <a:xfrm>
              <a:off x="6053949" y="3907982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54" name="Google Shape;264;p12">
              <a:extLst>
                <a:ext uri="{FF2B5EF4-FFF2-40B4-BE49-F238E27FC236}">
                  <a16:creationId xmlns:a16="http://schemas.microsoft.com/office/drawing/2014/main" id="{F9A0774E-8F9E-4E01-9402-452B3298664C}"/>
                </a:ext>
              </a:extLst>
            </p:cNvPr>
            <p:cNvSpPr/>
            <p:nvPr/>
          </p:nvSpPr>
          <p:spPr>
            <a:xfrm>
              <a:off x="6053949" y="307012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5" name="Google Shape;268;p12">
              <a:extLst>
                <a:ext uri="{FF2B5EF4-FFF2-40B4-BE49-F238E27FC236}">
                  <a16:creationId xmlns:a16="http://schemas.microsoft.com/office/drawing/2014/main" id="{B202AD88-8474-4E7E-8F27-E91EC335C3F3}"/>
                </a:ext>
              </a:extLst>
            </p:cNvPr>
            <p:cNvSpPr/>
            <p:nvPr/>
          </p:nvSpPr>
          <p:spPr>
            <a:xfrm>
              <a:off x="6053949" y="418746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Google Shape;271;p12">
              <a:extLst>
                <a:ext uri="{FF2B5EF4-FFF2-40B4-BE49-F238E27FC236}">
                  <a16:creationId xmlns:a16="http://schemas.microsoft.com/office/drawing/2014/main" id="{32DFE199-1FC0-41DF-AB1D-2C91E9DBA0B2}"/>
                </a:ext>
              </a:extLst>
            </p:cNvPr>
            <p:cNvSpPr/>
            <p:nvPr/>
          </p:nvSpPr>
          <p:spPr>
            <a:xfrm>
              <a:off x="6053949" y="4463181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7" name="Google Shape;268;p12">
              <a:extLst>
                <a:ext uri="{FF2B5EF4-FFF2-40B4-BE49-F238E27FC236}">
                  <a16:creationId xmlns:a16="http://schemas.microsoft.com/office/drawing/2014/main" id="{B6B04061-218F-49CE-9605-5F94B3526B3D}"/>
                </a:ext>
              </a:extLst>
            </p:cNvPr>
            <p:cNvSpPr/>
            <p:nvPr/>
          </p:nvSpPr>
          <p:spPr>
            <a:xfrm>
              <a:off x="6053949" y="474336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8" name="Google Shape;271;p12">
              <a:extLst>
                <a:ext uri="{FF2B5EF4-FFF2-40B4-BE49-F238E27FC236}">
                  <a16:creationId xmlns:a16="http://schemas.microsoft.com/office/drawing/2014/main" id="{FB094F85-9A93-46E8-B90C-3B71FB53CF80}"/>
                </a:ext>
              </a:extLst>
            </p:cNvPr>
            <p:cNvSpPr/>
            <p:nvPr/>
          </p:nvSpPr>
          <p:spPr>
            <a:xfrm>
              <a:off x="6053949" y="5025432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9" name="Google Shape;255;p12">
              <a:extLst>
                <a:ext uri="{FF2B5EF4-FFF2-40B4-BE49-F238E27FC236}">
                  <a16:creationId xmlns:a16="http://schemas.microsoft.com/office/drawing/2014/main" id="{D4E716F3-4864-4D73-86E0-7AA2184DDDBB}"/>
                </a:ext>
              </a:extLst>
            </p:cNvPr>
            <p:cNvSpPr/>
            <p:nvPr/>
          </p:nvSpPr>
          <p:spPr>
            <a:xfrm>
              <a:off x="7574427" y="335007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0" name="Google Shape;258;p12">
              <a:extLst>
                <a:ext uri="{FF2B5EF4-FFF2-40B4-BE49-F238E27FC236}">
                  <a16:creationId xmlns:a16="http://schemas.microsoft.com/office/drawing/2014/main" id="{5FCF871D-44A5-49E1-BEF0-9E60D85128CE}"/>
                </a:ext>
              </a:extLst>
            </p:cNvPr>
            <p:cNvSpPr/>
            <p:nvPr/>
          </p:nvSpPr>
          <p:spPr>
            <a:xfrm>
              <a:off x="7574427" y="36294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1" name="Google Shape;261;p12">
              <a:extLst>
                <a:ext uri="{FF2B5EF4-FFF2-40B4-BE49-F238E27FC236}">
                  <a16:creationId xmlns:a16="http://schemas.microsoft.com/office/drawing/2014/main" id="{25D0386B-D2E8-428B-A5DD-D97AE1EEB286}"/>
                </a:ext>
              </a:extLst>
            </p:cNvPr>
            <p:cNvSpPr/>
            <p:nvPr/>
          </p:nvSpPr>
          <p:spPr>
            <a:xfrm>
              <a:off x="7574427" y="391039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2" name="Google Shape;264;p12">
              <a:extLst>
                <a:ext uri="{FF2B5EF4-FFF2-40B4-BE49-F238E27FC236}">
                  <a16:creationId xmlns:a16="http://schemas.microsoft.com/office/drawing/2014/main" id="{2CFC3FEC-8600-434E-ACE2-E20E8F12EC82}"/>
                </a:ext>
              </a:extLst>
            </p:cNvPr>
            <p:cNvSpPr/>
            <p:nvPr/>
          </p:nvSpPr>
          <p:spPr>
            <a:xfrm>
              <a:off x="7574427" y="30725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3" name="Google Shape;268;p12">
              <a:extLst>
                <a:ext uri="{FF2B5EF4-FFF2-40B4-BE49-F238E27FC236}">
                  <a16:creationId xmlns:a16="http://schemas.microsoft.com/office/drawing/2014/main" id="{1A106C18-EF90-4767-9807-0418D358EE9A}"/>
                </a:ext>
              </a:extLst>
            </p:cNvPr>
            <p:cNvSpPr/>
            <p:nvPr/>
          </p:nvSpPr>
          <p:spPr>
            <a:xfrm>
              <a:off x="7574427" y="41898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4" name="Google Shape;271;p12">
              <a:extLst>
                <a:ext uri="{FF2B5EF4-FFF2-40B4-BE49-F238E27FC236}">
                  <a16:creationId xmlns:a16="http://schemas.microsoft.com/office/drawing/2014/main" id="{59D343FB-825F-4966-B06B-172684641FE3}"/>
                </a:ext>
              </a:extLst>
            </p:cNvPr>
            <p:cNvSpPr/>
            <p:nvPr/>
          </p:nvSpPr>
          <p:spPr>
            <a:xfrm>
              <a:off x="7574427" y="44655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5" name="Google Shape;268;p12">
              <a:extLst>
                <a:ext uri="{FF2B5EF4-FFF2-40B4-BE49-F238E27FC236}">
                  <a16:creationId xmlns:a16="http://schemas.microsoft.com/office/drawing/2014/main" id="{25752A14-7650-4E9D-8802-86E463D98973}"/>
                </a:ext>
              </a:extLst>
            </p:cNvPr>
            <p:cNvSpPr/>
            <p:nvPr/>
          </p:nvSpPr>
          <p:spPr>
            <a:xfrm>
              <a:off x="7574427" y="47457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6" name="Google Shape;271;p12">
              <a:extLst>
                <a:ext uri="{FF2B5EF4-FFF2-40B4-BE49-F238E27FC236}">
                  <a16:creationId xmlns:a16="http://schemas.microsoft.com/office/drawing/2014/main" id="{80D83B74-BF1C-4FE3-8497-5F28DEFC9C48}"/>
                </a:ext>
              </a:extLst>
            </p:cNvPr>
            <p:cNvSpPr/>
            <p:nvPr/>
          </p:nvSpPr>
          <p:spPr>
            <a:xfrm>
              <a:off x="7574427" y="50278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80035041-F438-4AA4-ABFF-AC488F1E154A}"/>
                </a:ext>
              </a:extLst>
            </p:cNvPr>
            <p:cNvCxnSpPr>
              <a:stCxn id="8" idx="0"/>
              <a:endCxn id="27" idx="2"/>
            </p:cNvCxnSpPr>
            <p:nvPr/>
          </p:nvCxnSpPr>
          <p:spPr>
            <a:xfrm flipH="1" flipV="1">
              <a:off x="1386000" y="5283056"/>
              <a:ext cx="374960" cy="218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A30F695C-F772-44E0-A4AD-1AD5426175C1}"/>
                </a:ext>
              </a:extLst>
            </p:cNvPr>
            <p:cNvCxnSpPr>
              <a:cxnSpLocks/>
              <a:stCxn id="18" idx="0"/>
              <a:endCxn id="28" idx="2"/>
            </p:cNvCxnSpPr>
            <p:nvPr/>
          </p:nvCxnSpPr>
          <p:spPr>
            <a:xfrm flipH="1" flipV="1">
              <a:off x="2258266" y="5297307"/>
              <a:ext cx="2790104" cy="40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13385FE4-5ACA-4F57-9AB3-B32B130D3ACD}"/>
                </a:ext>
              </a:extLst>
            </p:cNvPr>
            <p:cNvCxnSpPr>
              <a:cxnSpLocks/>
              <a:stCxn id="18" idx="0"/>
              <a:endCxn id="42" idx="2"/>
            </p:cNvCxnSpPr>
            <p:nvPr/>
          </p:nvCxnSpPr>
          <p:spPr>
            <a:xfrm flipH="1" flipV="1">
              <a:off x="3556454" y="5283838"/>
              <a:ext cx="1491916" cy="42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DC0E8F61-FBB8-4531-83F8-B4C6094152FE}"/>
                </a:ext>
              </a:extLst>
            </p:cNvPr>
            <p:cNvCxnSpPr>
              <a:cxnSpLocks/>
              <a:stCxn id="18" idx="0"/>
              <a:endCxn id="50" idx="2"/>
            </p:cNvCxnSpPr>
            <p:nvPr/>
          </p:nvCxnSpPr>
          <p:spPr>
            <a:xfrm flipV="1">
              <a:off x="5048370" y="5287077"/>
              <a:ext cx="19765" cy="41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EE4450F3-26D7-4BFE-8163-EEB6D443AA13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flipV="1">
              <a:off x="5048370" y="5285864"/>
              <a:ext cx="1502885" cy="42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C9DB692F-EF88-4C39-99DB-B7D405DFC257}"/>
                </a:ext>
              </a:extLst>
            </p:cNvPr>
            <p:cNvCxnSpPr>
              <a:cxnSpLocks/>
              <a:stCxn id="18" idx="0"/>
              <a:endCxn id="66" idx="2"/>
            </p:cNvCxnSpPr>
            <p:nvPr/>
          </p:nvCxnSpPr>
          <p:spPr>
            <a:xfrm flipV="1">
              <a:off x="5048370" y="5288277"/>
              <a:ext cx="3023363" cy="41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  <a:highlight>
                  <a:srgbClr val="FFFF00"/>
                </a:highlight>
              </a:rPr>
              <a:t>INLINE</a:t>
            </a:r>
            <a:r>
              <a:rPr lang="tr-TR" dirty="0">
                <a:solidFill>
                  <a:schemeClr val="tx1"/>
                </a:solidFill>
              </a:rPr>
              <a:t> Fonksiyonlar NASIL ÇAĞRILIR?</a:t>
            </a:r>
          </a:p>
        </p:txBody>
      </p: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CBD2B57-D8B4-4863-8DB0-5B2D2C63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73789"/>
              </p:ext>
            </p:extLst>
          </p:nvPr>
        </p:nvGraphicFramePr>
        <p:xfrm>
          <a:off x="238125" y="352425"/>
          <a:ext cx="7829550" cy="58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#include &lt;</a:t>
            </a:r>
            <a:r>
              <a:rPr lang="tr-TR" sz="1200" b="1" dirty="0" err="1">
                <a:latin typeface="Consolas" panose="020B0609020204030204" pitchFamily="49" charset="0"/>
              </a:rPr>
              <a:t>stdio.h</a:t>
            </a:r>
            <a:r>
              <a:rPr lang="tr-TR" sz="1200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inline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 (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op1,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toplam= op1+op2;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x=10, y=15,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 = 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printf</a:t>
            </a:r>
            <a:r>
              <a:rPr lang="tr-TR" sz="1200" b="1" dirty="0">
                <a:latin typeface="Consolas" panose="020B0609020204030204" pitchFamily="49" charset="0"/>
              </a:rPr>
              <a:t>("%d+%d=%d",</a:t>
            </a:r>
            <a:r>
              <a:rPr lang="tr-TR" sz="1200" b="1" dirty="0" err="1">
                <a:latin typeface="Consolas" panose="020B0609020204030204" pitchFamily="49" charset="0"/>
              </a:rPr>
              <a:t>x,y,sonuc</a:t>
            </a:r>
            <a:r>
              <a:rPr lang="tr-TR" sz="12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Bir fonksiyon;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bir döngü içeriyorsa. (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for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 do-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) 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statik değişkenler içeriyorsa.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özyinelemeli ise.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dönüş türü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haricinde olup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return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işlev gövdesinde mevcut değilse.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switch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veya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goto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içeriyorsa.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inline olarak derlenmez. Amaç fonksiyonun; çağırma ile yükün azaltılarak işlemci kaydedicilerinin daha çok kullanılması ve daha hızlı icra edilesidir.</a:t>
            </a:r>
          </a:p>
        </p:txBody>
      </p:sp>
    </p:spTree>
    <p:extLst>
      <p:ext uri="{BB962C8B-B14F-4D97-AF65-F5344CB8AC3E}">
        <p14:creationId xmlns:p14="http://schemas.microsoft.com/office/powerpoint/2010/main" val="157440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7FF2C8B-0D0E-4A69-8073-ED11C2C9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İstif (</a:t>
            </a:r>
            <a:r>
              <a:rPr lang="tr-TR" dirty="0" err="1"/>
              <a:t>stack</a:t>
            </a:r>
            <a:r>
              <a:rPr lang="tr-TR" dirty="0"/>
              <a:t>) BELLEK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2C87344-67F4-42E3-AAFA-E09D8C47C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2800" b="1" dirty="0" err="1"/>
              <a:t>İştif</a:t>
            </a:r>
            <a:r>
              <a:rPr lang="tr-TR" sz="2800" b="1" dirty="0"/>
              <a:t> bellek, son girenin ilk çıktığı (</a:t>
            </a:r>
            <a:r>
              <a:rPr lang="tr-TR" sz="2800" b="1" dirty="0" err="1">
                <a:highlight>
                  <a:srgbClr val="FFFF00"/>
                </a:highlight>
              </a:rPr>
              <a:t>Last</a:t>
            </a:r>
            <a:r>
              <a:rPr lang="tr-TR" sz="2800" b="1" dirty="0">
                <a:highlight>
                  <a:srgbClr val="FFFF00"/>
                </a:highlight>
              </a:rPr>
              <a:t> in First </a:t>
            </a:r>
            <a:r>
              <a:rPr lang="tr-TR" sz="2800" b="1" dirty="0" err="1">
                <a:highlight>
                  <a:srgbClr val="FFFF00"/>
                </a:highlight>
              </a:rPr>
              <a:t>Out</a:t>
            </a:r>
            <a:r>
              <a:rPr lang="tr-TR" sz="2800" b="1" dirty="0">
                <a:highlight>
                  <a:srgbClr val="FFFF00"/>
                </a:highlight>
              </a:rPr>
              <a:t>-LIFO</a:t>
            </a:r>
            <a:r>
              <a:rPr lang="tr-TR" sz="2800" b="1" dirty="0"/>
              <a:t>) bellek türüdür. </a:t>
            </a:r>
          </a:p>
          <a:p>
            <a:r>
              <a:rPr lang="tr-TR" sz="2800" dirty="0"/>
              <a:t>Bu bellek </a:t>
            </a:r>
            <a:r>
              <a:rPr lang="tr-TR" sz="2800" u="sng" dirty="0">
                <a:solidFill>
                  <a:srgbClr val="0070C0"/>
                </a:solidFill>
              </a:rPr>
              <a:t>derleyiciler</a:t>
            </a:r>
            <a:r>
              <a:rPr lang="tr-TR" sz="2800" u="sng" dirty="0"/>
              <a:t> (</a:t>
            </a:r>
            <a:r>
              <a:rPr lang="tr-TR" sz="2800" u="sng" dirty="0" err="1">
                <a:solidFill>
                  <a:srgbClr val="FF0000"/>
                </a:solidFill>
              </a:rPr>
              <a:t>compiler</a:t>
            </a:r>
            <a:r>
              <a:rPr lang="tr-TR" sz="2800" u="sng" dirty="0"/>
              <a:t>) tarafından yöneltilir</a:t>
            </a:r>
            <a:r>
              <a:rPr lang="tr-TR" sz="2800" dirty="0"/>
              <a:t>. </a:t>
            </a:r>
          </a:p>
          <a:p>
            <a:r>
              <a:rPr lang="tr-TR" sz="2800" dirty="0"/>
              <a:t>Fonksiyonların ve yordamların (ki bunlar </a:t>
            </a:r>
            <a:r>
              <a:rPr lang="tr-TR" sz="2800" dirty="0" err="1"/>
              <a:t>void</a:t>
            </a:r>
            <a:r>
              <a:rPr lang="tr-TR" sz="2800" dirty="0"/>
              <a:t> geri dönüşü olan fonksiyonlardır) geçici olarak kullandıkları hafızadır. </a:t>
            </a:r>
          </a:p>
          <a:p>
            <a:r>
              <a:rPr lang="tr-TR" sz="2800" dirty="0"/>
              <a:t>Fonksiyon çağrıldığı anda </a:t>
            </a:r>
            <a:r>
              <a:rPr lang="tr-TR" sz="2800" dirty="0">
                <a:highlight>
                  <a:srgbClr val="FFFF00"/>
                </a:highlight>
              </a:rPr>
              <a:t>çağrı ortamındaki mevcut yerel değişkenler, işlemci </a:t>
            </a:r>
            <a:r>
              <a:rPr lang="tr-TR" sz="2800" dirty="0">
                <a:solidFill>
                  <a:srgbClr val="0070C0"/>
                </a:solidFill>
                <a:highlight>
                  <a:srgbClr val="FFFF00"/>
                </a:highlight>
              </a:rPr>
              <a:t>kaydedicileri</a:t>
            </a:r>
            <a:r>
              <a:rPr lang="tr-TR" sz="2800" dirty="0">
                <a:highlight>
                  <a:srgbClr val="FFFF00"/>
                </a:highlight>
              </a:rPr>
              <a:t> (</a:t>
            </a:r>
            <a:r>
              <a:rPr lang="tr-T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registers</a:t>
            </a:r>
            <a:r>
              <a:rPr lang="tr-TR" sz="2800" dirty="0">
                <a:highlight>
                  <a:srgbClr val="FFFF00"/>
                </a:highlight>
              </a:rPr>
              <a:t>) ile argümanlar</a:t>
            </a:r>
            <a:r>
              <a:rPr lang="tr-TR" sz="2800" dirty="0"/>
              <a:t> </a:t>
            </a:r>
            <a:r>
              <a:rPr lang="tr-TR" sz="2800" dirty="0">
                <a:solidFill>
                  <a:srgbClr val="0070C0"/>
                </a:solidFill>
              </a:rPr>
              <a:t>istif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stack</a:t>
            </a:r>
            <a:r>
              <a:rPr lang="tr-TR" sz="2800" dirty="0"/>
              <a:t>) belleğe </a:t>
            </a:r>
            <a:r>
              <a:rPr lang="tr-TR" sz="2800" dirty="0">
                <a:solidFill>
                  <a:srgbClr val="0070C0"/>
                </a:solidFill>
              </a:rPr>
              <a:t>itilir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push</a:t>
            </a:r>
            <a:r>
              <a:rPr lang="tr-TR" sz="2800" dirty="0"/>
              <a:t>).</a:t>
            </a:r>
          </a:p>
          <a:p>
            <a:r>
              <a:rPr lang="tr-TR" sz="2800" dirty="0"/>
              <a:t>Fonksiyondan geri dönüldüğü anda ise belleğe son konulan ilk geri </a:t>
            </a:r>
            <a:r>
              <a:rPr lang="tr-TR" sz="2800" dirty="0">
                <a:solidFill>
                  <a:srgbClr val="0070C0"/>
                </a:solidFill>
              </a:rPr>
              <a:t>çekilecek</a:t>
            </a:r>
            <a:r>
              <a:rPr lang="tr-TR" sz="2800" dirty="0"/>
              <a:t> (</a:t>
            </a:r>
            <a:r>
              <a:rPr lang="tr-TR" sz="2800" dirty="0">
                <a:solidFill>
                  <a:srgbClr val="FF0000"/>
                </a:solidFill>
              </a:rPr>
              <a:t>pop</a:t>
            </a:r>
            <a:r>
              <a:rPr lang="tr-TR" sz="2800" dirty="0"/>
              <a:t>) şekilde çağrı ortamı eski haline döndürülür.</a:t>
            </a:r>
          </a:p>
        </p:txBody>
      </p:sp>
      <p:grpSp>
        <p:nvGrpSpPr>
          <p:cNvPr id="100" name="Grup 99">
            <a:extLst>
              <a:ext uri="{FF2B5EF4-FFF2-40B4-BE49-F238E27FC236}">
                <a16:creationId xmlns:a16="http://schemas.microsoft.com/office/drawing/2014/main" id="{D94500A4-6FFF-4B1B-AAAA-ADDDB64FD8A5}"/>
              </a:ext>
            </a:extLst>
          </p:cNvPr>
          <p:cNvGrpSpPr/>
          <p:nvPr/>
        </p:nvGrpSpPr>
        <p:grpSpPr>
          <a:xfrm>
            <a:off x="6636586" y="2663880"/>
            <a:ext cx="4754880" cy="3513120"/>
            <a:chOff x="6636586" y="2663880"/>
            <a:chExt cx="4754880" cy="3513120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A01AE751-655D-4D7A-82C7-93304EFD0DC0}"/>
                </a:ext>
              </a:extLst>
            </p:cNvPr>
            <p:cNvGrpSpPr/>
            <p:nvPr/>
          </p:nvGrpSpPr>
          <p:grpSpPr>
            <a:xfrm>
              <a:off x="6639829" y="2678591"/>
              <a:ext cx="742046" cy="3134931"/>
              <a:chOff x="6449329" y="2399094"/>
              <a:chExt cx="484871" cy="1156906"/>
            </a:xfrm>
          </p:grpSpPr>
          <p:cxnSp>
            <p:nvCxnSpPr>
              <p:cNvPr id="14" name="Bağlayıcı: Dirsek 13">
                <a:extLst>
                  <a:ext uri="{FF2B5EF4-FFF2-40B4-BE49-F238E27FC236}">
                    <a16:creationId xmlns:a16="http://schemas.microsoft.com/office/drawing/2014/main" id="{7E60801F-938D-4349-8F3E-481DFD9055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Düz Bağlayıcı 17">
                <a:extLst>
                  <a:ext uri="{FF2B5EF4-FFF2-40B4-BE49-F238E27FC236}">
                    <a16:creationId xmlns:a16="http://schemas.microsoft.com/office/drawing/2014/main" id="{D7C7274F-124E-45C5-97F2-A0DEE50EB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FC84E973-0DC1-41E8-B4BD-1DEA0F6334E7}"/>
                </a:ext>
              </a:extLst>
            </p:cNvPr>
            <p:cNvGrpSpPr/>
            <p:nvPr/>
          </p:nvGrpSpPr>
          <p:grpSpPr>
            <a:xfrm>
              <a:off x="7454930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24" name="Bağlayıcı: Dirsek 23">
                <a:extLst>
                  <a:ext uri="{FF2B5EF4-FFF2-40B4-BE49-F238E27FC236}">
                    <a16:creationId xmlns:a16="http://schemas.microsoft.com/office/drawing/2014/main" id="{3943E0EB-3E62-4E7C-A3F7-1990EF74D2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7734DD4B-A372-491F-821E-E3096FDA5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CBC282DE-3CF0-4768-A9B8-C1867EEDE98D}"/>
                </a:ext>
              </a:extLst>
            </p:cNvPr>
            <p:cNvGrpSpPr/>
            <p:nvPr/>
          </p:nvGrpSpPr>
          <p:grpSpPr>
            <a:xfrm>
              <a:off x="8250666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27" name="Bağlayıcı: Dirsek 26">
                <a:extLst>
                  <a:ext uri="{FF2B5EF4-FFF2-40B4-BE49-F238E27FC236}">
                    <a16:creationId xmlns:a16="http://schemas.microsoft.com/office/drawing/2014/main" id="{B868F67A-23C0-4C76-9243-C9568AA608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BAA13FC6-7EB0-46EF-9BAA-A3F9029C7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 28">
              <a:extLst>
                <a:ext uri="{FF2B5EF4-FFF2-40B4-BE49-F238E27FC236}">
                  <a16:creationId xmlns:a16="http://schemas.microsoft.com/office/drawing/2014/main" id="{BA632AE3-25AB-4A20-8933-E016CCB37E59}"/>
                </a:ext>
              </a:extLst>
            </p:cNvPr>
            <p:cNvGrpSpPr/>
            <p:nvPr/>
          </p:nvGrpSpPr>
          <p:grpSpPr>
            <a:xfrm>
              <a:off x="9053642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30" name="Bağlayıcı: Dirsek 29">
                <a:extLst>
                  <a:ext uri="{FF2B5EF4-FFF2-40B4-BE49-F238E27FC236}">
                    <a16:creationId xmlns:a16="http://schemas.microsoft.com/office/drawing/2014/main" id="{35F57CFA-AE67-4331-BE1D-657CAD7500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>
                <a:extLst>
                  <a:ext uri="{FF2B5EF4-FFF2-40B4-BE49-F238E27FC236}">
                    <a16:creationId xmlns:a16="http://schemas.microsoft.com/office/drawing/2014/main" id="{8BAB8CBC-6693-47D1-9A6A-414A1B19C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65023C80-89B8-4E38-9E3E-F9735A77DE80}"/>
                </a:ext>
              </a:extLst>
            </p:cNvPr>
            <p:cNvSpPr/>
            <p:nvPr/>
          </p:nvSpPr>
          <p:spPr>
            <a:xfrm>
              <a:off x="7529438" y="5499894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up 48">
              <a:extLst>
                <a:ext uri="{FF2B5EF4-FFF2-40B4-BE49-F238E27FC236}">
                  <a16:creationId xmlns:a16="http://schemas.microsoft.com/office/drawing/2014/main" id="{85CC4276-E5EF-4A9E-AE8C-EF7F13313FD8}"/>
                </a:ext>
              </a:extLst>
            </p:cNvPr>
            <p:cNvGrpSpPr/>
            <p:nvPr/>
          </p:nvGrpSpPr>
          <p:grpSpPr>
            <a:xfrm>
              <a:off x="9856617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50" name="Bağlayıcı: Dirsek 49">
                <a:extLst>
                  <a:ext uri="{FF2B5EF4-FFF2-40B4-BE49-F238E27FC236}">
                    <a16:creationId xmlns:a16="http://schemas.microsoft.com/office/drawing/2014/main" id="{AE0C06F6-7843-4713-B55A-F21D25699E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F4E79C79-2B06-4EE7-BA15-DE8BF2E88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5F5631B5-C4DB-4635-8C76-4DD91D042E6D}"/>
                </a:ext>
              </a:extLst>
            </p:cNvPr>
            <p:cNvSpPr/>
            <p:nvPr/>
          </p:nvSpPr>
          <p:spPr>
            <a:xfrm>
              <a:off x="8321890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Dikdörtgen: Köşeleri Yuvarlatılmış 52">
              <a:extLst>
                <a:ext uri="{FF2B5EF4-FFF2-40B4-BE49-F238E27FC236}">
                  <a16:creationId xmlns:a16="http://schemas.microsoft.com/office/drawing/2014/main" id="{34BC1204-0A57-4E3F-A413-2C4E0DD8CCAD}"/>
                </a:ext>
              </a:extLst>
            </p:cNvPr>
            <p:cNvSpPr/>
            <p:nvPr/>
          </p:nvSpPr>
          <p:spPr>
            <a:xfrm>
              <a:off x="8319023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671E9186-8B3A-4656-88E9-1C6C558D150F}"/>
                </a:ext>
              </a:extLst>
            </p:cNvPr>
            <p:cNvSpPr/>
            <p:nvPr/>
          </p:nvSpPr>
          <p:spPr>
            <a:xfrm>
              <a:off x="9157889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D955A091-981D-4C97-B630-6852597EAC02}"/>
                </a:ext>
              </a:extLst>
            </p:cNvPr>
            <p:cNvSpPr/>
            <p:nvPr/>
          </p:nvSpPr>
          <p:spPr>
            <a:xfrm>
              <a:off x="9155022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Dikdörtgen: Köşeleri Yuvarlatılmış 56">
              <a:extLst>
                <a:ext uri="{FF2B5EF4-FFF2-40B4-BE49-F238E27FC236}">
                  <a16:creationId xmlns:a16="http://schemas.microsoft.com/office/drawing/2014/main" id="{72E4FAFD-3FD5-46EC-A3DD-B66360BBA9CC}"/>
                </a:ext>
              </a:extLst>
            </p:cNvPr>
            <p:cNvSpPr/>
            <p:nvPr/>
          </p:nvSpPr>
          <p:spPr>
            <a:xfrm>
              <a:off x="9153607" y="402597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AF6A0AFC-7A69-4749-88CF-2CB53B6A9CE9}"/>
                </a:ext>
              </a:extLst>
            </p:cNvPr>
            <p:cNvSpPr/>
            <p:nvPr/>
          </p:nvSpPr>
          <p:spPr>
            <a:xfrm>
              <a:off x="9942372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Dikdörtgen: Köşeleri Yuvarlatılmış 58">
              <a:extLst>
                <a:ext uri="{FF2B5EF4-FFF2-40B4-BE49-F238E27FC236}">
                  <a16:creationId xmlns:a16="http://schemas.microsoft.com/office/drawing/2014/main" id="{611DF11E-78D6-4BD3-8B88-E38D8F062A9E}"/>
                </a:ext>
              </a:extLst>
            </p:cNvPr>
            <p:cNvSpPr/>
            <p:nvPr/>
          </p:nvSpPr>
          <p:spPr>
            <a:xfrm>
              <a:off x="9939505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8232B12-5E60-4E7D-82F8-E3068E45F069}"/>
                </a:ext>
              </a:extLst>
            </p:cNvPr>
            <p:cNvSpPr/>
            <p:nvPr/>
          </p:nvSpPr>
          <p:spPr>
            <a:xfrm>
              <a:off x="9938090" y="403359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2CE3A3D0-D819-4629-A709-3297B4353108}"/>
                </a:ext>
              </a:extLst>
            </p:cNvPr>
            <p:cNvSpPr/>
            <p:nvPr/>
          </p:nvSpPr>
          <p:spPr>
            <a:xfrm>
              <a:off x="9949141" y="3526069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 61">
              <a:extLst>
                <a:ext uri="{FF2B5EF4-FFF2-40B4-BE49-F238E27FC236}">
                  <a16:creationId xmlns:a16="http://schemas.microsoft.com/office/drawing/2014/main" id="{44E6162C-57B8-4CE6-BBFD-D1ADCB967A3F}"/>
                </a:ext>
              </a:extLst>
            </p:cNvPr>
            <p:cNvGrpSpPr/>
            <p:nvPr/>
          </p:nvGrpSpPr>
          <p:grpSpPr>
            <a:xfrm>
              <a:off x="10649420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63" name="Bağlayıcı: Dirsek 62">
                <a:extLst>
                  <a:ext uri="{FF2B5EF4-FFF2-40B4-BE49-F238E27FC236}">
                    <a16:creationId xmlns:a16="http://schemas.microsoft.com/office/drawing/2014/main" id="{E2AD3308-E571-48B1-81AF-BB82095266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>
                <a:extLst>
                  <a:ext uri="{FF2B5EF4-FFF2-40B4-BE49-F238E27FC236}">
                    <a16:creationId xmlns:a16="http://schemas.microsoft.com/office/drawing/2014/main" id="{87A185F1-D552-4A69-A1AC-A4FD07C64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Dikdörtgen: Köşeleri Yuvarlatılmış 64">
              <a:extLst>
                <a:ext uri="{FF2B5EF4-FFF2-40B4-BE49-F238E27FC236}">
                  <a16:creationId xmlns:a16="http://schemas.microsoft.com/office/drawing/2014/main" id="{3FB81724-EBA3-4A9D-8FCA-91B43FC00344}"/>
                </a:ext>
              </a:extLst>
            </p:cNvPr>
            <p:cNvSpPr/>
            <p:nvPr/>
          </p:nvSpPr>
          <p:spPr>
            <a:xfrm>
              <a:off x="10735175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B439DE7E-75FC-46BA-A066-7E2D974CAC2E}"/>
                </a:ext>
              </a:extLst>
            </p:cNvPr>
            <p:cNvSpPr/>
            <p:nvPr/>
          </p:nvSpPr>
          <p:spPr>
            <a:xfrm>
              <a:off x="10732308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773F88C8-7D89-4EEF-A3A7-D31AF033931A}"/>
                </a:ext>
              </a:extLst>
            </p:cNvPr>
            <p:cNvSpPr/>
            <p:nvPr/>
          </p:nvSpPr>
          <p:spPr>
            <a:xfrm>
              <a:off x="10730893" y="402597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4C908994-2F98-40D5-AD52-60C678B6E0C2}"/>
                </a:ext>
              </a:extLst>
            </p:cNvPr>
            <p:cNvGrpSpPr/>
            <p:nvPr/>
          </p:nvGrpSpPr>
          <p:grpSpPr>
            <a:xfrm>
              <a:off x="7526571" y="2678585"/>
              <a:ext cx="598765" cy="736302"/>
              <a:chOff x="7557761" y="3249867"/>
              <a:chExt cx="598765" cy="736302"/>
            </a:xfrm>
          </p:grpSpPr>
          <p:sp>
            <p:nvSpPr>
              <p:cNvPr id="80" name="Ok: Şeritli Sağ 79">
                <a:extLst>
                  <a:ext uri="{FF2B5EF4-FFF2-40B4-BE49-F238E27FC236}">
                    <a16:creationId xmlns:a16="http://schemas.microsoft.com/office/drawing/2014/main" id="{9B40D56B-4E43-4993-9699-9C77F3E1D471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id="{EA8B42DE-7DB6-406F-BCC3-86889E511948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char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AC4E4A67-35D4-4CDC-8209-CAE8C693017F}"/>
                </a:ext>
              </a:extLst>
            </p:cNvPr>
            <p:cNvGrpSpPr/>
            <p:nvPr/>
          </p:nvGrpSpPr>
          <p:grpSpPr>
            <a:xfrm>
              <a:off x="8313492" y="2668438"/>
              <a:ext cx="598765" cy="736302"/>
              <a:chOff x="7557761" y="3249867"/>
              <a:chExt cx="598765" cy="736302"/>
            </a:xfrm>
          </p:grpSpPr>
          <p:sp>
            <p:nvSpPr>
              <p:cNvPr id="88" name="Ok: Şeritli Sağ 87">
                <a:extLst>
                  <a:ext uri="{FF2B5EF4-FFF2-40B4-BE49-F238E27FC236}">
                    <a16:creationId xmlns:a16="http://schemas.microsoft.com/office/drawing/2014/main" id="{8233528D-618A-47AB-A89D-10FE3BE15262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EFCE8601-9CE3-43AB-AAFF-6751FCC34566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0" name="Grup 89">
              <a:extLst>
                <a:ext uri="{FF2B5EF4-FFF2-40B4-BE49-F238E27FC236}">
                  <a16:creationId xmlns:a16="http://schemas.microsoft.com/office/drawing/2014/main" id="{4514206E-A285-4F92-B925-16F5508DE0C1}"/>
                </a:ext>
              </a:extLst>
            </p:cNvPr>
            <p:cNvGrpSpPr/>
            <p:nvPr/>
          </p:nvGrpSpPr>
          <p:grpSpPr>
            <a:xfrm>
              <a:off x="9129760" y="2678585"/>
              <a:ext cx="598765" cy="736302"/>
              <a:chOff x="7557761" y="3249867"/>
              <a:chExt cx="598765" cy="736302"/>
            </a:xfrm>
          </p:grpSpPr>
          <p:sp>
            <p:nvSpPr>
              <p:cNvPr id="91" name="Ok: Şeritli Sağ 90">
                <a:extLst>
                  <a:ext uri="{FF2B5EF4-FFF2-40B4-BE49-F238E27FC236}">
                    <a16:creationId xmlns:a16="http://schemas.microsoft.com/office/drawing/2014/main" id="{C7A38694-C864-4A63-9586-D32743ADF4DD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id="{CDA7C079-9CEF-4328-90EA-FE8EB02D6E09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int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3" name="Grup 92">
              <a:extLst>
                <a:ext uri="{FF2B5EF4-FFF2-40B4-BE49-F238E27FC236}">
                  <a16:creationId xmlns:a16="http://schemas.microsoft.com/office/drawing/2014/main" id="{B2AAAE3C-48A3-4DB8-AA81-5AD029E0C393}"/>
                </a:ext>
              </a:extLst>
            </p:cNvPr>
            <p:cNvGrpSpPr/>
            <p:nvPr/>
          </p:nvGrpSpPr>
          <p:grpSpPr>
            <a:xfrm>
              <a:off x="9952464" y="2665787"/>
              <a:ext cx="598765" cy="736302"/>
              <a:chOff x="7557761" y="3249867"/>
              <a:chExt cx="598765" cy="736302"/>
            </a:xfrm>
          </p:grpSpPr>
          <p:sp>
            <p:nvSpPr>
              <p:cNvPr id="94" name="Ok: Şeritli Sağ 93">
                <a:extLst>
                  <a:ext uri="{FF2B5EF4-FFF2-40B4-BE49-F238E27FC236}">
                    <a16:creationId xmlns:a16="http://schemas.microsoft.com/office/drawing/2014/main" id="{1CB8D835-200F-4DF5-BF02-19427BCE6E9F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id="{A4D5E6E7-8F7F-479C-8322-081B2F8BBDB0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6" name="Grup 95">
              <a:extLst>
                <a:ext uri="{FF2B5EF4-FFF2-40B4-BE49-F238E27FC236}">
                  <a16:creationId xmlns:a16="http://schemas.microsoft.com/office/drawing/2014/main" id="{CFBFE847-6425-4E8B-8F00-61F5B48B280C}"/>
                </a:ext>
              </a:extLst>
            </p:cNvPr>
            <p:cNvGrpSpPr/>
            <p:nvPr/>
          </p:nvGrpSpPr>
          <p:grpSpPr>
            <a:xfrm>
              <a:off x="10721060" y="2663880"/>
              <a:ext cx="598765" cy="736302"/>
              <a:chOff x="7557761" y="3249867"/>
              <a:chExt cx="598765" cy="736302"/>
            </a:xfrm>
          </p:grpSpPr>
          <p:sp>
            <p:nvSpPr>
              <p:cNvPr id="97" name="Ok: Şeritli Sağ 96">
                <a:extLst>
                  <a:ext uri="{FF2B5EF4-FFF2-40B4-BE49-F238E27FC236}">
                    <a16:creationId xmlns:a16="http://schemas.microsoft.com/office/drawing/2014/main" id="{058F28FD-EFE9-4CBE-AD23-A47884CD7B97}"/>
                  </a:ext>
                </a:extLst>
              </p:cNvPr>
              <p:cNvSpPr/>
              <p:nvPr/>
            </p:nvSpPr>
            <p:spPr>
              <a:xfrm rot="162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FF33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8" name="Metin kutusu 97">
                <a:extLst>
                  <a:ext uri="{FF2B5EF4-FFF2-40B4-BE49-F238E27FC236}">
                    <a16:creationId xmlns:a16="http://schemas.microsoft.com/office/drawing/2014/main" id="{D06C76DE-1F0B-4A37-809E-32A28BE569CA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>
                    <a:solidFill>
                      <a:srgbClr val="FF0000"/>
                    </a:solidFill>
                  </a:rPr>
                  <a:t>Pop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1D56FAE8-1655-45E7-A336-C58E04520488}"/>
                </a:ext>
              </a:extLst>
            </p:cNvPr>
            <p:cNvSpPr txBox="1"/>
            <p:nvPr/>
          </p:nvSpPr>
          <p:spPr>
            <a:xfrm>
              <a:off x="6636586" y="5900001"/>
              <a:ext cx="4754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/>
                <a:t>İstif (</a:t>
              </a:r>
              <a:r>
                <a:rPr lang="tr-TR" sz="1200" dirty="0" err="1">
                  <a:solidFill>
                    <a:srgbClr val="FF0000"/>
                  </a:solidFill>
                </a:rPr>
                <a:t>stack</a:t>
              </a:r>
              <a:r>
                <a:rPr lang="tr-TR" sz="1200" dirty="0"/>
                <a:t>) bellek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58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Gönderilen argümanlar </a:t>
            </a:r>
            <a:r>
              <a:rPr lang="tr-TR" dirty="0"/>
              <a:t>ve karşılayan değişkenler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toplam,x</a:t>
            </a:r>
            <a:r>
              <a:rPr lang="tr-TR" dirty="0">
                <a:latin typeface="Consolas" panose="020B0609020204030204" pitchFamily="49" charset="0"/>
              </a:rPr>
              <a:t>=3;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toplam = topla (x, 5);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("toplam=%d", toplam);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içinde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op1=3 (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x’in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değeri)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op2=5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 = op1+op2;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Fonksiyonları çağırırken </a:t>
            </a:r>
            <a:r>
              <a:rPr lang="tr-TR" sz="1800" b="1" i="1" dirty="0">
                <a:highlight>
                  <a:srgbClr val="FFFF00"/>
                </a:highlight>
              </a:rPr>
              <a:t>gönderilen argümanların sırası ve sayısı </a:t>
            </a:r>
            <a:r>
              <a:rPr lang="tr-TR" sz="1800" dirty="0"/>
              <a:t>ile  fonksiyon gövdesinde </a:t>
            </a:r>
            <a:r>
              <a:rPr lang="tr-TR" sz="1800" b="1" i="1" dirty="0">
                <a:highlight>
                  <a:srgbClr val="FFFF00"/>
                </a:highlight>
              </a:rPr>
              <a:t>karşılayan parametrelerin sırası ve sayısı </a:t>
            </a:r>
            <a:r>
              <a:rPr lang="tr-TR" sz="1800" dirty="0">
                <a:highlight>
                  <a:srgbClr val="FFFF00"/>
                </a:highlight>
              </a:rPr>
              <a:t>eşit olmalıdır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r>
              <a:rPr lang="tr-TR" sz="1800" dirty="0"/>
              <a:t>Programın icra sırasına </a:t>
            </a:r>
            <a:r>
              <a:rPr lang="tr-TR" sz="1800"/>
              <a:t>dikkat ediniz.</a:t>
            </a:r>
            <a:endParaRPr lang="tr-TR" sz="1800" dirty="0"/>
          </a:p>
        </p:txBody>
      </p:sp>
      <p:sp>
        <p:nvSpPr>
          <p:cNvPr id="8" name="Açıklama Balonu: Sol Ok 7">
            <a:extLst>
              <a:ext uri="{FF2B5EF4-FFF2-40B4-BE49-F238E27FC236}">
                <a16:creationId xmlns:a16="http://schemas.microsoft.com/office/drawing/2014/main" id="{0D0CA9C6-5CBE-4FAD-9D07-BAEE40627D12}"/>
              </a:ext>
            </a:extLst>
          </p:cNvPr>
          <p:cNvSpPr/>
          <p:nvPr/>
        </p:nvSpPr>
        <p:spPr>
          <a:xfrm>
            <a:off x="5143500" y="1914525"/>
            <a:ext cx="3086100" cy="1831797"/>
          </a:xfrm>
          <a:prstGeom prst="leftArrowCallout">
            <a:avLst>
              <a:gd name="adj1" fmla="val 10431"/>
              <a:gd name="adj2" fmla="val 11428"/>
              <a:gd name="adj3" fmla="val 13742"/>
              <a:gd name="adj4" fmla="val 8491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Yanda topla fonksiyonu çağrılırken ilk argüman 3, ikinci argüman 5 olarak </a:t>
            </a:r>
            <a:r>
              <a:rPr lang="tr-TR" sz="1400" dirty="0">
                <a:solidFill>
                  <a:srgbClr val="FF0000"/>
                </a:solidFill>
              </a:rPr>
              <a:t>gönderilmiştir</a:t>
            </a:r>
            <a:r>
              <a:rPr lang="tr-TR" sz="1400" dirty="0">
                <a:solidFill>
                  <a:schemeClr val="tx1"/>
                </a:solidFill>
              </a:rPr>
              <a:t>.  </a:t>
            </a:r>
            <a:br>
              <a:rPr lang="tr-TR" sz="1400" dirty="0">
                <a:solidFill>
                  <a:schemeClr val="tx1"/>
                </a:solidFill>
              </a:rPr>
            </a:br>
            <a:r>
              <a:rPr lang="tr-TR" sz="1400" dirty="0">
                <a:solidFill>
                  <a:schemeClr val="tx1"/>
                </a:solidFill>
                <a:highlight>
                  <a:srgbClr val="FFFF00"/>
                </a:highlight>
              </a:rPr>
              <a:t>Prototipte iki parametre tanımlandığından iki argüman ile fonksiyon çağrılmalıdır.</a:t>
            </a:r>
          </a:p>
        </p:txBody>
      </p:sp>
      <p:sp>
        <p:nvSpPr>
          <p:cNvPr id="9" name="Açıklama Balonu: Sol Ok 8">
            <a:extLst>
              <a:ext uri="{FF2B5EF4-FFF2-40B4-BE49-F238E27FC236}">
                <a16:creationId xmlns:a16="http://schemas.microsoft.com/office/drawing/2014/main" id="{A8E6D2F6-1A14-4720-9719-550443E0DD7F}"/>
              </a:ext>
            </a:extLst>
          </p:cNvPr>
          <p:cNvSpPr/>
          <p:nvPr/>
        </p:nvSpPr>
        <p:spPr>
          <a:xfrm>
            <a:off x="3568975" y="3896876"/>
            <a:ext cx="4653553" cy="1916895"/>
          </a:xfrm>
          <a:prstGeom prst="leftArrowCallout">
            <a:avLst>
              <a:gd name="adj1" fmla="val 10431"/>
              <a:gd name="adj2" fmla="val 16884"/>
              <a:gd name="adj3" fmla="val 13742"/>
              <a:gd name="adj4" fmla="val 573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birinci sırada gönderilen değeri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op1 parametresi, ikinci gönderilen değişkeni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ise op2 parametresidir. </a:t>
            </a:r>
          </a:p>
        </p:txBody>
      </p:sp>
      <p:cxnSp>
        <p:nvCxnSpPr>
          <p:cNvPr id="3" name="Bağlayıcı: Dirsek 2">
            <a:extLst>
              <a:ext uri="{FF2B5EF4-FFF2-40B4-BE49-F238E27FC236}">
                <a16:creationId xmlns:a16="http://schemas.microsoft.com/office/drawing/2014/main" id="{2A77ABAD-D0A7-4DD1-B482-FF547E842C47}"/>
              </a:ext>
            </a:extLst>
          </p:cNvPr>
          <p:cNvCxnSpPr>
            <a:cxnSpLocks/>
            <a:stCxn id="41" idx="0"/>
            <a:endCxn id="47" idx="4"/>
          </p:cNvCxnSpPr>
          <p:nvPr/>
        </p:nvCxnSpPr>
        <p:spPr>
          <a:xfrm rot="5400000">
            <a:off x="2223917" y="3018813"/>
            <a:ext cx="1005304" cy="42133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363082AC-33DF-452B-8AE0-A4C341CF97FD}"/>
              </a:ext>
            </a:extLst>
          </p:cNvPr>
          <p:cNvCxnSpPr>
            <a:cxnSpLocks/>
            <a:stCxn id="43" idx="0"/>
            <a:endCxn id="59" idx="4"/>
          </p:cNvCxnSpPr>
          <p:nvPr/>
        </p:nvCxnSpPr>
        <p:spPr>
          <a:xfrm rot="16200000" flipH="1">
            <a:off x="3011984" y="3034846"/>
            <a:ext cx="1005303" cy="3892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35A8292A-AB8C-43A8-9A3D-F2B5377F702A}"/>
              </a:ext>
            </a:extLst>
          </p:cNvPr>
          <p:cNvCxnSpPr>
            <a:cxnSpLocks/>
            <a:stCxn id="31" idx="6"/>
            <a:endCxn id="15" idx="6"/>
          </p:cNvCxnSpPr>
          <p:nvPr/>
        </p:nvCxnSpPr>
        <p:spPr>
          <a:xfrm rot="10800000">
            <a:off x="604064" y="2587872"/>
            <a:ext cx="1014170" cy="3163576"/>
          </a:xfrm>
          <a:prstGeom prst="bentConnector3">
            <a:avLst>
              <a:gd name="adj1" fmla="val 1400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B677275-49EC-4548-B1C0-4BCF47C627BE}"/>
              </a:ext>
            </a:extLst>
          </p:cNvPr>
          <p:cNvSpPr/>
          <p:nvPr/>
        </p:nvSpPr>
        <p:spPr>
          <a:xfrm flipH="1" flipV="1">
            <a:off x="604064" y="2448915"/>
            <a:ext cx="995353" cy="277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E6C719-E7C0-47AC-B58A-143BC634373A}"/>
              </a:ext>
            </a:extLst>
          </p:cNvPr>
          <p:cNvSpPr/>
          <p:nvPr/>
        </p:nvSpPr>
        <p:spPr>
          <a:xfrm flipH="1" flipV="1">
            <a:off x="1618234" y="5556780"/>
            <a:ext cx="1326008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8840C1-9E0B-45E6-A06D-A0DE61E18AB8}"/>
              </a:ext>
            </a:extLst>
          </p:cNvPr>
          <p:cNvSpPr/>
          <p:nvPr/>
        </p:nvSpPr>
        <p:spPr>
          <a:xfrm flipH="1" flipV="1">
            <a:off x="2827699" y="2501899"/>
            <a:ext cx="219075" cy="224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BEA755-C776-4FB5-8104-3CCD235F10BA}"/>
              </a:ext>
            </a:extLst>
          </p:cNvPr>
          <p:cNvSpPr/>
          <p:nvPr/>
        </p:nvSpPr>
        <p:spPr>
          <a:xfrm flipH="1" flipV="1">
            <a:off x="3210464" y="2501899"/>
            <a:ext cx="219075" cy="22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040B0D-BECA-4244-9550-7F28E389797A}"/>
              </a:ext>
            </a:extLst>
          </p:cNvPr>
          <p:cNvSpPr/>
          <p:nvPr/>
        </p:nvSpPr>
        <p:spPr>
          <a:xfrm flipH="1" flipV="1">
            <a:off x="2281238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D64D63-E302-4A15-AD4A-A3BE13FCED09}"/>
              </a:ext>
            </a:extLst>
          </p:cNvPr>
          <p:cNvSpPr/>
          <p:nvPr/>
        </p:nvSpPr>
        <p:spPr>
          <a:xfrm flipH="1" flipV="1">
            <a:off x="3474606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52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(5);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(pSayi%2==0)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CITFTIR.\n",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TEKTIR.\n",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Kendisine gönderilen tamsayı değerin tek ya da çift olup olmadığını ekrana yazan fonksiyonu yazarak çalıştırınız.</a:t>
            </a:r>
          </a:p>
          <a:p>
            <a:pPr algn="ctr"/>
            <a:r>
              <a:rPr lang="tr-TR" sz="1800" b="1" dirty="0"/>
              <a:t>Bu soruda anahtar kelimeler "kendisine gönderilen" kelimeleridir. </a:t>
            </a:r>
          </a:p>
          <a:p>
            <a:pPr algn="ctr"/>
            <a:r>
              <a:rPr lang="tr-TR" sz="1800" b="1" dirty="0"/>
              <a:t>Bunlar fonksiyonun parametre alacağını gösterir. </a:t>
            </a:r>
          </a:p>
          <a:p>
            <a:pPr algn="ctr"/>
            <a:r>
              <a:rPr lang="tr-TR" sz="1800" b="1" dirty="0"/>
              <a:t>Kaç adet parametre alacağı sorunun kendisinden çıkarılır. </a:t>
            </a:r>
          </a:p>
        </p:txBody>
      </p:sp>
    </p:spTree>
    <p:extLst>
      <p:ext uri="{BB962C8B-B14F-4D97-AF65-F5344CB8AC3E}">
        <p14:creationId xmlns:p14="http://schemas.microsoft.com/office/powerpoint/2010/main" val="41156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tekSayi,ciftSayi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tekSayi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ciftSayi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("Tek:%d, Çift:%d",</a:t>
            </a:r>
            <a:r>
              <a:rPr lang="tr-TR" dirty="0" err="1">
                <a:latin typeface="Consolas" panose="020B0609020204030204" pitchFamily="49" charset="0"/>
              </a:rPr>
              <a:t>tekSayi,ciftSayi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(sayi%2==0)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("HATA: Tek Sayı Girmelisiniz!\n");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("Çift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(sayi%2==1)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("HATA: Çift Sayı Girmelisiniz!\n");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(sayi%2==1);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Klavyeden Çift ve Tek Sayı Okuyan Fonksiyonlar</a:t>
            </a:r>
          </a:p>
        </p:txBody>
      </p:sp>
    </p:spTree>
    <p:extLst>
      <p:ext uri="{BB962C8B-B14F-4D97-AF65-F5344CB8AC3E}">
        <p14:creationId xmlns:p14="http://schemas.microsoft.com/office/powerpoint/2010/main" val="40488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YAPISAL PROGRAMLAMADA..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/>
              <a:t>Her yapısal programlama dilinde olduğu gibi C dilinde de programının en az bir fonksiyonu vardır, O da </a:t>
            </a:r>
            <a:r>
              <a:rPr lang="tr-TR" b="1" dirty="0"/>
              <a:t>main() </a:t>
            </a:r>
            <a:r>
              <a:rPr lang="tr-TR" dirty="0"/>
              <a:t>fonksiyonudur.</a:t>
            </a:r>
          </a:p>
          <a:p>
            <a:pPr marL="0" indent="0" algn="ctr">
              <a:buNone/>
            </a:pPr>
            <a:r>
              <a:rPr lang="tr-TR" dirty="0"/>
              <a:t>Bu bölüme kadar gördüğümüz kodlarda çözümü oluşturan tüm tasarım parçaları Ana Fonksiyon Olan  </a:t>
            </a:r>
            <a:r>
              <a:rPr lang="tr-TR" b="1" dirty="0">
                <a:latin typeface="Consolas" panose="020B0609020204030204" pitchFamily="49" charset="0"/>
              </a:rPr>
              <a:t>main() </a:t>
            </a:r>
            <a:r>
              <a:rPr lang="tr-TR" dirty="0"/>
              <a:t>fonksiyonu içerisine çözülmüştür. Bir bilgisayar programı, genel olarak, tek başına tüm görevleri yerine getiren tek bir main fonksiyonundan oluşmaz. </a:t>
            </a:r>
          </a:p>
          <a:p>
            <a:pPr marL="0" indent="0" algn="ctr">
              <a:buNone/>
            </a:pPr>
            <a:r>
              <a:rPr lang="tr-TR" dirty="0"/>
              <a:t>Böyle olduğunda ana problemin büyüklüğüne göre </a:t>
            </a:r>
            <a:r>
              <a:rPr lang="tr-TR" u="sng" dirty="0">
                <a:highlight>
                  <a:srgbClr val="FFFF00"/>
                </a:highlight>
              </a:rPr>
              <a:t>program bloğumuz uzar, okunabilirliği azalır, müdahale etmek zorlaşır</a:t>
            </a:r>
            <a:r>
              <a:rPr lang="tr-TR" dirty="0"/>
              <a:t>. Bu tip büyük programları kendi içerisinde, her biri verilen bir işi çözmek için tasarlanmış parçacıklarından oluşturmak daha mantıklı olacaktır.</a:t>
            </a:r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1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YAPISAL PROGRAMLAMADA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F01BAC8-A9F0-4CC8-A4E8-21E1B888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2000" dirty="0"/>
              <a:t>Yapısal programlamada kod büyüdükçe </a:t>
            </a:r>
            <a:r>
              <a:rPr lang="tr-TR" sz="2000" b="1" dirty="0">
                <a:solidFill>
                  <a:srgbClr val="0070C0"/>
                </a:solidFill>
              </a:rPr>
              <a:t>bakım</a:t>
            </a:r>
            <a:r>
              <a:rPr lang="tr-TR" sz="2000" dirty="0"/>
              <a:t> (</a:t>
            </a:r>
            <a:r>
              <a:rPr lang="tr-TR" sz="2000" b="1" dirty="0" err="1">
                <a:solidFill>
                  <a:srgbClr val="FF0000"/>
                </a:solidFill>
              </a:rPr>
              <a:t>maintenance</a:t>
            </a:r>
            <a:r>
              <a:rPr lang="tr-TR" sz="2000" dirty="0"/>
              <a:t>) zorlaşır.  Bunun üstesinden </a:t>
            </a:r>
            <a:r>
              <a:rPr lang="tr-TR" sz="2000" b="1" dirty="0">
                <a:solidFill>
                  <a:srgbClr val="0070C0"/>
                </a:solidFill>
              </a:rPr>
              <a:t>Böl ve Yönet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tr-TR" sz="2000" b="1" dirty="0" err="1">
                <a:solidFill>
                  <a:srgbClr val="FF0000"/>
                </a:solidFill>
              </a:rPr>
              <a:t>Divide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and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Conquer</a:t>
            </a:r>
            <a:r>
              <a:rPr lang="tr-TR" sz="2000" dirty="0"/>
              <a:t>-DC) tekniği ile gelinir. Yazılım geliştirmede buna </a:t>
            </a:r>
            <a:r>
              <a:rPr lang="tr-TR" sz="2000" dirty="0">
                <a:solidFill>
                  <a:srgbClr val="FF0000"/>
                </a:solidFill>
              </a:rPr>
              <a:t>yukarıdan aşağıya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top-</a:t>
            </a:r>
            <a:r>
              <a:rPr lang="tr-TR" sz="2000" dirty="0" err="1">
                <a:solidFill>
                  <a:srgbClr val="FF0000"/>
                </a:solidFill>
              </a:rPr>
              <a:t>down</a:t>
            </a:r>
            <a:r>
              <a:rPr lang="tr-TR" sz="2000" dirty="0"/>
              <a:t>) bir yaklaşım adı verilir. </a:t>
            </a:r>
          </a:p>
          <a:p>
            <a:pPr marL="0" indent="0">
              <a:buNone/>
            </a:pPr>
            <a:r>
              <a:rPr lang="tr-TR" sz="2000" dirty="0"/>
              <a:t>Süreçleri </a:t>
            </a:r>
            <a:r>
              <a:rPr lang="tr-TR" sz="2000" u="sng" dirty="0">
                <a:highlight>
                  <a:srgbClr val="FFFF00"/>
                </a:highlight>
              </a:rPr>
              <a:t>çeşitli fonksiyonlara bölmek;</a:t>
            </a:r>
          </a:p>
          <a:p>
            <a:r>
              <a:rPr lang="tr-TR" sz="2000" b="1" dirty="0"/>
              <a:t>Kodun büyümesini engeller,</a:t>
            </a:r>
          </a:p>
          <a:p>
            <a:r>
              <a:rPr lang="tr-TR" sz="2000" b="1" dirty="0" err="1"/>
              <a:t>Okunaklılığı</a:t>
            </a:r>
            <a:r>
              <a:rPr lang="tr-TR" sz="2000" b="1" dirty="0"/>
              <a:t> artırır,</a:t>
            </a:r>
          </a:p>
          <a:p>
            <a:r>
              <a:rPr lang="tr-TR" sz="2000" b="1" dirty="0"/>
              <a:t>Bakım kolaylaşır.</a:t>
            </a:r>
          </a:p>
          <a:p>
            <a:endParaRPr lang="tr-TR" b="1" dirty="0"/>
          </a:p>
          <a:p>
            <a:endParaRPr lang="tr-TR" sz="2000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4957715-F455-4D4B-A2F1-BF10FEF3D004}"/>
              </a:ext>
            </a:extLst>
          </p:cNvPr>
          <p:cNvSpPr/>
          <p:nvPr/>
        </p:nvSpPr>
        <p:spPr>
          <a:xfrm rot="19152993">
            <a:off x="1715878" y="2644170"/>
            <a:ext cx="82176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Kodun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fonsiyonlara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bölünerek 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bakımın daha kolay yapıldığı programlaya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modüler programlama adı verilir.</a:t>
            </a:r>
          </a:p>
        </p:txBody>
      </p:sp>
    </p:spTree>
    <p:extLst>
      <p:ext uri="{BB962C8B-B14F-4D97-AF65-F5344CB8AC3E}">
        <p14:creationId xmlns:p14="http://schemas.microsoft.com/office/powerpoint/2010/main" val="23154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MODÜLER PROGRAMLAMA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/>
              <a:t>Modüllere ayırmanın üstünlükleri;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Soyutlama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Abstraction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Değişim Yönetimi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Change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management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Yeniden Kullanma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Reusing</a:t>
            </a:r>
            <a:r>
              <a:rPr lang="tr-TR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Modüllere ayırma sonrasında;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yük artar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calling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overhead</a:t>
            </a:r>
            <a:r>
              <a:rPr lang="tr-TR" sz="1400" dirty="0"/>
              <a:t>),</a:t>
            </a:r>
          </a:p>
          <a:p>
            <a:r>
              <a:rPr lang="tr-TR" sz="1400" dirty="0"/>
              <a:t>İşlemci sürekli </a:t>
            </a:r>
            <a:r>
              <a:rPr lang="tr-TR" sz="1400" dirty="0">
                <a:solidFill>
                  <a:srgbClr val="0070C0"/>
                </a:solidFill>
              </a:rPr>
              <a:t>it-çek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push</a:t>
            </a:r>
            <a:r>
              <a:rPr lang="tr-TR" sz="1400" dirty="0">
                <a:solidFill>
                  <a:srgbClr val="FF0000"/>
                </a:solidFill>
              </a:rPr>
              <a:t>-pop</a:t>
            </a:r>
            <a:r>
              <a:rPr lang="tr-TR" sz="1400" dirty="0"/>
              <a:t>) yapar,</a:t>
            </a:r>
          </a:p>
          <a:p>
            <a:r>
              <a:rPr lang="tr-TR" sz="1400" dirty="0"/>
              <a:t>Sürekli olarak veri </a:t>
            </a:r>
            <a:r>
              <a:rPr lang="tr-TR" sz="1400" u="sng" dirty="0"/>
              <a:t>saklanır ve okunur.</a:t>
            </a:r>
          </a:p>
          <a:p>
            <a:pPr marL="0" indent="0">
              <a:buNone/>
            </a:pPr>
            <a:r>
              <a:rPr lang="tr-TR" sz="1400" dirty="0"/>
              <a:t>Bu durumda;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performans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performance</a:t>
            </a:r>
            <a:r>
              <a:rPr lang="tr-TR" sz="1400" dirty="0"/>
              <a:t>) ile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bakım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maintenance</a:t>
            </a:r>
            <a:r>
              <a:rPr lang="tr-TR" sz="1400" dirty="0"/>
              <a:t>) </a:t>
            </a:r>
          </a:p>
          <a:p>
            <a:pPr marL="0" indent="0">
              <a:buNone/>
            </a:pPr>
            <a:r>
              <a:rPr lang="tr-TR" sz="1400" dirty="0"/>
              <a:t>arasında seçim yapmak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Günümüz teknolojisindeki hız ve kapasite göz önüne alındığında; </a:t>
            </a:r>
            <a:r>
              <a:rPr lang="tr-TR" b="1" u="sng" dirty="0"/>
              <a:t>modüllere ayırmanın üstünlükleri yanında zayıflıkları ihmal edilebilir boyuta gelmiştir.</a:t>
            </a:r>
            <a:r>
              <a:rPr lang="tr-TR" b="1" dirty="0"/>
              <a:t> </a:t>
            </a:r>
          </a:p>
          <a:p>
            <a:pPr marL="0" indent="0" algn="ctr">
              <a:buNone/>
            </a:pPr>
            <a:r>
              <a:rPr lang="tr-TR" b="1" dirty="0">
                <a:solidFill>
                  <a:srgbClr val="FF0000"/>
                </a:solidFill>
              </a:rPr>
              <a:t>Ama yüksek performans isteyen zaman kritik uygulamalarda modüllere ayırmak bize yavaşlık ve işlemci yükü olarak yansıdığından buna dikkat etmek gerekir.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Modüler programlamada;</a:t>
            </a:r>
          </a:p>
          <a:p>
            <a:r>
              <a:rPr lang="tr-TR" dirty="0"/>
              <a:t>Programlama çözümü, </a:t>
            </a:r>
            <a:r>
              <a:rPr lang="tr-TR" b="1" dirty="0">
                <a:solidFill>
                  <a:srgbClr val="7030A0"/>
                </a:solidFill>
              </a:rPr>
              <a:t>daha küçük bağımsız fonksiyonların çağrıldığı bir ana işleyişe sahiptir</a:t>
            </a:r>
            <a:r>
              <a:rPr lang="tr-TR" dirty="0"/>
              <a:t>. </a:t>
            </a:r>
          </a:p>
          <a:p>
            <a:r>
              <a:rPr lang="tr-TR" dirty="0"/>
              <a:t>Her </a:t>
            </a:r>
            <a:r>
              <a:rPr lang="tr-TR" b="1" dirty="0"/>
              <a:t>fonksiyon</a:t>
            </a:r>
            <a:r>
              <a:rPr lang="tr-TR" dirty="0"/>
              <a:t> </a:t>
            </a:r>
            <a:r>
              <a:rPr lang="tr-TR" b="1" dirty="0">
                <a:solidFill>
                  <a:srgbClr val="7030A0"/>
                </a:solidFill>
              </a:rPr>
              <a:t>ayrı, eksiksiz ve </a:t>
            </a:r>
            <a:r>
              <a:rPr lang="tr-TR" b="1" dirty="0">
                <a:solidFill>
                  <a:srgbClr val="0070C0"/>
                </a:solidFill>
              </a:rPr>
              <a:t>yeniden kullanılabilir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reusing</a:t>
            </a:r>
            <a:r>
              <a:rPr lang="tr-TR" b="1" dirty="0">
                <a:solidFill>
                  <a:srgbClr val="FF0000"/>
                </a:solidFill>
              </a:rPr>
              <a:t>) </a:t>
            </a:r>
            <a:r>
              <a:rPr lang="tr-TR" b="1" dirty="0">
                <a:solidFill>
                  <a:srgbClr val="7030A0"/>
                </a:solidFill>
              </a:rPr>
              <a:t>bir yazılım bileşenidir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component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3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Fonksiyon, PARAMETRE VE ARGÜMAN Nedir?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2200" b="1" dirty="0">
                    <a:latin typeface="Cambria Math" panose="02040503050406030204" pitchFamily="18" charset="0"/>
                  </a:rPr>
                  <a:t>Matematikte Fonksiyon, </a:t>
                </a:r>
                <a:r>
                  <a:rPr lang="tr-TR" sz="2200" b="1" u="sng" dirty="0">
                    <a:latin typeface="Cambria Math" panose="02040503050406030204" pitchFamily="18" charset="0"/>
                  </a:rPr>
                  <a:t>bir veya daha fazla kümenin elemanını  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tek bir kümenin elemanına eşleyen </a:t>
                </a:r>
                <a:r>
                  <a:rPr lang="tr-TR" sz="2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ifadedir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 (</a:t>
                </a:r>
                <a:r>
                  <a:rPr lang="tr-TR" sz="22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expression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).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tr-TR" sz="1400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tr-TR" sz="2100" dirty="0"/>
                  <a:t> </a:t>
                </a:r>
                <a:br>
                  <a:rPr lang="tr-TR" sz="2100" dirty="0"/>
                </a:br>
                <a:r>
                  <a:rPr lang="tr-TR" sz="2100" dirty="0"/>
                  <a:t>fonksiyonu, reel sayı kümesindeki her x elemanını, hesaplanan f(x)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x=1.0 argümanını f(1.0)=5.0 reel sayısına eşler. Kısaca fonksiyon 5.0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𝐯𝐞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𝒃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100" dirty="0"/>
                  <a:t>b </a:t>
                </a:r>
                <a:br>
                  <a:rPr lang="tr-TR" sz="2100" dirty="0"/>
                </a:br>
                <a:r>
                  <a:rPr lang="tr-TR" sz="2100" dirty="0"/>
                  <a:t>fonksiyonu ise reel sayı kümesindeki her a elemanı ile tamsayı kümesindeki b elemanını, hesaplanan g(</a:t>
                </a:r>
                <a:r>
                  <a:rPr lang="tr-TR" sz="2100" dirty="0" err="1"/>
                  <a:t>a,b</a:t>
                </a:r>
                <a:r>
                  <a:rPr lang="tr-TR" sz="2100" dirty="0"/>
                  <a:t>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a=1.0 ve b=1 argümanlarını g(1.0,1) fonksiyonu yine reel sayı kümesinden 3.0 reel sayısına eşler. </a:t>
                </a:r>
                <a:br>
                  <a:rPr lang="tr-TR" sz="2100" dirty="0"/>
                </a:br>
                <a:r>
                  <a:rPr lang="tr-TR" sz="2100" dirty="0"/>
                  <a:t>Kısaca fonksiyon, 3.0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r="-8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C54B9AE-F0C5-4311-92CB-2D6270650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tr-TR" sz="1600" dirty="0"/>
              <a:t>C Dilinde kullanacağımız fonksiyon matematikten bildiğimiz fonksiyonlardır.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Yandaki örneklerde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değişkendir ve gerçek sayı kümesinden bir sayıyı temsil ederler. Burada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 </a:t>
            </a:r>
            <a:r>
              <a:rPr lang="tr-TR" sz="1600" b="1" dirty="0">
                <a:solidFill>
                  <a:srgbClr val="0070C0"/>
                </a:solidFill>
              </a:rPr>
              <a:t>değişkeninin tipi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FF0000"/>
                </a:solidFill>
              </a:rPr>
              <a:t>variable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gerçek 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Örnekte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 ise tamsayılar kümesinden bir sayıyı temsil eder. Burada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değişkeninin tipi (</a:t>
            </a:r>
            <a:r>
              <a:rPr lang="tr-TR" sz="1600" dirty="0" err="1">
                <a:solidFill>
                  <a:srgbClr val="FF0000"/>
                </a:solidFill>
              </a:rPr>
              <a:t>variable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tamsayıdır.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Buradaki </a:t>
            </a:r>
            <a:r>
              <a:rPr lang="tr-TR" sz="1600" b="1" dirty="0">
                <a:latin typeface="Consolas" panose="020B0609020204030204" pitchFamily="49" charset="0"/>
              </a:rPr>
              <a:t>x,</a:t>
            </a:r>
            <a:r>
              <a:rPr lang="tr-TR" sz="1600" dirty="0"/>
              <a:t> </a:t>
            </a:r>
            <a:r>
              <a:rPr lang="tr-TR" sz="1600" b="1" dirty="0">
                <a:latin typeface="Consolas" panose="020B0609020204030204" pitchFamily="49" charset="0"/>
              </a:rPr>
              <a:t>a </a:t>
            </a:r>
            <a:r>
              <a:rPr lang="tr-TR" sz="1600" dirty="0"/>
              <a:t>ve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parametre olarak adlandırılır.  f(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) ifadesindeki 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 ise parametrenin o an andığı değeri belirtir ve </a:t>
            </a:r>
            <a:r>
              <a:rPr lang="tr-TR" sz="1600" dirty="0">
                <a:solidFill>
                  <a:srgbClr val="0070C0"/>
                </a:solidFill>
              </a:rPr>
              <a:t>gerçek parametre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actual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parameter</a:t>
            </a:r>
            <a:r>
              <a:rPr lang="tr-TR" sz="1600" dirty="0"/>
              <a:t>) yada  </a:t>
            </a:r>
            <a:r>
              <a:rPr lang="tr-TR" sz="1600" b="1" dirty="0"/>
              <a:t>argüman</a:t>
            </a:r>
            <a:r>
              <a:rPr lang="tr-TR" sz="1600" dirty="0"/>
              <a:t> olarak adlandırılır.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Fonksiyonlar aşağıda gösterilebileceği gibi tanımlandıktan sonra tekrar tekrar çağrılabilir;</a:t>
            </a:r>
            <a:br>
              <a:rPr lang="tr-TR" sz="1600" dirty="0"/>
            </a:br>
            <a:r>
              <a:rPr lang="tr-TR" sz="1600" dirty="0"/>
              <a:t>f(3.0)+g(3.0,2)+f(2.0)+g(1.0,3)</a:t>
            </a:r>
          </a:p>
          <a:p>
            <a:pPr marL="0" indent="0">
              <a:lnSpc>
                <a:spcPct val="70000"/>
              </a:lnSpc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67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C DİLİNDE Fonksiyonlar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Fonksiyonlar, </a:t>
            </a:r>
            <a:r>
              <a:rPr lang="tr-TR" sz="1600" u="sng" dirty="0"/>
              <a:t>belirli bir görevi gerçekleştiren</a:t>
            </a:r>
            <a:r>
              <a:rPr lang="tr-TR" sz="1600" dirty="0"/>
              <a:t> bir kod bloğudur.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KİMLİĞİ/İSMİ vardır. </a:t>
            </a:r>
            <a:r>
              <a:rPr lang="tr-TR" sz="1600" b="1" dirty="0"/>
              <a:t>(Değişken kimliklendirmedeki kurallar geçerlidir!)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program içerisinde istenildiği kadar farklı yerlerden ulaşılarak çalıştırılabilir yani </a:t>
            </a:r>
            <a:r>
              <a:rPr lang="tr-TR" sz="1600" u="sng" dirty="0"/>
              <a:t>tekrar kullanılabilir</a:t>
            </a:r>
            <a:r>
              <a:rPr lang="tr-TR" sz="16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Çağıran koda </a:t>
            </a:r>
            <a:r>
              <a:rPr lang="tr-TR" sz="1600" u="sng" dirty="0"/>
              <a:t>bir değer döndürebilir yada döndürmez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 </a:t>
            </a:r>
            <a:r>
              <a:rPr lang="tr-TR" sz="1600" u="sng" dirty="0"/>
              <a:t>diğer  fonksiyonları çağırabilir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Girdi alır,</a:t>
            </a:r>
            <a:r>
              <a:rPr lang="tr-TR" sz="1600" dirty="0"/>
              <a:t> onunla bir şeyler yapar ve ardından cevabı verebilir.  </a:t>
            </a:r>
            <a:r>
              <a:rPr lang="tr-TR" sz="1600" b="1" dirty="0"/>
              <a:t>(girdi almak ve vermek zorunda değildir!)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Bilgiyi, argümanlar ile ilgili fonksiyona aktarırız</a:t>
            </a:r>
            <a:r>
              <a:rPr lang="tr-TR" sz="1600" dirty="0"/>
              <a:t>. </a:t>
            </a:r>
          </a:p>
          <a:p>
            <a:pPr marL="0" indent="0" algn="ctr">
              <a:buNone/>
            </a:pPr>
            <a:r>
              <a:rPr lang="tr-TR" sz="1600" i="1" dirty="0"/>
              <a:t>Fonksiyonlar farklı programlama dillerinde </a:t>
            </a:r>
            <a:r>
              <a:rPr lang="tr-TR" sz="1600" i="1" dirty="0">
                <a:solidFill>
                  <a:srgbClr val="0070C0"/>
                </a:solidFill>
              </a:rPr>
              <a:t>modül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module</a:t>
            </a:r>
            <a:r>
              <a:rPr lang="tr-TR" sz="1600" i="1" dirty="0"/>
              <a:t>), </a:t>
            </a:r>
            <a:r>
              <a:rPr lang="tr-TR" sz="1600" i="1" dirty="0">
                <a:solidFill>
                  <a:srgbClr val="0070C0"/>
                </a:solidFill>
              </a:rPr>
              <a:t>alt program </a:t>
            </a:r>
            <a:r>
              <a:rPr lang="tr-TR" sz="1600" i="1" dirty="0"/>
              <a:t>(</a:t>
            </a:r>
            <a:r>
              <a:rPr lang="tr-TR" sz="1600" i="1" dirty="0" err="1">
                <a:solidFill>
                  <a:srgbClr val="FF0000"/>
                </a:solidFill>
              </a:rPr>
              <a:t>subroutine</a:t>
            </a:r>
            <a:r>
              <a:rPr lang="tr-TR" sz="1600" i="1" dirty="0"/>
              <a:t>) veya </a:t>
            </a:r>
            <a:r>
              <a:rPr lang="tr-TR" sz="1600" i="1" dirty="0">
                <a:solidFill>
                  <a:srgbClr val="0070C0"/>
                </a:solidFill>
              </a:rPr>
              <a:t>yordam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procedure</a:t>
            </a:r>
            <a:r>
              <a:rPr lang="tr-TR" sz="1600" i="1" dirty="0"/>
              <a:t>) gibi farklı isimlerle bilinir. </a:t>
            </a:r>
          </a:p>
          <a:p>
            <a:pPr marL="0" indent="0" algn="ctr">
              <a:buNone/>
            </a:pPr>
            <a:r>
              <a:rPr lang="tr-TR" sz="1600" i="1" dirty="0"/>
              <a:t>C dilinde İKİ tip fonksiyonlar vardır;</a:t>
            </a:r>
            <a:br>
              <a:rPr lang="tr-TR" sz="1600" i="1" dirty="0"/>
            </a:br>
            <a:r>
              <a:rPr lang="tr-TR" sz="1600" i="1" dirty="0"/>
              <a:t>Dilin bize sunduğu </a:t>
            </a:r>
            <a:r>
              <a:rPr lang="tr-TR" sz="1600" b="1" i="1" dirty="0">
                <a:hlinkClick r:id="rId2" action="ppaction://hlinksldjump"/>
              </a:rPr>
              <a:t>hazır fonksiyonlar </a:t>
            </a:r>
            <a:r>
              <a:rPr lang="tr-TR" sz="1600" i="1" dirty="0"/>
              <a:t>ve  Programı yazanın tanımlayacağı </a:t>
            </a:r>
            <a:r>
              <a:rPr lang="tr-TR" sz="1600" b="1" i="1" dirty="0">
                <a:hlinkClick r:id="rId3" action="ppaction://hlinksldjump"/>
              </a:rPr>
              <a:t>kullanıcı tanımlı fonksiyonlar</a:t>
            </a:r>
            <a:r>
              <a:rPr lang="tr-TR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</a:t>
            </a:r>
            <a:r>
              <a:rPr lang="tr-TR" dirty="0" err="1"/>
              <a:t>DiLİ</a:t>
            </a:r>
            <a:br>
              <a:rPr lang="tr-TR" dirty="0"/>
            </a:br>
            <a:r>
              <a:rPr lang="tr-TR" dirty="0">
                <a:solidFill>
                  <a:schemeClr val="tx1"/>
                </a:solidFill>
              </a:rPr>
              <a:t>hazır FONKSİYONLAR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848329-E0A9-44C8-A341-0C33987F43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C dilinin geliştiricileri tarafından programcıların kullanmaları için, önceden yazılmış olan hazır fonksiyonlar vardır; 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</a:rPr>
              <a:t>Hazır fonksiyonlar </a:t>
            </a:r>
            <a:r>
              <a:rPr lang="tr-TR" dirty="0"/>
              <a:t>teknik olarak C dilinin parçası değillerdir.  Yalnızca standart hale getirilmişlerdir. </a:t>
            </a:r>
          </a:p>
          <a:p>
            <a:pPr marL="0" indent="0">
              <a:buNone/>
            </a:pPr>
            <a:r>
              <a:rPr lang="tr-TR" dirty="0"/>
              <a:t>Programcı, kullanmak istediği hazır fonksiyonları; ilgili </a:t>
            </a:r>
            <a:r>
              <a:rPr lang="tr-TR" b="1" dirty="0">
                <a:solidFill>
                  <a:srgbClr val="0070C0"/>
                </a:solidFill>
              </a:rPr>
              <a:t>başlık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header</a:t>
            </a:r>
            <a:r>
              <a:rPr lang="tr-TR" dirty="0"/>
              <a:t>) dosyasını </a:t>
            </a:r>
            <a:r>
              <a:rPr lang="tr-TR" b="1" dirty="0">
                <a:latin typeface="Consolas" panose="020B0609020204030204" pitchFamily="49" charset="0"/>
              </a:rPr>
              <a:t>#include</a:t>
            </a:r>
            <a:r>
              <a:rPr lang="tr-TR" dirty="0"/>
              <a:t> </a:t>
            </a:r>
            <a:r>
              <a:rPr lang="tr-TR" b="1" dirty="0" err="1">
                <a:solidFill>
                  <a:srgbClr val="0070C0"/>
                </a:solidFill>
              </a:rPr>
              <a:t>önişlemci</a:t>
            </a:r>
            <a:r>
              <a:rPr lang="tr-TR" dirty="0"/>
              <a:t> </a:t>
            </a:r>
            <a:r>
              <a:rPr lang="tr-TR" b="1" dirty="0">
                <a:solidFill>
                  <a:srgbClr val="0070C0"/>
                </a:solidFill>
              </a:rPr>
              <a:t>yönergesi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preprocessor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kendi projesine dahil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Aslında bu başlık dosyalarında;</a:t>
            </a:r>
          </a:p>
          <a:p>
            <a:r>
              <a:rPr lang="tr-TR" dirty="0">
                <a:highlight>
                  <a:srgbClr val="FFFF00"/>
                </a:highlight>
              </a:rPr>
              <a:t>Hazır fonksiyonların sadece </a:t>
            </a:r>
            <a:r>
              <a:rPr lang="tr-TR" b="1" dirty="0">
                <a:solidFill>
                  <a:srgbClr val="0070C0"/>
                </a:solidFill>
                <a:highlight>
                  <a:srgbClr val="FFFF00"/>
                </a:highlight>
              </a:rPr>
              <a:t>prototipleri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prototype</a:t>
            </a:r>
            <a:r>
              <a:rPr lang="tr-TR" dirty="0">
                <a:highlight>
                  <a:srgbClr val="FFFF00"/>
                </a:highlight>
              </a:rPr>
              <a:t>) bulunur. </a:t>
            </a:r>
          </a:p>
          <a:p>
            <a:r>
              <a:rPr lang="tr-TR" dirty="0"/>
              <a:t>Fonksiyonların kendileri (derlenmiş halleri) her işletim sistemi için ayrı oluşturulan </a:t>
            </a:r>
            <a:r>
              <a:rPr lang="tr-TR" b="1" dirty="0">
                <a:solidFill>
                  <a:srgbClr val="0070C0"/>
                </a:solidFill>
              </a:rPr>
              <a:t>kütüphane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library</a:t>
            </a:r>
            <a:r>
              <a:rPr lang="tr-TR" dirty="0"/>
              <a:t>) dosyaları içerisinde bulunur. </a:t>
            </a:r>
          </a:p>
          <a:p>
            <a:r>
              <a:rPr lang="tr-TR" dirty="0"/>
              <a:t>Derleme işlemi sırasında  </a:t>
            </a:r>
            <a:r>
              <a:rPr lang="tr-TR" b="1" dirty="0">
                <a:solidFill>
                  <a:srgbClr val="0070C0"/>
                </a:solidFill>
              </a:rPr>
              <a:t>bağlayıcı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linker</a:t>
            </a:r>
            <a:r>
              <a:rPr lang="tr-TR" dirty="0"/>
              <a:t>) tarafından bu fonksiyonlar </a:t>
            </a:r>
            <a:r>
              <a:rPr lang="tr-TR" b="1" dirty="0">
                <a:solidFill>
                  <a:srgbClr val="0070C0"/>
                </a:solidFill>
              </a:rPr>
              <a:t>icra edilebilir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executable</a:t>
            </a:r>
            <a:r>
              <a:rPr lang="tr-TR" dirty="0"/>
              <a:t>) dosyaya dahil edilir.</a:t>
            </a:r>
            <a:endParaRPr kumimoji="0" 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indent="0">
              <a:buNone/>
            </a:pP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7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6192</TotalTime>
  <Words>4484</Words>
  <Application>Microsoft Office PowerPoint</Application>
  <PresentationFormat>Geniş ekran</PresentationFormat>
  <Paragraphs>573</Paragraphs>
  <Slides>29</Slides>
  <Notes>7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 dili ile  yapısal programlama</vt:lpstr>
      <vt:lpstr>yapısal (structural) programlama nedir?</vt:lpstr>
      <vt:lpstr>YAPISAL PROGRAMLAMADA..</vt:lpstr>
      <vt:lpstr>YAPISAL PROGRAMLAMADA </vt:lpstr>
      <vt:lpstr>MODÜLER PROGRAMLAMA</vt:lpstr>
      <vt:lpstr>Fonksiyon, PARAMETRE VE ARGÜMAN Nedir?</vt:lpstr>
      <vt:lpstr>C DİLİNDE Fonksiyonlar</vt:lpstr>
      <vt:lpstr>C DiLİ hazır FONKSİYONLAR</vt:lpstr>
      <vt:lpstr> derleme sürecinin detayı</vt:lpstr>
      <vt:lpstr>hazır FONKSİYONLAR MATH.H</vt:lpstr>
      <vt:lpstr>hazır FONKSİYONLAR MATH.H</vt:lpstr>
      <vt:lpstr>MATH.H sqrt Fonksiyonu</vt:lpstr>
      <vt:lpstr>hazır FONKSİYONLAR STDLIB.H</vt:lpstr>
      <vt:lpstr>hazır FONKSİYONLAR STDLIB.H</vt:lpstr>
      <vt:lpstr>hazır FONKSİYONLAR STDLIB.H</vt:lpstr>
      <vt:lpstr>Örnek 1</vt:lpstr>
      <vt:lpstr>Örnek 2</vt:lpstr>
      <vt:lpstr>Kullanıcı tanımlı fonksiyonlar (USER DEFINED FUNCTIONS)</vt:lpstr>
      <vt:lpstr>Fonksiyon BİLDİRİMİ (DECLARATION) YADA PROTOTİP TANIMLAMA</vt:lpstr>
      <vt:lpstr>Fonksiyon tanımlama (DEFINITION) başlık (header) VE gövde (body)</vt:lpstr>
      <vt:lpstr>Fonksiyondan geri dönüş RETURN TALİMATI (statement)</vt:lpstr>
      <vt:lpstr>Fonksiyon ÇAĞIRMA (CALL/INVOKE)</vt:lpstr>
      <vt:lpstr>Fonksiyonlar NASIL ÇAĞRILIR? Çağrı sırasında olanlar</vt:lpstr>
      <vt:lpstr>INLINE Fonksiyonlar NASIL ÇAĞRILIR?</vt:lpstr>
      <vt:lpstr>İstif (stack) BELLEK</vt:lpstr>
      <vt:lpstr>Gönderilen argümanlar ve karşılayan değişkenler</vt:lpstr>
      <vt:lpstr>ÖRNEK 3</vt:lpstr>
      <vt:lpstr>ÖRNEK 4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471</cp:revision>
  <dcterms:created xsi:type="dcterms:W3CDTF">2020-05-21T06:51:03Z</dcterms:created>
  <dcterms:modified xsi:type="dcterms:W3CDTF">2025-04-10T07:27:32Z</dcterms:modified>
</cp:coreProperties>
</file>