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86" r:id="rId3"/>
    <p:sldId id="369" r:id="rId4"/>
    <p:sldId id="371" r:id="rId5"/>
    <p:sldId id="370" r:id="rId6"/>
    <p:sldId id="381" r:id="rId7"/>
    <p:sldId id="373" r:id="rId8"/>
    <p:sldId id="372" r:id="rId9"/>
    <p:sldId id="368" r:id="rId10"/>
    <p:sldId id="374" r:id="rId11"/>
    <p:sldId id="384" r:id="rId12"/>
    <p:sldId id="385" r:id="rId13"/>
    <p:sldId id="389" r:id="rId14"/>
    <p:sldId id="386" r:id="rId15"/>
    <p:sldId id="387" r:id="rId16"/>
    <p:sldId id="38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CC"/>
    <a:srgbClr val="FFFF99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5889" autoAdjust="0"/>
  </p:normalViewPr>
  <p:slideViewPr>
    <p:cSldViewPr snapToGrid="0">
      <p:cViewPr varScale="1">
        <p:scale>
          <a:sx n="114" d="100"/>
          <a:sy n="114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BOYUT</a:t>
            </a:r>
            <a:r>
              <a:rPr lang="tr-TR" sz="1600" dirty="0">
                <a:latin typeface="Consolas" panose="020B0609020204030204" pitchFamily="49" charset="0"/>
              </a:rPr>
              <a:t>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Her terimi tamsayı olan 10 terimli dizi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ortalama, 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//indis için tamsayı değişken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&lt;BOYUT;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("%d. notu </a:t>
            </a:r>
            <a:r>
              <a:rPr lang="tr-TR" sz="1600" dirty="0" err="1">
                <a:latin typeface="Consolas" panose="020B0609020204030204" pitchFamily="49" charset="0"/>
              </a:rPr>
              <a:t>girin:",i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scanf</a:t>
            </a:r>
            <a:r>
              <a:rPr lang="tr-TR" sz="1600" dirty="0">
                <a:latin typeface="Consolas" panose="020B0609020204030204" pitchFamily="49" charset="0"/>
              </a:rPr>
              <a:t>("%</a:t>
            </a:r>
            <a:r>
              <a:rPr lang="tr-TR" sz="1600" dirty="0" err="1">
                <a:latin typeface="Consolas" panose="020B0609020204030204" pitchFamily="49" charset="0"/>
              </a:rPr>
              <a:t>d",&amp;dizi</a:t>
            </a:r>
            <a:r>
              <a:rPr lang="tr-TR" sz="1600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toplam+=dizi[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 girildiğinde toplanıyor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>
                <a:latin typeface="Consolas" panose="020B0609020204030204" pitchFamily="49" charset="0"/>
              </a:rPr>
              <a:t>ortalama=toplam/BOYUT;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("Ortalamanın Üzerindeki Notlar:\n");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&lt;BOYUT;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(dizi[i]&gt;ortalama)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</a:t>
            </a:r>
            <a:r>
              <a:rPr lang="tr-TR" sz="1600" dirty="0" err="1">
                <a:latin typeface="Consolas" panose="020B0609020204030204" pitchFamily="49" charset="0"/>
              </a:rPr>
              <a:t>n",dizi</a:t>
            </a:r>
            <a:r>
              <a:rPr lang="tr-TR" sz="1600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000" dirty="0"/>
              <a:t>Klavyeden girilen </a:t>
            </a:r>
            <a:r>
              <a:rPr lang="tr-TR" sz="2000" b="1" dirty="0"/>
              <a:t>10 adet sınav notuna göre, ortalamanın üstünde olanları</a:t>
            </a:r>
            <a:r>
              <a:rPr lang="tr-TR" sz="2000" dirty="0"/>
              <a:t> ekrana yazan C program;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Bu problem çözülürken öncelikle ortalamanın bulunması gereklidir.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Ortalamanın bulunabilmesi için bütün notların toplamı alınacak ve not adedine bölünecektir.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Bu noktadan sonra daha önceden girilmiş notların her biri sıra ile ortalamayla karşılaştırılacak büyük olanlar ekrana yazdırılacaktır.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Çözümde dizi kullanılmayacak olsaydı, 20 ayrı değişkene ihtiyaç duyulacaktı.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Çünkü, girilen her bir değere klavyeden girme işlemi bittikten sonra tekrar ulaşmak gerekecektir.</a:t>
            </a:r>
          </a:p>
        </p:txBody>
      </p:sp>
    </p:spTree>
    <p:extLst>
      <p:ext uri="{BB962C8B-B14F-4D97-AF65-F5344CB8AC3E}">
        <p14:creationId xmlns:p14="http://schemas.microsoft.com/office/powerpoint/2010/main" val="30448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BOYUT</a:t>
            </a:r>
            <a:r>
              <a:rPr lang="tr-TR" sz="1400" dirty="0">
                <a:latin typeface="Consolas" panose="020B0609020204030204" pitchFamily="49" charset="0"/>
              </a:rPr>
              <a:t>]={100,81,50.0,60,74,62,45,80,90,110};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Her bir terimi reel sayı olan 10 terimli dizi tanımlandı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ortalama, toplam=0.0,enKucuk,enBuyuk;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enKucuk</a:t>
            </a:r>
            <a:r>
              <a:rPr lang="tr-TR" sz="1400" dirty="0">
                <a:latin typeface="Consolas" panose="020B0609020204030204" pitchFamily="49" charset="0"/>
              </a:rPr>
              <a:t>=dizi[0];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//ilk indisteki eleman, en küçük olsun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enBuyuk</a:t>
            </a:r>
            <a:r>
              <a:rPr lang="tr-TR" sz="1400" dirty="0">
                <a:latin typeface="Consolas" panose="020B0609020204030204" pitchFamily="49" charset="0"/>
              </a:rPr>
              <a:t>=dizi[0];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//ilk indisteki eleman, en büyük olsun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//indis için tamsayı değişken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=0; 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&lt;BOYUT; 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enKucuk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[i]) </a:t>
            </a:r>
            <a:r>
              <a:rPr lang="tr-TR" sz="1400" dirty="0" err="1">
                <a:latin typeface="Consolas" panose="020B0609020204030204" pitchFamily="49" charset="0"/>
              </a:rPr>
              <a:t>enKucuk</a:t>
            </a:r>
            <a:r>
              <a:rPr lang="tr-TR" sz="1400" dirty="0">
                <a:latin typeface="Consolas" panose="020B0609020204030204" pitchFamily="49" charset="0"/>
              </a:rPr>
              <a:t>=dizi[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//En küçükten daha küçük varsa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enKucuk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Yenisiyle Değiştiriliyor</a:t>
            </a:r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enBuyuk</a:t>
            </a:r>
            <a:r>
              <a:rPr lang="tr-TR" sz="1400" dirty="0"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[i]) </a:t>
            </a:r>
            <a:r>
              <a:rPr lang="tr-TR" sz="1400" dirty="0" err="1">
                <a:latin typeface="Consolas" panose="020B0609020204030204" pitchFamily="49" charset="0"/>
              </a:rPr>
              <a:t>enBuyuk</a:t>
            </a:r>
            <a:r>
              <a:rPr lang="tr-TR" sz="1400" dirty="0">
                <a:latin typeface="Consolas" panose="020B0609020204030204" pitchFamily="49" charset="0"/>
              </a:rPr>
              <a:t>=dizi[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//En büyükten daha büyük varsa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enBuyuk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Yenisiyle Değiştiriliyor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toplam+=dizi[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];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//her bir eleman toplama ekleniyor.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ortalama=toplam/BOYUT;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("Ortalama:%.2f\</a:t>
            </a:r>
            <a:r>
              <a:rPr lang="tr-TR" sz="1400" dirty="0" err="1">
                <a:latin typeface="Consolas" panose="020B0609020204030204" pitchFamily="49" charset="0"/>
              </a:rPr>
              <a:t>n",ortalama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Ranj</a:t>
            </a:r>
            <a:r>
              <a:rPr lang="tr-TR" sz="1400" dirty="0">
                <a:latin typeface="Consolas" panose="020B0609020204030204" pitchFamily="49" charset="0"/>
              </a:rPr>
              <a:t>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Mod</a:t>
            </a:r>
            <a:r>
              <a:rPr lang="tr-TR" sz="140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10 adet satış miktarının, ortalaması ve genişliği (</a:t>
            </a:r>
            <a:r>
              <a:rPr lang="tr-TR" sz="2000" b="1" dirty="0" err="1"/>
              <a:t>ranjını</a:t>
            </a:r>
            <a:r>
              <a:rPr lang="tr-TR" sz="2000" b="1" dirty="0"/>
              <a:t>) ve tepe değerini (</a:t>
            </a:r>
            <a:r>
              <a:rPr lang="tr-TR" sz="2000" b="1" dirty="0" err="1"/>
              <a:t>mod</a:t>
            </a:r>
            <a:r>
              <a:rPr lang="tr-TR" sz="2000" b="1" dirty="0"/>
              <a:t>) yazdıran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21734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#include&lt;math.h&gt;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satislar</a:t>
            </a:r>
            <a:r>
              <a:rPr lang="tr-TR" sz="1600" dirty="0">
                <a:latin typeface="Consolas" panose="020B0609020204030204" pitchFamily="49" charset="0"/>
              </a:rPr>
              <a:t>[BOYUT]={100,80,50,60,75,65,45,80,90,110};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ortalama, toplam=0, </a:t>
            </a:r>
            <a:r>
              <a:rPr lang="tr-TR" sz="1600" dirty="0" err="1">
                <a:latin typeface="Consolas" panose="020B0609020204030204" pitchFamily="49" charset="0"/>
              </a:rPr>
              <a:t>varyansToplam</a:t>
            </a:r>
            <a:r>
              <a:rPr lang="tr-TR" sz="1600" dirty="0">
                <a:latin typeface="Consolas" panose="020B0609020204030204" pitchFamily="49" charset="0"/>
              </a:rPr>
              <a:t>=0, </a:t>
            </a:r>
            <a:r>
              <a:rPr lang="tr-TR" sz="1600" dirty="0" err="1">
                <a:latin typeface="Consolas" panose="020B0609020204030204" pitchFamily="49" charset="0"/>
              </a:rPr>
              <a:t>standartSapma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(i=0; i&lt;BOYUT;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toplam+= </a:t>
            </a:r>
            <a:r>
              <a:rPr lang="tr-TR" sz="1600" dirty="0" err="1">
                <a:latin typeface="Consolas" panose="020B0609020204030204" pitchFamily="49" charset="0"/>
              </a:rPr>
              <a:t>satislar</a:t>
            </a:r>
            <a:r>
              <a:rPr lang="tr-TR" sz="16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ortalama=toplam/BOYUT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("Ortalama:%.2f\</a:t>
            </a:r>
            <a:r>
              <a:rPr lang="tr-TR" sz="1600" dirty="0" err="1">
                <a:latin typeface="Consolas" panose="020B0609020204030204" pitchFamily="49" charset="0"/>
              </a:rPr>
              <a:t>n",ortalama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("Sapma\</a:t>
            </a:r>
            <a:r>
              <a:rPr lang="tr-TR" sz="1600" dirty="0" err="1">
                <a:latin typeface="Consolas" panose="020B0609020204030204" pitchFamily="49" charset="0"/>
              </a:rPr>
              <a:t>tVaryans</a:t>
            </a:r>
            <a:r>
              <a:rPr lang="tr-TR" sz="1600" dirty="0">
                <a:latin typeface="Consolas" panose="020B0609020204030204" pitchFamily="49" charset="0"/>
              </a:rPr>
              <a:t>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(i=0; i&lt;BOYUT;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sapma= </a:t>
            </a:r>
            <a:r>
              <a:rPr lang="tr-T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satislar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[i]-ortalama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varyansToplam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+=sapma*sapma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("Sapma: %.2f\</a:t>
            </a:r>
            <a:r>
              <a:rPr lang="tr-TR" sz="1600" dirty="0" err="1">
                <a:latin typeface="Consolas" panose="020B0609020204030204" pitchFamily="49" charset="0"/>
              </a:rPr>
              <a:t>tVaryans</a:t>
            </a:r>
            <a:r>
              <a:rPr lang="tr-TR" sz="1600" dirty="0">
                <a:latin typeface="Consolas" panose="020B0609020204030204" pitchFamily="49" charset="0"/>
              </a:rPr>
              <a:t>: %.2f\n",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</a:t>
            </a:r>
            <a:r>
              <a:rPr lang="tr-TR" sz="1600" dirty="0" err="1">
                <a:latin typeface="Consolas" panose="020B0609020204030204" pitchFamily="49" charset="0"/>
              </a:rPr>
              <a:t>sapma,sapma</a:t>
            </a:r>
            <a:r>
              <a:rPr lang="tr-TR" sz="1600" dirty="0">
                <a:latin typeface="Consolas" panose="020B0609020204030204" pitchFamily="49" charset="0"/>
              </a:rPr>
              <a:t>*sapma);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standartSapma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sqrt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varyansToplam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/BOYUT);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("Standart Sapma:%.2f\n",</a:t>
            </a:r>
            <a:r>
              <a:rPr lang="tr-TR" sz="1600" dirty="0" err="1">
                <a:latin typeface="Consolas" panose="020B0609020204030204" pitchFamily="49" charset="0"/>
              </a:rPr>
              <a:t>standartSapma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000" b="1" dirty="0"/>
              <a:t>10 adet satış miktarlarının, ortalamaya olan uzaklıklarını (sapma) ve karesi alınmış sapmalar (</a:t>
            </a:r>
            <a:r>
              <a:rPr lang="tr-TR" sz="2000" b="1" dirty="0" err="1"/>
              <a:t>varyans</a:t>
            </a:r>
            <a:r>
              <a:rPr lang="tr-TR" sz="2000" b="1" dirty="0"/>
              <a:t>) ile standart sapmayı yazdıran </a:t>
            </a:r>
            <a:r>
              <a:rPr lang="tr-TR" sz="2000" dirty="0"/>
              <a:t>C program yazınız.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Ortalamaya olan uzaklıklar (sapma) verilerin ortalamaya ne kadar yakın olduğunu gösteren dağılımdır.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Sapmaların toplamı sıfır olabileceğinden karelerinin toplamı (</a:t>
            </a:r>
            <a:r>
              <a:rPr lang="tr-TR" sz="2000" dirty="0" err="1"/>
              <a:t>varyans</a:t>
            </a:r>
            <a:r>
              <a:rPr lang="tr-TR" sz="2000" dirty="0"/>
              <a:t>) hesaplanır.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Varyansın</a:t>
            </a:r>
            <a:r>
              <a:rPr lang="tr-TR" sz="2000" dirty="0"/>
              <a:t> eleman sayısına bağlı karekökü de standart sapmayı verir.  </a:t>
            </a:r>
            <a:r>
              <a:rPr lang="tr-TR" sz="2000" b="1" dirty="0">
                <a:solidFill>
                  <a:srgbClr val="0070C0"/>
                </a:solidFill>
              </a:rPr>
              <a:t>Standart sapmanın büyük olması verilerin ortalamadan daha uzak yayıldıklarını; küçük bir standart sapma ise verilerin ortalama etrafında daha çok yakın gruplaştıklarını gösterir.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214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satislar</a:t>
            </a:r>
            <a:r>
              <a:rPr lang="tr-TR" sz="1800" dirty="0">
                <a:latin typeface="Consolas" panose="020B0609020204030204" pitchFamily="49" charset="0"/>
              </a:rPr>
              <a:t>[BOYUT]={100,80,50,60,75,65,45,80,90,110};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("Aranılan değer:");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scanf</a:t>
            </a:r>
            <a:r>
              <a:rPr lang="tr-TR" sz="1800" dirty="0">
                <a:latin typeface="Consolas" panose="020B0609020204030204" pitchFamily="49" charset="0"/>
              </a:rPr>
              <a:t>("%f",&amp;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i, 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=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-1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latin typeface="Consolas" panose="020B0609020204030204" pitchFamily="49" charset="0"/>
              </a:rPr>
              <a:t> (i=0; i&lt;BOYUT;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==</a:t>
            </a:r>
            <a:r>
              <a:rPr lang="tr-TR" sz="1800" dirty="0" err="1">
                <a:latin typeface="Consolas" panose="020B0609020204030204" pitchFamily="49" charset="0"/>
              </a:rPr>
              <a:t>satislar</a:t>
            </a:r>
            <a:r>
              <a:rPr lang="tr-TR" sz="1800" dirty="0">
                <a:latin typeface="Consolas" panose="020B0609020204030204" pitchFamily="49" charset="0"/>
              </a:rPr>
              <a:t>[i])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!=-1)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("Aranılan değer (%.2f) bulundu!.\n",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("Bulunan indis:%d\n",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10 adet satış miktarlarında istenilen satışın yapılıp yapılmadığını bulan </a:t>
            </a:r>
            <a:r>
              <a:rPr lang="tr-TR" sz="2000" dirty="0"/>
              <a:t>C program yazınız.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78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sayiyi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girin:",i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d",&amp;dizi</a:t>
            </a:r>
            <a:r>
              <a:rPr lang="tr-TR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</a:t>
            </a:r>
            <a:r>
              <a:rPr lang="tr-TR" dirty="0" err="1">
                <a:latin typeface="Consolas" panose="020B0609020204030204" pitchFamily="49" charset="0"/>
              </a:rPr>
              <a:t>nDizi</a:t>
            </a:r>
            <a:r>
              <a:rPr lang="tr-TR" dirty="0">
                <a:latin typeface="Consolas" panose="020B0609020204030204" pitchFamily="49" charset="0"/>
              </a:rPr>
              <a:t> içinde tekil (</a:t>
            </a:r>
            <a:r>
              <a:rPr lang="tr-TR" dirty="0" err="1">
                <a:latin typeface="Consolas" panose="020B0609020204030204" pitchFamily="49" charset="0"/>
              </a:rPr>
              <a:t>unique</a:t>
            </a:r>
            <a:r>
              <a:rPr lang="tr-TR" dirty="0">
                <a:latin typeface="Consolas" panose="020B0609020204030204" pitchFamily="49" charset="0"/>
              </a:rPr>
              <a:t>) olan rakamlar: 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j,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 = 0;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elemanda sayacı sıfırla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(j = 0; j &lt; BOYUT;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(i != j)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//elemanın kendisini kontrol etmiyoruz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 == dizi[j])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tekil olarak dizide bulundu.\n", dizi[i]);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elemanlardan tekil (</a:t>
            </a:r>
            <a:r>
              <a:rPr lang="tr-TR" sz="2000" b="1" dirty="0" err="1"/>
              <a:t>unique</a:t>
            </a:r>
            <a:r>
              <a:rPr lang="tr-TR" sz="2000" b="1" dirty="0"/>
              <a:t>) olanlarını bulan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27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i,j,counter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sayiyi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girin:",i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d",&amp;dizi</a:t>
            </a:r>
            <a:r>
              <a:rPr lang="tr-TR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("\n---------\n");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 = 0;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elemanda sayacı sıfırla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 = 0; j &lt; BOYUT;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(i !=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 == dizi[j])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elamanı dizide %d adet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"bulundu.\</a:t>
            </a:r>
            <a:r>
              <a:rPr lang="tr-TR" dirty="0" err="1">
                <a:latin typeface="Consolas" panose="020B0609020204030204" pitchFamily="49" charset="0"/>
              </a:rPr>
              <a:t>n",dizi</a:t>
            </a:r>
            <a:r>
              <a:rPr lang="tr-TR" dirty="0">
                <a:latin typeface="Consolas" panose="020B0609020204030204" pitchFamily="49" charset="0"/>
              </a:rPr>
              <a:t>[i],counter+1);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elemanlardan dizide kaç tane olduğunu bulan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8497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dizi[BOYUT]={10,12,3,4,6};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, i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("ÖNCE:");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//Dizinin İlk hali konsola yazdırılıyor.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("%02d ",dizi[i]);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=dizi[0];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=dizi[0];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İlk elemanlar hem en küçük, hem de en büyük olsun.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latin typeface="Consolas" panose="020B0609020204030204" pitchFamily="49" charset="0"/>
              </a:rPr>
              <a:t>,enBuyukIndex=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En küçük ve en büyük elemanların indisi 0 olsun.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En küçük ve en büyük eleman ile indislerini bulan kısım.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(dizi[i]&lt;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(dizi[i]&gt;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: dizi[%d]=%02d,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: dizi[%d]=%02d\n",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  </a:t>
            </a:r>
            <a:r>
              <a:rPr lang="tr-TR" dirty="0" err="1">
                <a:latin typeface="Consolas" panose="020B0609020204030204" pitchFamily="49" charset="0"/>
              </a:rPr>
              <a:t>enBuyukIndex,dizi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  </a:t>
            </a:r>
            <a:r>
              <a:rPr lang="tr-TR" dirty="0" err="1">
                <a:latin typeface="Consolas" panose="020B0609020204030204" pitchFamily="49" charset="0"/>
              </a:rPr>
              <a:t>enKucukIndex,dizi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dizi[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]+=dizi[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>
                <a:latin typeface="Consolas" panose="020B0609020204030204" pitchFamily="49" charset="0"/>
              </a:rPr>
              <a:t>]; </a:t>
            </a:r>
            <a:r>
              <a:rPr lang="tr-TR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//En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büyük elemana en küçüğünü ekleme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("SONRA:");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//Dizinin son hali konsola yazdırılıyor.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("%02d ",dizi[i]);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en büyük elemanına en küçük elemanını ekleyen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787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Dizi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array</a:t>
            </a:r>
            <a:r>
              <a:rPr lang="tr-TR" dirty="0">
                <a:highlight>
                  <a:srgbClr val="FFFF00"/>
                </a:highlight>
              </a:rPr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NEDİR?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1200" dirty="0"/>
                  <a:t>Matematikten bildiğimiz diziler; 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bir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sıralı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elemanlardan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oluşan bir listedir.  </a:t>
                </a:r>
                <a:r>
                  <a:rPr lang="tr-TR" sz="1200" dirty="0"/>
                  <a:t>Sıralı elemanların sayısına dizinin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uzunluğu</a:t>
                </a:r>
                <a:r>
                  <a:rPr lang="tr-TR" sz="1200" dirty="0"/>
                  <a:t> (</a:t>
                </a:r>
                <a:r>
                  <a:rPr lang="tr-TR" sz="1200" b="1" dirty="0">
                    <a:solidFill>
                      <a:srgbClr val="FF0000"/>
                    </a:solidFill>
                  </a:rPr>
                  <a:t>size</a:t>
                </a:r>
                <a:r>
                  <a:rPr lang="tr-TR" sz="1200" dirty="0"/>
                  <a:t>) denir. Elemanların sırası </a:t>
                </a:r>
                <a:r>
                  <a:rPr lang="tr-TR" sz="1200" dirty="0">
                    <a:solidFill>
                      <a:srgbClr val="0070C0"/>
                    </a:solidFill>
                  </a:rPr>
                  <a:t>indis</a:t>
                </a:r>
                <a:r>
                  <a:rPr lang="tr-TR" sz="1200" dirty="0"/>
                  <a:t> (</a:t>
                </a:r>
                <a:r>
                  <a:rPr lang="tr-TR" sz="1200" dirty="0" err="1">
                    <a:solidFill>
                      <a:srgbClr val="C00000"/>
                    </a:solidFill>
                  </a:rPr>
                  <a:t>index</a:t>
                </a:r>
                <a:r>
                  <a:rPr lang="tr-TR" sz="1200" dirty="0"/>
                  <a:t>) olarak adlandırılır. Kümenin aksine aynı ögeler dizide farklı konumlarda birkaç kez bulunabilir.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1200" dirty="0"/>
                  <a:t>Örnek: Terimleri/Elemanları 1 den 10 a kadar sayıların karesinden oluşan bir dizi;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𝑦𝑎𝑛𝑖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tr-TR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tr-TR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sup>
                      </m:sSubSup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200" dirty="0"/>
              </a:p>
              <a:p>
                <a:pPr marL="0" indent="0">
                  <a:buNone/>
                </a:pPr>
                <a:r>
                  <a:rPr lang="tr-TR" sz="1200" dirty="0"/>
                  <a:t>Diğer Örnek: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(K, İ, T, A, P), ilk harfi 'K' ve son harfi 'P' olan bir dizidir. </a:t>
                </a:r>
                <a:br>
                  <a:rPr lang="tr-TR" sz="1200" dirty="0"/>
                </a:br>
                <a:r>
                  <a:rPr lang="tr-TR" sz="1200" dirty="0"/>
                  <a:t>Bu dizi, (P, A, T, İ, K) dizisinden farklıdır.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2, 3,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5, 8) dizisindeki 1 sayısı üç farklı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indiste</a:t>
                </a:r>
                <a:r>
                  <a:rPr lang="tr-TR" sz="1200" b="1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index</a:t>
                </a:r>
                <a:r>
                  <a:rPr lang="tr-TR" sz="1200" b="1" dirty="0"/>
                  <a:t>)</a:t>
                </a:r>
                <a:r>
                  <a:rPr lang="tr-TR" sz="1200" dirty="0"/>
                  <a:t> yer almıştır. Böyle olması dizinin geçersiz olduğu anlamına gelmez.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Dizi sonlu ya da sonsuz olabilir. Pozitif tam sayılar (1, 2, 3, 4, …) sonsuz diziye örnek verilebilir. (1, 2, 3, 4) dizisi ise sonlu bir dizidir.</a:t>
                </a:r>
              </a:p>
              <a:p>
                <a:pPr marL="0" indent="0">
                  <a:buNone/>
                </a:pPr>
                <a:r>
                  <a:rPr lang="tr-TR" sz="1200" dirty="0"/>
                  <a:t>Diziler örneklerdeki gibi tek bir listeden oluşuyorsa buna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tek</a:t>
                </a:r>
                <a:r>
                  <a:rPr lang="tr-TR" sz="1200" dirty="0"/>
                  <a:t>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boyutlu</a:t>
                </a:r>
                <a:r>
                  <a:rPr lang="tr-TR" sz="1200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dimension</a:t>
                </a:r>
                <a:r>
                  <a:rPr lang="tr-TR" sz="1200" dirty="0"/>
                  <a:t>) denir.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b="-45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E11FAD-A402-4179-9B1A-969D21B1E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b="1" dirty="0"/>
              <a:t>C Dilinde Diziler;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temel bir veri tipidir.  Dizi içinde  benzer </a:t>
            </a:r>
            <a:r>
              <a:rPr lang="tr-TR" dirty="0">
                <a:solidFill>
                  <a:srgbClr val="0070C0"/>
                </a:solidFill>
              </a:rPr>
              <a:t>veri tipindeki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/>
              <a:t>) veri öğelerini bulundurur ve  bu öğeler bitişik bellek bölgesini paylaşırlar.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 elemanları, </a:t>
            </a:r>
            <a:r>
              <a:rPr lang="tr-TR" dirty="0">
                <a:solidFill>
                  <a:srgbClr val="0070C0"/>
                </a:solidFill>
              </a:rPr>
              <a:t>ilkel veri türleri 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char) veya daha sonra göreceğimiz </a:t>
            </a:r>
            <a:r>
              <a:rPr lang="tr-TR" dirty="0">
                <a:solidFill>
                  <a:srgbClr val="0070C0"/>
                </a:solidFill>
              </a:rPr>
              <a:t>kullanıcı tanımlı tip</a:t>
            </a:r>
            <a:r>
              <a:rPr lang="tr-TR" dirty="0"/>
              <a:t> olan </a:t>
            </a:r>
            <a:r>
              <a:rPr lang="tr-TR" dirty="0">
                <a:solidFill>
                  <a:srgbClr val="0070C0"/>
                </a:solidFill>
              </a:rPr>
              <a:t>yapı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struct</a:t>
            </a:r>
            <a:r>
              <a:rPr lang="tr-TR" dirty="0"/>
              <a:t>) veya </a:t>
            </a:r>
            <a:r>
              <a:rPr lang="tr-TR" dirty="0">
                <a:solidFill>
                  <a:srgbClr val="0070C0"/>
                </a:solidFill>
              </a:rPr>
              <a:t>gösterici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pointer</a:t>
            </a:r>
            <a:r>
              <a:rPr lang="tr-TR" dirty="0"/>
              <a:t>) olabilir.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Aynı değer birkaç defa dizide bulunabilir.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veri tipi, dizideki elemanlarının veri  tipini belirler.  Yada elemanların veri tipi  dizinin veri tipiyle aynı olmalıdır.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uzunluğu, dizi </a:t>
            </a:r>
            <a:r>
              <a:rPr lang="tr-TR" dirty="0" err="1"/>
              <a:t>kimliklendirmesi</a:t>
            </a:r>
            <a:r>
              <a:rPr lang="tr-TR" dirty="0"/>
              <a:t> sırasında belirtilmelidir.  Derleyici buna göre bellekte yer ayırır.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bir kez </a:t>
            </a:r>
            <a:r>
              <a:rPr lang="tr-TR" dirty="0" err="1"/>
              <a:t>kimliklendirildiğinde</a:t>
            </a:r>
            <a:r>
              <a:rPr lang="tr-TR" dirty="0"/>
              <a:t> </a:t>
            </a:r>
            <a:r>
              <a:rPr lang="tr-TR" dirty="0">
                <a:highlight>
                  <a:srgbClr val="FFFF00"/>
                </a:highlight>
              </a:rPr>
              <a:t>dizinin boyutu değiştirilemez.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Pascal dilinin aksine dizinin </a:t>
            </a:r>
            <a:r>
              <a:rPr lang="tr-TR" dirty="0">
                <a:solidFill>
                  <a:srgbClr val="0070C0"/>
                </a:solidFill>
              </a:rPr>
              <a:t>indisi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index</a:t>
            </a:r>
            <a:r>
              <a:rPr lang="tr-TR" dirty="0"/>
              <a:t>) </a:t>
            </a:r>
            <a:r>
              <a:rPr lang="tr-TR" b="1" dirty="0">
                <a:highlight>
                  <a:srgbClr val="FFFF00"/>
                </a:highlight>
              </a:rPr>
              <a:t>her zaman sıfırdan başlar.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u="sng" dirty="0">
                <a:highlight>
                  <a:srgbClr val="FFFF00"/>
                </a:highlight>
              </a:rPr>
              <a:t>İndisler her zaman sıra belirttiğinden tamsayıdır</a:t>
            </a:r>
            <a:r>
              <a:rPr lang="tr-TR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5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033A2-827C-4536-9EFB-ABB8E82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boyutlu Dizi nasıl tanımlanır?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E4A3D-932D-4EBF-936E-5B855E0D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tr-TR" sz="2800" b="1" dirty="0" err="1"/>
              <a:t>veritipi</a:t>
            </a:r>
            <a:r>
              <a:rPr lang="tr-TR" sz="2800" b="1" dirty="0"/>
              <a:t> </a:t>
            </a:r>
            <a:r>
              <a:rPr lang="tr-TR" sz="2800" b="1" dirty="0" err="1"/>
              <a:t>DiziAdı</a:t>
            </a:r>
            <a:r>
              <a:rPr lang="tr-TR" sz="2800" b="1" dirty="0"/>
              <a:t> [ Uzunluk ];</a:t>
            </a:r>
          </a:p>
          <a:p>
            <a:pPr marL="0" indent="0">
              <a:buNone/>
            </a:pPr>
            <a:r>
              <a:rPr lang="tr-TR" sz="1800" i="1" u="sng" dirty="0"/>
              <a:t>Beş tamsayı elemanı/terimi olan </a:t>
            </a:r>
            <a:r>
              <a:rPr lang="tr-TR" sz="1800" dirty="0"/>
              <a:t>bir dizi;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i="1" dirty="0"/>
              <a:t>Beş gerçek sayı elemanı/terimi olan</a:t>
            </a:r>
            <a:r>
              <a:rPr lang="tr-TR" sz="1800" dirty="0"/>
              <a:t> bir dizi;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reelsayiDizisi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dirty="0"/>
              <a:t>Dizinin elemanlarına varsayılan (</a:t>
            </a:r>
            <a:r>
              <a:rPr lang="tr-TR" sz="1800" dirty="0" err="1"/>
              <a:t>default</a:t>
            </a:r>
            <a:r>
              <a:rPr lang="tr-TR" sz="1800" dirty="0"/>
              <a:t>) değer verilebilir;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tamsayiDizisi1[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tamsayiDizisi2[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 //Hepsi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</a:t>
            </a:r>
            <a:r>
              <a:rPr lang="tr-TR" sz="1800" dirty="0">
                <a:highlight>
                  <a:srgbClr val="FFFF00"/>
                </a:highlight>
              </a:rPr>
              <a:t>elemanlarına hepsine varsayılan (</a:t>
            </a:r>
            <a:r>
              <a:rPr lang="tr-TR" sz="1800" dirty="0" err="1">
                <a:highlight>
                  <a:srgbClr val="FFFF00"/>
                </a:highlight>
              </a:rPr>
              <a:t>default</a:t>
            </a:r>
            <a:r>
              <a:rPr lang="tr-TR" sz="1800" dirty="0">
                <a:highlight>
                  <a:srgbClr val="FFFF00"/>
                </a:highlight>
              </a:rPr>
              <a:t>) değer verilmeyebilir</a:t>
            </a:r>
            <a:r>
              <a:rPr lang="tr-TR" sz="18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 = {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1.0</a:t>
            </a:r>
            <a:r>
              <a:rPr lang="tr-TR" sz="1800" dirty="0"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2.0</a:t>
            </a:r>
            <a:r>
              <a:rPr lang="tr-TR" sz="1800" dirty="0">
                <a:latin typeface="Consolas" panose="020B0609020204030204" pitchFamily="49" charset="0"/>
              </a:rPr>
              <a:t>, 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 = 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12.0</a:t>
            </a:r>
            <a:r>
              <a:rPr lang="tr-TR" sz="1800" dirty="0">
                <a:latin typeface="Consolas" panose="020B0609020204030204" pitchFamily="49" charset="0"/>
              </a:rPr>
              <a:t>}; // 5.eleman 12.0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elemanlarına ayrı ayrı atama yapılabilir;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latin typeface="Consolas" panose="020B0609020204030204" pitchFamily="49" charset="0"/>
              </a:rPr>
              <a:t>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1800" dirty="0">
                <a:latin typeface="Consolas" panose="020B0609020204030204" pitchFamily="49" charset="0"/>
              </a:rPr>
              <a:t>]=1; 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sz="1800" dirty="0">
                <a:latin typeface="Consolas" panose="020B0609020204030204" pitchFamily="49" charset="0"/>
              </a:rPr>
              <a:t>]=2; 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]=12; </a:t>
            </a:r>
            <a:endParaRPr lang="tr-TR" sz="1800" b="1" dirty="0"/>
          </a:p>
        </p:txBody>
      </p:sp>
      <p:grpSp>
        <p:nvGrpSpPr>
          <p:cNvPr id="57" name="Grup 56">
            <a:extLst>
              <a:ext uri="{FF2B5EF4-FFF2-40B4-BE49-F238E27FC236}">
                <a16:creationId xmlns:a16="http://schemas.microsoft.com/office/drawing/2014/main" id="{0915F8C1-DA67-48A2-94E8-B32FE5162916}"/>
              </a:ext>
            </a:extLst>
          </p:cNvPr>
          <p:cNvGrpSpPr/>
          <p:nvPr/>
        </p:nvGrpSpPr>
        <p:grpSpPr>
          <a:xfrm>
            <a:off x="6096000" y="3207534"/>
            <a:ext cx="5064494" cy="1951691"/>
            <a:chOff x="2310194" y="2861831"/>
            <a:chExt cx="5064494" cy="1951691"/>
          </a:xfrm>
        </p:grpSpPr>
        <p:sp>
          <p:nvSpPr>
            <p:cNvPr id="59" name="Dikdörtgen: Köşeleri Yuvarlatılmış 58">
              <a:extLst>
                <a:ext uri="{FF2B5EF4-FFF2-40B4-BE49-F238E27FC236}">
                  <a16:creationId xmlns:a16="http://schemas.microsoft.com/office/drawing/2014/main" id="{7150D043-B504-4635-A14D-937010410DC3}"/>
                </a:ext>
              </a:extLst>
            </p:cNvPr>
            <p:cNvSpPr/>
            <p:nvPr/>
          </p:nvSpPr>
          <p:spPr>
            <a:xfrm>
              <a:off x="4284691" y="3537376"/>
              <a:ext cx="596646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1.0</a:t>
              </a:r>
            </a:p>
          </p:txBody>
        </p:sp>
        <p:sp>
          <p:nvSpPr>
            <p:cNvPr id="62" name="Dikdörtgen: Köşeleri Yuvarlatılmış 61">
              <a:extLst>
                <a:ext uri="{FF2B5EF4-FFF2-40B4-BE49-F238E27FC236}">
                  <a16:creationId xmlns:a16="http://schemas.microsoft.com/office/drawing/2014/main" id="{1246F10E-7591-4345-89F9-FA72EE17554C}"/>
                </a:ext>
              </a:extLst>
            </p:cNvPr>
            <p:cNvSpPr/>
            <p:nvPr/>
          </p:nvSpPr>
          <p:spPr>
            <a:xfrm>
              <a:off x="4919171" y="3544582"/>
              <a:ext cx="584155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3.1</a:t>
              </a:r>
            </a:p>
          </p:txBody>
        </p:sp>
        <p:sp>
          <p:nvSpPr>
            <p:cNvPr id="66" name="Dikdörtgen: Köşeleri Yuvarlatılmış 65">
              <a:extLst>
                <a:ext uri="{FF2B5EF4-FFF2-40B4-BE49-F238E27FC236}">
                  <a16:creationId xmlns:a16="http://schemas.microsoft.com/office/drawing/2014/main" id="{4A91F38A-CA63-4B61-AAF0-3799F21D3B75}"/>
                </a:ext>
              </a:extLst>
            </p:cNvPr>
            <p:cNvSpPr/>
            <p:nvPr/>
          </p:nvSpPr>
          <p:spPr>
            <a:xfrm>
              <a:off x="5541782" y="3552655"/>
              <a:ext cx="58533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5.4</a:t>
              </a:r>
            </a:p>
          </p:txBody>
        </p:sp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A7B34561-A490-4689-8010-45663EFA74F6}"/>
                </a:ext>
              </a:extLst>
            </p:cNvPr>
            <p:cNvSpPr/>
            <p:nvPr/>
          </p:nvSpPr>
          <p:spPr>
            <a:xfrm>
              <a:off x="6165570" y="3548011"/>
              <a:ext cx="58533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2.2</a:t>
              </a:r>
            </a:p>
          </p:txBody>
        </p:sp>
        <p:sp>
          <p:nvSpPr>
            <p:cNvPr id="68" name="Dikdörtgen: Köşeleri Yuvarlatılmış 67">
              <a:extLst>
                <a:ext uri="{FF2B5EF4-FFF2-40B4-BE49-F238E27FC236}">
                  <a16:creationId xmlns:a16="http://schemas.microsoft.com/office/drawing/2014/main" id="{1E664C3B-BAD0-42A1-9AFF-B21850BF82E3}"/>
                </a:ext>
              </a:extLst>
            </p:cNvPr>
            <p:cNvSpPr/>
            <p:nvPr/>
          </p:nvSpPr>
          <p:spPr>
            <a:xfrm>
              <a:off x="6789358" y="3550762"/>
              <a:ext cx="585330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8.3</a:t>
              </a:r>
            </a:p>
          </p:txBody>
        </p:sp>
        <p:sp>
          <p:nvSpPr>
            <p:cNvPr id="69" name="Metin kutusu 68">
              <a:extLst>
                <a:ext uri="{FF2B5EF4-FFF2-40B4-BE49-F238E27FC236}">
                  <a16:creationId xmlns:a16="http://schemas.microsoft.com/office/drawing/2014/main" id="{DC7587E1-5894-4DE8-B4B3-411B3ABCF23C}"/>
                </a:ext>
              </a:extLst>
            </p:cNvPr>
            <p:cNvSpPr txBox="1"/>
            <p:nvPr/>
          </p:nvSpPr>
          <p:spPr>
            <a:xfrm>
              <a:off x="2483719" y="3554329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rgbClr val="0000CC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float</a:t>
              </a:r>
              <a:r>
                <a:rPr lang="tr-TR" sz="14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dizi[5];</a:t>
              </a: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84EB53C6-EAD4-48AD-A1DE-DD9D2F6ED9CA}"/>
                </a:ext>
              </a:extLst>
            </p:cNvPr>
            <p:cNvSpPr txBox="1"/>
            <p:nvPr/>
          </p:nvSpPr>
          <p:spPr>
            <a:xfrm>
              <a:off x="4296446" y="3946040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5B733F79-64CA-44DD-9693-6E75848ADC1E}"/>
                </a:ext>
              </a:extLst>
            </p:cNvPr>
            <p:cNvSpPr txBox="1"/>
            <p:nvPr/>
          </p:nvSpPr>
          <p:spPr>
            <a:xfrm>
              <a:off x="4919171" y="3952076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</a:p>
          </p:txBody>
        </p:sp>
        <p:sp>
          <p:nvSpPr>
            <p:cNvPr id="72" name="Metin kutusu 71">
              <a:extLst>
                <a:ext uri="{FF2B5EF4-FFF2-40B4-BE49-F238E27FC236}">
                  <a16:creationId xmlns:a16="http://schemas.microsoft.com/office/drawing/2014/main" id="{1271EC84-12AE-454E-B1AA-811243C553A6}"/>
                </a:ext>
              </a:extLst>
            </p:cNvPr>
            <p:cNvSpPr txBox="1"/>
            <p:nvPr/>
          </p:nvSpPr>
          <p:spPr>
            <a:xfrm>
              <a:off x="5541782" y="3949386"/>
              <a:ext cx="5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</a:p>
          </p:txBody>
        </p:sp>
        <p:sp>
          <p:nvSpPr>
            <p:cNvPr id="73" name="Metin kutusu 72">
              <a:extLst>
                <a:ext uri="{FF2B5EF4-FFF2-40B4-BE49-F238E27FC236}">
                  <a16:creationId xmlns:a16="http://schemas.microsoft.com/office/drawing/2014/main" id="{B8616E75-BA44-4D5C-8480-2C0E878376DE}"/>
                </a:ext>
              </a:extLst>
            </p:cNvPr>
            <p:cNvSpPr txBox="1"/>
            <p:nvPr/>
          </p:nvSpPr>
          <p:spPr>
            <a:xfrm>
              <a:off x="6178620" y="3946040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</a:p>
          </p:txBody>
        </p:sp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12A49A80-3712-41E0-95E3-2D0230EFA9A3}"/>
                </a:ext>
              </a:extLst>
            </p:cNvPr>
            <p:cNvSpPr txBox="1"/>
            <p:nvPr/>
          </p:nvSpPr>
          <p:spPr>
            <a:xfrm>
              <a:off x="6789357" y="3946040"/>
              <a:ext cx="585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4</a:t>
              </a:r>
            </a:p>
          </p:txBody>
        </p:sp>
        <p:sp>
          <p:nvSpPr>
            <p:cNvPr id="75" name="Metin kutusu 74">
              <a:extLst>
                <a:ext uri="{FF2B5EF4-FFF2-40B4-BE49-F238E27FC236}">
                  <a16:creationId xmlns:a16="http://schemas.microsoft.com/office/drawing/2014/main" id="{0161FC77-0A44-465A-8643-E456D6615F87}"/>
                </a:ext>
              </a:extLst>
            </p:cNvPr>
            <p:cNvSpPr txBox="1"/>
            <p:nvPr/>
          </p:nvSpPr>
          <p:spPr>
            <a:xfrm>
              <a:off x="5235565" y="3004229"/>
              <a:ext cx="1197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 Elemanları</a:t>
              </a:r>
            </a:p>
          </p:txBody>
        </p:sp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55BBA66-DF48-4DDD-BE49-1B2EC8A991E4}"/>
                </a:ext>
              </a:extLst>
            </p:cNvPr>
            <p:cNvCxnSpPr>
              <a:cxnSpLocks/>
              <a:stCxn id="75" idx="1"/>
              <a:endCxn id="59" idx="0"/>
            </p:cNvCxnSpPr>
            <p:nvPr/>
          </p:nvCxnSpPr>
          <p:spPr>
            <a:xfrm flipH="1">
              <a:off x="4583014" y="3142729"/>
              <a:ext cx="652551" cy="39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Ok Bağlayıcısı 76">
              <a:extLst>
                <a:ext uri="{FF2B5EF4-FFF2-40B4-BE49-F238E27FC236}">
                  <a16:creationId xmlns:a16="http://schemas.microsoft.com/office/drawing/2014/main" id="{17D4BD60-280E-4ADF-A199-924FA8D82F31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5211249" y="3291837"/>
              <a:ext cx="286989" cy="25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Düz Ok Bağlayıcısı 77">
              <a:extLst>
                <a:ext uri="{FF2B5EF4-FFF2-40B4-BE49-F238E27FC236}">
                  <a16:creationId xmlns:a16="http://schemas.microsoft.com/office/drawing/2014/main" id="{A908BDEE-9D2D-4DBD-A6AE-0BAA40AFA5AF}"/>
                </a:ext>
              </a:extLst>
            </p:cNvPr>
            <p:cNvCxnSpPr>
              <a:cxnSpLocks/>
              <a:stCxn id="75" idx="2"/>
              <a:endCxn id="66" idx="0"/>
            </p:cNvCxnSpPr>
            <p:nvPr/>
          </p:nvCxnSpPr>
          <p:spPr>
            <a:xfrm>
              <a:off x="5834448" y="3281228"/>
              <a:ext cx="0" cy="27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Ok Bağlayıcısı 78">
              <a:extLst>
                <a:ext uri="{FF2B5EF4-FFF2-40B4-BE49-F238E27FC236}">
                  <a16:creationId xmlns:a16="http://schemas.microsoft.com/office/drawing/2014/main" id="{19B6C625-08D6-45E8-8D49-4DF14A37DFE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175906" y="3288854"/>
              <a:ext cx="282330" cy="259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Düz Ok Bağlayıcısı 80">
              <a:extLst>
                <a:ext uri="{FF2B5EF4-FFF2-40B4-BE49-F238E27FC236}">
                  <a16:creationId xmlns:a16="http://schemas.microsoft.com/office/drawing/2014/main" id="{E0C8763C-5AE2-4F47-95E3-A8E5F5B54381}"/>
                </a:ext>
              </a:extLst>
            </p:cNvPr>
            <p:cNvCxnSpPr>
              <a:cxnSpLocks/>
              <a:stCxn id="75" idx="3"/>
              <a:endCxn id="68" idx="0"/>
            </p:cNvCxnSpPr>
            <p:nvPr/>
          </p:nvCxnSpPr>
          <p:spPr>
            <a:xfrm>
              <a:off x="6433330" y="3142729"/>
              <a:ext cx="648693" cy="408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Metin kutusu 82">
              <a:extLst>
                <a:ext uri="{FF2B5EF4-FFF2-40B4-BE49-F238E27FC236}">
                  <a16:creationId xmlns:a16="http://schemas.microsoft.com/office/drawing/2014/main" id="{E88E3ACF-C74C-47DF-A8FA-9D6C72316CA4}"/>
                </a:ext>
              </a:extLst>
            </p:cNvPr>
            <p:cNvSpPr txBox="1"/>
            <p:nvPr/>
          </p:nvSpPr>
          <p:spPr>
            <a:xfrm>
              <a:off x="5235564" y="4382635"/>
              <a:ext cx="11977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Outfit" pitchFamily="2" charset="0"/>
                </a:rPr>
                <a:t>Eleman İndisleri</a:t>
              </a:r>
              <a:br>
                <a:rPr lang="tr-TR" sz="1100" dirty="0">
                  <a:latin typeface="Outfit" pitchFamily="2" charset="0"/>
                </a:rPr>
              </a:br>
              <a:r>
                <a:rPr lang="tr-TR" sz="1100" dirty="0">
                  <a:solidFill>
                    <a:srgbClr val="0000CC"/>
                  </a:solidFill>
                  <a:latin typeface="Outfit" pitchFamily="2" charset="0"/>
                </a:rPr>
                <a:t>tamsayı</a:t>
              </a:r>
            </a:p>
          </p:txBody>
        </p:sp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865657EC-E0B5-41C0-8E82-8D22B606FB06}"/>
                </a:ext>
              </a:extLst>
            </p:cNvPr>
            <p:cNvSpPr txBox="1"/>
            <p:nvPr/>
          </p:nvSpPr>
          <p:spPr>
            <a:xfrm>
              <a:off x="3336636" y="2872025"/>
              <a:ext cx="925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Dizinin 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latin typeface="Outfit" pitchFamily="2" charset="0"/>
                </a:rPr>
                <a:t>Uzunluğu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solidFill>
                    <a:srgbClr val="0000CC"/>
                  </a:solidFill>
                  <a:latin typeface="Outfit" pitchFamily="2" charset="0"/>
                </a:rPr>
                <a:t>tamsayı</a:t>
              </a:r>
            </a:p>
          </p:txBody>
        </p:sp>
        <p:cxnSp>
          <p:nvCxnSpPr>
            <p:cNvPr id="85" name="Düz Ok Bağlayıcısı 84">
              <a:extLst>
                <a:ext uri="{FF2B5EF4-FFF2-40B4-BE49-F238E27FC236}">
                  <a16:creationId xmlns:a16="http://schemas.microsoft.com/office/drawing/2014/main" id="{E78AFC46-B3D7-49C4-BBF0-1FE094D8430C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3799271" y="3518356"/>
              <a:ext cx="0" cy="80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etin kutusu 85">
              <a:extLst>
                <a:ext uri="{FF2B5EF4-FFF2-40B4-BE49-F238E27FC236}">
                  <a16:creationId xmlns:a16="http://schemas.microsoft.com/office/drawing/2014/main" id="{FC8E8390-30CD-4CA1-A3B0-C9A402567AF1}"/>
                </a:ext>
              </a:extLst>
            </p:cNvPr>
            <p:cNvSpPr txBox="1"/>
            <p:nvPr/>
          </p:nvSpPr>
          <p:spPr>
            <a:xfrm>
              <a:off x="2310194" y="2861831"/>
              <a:ext cx="1106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Elemanların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latin typeface="Outfit" pitchFamily="2" charset="0"/>
                </a:rPr>
                <a:t>Veri Tipi</a:t>
              </a:r>
            </a:p>
          </p:txBody>
        </p:sp>
        <p:cxnSp>
          <p:nvCxnSpPr>
            <p:cNvPr id="87" name="Düz Ok Bağlayıcısı 86">
              <a:extLst>
                <a:ext uri="{FF2B5EF4-FFF2-40B4-BE49-F238E27FC236}">
                  <a16:creationId xmlns:a16="http://schemas.microsoft.com/office/drawing/2014/main" id="{F7E9D64E-43F3-460A-851F-334B4C0C304B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2863391" y="3323496"/>
              <a:ext cx="0" cy="28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4342909F-4A1F-40E0-AC11-F9673BD296A9}"/>
                </a:ext>
              </a:extLst>
            </p:cNvPr>
            <p:cNvSpPr txBox="1"/>
            <p:nvPr/>
          </p:nvSpPr>
          <p:spPr>
            <a:xfrm>
              <a:off x="2918358" y="408274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Dizinin Kimliği</a:t>
              </a:r>
            </a:p>
          </p:txBody>
        </p:sp>
        <p:cxnSp>
          <p:nvCxnSpPr>
            <p:cNvPr id="89" name="Düz Ok Bağlayıcısı 88">
              <a:extLst>
                <a:ext uri="{FF2B5EF4-FFF2-40B4-BE49-F238E27FC236}">
                  <a16:creationId xmlns:a16="http://schemas.microsoft.com/office/drawing/2014/main" id="{FCF01A4B-CCD0-4B56-B27C-9DE31F58CD4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3470808" y="3838725"/>
              <a:ext cx="0" cy="24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Düz Ok Bağlayıcısı 89">
              <a:extLst>
                <a:ext uri="{FF2B5EF4-FFF2-40B4-BE49-F238E27FC236}">
                  <a16:creationId xmlns:a16="http://schemas.microsoft.com/office/drawing/2014/main" id="{28BB2989-F404-4BFF-9A74-FC997359B536}"/>
                </a:ext>
              </a:extLst>
            </p:cNvPr>
            <p:cNvCxnSpPr>
              <a:cxnSpLocks/>
              <a:stCxn id="83" idx="0"/>
              <a:endCxn id="72" idx="2"/>
            </p:cNvCxnSpPr>
            <p:nvPr/>
          </p:nvCxnSpPr>
          <p:spPr>
            <a:xfrm flipV="1">
              <a:off x="5834447" y="4210996"/>
              <a:ext cx="1" cy="17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D1FEE15B-61DA-425E-A26C-E9D8D77363FE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6471286" y="4207650"/>
              <a:ext cx="610737" cy="30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Düz Ok Bağlayıcısı 91">
              <a:extLst>
                <a:ext uri="{FF2B5EF4-FFF2-40B4-BE49-F238E27FC236}">
                  <a16:creationId xmlns:a16="http://schemas.microsoft.com/office/drawing/2014/main" id="{8041BB99-F07D-4C21-92FF-C52A1426B06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6146939" y="4207650"/>
              <a:ext cx="317233" cy="21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E674459D-14AC-4B2C-B663-7F9CB2C4E1CF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H="1" flipV="1">
              <a:off x="5204723" y="4213686"/>
              <a:ext cx="292666" cy="212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Düz Ok Bağlayıcısı 93">
              <a:extLst>
                <a:ext uri="{FF2B5EF4-FFF2-40B4-BE49-F238E27FC236}">
                  <a16:creationId xmlns:a16="http://schemas.microsoft.com/office/drawing/2014/main" id="{C8DD56DC-E8AF-4E38-9920-C0E24053518B}"/>
                </a:ext>
              </a:extLst>
            </p:cNvPr>
            <p:cNvCxnSpPr>
              <a:cxnSpLocks/>
              <a:stCxn id="83" idx="1"/>
              <a:endCxn id="70" idx="2"/>
            </p:cNvCxnSpPr>
            <p:nvPr/>
          </p:nvCxnSpPr>
          <p:spPr>
            <a:xfrm flipH="1" flipV="1">
              <a:off x="4581998" y="4207650"/>
              <a:ext cx="653566" cy="39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3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NİÇİN KULLANILIR?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A6244-3690-4F1A-AE68-38D149AD1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dirty="0"/>
              <a:t>10 Öğrenciden oluşan bir sınıfta not ortalamasını hesaplamayı düşünelim;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ali=90, veli=85, cengiz=95, </a:t>
            </a:r>
            <a:r>
              <a:rPr lang="tr-TR" sz="1200" dirty="0" err="1">
                <a:latin typeface="Consolas" panose="020B0609020204030204" pitchFamily="49" charset="0"/>
              </a:rPr>
              <a:t>hafize</a:t>
            </a:r>
            <a:r>
              <a:rPr lang="tr-TR" sz="1200" dirty="0">
                <a:latin typeface="Consolas" panose="020B0609020204030204" pitchFamily="49" charset="0"/>
              </a:rPr>
              <a:t>=100, elif=95,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/*...*/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og1=90, og2=85, og3=95, og4=100, og5=95,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/*...*/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ortalama=(</a:t>
            </a:r>
            <a:r>
              <a:rPr lang="tr-TR" sz="1200" dirty="0" err="1">
                <a:latin typeface="Consolas" panose="020B0609020204030204" pitchFamily="49" charset="0"/>
              </a:rPr>
              <a:t>ali+veli+cengiz+hafize+elif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/*+...*/</a:t>
            </a:r>
            <a:r>
              <a:rPr lang="tr-TR" sz="1200" dirty="0">
                <a:latin typeface="Consolas" panose="020B0609020204030204" pitchFamily="49" charset="0"/>
              </a:rPr>
              <a:t>)/5;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/>
              <a:t>Bunu diziler ile yapmak oldukça kolaydır;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notlar</a:t>
            </a:r>
            <a:r>
              <a:rPr lang="nn-NO" sz="1200" dirty="0">
                <a:latin typeface="Consolas" panose="020B0609020204030204" pitchFamily="49" charset="0"/>
              </a:rPr>
              <a:t>[10] = {</a:t>
            </a:r>
            <a:r>
              <a:rPr lang="tr-TR" sz="1200" dirty="0">
                <a:latin typeface="Consolas" panose="020B0609020204030204" pitchFamily="49" charset="0"/>
              </a:rPr>
              <a:t>90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85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50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30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05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30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50</a:t>
            </a:r>
            <a:r>
              <a:rPr lang="nn-NO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latin typeface="Consolas" panose="020B0609020204030204" pitchFamily="49" charset="0"/>
              </a:rPr>
              <a:t> i, </a:t>
            </a:r>
            <a:r>
              <a:rPr lang="tr-TR" sz="1200" dirty="0">
                <a:latin typeface="Consolas" panose="020B0609020204030204" pitchFamily="49" charset="0"/>
              </a:rPr>
              <a:t>toplam</a:t>
            </a:r>
            <a:r>
              <a:rPr lang="nn-NO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ortalama</a:t>
            </a:r>
            <a:r>
              <a:rPr lang="nn-NO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latin typeface="Consolas" panose="020B0609020204030204" pitchFamily="49" charset="0"/>
              </a:rPr>
              <a:t> (i=0; i&lt;=9; i++){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latin typeface="Consolas" panose="020B0609020204030204" pitchFamily="49" charset="0"/>
              </a:rPr>
              <a:t>toplam</a:t>
            </a:r>
            <a:r>
              <a:rPr lang="nn-NO" sz="1200" dirty="0">
                <a:latin typeface="Consolas" panose="020B0609020204030204" pitchFamily="49" charset="0"/>
              </a:rPr>
              <a:t>+ = </a:t>
            </a:r>
            <a:r>
              <a:rPr lang="tr-TR" sz="1200" dirty="0">
                <a:latin typeface="Consolas" panose="020B0609020204030204" pitchFamily="49" charset="0"/>
              </a:rPr>
              <a:t>notlar</a:t>
            </a:r>
            <a:r>
              <a:rPr lang="nn-NO" sz="12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ortalama</a:t>
            </a:r>
            <a:r>
              <a:rPr lang="nn-NO" sz="1200" dirty="0">
                <a:latin typeface="Consolas" panose="020B0609020204030204" pitchFamily="49" charset="0"/>
              </a:rPr>
              <a:t> =</a:t>
            </a:r>
            <a:r>
              <a:rPr lang="tr-TR" sz="1200" dirty="0">
                <a:latin typeface="Consolas" panose="020B0609020204030204" pitchFamily="49" charset="0"/>
              </a:rPr>
              <a:t> toplam</a:t>
            </a:r>
            <a:r>
              <a:rPr lang="nn-NO" sz="1200" dirty="0">
                <a:latin typeface="Consolas" panose="020B0609020204030204" pitchFamily="49" charset="0"/>
              </a:rPr>
              <a:t>/10</a:t>
            </a:r>
            <a:r>
              <a:rPr lang="tr-TR" sz="1200" dirty="0">
                <a:latin typeface="Consolas" panose="020B0609020204030204" pitchFamily="49" charset="0"/>
              </a:rPr>
              <a:t>.0</a:t>
            </a:r>
            <a:r>
              <a:rPr lang="nn-NO" sz="1200" dirty="0">
                <a:latin typeface="Consolas" panose="020B0609020204030204" pitchFamily="49" charset="0"/>
              </a:rPr>
              <a:t>;</a:t>
            </a: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71E6A10-54A4-49A2-832B-5F5F79FB35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r-TR" sz="3600" b="1" dirty="0"/>
              <a:t>Diziler </a:t>
            </a:r>
            <a:r>
              <a:rPr lang="tr-TR" sz="3600" b="1" dirty="0">
                <a:highlight>
                  <a:srgbClr val="FFFF00"/>
                </a:highlight>
              </a:rPr>
              <a:t>belleği verimli kullanan ve tek bir değişken ile elemanlara erişim sağlayan bir çözüm sunar</a:t>
            </a:r>
            <a:r>
              <a:rPr lang="tr-TR" sz="3600" b="1" dirty="0"/>
              <a:t>. Bir dizideki elemanlar, bellekte </a:t>
            </a:r>
            <a:r>
              <a:rPr lang="tr-TR" sz="3600" b="1" u="sng" dirty="0">
                <a:solidFill>
                  <a:srgbClr val="FF0000"/>
                </a:solidFill>
              </a:rPr>
              <a:t>bitişik konumda yer aldığından</a:t>
            </a:r>
            <a:r>
              <a:rPr lang="tr-TR" sz="3600" b="1" dirty="0"/>
              <a:t> herhangi bir öğeye kolaylıkla erişebiliriz. </a:t>
            </a:r>
          </a:p>
          <a:p>
            <a:pPr marL="0" indent="0">
              <a:buNone/>
            </a:pPr>
            <a:r>
              <a:rPr lang="tr-TR" sz="3300" dirty="0"/>
              <a:t>Bir dizinin başlıca üstünlükleri şunlardır: </a:t>
            </a:r>
          </a:p>
          <a:p>
            <a:r>
              <a:rPr lang="tr-TR" sz="3300" dirty="0"/>
              <a:t>İndisleri kullanarak dizi </a:t>
            </a:r>
            <a:r>
              <a:rPr lang="tr-TR" sz="3300" b="1" i="1" dirty="0"/>
              <a:t>öğelere rastgele ve hızlı erişim</a:t>
            </a:r>
            <a:r>
              <a:rPr lang="tr-TR" sz="3300" dirty="0"/>
              <a:t>. Her öğenin bir indisi (</a:t>
            </a:r>
            <a:r>
              <a:rPr lang="tr-TR" sz="3300" dirty="0" err="1"/>
              <a:t>index</a:t>
            </a:r>
            <a:r>
              <a:rPr lang="tr-TR" sz="3300" dirty="0"/>
              <a:t>) olduğundan doğrudan erişilebilir ve değiştirilebilir.</a:t>
            </a:r>
          </a:p>
          <a:p>
            <a:r>
              <a:rPr lang="tr-TR" sz="3300" dirty="0"/>
              <a:t>Birden fazla öğeden oluşan tek bir dizi oluşturduğundan </a:t>
            </a:r>
            <a:r>
              <a:rPr lang="tr-TR" sz="3300" b="1" i="1" dirty="0"/>
              <a:t>daha az kod satırı </a:t>
            </a:r>
            <a:r>
              <a:rPr lang="tr-TR" sz="3300" dirty="0"/>
              <a:t>yazılır. </a:t>
            </a:r>
          </a:p>
          <a:p>
            <a:r>
              <a:rPr lang="tr-TR" sz="3300" b="1" i="1" dirty="0"/>
              <a:t>Daha az kod satırı yazılarak sıralama </a:t>
            </a:r>
            <a:r>
              <a:rPr lang="tr-TR" sz="3300" dirty="0"/>
              <a:t>yapılabilir.</a:t>
            </a:r>
          </a:p>
          <a:p>
            <a:pPr marL="0" indent="0">
              <a:buNone/>
            </a:pPr>
            <a:r>
              <a:rPr lang="tr-TR" sz="3300" dirty="0"/>
              <a:t>Dizi kullanmanın zayıf yönleri ise;</a:t>
            </a:r>
          </a:p>
          <a:p>
            <a:r>
              <a:rPr lang="tr-TR" sz="3300" dirty="0" err="1"/>
              <a:t>Kimliklendirme</a:t>
            </a:r>
            <a:r>
              <a:rPr lang="tr-TR" sz="3300" dirty="0"/>
              <a:t> sırasında karar verilen </a:t>
            </a:r>
            <a:r>
              <a:rPr lang="tr-TR" sz="3300" i="1" u="sng" dirty="0"/>
              <a:t>sabit sayıda elemanın üzerinde işlem </a:t>
            </a:r>
            <a:r>
              <a:rPr lang="tr-TR" sz="3300" dirty="0"/>
              <a:t>yapılır.</a:t>
            </a:r>
          </a:p>
          <a:p>
            <a:r>
              <a:rPr lang="tr-TR" sz="3300" dirty="0"/>
              <a:t>Dizi dinamik değildir. </a:t>
            </a:r>
            <a:r>
              <a:rPr lang="tr-TR" sz="3300" b="1" i="1" dirty="0">
                <a:highlight>
                  <a:srgbClr val="FFFF00"/>
                </a:highlight>
              </a:rPr>
              <a:t>Araya elaman ekleme veya çıkarma yapılamaz.</a:t>
            </a: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830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Elemanların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Burada dikkat edilmesi gereken dizi tipinin bellekte kapladığı yer kadar her bir elemana bellekte yer ayrılır.</a:t>
            </a:r>
          </a:p>
          <a:p>
            <a:r>
              <a:rPr lang="tr-TR" dirty="0"/>
              <a:t>Yandaki char dizisinde bellekte her bir elemana 1 </a:t>
            </a:r>
            <a:r>
              <a:rPr lang="tr-TR" dirty="0" err="1"/>
              <a:t>byte</a:t>
            </a:r>
            <a:r>
              <a:rPr lang="tr-TR" dirty="0"/>
              <a:t> yer ayrılırken, </a:t>
            </a:r>
            <a:r>
              <a:rPr lang="tr-TR" dirty="0" err="1"/>
              <a:t>int</a:t>
            </a:r>
            <a:r>
              <a:rPr lang="tr-TR" dirty="0"/>
              <a:t> dizisinde her bir elemana 4 </a:t>
            </a:r>
            <a:r>
              <a:rPr lang="tr-TR" dirty="0" err="1"/>
              <a:t>byte</a:t>
            </a:r>
            <a:r>
              <a:rPr lang="tr-TR" dirty="0"/>
              <a:t> yer ayrılmıştır.</a:t>
            </a: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CEAE2CC-A468-4DAC-90B8-A182BAF1BF08}"/>
              </a:ext>
            </a:extLst>
          </p:cNvPr>
          <p:cNvSpPr/>
          <p:nvPr/>
        </p:nvSpPr>
        <p:spPr>
          <a:xfrm>
            <a:off x="2405921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'I'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E9822663-DA3D-49B9-849F-3D400B89E449}"/>
              </a:ext>
            </a:extLst>
          </p:cNvPr>
          <p:cNvSpPr/>
          <p:nvPr/>
        </p:nvSpPr>
        <p:spPr>
          <a:xfrm>
            <a:off x="2918022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'L'</a:t>
            </a:r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E276DCA5-5110-468E-A9E2-49C2B1709382}"/>
              </a:ext>
            </a:extLst>
          </p:cNvPr>
          <p:cNvSpPr/>
          <p:nvPr/>
        </p:nvSpPr>
        <p:spPr>
          <a:xfrm>
            <a:off x="3414528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'H'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DDFA323F-5B15-4961-9EDB-2237DB0DF5A1}"/>
              </a:ext>
            </a:extLst>
          </p:cNvPr>
          <p:cNvSpPr/>
          <p:nvPr/>
        </p:nvSpPr>
        <p:spPr>
          <a:xfrm>
            <a:off x="3911034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'A'</a:t>
            </a: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AC71D5A2-4257-4ACC-AB42-AE866BBB5925}"/>
              </a:ext>
            </a:extLst>
          </p:cNvPr>
          <p:cNvSpPr/>
          <p:nvPr/>
        </p:nvSpPr>
        <p:spPr>
          <a:xfrm>
            <a:off x="4416905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'N'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EDDFAB9-1392-4828-9C03-54218BFD54B5}"/>
              </a:ext>
            </a:extLst>
          </p:cNvPr>
          <p:cNvSpPr txBox="1"/>
          <p:nvPr/>
        </p:nvSpPr>
        <p:spPr>
          <a:xfrm>
            <a:off x="1136377" y="805599"/>
            <a:ext cx="307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char dizi1[5]={'I','L','H','A','N'};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4F9940E4-59A7-4DC2-A3B4-4A881BE3FDA8}"/>
              </a:ext>
            </a:extLst>
          </p:cNvPr>
          <p:cNvSpPr/>
          <p:nvPr/>
        </p:nvSpPr>
        <p:spPr>
          <a:xfrm>
            <a:off x="6088662" y="71615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'I'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B1BC6288-2A95-45D2-9B93-AA82010A5954}"/>
              </a:ext>
            </a:extLst>
          </p:cNvPr>
          <p:cNvSpPr/>
          <p:nvPr/>
        </p:nvSpPr>
        <p:spPr>
          <a:xfrm>
            <a:off x="6088662" y="109811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'L'</a:t>
            </a: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6912A128-67B7-4548-81A6-16C62296D5BA}"/>
              </a:ext>
            </a:extLst>
          </p:cNvPr>
          <p:cNvSpPr/>
          <p:nvPr/>
        </p:nvSpPr>
        <p:spPr>
          <a:xfrm>
            <a:off x="6088662" y="148008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'H'</a:t>
            </a:r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D25D0533-4DD2-42B3-9728-29381A84A8DB}"/>
              </a:ext>
            </a:extLst>
          </p:cNvPr>
          <p:cNvSpPr/>
          <p:nvPr/>
        </p:nvSpPr>
        <p:spPr>
          <a:xfrm>
            <a:off x="6096821" y="186204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'A'</a:t>
            </a:r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4FF57220-78FA-4E0F-A980-170F873E670A}"/>
              </a:ext>
            </a:extLst>
          </p:cNvPr>
          <p:cNvSpPr/>
          <p:nvPr/>
        </p:nvSpPr>
        <p:spPr>
          <a:xfrm>
            <a:off x="6088662" y="224099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'N'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CF3AABF9-0A7D-457C-B4D3-CFB08504E961}"/>
              </a:ext>
            </a:extLst>
          </p:cNvPr>
          <p:cNvSpPr txBox="1"/>
          <p:nvPr/>
        </p:nvSpPr>
        <p:spPr>
          <a:xfrm>
            <a:off x="6645833" y="776330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F6A5EE37-8AD0-480E-A73E-2B38699D36CF}"/>
              </a:ext>
            </a:extLst>
          </p:cNvPr>
          <p:cNvSpPr txBox="1"/>
          <p:nvPr/>
        </p:nvSpPr>
        <p:spPr>
          <a:xfrm>
            <a:off x="6652721" y="115829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6108163-266D-4247-8A8D-F97A0B14D839}"/>
              </a:ext>
            </a:extLst>
          </p:cNvPr>
          <p:cNvSpPr txBox="1"/>
          <p:nvPr/>
        </p:nvSpPr>
        <p:spPr>
          <a:xfrm>
            <a:off x="6645833" y="153693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B566DC41-DE0D-47FD-9A32-F3BEDCB2D340}"/>
              </a:ext>
            </a:extLst>
          </p:cNvPr>
          <p:cNvSpPr txBox="1"/>
          <p:nvPr/>
        </p:nvSpPr>
        <p:spPr>
          <a:xfrm>
            <a:off x="6645833" y="1903929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dizi1[3]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8B29F2A-F7DC-4134-8CEE-2D7EECE00314}"/>
              </a:ext>
            </a:extLst>
          </p:cNvPr>
          <p:cNvSpPr txBox="1"/>
          <p:nvPr/>
        </p:nvSpPr>
        <p:spPr>
          <a:xfrm>
            <a:off x="6645833" y="230117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dizi1[4]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386D950-5545-422D-BD5C-C005FE3AED5E}"/>
              </a:ext>
            </a:extLst>
          </p:cNvPr>
          <p:cNvSpPr txBox="1"/>
          <p:nvPr/>
        </p:nvSpPr>
        <p:spPr>
          <a:xfrm>
            <a:off x="5399469" y="7803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65FDE0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37B75B8-1CDE-4701-BDD1-76CF698AFA44}"/>
              </a:ext>
            </a:extLst>
          </p:cNvPr>
          <p:cNvSpPr txBox="1"/>
          <p:nvPr/>
        </p:nvSpPr>
        <p:spPr>
          <a:xfrm>
            <a:off x="5400675" y="1154899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FDE8B54E-DD08-45D1-B337-F0ADBACDCE93}"/>
              </a:ext>
            </a:extLst>
          </p:cNvPr>
          <p:cNvSpPr txBox="1"/>
          <p:nvPr/>
        </p:nvSpPr>
        <p:spPr>
          <a:xfrm>
            <a:off x="5399469" y="152941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65FDE2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FC43CD8-9868-465D-9125-44F5543AE146}"/>
              </a:ext>
            </a:extLst>
          </p:cNvPr>
          <p:cNvSpPr txBox="1"/>
          <p:nvPr/>
        </p:nvSpPr>
        <p:spPr>
          <a:xfrm>
            <a:off x="5408813" y="1903929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65FDE3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F60DE1A-474C-41CB-969C-4A8E872B77CF}"/>
              </a:ext>
            </a:extLst>
          </p:cNvPr>
          <p:cNvSpPr txBox="1"/>
          <p:nvPr/>
        </p:nvSpPr>
        <p:spPr>
          <a:xfrm>
            <a:off x="5399469" y="228694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65FDE4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73402642-F16F-4E55-96E9-DE9AA68818A9}"/>
              </a:ext>
            </a:extLst>
          </p:cNvPr>
          <p:cNvSpPr txBox="1"/>
          <p:nvPr/>
        </p:nvSpPr>
        <p:spPr>
          <a:xfrm>
            <a:off x="5346151" y="35283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B0F6957A-48C8-4A3D-BADB-5A6D8B00CBED}"/>
              </a:ext>
            </a:extLst>
          </p:cNvPr>
          <p:cNvSpPr/>
          <p:nvPr/>
        </p:nvSpPr>
        <p:spPr>
          <a:xfrm>
            <a:off x="2351072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E9D4C85E-2447-434D-B3E1-EC28A58F2876}"/>
              </a:ext>
            </a:extLst>
          </p:cNvPr>
          <p:cNvSpPr/>
          <p:nvPr/>
        </p:nvSpPr>
        <p:spPr>
          <a:xfrm>
            <a:off x="2863173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A81FEFD6-43B1-4BAA-BC41-07CDD5E5E963}"/>
              </a:ext>
            </a:extLst>
          </p:cNvPr>
          <p:cNvSpPr/>
          <p:nvPr/>
        </p:nvSpPr>
        <p:spPr>
          <a:xfrm>
            <a:off x="3359679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93E694BF-95E8-4BD6-9A62-21908616027B}"/>
              </a:ext>
            </a:extLst>
          </p:cNvPr>
          <p:cNvSpPr/>
          <p:nvPr/>
        </p:nvSpPr>
        <p:spPr>
          <a:xfrm>
            <a:off x="3856185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0D72D2E0-B9D0-40A1-897D-31D338E3EC90}"/>
              </a:ext>
            </a:extLst>
          </p:cNvPr>
          <p:cNvSpPr/>
          <p:nvPr/>
        </p:nvSpPr>
        <p:spPr>
          <a:xfrm>
            <a:off x="4362056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1038626" y="3392785"/>
            <a:ext cx="327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int</a:t>
            </a:r>
            <a:r>
              <a:rPr lang="tr-TR" sz="2000" dirty="0"/>
              <a:t> dizi2[5]={2,0,3,10,2};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55D3410B-F657-4257-9DD4-C8F3A43CF57B}"/>
              </a:ext>
            </a:extLst>
          </p:cNvPr>
          <p:cNvSpPr/>
          <p:nvPr/>
        </p:nvSpPr>
        <p:spPr>
          <a:xfrm>
            <a:off x="6145328" y="3792895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3F806802-0E1B-470E-BD6F-65316A341091}"/>
              </a:ext>
            </a:extLst>
          </p:cNvPr>
          <p:cNvSpPr/>
          <p:nvPr/>
        </p:nvSpPr>
        <p:spPr>
          <a:xfrm>
            <a:off x="6145328" y="417486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37F92D1B-19F5-4D00-A581-2D417131B301}"/>
              </a:ext>
            </a:extLst>
          </p:cNvPr>
          <p:cNvSpPr/>
          <p:nvPr/>
        </p:nvSpPr>
        <p:spPr>
          <a:xfrm>
            <a:off x="6145328" y="4556825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B5157CED-2F0A-4193-A2B6-309E4007EDAE}"/>
              </a:ext>
            </a:extLst>
          </p:cNvPr>
          <p:cNvSpPr/>
          <p:nvPr/>
        </p:nvSpPr>
        <p:spPr>
          <a:xfrm>
            <a:off x="6153487" y="493879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C51E0C35-922F-496A-9851-7C3333285045}"/>
              </a:ext>
            </a:extLst>
          </p:cNvPr>
          <p:cNvSpPr/>
          <p:nvPr/>
        </p:nvSpPr>
        <p:spPr>
          <a:xfrm>
            <a:off x="6145328" y="531774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5AF37BE-AD3B-45CF-9A85-A2ED8A8F6DA5}"/>
              </a:ext>
            </a:extLst>
          </p:cNvPr>
          <p:cNvSpPr txBox="1"/>
          <p:nvPr/>
        </p:nvSpPr>
        <p:spPr>
          <a:xfrm>
            <a:off x="6702499" y="385307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dizi2[0]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54D07D5-C60D-4937-A4E2-059236F301D6}"/>
              </a:ext>
            </a:extLst>
          </p:cNvPr>
          <p:cNvSpPr txBox="1"/>
          <p:nvPr/>
        </p:nvSpPr>
        <p:spPr>
          <a:xfrm>
            <a:off x="6709387" y="423503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dizi2[1]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EAFF5801-45DD-4DC5-9F05-0D8C8A36BAD9}"/>
              </a:ext>
            </a:extLst>
          </p:cNvPr>
          <p:cNvSpPr txBox="1"/>
          <p:nvPr/>
        </p:nvSpPr>
        <p:spPr>
          <a:xfrm>
            <a:off x="6702499" y="4613676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dizi2[2]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F1539C8-536A-470E-B56F-80ED4D100FA9}"/>
              </a:ext>
            </a:extLst>
          </p:cNvPr>
          <p:cNvSpPr txBox="1"/>
          <p:nvPr/>
        </p:nvSpPr>
        <p:spPr>
          <a:xfrm>
            <a:off x="6702499" y="498067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dizi3[3]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BCE649B-278D-42A6-908E-1491FE6F40E9}"/>
              </a:ext>
            </a:extLst>
          </p:cNvPr>
          <p:cNvSpPr txBox="1"/>
          <p:nvPr/>
        </p:nvSpPr>
        <p:spPr>
          <a:xfrm>
            <a:off x="6702499" y="537791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dizi4[4]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4E03AE94-FD80-40D6-B3F3-A2870261AEB6}"/>
              </a:ext>
            </a:extLst>
          </p:cNvPr>
          <p:cNvSpPr txBox="1"/>
          <p:nvPr/>
        </p:nvSpPr>
        <p:spPr>
          <a:xfrm>
            <a:off x="5456135" y="385712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65FDE0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515ABC2-11D9-44B2-9561-3D470A1B0953}"/>
              </a:ext>
            </a:extLst>
          </p:cNvPr>
          <p:cNvSpPr txBox="1"/>
          <p:nvPr/>
        </p:nvSpPr>
        <p:spPr>
          <a:xfrm>
            <a:off x="5457341" y="423164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65FDE4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D8AAC6C-AC13-44CB-960C-794C60DB5AC6}"/>
              </a:ext>
            </a:extLst>
          </p:cNvPr>
          <p:cNvSpPr txBox="1"/>
          <p:nvPr/>
        </p:nvSpPr>
        <p:spPr>
          <a:xfrm>
            <a:off x="5456135" y="460615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65FDE8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62DD279-8FE1-4265-BB4B-7DE7C45BEB2A}"/>
              </a:ext>
            </a:extLst>
          </p:cNvPr>
          <p:cNvSpPr txBox="1"/>
          <p:nvPr/>
        </p:nvSpPr>
        <p:spPr>
          <a:xfrm>
            <a:off x="5465479" y="498067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65FDEC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939E9FD6-CF0A-4438-8B1F-312BBB68828E}"/>
              </a:ext>
            </a:extLst>
          </p:cNvPr>
          <p:cNvSpPr txBox="1"/>
          <p:nvPr/>
        </p:nvSpPr>
        <p:spPr>
          <a:xfrm>
            <a:off x="5456135" y="5363686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65FDF0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402817" y="342958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</p:spTree>
    <p:extLst>
      <p:ext uri="{BB962C8B-B14F-4D97-AF65-F5344CB8AC3E}">
        <p14:creationId xmlns:p14="http://schemas.microsoft.com/office/powerpoint/2010/main" val="16749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DİZİnin</a:t>
            </a:r>
            <a:r>
              <a:rPr lang="tr-TR" dirty="0"/>
              <a:t> kapladığı yer?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A6244-3690-4F1A-AE68-38D149AD1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[10] = {50, 55, 67, 73, 45, 21, 39, 70, 49, 51};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size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) /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("Dizinin </a:t>
            </a:r>
            <a:r>
              <a:rPr lang="tr-TR" sz="1100" dirty="0" err="1">
                <a:latin typeface="Consolas" panose="020B0609020204030204" pitchFamily="49" charset="0"/>
              </a:rPr>
              <a:t>Uzunlugu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size);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("Her bir </a:t>
            </a:r>
            <a:r>
              <a:rPr lang="tr-TR" sz="1100" dirty="0" err="1">
                <a:latin typeface="Consolas" panose="020B0609020204030204" pitchFamily="49" charset="0"/>
              </a:rPr>
              <a:t>elemanin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kapladigi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Hafiza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     </a:t>
            </a:r>
            <a:r>
              <a:rPr lang="tr-TR" sz="1100" dirty="0" err="1"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("1.eleman=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[0]: %d \n", 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("10.yani Sonuncu Eleman=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[9]: %d\n",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[size-1]);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 nm[10] = {50, 5, 67, 7, 45, 21, 39, 70.5, 4.9, 51};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size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(nm) /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("Dizinin </a:t>
            </a:r>
            <a:r>
              <a:rPr lang="tr-TR" sz="1100" dirty="0" err="1">
                <a:latin typeface="Consolas" panose="020B0609020204030204" pitchFamily="49" charset="0"/>
              </a:rPr>
              <a:t>Uzunlugu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size));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("Her bir </a:t>
            </a:r>
            <a:r>
              <a:rPr lang="tr-TR" sz="1100" dirty="0" err="1">
                <a:latin typeface="Consolas" panose="020B0609020204030204" pitchFamily="49" charset="0"/>
              </a:rPr>
              <a:t>elemanin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kapladigi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Hafiza</a:t>
            </a:r>
            <a:r>
              <a:rPr lang="tr-TR" sz="1100" dirty="0">
                <a:latin typeface="Consolas" panose="020B0609020204030204" pitchFamily="49" charset="0"/>
              </a:rPr>
              <a:t>:%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("1.eleman=nm[0]: %f \n", nm[0]);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("10.yani Sonuncu Eleman=nm[9]: %f\n", nm[size-1]);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B40091-4AB8-463F-AC61-8F5BA4D6B6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b="1" dirty="0"/>
              <a:t>Bir dizi </a:t>
            </a:r>
            <a:r>
              <a:rPr lang="tr-TR" sz="1600" b="1" u="sng" dirty="0"/>
              <a:t>aynı tipteki tüm elemanları depolayabildiğinden</a:t>
            </a:r>
            <a:r>
              <a:rPr lang="tr-TR" sz="1600" b="1" dirty="0"/>
              <a:t>, onun kapladığı toplam hafıza veri tipine bağlıdır.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6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Dizinin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Uzunlugu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Her bir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elemanin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kapladigi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Hafiza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1.eleman=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num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[0]: 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10. yani Sonuncu 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num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[9]: 51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Dizinin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Uzunlugu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Her bir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elemanin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kapladigi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Hafiza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1.eleman=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[0]: 50.000000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10. yani Sonuncu 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[9]: 51.000000</a:t>
            </a:r>
          </a:p>
        </p:txBody>
      </p:sp>
    </p:spTree>
    <p:extLst>
      <p:ext uri="{BB962C8B-B14F-4D97-AF65-F5344CB8AC3E}">
        <p14:creationId xmlns:p14="http://schemas.microsoft.com/office/powerpoint/2010/main" val="221365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2C794AE-8A6A-4DA1-8BE5-C40D341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yapılan hatalar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F5FB257-4826-4D8A-B5E2-C7D259EF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#define SIZE </a:t>
            </a:r>
            <a:r>
              <a:rPr lang="tr-TR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tr-TR" i="0" dirty="0"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en-US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>
                <a:effectLst/>
                <a:latin typeface="Consolas" panose="020B0609020204030204" pitchFamily="49" charset="0"/>
              </a:rPr>
              <a:t>dizi</a:t>
            </a:r>
            <a:r>
              <a:rPr lang="en-US" i="0" dirty="0">
                <a:effectLst/>
                <a:latin typeface="Consolas" panose="020B0609020204030204" pitchFamily="49" charset="0"/>
              </a:rPr>
              <a:t>[SIZE];</a:t>
            </a:r>
            <a:r>
              <a:rPr lang="tr-TR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Hata vermez.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i=1;</a:t>
            </a:r>
            <a:endParaRPr lang="tr-TR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dizi[i]=100;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i tamsayı ve dizi uzunluğu içinde bir sayıdır.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dizi[i+1]=200;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i tamsayı ve i+1 (2) dizi uzunluğu içinde bir sayıdır.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dizi[5]=10;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//Mantıksal HATA: Dizi boyutu dışında verilen indis.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i=10;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dizi[i]=7;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//Mantıksal HATA: Dizi boyutu dışında verilen indis.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izi[10]</a:t>
            </a:r>
          </a:p>
          <a:p>
            <a:pPr marL="0" indent="0">
              <a:buNone/>
            </a:pPr>
            <a:r>
              <a:rPr lang="tr-TR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i="0" dirty="0">
                <a:effectLst/>
                <a:latin typeface="Consolas" panose="020B0609020204030204" pitchFamily="49" charset="0"/>
              </a:rPr>
              <a:t> SIZE2=10;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dizi2[SIZE2];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//DOĞRU: Ama her derleyicide çalışmaz</a:t>
            </a:r>
            <a:endParaRPr lang="tr-TR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i="0" dirty="0">
                <a:effectLst/>
                <a:latin typeface="Consolas" panose="020B0609020204030204" pitchFamily="49" charset="0"/>
              </a:rPr>
              <a:t> dizi3[</a:t>
            </a:r>
            <a:r>
              <a:rPr lang="tr-TR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tr-TR" i="0" dirty="0">
                <a:effectLst/>
                <a:latin typeface="Consolas" panose="020B0609020204030204" pitchFamily="49" charset="0"/>
              </a:rPr>
              <a:t>]={1.0,2.0,3.0,4.0};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HATA! Dizi uzunluğu tamsayı olmalı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i="0" dirty="0">
                <a:effectLst/>
                <a:latin typeface="Consolas" panose="020B0609020204030204" pitchFamily="49" charset="0"/>
              </a:rPr>
              <a:t> f=1.0;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dizi[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tr-TR" dirty="0">
                <a:latin typeface="Consolas" panose="020B0609020204030204" pitchFamily="49" charset="0"/>
              </a:rPr>
              <a:t>]=100.0;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HATA! İndis tamsayı olmalı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2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dizi[5];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5 terimi de tamsayı olan bir dizi tanımlanıyor*/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dizi elemanlarını gezecek ve indis olarak kullanılacak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tamsayı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bir değişken tanımlanıyor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=0;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&lt;5;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("%d.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sayiyi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girin:",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scanf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",&amp;dizi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[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("Tersten </a:t>
            </a:r>
            <a:r>
              <a:rPr lang="tr-TR" sz="1600" dirty="0" err="1">
                <a:latin typeface="Consolas" panose="020B0609020204030204" pitchFamily="49" charset="0"/>
              </a:rPr>
              <a:t>Sayilar</a:t>
            </a:r>
            <a:r>
              <a:rPr lang="tr-TR" sz="1600" dirty="0">
                <a:latin typeface="Consolas" panose="020B0609020204030204" pitchFamily="49" charset="0"/>
              </a:rPr>
              <a:t>:\n");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=4;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&gt;=0;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("%d\n", dizi[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5 adet tamsayıyı, giriş sırasının tersinden ekrana yazan C programını kodlayınız.</a:t>
            </a:r>
          </a:p>
          <a:p>
            <a:r>
              <a:rPr lang="tr-TR" sz="2000" b="1" dirty="0"/>
              <a:t>Bu problemde dizi kullanılmayacak olsaydı, 5 ayrı değişkene ihtiyaç duyulacaktı. !!</a:t>
            </a:r>
          </a:p>
        </p:txBody>
      </p:sp>
    </p:spTree>
    <p:extLst>
      <p:ext uri="{BB962C8B-B14F-4D97-AF65-F5344CB8AC3E}">
        <p14:creationId xmlns:p14="http://schemas.microsoft.com/office/powerpoint/2010/main" val="7813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7079</TotalTime>
  <Words>3316</Words>
  <Application>Microsoft Office PowerPoint</Application>
  <PresentationFormat>Geniş ekran</PresentationFormat>
  <Paragraphs>413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Consolas</vt:lpstr>
      <vt:lpstr>JetBrains Mono</vt:lpstr>
      <vt:lpstr>Outfit</vt:lpstr>
      <vt:lpstr>Wingdings</vt:lpstr>
      <vt:lpstr>Wood Type</vt:lpstr>
      <vt:lpstr>C dili ile  yapısal programlama</vt:lpstr>
      <vt:lpstr>yapısal (structural) programlama nedir?</vt:lpstr>
      <vt:lpstr>DİZİ NEDİR?</vt:lpstr>
      <vt:lpstr>Tek boyutlu Dizi nasıl tanımlanır?</vt:lpstr>
      <vt:lpstr>DİZİ NİÇİN KULLANILIR?</vt:lpstr>
      <vt:lpstr>Elemanların Bellek Yerleşlimi</vt:lpstr>
      <vt:lpstr>DİZİnin kapladığı yer?</vt:lpstr>
      <vt:lpstr>Çok yapılan hatalar</vt:lpstr>
      <vt:lpstr>ÖRNEK 1</vt:lpstr>
      <vt:lpstr>ÖRNEK 2</vt:lpstr>
      <vt:lpstr>ÖRNEK 3</vt:lpstr>
      <vt:lpstr>ÖRNEK 4</vt:lpstr>
      <vt:lpstr>ÖRNEK 5</vt:lpstr>
      <vt:lpstr>ÖRNEK 6</vt:lpstr>
      <vt:lpstr>ÖRNEK 7</vt:lpstr>
      <vt:lpstr>ÖRNEK 8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529</cp:revision>
  <dcterms:created xsi:type="dcterms:W3CDTF">2020-05-21T06:51:03Z</dcterms:created>
  <dcterms:modified xsi:type="dcterms:W3CDTF">2025-04-10T07:32:10Z</dcterms:modified>
</cp:coreProperties>
</file>