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86"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vwR9UTAefDSZSgrgSTWe9wuXJ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B8D577-9A3A-45FC-BECC-0D7F935B6A57}">
  <a:tblStyle styleId="{CBB8D577-9A3A-45FC-BECC-0D7F935B6A57}" styleName="Table_0">
    <a:wholeTbl>
      <a:tcTxStyle b="off" i="off">
        <a:font>
          <a:latin typeface="Cambria"/>
          <a:ea typeface="Cambria"/>
          <a:cs typeface="Cambr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a:tcStyle>
        <a:tcBdr/>
        <a:fill>
          <a:solidFill>
            <a:srgbClr val="EFCECA"/>
          </a:solidFill>
        </a:fill>
      </a:tcStyle>
    </a:band1H>
    <a:band2H>
      <a:tcTxStyle/>
      <a:tcStyle>
        <a:tcBdr/>
      </a:tcStyle>
    </a:band2H>
    <a:band1V>
      <a:tcTxStyle/>
      <a:tcStyle>
        <a:tcBdr/>
        <a:fill>
          <a:solidFill>
            <a:srgbClr val="EFCECA"/>
          </a:solidFill>
        </a:fill>
      </a:tcStyle>
    </a:band1V>
    <a:band2V>
      <a:tcTxStyle/>
      <a:tcStyle>
        <a:tcBdr/>
      </a:tcStyle>
    </a:band2V>
    <a:lastCol>
      <a:tcTxStyle b="on" i="off">
        <a:font>
          <a:latin typeface="Cambria"/>
          <a:ea typeface="Cambria"/>
          <a:cs typeface="Cambria"/>
        </a:font>
        <a:schemeClr val="lt1"/>
      </a:tcTxStyle>
      <a:tcStyle>
        <a:tcBdr/>
        <a:fill>
          <a:solidFill>
            <a:schemeClr val="accent1"/>
          </a:solidFill>
        </a:fill>
      </a:tcStyle>
    </a:lastCol>
    <a:firstCol>
      <a:tcTxStyle b="on" i="off">
        <a:font>
          <a:latin typeface="Cambria"/>
          <a:ea typeface="Cambria"/>
          <a:cs typeface="Cambria"/>
        </a:font>
        <a:schemeClr val="lt1"/>
      </a:tcTxStyle>
      <a:tcStyle>
        <a:tcBdr/>
        <a:fill>
          <a:solidFill>
            <a:schemeClr val="accent1"/>
          </a:solidFill>
        </a:fill>
      </a:tcStyle>
    </a:firstCol>
    <a:lastRow>
      <a:tcTxStyle b="on" i="off">
        <a:font>
          <a:latin typeface="Cambria"/>
          <a:ea typeface="Cambria"/>
          <a:cs typeface="Cambr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mbria"/>
          <a:ea typeface="Cambria"/>
          <a:cs typeface="Cambr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8"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2</a:t>
            </a:fld>
            <a:endParaRPr lang="tr-TR"/>
          </a:p>
        </p:txBody>
      </p:sp>
    </p:spTree>
    <p:extLst>
      <p:ext uri="{BB962C8B-B14F-4D97-AF65-F5344CB8AC3E}">
        <p14:creationId xmlns:p14="http://schemas.microsoft.com/office/powerpoint/2010/main" val="146023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11"/>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1"/>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Cambria"/>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1"/>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25" name="Google Shape;25;p11"/>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7" name="Google Shape;27;p11"/>
          <p:cNvGrpSpPr/>
          <p:nvPr/>
        </p:nvGrpSpPr>
        <p:grpSpPr>
          <a:xfrm>
            <a:off x="897399" y="2325848"/>
            <a:ext cx="1080904" cy="1080902"/>
            <a:chOff x="9685338" y="4460675"/>
            <a:chExt cx="1080904" cy="1080902"/>
          </a:xfrm>
        </p:grpSpPr>
        <p:sp>
          <p:nvSpPr>
            <p:cNvPr id="28" name="Google Shape;28;p11"/>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1"/>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11"/>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0"/>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2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4" name="Google Shape;34;p12"/>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5" name="Google Shape;35;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38"/>
        <p:cNvGrpSpPr/>
        <p:nvPr/>
      </p:nvGrpSpPr>
      <p:grpSpPr>
        <a:xfrm>
          <a:off x="0" y="0"/>
          <a:ext cx="0" cy="0"/>
          <a:chOff x="0" y="0"/>
          <a:chExt cx="0" cy="0"/>
        </a:xfrm>
      </p:grpSpPr>
      <p:sp>
        <p:nvSpPr>
          <p:cNvPr id="39" name="Google Shape;39;p13"/>
          <p:cNvSpPr/>
          <p:nvPr/>
        </p:nvSpPr>
        <p:spPr>
          <a:xfrm>
            <a:off x="8343497"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3"/>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3"/>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2" name="Google Shape;42;p13"/>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43" name="Google Shape;43;p13"/>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ftr" idx="11"/>
          </p:nvPr>
        </p:nvSpPr>
        <p:spPr>
          <a:xfrm>
            <a:off x="238539" y="6272784"/>
            <a:ext cx="78244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5" name="Google Shape;45;p13"/>
          <p:cNvGrpSpPr/>
          <p:nvPr/>
        </p:nvGrpSpPr>
        <p:grpSpPr>
          <a:xfrm>
            <a:off x="11401725" y="6229681"/>
            <a:ext cx="457200" cy="457200"/>
            <a:chOff x="11361456" y="6195813"/>
            <a:chExt cx="548640" cy="548640"/>
          </a:xfrm>
        </p:grpSpPr>
        <p:sp>
          <p:nvSpPr>
            <p:cNvPr id="46" name="Google Shape;46;p13"/>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1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9"/>
        <p:cNvGrpSpPr/>
        <p:nvPr/>
      </p:nvGrpSpPr>
      <p:grpSpPr>
        <a:xfrm>
          <a:off x="0" y="0"/>
          <a:ext cx="0" cy="0"/>
          <a:chOff x="0" y="0"/>
          <a:chExt cx="0" cy="0"/>
        </a:xfrm>
      </p:grpSpPr>
      <p:sp>
        <p:nvSpPr>
          <p:cNvPr id="50" name="Google Shape;50;p14"/>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4"/>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4"/>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14"/>
          <p:cNvGrpSpPr/>
          <p:nvPr/>
        </p:nvGrpSpPr>
        <p:grpSpPr>
          <a:xfrm>
            <a:off x="9649215" y="4068923"/>
            <a:ext cx="1080904" cy="1080902"/>
            <a:chOff x="9685338" y="4460675"/>
            <a:chExt cx="1080904" cy="1080902"/>
          </a:xfrm>
        </p:grpSpPr>
        <p:sp>
          <p:nvSpPr>
            <p:cNvPr id="54" name="Google Shape;54;p1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14"/>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7200"/>
              <a:buFont typeface="Cambria"/>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4"/>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58" name="Google Shape;58;p1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1"/>
        <p:cNvGrpSpPr/>
        <p:nvPr/>
      </p:nvGrpSpPr>
      <p:grpSpPr>
        <a:xfrm>
          <a:off x="0" y="0"/>
          <a:ext cx="0" cy="0"/>
          <a:chOff x="0" y="0"/>
          <a:chExt cx="0" cy="0"/>
        </a:xfrm>
      </p:grpSpPr>
      <p:sp>
        <p:nvSpPr>
          <p:cNvPr id="62" name="Google Shape;62;p15"/>
          <p:cNvSpPr/>
          <p:nvPr/>
        </p:nvSpPr>
        <p:spPr>
          <a:xfrm>
            <a:off x="1052716" y="263905"/>
            <a:ext cx="10075531"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1052716" y="1906835"/>
            <a:ext cx="10075531"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1052716" y="401738"/>
            <a:ext cx="10075532" cy="1429227"/>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000"/>
              <a:buFont typeface="Cambri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67" name="Google Shape;67;p1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3" name="Google Shape;73;p1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4" name="Google Shape;74;p1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5" name="Google Shape;75;p1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6" name="Google Shape;76;p1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8"/>
        <p:cNvGrpSpPr/>
        <p:nvPr/>
      </p:nvGrpSpPr>
      <p:grpSpPr>
        <a:xfrm>
          <a:off x="0" y="0"/>
          <a:ext cx="0" cy="0"/>
          <a:chOff x="0" y="0"/>
          <a:chExt cx="0" cy="0"/>
        </a:xfrm>
      </p:grpSpPr>
      <p:sp>
        <p:nvSpPr>
          <p:cNvPr id="89" name="Google Shape;89;p1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9"/>
          <p:cNvSpPr txBox="1">
            <a:spLocks noGrp="1"/>
          </p:cNvSpPr>
          <p:nvPr>
            <p:ph type="title"/>
          </p:nvPr>
        </p:nvSpPr>
        <p:spPr>
          <a:xfrm>
            <a:off x="8549640" y="342900"/>
            <a:ext cx="3200400" cy="14262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9"/>
          <p:cNvSpPr>
            <a:spLocks noGrp="1"/>
          </p:cNvSpPr>
          <p:nvPr>
            <p:ph type="pic" idx="2"/>
          </p:nvPr>
        </p:nvSpPr>
        <p:spPr>
          <a:xfrm>
            <a:off x="0" y="0"/>
            <a:ext cx="8303740" cy="6858000"/>
          </a:xfrm>
          <a:prstGeom prst="rect">
            <a:avLst/>
          </a:prstGeom>
          <a:solidFill>
            <a:srgbClr val="E1DFDF"/>
          </a:solidFill>
          <a:ln>
            <a:noFill/>
          </a:ln>
        </p:spPr>
      </p:sp>
      <p:sp>
        <p:nvSpPr>
          <p:cNvPr id="92" name="Google Shape;92;p19"/>
          <p:cNvSpPr txBox="1">
            <a:spLocks noGrp="1"/>
          </p:cNvSpPr>
          <p:nvPr>
            <p:ph type="body" idx="1"/>
          </p:nvPr>
        </p:nvSpPr>
        <p:spPr>
          <a:xfrm>
            <a:off x="8549640" y="1812267"/>
            <a:ext cx="3200400" cy="436844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93" name="Google Shape;93;p19"/>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94" name="Google Shape;94;p19"/>
          <p:cNvGrpSpPr/>
          <p:nvPr/>
        </p:nvGrpSpPr>
        <p:grpSpPr>
          <a:xfrm>
            <a:off x="11401725" y="6229681"/>
            <a:ext cx="457200" cy="457200"/>
            <a:chOff x="11361456" y="6195813"/>
            <a:chExt cx="548640" cy="548640"/>
          </a:xfrm>
        </p:grpSpPr>
        <p:sp>
          <p:nvSpPr>
            <p:cNvPr id="95" name="Google Shape;95;p1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p:nvPr/>
        </p:nvSpPr>
        <p:spPr>
          <a:xfrm>
            <a:off x="1052716" y="263905"/>
            <a:ext cx="10075531" cy="80683"/>
          </a:xfrm>
          <a:prstGeom prst="rect">
            <a:avLst/>
          </a:prstGeom>
          <a:blipFill rotWithShape="1">
            <a:blip r:embed="rId1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0"/>
          <p:cNvSpPr/>
          <p:nvPr/>
        </p:nvSpPr>
        <p:spPr>
          <a:xfrm>
            <a:off x="1052716" y="1906835"/>
            <a:ext cx="10075531" cy="80683"/>
          </a:xfrm>
          <a:prstGeom prst="rect">
            <a:avLst/>
          </a:prstGeom>
          <a:blipFill rotWithShape="1">
            <a:blip r:embed="rId1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0"/>
          <p:cNvSpPr/>
          <p:nvPr/>
        </p:nvSpPr>
        <p:spPr>
          <a:xfrm>
            <a:off x="1052716" y="401738"/>
            <a:ext cx="10075532" cy="1429227"/>
          </a:xfrm>
          <a:prstGeom prst="rect">
            <a:avLst/>
          </a:prstGeom>
          <a:blipFill rotWithShape="1">
            <a:blip r:embed="rId1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0"/>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4800"/>
              <a:buFont typeface="Cambria"/>
              <a:buNone/>
              <a:defRPr sz="4800" b="0" i="0" u="none" strike="noStrike" cap="non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Cambria"/>
                <a:ea typeface="Cambria"/>
                <a:cs typeface="Cambria"/>
                <a:sym typeface="Cambria"/>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Cambria"/>
                <a:ea typeface="Cambria"/>
                <a:cs typeface="Cambria"/>
                <a:sym typeface="Cambria"/>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9pPr>
          </a:lstStyle>
          <a:p>
            <a:endParaRPr/>
          </a:p>
        </p:txBody>
      </p:sp>
      <p:sp>
        <p:nvSpPr>
          <p:cNvPr id="15" name="Google Shape;15;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6" name="Google Shape;16;p1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grpSp>
        <p:nvGrpSpPr>
          <p:cNvPr id="17" name="Google Shape;17;p10"/>
          <p:cNvGrpSpPr/>
          <p:nvPr/>
        </p:nvGrpSpPr>
        <p:grpSpPr>
          <a:xfrm>
            <a:off x="11401725" y="6229681"/>
            <a:ext cx="457200" cy="457200"/>
            <a:chOff x="11361456" y="6195813"/>
            <a:chExt cx="548640" cy="548640"/>
          </a:xfrm>
        </p:grpSpPr>
        <p:sp>
          <p:nvSpPr>
            <p:cNvPr id="18" name="Google Shape;18;p10"/>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ambria"/>
                <a:ea typeface="Cambria"/>
                <a:cs typeface="Cambria"/>
                <a:sym typeface="Cambria"/>
              </a:defRPr>
            </a:lvl1pPr>
            <a:lvl2pPr marL="0" marR="0" lvl="1" indent="0" algn="ctr" rtl="0">
              <a:spcBef>
                <a:spcPts val="0"/>
              </a:spcBef>
              <a:buNone/>
              <a:defRPr sz="1400" b="1" i="0" u="none" strike="noStrike" cap="none">
                <a:solidFill>
                  <a:srgbClr val="FFFFFF"/>
                </a:solidFill>
                <a:latin typeface="Cambria"/>
                <a:ea typeface="Cambria"/>
                <a:cs typeface="Cambria"/>
                <a:sym typeface="Cambria"/>
              </a:defRPr>
            </a:lvl2pPr>
            <a:lvl3pPr marL="0" marR="0" lvl="2" indent="0" algn="ctr" rtl="0">
              <a:spcBef>
                <a:spcPts val="0"/>
              </a:spcBef>
              <a:buNone/>
              <a:defRPr sz="1400" b="1" i="0" u="none" strike="noStrike" cap="none">
                <a:solidFill>
                  <a:srgbClr val="FFFFFF"/>
                </a:solidFill>
                <a:latin typeface="Cambria"/>
                <a:ea typeface="Cambria"/>
                <a:cs typeface="Cambria"/>
                <a:sym typeface="Cambria"/>
              </a:defRPr>
            </a:lvl3pPr>
            <a:lvl4pPr marL="0" marR="0" lvl="3" indent="0" algn="ctr" rtl="0">
              <a:spcBef>
                <a:spcPts val="0"/>
              </a:spcBef>
              <a:buNone/>
              <a:defRPr sz="1400" b="1" i="0" u="none" strike="noStrike" cap="none">
                <a:solidFill>
                  <a:srgbClr val="FFFFFF"/>
                </a:solidFill>
                <a:latin typeface="Cambria"/>
                <a:ea typeface="Cambria"/>
                <a:cs typeface="Cambria"/>
                <a:sym typeface="Cambria"/>
              </a:defRPr>
            </a:lvl4pPr>
            <a:lvl5pPr marL="0" marR="0" lvl="4" indent="0" algn="ctr" rtl="0">
              <a:spcBef>
                <a:spcPts val="0"/>
              </a:spcBef>
              <a:buNone/>
              <a:defRPr sz="1400" b="1" i="0" u="none" strike="noStrike" cap="none">
                <a:solidFill>
                  <a:srgbClr val="FFFFFF"/>
                </a:solidFill>
                <a:latin typeface="Cambria"/>
                <a:ea typeface="Cambria"/>
                <a:cs typeface="Cambria"/>
                <a:sym typeface="Cambria"/>
              </a:defRPr>
            </a:lvl5pPr>
            <a:lvl6pPr marL="0" marR="0" lvl="5" indent="0" algn="ctr" rtl="0">
              <a:spcBef>
                <a:spcPts val="0"/>
              </a:spcBef>
              <a:buNone/>
              <a:defRPr sz="1400" b="1" i="0" u="none" strike="noStrike" cap="none">
                <a:solidFill>
                  <a:srgbClr val="FFFFFF"/>
                </a:solidFill>
                <a:latin typeface="Cambria"/>
                <a:ea typeface="Cambria"/>
                <a:cs typeface="Cambria"/>
                <a:sym typeface="Cambria"/>
              </a:defRPr>
            </a:lvl6pPr>
            <a:lvl7pPr marL="0" marR="0" lvl="6" indent="0" algn="ctr" rtl="0">
              <a:spcBef>
                <a:spcPts val="0"/>
              </a:spcBef>
              <a:buNone/>
              <a:defRPr sz="1400" b="1" i="0" u="none" strike="noStrike" cap="none">
                <a:solidFill>
                  <a:srgbClr val="FFFFFF"/>
                </a:solidFill>
                <a:latin typeface="Cambria"/>
                <a:ea typeface="Cambria"/>
                <a:cs typeface="Cambria"/>
                <a:sym typeface="Cambria"/>
              </a:defRPr>
            </a:lvl7pPr>
            <a:lvl8pPr marL="0" marR="0" lvl="7" indent="0" algn="ctr" rtl="0">
              <a:spcBef>
                <a:spcPts val="0"/>
              </a:spcBef>
              <a:buNone/>
              <a:defRPr sz="1400" b="1" i="0" u="none" strike="noStrike" cap="none">
                <a:solidFill>
                  <a:srgbClr val="FFFFFF"/>
                </a:solidFill>
                <a:latin typeface="Cambria"/>
                <a:ea typeface="Cambria"/>
                <a:cs typeface="Cambria"/>
                <a:sym typeface="Cambria"/>
              </a:defRPr>
            </a:lvl8pPr>
            <a:lvl9pPr marL="0" marR="0" lvl="8" indent="0" algn="ctr" rtl="0">
              <a:spcBef>
                <a:spcPts val="0"/>
              </a:spcBef>
              <a:buNone/>
              <a:defRPr sz="14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sz="8000"/>
              <a:t>C DILI ILE  YAPISAL PROGRAMLAMA</a:t>
            </a:r>
            <a:endParaRPr sz="8000"/>
          </a:p>
        </p:txBody>
      </p:sp>
      <p:sp>
        <p:nvSpPr>
          <p:cNvPr id="109" name="Google Shape;109;p1"/>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00"/>
              <a:buNone/>
            </a:pPr>
            <a:r>
              <a:rPr lang="tr-TR">
                <a:solidFill>
                  <a:srgbClr val="4E4A4A"/>
                </a:solidFill>
              </a:rPr>
              <a:t>İlhan ÖZKAN, Elektronik Yüksek Mühendisi</a:t>
            </a:r>
            <a:br>
              <a:rPr lang="tr-TR">
                <a:solidFill>
                  <a:srgbClr val="4E4A4A"/>
                </a:solidFill>
              </a:rPr>
            </a:br>
            <a:r>
              <a:rPr lang="tr-TR">
                <a:solidFill>
                  <a:srgbClr val="4E4A4A"/>
                </a:solidFill>
              </a:rPr>
              <a:t>Mayıs 2020</a:t>
            </a:r>
            <a:endParaRPr>
              <a:solidFill>
                <a:srgbClr val="4E4A4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B050"/>
                </a:solidFill>
              </a:rPr>
              <a:t>yapısal (</a:t>
            </a:r>
            <a:r>
              <a:rPr lang="tr-TR" dirty="0" err="1">
                <a:solidFill>
                  <a:srgbClr val="00B050"/>
                </a:solidFill>
              </a:rPr>
              <a:t>structural</a:t>
            </a:r>
            <a:r>
              <a:rPr lang="tr-TR" dirty="0">
                <a:solidFill>
                  <a:srgbClr val="00B050"/>
                </a:solidFill>
              </a:rPr>
              <a:t>) programlama nedir?</a:t>
            </a:r>
          </a:p>
        </p:txBody>
      </p:sp>
      <p:sp>
        <p:nvSpPr>
          <p:cNvPr id="3" name="İçerik Yer Tutucusu 2"/>
          <p:cNvSpPr>
            <a:spLocks noGrp="1"/>
          </p:cNvSpPr>
          <p:nvPr>
            <p:ph sz="half" idx="1"/>
          </p:nvPr>
        </p:nvSpPr>
        <p:spPr/>
        <p:txBody>
          <a:bodyPr>
            <a:normAutofit fontScale="77500" lnSpcReduction="20000"/>
          </a:bodyPr>
          <a:lstStyle/>
          <a:p>
            <a:pPr marL="0" indent="0" algn="ctr">
              <a:buNone/>
            </a:pPr>
            <a:r>
              <a:rPr lang="tr-TR" b="1" dirty="0"/>
              <a:t>Yapısal programlama, ana fonksiyondan başlayarak tanımlanan fonksiyonların birbirlerini çağırmasıyla yapılır.</a:t>
            </a:r>
            <a:br>
              <a:rPr lang="tr-TR" b="1" dirty="0"/>
            </a:br>
            <a:endParaRPr lang="tr-TR" b="1" dirty="0"/>
          </a:p>
          <a:p>
            <a:pPr marL="0" indent="0">
              <a:buNone/>
            </a:pPr>
            <a:r>
              <a:rPr lang="tr-TR" dirty="0"/>
              <a:t>Programın ana çerçevesi:</a:t>
            </a:r>
          </a:p>
          <a:p>
            <a:pPr marL="273050" indent="-273050">
              <a:buFont typeface="+mj-lt"/>
              <a:buAutoNum type="arabicPeriod"/>
            </a:pPr>
            <a:r>
              <a:rPr lang="tr-TR" dirty="0">
                <a:highlight>
                  <a:srgbClr val="FFFF00"/>
                </a:highlight>
              </a:rPr>
              <a:t>İlk olarak </a:t>
            </a:r>
            <a:r>
              <a:rPr lang="tr-TR" dirty="0">
                <a:solidFill>
                  <a:srgbClr val="0070C0"/>
                </a:solidFill>
                <a:highlight>
                  <a:srgbClr val="FFFF00"/>
                </a:highlight>
              </a:rPr>
              <a:t>Ana fonksiyon </a:t>
            </a:r>
            <a:r>
              <a:rPr lang="tr-TR" dirty="0">
                <a:highlight>
                  <a:srgbClr val="FFFF00"/>
                </a:highlight>
              </a:rPr>
              <a:t>(</a:t>
            </a:r>
            <a:r>
              <a:rPr lang="tr-TR" dirty="0">
                <a:solidFill>
                  <a:srgbClr val="C00000"/>
                </a:solidFill>
                <a:highlight>
                  <a:srgbClr val="FFFF00"/>
                </a:highlight>
              </a:rPr>
              <a:t>main function</a:t>
            </a:r>
            <a:r>
              <a:rPr lang="tr-TR" dirty="0">
                <a:highlight>
                  <a:srgbClr val="FFFF00"/>
                </a:highlight>
              </a:rPr>
              <a:t>) tanımlanır. </a:t>
            </a:r>
          </a:p>
          <a:p>
            <a:pPr marL="273050" indent="-273050">
              <a:buFont typeface="+mj-lt"/>
              <a:buAutoNum type="arabicPeriod"/>
            </a:pPr>
            <a:r>
              <a:rPr lang="tr-TR" dirty="0">
                <a:highlight>
                  <a:srgbClr val="FFFF00"/>
                </a:highlight>
              </a:rPr>
              <a:t>Her bir fonksiyonda önce </a:t>
            </a:r>
            <a:r>
              <a:rPr lang="tr-TR" dirty="0">
                <a:solidFill>
                  <a:srgbClr val="0070C0"/>
                </a:solidFill>
                <a:highlight>
                  <a:srgbClr val="FFFF00"/>
                </a:highlight>
              </a:rPr>
              <a:t>veri yapıları </a:t>
            </a:r>
            <a:r>
              <a:rPr lang="tr-TR" dirty="0">
                <a:highlight>
                  <a:srgbClr val="FFFF00"/>
                </a:highlight>
              </a:rPr>
              <a:t>(</a:t>
            </a:r>
            <a:r>
              <a:rPr lang="tr-TR" dirty="0">
                <a:solidFill>
                  <a:srgbClr val="C00000"/>
                </a:solidFill>
                <a:highlight>
                  <a:srgbClr val="FFFF00"/>
                </a:highlight>
              </a:rPr>
              <a:t>data structure</a:t>
            </a:r>
            <a:r>
              <a:rPr lang="tr-TR" dirty="0">
                <a:highlight>
                  <a:srgbClr val="FFFF00"/>
                </a:highlight>
              </a:rPr>
              <a:t>)</a:t>
            </a:r>
            <a:r>
              <a:rPr lang="tr-TR" dirty="0">
                <a:solidFill>
                  <a:srgbClr val="0070C0"/>
                </a:solidFill>
                <a:highlight>
                  <a:srgbClr val="FFFF00"/>
                </a:highlight>
              </a:rPr>
              <a:t> tanımlanır </a:t>
            </a:r>
          </a:p>
          <a:p>
            <a:pPr marL="273050" indent="-273050">
              <a:buFont typeface="+mj-lt"/>
              <a:buAutoNum type="arabicPeriod"/>
            </a:pPr>
            <a:r>
              <a:rPr lang="tr-TR" dirty="0">
                <a:highlight>
                  <a:srgbClr val="FFFF00"/>
                </a:highlight>
              </a:rPr>
              <a:t>Her fonksiyonda bu veri yapılarını işleyen kontrol yapıları kodlanır.</a:t>
            </a:r>
            <a:br>
              <a:rPr lang="tr-TR" dirty="0">
                <a:highlight>
                  <a:srgbClr val="FFFF00"/>
                </a:highlight>
              </a:rPr>
            </a:br>
            <a:endParaRPr lang="tr-TR" dirty="0">
              <a:highlight>
                <a:srgbClr val="FFFF00"/>
              </a:highlight>
            </a:endParaRPr>
          </a:p>
          <a:p>
            <a:pPr marL="273050" indent="-273050">
              <a:buFont typeface="+mj-lt"/>
              <a:buAutoNum type="arabicPeriod"/>
            </a:pPr>
            <a:endParaRPr lang="tr-TR" dirty="0"/>
          </a:p>
          <a:p>
            <a:pPr marL="0" indent="0" algn="ctr">
              <a:buNone/>
            </a:pPr>
            <a:r>
              <a:rPr lang="tr-TR" b="1" dirty="0"/>
              <a:t>Yapısal programlamada veri ile bunu işleyen yapılar birbirinden ayrıdır.</a:t>
            </a:r>
          </a:p>
          <a:p>
            <a:endParaRPr lang="tr-TR" dirty="0"/>
          </a:p>
        </p:txBody>
      </p:sp>
      <p:sp>
        <p:nvSpPr>
          <p:cNvPr id="4" name="İçerik Yer Tutucusu 3"/>
          <p:cNvSpPr>
            <a:spLocks noGrp="1"/>
          </p:cNvSpPr>
          <p:nvPr>
            <p:ph sz="half" idx="2"/>
          </p:nvPr>
        </p:nvSpPr>
        <p:spPr/>
        <p:txBody>
          <a:bodyPr>
            <a:normAutofit fontScale="77500" lnSpcReduction="20000"/>
          </a:bodyPr>
          <a:lstStyle/>
          <a:p>
            <a:pPr marL="0" indent="0">
              <a:buNone/>
            </a:pPr>
            <a:r>
              <a:rPr lang="tr-TR" b="1" dirty="0">
                <a:solidFill>
                  <a:srgbClr val="0070C0"/>
                </a:solidFill>
              </a:rPr>
              <a:t>Veri yapıları </a:t>
            </a:r>
            <a:r>
              <a:rPr lang="tr-TR" b="1" dirty="0"/>
              <a:t>(</a:t>
            </a:r>
            <a:r>
              <a:rPr lang="tr-TR" b="1" dirty="0">
                <a:solidFill>
                  <a:srgbClr val="C00000"/>
                </a:solidFill>
              </a:rPr>
              <a:t>data </a:t>
            </a:r>
            <a:r>
              <a:rPr lang="tr-TR" b="1" dirty="0" err="1">
                <a:solidFill>
                  <a:srgbClr val="C00000"/>
                </a:solidFill>
              </a:rPr>
              <a:t>structures</a:t>
            </a:r>
            <a:r>
              <a:rPr lang="tr-TR" b="1" dirty="0"/>
              <a:t>) yada yeni ismiyle </a:t>
            </a:r>
            <a:r>
              <a:rPr lang="tr-TR" b="1" dirty="0">
                <a:solidFill>
                  <a:srgbClr val="0070C0"/>
                </a:solidFill>
              </a:rPr>
              <a:t>koleksiyonlar</a:t>
            </a:r>
            <a:r>
              <a:rPr lang="tr-TR" b="1" dirty="0"/>
              <a:t> (</a:t>
            </a:r>
            <a:r>
              <a:rPr lang="tr-TR" b="1" dirty="0" err="1">
                <a:solidFill>
                  <a:srgbClr val="C00000"/>
                </a:solidFill>
              </a:rPr>
              <a:t>collections</a:t>
            </a:r>
            <a:r>
              <a:rPr lang="tr-TR" b="1" dirty="0"/>
              <a:t>);</a:t>
            </a:r>
          </a:p>
          <a:p>
            <a:r>
              <a:rPr lang="tr-TR" dirty="0">
                <a:solidFill>
                  <a:srgbClr val="0070C0"/>
                </a:solidFill>
                <a:highlight>
                  <a:srgbClr val="FFFF00"/>
                </a:highlight>
              </a:rPr>
              <a:t>Değişken</a:t>
            </a:r>
            <a:r>
              <a:rPr lang="tr-TR" dirty="0">
                <a:highlight>
                  <a:srgbClr val="FFFF00"/>
                </a:highlight>
              </a:rPr>
              <a:t> (</a:t>
            </a:r>
            <a:r>
              <a:rPr lang="tr-TR" dirty="0" err="1">
                <a:highlight>
                  <a:srgbClr val="FFFF00"/>
                </a:highlight>
              </a:rPr>
              <a:t>variable</a:t>
            </a:r>
            <a:r>
              <a:rPr lang="tr-TR" dirty="0">
                <a:highlight>
                  <a:srgbClr val="FFFF00"/>
                </a:highlight>
              </a:rPr>
              <a:t>)</a:t>
            </a:r>
            <a:r>
              <a:rPr lang="tr-TR" dirty="0"/>
              <a:t>, </a:t>
            </a:r>
            <a:r>
              <a:rPr lang="tr-TR" dirty="0">
                <a:solidFill>
                  <a:srgbClr val="0070C0"/>
                </a:solidFill>
                <a:highlight>
                  <a:srgbClr val="FFFF00"/>
                </a:highlight>
              </a:rPr>
              <a:t>Dizi</a:t>
            </a:r>
            <a:r>
              <a:rPr lang="tr-TR" dirty="0">
                <a:highlight>
                  <a:srgbClr val="FFFF00"/>
                </a:highlight>
              </a:rPr>
              <a:t> (</a:t>
            </a:r>
            <a:r>
              <a:rPr lang="tr-TR" dirty="0" err="1">
                <a:highlight>
                  <a:srgbClr val="FFFF00"/>
                </a:highlight>
              </a:rPr>
              <a:t>array</a:t>
            </a:r>
            <a:r>
              <a:rPr lang="tr-TR" dirty="0">
                <a:highlight>
                  <a:srgbClr val="FFFF00"/>
                </a:highlight>
              </a:rPr>
              <a:t>), </a:t>
            </a:r>
            <a:r>
              <a:rPr lang="tr-TR" dirty="0">
                <a:solidFill>
                  <a:srgbClr val="0070C0"/>
                </a:solidFill>
              </a:rPr>
              <a:t>Liste</a:t>
            </a:r>
            <a:r>
              <a:rPr lang="tr-TR" dirty="0"/>
              <a:t> (</a:t>
            </a:r>
            <a:r>
              <a:rPr lang="tr-TR" dirty="0" err="1"/>
              <a:t>list</a:t>
            </a:r>
            <a:r>
              <a:rPr lang="tr-TR" dirty="0"/>
              <a:t>), </a:t>
            </a:r>
            <a:r>
              <a:rPr lang="tr-TR" dirty="0">
                <a:solidFill>
                  <a:srgbClr val="0070C0"/>
                </a:solidFill>
              </a:rPr>
              <a:t>Yığın</a:t>
            </a:r>
            <a:r>
              <a:rPr lang="tr-TR" dirty="0"/>
              <a:t> (</a:t>
            </a:r>
            <a:r>
              <a:rPr lang="tr-TR" dirty="0" err="1"/>
              <a:t>stack</a:t>
            </a:r>
            <a:r>
              <a:rPr lang="tr-TR" dirty="0"/>
              <a:t>), </a:t>
            </a:r>
            <a:r>
              <a:rPr lang="tr-TR" dirty="0">
                <a:solidFill>
                  <a:srgbClr val="0070C0"/>
                </a:solidFill>
              </a:rPr>
              <a:t>Kuyruk</a:t>
            </a:r>
            <a:r>
              <a:rPr lang="tr-TR" dirty="0"/>
              <a:t> (</a:t>
            </a:r>
            <a:r>
              <a:rPr lang="tr-TR" dirty="0" err="1"/>
              <a:t>queue</a:t>
            </a:r>
            <a:r>
              <a:rPr lang="tr-TR" dirty="0"/>
              <a:t>), </a:t>
            </a:r>
            <a:r>
              <a:rPr lang="tr-TR" dirty="0">
                <a:solidFill>
                  <a:srgbClr val="0070C0"/>
                </a:solidFill>
              </a:rPr>
              <a:t>Ağaç</a:t>
            </a:r>
            <a:r>
              <a:rPr lang="tr-TR" dirty="0"/>
              <a:t> (</a:t>
            </a:r>
            <a:r>
              <a:rPr lang="tr-TR" dirty="0" err="1"/>
              <a:t>tree</a:t>
            </a:r>
            <a:r>
              <a:rPr lang="tr-TR" dirty="0"/>
              <a:t>), </a:t>
            </a:r>
            <a:r>
              <a:rPr lang="tr-TR" dirty="0">
                <a:solidFill>
                  <a:srgbClr val="0070C0"/>
                </a:solidFill>
              </a:rPr>
              <a:t>Sözlük</a:t>
            </a:r>
            <a:r>
              <a:rPr lang="tr-TR" dirty="0"/>
              <a:t> (</a:t>
            </a:r>
            <a:r>
              <a:rPr lang="tr-TR" dirty="0" err="1"/>
              <a:t>dictionary</a:t>
            </a:r>
            <a:r>
              <a:rPr lang="tr-TR" dirty="0"/>
              <a:t>).</a:t>
            </a:r>
          </a:p>
          <a:p>
            <a:r>
              <a:rPr lang="tr-TR" dirty="0"/>
              <a:t>Günümüzde </a:t>
            </a:r>
            <a:r>
              <a:rPr lang="tr-TR" dirty="0">
                <a:solidFill>
                  <a:srgbClr val="0070C0"/>
                </a:solidFill>
              </a:rPr>
              <a:t>XML Belgesi </a:t>
            </a:r>
            <a:r>
              <a:rPr lang="tr-TR" dirty="0"/>
              <a:t>(</a:t>
            </a:r>
            <a:r>
              <a:rPr lang="tr-TR" dirty="0">
                <a:solidFill>
                  <a:srgbClr val="C00000"/>
                </a:solidFill>
              </a:rPr>
              <a:t>XML </a:t>
            </a:r>
            <a:r>
              <a:rPr lang="tr-TR" dirty="0" err="1">
                <a:solidFill>
                  <a:srgbClr val="C00000"/>
                </a:solidFill>
              </a:rPr>
              <a:t>document</a:t>
            </a:r>
            <a:r>
              <a:rPr lang="tr-TR" dirty="0"/>
              <a:t>), </a:t>
            </a:r>
            <a:r>
              <a:rPr lang="tr-TR" dirty="0">
                <a:solidFill>
                  <a:srgbClr val="0070C0"/>
                </a:solidFill>
              </a:rPr>
              <a:t>Nesne Grafiği</a:t>
            </a:r>
            <a:r>
              <a:rPr lang="tr-TR" dirty="0"/>
              <a:t> (</a:t>
            </a:r>
            <a:r>
              <a:rPr lang="tr-TR" dirty="0">
                <a:solidFill>
                  <a:srgbClr val="C00000"/>
                </a:solidFill>
              </a:rPr>
              <a:t>Object </a:t>
            </a:r>
            <a:r>
              <a:rPr lang="tr-TR" dirty="0" err="1">
                <a:solidFill>
                  <a:srgbClr val="C00000"/>
                </a:solidFill>
              </a:rPr>
              <a:t>Graph</a:t>
            </a:r>
            <a:r>
              <a:rPr lang="tr-TR" dirty="0"/>
              <a:t>), </a:t>
            </a:r>
            <a:r>
              <a:rPr lang="tr-TR" dirty="0">
                <a:solidFill>
                  <a:srgbClr val="0070C0"/>
                </a:solidFill>
              </a:rPr>
              <a:t>Veri Seti </a:t>
            </a:r>
            <a:r>
              <a:rPr lang="tr-TR" dirty="0"/>
              <a:t>(</a:t>
            </a:r>
            <a:r>
              <a:rPr lang="tr-TR" dirty="0" err="1">
                <a:solidFill>
                  <a:srgbClr val="C00000"/>
                </a:solidFill>
              </a:rPr>
              <a:t>Dataset</a:t>
            </a:r>
            <a:r>
              <a:rPr lang="tr-TR" dirty="0"/>
              <a:t>) </a:t>
            </a:r>
          </a:p>
          <a:p>
            <a:pPr marL="0" indent="0">
              <a:buNone/>
            </a:pPr>
            <a:endParaRPr lang="tr-TR" dirty="0"/>
          </a:p>
          <a:p>
            <a:pPr marL="0" indent="0">
              <a:buNone/>
            </a:pPr>
            <a:r>
              <a:rPr lang="tr-TR" b="1" dirty="0">
                <a:solidFill>
                  <a:srgbClr val="0070C0"/>
                </a:solidFill>
              </a:rPr>
              <a:t>Kontrol yapıları </a:t>
            </a:r>
            <a:r>
              <a:rPr lang="tr-TR" b="1" dirty="0"/>
              <a:t>(</a:t>
            </a:r>
            <a:r>
              <a:rPr lang="tr-TR" b="1" dirty="0" err="1">
                <a:solidFill>
                  <a:srgbClr val="C00000"/>
                </a:solidFill>
              </a:rPr>
              <a:t>control</a:t>
            </a:r>
            <a:r>
              <a:rPr lang="tr-TR" b="1" dirty="0">
                <a:solidFill>
                  <a:srgbClr val="C00000"/>
                </a:solidFill>
              </a:rPr>
              <a:t> </a:t>
            </a:r>
            <a:r>
              <a:rPr lang="tr-TR" b="1" dirty="0" err="1">
                <a:solidFill>
                  <a:srgbClr val="C00000"/>
                </a:solidFill>
              </a:rPr>
              <a:t>strructures</a:t>
            </a:r>
            <a:r>
              <a:rPr lang="tr-TR" b="1" dirty="0"/>
              <a:t>);</a:t>
            </a:r>
          </a:p>
          <a:p>
            <a:r>
              <a:rPr lang="tr-TR" dirty="0" err="1">
                <a:highlight>
                  <a:srgbClr val="FFFF00"/>
                </a:highlight>
                <a:latin typeface="Consolas" panose="020B0609020204030204" pitchFamily="49" charset="0"/>
              </a:rPr>
              <a:t>if</a:t>
            </a:r>
            <a:r>
              <a:rPr lang="tr-TR" dirty="0">
                <a:latin typeface="Consolas" panose="020B0609020204030204" pitchFamily="49" charset="0"/>
              </a:rPr>
              <a:t>, </a:t>
            </a:r>
            <a:r>
              <a:rPr lang="tr-TR" dirty="0" err="1">
                <a:highlight>
                  <a:srgbClr val="FFFF00"/>
                </a:highlight>
                <a:latin typeface="Consolas" panose="020B0609020204030204" pitchFamily="49" charset="0"/>
              </a:rPr>
              <a:t>if</a:t>
            </a:r>
            <a:r>
              <a:rPr lang="tr-TR" dirty="0">
                <a:highlight>
                  <a:srgbClr val="FFFF00"/>
                </a:highlight>
                <a:latin typeface="Consolas" panose="020B0609020204030204" pitchFamily="49" charset="0"/>
              </a:rPr>
              <a:t> else</a:t>
            </a:r>
          </a:p>
          <a:p>
            <a:r>
              <a:rPr lang="tr-TR" dirty="0" err="1">
                <a:highlight>
                  <a:srgbClr val="FFFF00"/>
                </a:highlight>
                <a:latin typeface="Consolas" panose="020B0609020204030204" pitchFamily="49" charset="0"/>
              </a:rPr>
              <a:t>switch</a:t>
            </a:r>
            <a:r>
              <a:rPr lang="tr-TR" dirty="0">
                <a:latin typeface="Consolas" panose="020B0609020204030204" pitchFamily="49" charset="0"/>
              </a:rPr>
              <a:t>, </a:t>
            </a:r>
            <a:r>
              <a:rPr lang="tr-TR" dirty="0" err="1">
                <a:latin typeface="Consolas" panose="020B0609020204030204" pitchFamily="49" charset="0"/>
              </a:rPr>
              <a:t>case</a:t>
            </a:r>
            <a:endParaRPr lang="tr-TR" dirty="0">
              <a:latin typeface="Consolas" panose="020B0609020204030204" pitchFamily="49" charset="0"/>
            </a:endParaRPr>
          </a:p>
          <a:p>
            <a:r>
              <a:rPr lang="tr-TR" dirty="0">
                <a:highlight>
                  <a:srgbClr val="FFFF00"/>
                </a:highlight>
                <a:latin typeface="Consolas" panose="020B0609020204030204" pitchFamily="49" charset="0"/>
              </a:rPr>
              <a:t>do</a:t>
            </a:r>
            <a:r>
              <a:rPr lang="tr-TR" dirty="0">
                <a:latin typeface="Consolas" panose="020B0609020204030204" pitchFamily="49" charset="0"/>
              </a:rPr>
              <a:t>, </a:t>
            </a:r>
            <a:r>
              <a:rPr lang="tr-TR" dirty="0">
                <a:highlight>
                  <a:srgbClr val="FFFF00"/>
                </a:highlight>
                <a:latin typeface="Consolas" panose="020B0609020204030204" pitchFamily="49" charset="0"/>
              </a:rPr>
              <a:t>while</a:t>
            </a:r>
            <a:r>
              <a:rPr lang="tr-TR" dirty="0">
                <a:latin typeface="Consolas" panose="020B0609020204030204" pitchFamily="49" charset="0"/>
              </a:rPr>
              <a:t>, </a:t>
            </a:r>
            <a:r>
              <a:rPr lang="tr-TR" dirty="0">
                <a:highlight>
                  <a:srgbClr val="FFFF00"/>
                </a:highlight>
                <a:latin typeface="Consolas" panose="020B0609020204030204" pitchFamily="49" charset="0"/>
              </a:rPr>
              <a:t>for</a:t>
            </a:r>
          </a:p>
          <a:p>
            <a:r>
              <a:rPr lang="tr-TR" dirty="0" err="1">
                <a:highlight>
                  <a:srgbClr val="FFFF00"/>
                </a:highlight>
                <a:latin typeface="Consolas" panose="020B0609020204030204" pitchFamily="49" charset="0"/>
              </a:rPr>
              <a:t>continue</a:t>
            </a:r>
            <a:r>
              <a:rPr lang="tr-TR" dirty="0">
                <a:latin typeface="Consolas" panose="020B0609020204030204" pitchFamily="49" charset="0"/>
              </a:rPr>
              <a:t>, </a:t>
            </a:r>
            <a:r>
              <a:rPr lang="tr-TR" dirty="0">
                <a:highlight>
                  <a:srgbClr val="FFFF00"/>
                </a:highlight>
                <a:latin typeface="Consolas" panose="020B0609020204030204" pitchFamily="49" charset="0"/>
              </a:rPr>
              <a:t>break</a:t>
            </a:r>
            <a:r>
              <a:rPr lang="tr-TR" dirty="0">
                <a:latin typeface="Consolas" panose="020B0609020204030204" pitchFamily="49" charset="0"/>
              </a:rPr>
              <a:t>, </a:t>
            </a:r>
            <a:r>
              <a:rPr lang="tr-TR" dirty="0" err="1">
                <a:highlight>
                  <a:srgbClr val="FFFF00"/>
                </a:highlight>
                <a:latin typeface="Consolas" panose="020B0609020204030204" pitchFamily="49" charset="0"/>
              </a:rPr>
              <a:t>goto</a:t>
            </a:r>
            <a:r>
              <a:rPr lang="tr-TR" dirty="0">
                <a:latin typeface="Consolas" panose="020B0609020204030204" pitchFamily="49" charset="0"/>
              </a:rPr>
              <a:t>, </a:t>
            </a:r>
            <a:r>
              <a:rPr lang="tr-TR" dirty="0">
                <a:highlight>
                  <a:srgbClr val="FFFF00"/>
                </a:highlight>
                <a:latin typeface="Consolas" panose="020B0609020204030204" pitchFamily="49" charset="0"/>
              </a:rPr>
              <a:t>return</a:t>
            </a:r>
          </a:p>
          <a:p>
            <a:endParaRPr lang="tr-TR" dirty="0"/>
          </a:p>
        </p:txBody>
      </p:sp>
      <p:sp>
        <p:nvSpPr>
          <p:cNvPr id="5" name="Dikdörtgen 4"/>
          <p:cNvSpPr/>
          <p:nvPr/>
        </p:nvSpPr>
        <p:spPr>
          <a:xfrm rot="19152993">
            <a:off x="3478991" y="2774129"/>
            <a:ext cx="4691477" cy="2123658"/>
          </a:xfrm>
          <a:prstGeom prst="rect">
            <a:avLst/>
          </a:prstGeom>
          <a:noFill/>
        </p:spPr>
        <p:txBody>
          <a:bodyPr wrap="none" lIns="91440" tIns="45720" rIns="91440" bIns="45720">
            <a:spAutoFit/>
          </a:bodyPr>
          <a:lstStyle/>
          <a:p>
            <a:pPr algn="ctr"/>
            <a:r>
              <a:rPr lang="tr-TR" sz="4400" b="1" dirty="0">
                <a:ln w="22225">
                  <a:solidFill>
                    <a:schemeClr val="accent2"/>
                  </a:solidFill>
                  <a:prstDash val="solid"/>
                </a:ln>
                <a:solidFill>
                  <a:schemeClr val="accent2">
                    <a:lumMod val="40000"/>
                    <a:lumOff val="60000"/>
                  </a:schemeClr>
                </a:solidFill>
              </a:rPr>
              <a:t>OKUNAKLILIK </a:t>
            </a:r>
            <a:br>
              <a:rPr lang="tr-TR" sz="4400" b="1" dirty="0">
                <a:ln w="22225">
                  <a:solidFill>
                    <a:schemeClr val="accent2"/>
                  </a:solidFill>
                  <a:prstDash val="solid"/>
                </a:ln>
                <a:solidFill>
                  <a:schemeClr val="accent2">
                    <a:lumMod val="40000"/>
                    <a:lumOff val="60000"/>
                  </a:schemeClr>
                </a:solidFill>
              </a:rPr>
            </a:br>
            <a:r>
              <a:rPr lang="tr-TR" sz="4400" b="1" dirty="0">
                <a:ln w="22225">
                  <a:solidFill>
                    <a:schemeClr val="accent2"/>
                  </a:solidFill>
                  <a:prstDash val="solid"/>
                </a:ln>
                <a:solidFill>
                  <a:schemeClr val="accent2">
                    <a:lumMod val="40000"/>
                    <a:lumOff val="60000"/>
                  </a:schemeClr>
                </a:solidFill>
              </a:rPr>
              <a:t>ÇOK YÜKSEK!</a:t>
            </a:r>
            <a:br>
              <a:rPr lang="tr-TR" sz="4400" dirty="0">
                <a:ln w="22225">
                  <a:solidFill>
                    <a:schemeClr val="accent2"/>
                  </a:solidFill>
                  <a:prstDash val="solid"/>
                </a:ln>
                <a:solidFill>
                  <a:schemeClr val="accent2">
                    <a:lumMod val="40000"/>
                    <a:lumOff val="60000"/>
                  </a:schemeClr>
                </a:solidFill>
              </a:rPr>
            </a:br>
            <a:r>
              <a:rPr lang="tr-TR" sz="4400" dirty="0">
                <a:ln w="22225">
                  <a:solidFill>
                    <a:schemeClr val="accent2"/>
                  </a:solidFill>
                  <a:prstDash val="solid"/>
                </a:ln>
                <a:solidFill>
                  <a:schemeClr val="accent2">
                    <a:lumMod val="40000"/>
                    <a:lumOff val="60000"/>
                  </a:schemeClr>
                </a:solidFill>
              </a:rPr>
              <a:t>GOTO talimatı Yok.</a:t>
            </a:r>
          </a:p>
        </p:txBody>
      </p:sp>
    </p:spTree>
    <p:extLst>
      <p:ext uri="{BB962C8B-B14F-4D97-AF65-F5344CB8AC3E}">
        <p14:creationId xmlns:p14="http://schemas.microsoft.com/office/powerpoint/2010/main" val="421192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OTOMATIK TIP DÖNÜŞÜMLERİ</a:t>
            </a:r>
            <a:br>
              <a:rPr lang="tr-TR"/>
            </a:br>
            <a:r>
              <a:rPr lang="tr-TR"/>
              <a:t>(IMPLICIT TYPE CASTING)</a:t>
            </a:r>
            <a:endParaRPr/>
          </a:p>
        </p:txBody>
      </p:sp>
      <p:sp>
        <p:nvSpPr>
          <p:cNvPr id="123" name="Google Shape;123;p3"/>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t>C dilinde </a:t>
            </a:r>
            <a:r>
              <a:rPr lang="tr-TR" sz="1400">
                <a:solidFill>
                  <a:srgbClr val="0070C0"/>
                </a:solidFill>
              </a:rPr>
              <a:t>üstü kapalı tip dönüşümü </a:t>
            </a:r>
            <a:r>
              <a:rPr lang="tr-TR" sz="1400"/>
              <a:t>(</a:t>
            </a:r>
            <a:r>
              <a:rPr lang="tr-TR" sz="1400">
                <a:solidFill>
                  <a:srgbClr val="C00000"/>
                </a:solidFill>
              </a:rPr>
              <a:t>implicit/standart type casting</a:t>
            </a:r>
            <a:r>
              <a:rPr lang="tr-TR" sz="1400"/>
              <a:t>) , otomatik tip dönüşümü olarak da adlandırılır ve programcının açık talimatlar vermesine gerek kalmadan bir veri tipini otomatik olarak başka bir uyumlu tipe dönüştürmesidir.</a:t>
            </a:r>
            <a:endParaRPr/>
          </a:p>
          <a:p>
            <a:pPr marL="182880" lvl="0" indent="-182880" algn="l" rtl="0">
              <a:lnSpc>
                <a:spcPct val="100000"/>
              </a:lnSpc>
              <a:spcBef>
                <a:spcPts val="1200"/>
              </a:spcBef>
              <a:spcAft>
                <a:spcPts val="0"/>
              </a:spcAft>
              <a:buSzPts val="1190"/>
              <a:buChar char="▪"/>
            </a:pPr>
            <a:r>
              <a:rPr lang="tr-TR" sz="1400"/>
              <a:t>Bellekte </a:t>
            </a:r>
            <a:r>
              <a:rPr lang="tr-TR" sz="1400" u="sng">
                <a:solidFill>
                  <a:srgbClr val="FF0000"/>
                </a:solidFill>
              </a:rPr>
              <a:t>az yer kaplayan veri tipinden </a:t>
            </a:r>
            <a:r>
              <a:rPr lang="tr-TR" sz="1400"/>
              <a:t>tanımlanmış değişkenler, bellekte </a:t>
            </a:r>
            <a:r>
              <a:rPr lang="tr-TR" sz="1400" u="sng">
                <a:solidFill>
                  <a:srgbClr val="FF0000"/>
                </a:solidFill>
              </a:rPr>
              <a:t>çok yer kaplayan değişkenlere atanmaya </a:t>
            </a:r>
            <a:r>
              <a:rPr lang="tr-TR" sz="1400"/>
              <a:t>çalışıldığında bu tip dönüşümü </a:t>
            </a:r>
            <a:r>
              <a:rPr lang="tr-TR" sz="1400" b="1" u="sng"/>
              <a:t>otomatik olarak yapılır</a:t>
            </a:r>
            <a:r>
              <a:rPr lang="tr-TR" sz="1400" b="1"/>
              <a:t>.</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char c; int i; long 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float f; double d;</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c=65;</a:t>
            </a:r>
            <a:endParaRPr/>
          </a:p>
          <a:p>
            <a:pPr marL="0" lvl="0" indent="0" algn="l" rtl="0">
              <a:lnSpc>
                <a:spcPct val="100000"/>
              </a:lnSpc>
              <a:spcBef>
                <a:spcPts val="0"/>
              </a:spcBef>
              <a:spcAft>
                <a:spcPts val="0"/>
              </a:spcAft>
              <a:buSzPts val="1190"/>
              <a:buNone/>
            </a:pPr>
            <a:r>
              <a:rPr lang="tr-TR" sz="1400">
                <a:highlight>
                  <a:srgbClr val="FFFF00"/>
                </a:highlight>
                <a:latin typeface="Consolas"/>
                <a:ea typeface="Consolas"/>
                <a:cs typeface="Consolas"/>
                <a:sym typeface="Consolas"/>
              </a:rPr>
              <a:t>i=c; //c 1 byte, i 4 byte</a:t>
            </a:r>
            <a:endParaRPr/>
          </a:p>
          <a:p>
            <a:pPr marL="0" lvl="0" indent="0" algn="l" rtl="0">
              <a:lnSpc>
                <a:spcPct val="100000"/>
              </a:lnSpc>
              <a:spcBef>
                <a:spcPts val="0"/>
              </a:spcBef>
              <a:spcAft>
                <a:spcPts val="0"/>
              </a:spcAft>
              <a:buSzPts val="1190"/>
              <a:buNone/>
            </a:pPr>
            <a:r>
              <a:rPr lang="tr-TR" sz="1400">
                <a:highlight>
                  <a:srgbClr val="FFFF00"/>
                </a:highlight>
                <a:latin typeface="Consolas"/>
                <a:ea typeface="Consolas"/>
                <a:cs typeface="Consolas"/>
                <a:sym typeface="Consolas"/>
              </a:rPr>
              <a:t>l=i; //l 8 byte, i 4 byte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f=12.50;</a:t>
            </a:r>
            <a:endParaRPr/>
          </a:p>
          <a:p>
            <a:pPr marL="0" lvl="0" indent="0" algn="l" rtl="0">
              <a:lnSpc>
                <a:spcPct val="100000"/>
              </a:lnSpc>
              <a:spcBef>
                <a:spcPts val="0"/>
              </a:spcBef>
              <a:spcAft>
                <a:spcPts val="0"/>
              </a:spcAft>
              <a:buSzPts val="1190"/>
              <a:buNone/>
            </a:pPr>
            <a:r>
              <a:rPr lang="tr-TR" sz="1400">
                <a:highlight>
                  <a:srgbClr val="FFFF00"/>
                </a:highlight>
                <a:latin typeface="Consolas"/>
                <a:ea typeface="Consolas"/>
                <a:cs typeface="Consolas"/>
                <a:sym typeface="Consolas"/>
              </a:rPr>
              <a:t>d=f; // f 4 byte, d 8 byte</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p:txBody>
      </p:sp>
      <p:sp>
        <p:nvSpPr>
          <p:cNvPr id="124" name="Google Shape;124;p3"/>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fontScale="70000" lnSpcReduction="20000"/>
          </a:bodyPr>
          <a:lstStyle/>
          <a:p>
            <a:pPr marL="182880" lvl="0" indent="-182880" algn="l" rtl="0">
              <a:lnSpc>
                <a:spcPct val="100000"/>
              </a:lnSpc>
              <a:spcBef>
                <a:spcPts val="0"/>
              </a:spcBef>
              <a:spcAft>
                <a:spcPts val="0"/>
              </a:spcAft>
              <a:buSzPct val="85000"/>
              <a:buChar char="▪"/>
            </a:pPr>
            <a:r>
              <a:rPr lang="tr-TR" sz="2000"/>
              <a:t>Bellekte </a:t>
            </a:r>
            <a:r>
              <a:rPr lang="tr-TR" sz="2000" u="sng">
                <a:solidFill>
                  <a:srgbClr val="FF0000"/>
                </a:solidFill>
              </a:rPr>
              <a:t>çok yer kaplayan veri tipinden </a:t>
            </a:r>
            <a:r>
              <a:rPr lang="tr-TR" sz="2000"/>
              <a:t>tanımlanmış değişkenler, bellekte </a:t>
            </a:r>
            <a:r>
              <a:rPr lang="tr-TR" sz="2000" u="sng">
                <a:solidFill>
                  <a:srgbClr val="FF0000"/>
                </a:solidFill>
              </a:rPr>
              <a:t>az yer kaplayan değişkenlere </a:t>
            </a:r>
            <a:r>
              <a:rPr lang="tr-TR" sz="2000"/>
              <a:t>atanmaya çalışıldığında, </a:t>
            </a:r>
            <a:r>
              <a:rPr lang="tr-TR" sz="2000" b="1" u="sng"/>
              <a:t>tip dönüşümü otomatik olarak yapılır ancak </a:t>
            </a:r>
            <a:r>
              <a:rPr lang="tr-TR" sz="2000" b="1" u="sng">
                <a:solidFill>
                  <a:srgbClr val="FF0000"/>
                </a:solidFill>
              </a:rPr>
              <a:t>veri kaybı söz konusu </a:t>
            </a:r>
            <a:r>
              <a:rPr lang="tr-TR" sz="2000" b="1" u="sng"/>
              <a:t>olur</a:t>
            </a:r>
            <a:r>
              <a:rPr lang="tr-TR" sz="2000"/>
              <a:t>.</a:t>
            </a:r>
            <a:endParaRPr/>
          </a:p>
          <a:p>
            <a:pPr marL="0" lvl="0" indent="0" algn="l" rtl="0">
              <a:lnSpc>
                <a:spcPct val="100000"/>
              </a:lnSpc>
              <a:spcBef>
                <a:spcPts val="0"/>
              </a:spcBef>
              <a:spcAft>
                <a:spcPts val="0"/>
              </a:spcAft>
              <a:buSzPct val="85000"/>
              <a:buNone/>
            </a:pPr>
            <a:endParaRPr sz="20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char c; int i; </a:t>
            </a:r>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float f; </a:t>
            </a:r>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i=4095; //0x00000FFF</a:t>
            </a:r>
            <a:endParaRPr/>
          </a:p>
          <a:p>
            <a:pPr marL="0" lvl="0" indent="0" algn="l" rtl="0">
              <a:lnSpc>
                <a:spcPct val="100000"/>
              </a:lnSpc>
              <a:spcBef>
                <a:spcPts val="0"/>
              </a:spcBef>
              <a:spcAft>
                <a:spcPts val="0"/>
              </a:spcAft>
              <a:buSzPct val="85000"/>
              <a:buNone/>
            </a:pPr>
            <a:r>
              <a:rPr lang="tr-TR">
                <a:highlight>
                  <a:srgbClr val="FFFF00"/>
                </a:highlight>
                <a:latin typeface="Consolas"/>
                <a:ea typeface="Consolas"/>
                <a:cs typeface="Consolas"/>
                <a:sym typeface="Consolas"/>
              </a:rPr>
              <a:t>c</a:t>
            </a:r>
            <a:r>
              <a:rPr lang="tr-TR" sz="2000">
                <a:highlight>
                  <a:srgbClr val="FFFF00"/>
                </a:highlight>
                <a:latin typeface="Consolas"/>
                <a:ea typeface="Consolas"/>
                <a:cs typeface="Consolas"/>
                <a:sym typeface="Consolas"/>
              </a:rPr>
              <a:t>=i;    //c=-1 -&gt; 0xff</a:t>
            </a:r>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i değişkeninin en anlamsız byte içeriği c ye aktarılır.</a:t>
            </a:r>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f=12.50;</a:t>
            </a:r>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Kayan noktalı bir sayıdan tamsayıya atama yapılıyor ise tam kısmı tamsayıya çevrilir ve sonrasında atama yapılır.</a:t>
            </a:r>
            <a:endParaRPr sz="20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sz="2000">
                <a:highlight>
                  <a:srgbClr val="FFFF00"/>
                </a:highlight>
                <a:latin typeface="Consolas"/>
                <a:ea typeface="Consolas"/>
                <a:cs typeface="Consolas"/>
                <a:sym typeface="Consolas"/>
              </a:rPr>
              <a:t>i=f; // i=12</a:t>
            </a:r>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a:t>
            </a:r>
            <a:endParaRPr b="1">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BILINÇLI TIP DÖNÜŞÜMLERİ</a:t>
            </a:r>
            <a:br>
              <a:rPr lang="tr-TR"/>
            </a:br>
            <a:r>
              <a:rPr lang="tr-TR"/>
              <a:t>(EXPLICIT TYPE CASTING)</a:t>
            </a:r>
            <a:endParaRPr/>
          </a:p>
        </p:txBody>
      </p:sp>
      <p:sp>
        <p:nvSpPr>
          <p:cNvPr id="131" name="Google Shape;131;p4"/>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t>Bazen belli işlemleri daha kontrollü yapmak amacıyla programcı yapılan işlemde işlene veri tipini bir başka ver tipine kasıtlı olarak değiştirir. İşle bu durumda </a:t>
            </a:r>
            <a:r>
              <a:rPr lang="tr-TR" sz="1400">
                <a:solidFill>
                  <a:srgbClr val="0070C0"/>
                </a:solidFill>
              </a:rPr>
              <a:t>tip dönüştürme</a:t>
            </a:r>
            <a:r>
              <a:rPr lang="tr-TR" sz="1400"/>
              <a:t> (</a:t>
            </a:r>
            <a:r>
              <a:rPr lang="tr-TR" sz="1400">
                <a:solidFill>
                  <a:srgbClr val="FF0000"/>
                </a:solidFill>
              </a:rPr>
              <a:t>unary cast</a:t>
            </a:r>
            <a:r>
              <a:rPr lang="tr-TR" sz="1400"/>
              <a:t>) işleci (operatör) kullanılır. </a:t>
            </a:r>
            <a:endParaRPr/>
          </a:p>
          <a:p>
            <a:pPr marL="0" lvl="0" indent="0" algn="l" rtl="0">
              <a:lnSpc>
                <a:spcPct val="100000"/>
              </a:lnSpc>
              <a:spcBef>
                <a:spcPts val="1200"/>
              </a:spcBef>
              <a:spcAft>
                <a:spcPts val="0"/>
              </a:spcAft>
              <a:buSzPts val="1190"/>
              <a:buNone/>
            </a:pPr>
            <a:r>
              <a:rPr lang="tr-TR" sz="1400"/>
              <a:t>Bu işleç, diğer </a:t>
            </a:r>
            <a:r>
              <a:rPr lang="tr-TR" sz="1400" b="1">
                <a:latin typeface="Consolas"/>
                <a:ea typeface="Consolas"/>
                <a:cs typeface="Consolas"/>
                <a:sym typeface="Consolas"/>
              </a:rPr>
              <a:t>-</a:t>
            </a:r>
            <a:r>
              <a:rPr lang="tr-TR" sz="1400"/>
              <a:t>,</a:t>
            </a:r>
            <a:r>
              <a:rPr lang="tr-TR" sz="1400" b="1">
                <a:latin typeface="Consolas"/>
                <a:ea typeface="Consolas"/>
                <a:cs typeface="Consolas"/>
                <a:sym typeface="Consolas"/>
              </a:rPr>
              <a:t>+</a:t>
            </a:r>
            <a:r>
              <a:rPr lang="tr-TR" sz="1400"/>
              <a:t>, !, </a:t>
            </a:r>
            <a:r>
              <a:rPr lang="tr-TR" sz="1400" b="1">
                <a:latin typeface="Consolas"/>
                <a:ea typeface="Consolas"/>
                <a:cs typeface="Consolas"/>
                <a:sym typeface="Consolas"/>
              </a:rPr>
              <a:t>--</a:t>
            </a:r>
            <a:r>
              <a:rPr lang="tr-TR" sz="1400"/>
              <a:t>(pre-decrement), </a:t>
            </a:r>
            <a:r>
              <a:rPr lang="tr-TR" sz="1400" b="1">
                <a:latin typeface="Consolas"/>
                <a:ea typeface="Consolas"/>
                <a:cs typeface="Consolas"/>
                <a:sym typeface="Consolas"/>
              </a:rPr>
              <a:t>++</a:t>
            </a:r>
            <a:r>
              <a:rPr lang="tr-TR" sz="1400"/>
              <a:t>(pre-increment) gibi işleçlerle aynı önceliklidir.</a:t>
            </a:r>
            <a:endParaRPr/>
          </a:p>
          <a:p>
            <a:pPr marL="0" lvl="0" indent="0" algn="l" rtl="0">
              <a:lnSpc>
                <a:spcPct val="100000"/>
              </a:lnSpc>
              <a:spcBef>
                <a:spcPts val="1200"/>
              </a:spcBef>
              <a:spcAft>
                <a:spcPts val="0"/>
              </a:spcAft>
              <a:buSzPts val="1190"/>
              <a:buNone/>
            </a:pPr>
            <a:r>
              <a:rPr lang="tr-TR" sz="1400"/>
              <a:t>İfadenin (</a:t>
            </a:r>
            <a:r>
              <a:rPr lang="tr-TR" sz="1400">
                <a:solidFill>
                  <a:srgbClr val="FF0000"/>
                </a:solidFill>
              </a:rPr>
              <a:t>expression</a:t>
            </a:r>
            <a:r>
              <a:rPr lang="tr-TR" sz="1400"/>
              <a:t>) önünde kullanılır ve parantez içerisinde dönüştürülmek istenen veri tipi olarak kullanılır.</a:t>
            </a:r>
            <a:endParaRPr/>
          </a:p>
          <a:p>
            <a:pPr marL="0" lvl="0" indent="0" algn="l" rtl="0">
              <a:lnSpc>
                <a:spcPct val="100000"/>
              </a:lnSpc>
              <a:spcBef>
                <a:spcPts val="1200"/>
              </a:spcBef>
              <a:spcAft>
                <a:spcPts val="0"/>
              </a:spcAft>
              <a:buSzPts val="1190"/>
              <a:buNone/>
            </a:pPr>
            <a:r>
              <a:rPr lang="tr-TR" sz="1400">
                <a:latin typeface="Consolas"/>
                <a:ea typeface="Consolas"/>
                <a:cs typeface="Consolas"/>
                <a:sym typeface="Consolas"/>
              </a:rPr>
              <a:t>int j=</a:t>
            </a:r>
            <a:r>
              <a:rPr lang="tr-TR" sz="1400">
                <a:highlight>
                  <a:srgbClr val="FFFF00"/>
                </a:highlight>
                <a:latin typeface="Consolas"/>
                <a:ea typeface="Consolas"/>
                <a:cs typeface="Consolas"/>
                <a:sym typeface="Consolas"/>
              </a:rPr>
              <a:t>(int)</a:t>
            </a:r>
            <a:r>
              <a:rPr lang="tr-TR" sz="1400">
                <a:latin typeface="Consolas"/>
                <a:ea typeface="Consolas"/>
                <a:cs typeface="Consolas"/>
                <a:sym typeface="Consolas"/>
              </a:rPr>
              <a:t> 12.8/4;</a:t>
            </a:r>
            <a:endParaRPr/>
          </a:p>
          <a:p>
            <a:pPr marL="0" lvl="0" indent="0" algn="l" rtl="0">
              <a:lnSpc>
                <a:spcPct val="100000"/>
              </a:lnSpc>
              <a:spcBef>
                <a:spcPts val="1200"/>
              </a:spcBef>
              <a:spcAft>
                <a:spcPts val="0"/>
              </a:spcAft>
              <a:buSzPts val="1190"/>
              <a:buNone/>
            </a:pPr>
            <a:endParaRPr sz="1400"/>
          </a:p>
        </p:txBody>
      </p:sp>
      <p:sp>
        <p:nvSpPr>
          <p:cNvPr id="132" name="Google Shape;132;p4"/>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SzPct val="85000"/>
              <a:buNone/>
            </a:pPr>
            <a:r>
              <a:rPr lang="tr-TR" sz="2000">
                <a:latin typeface="Consolas"/>
                <a:ea typeface="Consolas"/>
                <a:cs typeface="Consolas"/>
                <a:sym typeface="Consolas"/>
              </a:rPr>
              <a:t>#include&lt;stdio.h&gt;</a:t>
            </a:r>
            <a:endParaRPr/>
          </a:p>
          <a:p>
            <a:pPr marL="0" lvl="0" indent="0" algn="l" rtl="0">
              <a:lnSpc>
                <a:spcPct val="100000"/>
              </a:lnSpc>
              <a:spcBef>
                <a:spcPts val="0"/>
              </a:spcBef>
              <a:spcAft>
                <a:spcPts val="0"/>
              </a:spcAft>
              <a:buSzPct val="85000"/>
              <a:buNone/>
            </a:pPr>
            <a:endParaRPr sz="20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int main() {</a:t>
            </a:r>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   float x = 9.9;</a:t>
            </a:r>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   int y = x+3.3;</a:t>
            </a:r>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   int z= </a:t>
            </a:r>
            <a:r>
              <a:rPr lang="tr-TR" sz="2000">
                <a:highlight>
                  <a:srgbClr val="FFFF00"/>
                </a:highlight>
                <a:latin typeface="Consolas"/>
                <a:ea typeface="Consolas"/>
                <a:cs typeface="Consolas"/>
                <a:sym typeface="Consolas"/>
              </a:rPr>
              <a:t>(int)</a:t>
            </a:r>
            <a:r>
              <a:rPr lang="tr-TR" sz="2000">
                <a:latin typeface="Consolas"/>
                <a:ea typeface="Consolas"/>
                <a:cs typeface="Consolas"/>
                <a:sym typeface="Consolas"/>
              </a:rPr>
              <a:t>(x)+3.3;</a:t>
            </a:r>
            <a:endParaRPr/>
          </a:p>
          <a:p>
            <a:pPr marL="0" lvl="0" indent="0" algn="l" rtl="0">
              <a:lnSpc>
                <a:spcPct val="100000"/>
              </a:lnSpc>
              <a:spcBef>
                <a:spcPts val="0"/>
              </a:spcBef>
              <a:spcAft>
                <a:spcPts val="0"/>
              </a:spcAft>
              <a:buSzPct val="85000"/>
              <a:buNone/>
            </a:pPr>
            <a:endParaRPr sz="20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   printf("x: %f\n",x);    </a:t>
            </a:r>
            <a:endParaRPr>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   printf("y: %d\n",y);</a:t>
            </a:r>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   printf("z: %d\n",z);</a:t>
            </a:r>
            <a:endParaRPr/>
          </a:p>
          <a:p>
            <a:pPr marL="0" lvl="0" indent="0" algn="l" rtl="0">
              <a:lnSpc>
                <a:spcPct val="100000"/>
              </a:lnSpc>
              <a:spcBef>
                <a:spcPts val="0"/>
              </a:spcBef>
              <a:spcAft>
                <a:spcPts val="0"/>
              </a:spcAft>
              <a:buSzPct val="85000"/>
              <a:buNone/>
            </a:pPr>
            <a:endParaRPr sz="20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   return 0;</a:t>
            </a:r>
            <a:endParaRPr/>
          </a:p>
          <a:p>
            <a:pPr marL="0" lvl="0" indent="0" algn="l" rtl="0">
              <a:lnSpc>
                <a:spcPct val="100000"/>
              </a:lnSpc>
              <a:spcBef>
                <a:spcPts val="0"/>
              </a:spcBef>
              <a:spcAft>
                <a:spcPts val="0"/>
              </a:spcAft>
              <a:buSzPct val="85000"/>
              <a:buNone/>
            </a:pPr>
            <a:r>
              <a:rPr lang="tr-TR" sz="2000">
                <a:latin typeface="Consolas"/>
                <a:ea typeface="Consolas"/>
                <a:cs typeface="Consolas"/>
                <a:sym typeface="Consolas"/>
              </a:rPr>
              <a:t>}</a:t>
            </a:r>
            <a:endParaRPr sz="20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b="1">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b="1">
                <a:latin typeface="Consolas"/>
                <a:ea typeface="Consolas"/>
                <a:cs typeface="Consolas"/>
                <a:sym typeface="Consolas"/>
              </a:rPr>
              <a:t>x: 9.900000</a:t>
            </a:r>
            <a:endParaRPr/>
          </a:p>
          <a:p>
            <a:pPr marL="0" lvl="0" indent="0" algn="l" rtl="0">
              <a:lnSpc>
                <a:spcPct val="100000"/>
              </a:lnSpc>
              <a:spcBef>
                <a:spcPts val="0"/>
              </a:spcBef>
              <a:spcAft>
                <a:spcPts val="0"/>
              </a:spcAft>
              <a:buSzPct val="85000"/>
              <a:buNone/>
            </a:pPr>
            <a:r>
              <a:rPr lang="tr-TR" b="1">
                <a:latin typeface="Consolas"/>
                <a:ea typeface="Consolas"/>
                <a:cs typeface="Consolas"/>
                <a:sym typeface="Consolas"/>
              </a:rPr>
              <a:t>y: </a:t>
            </a:r>
            <a:r>
              <a:rPr lang="tr-TR" b="1">
                <a:highlight>
                  <a:srgbClr val="FFFF00"/>
                </a:highlight>
                <a:latin typeface="Consolas"/>
                <a:ea typeface="Consolas"/>
                <a:cs typeface="Consolas"/>
                <a:sym typeface="Consolas"/>
              </a:rPr>
              <a:t>13</a:t>
            </a:r>
            <a:endParaRPr/>
          </a:p>
          <a:p>
            <a:pPr marL="0" lvl="0" indent="0" algn="l" rtl="0">
              <a:lnSpc>
                <a:spcPct val="100000"/>
              </a:lnSpc>
              <a:spcBef>
                <a:spcPts val="0"/>
              </a:spcBef>
              <a:spcAft>
                <a:spcPts val="0"/>
              </a:spcAft>
              <a:buSzPct val="85000"/>
              <a:buNone/>
            </a:pPr>
            <a:r>
              <a:rPr lang="tr-TR" b="1">
                <a:latin typeface="Consolas"/>
                <a:ea typeface="Consolas"/>
                <a:cs typeface="Consolas"/>
                <a:sym typeface="Consolas"/>
              </a:rPr>
              <a:t>z: </a:t>
            </a:r>
            <a:r>
              <a:rPr lang="tr-TR" b="1">
                <a:highlight>
                  <a:srgbClr val="FFFF00"/>
                </a:highlight>
                <a:latin typeface="Consolas"/>
                <a:ea typeface="Consolas"/>
                <a:cs typeface="Consolas"/>
                <a:sym typeface="Consolas"/>
              </a:rPr>
              <a:t>12</a:t>
            </a:r>
            <a:endParaRPr b="1">
              <a:highlight>
                <a:srgbClr val="FFFF00"/>
              </a:highlight>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b="1">
                <a:latin typeface="Consolas"/>
                <a:ea typeface="Consolas"/>
                <a:cs typeface="Consolas"/>
                <a:sym typeface="Consolas"/>
              </a:rPr>
              <a:t>*/</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TIP DÖNÜŞÜMÜ</a:t>
            </a:r>
            <a:endParaRPr/>
          </a:p>
        </p:txBody>
      </p:sp>
      <p:graphicFrame>
        <p:nvGraphicFramePr>
          <p:cNvPr id="139" name="Google Shape;139;p5"/>
          <p:cNvGraphicFramePr/>
          <p:nvPr/>
        </p:nvGraphicFramePr>
        <p:xfrm>
          <a:off x="238125" y="352425"/>
          <a:ext cx="7829550" cy="5781110"/>
        </p:xfrm>
        <a:graphic>
          <a:graphicData uri="http://schemas.openxmlformats.org/drawingml/2006/table">
            <a:tbl>
              <a:tblPr firstRow="1" bandRow="1">
                <a:noFill/>
                <a:tableStyleId>{CBB8D577-9A3A-45FC-BECC-0D7F935B6A57}</a:tableStyleId>
              </a:tblPr>
              <a:tblGrid>
                <a:gridCol w="3914775">
                  <a:extLst>
                    <a:ext uri="{9D8B030D-6E8A-4147-A177-3AD203B41FA5}">
                      <a16:colId xmlns:a16="http://schemas.microsoft.com/office/drawing/2014/main" val="20000"/>
                    </a:ext>
                  </a:extLst>
                </a:gridCol>
                <a:gridCol w="391477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tr-TR" sz="1100" u="none" strike="noStrike" cap="none"/>
                        <a:t>Üstünlükleri</a:t>
                      </a:r>
                      <a:endParaRPr/>
                    </a:p>
                  </a:txBody>
                  <a:tcPr marL="91450" marR="91450" marT="45725" marB="45725"/>
                </a:tc>
                <a:tc>
                  <a:txBody>
                    <a:bodyPr/>
                    <a:lstStyle/>
                    <a:p>
                      <a:pPr marL="0" marR="0" lvl="0" indent="0" algn="l" rtl="0">
                        <a:spcBef>
                          <a:spcPts val="0"/>
                        </a:spcBef>
                        <a:spcAft>
                          <a:spcPts val="0"/>
                        </a:spcAft>
                        <a:buNone/>
                      </a:pPr>
                      <a:r>
                        <a:rPr lang="tr-TR" sz="1100"/>
                        <a:t>Zayıflıkları</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tr-TR" sz="1100" b="1"/>
                        <a:t>İşlemlerde Esneklik: </a:t>
                      </a:r>
                      <a:r>
                        <a:rPr lang="tr-TR" sz="1100"/>
                        <a:t>Farklı veri tiplerini içeren işlemleri gerçekleştirmede esneklik sağlar. Programcının verileri bir tipten diğerine açıkça dönüştürmesini sağlayarak karışık tip aritmetiğini ve diğer işlemleri kolaylaştırır. </a:t>
                      </a:r>
                      <a:endParaRPr/>
                    </a:p>
                  </a:txBody>
                  <a:tcPr marL="91450" marR="91450" marT="45725" marB="45725"/>
                </a:tc>
                <a:tc>
                  <a:txBody>
                    <a:bodyPr/>
                    <a:lstStyle/>
                    <a:p>
                      <a:pPr marL="0" marR="0" lvl="0" indent="0" algn="l" rtl="0">
                        <a:spcBef>
                          <a:spcPts val="0"/>
                        </a:spcBef>
                        <a:spcAft>
                          <a:spcPts val="0"/>
                        </a:spcAft>
                        <a:buNone/>
                      </a:pPr>
                      <a:r>
                        <a:rPr lang="tr-TR" sz="1100" b="1"/>
                        <a:t>Hassasiyet Kaybı: T</a:t>
                      </a:r>
                      <a:r>
                        <a:rPr lang="tr-TR" sz="1100"/>
                        <a:t>ip dönüştürmenin en büyük dezavantajlarından biri hassasiyet kaybı potansiyelidir. Örneğin, kayan noktalı bir sayıyı tam sayıya dönüştürürken kesirli kısım kesilir ve bu da bilgi kaybına yol açar.</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tr-TR" sz="1100" b="1"/>
                        <a:t>Uyumluluk: </a:t>
                      </a:r>
                      <a:r>
                        <a:rPr lang="tr-TR" sz="1100"/>
                        <a:t>Farklı veri tipleri arasında uyumluluğun sağlanmasına yardımcı olur. Programcının verileri belirli bir bağlamda kullanmadan önce uyumlu bir tipe dönüştürmesini sağlayarak veri uyumsuzluğu hatalarını önler. </a:t>
                      </a:r>
                      <a:endParaRPr/>
                    </a:p>
                  </a:txBody>
                  <a:tcPr marL="91450" marR="91450" marT="45725" marB="45725"/>
                </a:tc>
                <a:tc>
                  <a:txBody>
                    <a:bodyPr/>
                    <a:lstStyle/>
                    <a:p>
                      <a:pPr marL="0" marR="0" lvl="0" indent="0" algn="l" rtl="0">
                        <a:spcBef>
                          <a:spcPts val="0"/>
                        </a:spcBef>
                        <a:spcAft>
                          <a:spcPts val="0"/>
                        </a:spcAft>
                        <a:buNone/>
                      </a:pPr>
                      <a:r>
                        <a:rPr lang="tr-TR" sz="1100" b="1"/>
                        <a:t>Çalışma Zamanı Yükü:</a:t>
                      </a:r>
                      <a:r>
                        <a:rPr lang="tr-TR" sz="1100" b="0"/>
                        <a:t> Bilinçli</a:t>
                      </a:r>
                      <a:r>
                        <a:rPr lang="tr-TR" sz="1100"/>
                        <a:t> tip dönüştürme genellikle program yürütme sırasında dönüştürmenin gerçekleştirilmesi gerektiğinden çalışma zamanı yüküne neden olur. Bu ek işlem, özellikle tip dönüştürmenin sık olduğu durumlarda performansı etkileyebilir.</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tr-TR" sz="1100" b="1"/>
                        <a:t>Hassasiyet Kontrolü: </a:t>
                      </a:r>
                      <a:r>
                        <a:rPr lang="tr-TR" sz="1100"/>
                        <a:t>Hassasiyet kontrolünün kritik olduğu durumlarda, programcının özellikle sayısal işlemlerde veri tipleri arasında dönüşüm yaparak istenen hassasiyeti açıkça belirtmesini sağlar. </a:t>
                      </a:r>
                      <a:endParaRPr/>
                    </a:p>
                  </a:txBody>
                  <a:tcPr marL="91450" marR="91450" marT="45725" marB="45725"/>
                </a:tc>
                <a:tc>
                  <a:txBody>
                    <a:bodyPr/>
                    <a:lstStyle/>
                    <a:p>
                      <a:pPr marL="0" marR="0" lvl="0" indent="0" algn="l" rtl="0">
                        <a:spcBef>
                          <a:spcPts val="0"/>
                        </a:spcBef>
                        <a:spcAft>
                          <a:spcPts val="0"/>
                        </a:spcAft>
                        <a:buNone/>
                      </a:pPr>
                      <a:r>
                        <a:rPr lang="tr-TR" sz="1100" b="1"/>
                        <a:t>Derleyici Uyarıları ve Hataları</a:t>
                      </a:r>
                      <a:r>
                        <a:rPr lang="tr-TR" sz="1100"/>
                        <a:t>: Yanlış veya güvenli olmayan tip dönüştürme, derleyici uyarılarına veya hatalarına yol açabilir. Örneğin, uyumsuz tipler arasında dönüştürme yapmaya çalışmak veya geçersiz dönüştürme sözdizimi kullanmak, hata ayıklaması zor olabilecek sorunlara yol açabilir.</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tr-TR" sz="1100" b="1"/>
                        <a:t>Açıklık: </a:t>
                      </a:r>
                      <a:r>
                        <a:rPr lang="tr-TR" sz="1100"/>
                        <a:t>Tip dönüşümü, programcının veri tipini değiştirme niyetini belirterek kodu daha açık hale getirir. Bu, kod okunabilirliğini artırabilir ve işlenen veri tipiyle ilgili kafa karışıklığını azaltabilir.</a:t>
                      </a:r>
                      <a:endParaRPr/>
                    </a:p>
                  </a:txBody>
                  <a:tcPr marL="91450" marR="91450" marT="45725" marB="45725"/>
                </a:tc>
                <a:tc>
                  <a:txBody>
                    <a:bodyPr/>
                    <a:lstStyle/>
                    <a:p>
                      <a:pPr marL="0" marR="0" lvl="0" indent="0" algn="l" rtl="0">
                        <a:spcBef>
                          <a:spcPts val="0"/>
                        </a:spcBef>
                        <a:spcAft>
                          <a:spcPts val="0"/>
                        </a:spcAft>
                        <a:buNone/>
                      </a:pPr>
                      <a:r>
                        <a:rPr lang="tr-TR" sz="1100" b="1"/>
                        <a:t>Tanımsız Davranış Potansiyeli: </a:t>
                      </a:r>
                      <a:r>
                        <a:rPr lang="tr-TR" sz="1100"/>
                        <a:t>Bazı durumlarda, tip dönüştürme, özellikle uyumsuz tipler arasında dönüştürme yaparken veya dönüştürülen değer hedef tipin aralığının dışında olduğunda tanımsız davranışa yol açabilir. Bu, programda öngörülemezliğe neden olabilir.</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r>
                        <a:rPr lang="tr-TR" sz="1100" b="1"/>
                        <a:t>Kod Bakım Zorlukları: </a:t>
                      </a:r>
                      <a:r>
                        <a:rPr lang="tr-TR" sz="1100"/>
                        <a:t>Bilinçli tip dönüşümüne kodun bakımı ve anlaşılması, özellikle karmaşık veya iç içe ifadelerde gerçekleştirildiğinde, daha zor hale gelebilir. Bu, artan kod karmaşıklığına ve azalan okunabilirliğe yol açabilir.</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r>
                        <a:rPr lang="tr-TR" sz="1100" b="1"/>
                        <a:t>Taşınabilirlik Endişeleri: </a:t>
                      </a:r>
                      <a:r>
                        <a:rPr lang="tr-TR" sz="1100"/>
                        <a:t>Bilinçli tip dönüşümüne farklı platformlar veya derleyiciler arasında daha az taşınabilir olabilir. C'de tip dönüşümünün davranışı değişebilir ve belirli veri tipi boyutları hakkındaki varsayımlar tüm ortamlarda geçerli olmayabilir.</a:t>
                      </a:r>
                      <a:endParaRPr/>
                    </a:p>
                  </a:txBody>
                  <a:tcPr marL="91450" marR="91450" marT="45725" marB="45725"/>
                </a:tc>
                <a:extLst>
                  <a:ext uri="{0D108BD9-81ED-4DB2-BD59-A6C34878D82A}">
                    <a16:rowId xmlns:a16="http://schemas.microsoft.com/office/drawing/2014/main" val="10006"/>
                  </a:ext>
                </a:extLst>
              </a:tr>
            </a:tbl>
          </a:graphicData>
        </a:graphic>
      </p:graphicFrame>
      <p:sp>
        <p:nvSpPr>
          <p:cNvPr id="140" name="Google Shape;140;p5"/>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b="1"/>
              <a:t>Otomatik (implicit) Tip Dönüşümü: </a:t>
            </a:r>
            <a:r>
              <a:rPr lang="tr-TR"/>
              <a:t>Derleyici tarafından herhangi bir veri kaybı olmadan bir veri tipini diğerine güvenli bir şekilde dönüştürebildiğinde otomatik olarak gerçekleştirilir. Örneğin, bir tam sayıyı kayan nokta sayısına dönüştürür. </a:t>
            </a:r>
            <a:endParaRPr/>
          </a:p>
          <a:p>
            <a:pPr marL="0" lvl="0" indent="0" algn="l" rtl="0">
              <a:lnSpc>
                <a:spcPct val="100000"/>
              </a:lnSpc>
              <a:spcBef>
                <a:spcPts val="1000"/>
              </a:spcBef>
              <a:spcAft>
                <a:spcPts val="0"/>
              </a:spcAft>
              <a:buSzPts val="1190"/>
              <a:buNone/>
            </a:pPr>
            <a:r>
              <a:rPr lang="tr-TR" b="1"/>
              <a:t>Açık Tip Dönüşümü: </a:t>
            </a:r>
            <a:endParaRPr/>
          </a:p>
          <a:p>
            <a:pPr marL="0" lvl="0" indent="0" algn="l" rtl="0">
              <a:lnSpc>
                <a:spcPct val="100000"/>
              </a:lnSpc>
              <a:spcBef>
                <a:spcPts val="1000"/>
              </a:spcBef>
              <a:spcAft>
                <a:spcPts val="0"/>
              </a:spcAft>
              <a:buSzPts val="1190"/>
              <a:buNone/>
            </a:pPr>
            <a:r>
              <a:rPr lang="tr-TR"/>
              <a:t>Tip dönüşüm operatörü veya tip zorlaması olarak da bilinen bu tip dönüşüm, programcı tarafından açık bir şekilde yapılır. Bir değeri bir tipten diğerine dönüştürmek için dönüşüm operatörünü (içinde bir tip bulunan parantezler) kullanmayı içerir.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sz="2400"/>
              <a:t>ENUM ANAHTAR KELIMESI</a:t>
            </a:r>
            <a:endParaRPr/>
          </a:p>
        </p:txBody>
      </p:sp>
      <p:sp>
        <p:nvSpPr>
          <p:cNvPr id="147" name="Google Shape;147;p6"/>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#include &lt;stdio.h&gt;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enum</a:t>
            </a:r>
            <a:r>
              <a:rPr lang="tr-TR" sz="1400">
                <a:latin typeface="Consolas"/>
                <a:ea typeface="Consolas"/>
                <a:cs typeface="Consolas"/>
                <a:sym typeface="Consolas"/>
              </a:rPr>
              <a:t> cinsiyetKodlari {</a:t>
            </a:r>
            <a:r>
              <a:rPr lang="tr-TR" sz="1400" b="1">
                <a:solidFill>
                  <a:srgbClr val="00B050"/>
                </a:solidFill>
                <a:latin typeface="Consolas"/>
                <a:ea typeface="Consolas"/>
                <a:cs typeface="Consolas"/>
                <a:sym typeface="Consolas"/>
              </a:rPr>
              <a:t>ERKEK</a:t>
            </a:r>
            <a:r>
              <a:rPr lang="tr-TR" sz="1400">
                <a:latin typeface="Consolas"/>
                <a:ea typeface="Consolas"/>
                <a:cs typeface="Consolas"/>
                <a:sym typeface="Consolas"/>
              </a:rPr>
              <a:t> = 1, </a:t>
            </a:r>
            <a:r>
              <a:rPr lang="tr-TR" sz="1400" b="1">
                <a:solidFill>
                  <a:srgbClr val="00B050"/>
                </a:solidFill>
                <a:latin typeface="Consolas"/>
                <a:ea typeface="Consolas"/>
                <a:cs typeface="Consolas"/>
                <a:sym typeface="Consolas"/>
              </a:rPr>
              <a:t>KADIN</a:t>
            </a:r>
            <a:r>
              <a:rPr lang="tr-TR" sz="1400">
                <a:latin typeface="Consolas"/>
                <a:ea typeface="Consolas"/>
                <a:cs typeface="Consolas"/>
                <a:sym typeface="Consolas"/>
              </a:rPr>
              <a:t> = 2, </a:t>
            </a:r>
            <a:r>
              <a:rPr lang="tr-TR" sz="1400" b="1">
                <a:solidFill>
                  <a:srgbClr val="00B050"/>
                </a:solidFill>
                <a:latin typeface="Consolas"/>
                <a:ea typeface="Consolas"/>
                <a:cs typeface="Consolas"/>
                <a:sym typeface="Consolas"/>
              </a:rPr>
              <a:t>BELIRSIZ</a:t>
            </a:r>
            <a:r>
              <a:rPr lang="tr-TR" sz="1400">
                <a:latin typeface="Consolas"/>
                <a:ea typeface="Consolas"/>
                <a:cs typeface="Consolas"/>
                <a:sym typeface="Consolas"/>
              </a:rPr>
              <a:t> = 0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Burada tanımlanan tamsayı sabitler aynı konuya (burada cinsiyet) ilişkin bir bütünün parçaları olan (integral) sabitlerdir.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enum</a:t>
            </a:r>
            <a:r>
              <a:rPr lang="tr-TR" sz="1400">
                <a:latin typeface="Consolas"/>
                <a:ea typeface="Consolas"/>
                <a:cs typeface="Consolas"/>
                <a:sym typeface="Consolas"/>
              </a:rPr>
              <a:t> renkKodlari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00B050"/>
                </a:solidFill>
                <a:latin typeface="Consolas"/>
                <a:ea typeface="Consolas"/>
                <a:cs typeface="Consolas"/>
                <a:sym typeface="Consolas"/>
              </a:rPr>
              <a:t>SIYAH</a:t>
            </a:r>
            <a:r>
              <a:rPr lang="tr-TR" sz="1400">
                <a:latin typeface="Consolas"/>
                <a:ea typeface="Consolas"/>
                <a:cs typeface="Consolas"/>
                <a:sym typeface="Consolas"/>
              </a:rPr>
              <a:t>=0x000000, // Hiç belirtilmez ise 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00B050"/>
                </a:solidFill>
                <a:latin typeface="Consolas"/>
                <a:ea typeface="Consolas"/>
                <a:cs typeface="Consolas"/>
                <a:sym typeface="Consolas"/>
              </a:rPr>
              <a:t>KIRMIZI</a:t>
            </a:r>
            <a:r>
              <a:rPr lang="tr-TR" sz="1400">
                <a:latin typeface="Consolas"/>
                <a:ea typeface="Consolas"/>
                <a:cs typeface="Consolas"/>
                <a:sym typeface="Consolas"/>
              </a:rPr>
              <a:t>=0xFF0000, // Hiç belirtilmez ise 1</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00B050"/>
                </a:solidFill>
                <a:latin typeface="Consolas"/>
                <a:ea typeface="Consolas"/>
                <a:cs typeface="Consolas"/>
                <a:sym typeface="Consolas"/>
              </a:rPr>
              <a:t>YESIL</a:t>
            </a:r>
            <a:r>
              <a:rPr lang="tr-TR" sz="1400">
                <a:latin typeface="Consolas"/>
                <a:ea typeface="Consolas"/>
                <a:cs typeface="Consolas"/>
                <a:sym typeface="Consolas"/>
              </a:rPr>
              <a:t>=0x00FF00, // Hiç belirtilmez ise 2</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00B050"/>
                </a:solidFill>
                <a:latin typeface="Consolas"/>
                <a:ea typeface="Consolas"/>
                <a:cs typeface="Consolas"/>
                <a:sym typeface="Consolas"/>
              </a:rPr>
              <a:t>MAVI</a:t>
            </a:r>
            <a:r>
              <a:rPr lang="tr-TR" sz="1400">
                <a:latin typeface="Consolas"/>
                <a:ea typeface="Consolas"/>
                <a:cs typeface="Consolas"/>
                <a:sym typeface="Consolas"/>
              </a:rPr>
              <a:t>=0x0000FF, // Hiç belirtilmez ise 3</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00B050"/>
                </a:solidFill>
                <a:latin typeface="Consolas"/>
                <a:ea typeface="Consolas"/>
                <a:cs typeface="Consolas"/>
                <a:sym typeface="Consolas"/>
              </a:rPr>
              <a:t>BEYAZ</a:t>
            </a:r>
            <a:r>
              <a:rPr lang="tr-TR" sz="1400">
                <a:latin typeface="Consolas"/>
                <a:ea typeface="Consolas"/>
                <a:cs typeface="Consolas"/>
                <a:sym typeface="Consolas"/>
              </a:rPr>
              <a:t>=0xFFFFFF // Hiç belirtilmez ise 4</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 Sabitleri konsola yazıyoruz</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printf("ERKEK = %d\n", </a:t>
            </a:r>
            <a:r>
              <a:rPr lang="tr-TR" sz="1400" b="1">
                <a:solidFill>
                  <a:srgbClr val="00B050"/>
                </a:solidFill>
                <a:latin typeface="Consolas"/>
                <a:ea typeface="Consolas"/>
                <a:cs typeface="Consolas"/>
                <a:sym typeface="Consolas"/>
              </a:rPr>
              <a:t>ERKEK</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printf("KADIN = %d\n", </a:t>
            </a:r>
            <a:r>
              <a:rPr lang="tr-TR" sz="1400" b="1">
                <a:solidFill>
                  <a:srgbClr val="00B050"/>
                </a:solidFill>
                <a:latin typeface="Consolas"/>
                <a:ea typeface="Consolas"/>
                <a:cs typeface="Consolas"/>
                <a:sym typeface="Consolas"/>
              </a:rPr>
              <a:t>KADIN</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printf("BELIRSIZ = %d\n", </a:t>
            </a:r>
            <a:r>
              <a:rPr lang="tr-TR" sz="1400" b="1">
                <a:solidFill>
                  <a:srgbClr val="00B050"/>
                </a:solidFill>
                <a:latin typeface="Consolas"/>
                <a:ea typeface="Consolas"/>
                <a:cs typeface="Consolas"/>
                <a:sym typeface="Consolas"/>
              </a:rPr>
              <a:t>BELIRSIZ</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cinsiyet;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puts("Cinsiyet Giriniz (0-1-2):");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scanf("%d",&amp;cinsiyet);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switch (cinsiyet)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case </a:t>
            </a:r>
            <a:r>
              <a:rPr lang="tr-TR" sz="1400" b="1">
                <a:solidFill>
                  <a:srgbClr val="00B050"/>
                </a:solidFill>
                <a:latin typeface="Consolas"/>
                <a:ea typeface="Consolas"/>
                <a:cs typeface="Consolas"/>
                <a:sym typeface="Consolas"/>
              </a:rPr>
              <a:t>ERKEK</a:t>
            </a:r>
            <a:r>
              <a:rPr lang="tr-TR" sz="1400">
                <a:latin typeface="Consolas"/>
                <a:ea typeface="Consolas"/>
                <a:cs typeface="Consolas"/>
                <a:sym typeface="Consolas"/>
              </a:rPr>
              <a:t>: puts("ERKEK Girdiniz"); break;</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case </a:t>
            </a:r>
            <a:r>
              <a:rPr lang="tr-TR" sz="1400" b="1">
                <a:solidFill>
                  <a:srgbClr val="00B050"/>
                </a:solidFill>
                <a:latin typeface="Consolas"/>
                <a:ea typeface="Consolas"/>
                <a:cs typeface="Consolas"/>
                <a:sym typeface="Consolas"/>
              </a:rPr>
              <a:t>KADIN</a:t>
            </a:r>
            <a:r>
              <a:rPr lang="tr-TR" sz="1400">
                <a:latin typeface="Consolas"/>
                <a:ea typeface="Consolas"/>
                <a:cs typeface="Consolas"/>
                <a:sym typeface="Consolas"/>
              </a:rPr>
              <a:t>: puts("KADIN Girdiniz"); break;</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case </a:t>
            </a:r>
            <a:r>
              <a:rPr lang="tr-TR" sz="1400" b="1">
                <a:solidFill>
                  <a:srgbClr val="00B050"/>
                </a:solidFill>
                <a:latin typeface="Consolas"/>
                <a:ea typeface="Consolas"/>
                <a:cs typeface="Consolas"/>
                <a:sym typeface="Consolas"/>
              </a:rPr>
              <a:t>BELIRSIZ</a:t>
            </a:r>
            <a:r>
              <a:rPr lang="tr-TR" sz="1400">
                <a:latin typeface="Consolas"/>
                <a:ea typeface="Consolas"/>
                <a:cs typeface="Consolas"/>
                <a:sym typeface="Consolas"/>
              </a:rPr>
              <a:t>: puts("Cinsiyet Bilinmiyor"); break;</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p:txBody>
      </p:sp>
      <p:sp>
        <p:nvSpPr>
          <p:cNvPr id="148" name="Google Shape;148;p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a:t>C numaralandırması (</a:t>
            </a:r>
            <a:r>
              <a:rPr lang="tr-TR" sz="1600">
                <a:solidFill>
                  <a:srgbClr val="C00000"/>
                </a:solidFill>
              </a:rPr>
              <a:t>enum</a:t>
            </a:r>
            <a:r>
              <a:rPr lang="tr-TR" sz="1600"/>
              <a:t>), bir grup tamsayılardan oluşan (integral) sabitten oluşan numaralandırılmış bir veri türüdür. </a:t>
            </a:r>
            <a:endParaRPr/>
          </a:p>
          <a:p>
            <a:pPr marL="0" lvl="0" indent="0" algn="l" rtl="0">
              <a:lnSpc>
                <a:spcPct val="100000"/>
              </a:lnSpc>
              <a:spcBef>
                <a:spcPts val="1000"/>
              </a:spcBef>
              <a:spcAft>
                <a:spcPts val="0"/>
              </a:spcAft>
              <a:buSzPts val="1360"/>
              <a:buNone/>
            </a:pPr>
            <a:r>
              <a:rPr lang="tr-TR" sz="1600"/>
              <a:t>Enum, bir bütünün parçalarını tamsayı olarak ifade eden (integral) sabitlere kullanıcı tanımlı adlar atamak istediğinizde kullanışlıdır.</a:t>
            </a:r>
            <a:endParaRPr/>
          </a:p>
          <a:p>
            <a:pPr marL="0" lvl="0" indent="0" algn="l" rtl="0">
              <a:lnSpc>
                <a:spcPct val="100000"/>
              </a:lnSpc>
              <a:spcBef>
                <a:spcPts val="1000"/>
              </a:spcBef>
              <a:spcAft>
                <a:spcPts val="0"/>
              </a:spcAft>
              <a:buSzPts val="1360"/>
              <a:buNone/>
            </a:pPr>
            <a:r>
              <a:rPr lang="tr-TR" sz="1600"/>
              <a:t>Numaralandırılmış sabitler «integral types» olarak da adlandırılır.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TYPEDEF ANAHTAR KELIMESI </a:t>
            </a:r>
            <a:endParaRPr/>
          </a:p>
        </p:txBody>
      </p:sp>
      <p:sp>
        <p:nvSpPr>
          <p:cNvPr id="154" name="Google Shape;154;p7"/>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20000"/>
              </a:lnSpc>
              <a:spcBef>
                <a:spcPts val="0"/>
              </a:spcBef>
              <a:spcAft>
                <a:spcPts val="0"/>
              </a:spcAft>
              <a:buSzPct val="85000"/>
              <a:buNone/>
            </a:pPr>
            <a:r>
              <a:rPr lang="tr-TR">
                <a:latin typeface="Consolas"/>
                <a:ea typeface="Consolas"/>
                <a:cs typeface="Consolas"/>
                <a:sym typeface="Consolas"/>
              </a:rPr>
              <a:t>#include &lt;stdio.h&gt;</a:t>
            </a:r>
            <a:endParaRPr/>
          </a:p>
          <a:p>
            <a:pPr marL="0" lvl="0" indent="0" algn="l" rtl="0">
              <a:lnSpc>
                <a:spcPct val="120000"/>
              </a:lnSpc>
              <a:spcBef>
                <a:spcPts val="0"/>
              </a:spcBef>
              <a:spcAft>
                <a:spcPts val="0"/>
              </a:spcAft>
              <a:buSzPct val="85000"/>
              <a:buNone/>
            </a:pPr>
            <a:endParaRPr>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a:solidFill>
                  <a:srgbClr val="0000FF"/>
                </a:solidFill>
                <a:latin typeface="Consolas"/>
                <a:ea typeface="Consolas"/>
                <a:cs typeface="Consolas"/>
                <a:sym typeface="Consolas"/>
              </a:rPr>
              <a:t>typedef</a:t>
            </a: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latin typeface="Consolas"/>
                <a:ea typeface="Consolas"/>
                <a:cs typeface="Consolas"/>
                <a:sym typeface="Consolas"/>
              </a:rPr>
              <a:t> </a:t>
            </a:r>
            <a:r>
              <a:rPr lang="tr-TR" b="1">
                <a:solidFill>
                  <a:srgbClr val="00B050"/>
                </a:solidFill>
                <a:latin typeface="Consolas"/>
                <a:ea typeface="Consolas"/>
                <a:cs typeface="Consolas"/>
                <a:sym typeface="Consolas"/>
              </a:rPr>
              <a:t>karakter</a:t>
            </a:r>
            <a:r>
              <a:rPr lang="tr-TR">
                <a:latin typeface="Consolas"/>
                <a:ea typeface="Consolas"/>
                <a:cs typeface="Consolas"/>
                <a:sym typeface="Consolas"/>
              </a:rPr>
              <a:t>;</a:t>
            </a:r>
            <a:endParaRPr/>
          </a:p>
          <a:p>
            <a:pPr marL="0" lvl="0" indent="0" algn="l" rtl="0">
              <a:lnSpc>
                <a:spcPct val="120000"/>
              </a:lnSpc>
              <a:spcBef>
                <a:spcPts val="0"/>
              </a:spcBef>
              <a:spcAft>
                <a:spcPts val="0"/>
              </a:spcAft>
              <a:buSzPct val="85000"/>
              <a:buNone/>
            </a:pPr>
            <a:r>
              <a:rPr lang="tr-TR">
                <a:solidFill>
                  <a:srgbClr val="0000FF"/>
                </a:solidFill>
                <a:latin typeface="Consolas"/>
                <a:ea typeface="Consolas"/>
                <a:cs typeface="Consolas"/>
                <a:sym typeface="Consolas"/>
              </a:rPr>
              <a:t>typedef</a:t>
            </a:r>
            <a:r>
              <a:rPr lang="tr-TR">
                <a:latin typeface="Consolas"/>
                <a:ea typeface="Consolas"/>
                <a:cs typeface="Consolas"/>
                <a:sym typeface="Consolas"/>
              </a:rPr>
              <a:t> </a:t>
            </a:r>
            <a:r>
              <a:rPr lang="tr-TR">
                <a:solidFill>
                  <a:srgbClr val="0000FF"/>
                </a:solidFill>
                <a:latin typeface="Consolas"/>
                <a:ea typeface="Consolas"/>
                <a:cs typeface="Consolas"/>
                <a:sym typeface="Consolas"/>
              </a:rPr>
              <a:t>int</a:t>
            </a:r>
            <a:r>
              <a:rPr lang="tr-TR">
                <a:latin typeface="Consolas"/>
                <a:ea typeface="Consolas"/>
                <a:cs typeface="Consolas"/>
                <a:sym typeface="Consolas"/>
              </a:rPr>
              <a:t> </a:t>
            </a:r>
            <a:r>
              <a:rPr lang="tr-TR" b="1">
                <a:solidFill>
                  <a:srgbClr val="00B050"/>
                </a:solidFill>
                <a:latin typeface="Consolas"/>
                <a:ea typeface="Consolas"/>
                <a:cs typeface="Consolas"/>
                <a:sym typeface="Consolas"/>
              </a:rPr>
              <a:t>tamsayi</a:t>
            </a:r>
            <a:r>
              <a:rPr lang="tr-TR">
                <a:latin typeface="Consolas"/>
                <a:ea typeface="Consolas"/>
                <a:cs typeface="Consolas"/>
                <a:sym typeface="Consolas"/>
              </a:rPr>
              <a:t>;</a:t>
            </a:r>
            <a:endParaRPr/>
          </a:p>
          <a:p>
            <a:pPr marL="0" lvl="0" indent="0" algn="l" rtl="0">
              <a:lnSpc>
                <a:spcPct val="120000"/>
              </a:lnSpc>
              <a:spcBef>
                <a:spcPts val="0"/>
              </a:spcBef>
              <a:spcAft>
                <a:spcPts val="0"/>
              </a:spcAft>
              <a:buSzPct val="85000"/>
              <a:buNone/>
            </a:pPr>
            <a:r>
              <a:rPr lang="tr-TR">
                <a:solidFill>
                  <a:srgbClr val="0000FF"/>
                </a:solidFill>
                <a:latin typeface="Consolas"/>
                <a:ea typeface="Consolas"/>
                <a:cs typeface="Consolas"/>
                <a:sym typeface="Consolas"/>
              </a:rPr>
              <a:t>typedef</a:t>
            </a:r>
            <a:r>
              <a:rPr lang="tr-TR">
                <a:latin typeface="Consolas"/>
                <a:ea typeface="Consolas"/>
                <a:cs typeface="Consolas"/>
                <a:sym typeface="Consolas"/>
              </a:rPr>
              <a:t> </a:t>
            </a:r>
            <a:r>
              <a:rPr lang="tr-TR">
                <a:solidFill>
                  <a:srgbClr val="0000FF"/>
                </a:solidFill>
                <a:latin typeface="Consolas"/>
                <a:ea typeface="Consolas"/>
                <a:cs typeface="Consolas"/>
                <a:sym typeface="Consolas"/>
              </a:rPr>
              <a:t>long</a:t>
            </a:r>
            <a:r>
              <a:rPr lang="tr-TR">
                <a:latin typeface="Consolas"/>
                <a:ea typeface="Consolas"/>
                <a:cs typeface="Consolas"/>
                <a:sym typeface="Consolas"/>
              </a:rPr>
              <a:t> </a:t>
            </a:r>
            <a:r>
              <a:rPr lang="tr-TR">
                <a:solidFill>
                  <a:srgbClr val="0000FF"/>
                </a:solidFill>
                <a:latin typeface="Consolas"/>
                <a:ea typeface="Consolas"/>
                <a:cs typeface="Consolas"/>
                <a:sym typeface="Consolas"/>
              </a:rPr>
              <a:t>long</a:t>
            </a:r>
            <a:r>
              <a:rPr lang="tr-TR">
                <a:latin typeface="Consolas"/>
                <a:ea typeface="Consolas"/>
                <a:cs typeface="Consolas"/>
                <a:sym typeface="Consolas"/>
              </a:rPr>
              <a:t> </a:t>
            </a:r>
            <a:r>
              <a:rPr lang="tr-TR" b="1">
                <a:solidFill>
                  <a:srgbClr val="00B050"/>
                </a:solidFill>
                <a:latin typeface="Consolas"/>
                <a:ea typeface="Consolas"/>
                <a:cs typeface="Consolas"/>
                <a:sym typeface="Consolas"/>
              </a:rPr>
              <a:t>buyukolceklitamsayi</a:t>
            </a:r>
            <a:r>
              <a:rPr lang="tr-TR">
                <a:latin typeface="Consolas"/>
                <a:ea typeface="Consolas"/>
                <a:cs typeface="Consolas"/>
                <a:sym typeface="Consolas"/>
              </a:rPr>
              <a:t>; </a:t>
            </a:r>
            <a:endParaRPr/>
          </a:p>
          <a:p>
            <a:pPr marL="0" lvl="0" indent="0" algn="l" rtl="0">
              <a:lnSpc>
                <a:spcPct val="120000"/>
              </a:lnSpc>
              <a:spcBef>
                <a:spcPts val="0"/>
              </a:spcBef>
              <a:spcAft>
                <a:spcPts val="0"/>
              </a:spcAft>
              <a:buSzPct val="85000"/>
              <a:buNone/>
            </a:pPr>
            <a:r>
              <a:rPr lang="tr-TR">
                <a:solidFill>
                  <a:srgbClr val="0000FF"/>
                </a:solidFill>
                <a:latin typeface="Consolas"/>
                <a:ea typeface="Consolas"/>
                <a:cs typeface="Consolas"/>
                <a:sym typeface="Consolas"/>
              </a:rPr>
              <a:t>typedef</a:t>
            </a:r>
            <a:r>
              <a:rPr lang="tr-TR">
                <a:latin typeface="Consolas"/>
                <a:ea typeface="Consolas"/>
                <a:cs typeface="Consolas"/>
                <a:sym typeface="Consolas"/>
              </a:rPr>
              <a:t> </a:t>
            </a:r>
            <a:r>
              <a:rPr lang="tr-TR">
                <a:solidFill>
                  <a:srgbClr val="0000FF"/>
                </a:solidFill>
                <a:latin typeface="Consolas"/>
                <a:ea typeface="Consolas"/>
                <a:cs typeface="Consolas"/>
                <a:sym typeface="Consolas"/>
              </a:rPr>
              <a:t>unsigned</a:t>
            </a:r>
            <a:r>
              <a:rPr lang="tr-TR">
                <a:latin typeface="Consolas"/>
                <a:ea typeface="Consolas"/>
                <a:cs typeface="Consolas"/>
                <a:sym typeface="Consolas"/>
              </a:rPr>
              <a:t> </a:t>
            </a:r>
            <a:r>
              <a:rPr lang="tr-TR">
                <a:solidFill>
                  <a:srgbClr val="0000FF"/>
                </a:solidFill>
                <a:latin typeface="Consolas"/>
                <a:ea typeface="Consolas"/>
                <a:cs typeface="Consolas"/>
                <a:sym typeface="Consolas"/>
              </a:rPr>
              <a:t>int</a:t>
            </a:r>
            <a:r>
              <a:rPr lang="tr-TR">
                <a:latin typeface="Consolas"/>
                <a:ea typeface="Consolas"/>
                <a:cs typeface="Consolas"/>
                <a:sym typeface="Consolas"/>
              </a:rPr>
              <a:t> </a:t>
            </a:r>
            <a:r>
              <a:rPr lang="tr-TR" b="1">
                <a:solidFill>
                  <a:srgbClr val="00B050"/>
                </a:solidFill>
                <a:latin typeface="Consolas"/>
                <a:ea typeface="Consolas"/>
                <a:cs typeface="Consolas"/>
                <a:sym typeface="Consolas"/>
              </a:rPr>
              <a:t>pozitiftamsayi</a:t>
            </a:r>
            <a:r>
              <a:rPr lang="tr-TR">
                <a:latin typeface="Consolas"/>
                <a:ea typeface="Consolas"/>
                <a:cs typeface="Consolas"/>
                <a:sym typeface="Consolas"/>
              </a:rPr>
              <a:t>;</a:t>
            </a:r>
            <a:endParaRPr/>
          </a:p>
          <a:p>
            <a:pPr marL="0" lvl="0" indent="0" algn="l" rtl="0">
              <a:lnSpc>
                <a:spcPct val="120000"/>
              </a:lnSpc>
              <a:spcBef>
                <a:spcPts val="0"/>
              </a:spcBef>
              <a:spcAft>
                <a:spcPts val="0"/>
              </a:spcAft>
              <a:buSzPct val="85000"/>
              <a:buNone/>
            </a:pPr>
            <a:endParaRPr>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a:solidFill>
                  <a:srgbClr val="0000FF"/>
                </a:solidFill>
                <a:latin typeface="Consolas"/>
                <a:ea typeface="Consolas"/>
                <a:cs typeface="Consolas"/>
                <a:sym typeface="Consolas"/>
              </a:rPr>
              <a:t>int</a:t>
            </a:r>
            <a:r>
              <a:rPr lang="tr-TR">
                <a:latin typeface="Consolas"/>
                <a:ea typeface="Consolas"/>
                <a:cs typeface="Consolas"/>
                <a:sym typeface="Consolas"/>
              </a:rPr>
              <a:t> main()</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a:t>
            </a:r>
            <a:r>
              <a:rPr lang="tr-TR" b="1">
                <a:solidFill>
                  <a:srgbClr val="00B050"/>
                </a:solidFill>
                <a:latin typeface="Consolas"/>
                <a:ea typeface="Consolas"/>
                <a:cs typeface="Consolas"/>
                <a:sym typeface="Consolas"/>
              </a:rPr>
              <a:t>karakter</a:t>
            </a:r>
            <a:r>
              <a:rPr lang="tr-TR">
                <a:latin typeface="Consolas"/>
                <a:ea typeface="Consolas"/>
                <a:cs typeface="Consolas"/>
                <a:sym typeface="Consolas"/>
              </a:rPr>
              <a:t> k='A';</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a:t>
            </a:r>
            <a:r>
              <a:rPr lang="tr-TR" b="1">
                <a:solidFill>
                  <a:srgbClr val="00B050"/>
                </a:solidFill>
                <a:latin typeface="Consolas"/>
                <a:ea typeface="Consolas"/>
                <a:cs typeface="Consolas"/>
                <a:sym typeface="Consolas"/>
              </a:rPr>
              <a:t>tamsayi</a:t>
            </a:r>
            <a:r>
              <a:rPr lang="tr-TR">
                <a:latin typeface="Consolas"/>
                <a:ea typeface="Consolas"/>
                <a:cs typeface="Consolas"/>
                <a:sym typeface="Consolas"/>
              </a:rPr>
              <a:t> t=12;</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a:t>
            </a:r>
            <a:r>
              <a:rPr lang="tr-TR" b="1">
                <a:solidFill>
                  <a:srgbClr val="00B050"/>
                </a:solidFill>
                <a:latin typeface="Consolas"/>
                <a:ea typeface="Consolas"/>
                <a:cs typeface="Consolas"/>
                <a:sym typeface="Consolas"/>
              </a:rPr>
              <a:t>buyukolceklitamsayi</a:t>
            </a:r>
            <a:r>
              <a:rPr lang="tr-TR">
                <a:latin typeface="Consolas"/>
                <a:ea typeface="Consolas"/>
                <a:cs typeface="Consolas"/>
                <a:sym typeface="Consolas"/>
              </a:rPr>
              <a:t> bot=0x0FFFFFFF;</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a:t>
            </a:r>
            <a:r>
              <a:rPr lang="tr-TR" b="1">
                <a:solidFill>
                  <a:srgbClr val="00B050"/>
                </a:solidFill>
                <a:latin typeface="Consolas"/>
                <a:ea typeface="Consolas"/>
                <a:cs typeface="Consolas"/>
                <a:sym typeface="Consolas"/>
              </a:rPr>
              <a:t>pozitiftamsayi</a:t>
            </a:r>
            <a:r>
              <a:rPr lang="tr-TR">
                <a:latin typeface="Consolas"/>
                <a:ea typeface="Consolas"/>
                <a:cs typeface="Consolas"/>
                <a:sym typeface="Consolas"/>
              </a:rPr>
              <a:t> pt=1;</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printf("k:%d veya %c\n",k,k);</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printf("t:%d\n", t);</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printf("bot:%ld\n",bot);</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printf("pt:%u\n",pt);</a:t>
            </a:r>
            <a:endParaRPr/>
          </a:p>
          <a:p>
            <a:pPr marL="0" lvl="0" indent="0" algn="l" rtl="0">
              <a:lnSpc>
                <a:spcPct val="120000"/>
              </a:lnSpc>
              <a:spcBef>
                <a:spcPts val="0"/>
              </a:spcBef>
              <a:spcAft>
                <a:spcPts val="0"/>
              </a:spcAft>
              <a:buSzPct val="85000"/>
              <a:buNone/>
            </a:pPr>
            <a:endParaRPr>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return 0;</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a:t>
            </a:r>
            <a:endParaRPr/>
          </a:p>
        </p:txBody>
      </p:sp>
      <p:sp>
        <p:nvSpPr>
          <p:cNvPr id="155" name="Google Shape;155;p7"/>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typedef anahtar kelimesi, halihazırda mevcut veri tiplerinin adını yeniden tanımlamak için kullanılır.</a:t>
            </a:r>
            <a:endParaRPr/>
          </a:p>
          <a:p>
            <a:pPr marL="0" lvl="0" indent="0" algn="l" rtl="0">
              <a:lnSpc>
                <a:spcPct val="100000"/>
              </a:lnSpc>
              <a:spcBef>
                <a:spcPts val="1000"/>
              </a:spcBef>
              <a:spcAft>
                <a:spcPts val="0"/>
              </a:spcAft>
              <a:buSzPts val="1190"/>
              <a:buNone/>
            </a:pPr>
            <a:r>
              <a:rPr lang="tr-TR" b="1">
                <a:solidFill>
                  <a:schemeClr val="dk1"/>
                </a:solidFill>
                <a:latin typeface="Consolas"/>
                <a:ea typeface="Consolas"/>
                <a:cs typeface="Consolas"/>
                <a:sym typeface="Consolas"/>
              </a:rPr>
              <a:t>typedef mevcutisim takmaisim;</a:t>
            </a:r>
            <a:endParaRPr b="1">
              <a:solidFill>
                <a:schemeClr val="dk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SzPct val="100000"/>
              <a:buFont typeface="Cambria"/>
              <a:buNone/>
            </a:pPr>
            <a:r>
              <a:rPr lang="tr-TR"/>
              <a:t>ARAMA TABLOLARI (LOOKUP TABLE)</a:t>
            </a:r>
            <a:endParaRPr/>
          </a:p>
        </p:txBody>
      </p:sp>
      <p:sp>
        <p:nvSpPr>
          <p:cNvPr id="162" name="Google Shape;162;p8"/>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#include &lt;stdio.h&gt;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#include &lt;string.h&gt;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adi[50];</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soyadi[50];</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yas;</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cinsiyet; //1:erkek,2:Kadın,0:Belirtmiyor</a:t>
            </a:r>
            <a:endParaRPr/>
          </a:p>
          <a:p>
            <a:pPr marL="0" lvl="0" indent="0" algn="l" rtl="0">
              <a:lnSpc>
                <a:spcPct val="100000"/>
              </a:lnSpc>
              <a:spcBef>
                <a:spcPts val="0"/>
              </a:spcBef>
              <a:spcAft>
                <a:spcPts val="0"/>
              </a:spcAft>
              <a:buSzPts val="1190"/>
              <a:buNone/>
            </a:pPr>
            <a:r>
              <a:rPr lang="tr-TR" sz="1400">
                <a:solidFill>
                  <a:srgbClr val="0000FF"/>
                </a:solidFill>
                <a:highlight>
                  <a:srgbClr val="FFFF00"/>
                </a:highlight>
                <a:latin typeface="Consolas"/>
                <a:ea typeface="Consolas"/>
                <a:cs typeface="Consolas"/>
                <a:sym typeface="Consolas"/>
              </a:rPr>
              <a:t>char</a:t>
            </a:r>
            <a:r>
              <a:rPr lang="tr-TR" sz="1400">
                <a:highlight>
                  <a:srgbClr val="FFFF00"/>
                </a:highlight>
                <a:latin typeface="Consolas"/>
                <a:ea typeface="Consolas"/>
                <a:cs typeface="Consolas"/>
                <a:sym typeface="Consolas"/>
              </a:rPr>
              <a:t>* cinsiyetMetni[]={"Belirtilmiyor", "Erkek", "Kadın"}; </a:t>
            </a:r>
            <a:endParaRPr/>
          </a:p>
          <a:p>
            <a:pPr marL="0" lvl="0" indent="0" algn="l" rtl="0">
              <a:lnSpc>
                <a:spcPct val="100000"/>
              </a:lnSpc>
              <a:spcBef>
                <a:spcPts val="0"/>
              </a:spcBef>
              <a:spcAft>
                <a:spcPts val="0"/>
              </a:spcAft>
              <a:buSzPts val="1190"/>
              <a:buNone/>
            </a:pPr>
            <a:endParaRPr sz="1400">
              <a:solidFill>
                <a:srgbClr val="0000FF"/>
              </a:solidFill>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yeniOgrenci();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ogrenciYaz();</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endParaRPr sz="1400">
              <a:solidFill>
                <a:srgbClr val="0000FF"/>
              </a:solidFill>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yeniOgrenci()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strcoy(adi,"Ilhan");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strcpy(soyadi,"Ozkan");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yas=50;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cinsiyet=1;</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ogreciYaz()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printf("Adı:%s\nSoyad:%s\nYaşı:%d\nCinsiyeti:%s",</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adi,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soyadi,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yas,</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highlight>
                  <a:srgbClr val="FFFF00"/>
                </a:highlight>
                <a:latin typeface="Consolas"/>
                <a:ea typeface="Consolas"/>
                <a:cs typeface="Consolas"/>
                <a:sym typeface="Consolas"/>
              </a:rPr>
              <a:t>cinsiyetMetni[cinsiyet]</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p:txBody>
      </p:sp>
      <p:sp>
        <p:nvSpPr>
          <p:cNvPr id="163" name="Google Shape;163;p8"/>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a:solidFill>
                  <a:srgbClr val="0070C0"/>
                </a:solidFill>
              </a:rPr>
              <a:t>Arama tabloları </a:t>
            </a:r>
            <a:r>
              <a:rPr lang="tr-TR" sz="1600"/>
              <a:t>(</a:t>
            </a:r>
            <a:r>
              <a:rPr lang="tr-TR" sz="1600">
                <a:solidFill>
                  <a:srgbClr val="C00000"/>
                </a:solidFill>
              </a:rPr>
              <a:t>lookup tables-LUT</a:t>
            </a:r>
            <a:r>
              <a:rPr lang="tr-TR" sz="1600"/>
              <a:t>), önceden hesaplanmış belirli değerlerle doldurulmuş dizilerdir. Uzun iç içe if-else/switch ifadeleri yerine, bir programının verimliliğini artırmak için bu tablolar kullanılabilir.</a:t>
            </a:r>
            <a:endParaRPr/>
          </a:p>
          <a:p>
            <a:pPr marL="0" lvl="0" indent="0" algn="l" rtl="0">
              <a:lnSpc>
                <a:spcPct val="100000"/>
              </a:lnSpc>
              <a:spcBef>
                <a:spcPts val="1000"/>
              </a:spcBef>
              <a:spcAft>
                <a:spcPts val="0"/>
              </a:spcAft>
              <a:buSzPts val="1360"/>
              <a:buNone/>
            </a:pPr>
            <a:r>
              <a:rPr lang="tr-TR" sz="1600"/>
              <a:t>Örnekte verilen cinsiyet için her seferinde metin yazmak yerine arama tablosu kullanılabilir.</a:t>
            </a:r>
            <a:endParaRPr/>
          </a:p>
          <a:p>
            <a:pPr marL="0" lvl="0" indent="0" algn="l" rtl="0">
              <a:lnSpc>
                <a:spcPct val="100000"/>
              </a:lnSpc>
              <a:spcBef>
                <a:spcPts val="1000"/>
              </a:spcBef>
              <a:spcAft>
                <a:spcPts val="0"/>
              </a:spcAft>
              <a:buSzPts val="1360"/>
              <a:buNone/>
            </a:pPr>
            <a:r>
              <a:rPr lang="tr-TR" sz="1600"/>
              <a:t>Benzer şekilde sayıların karelerini her seferinde hesaplamak yerine karelerden oluşan bir tablo oluşturulup kullanılabilir.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a:t>DINLEDIĞINIZ IÇIN TEŞEKKÜR EDERIM.</a:t>
            </a:r>
            <a:endParaRPr/>
          </a:p>
        </p:txBody>
      </p:sp>
      <p:sp>
        <p:nvSpPr>
          <p:cNvPr id="169" name="Google Shape;169;p9"/>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1597</Words>
  <Application>Microsoft Office PowerPoint</Application>
  <PresentationFormat>Geniş ekran</PresentationFormat>
  <Paragraphs>181</Paragraphs>
  <Slides>9</Slides>
  <Notes>9</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Arial</vt:lpstr>
      <vt:lpstr>Calibri</vt:lpstr>
      <vt:lpstr>Cambria</vt:lpstr>
      <vt:lpstr>Consolas</vt:lpstr>
      <vt:lpstr>Noto Sans Symbols</vt:lpstr>
      <vt:lpstr>Wood Type</vt:lpstr>
      <vt:lpstr>C DILI ILE  YAPISAL PROGRAMLAMA</vt:lpstr>
      <vt:lpstr>yapısal (structural) programlama nedir?</vt:lpstr>
      <vt:lpstr>OTOMATIK TIP DÖNÜŞÜMLERİ (IMPLICIT TYPE CASTING)</vt:lpstr>
      <vt:lpstr>BILINÇLI TIP DÖNÜŞÜMLERİ (EXPLICIT TYPE CASTING)</vt:lpstr>
      <vt:lpstr>TIP DÖNÜŞÜMÜ</vt:lpstr>
      <vt:lpstr>ENUM ANAHTAR KELIMESI</vt:lpstr>
      <vt:lpstr>TYPEDEF ANAHTAR KELIMESI </vt:lpstr>
      <vt:lpstr>ARAMA TABLOLARI (LOOKUP TABLE)</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DILI ILE  YAPISAL PROGRAMLAMA</dc:title>
  <dc:creator>İlhan ÖZKAN</dc:creator>
  <cp:lastModifiedBy>İlhan ÖZKAN</cp:lastModifiedBy>
  <cp:revision>1</cp:revision>
  <dcterms:created xsi:type="dcterms:W3CDTF">2020-05-21T06:51:03Z</dcterms:created>
  <dcterms:modified xsi:type="dcterms:W3CDTF">2025-04-10T07:40:51Z</dcterms:modified>
</cp:coreProperties>
</file>