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8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N+7SeWBV+2zbGeNvb0feTzXcI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8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1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1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1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17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6" name="Google Shape;46;p1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7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18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" name="Google Shape;53;p18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54" name="Google Shape;54;p1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8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18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9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9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2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2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4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4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1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1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/>
              <a:t>C DILI ILE  YAPISAL PROGRAMLAMA</a:t>
            </a:r>
            <a:endParaRPr sz="800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None/>
            </a:pPr>
            <a:r>
              <a:rPr lang="tr-TR" sz="2000"/>
              <a:t>YAPI DOLGUSU I</a:t>
            </a:r>
            <a:br>
              <a:rPr lang="tr-TR" sz="2000"/>
            </a:br>
            <a:r>
              <a:rPr lang="tr-TR" sz="2000"/>
              <a:t>(STRUCTURE PADDING)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yapi1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c;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yapi2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d;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f;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printf("char bellek miktarı: %d\n", sizeof(char));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printf("int  bellek miktarı: %d\n", sizeof(int));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printf("------------------------\n");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printf("yapilar için olmasi gereken bellek miktarı: %d\n",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2*sizeof(char)+sizeof(int));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printf("yapi1 için bellekte ayrılan miktar: %d\n", sizeof(struct yapi1));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printf("yapi2 için bellekte ayrılan miktar: %d\n", sizeof(struct yapi2));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char bellek miktarı: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int  bellek miktarı: 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yapilar için olmasi gereken bellek miktarı: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yapi1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yapi2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12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</p:txBody>
      </p:sp>
      <p:sp>
        <p:nvSpPr>
          <p:cNvPr id="218" name="Google Shape;218;p10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C  dilinde </a:t>
            </a:r>
            <a:r>
              <a:rPr lang="tr-TR" sz="1600">
                <a:solidFill>
                  <a:srgbClr val="0070C0"/>
                </a:solidFill>
              </a:rPr>
              <a:t>yapı dolgusu </a:t>
            </a:r>
            <a:r>
              <a:rPr lang="tr-TR" sz="1600"/>
              <a:t>(</a:t>
            </a:r>
            <a:r>
              <a:rPr lang="tr-TR" sz="1600">
                <a:solidFill>
                  <a:srgbClr val="FF0000"/>
                </a:solidFill>
              </a:rPr>
              <a:t>structure padding</a:t>
            </a:r>
            <a:r>
              <a:rPr lang="tr-TR" sz="1600"/>
              <a:t>), işlemci (CPU) mimarisi tarafından işlenen belirlenir.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 aynı bellek miktarına sahip elemanlar için yapının bütününe bakıldığında farklı miktarda bellek ayrılmıştır. </a:t>
            </a:r>
            <a:r>
              <a:rPr lang="tr-TR" sz="1600">
                <a:solidFill>
                  <a:srgbClr val="0070C0"/>
                </a:solidFill>
              </a:rPr>
              <a:t>Dolgu</a:t>
            </a:r>
            <a:r>
              <a:rPr lang="tr-TR" sz="1600"/>
              <a:t> (</a:t>
            </a:r>
            <a:r>
              <a:rPr lang="tr-TR" sz="1600">
                <a:solidFill>
                  <a:srgbClr val="FF0000"/>
                </a:solidFill>
              </a:rPr>
              <a:t>padding</a:t>
            </a:r>
            <a:r>
              <a:rPr lang="tr-TR" sz="1600"/>
              <a:t>) işlemi ile üyelerinin bellekte doğal olarak hizalanması için belirli sayıda boş bayt eklenir.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Bunun nedeni 32/64 bitlik bir bilgisayarda işlemcinin tek seferde bellekten 4 byte okumasından kaynaklanmaktadır.</a:t>
            </a:r>
            <a:endParaRPr/>
          </a:p>
        </p:txBody>
      </p:sp>
      <p:grpSp>
        <p:nvGrpSpPr>
          <p:cNvPr id="219" name="Google Shape;219;p10"/>
          <p:cNvGrpSpPr/>
          <p:nvPr/>
        </p:nvGrpSpPr>
        <p:grpSpPr>
          <a:xfrm>
            <a:off x="6455632" y="346864"/>
            <a:ext cx="1613038" cy="1178945"/>
            <a:chOff x="6392596" y="4571470"/>
            <a:chExt cx="1613038" cy="1178945"/>
          </a:xfrm>
        </p:grpSpPr>
        <p:sp>
          <p:nvSpPr>
            <p:cNvPr id="220" name="Google Shape;220;p10"/>
            <p:cNvSpPr/>
            <p:nvPr/>
          </p:nvSpPr>
          <p:spPr>
            <a:xfrm>
              <a:off x="6392596" y="4571470"/>
              <a:ext cx="1613038" cy="1148478"/>
            </a:xfrm>
            <a:prstGeom prst="roundRect">
              <a:avLst>
                <a:gd name="adj" fmla="val 5379"/>
              </a:avLst>
            </a:prstGeom>
            <a:solidFill>
              <a:srgbClr val="FAD8CB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1" name="Google Shape;221;p10"/>
            <p:cNvSpPr/>
            <p:nvPr/>
          </p:nvSpPr>
          <p:spPr>
            <a:xfrm>
              <a:off x="6475634" y="4672316"/>
              <a:ext cx="360000" cy="360000"/>
            </a:xfrm>
            <a:prstGeom prst="roundRect">
              <a:avLst>
                <a:gd name="adj" fmla="val 16667"/>
              </a:avLst>
            </a:prstGeom>
            <a:solidFill>
              <a:srgbClr val="D9D1C3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a</a:t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6835633" y="4672316"/>
              <a:ext cx="360000" cy="360000"/>
            </a:xfrm>
            <a:prstGeom prst="roundRect">
              <a:avLst>
                <a:gd name="adj" fmla="val 16667"/>
              </a:avLst>
            </a:prstGeom>
            <a:solidFill>
              <a:srgbClr val="D9D1C3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b</a:t>
              </a:r>
              <a:endParaRPr/>
            </a:p>
          </p:txBody>
        </p:sp>
        <p:sp>
          <p:nvSpPr>
            <p:cNvPr id="223" name="Google Shape;223;p10"/>
            <p:cNvSpPr/>
            <p:nvPr/>
          </p:nvSpPr>
          <p:spPr>
            <a:xfrm>
              <a:off x="7195172" y="4669799"/>
              <a:ext cx="720000" cy="36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2 byte boşluk</a:t>
              </a:r>
              <a:endParaRPr/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6475633" y="5042952"/>
              <a:ext cx="1440000" cy="360000"/>
            </a:xfrm>
            <a:prstGeom prst="roundRect">
              <a:avLst>
                <a:gd name="adj" fmla="val 16667"/>
              </a:avLst>
            </a:prstGeom>
            <a:solidFill>
              <a:srgbClr val="D7D0C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c</a:t>
              </a:r>
              <a:endParaRPr/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6565172" y="5390415"/>
              <a:ext cx="1350000" cy="3600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 i="1">
                  <a:solidFill>
                    <a:srgbClr val="0000FF"/>
                  </a:solidFill>
                  <a:latin typeface="Cambria"/>
                  <a:ea typeface="Cambria"/>
                  <a:cs typeface="Cambria"/>
                  <a:sym typeface="Cambria"/>
                </a:rPr>
                <a:t>yapi1</a:t>
              </a:r>
              <a:endParaRPr/>
            </a:p>
          </p:txBody>
        </p:sp>
      </p:grpSp>
      <p:grpSp>
        <p:nvGrpSpPr>
          <p:cNvPr id="226" name="Google Shape;226;p10"/>
          <p:cNvGrpSpPr/>
          <p:nvPr/>
        </p:nvGrpSpPr>
        <p:grpSpPr>
          <a:xfrm>
            <a:off x="6454886" y="1540510"/>
            <a:ext cx="1613038" cy="1482226"/>
            <a:chOff x="6182758" y="1536677"/>
            <a:chExt cx="1613038" cy="1482226"/>
          </a:xfrm>
        </p:grpSpPr>
        <p:grpSp>
          <p:nvGrpSpPr>
            <p:cNvPr id="227" name="Google Shape;227;p10"/>
            <p:cNvGrpSpPr/>
            <p:nvPr/>
          </p:nvGrpSpPr>
          <p:grpSpPr>
            <a:xfrm>
              <a:off x="6182758" y="1536677"/>
              <a:ext cx="1613038" cy="1482226"/>
              <a:chOff x="6392596" y="4601321"/>
              <a:chExt cx="1613038" cy="1482226"/>
            </a:xfrm>
          </p:grpSpPr>
          <p:sp>
            <p:nvSpPr>
              <p:cNvPr id="228" name="Google Shape;228;p10"/>
              <p:cNvSpPr/>
              <p:nvPr/>
            </p:nvSpPr>
            <p:spPr>
              <a:xfrm>
                <a:off x="6392596" y="4601321"/>
                <a:ext cx="1613038" cy="1482226"/>
              </a:xfrm>
              <a:prstGeom prst="roundRect">
                <a:avLst>
                  <a:gd name="adj" fmla="val 5379"/>
                </a:avLst>
              </a:prstGeom>
              <a:solidFill>
                <a:srgbClr val="FAD8CB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29" name="Google Shape;229;p10"/>
              <p:cNvSpPr/>
              <p:nvPr/>
            </p:nvSpPr>
            <p:spPr>
              <a:xfrm>
                <a:off x="6476094" y="4660478"/>
                <a:ext cx="36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d</a:t>
                </a:r>
                <a:endParaRPr/>
              </a:p>
            </p:txBody>
          </p:sp>
          <p:sp>
            <p:nvSpPr>
              <p:cNvPr id="230" name="Google Shape;230;p10"/>
              <p:cNvSpPr/>
              <p:nvPr/>
            </p:nvSpPr>
            <p:spPr>
              <a:xfrm>
                <a:off x="6476094" y="5386248"/>
                <a:ext cx="36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f</a:t>
                </a:r>
                <a:endParaRPr/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6835633" y="4660273"/>
                <a:ext cx="1080000" cy="360000"/>
              </a:xfrm>
              <a:prstGeom prst="roundRect">
                <a:avLst>
                  <a:gd name="adj" fmla="val 16667"/>
                </a:avLst>
              </a:prstGeom>
              <a:noFill/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6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 byte boşluk</a:t>
                </a:r>
                <a:endParaRPr/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6475633" y="5026248"/>
                <a:ext cx="144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7D0C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e</a:t>
                </a:r>
                <a:endParaRPr/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6565633" y="5723546"/>
                <a:ext cx="1350000" cy="3600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 i="1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yapi2</a:t>
                </a:r>
                <a:endParaRPr/>
              </a:p>
            </p:txBody>
          </p:sp>
        </p:grpSp>
        <p:sp>
          <p:nvSpPr>
            <p:cNvPr id="234" name="Google Shape;234;p10"/>
            <p:cNvSpPr/>
            <p:nvPr/>
          </p:nvSpPr>
          <p:spPr>
            <a:xfrm>
              <a:off x="6625795" y="2321604"/>
              <a:ext cx="1080000" cy="36000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6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rPr>
                <a:t>3 byte boşluk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mbria"/>
              <a:buNone/>
            </a:pPr>
            <a:r>
              <a:rPr lang="tr-TR" sz="2000"/>
              <a:t>YAPI DOLGUSU II</a:t>
            </a:r>
            <a:br>
              <a:rPr lang="tr-TR" sz="2000"/>
            </a:br>
            <a:r>
              <a:rPr lang="tr-TR" sz="2000"/>
              <a:t>(STRUCTURE PADDING)</a:t>
            </a:r>
            <a:endParaRPr/>
          </a:p>
        </p:txBody>
      </p:sp>
      <p:sp>
        <p:nvSpPr>
          <p:cNvPr id="241" name="Google Shape;241;p11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#pragma pack(1)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yapi1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c;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struct </a:t>
            </a:r>
            <a:r>
              <a:rPr lang="tr-TR" sz="1100" b="0" i="0">
                <a:highlight>
                  <a:srgbClr val="FFFF00"/>
                </a:highlight>
                <a:latin typeface="Verdana"/>
                <a:ea typeface="Verdana"/>
                <a:cs typeface="Verdana"/>
                <a:sym typeface="Verdana"/>
              </a:rPr>
              <a:t>__attribute__((packed)) 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yapi2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a;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int b;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char c;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printf("char bellek miktarı: %d\n", sizeof(char));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printf("int  bellek miktarı: %d\n", sizeof(int));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printf("------------------------\n");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printf("yapilar için olmasi gereken bellek miktarı: %d\n",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2*sizeof(char)+sizeof(int));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printf("yapi1 için bellekte ayrılan miktar: %d\n", sizeof(struct yapi1));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printf("yapi2 için bellekte ayrılan miktar: %d\n", sizeof(struct yapi2));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/*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char bellek miktarı: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int  bellek miktarı: 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------------------------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yapilar için olmasi gereken bellek miktarı: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yapi1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C0C0C0"/>
                </a:highlight>
                <a:latin typeface="Consolas"/>
                <a:ea typeface="Consolas"/>
                <a:cs typeface="Consolas"/>
                <a:sym typeface="Consolas"/>
              </a:rPr>
              <a:t>yapi2 için bellekte ayrılan miktar: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*/</a:t>
            </a:r>
            <a:endParaRPr/>
          </a:p>
        </p:txBody>
      </p:sp>
      <p:sp>
        <p:nvSpPr>
          <p:cNvPr id="242" name="Google Shape;242;p11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Yanda aynı bellek miktarına sahip elemanlar için yapının bütününe bakıldığında farklı miktarda bellek ayrılmıştır. </a:t>
            </a:r>
            <a:r>
              <a:rPr lang="tr-TR">
                <a:solidFill>
                  <a:srgbClr val="0070C0"/>
                </a:solidFill>
              </a:rPr>
              <a:t>Dolgu</a:t>
            </a:r>
            <a:r>
              <a:rPr lang="tr-TR"/>
              <a:t> (</a:t>
            </a:r>
            <a:r>
              <a:rPr lang="tr-TR">
                <a:solidFill>
                  <a:srgbClr val="FF0000"/>
                </a:solidFill>
              </a:rPr>
              <a:t>padding</a:t>
            </a:r>
            <a:r>
              <a:rPr lang="tr-TR"/>
              <a:t>) işlemi ile üyelerinin bellekte doğal olarak hizalanması için belirli sayıda boş bayt eklenir.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Bunu tüm yapılar için engellemenin yolu;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#pragma pack(1)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Önişlemci yönergesini kaynak koda eklemektir.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Eğer yalnızca belirlenen yapı için bunun yapılması isteniyorsa yapı tanımına aşağıdaki özellik eklenir;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 b="1" i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__attribute__((packed))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2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BIRLIK (UNION)</a:t>
            </a:r>
            <a:endParaRPr/>
          </a:p>
        </p:txBody>
      </p:sp>
      <p:sp>
        <p:nvSpPr>
          <p:cNvPr id="249" name="Google Shape;249;p12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union tamsayiBirligi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bytelar[4];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tamsayi;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byte;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short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kisatamsayi;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} birlik1,birlik2;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union tamsayiBirligi birlik3,birlik4;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birlik1.tamsayi=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0x1B2C3D4F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tr-TR" sz="1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//16lık sayılarda her çift rakam bir byte olur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tamsayiBirligi.bytelar: %d\n", sizeof birlik1.bytelar);//4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tamsayiBirligi.byte: %d\n", sizeof birlik1.byte);//1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tamsayiBirligi.tamsayi: %d\n", sizeof birlik1.tamsayi);//4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tamsayiBirligi.kisatamsayi: %d\n", sizeof birlik1.kisatamsayi);//2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printf("sizeof tamsayiBirligi: %d\n", sizeof birlik1);//4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printf("birlik1.tamsayi:%x\n",birlik1.tamsayi);         //1b2c3d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printf("birlik1.bytelar:%x-%x-%x-%x\n",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birlik1.bytelar[0],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birlik1.bytelar[1],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birlik1.bytelar[2],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 birlik1.bytelar[3]);                            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-2c-1b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printf("birlik1.byte:%x\n",birlik1.byte);              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printf("birlik1.kisatamsayi:%x\n",birlik1.kisatamsayi); //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3d4f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printf("--------------------------------------\n");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birlik1.byte=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0x00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printf("birlik1.tamsayi:%x\n",birlik1.tamsayi);         //1b2c3d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00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50" name="Google Shape;250;p12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Birlikler (unions), pascal dilindeki record case talimatına (statement) benzer.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70C0"/>
                </a:solidFill>
              </a:rPr>
              <a:t>Birlik</a:t>
            </a:r>
            <a:r>
              <a:rPr lang="tr-TR" sz="1600"/>
              <a:t> (</a:t>
            </a:r>
            <a:r>
              <a:rPr lang="tr-TR" sz="1600">
                <a:solidFill>
                  <a:srgbClr val="C00000"/>
                </a:solidFill>
              </a:rPr>
              <a:t>union</a:t>
            </a:r>
            <a:r>
              <a:rPr lang="tr-TR" sz="1600"/>
              <a:t>), yapı (struct) gibi tanımlanır. Aralarındaki fark yapı elemanlarının her birine ayrı bellek bölgesi ayrılırken, birlik üyelerinin her biri aynı bellek bölgesini paylaşırlar.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Birliğin belek boyutu, elemanlarından en fazla bellek kaplayanı kadardır.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Yandaki örnekte 4 byte olan bir tamsayı boyutunda bir birlik tanımlanmıştır. Üyelerinin aynı bellek bölgesini paylaştığı görülmektedir.</a:t>
            </a:r>
            <a:endParaRPr/>
          </a:p>
        </p:txBody>
      </p:sp>
      <p:grpSp>
        <p:nvGrpSpPr>
          <p:cNvPr id="251" name="Google Shape;251;p12"/>
          <p:cNvGrpSpPr/>
          <p:nvPr/>
        </p:nvGrpSpPr>
        <p:grpSpPr>
          <a:xfrm>
            <a:off x="4368034" y="351900"/>
            <a:ext cx="3850986" cy="1873317"/>
            <a:chOff x="4444234" y="359822"/>
            <a:chExt cx="3850986" cy="1873317"/>
          </a:xfrm>
        </p:grpSpPr>
        <p:sp>
          <p:nvSpPr>
            <p:cNvPr id="252" name="Google Shape;252;p12"/>
            <p:cNvSpPr txBox="1"/>
            <p:nvPr/>
          </p:nvSpPr>
          <p:spPr>
            <a:xfrm>
              <a:off x="4444234" y="362756"/>
              <a:ext cx="6703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Adresler</a:t>
              </a:r>
              <a:endParaRPr/>
            </a:p>
          </p:txBody>
        </p:sp>
        <p:grpSp>
          <p:nvGrpSpPr>
            <p:cNvPr id="253" name="Google Shape;253;p12"/>
            <p:cNvGrpSpPr/>
            <p:nvPr/>
          </p:nvGrpSpPr>
          <p:grpSpPr>
            <a:xfrm>
              <a:off x="4461871" y="886091"/>
              <a:ext cx="1100729" cy="270921"/>
              <a:chOff x="5814421" y="619815"/>
              <a:chExt cx="1100729" cy="270921"/>
            </a:xfrm>
          </p:grpSpPr>
          <p:sp>
            <p:nvSpPr>
              <p:cNvPr id="254" name="Google Shape;254;p12"/>
              <p:cNvSpPr txBox="1"/>
              <p:nvPr/>
            </p:nvSpPr>
            <p:spPr>
              <a:xfrm>
                <a:off x="5814421" y="619815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5FFE71</a:t>
                </a:r>
                <a:endParaRPr/>
              </a:p>
            </p:txBody>
          </p:sp>
          <p:sp>
            <p:nvSpPr>
              <p:cNvPr id="255" name="Google Shape;255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FFFF0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3d</a:t>
                </a:r>
                <a:endParaRPr/>
              </a:p>
            </p:txBody>
          </p:sp>
        </p:grpSp>
        <p:grpSp>
          <p:nvGrpSpPr>
            <p:cNvPr id="256" name="Google Shape;256;p12"/>
            <p:cNvGrpSpPr/>
            <p:nvPr/>
          </p:nvGrpSpPr>
          <p:grpSpPr>
            <a:xfrm>
              <a:off x="4461869" y="1159091"/>
              <a:ext cx="1100731" cy="279364"/>
              <a:chOff x="5814419" y="630304"/>
              <a:chExt cx="1100731" cy="279364"/>
            </a:xfrm>
          </p:grpSpPr>
          <p:sp>
            <p:nvSpPr>
              <p:cNvPr id="257" name="Google Shape;257;p12"/>
              <p:cNvSpPr txBox="1"/>
              <p:nvPr/>
            </p:nvSpPr>
            <p:spPr>
              <a:xfrm>
                <a:off x="5814419" y="648058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5FFE72</a:t>
                </a:r>
                <a:endParaRPr/>
              </a:p>
            </p:txBody>
          </p:sp>
          <p:sp>
            <p:nvSpPr>
              <p:cNvPr id="258" name="Google Shape;258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FFFF0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2c</a:t>
                </a:r>
                <a:endParaRPr/>
              </a:p>
            </p:txBody>
          </p:sp>
        </p:grpSp>
        <p:grpSp>
          <p:nvGrpSpPr>
            <p:cNvPr id="259" name="Google Shape;259;p12"/>
            <p:cNvGrpSpPr/>
            <p:nvPr/>
          </p:nvGrpSpPr>
          <p:grpSpPr>
            <a:xfrm>
              <a:off x="4461870" y="1427362"/>
              <a:ext cx="1100730" cy="269857"/>
              <a:chOff x="5814420" y="630304"/>
              <a:chExt cx="1100730" cy="269857"/>
            </a:xfrm>
          </p:grpSpPr>
          <p:sp>
            <p:nvSpPr>
              <p:cNvPr id="260" name="Google Shape;260;p12"/>
              <p:cNvSpPr txBox="1"/>
              <p:nvPr/>
            </p:nvSpPr>
            <p:spPr>
              <a:xfrm>
                <a:off x="5814420" y="638551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5FFE73</a:t>
                </a:r>
                <a:endParaRPr/>
              </a:p>
            </p:txBody>
          </p:sp>
          <p:sp>
            <p:nvSpPr>
              <p:cNvPr id="261" name="Google Shape;261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FFFF0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1b</a:t>
                </a:r>
                <a:endParaRPr/>
              </a:p>
            </p:txBody>
          </p:sp>
        </p:grpSp>
        <p:grpSp>
          <p:nvGrpSpPr>
            <p:cNvPr id="262" name="Google Shape;262;p12"/>
            <p:cNvGrpSpPr/>
            <p:nvPr/>
          </p:nvGrpSpPr>
          <p:grpSpPr>
            <a:xfrm>
              <a:off x="4467221" y="627605"/>
              <a:ext cx="1095379" cy="261951"/>
              <a:chOff x="5819771" y="628785"/>
              <a:chExt cx="1095379" cy="261951"/>
            </a:xfrm>
          </p:grpSpPr>
          <p:sp>
            <p:nvSpPr>
              <p:cNvPr id="263" name="Google Shape;263;p12"/>
              <p:cNvSpPr txBox="1"/>
              <p:nvPr/>
            </p:nvSpPr>
            <p:spPr>
              <a:xfrm>
                <a:off x="5819771" y="628785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5FFE70</a:t>
                </a:r>
                <a:endParaRPr/>
              </a:p>
            </p:txBody>
          </p:sp>
          <p:sp>
            <p:nvSpPr>
              <p:cNvPr id="264" name="Google Shape;264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FFFF0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4f</a:t>
                </a:r>
                <a:endParaRPr/>
              </a:p>
            </p:txBody>
          </p:sp>
        </p:grpSp>
        <p:sp>
          <p:nvSpPr>
            <p:cNvPr id="265" name="Google Shape;265;p12"/>
            <p:cNvSpPr txBox="1"/>
            <p:nvPr/>
          </p:nvSpPr>
          <p:spPr>
            <a:xfrm>
              <a:off x="5015879" y="359822"/>
              <a:ext cx="6703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Değerler</a:t>
              </a:r>
              <a:endParaRPr/>
            </a:p>
          </p:txBody>
        </p:sp>
        <p:grpSp>
          <p:nvGrpSpPr>
            <p:cNvPr id="266" name="Google Shape;266;p12"/>
            <p:cNvGrpSpPr/>
            <p:nvPr/>
          </p:nvGrpSpPr>
          <p:grpSpPr>
            <a:xfrm>
              <a:off x="4461868" y="1694144"/>
              <a:ext cx="1100732" cy="271035"/>
              <a:chOff x="5814418" y="630304"/>
              <a:chExt cx="1100732" cy="271035"/>
            </a:xfrm>
          </p:grpSpPr>
          <p:sp>
            <p:nvSpPr>
              <p:cNvPr id="267" name="Google Shape;267;p12"/>
              <p:cNvSpPr txBox="1"/>
              <p:nvPr/>
            </p:nvSpPr>
            <p:spPr>
              <a:xfrm>
                <a:off x="5814418" y="639729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5FFE74</a:t>
                </a:r>
                <a:endParaRPr/>
              </a:p>
            </p:txBody>
          </p:sp>
          <p:sp>
            <p:nvSpPr>
              <p:cNvPr id="268" name="Google Shape;268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E1DFDF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…</a:t>
                </a:r>
                <a:endParaRPr/>
              </a:p>
            </p:txBody>
          </p:sp>
        </p:grpSp>
        <p:grpSp>
          <p:nvGrpSpPr>
            <p:cNvPr id="269" name="Google Shape;269;p12"/>
            <p:cNvGrpSpPr/>
            <p:nvPr/>
          </p:nvGrpSpPr>
          <p:grpSpPr>
            <a:xfrm>
              <a:off x="4461867" y="1963511"/>
              <a:ext cx="1100733" cy="269628"/>
              <a:chOff x="5814417" y="630304"/>
              <a:chExt cx="1100733" cy="269628"/>
            </a:xfrm>
          </p:grpSpPr>
          <p:sp>
            <p:nvSpPr>
              <p:cNvPr id="270" name="Google Shape;270;p12"/>
              <p:cNvSpPr txBox="1"/>
              <p:nvPr/>
            </p:nvSpPr>
            <p:spPr>
              <a:xfrm>
                <a:off x="5814417" y="638322"/>
                <a:ext cx="6527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5FFE75</a:t>
                </a:r>
                <a:endParaRPr/>
              </a:p>
            </p:txBody>
          </p:sp>
          <p:sp>
            <p:nvSpPr>
              <p:cNvPr id="271" name="Google Shape;271;p12"/>
              <p:cNvSpPr/>
              <p:nvPr/>
            </p:nvSpPr>
            <p:spPr>
              <a:xfrm>
                <a:off x="6493252" y="630304"/>
                <a:ext cx="421898" cy="260432"/>
              </a:xfrm>
              <a:prstGeom prst="roundRect">
                <a:avLst>
                  <a:gd name="adj" fmla="val 5379"/>
                </a:avLst>
              </a:prstGeom>
              <a:solidFill>
                <a:srgbClr val="E1DFDF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…</a:t>
                </a:r>
                <a:endParaRPr/>
              </a:p>
            </p:txBody>
          </p:sp>
        </p:grpSp>
        <p:sp>
          <p:nvSpPr>
            <p:cNvPr id="272" name="Google Shape;272;p12"/>
            <p:cNvSpPr/>
            <p:nvPr/>
          </p:nvSpPr>
          <p:spPr>
            <a:xfrm>
              <a:off x="5622419" y="612558"/>
              <a:ext cx="126437" cy="246221"/>
            </a:xfrm>
            <a:prstGeom prst="rightBrace">
              <a:avLst>
                <a:gd name="adj1" fmla="val 8333"/>
                <a:gd name="adj2" fmla="val 47562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3" name="Google Shape;273;p12"/>
            <p:cNvSpPr txBox="1"/>
            <p:nvPr/>
          </p:nvSpPr>
          <p:spPr>
            <a:xfrm>
              <a:off x="5695481" y="612558"/>
              <a:ext cx="152477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tamsayiBirligi.byte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5856001" y="603732"/>
              <a:ext cx="196658" cy="540579"/>
            </a:xfrm>
            <a:prstGeom prst="rightBrace">
              <a:avLst>
                <a:gd name="adj1" fmla="val 8333"/>
                <a:gd name="adj2" fmla="val 5235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5" name="Google Shape;275;p12"/>
            <p:cNvSpPr txBox="1"/>
            <p:nvPr/>
          </p:nvSpPr>
          <p:spPr>
            <a:xfrm>
              <a:off x="6016608" y="766445"/>
              <a:ext cx="20513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tamsayiBirligi.kisatamsayi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6078747" y="603732"/>
              <a:ext cx="196658" cy="1063834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7" name="Google Shape;277;p12"/>
            <p:cNvSpPr txBox="1"/>
            <p:nvPr/>
          </p:nvSpPr>
          <p:spPr>
            <a:xfrm>
              <a:off x="6243904" y="995387"/>
              <a:ext cx="2051316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tamsayiBirligi.bytelar</a:t>
              </a:r>
              <a:endParaRPr sz="1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Dizi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array</a:t>
            </a:r>
            <a:r>
              <a:rPr lang="tr-TR" dirty="0">
                <a:highlight>
                  <a:srgbClr val="FFFF00"/>
                </a:highlight>
              </a:rPr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</a:pPr>
            <a:r>
              <a:rPr lang="tr-TR"/>
              <a:t>YAPI (STRUCTURE)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Yapısal programlamaya adını veren </a:t>
            </a:r>
            <a:r>
              <a:rPr lang="tr-TR" sz="1400">
                <a:solidFill>
                  <a:srgbClr val="0070C0"/>
                </a:solidFill>
              </a:rPr>
              <a:t>yapı</a:t>
            </a:r>
            <a:r>
              <a:rPr lang="tr-TR" sz="1400"/>
              <a:t> (</a:t>
            </a:r>
            <a:r>
              <a:rPr lang="tr-TR" sz="1400">
                <a:solidFill>
                  <a:srgbClr val="C00000"/>
                </a:solidFill>
              </a:rPr>
              <a:t>structure</a:t>
            </a:r>
            <a:r>
              <a:rPr lang="tr-TR" sz="1400"/>
              <a:t>), </a:t>
            </a:r>
            <a:r>
              <a:rPr lang="tr-TR" sz="1400">
                <a:solidFill>
                  <a:srgbClr val="0070C0"/>
                </a:solidFill>
              </a:rPr>
              <a:t>türetilmiş</a:t>
            </a:r>
            <a:r>
              <a:rPr lang="tr-TR" sz="1400"/>
              <a:t> (</a:t>
            </a:r>
            <a:r>
              <a:rPr lang="tr-TR" sz="1400">
                <a:solidFill>
                  <a:srgbClr val="C00000"/>
                </a:solidFill>
              </a:rPr>
              <a:t>derived</a:t>
            </a:r>
            <a:r>
              <a:rPr lang="tr-TR" sz="1400"/>
              <a:t>) veya </a:t>
            </a:r>
            <a:r>
              <a:rPr lang="tr-TR" sz="1400">
                <a:solidFill>
                  <a:srgbClr val="0070C0"/>
                </a:solidFill>
              </a:rPr>
              <a:t>kullanıcı tarafından tanımlanan </a:t>
            </a:r>
            <a:r>
              <a:rPr lang="tr-TR" sz="1400"/>
              <a:t>(</a:t>
            </a:r>
            <a:r>
              <a:rPr lang="tr-TR" sz="1400">
                <a:solidFill>
                  <a:srgbClr val="C00000"/>
                </a:solidFill>
              </a:rPr>
              <a:t>user-defined</a:t>
            </a:r>
            <a:r>
              <a:rPr lang="tr-TR" sz="1400"/>
              <a:t>) bir veri türüdür.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Farklı tiplerdeki elemanları bir arada gruplandıran özel bir veri tipi tanımlamak için </a:t>
            </a:r>
            <a:r>
              <a:rPr lang="tr-TR" sz="1400" b="1"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/>
              <a:t> anahtar kelimesini kullanırız.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Yapı bir veya birden fazla ilkel veri tipinin (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long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tr-TR" sz="1400"/>
              <a:t>,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tr-TR" sz="1400"/>
              <a:t>, … ve bu tiplere ait diziler ) bir araya gelmesiyle oluşturulan  yeni veri tipleridir.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Diziler, aynı tipte elemanlardan oluşmasına rağmen, yapılar farklı dipte elemanların bir araya gelmesiyle  oluşabilir;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Örnek olarak Öğrenci; adı, soyadı, numarası, yaşı, cinsiyeti gibi farklı öğeler ile tanımlanabilir.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90"/>
              <a:buNone/>
            </a:pPr>
            <a:r>
              <a:rPr lang="tr-TR" sz="1400"/>
              <a:t>Bu tüt kullanıcı tanımlı yapılar yandaki gibi tanımlanır.  Tanımlanan yapı </a:t>
            </a:r>
            <a:r>
              <a:rPr lang="tr-TR" sz="1400">
                <a:highlight>
                  <a:srgbClr val="FFFF00"/>
                </a:highlight>
              </a:rPr>
              <a:t>değişken ile kimliklendirilebilir</a:t>
            </a:r>
            <a:r>
              <a:rPr lang="tr-TR" sz="1400"/>
              <a:t>. Yani bu yapıdan istenildiği kadar değişken tanımlanabilir.</a:t>
            </a:r>
            <a:endParaRPr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ogrenci1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ogrenci2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ogrenci3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ogrenci4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 ELEMANLARINA ERIŞIM</a:t>
            </a:r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ogrenci1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strcpy(ogrenci1.adi, "Ilhan");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strcpy(ogrenci1.soyadi, "OZKAN");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ogrenci1.yas=50;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ogrenci1.cinsiyet=1;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6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ogrenci2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={"Deniz","AK",35,2};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printf("Adı:%s\nSoyad:%s\nYaşı:%d\nCinsiyeti:%d",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      ogrenci2.adi, ogrenci2.soyadi,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        ogrenci2.yas, ogrenci2.cinsiyet);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60"/>
              <a:buNone/>
            </a:pPr>
            <a:endParaRPr sz="1600"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Tanımlanan yapı değişkenleri üzerinden her  bir alamana </a:t>
            </a:r>
            <a:r>
              <a:rPr lang="tr-TR" b="1"/>
              <a:t>nokta (.) </a:t>
            </a:r>
            <a:r>
              <a:rPr lang="tr-TR"/>
              <a:t>işleci erişilir.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Örnekte görüldüğü üzere öğrenci birden fazla elemandan oluşan yapı olup, tek bir değişkenle temsil edilmektedir.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Atama (=) işleci (operator) bir yapıyı (struct) doğrudan kopyalamak için kullanılabilir.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 </a:t>
            </a:r>
            <a:r>
              <a:rPr lang="tr-TR" b="1">
                <a:latin typeface="Consolas"/>
                <a:ea typeface="Consolas"/>
                <a:cs typeface="Consolas"/>
                <a:sym typeface="Consolas"/>
              </a:rPr>
              <a:t>ogrenci2=ogrenci1;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Ayrıca, bir yapının üyesinin değerini başka birine atamak için atama işlecini (=) de kullanabiliriz.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 GÖSTERICILERI</a:t>
            </a:r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soyadi[0];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} ogrenci1;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strcpy(ogrenci1.adi, "Ilhan");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strcpy(ogrenci1.soyadi, "OZKAN");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ogrenci1.yas=50;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ogrenci1.cinsiyet=1;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struct ogrenci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ogrenciGosterici=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ogrenci1;</a:t>
            </a:r>
            <a:endParaRPr sz="1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printf("Adı:%s\nSoyad:%s\nYaşı:%d\nCinsiyeti:%d",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adi,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soyadi,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yas,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ogrenciGosterici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cinsiyet); 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Yapı göstericileri, tıpkı diğer değişkenlere gösterici tanımladığımız gibi tanımlayabiliriz.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/>
              <a:t>Gösterici üzerinden yapı değişkenlerine </a:t>
            </a:r>
            <a:r>
              <a:rPr lang="tr-TR" sz="1600">
                <a:solidFill>
                  <a:srgbClr val="0070C0"/>
                </a:solidFill>
              </a:rPr>
              <a:t>dolaylı işleç </a:t>
            </a:r>
            <a:r>
              <a:rPr lang="tr-TR" sz="1600"/>
              <a:t>(</a:t>
            </a:r>
            <a:r>
              <a:rPr lang="tr-TR" sz="1600">
                <a:solidFill>
                  <a:srgbClr val="FF0000"/>
                </a:solidFill>
              </a:rPr>
              <a:t>indirection operator</a:t>
            </a:r>
            <a:r>
              <a:rPr lang="tr-TR" sz="1600"/>
              <a:t>)  (</a:t>
            </a:r>
            <a:r>
              <a:rPr lang="tr-TR" sz="1600"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tr-TR" sz="1600"/>
              <a:t>) ile erişilir.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</a:pPr>
            <a:r>
              <a:rPr lang="tr-TR" sz="1600" b="1" i="1"/>
              <a:t>Yapılar ve göstericileri; veritabanları, dosya yönetim uygulamaları ve ağaç ve bağlı listeler gibi karmaşık veri yapılarını işlemek gibi farklı uygulamalarda kullanılır.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YAPILARI NASIL KULLANIRIZ</a:t>
            </a:r>
            <a:endParaRPr/>
          </a:p>
        </p:txBody>
      </p:sp>
      <p:sp>
        <p:nvSpPr>
          <p:cNvPr id="148" name="Google Shape;148;p6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ogreciYaz(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ogrenciler[30];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ogreciYaz(o);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yeni={"Ilhan","Ozkan",50,1};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return yeni;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void ogreciYaz(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pOgrenci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printf("Adı:%s\nSoyad:%s\nYaşı:%d\nCinsiyeti:%d",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pOgrenci.adi,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pOgrenci.soyadi,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pOgrenci.yas,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    pOgrenci.cinsiyet);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6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 b="1" i="1"/>
              <a:t>Bir yapı (struct) değişkeni, ilkel tiplerden (char, int, float, …) tanımlanan bir değişkene benzer;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tr-TR" sz="1800" b="1" i="1"/>
              <a:t>Yani bir </a:t>
            </a:r>
            <a:r>
              <a:rPr lang="tr-TR" sz="1800" b="1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800" b="1" i="1"/>
              <a:t> dizisi tanımlayabiliriz,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tr-TR" sz="1800" b="1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800" b="1" i="1"/>
              <a:t> değişkenini bir fonksiyona parametre olarak tanımlayabilir ve</a:t>
            </a:r>
            <a:endParaRPr/>
          </a:p>
          <a:p>
            <a:pPr marL="285750" lvl="0" indent="-28575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tr-TR" sz="1800" b="1" i="1"/>
              <a:t> bir fonksiyondan bir </a:t>
            </a:r>
            <a:r>
              <a:rPr lang="tr-TR" sz="1800" b="1" i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800" b="1" i="1"/>
              <a:t> döndürebilirsiniz.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PARAMETRE OLARAK YAPI GÖSTERICILERI</a:t>
            </a:r>
            <a:endParaRPr/>
          </a:p>
        </p:txBody>
      </p:sp>
      <p:sp>
        <p:nvSpPr>
          <p:cNvPr id="156" name="Google Shape;156;p7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void ogrenciOku(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ogrenciOku(&amp;o);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yeni={"Ilhan","Ozkan",50,1};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return yeni;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ogrenciOku(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4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400">
                <a:solidFill>
                  <a:srgbClr val="FF0000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pOgrenci</a:t>
            </a: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puts("Adı Giriniz:");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gets(pOgrenci-&gt;adi);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puts("Soyadı Giriniz:");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gets(pOgrenci-&gt;soyadi);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puts("Yaş Giriniz:");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scanf("%d",&amp;(pOgrenci-&gt;yas));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puts("Cinsiyet Giriniz (0-1-2):");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    scanf("%d",&amp;(pOgrenci-&gt;cinsiyet));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tr-TR" sz="1800"/>
              <a:t>Yapılar değer tipler olduğundan, yapılara ait göstericileri parametre olarak kullanmak, olabilecek değişiklikleri aktarmak için üstünlük sağlar.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</a:pPr>
            <a:r>
              <a:rPr lang="tr-TR"/>
              <a:t>ANONİM YAPILAR</a:t>
            </a:r>
            <a:endParaRPr/>
          </a:p>
        </p:txBody>
      </p:sp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&lt;string.h&gt;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soyadi[50];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cinsiyet; //1:erkek,2:Kadın,0:Belirtmiyor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gun;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ay;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yil;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o=yeniOgrenci();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ogrenciYaz(o);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yeniOgrenci()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struct ogrenci yeni={"Ilhan","Ozkan",50,1,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{1,1,1970}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return yeni;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pOgrenci) {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puts(pOgrenci.adi);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puts(pOgrenci.soyadi);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printf("Yas:%d\n",pOgrenci.yas);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printf("Cinsiyet:%d\n",pOgrenci.cinsiyet);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printf("Dogum Tarihi:%d-%d-%d\n",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pOgrenci.gun,pOgrenci.ay,pOgrenci.yil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Anonim yapı, kimliği veya typedef ile tanımlanmayan bir yapı tanımıdır.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Genellikle başka bir yapının içine yerleştirilir. Aşağıda sıralanan üstünlükleri vardır;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Esneklik (Flexibility): Anonim yapılar, verilerin nasıl temsil edildiği ve erişildiği konusunda esneklik sağlayarak daha dinamik ve çok yönlü veri yapılarına olanak tanır.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Kolaylık (Convenience): Bu özellik, farklı veri tiplerini tutabilen bir değişkenin kompakt bir şekilde temsil edilmesine olanak tanır.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Başlatma Kolaylığı (Easy of Initialization): Yapı değişkenine ilişkin ek kimliklendirme yapılmadan ilk değer verilmeleri ve kullanılmaları daha kolay olabilir.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mbria"/>
              <a:buNone/>
            </a:pPr>
            <a:r>
              <a:rPr lang="tr-TR"/>
              <a:t>KENDİ KENDİNE REFERANSLI YAPILAR</a:t>
            </a:r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5374673" cy="633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ogrenci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adi[10];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soyadi[10];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yas;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* sonrakiOgrenci;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ogrecileriYaz(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main()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ilk={"Ilhan","OZKAN",50,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  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sonraki={"Ayse","YILMAZ",40,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ilk.sonrakiOgrenci=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sonraki;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birsonraki={"Tahsin","BULUT",35,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sonraki.sonrakiOgrenci=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birsonraki;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ogrecileriYaz(&amp;ilk);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ogrecileriYaz(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ogrenci</a:t>
            </a:r>
            <a:r>
              <a:rPr lang="tr-TR" sz="1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pIlk)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tr-TR" sz="12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sayac=0;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while (pIlk!=NULL) {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printf("--OGRENCI:%d--\nAdı:%s\nSoyad:%s\nYaşı:%d\n",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++sayac, pIlk-&gt;adi, pIlk-&gt;soyadi, pIlk-&gt;yas);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tr-TR" sz="12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pIlk=pIlk-&gt;sonrakiOgrenci;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20"/>
              <a:buNone/>
            </a:pPr>
            <a:r>
              <a:rPr lang="tr-TR" sz="1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"/>
              <a:buNone/>
            </a:pPr>
            <a:r>
              <a:rPr lang="tr-TR"/>
              <a:t>Kendi kendine referanslı (self-referetial) bir yapı (struct), C dilinde bir yapı veri türüdür ve öğelerinden bir veya daha fazlası kendi türündeki göstericilerdir.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Kendi kendine referanslı kullanıcı tanımlı yapılar, C programlamada çok kullanılır.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</a:pPr>
            <a:r>
              <a:rPr lang="tr-TR"/>
              <a:t>Bağlantılı listeler ve ağaçlar gibi karmaşık ve dinamik veri yapıları oluşturmak için yaygın olarak kullanılırlar.</a:t>
            </a:r>
            <a:endParaRPr/>
          </a:p>
        </p:txBody>
      </p:sp>
      <p:grpSp>
        <p:nvGrpSpPr>
          <p:cNvPr id="173" name="Google Shape;173;p9"/>
          <p:cNvGrpSpPr/>
          <p:nvPr/>
        </p:nvGrpSpPr>
        <p:grpSpPr>
          <a:xfrm>
            <a:off x="5613212" y="629126"/>
            <a:ext cx="2665347" cy="1581923"/>
            <a:chOff x="5613212" y="629126"/>
            <a:chExt cx="2665347" cy="1581923"/>
          </a:xfrm>
        </p:grpSpPr>
        <p:grpSp>
          <p:nvGrpSpPr>
            <p:cNvPr id="174" name="Google Shape;174;p9"/>
            <p:cNvGrpSpPr/>
            <p:nvPr/>
          </p:nvGrpSpPr>
          <p:grpSpPr>
            <a:xfrm>
              <a:off x="5613212" y="629126"/>
              <a:ext cx="737377" cy="793445"/>
              <a:chOff x="5613212" y="629126"/>
              <a:chExt cx="737377" cy="793445"/>
            </a:xfrm>
          </p:grpSpPr>
          <p:sp>
            <p:nvSpPr>
              <p:cNvPr id="175" name="Google Shape;175;p9"/>
              <p:cNvSpPr txBox="1"/>
              <p:nvPr/>
            </p:nvSpPr>
            <p:spPr>
              <a:xfrm>
                <a:off x="5613212" y="629126"/>
                <a:ext cx="670376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100" b="0" i="0" u="none" strike="noStrike" cap="none">
                    <a:solidFill>
                      <a:srgbClr val="0000CC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5FFE70</a:t>
                </a:r>
                <a:endParaRPr/>
              </a:p>
            </p:txBody>
          </p:sp>
          <p:cxnSp>
            <p:nvCxnSpPr>
              <p:cNvPr id="176" name="Google Shape;176;p9"/>
              <p:cNvCxnSpPr>
                <a:stCxn id="177" idx="1"/>
                <a:endCxn id="175" idx="2"/>
              </p:cNvCxnSpPr>
              <p:nvPr/>
            </p:nvCxnSpPr>
            <p:spPr>
              <a:xfrm rot="10800000">
                <a:off x="5948289" y="890671"/>
                <a:ext cx="402300" cy="5319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78" name="Google Shape;178;p9"/>
            <p:cNvGrpSpPr/>
            <p:nvPr/>
          </p:nvGrpSpPr>
          <p:grpSpPr>
            <a:xfrm>
              <a:off x="6350589" y="634092"/>
              <a:ext cx="1927970" cy="1576957"/>
              <a:chOff x="6413501" y="4603750"/>
              <a:chExt cx="1927970" cy="1576957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name="adj" fmla="val 5379"/>
                </a:avLst>
              </a:prstGeom>
              <a:solidFill>
                <a:srgbClr val="FAD8CB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«Ilhan»</a:t>
                </a:r>
                <a:endParaRPr/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«OZKAN»</a:t>
                </a: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50</a:t>
                </a: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7D0C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 i="1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ilk</a:t>
                </a:r>
                <a:endParaRPr/>
              </a:p>
            </p:txBody>
          </p:sp>
        </p:grpSp>
      </p:grpSp>
      <p:grpSp>
        <p:nvGrpSpPr>
          <p:cNvPr id="184" name="Google Shape;184;p9"/>
          <p:cNvGrpSpPr/>
          <p:nvPr/>
        </p:nvGrpSpPr>
        <p:grpSpPr>
          <a:xfrm>
            <a:off x="5613212" y="2262811"/>
            <a:ext cx="2665347" cy="1581923"/>
            <a:chOff x="5613212" y="2262811"/>
            <a:chExt cx="2665347" cy="1581923"/>
          </a:xfrm>
        </p:grpSpPr>
        <p:sp>
          <p:nvSpPr>
            <p:cNvPr id="185" name="Google Shape;185;p9"/>
            <p:cNvSpPr txBox="1"/>
            <p:nvPr/>
          </p:nvSpPr>
          <p:spPr>
            <a:xfrm>
              <a:off x="5613212" y="2262811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1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5FFE50</a:t>
              </a:r>
              <a:endParaRPr/>
            </a:p>
          </p:txBody>
        </p:sp>
        <p:cxnSp>
          <p:nvCxnSpPr>
            <p:cNvPr id="186" name="Google Shape;186;p9"/>
            <p:cNvCxnSpPr>
              <a:stCxn id="187" idx="1"/>
              <a:endCxn id="185" idx="2"/>
            </p:cNvCxnSpPr>
            <p:nvPr/>
          </p:nvCxnSpPr>
          <p:spPr>
            <a:xfrm rot="10800000">
              <a:off x="5948289" y="2524356"/>
              <a:ext cx="402300" cy="531900"/>
            </a:xfrm>
            <a:prstGeom prst="curvedConnector2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88" name="Google Shape;188;p9"/>
            <p:cNvGrpSpPr/>
            <p:nvPr/>
          </p:nvGrpSpPr>
          <p:grpSpPr>
            <a:xfrm>
              <a:off x="6350589" y="2267777"/>
              <a:ext cx="1927970" cy="1576957"/>
              <a:chOff x="6413501" y="4603750"/>
              <a:chExt cx="1927970" cy="1576957"/>
            </a:xfrm>
          </p:grpSpPr>
          <p:sp>
            <p:nvSpPr>
              <p:cNvPr id="187" name="Google Shape;18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name="adj" fmla="val 5379"/>
                </a:avLst>
              </a:prstGeom>
              <a:solidFill>
                <a:srgbClr val="FAD8CB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«Ayse»</a:t>
                </a:r>
                <a:endParaRPr/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«YILMAZ»</a:t>
                </a: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40</a:t>
                </a: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7D0C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 i="1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sonraki</a:t>
                </a:r>
                <a:endParaRPr/>
              </a:p>
            </p:txBody>
          </p:sp>
        </p:grpSp>
      </p:grpSp>
      <p:grpSp>
        <p:nvGrpSpPr>
          <p:cNvPr id="194" name="Google Shape;194;p9"/>
          <p:cNvGrpSpPr/>
          <p:nvPr/>
        </p:nvGrpSpPr>
        <p:grpSpPr>
          <a:xfrm>
            <a:off x="5613212" y="3901413"/>
            <a:ext cx="2665347" cy="1581923"/>
            <a:chOff x="5613212" y="3901413"/>
            <a:chExt cx="2665347" cy="1581923"/>
          </a:xfrm>
        </p:grpSpPr>
        <p:sp>
          <p:nvSpPr>
            <p:cNvPr id="195" name="Google Shape;195;p9"/>
            <p:cNvSpPr txBox="1"/>
            <p:nvPr/>
          </p:nvSpPr>
          <p:spPr>
            <a:xfrm>
              <a:off x="5613212" y="3901413"/>
              <a:ext cx="670376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1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5FFE30</a:t>
              </a:r>
              <a:endParaRPr/>
            </a:p>
          </p:txBody>
        </p:sp>
        <p:cxnSp>
          <p:nvCxnSpPr>
            <p:cNvPr id="196" name="Google Shape;196;p9"/>
            <p:cNvCxnSpPr>
              <a:stCxn id="197" idx="1"/>
              <a:endCxn id="195" idx="2"/>
            </p:cNvCxnSpPr>
            <p:nvPr/>
          </p:nvCxnSpPr>
          <p:spPr>
            <a:xfrm rot="10800000">
              <a:off x="5948289" y="4162958"/>
              <a:ext cx="402300" cy="531900"/>
            </a:xfrm>
            <a:prstGeom prst="curvedConnector2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98" name="Google Shape;198;p9"/>
            <p:cNvGrpSpPr/>
            <p:nvPr/>
          </p:nvGrpSpPr>
          <p:grpSpPr>
            <a:xfrm>
              <a:off x="6350589" y="3906379"/>
              <a:ext cx="1927970" cy="1576957"/>
              <a:chOff x="6413501" y="4603750"/>
              <a:chExt cx="1927970" cy="1576957"/>
            </a:xfrm>
          </p:grpSpPr>
          <p:sp>
            <p:nvSpPr>
              <p:cNvPr id="197" name="Google Shape;197;p9"/>
              <p:cNvSpPr/>
              <p:nvPr/>
            </p:nvSpPr>
            <p:spPr>
              <a:xfrm>
                <a:off x="6413501" y="4603750"/>
                <a:ext cx="1927970" cy="1576957"/>
              </a:xfrm>
              <a:prstGeom prst="roundRect">
                <a:avLst>
                  <a:gd name="adj" fmla="val 5379"/>
                </a:avLst>
              </a:prstGeom>
              <a:solidFill>
                <a:srgbClr val="FAD8CB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rgbClr val="C000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76094" y="4660478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«Tahsin»</a:t>
                </a: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475633" y="5029799"/>
                <a:ext cx="180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«BULUT»</a:t>
                </a: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6475633" y="5399119"/>
                <a:ext cx="45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D9D1C3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35</a:t>
                </a: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6475633" y="5759119"/>
                <a:ext cx="1440000" cy="360000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12700" cap="flat" cmpd="sng">
                <a:solidFill>
                  <a:srgbClr val="99341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>
                    <a:solidFill>
                      <a:srgbClr val="C000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NULL</a:t>
                </a: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6925633" y="5399119"/>
                <a:ext cx="1350000" cy="360000"/>
              </a:xfrm>
              <a:prstGeom prst="roundRect">
                <a:avLst>
                  <a:gd name="adj" fmla="val 16667"/>
                </a:avLst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-TR" sz="1400" i="1">
                    <a:solidFill>
                      <a:srgbClr val="0000FF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birsonraki</a:t>
                </a:r>
                <a:endParaRPr sz="1400" i="1">
                  <a:solidFill>
                    <a:srgbClr val="0000FF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</p:grpSp>
      <p:grpSp>
        <p:nvGrpSpPr>
          <p:cNvPr id="204" name="Google Shape;204;p9"/>
          <p:cNvGrpSpPr/>
          <p:nvPr/>
        </p:nvGrpSpPr>
        <p:grpSpPr>
          <a:xfrm>
            <a:off x="5948266" y="1794121"/>
            <a:ext cx="1900500" cy="468600"/>
            <a:chOff x="5948266" y="1794121"/>
            <a:chExt cx="1900500" cy="468600"/>
          </a:xfrm>
        </p:grpSpPr>
        <p:sp>
          <p:nvSpPr>
            <p:cNvPr id="205" name="Google Shape;205;p9"/>
            <p:cNvSpPr/>
            <p:nvPr/>
          </p:nvSpPr>
          <p:spPr>
            <a:xfrm>
              <a:off x="6408766" y="1794121"/>
              <a:ext cx="1440000" cy="360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5FFE50</a:t>
              </a: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6" name="Google Shape;206;p9"/>
            <p:cNvCxnSpPr>
              <a:stCxn id="205" idx="1"/>
              <a:endCxn id="185" idx="0"/>
            </p:cNvCxnSpPr>
            <p:nvPr/>
          </p:nvCxnSpPr>
          <p:spPr>
            <a:xfrm flipH="1">
              <a:off x="5948266" y="1974121"/>
              <a:ext cx="460500" cy="288600"/>
            </a:xfrm>
            <a:prstGeom prst="curvedConnector2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07" name="Google Shape;207;p9"/>
          <p:cNvGrpSpPr/>
          <p:nvPr/>
        </p:nvGrpSpPr>
        <p:grpSpPr>
          <a:xfrm>
            <a:off x="5948266" y="3425227"/>
            <a:ext cx="1900500" cy="476100"/>
            <a:chOff x="5948266" y="3425227"/>
            <a:chExt cx="1900500" cy="476100"/>
          </a:xfrm>
        </p:grpSpPr>
        <p:sp>
          <p:nvSpPr>
            <p:cNvPr id="208" name="Google Shape;208;p9"/>
            <p:cNvSpPr/>
            <p:nvPr/>
          </p:nvSpPr>
          <p:spPr>
            <a:xfrm>
              <a:off x="6408766" y="3425227"/>
              <a:ext cx="1440000" cy="3600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400">
                  <a:solidFill>
                    <a:srgbClr val="0000CC"/>
                  </a:solidFill>
                  <a:latin typeface="Cambria"/>
                  <a:ea typeface="Cambria"/>
                  <a:cs typeface="Cambria"/>
                  <a:sym typeface="Cambria"/>
                </a:rPr>
                <a:t>5FFE30</a:t>
              </a:r>
              <a:endParaRPr sz="14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cxnSp>
          <p:nvCxnSpPr>
            <p:cNvPr id="209" name="Google Shape;209;p9"/>
            <p:cNvCxnSpPr>
              <a:stCxn id="208" idx="1"/>
              <a:endCxn id="195" idx="0"/>
            </p:cNvCxnSpPr>
            <p:nvPr/>
          </p:nvCxnSpPr>
          <p:spPr>
            <a:xfrm flipH="1">
              <a:off x="5948266" y="3605227"/>
              <a:ext cx="460500" cy="296100"/>
            </a:xfrm>
            <a:prstGeom prst="curvedConnector2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10" name="Google Shape;210;p9"/>
          <p:cNvSpPr txBox="1"/>
          <p:nvPr/>
        </p:nvSpPr>
        <p:spPr>
          <a:xfrm>
            <a:off x="5613212" y="298281"/>
            <a:ext cx="704039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100">
                <a:solidFill>
                  <a:srgbClr val="0000CC"/>
                </a:solidFill>
                <a:latin typeface="Cambria"/>
                <a:ea typeface="Cambria"/>
                <a:cs typeface="Cambria"/>
                <a:sym typeface="Cambria"/>
              </a:rPr>
              <a:t>Adresler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7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7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7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2683</Words>
  <Application>Microsoft Office PowerPoint</Application>
  <PresentationFormat>Geniş ekran</PresentationFormat>
  <Paragraphs>391</Paragraphs>
  <Slides>13</Slides>
  <Notes>13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Consolas</vt:lpstr>
      <vt:lpstr>Noto Sans Symbols</vt:lpstr>
      <vt:lpstr>Verdana</vt:lpstr>
      <vt:lpstr>Wood Type</vt:lpstr>
      <vt:lpstr>C DILI ILE  YAPISAL PROGRAMLAMA</vt:lpstr>
      <vt:lpstr>yapısal (structural) programlama nedir?</vt:lpstr>
      <vt:lpstr>YAPI (STRUCTURE)</vt:lpstr>
      <vt:lpstr>YAPI ELEMANLARINA ERIŞIM</vt:lpstr>
      <vt:lpstr>YAPI GÖSTERICILERI</vt:lpstr>
      <vt:lpstr>YAPILARI NASIL KULLANIRIZ</vt:lpstr>
      <vt:lpstr>PARAMETRE OLARAK YAPI GÖSTERICILERI</vt:lpstr>
      <vt:lpstr>ANONİM YAPILAR</vt:lpstr>
      <vt:lpstr>KENDİ KENDİNE REFERANSLI YAPILAR</vt:lpstr>
      <vt:lpstr>YAPI DOLGUSU I (STRUCTURE PADDING)</vt:lpstr>
      <vt:lpstr>YAPI DOLGUSU II (STRUCTURE PADDING)</vt:lpstr>
      <vt:lpstr>BIRLIK (UNION)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DILI ILE  YAPISAL PROGRAMLAMA</dc:title>
  <dc:creator>İlhan ÖZKAN</dc:creator>
  <cp:lastModifiedBy>İlhan ÖZKAN</cp:lastModifiedBy>
  <cp:revision>1</cp:revision>
  <dcterms:created xsi:type="dcterms:W3CDTF">2020-05-21T06:51:03Z</dcterms:created>
  <dcterms:modified xsi:type="dcterms:W3CDTF">2025-04-10T07:41:57Z</dcterms:modified>
</cp:coreProperties>
</file>