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8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jLL33fCog6mOP9ig4QqliJV6hAr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19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onsolas"/>
              <a:buNone/>
            </a:pPr>
            <a:r>
              <a:rPr lang="tr-TR" sz="1200">
                <a:latin typeface="Consolas"/>
                <a:ea typeface="Consolas"/>
                <a:cs typeface="Consolas"/>
                <a:sym typeface="Consolas"/>
              </a:rPr>
              <a:t> do {</a:t>
            </a:r>
            <a:endParaRPr/>
          </a:p>
          <a:p>
            <a:pPr marL="0" lvl="0" indent="0" algn="l" rtl="0">
              <a:lnSpc>
                <a:spcPct val="100000"/>
              </a:lnSpc>
              <a:spcBef>
                <a:spcPts val="0"/>
              </a:spcBef>
              <a:spcAft>
                <a:spcPts val="0"/>
              </a:spcAft>
              <a:buClr>
                <a:schemeClr val="dk1"/>
              </a:buClr>
              <a:buSzPts val="1200"/>
              <a:buFont typeface="Consolas"/>
              <a:buNone/>
            </a:pPr>
            <a:r>
              <a:rPr lang="tr-TR" sz="1200">
                <a:latin typeface="Consolas"/>
                <a:ea typeface="Consolas"/>
                <a:cs typeface="Consolas"/>
                <a:sym typeface="Consolas"/>
              </a:rPr>
              <a:t>        printf("Ağaca Eklenecek Veriyi (int) Giriniz: ");</a:t>
            </a:r>
            <a:endParaRPr/>
          </a:p>
          <a:p>
            <a:pPr marL="0" lvl="0" indent="0" algn="l" rtl="0">
              <a:lnSpc>
                <a:spcPct val="100000"/>
              </a:lnSpc>
              <a:spcBef>
                <a:spcPts val="0"/>
              </a:spcBef>
              <a:spcAft>
                <a:spcPts val="0"/>
              </a:spcAft>
              <a:buClr>
                <a:schemeClr val="dk1"/>
              </a:buClr>
              <a:buSzPts val="1200"/>
              <a:buFont typeface="Consolas"/>
              <a:buNone/>
            </a:pPr>
            <a:r>
              <a:rPr lang="tr-TR" sz="1200">
                <a:latin typeface="Consolas"/>
                <a:ea typeface="Consolas"/>
                <a:cs typeface="Consolas"/>
                <a:sym typeface="Consolas"/>
              </a:rPr>
              <a:t>        scanf("%d", &amp;dugumVerisi);</a:t>
            </a:r>
            <a:endParaRPr/>
          </a:p>
          <a:p>
            <a:pPr marL="0" lvl="0" indent="0" algn="l" rtl="0">
              <a:lnSpc>
                <a:spcPct val="100000"/>
              </a:lnSpc>
              <a:spcBef>
                <a:spcPts val="0"/>
              </a:spcBef>
              <a:spcAft>
                <a:spcPts val="0"/>
              </a:spcAft>
              <a:buClr>
                <a:schemeClr val="dk1"/>
              </a:buClr>
              <a:buSzPts val="1200"/>
              <a:buFont typeface="Consolas"/>
              <a:buNone/>
            </a:pPr>
            <a:r>
              <a:rPr lang="tr-TR" sz="1200">
                <a:latin typeface="Consolas"/>
                <a:ea typeface="Consolas"/>
                <a:cs typeface="Consolas"/>
                <a:sym typeface="Consolas"/>
              </a:rPr>
              <a:t>        kok = dugumEkle(kok, dugumVerisi);</a:t>
            </a:r>
            <a:endParaRPr/>
          </a:p>
          <a:p>
            <a:pPr marL="0" lvl="0" indent="0" algn="l" rtl="0">
              <a:lnSpc>
                <a:spcPct val="100000"/>
              </a:lnSpc>
              <a:spcBef>
                <a:spcPts val="0"/>
              </a:spcBef>
              <a:spcAft>
                <a:spcPts val="0"/>
              </a:spcAft>
              <a:buClr>
                <a:schemeClr val="dk1"/>
              </a:buClr>
              <a:buSzPts val="1200"/>
              <a:buFont typeface="Consolas"/>
              <a:buNone/>
            </a:pPr>
            <a:r>
              <a:rPr lang="tr-TR" sz="1200">
                <a:latin typeface="Consolas"/>
                <a:ea typeface="Consolas"/>
                <a:cs typeface="Consolas"/>
                <a:sym typeface="Consolas"/>
              </a:rPr>
              <a:t>        printf("Bir başka veri ekler misiniz? (E/H): ");</a:t>
            </a:r>
            <a:endParaRPr/>
          </a:p>
          <a:p>
            <a:pPr marL="0" lvl="0" indent="0" algn="l" rtl="0">
              <a:lnSpc>
                <a:spcPct val="100000"/>
              </a:lnSpc>
              <a:spcBef>
                <a:spcPts val="0"/>
              </a:spcBef>
              <a:spcAft>
                <a:spcPts val="0"/>
              </a:spcAft>
              <a:buClr>
                <a:schemeClr val="dk1"/>
              </a:buClr>
              <a:buSzPts val="1200"/>
              <a:buFont typeface="Consolas"/>
              <a:buNone/>
            </a:pPr>
            <a:r>
              <a:rPr lang="tr-TR" sz="1200">
                <a:latin typeface="Consolas"/>
                <a:ea typeface="Consolas"/>
                <a:cs typeface="Consolas"/>
                <a:sym typeface="Consolas"/>
              </a:rPr>
              <a:t>        scanf(" %c", &amp;secim);</a:t>
            </a:r>
            <a:endParaRPr/>
          </a:p>
          <a:p>
            <a:pPr marL="0" lvl="0" indent="0" algn="l" rtl="0">
              <a:lnSpc>
                <a:spcPct val="100000"/>
              </a:lnSpc>
              <a:spcBef>
                <a:spcPts val="0"/>
              </a:spcBef>
              <a:spcAft>
                <a:spcPts val="0"/>
              </a:spcAft>
              <a:buClr>
                <a:schemeClr val="dk1"/>
              </a:buClr>
              <a:buSzPts val="1200"/>
              <a:buFont typeface="Consolas"/>
              <a:buNone/>
            </a:pPr>
            <a:r>
              <a:rPr lang="tr-TR" sz="1200">
                <a:latin typeface="Consolas"/>
                <a:ea typeface="Consolas"/>
                <a:cs typeface="Consolas"/>
                <a:sym typeface="Consolas"/>
              </a:rPr>
              <a:t>    } while (secim == 'e' || secim == 'E’);</a:t>
            </a:r>
            <a:endParaRPr/>
          </a:p>
        </p:txBody>
      </p:sp>
      <p:sp>
        <p:nvSpPr>
          <p:cNvPr id="290" name="Google Shape;290;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2</a:t>
            </a:fld>
            <a:endParaRPr lang="tr-TR"/>
          </a:p>
        </p:txBody>
      </p:sp>
    </p:spTree>
    <p:extLst>
      <p:ext uri="{BB962C8B-B14F-4D97-AF65-F5344CB8AC3E}">
        <p14:creationId xmlns:p14="http://schemas.microsoft.com/office/powerpoint/2010/main" val="14602301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1"/>
        <p:cNvGrpSpPr/>
        <p:nvPr/>
      </p:nvGrpSpPr>
      <p:grpSpPr>
        <a:xfrm>
          <a:off x="0" y="0"/>
          <a:ext cx="0" cy="0"/>
          <a:chOff x="0" y="0"/>
          <a:chExt cx="0" cy="0"/>
        </a:xfrm>
      </p:grpSpPr>
      <p:sp>
        <p:nvSpPr>
          <p:cNvPr id="22" name="Google Shape;22;p24"/>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4"/>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Cambria"/>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4"/>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25" name="Google Shape;25;p24"/>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4"/>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27" name="Google Shape;27;p24"/>
          <p:cNvGrpSpPr/>
          <p:nvPr/>
        </p:nvGrpSpPr>
        <p:grpSpPr>
          <a:xfrm>
            <a:off x="897399" y="2325848"/>
            <a:ext cx="1080904" cy="1080902"/>
            <a:chOff x="9685338" y="4460675"/>
            <a:chExt cx="1080904" cy="1080902"/>
          </a:xfrm>
        </p:grpSpPr>
        <p:sp>
          <p:nvSpPr>
            <p:cNvPr id="28" name="Google Shape;28;p24"/>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24"/>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Cambria"/>
                <a:ea typeface="Cambria"/>
                <a:cs typeface="Cambria"/>
                <a:sym typeface="Cambria"/>
              </a:defRPr>
            </a:lvl1pPr>
            <a:lvl2pPr marL="0" lvl="1" indent="0" algn="ctr">
              <a:spcBef>
                <a:spcPts val="0"/>
              </a:spcBef>
              <a:buNone/>
              <a:defRPr sz="2800" b="1" i="0" u="none" strike="noStrike" cap="none">
                <a:solidFill>
                  <a:srgbClr val="FFFFFF"/>
                </a:solidFill>
                <a:latin typeface="Cambria"/>
                <a:ea typeface="Cambria"/>
                <a:cs typeface="Cambria"/>
                <a:sym typeface="Cambria"/>
              </a:defRPr>
            </a:lvl2pPr>
            <a:lvl3pPr marL="0" lvl="2" indent="0" algn="ctr">
              <a:spcBef>
                <a:spcPts val="0"/>
              </a:spcBef>
              <a:buNone/>
              <a:defRPr sz="2800" b="1" i="0" u="none" strike="noStrike" cap="none">
                <a:solidFill>
                  <a:srgbClr val="FFFFFF"/>
                </a:solidFill>
                <a:latin typeface="Cambria"/>
                <a:ea typeface="Cambria"/>
                <a:cs typeface="Cambria"/>
                <a:sym typeface="Cambria"/>
              </a:defRPr>
            </a:lvl3pPr>
            <a:lvl4pPr marL="0" lvl="3" indent="0" algn="ctr">
              <a:spcBef>
                <a:spcPts val="0"/>
              </a:spcBef>
              <a:buNone/>
              <a:defRPr sz="2800" b="1" i="0" u="none" strike="noStrike" cap="none">
                <a:solidFill>
                  <a:srgbClr val="FFFFFF"/>
                </a:solidFill>
                <a:latin typeface="Cambria"/>
                <a:ea typeface="Cambria"/>
                <a:cs typeface="Cambria"/>
                <a:sym typeface="Cambria"/>
              </a:defRPr>
            </a:lvl4pPr>
            <a:lvl5pPr marL="0" lvl="4" indent="0" algn="ctr">
              <a:spcBef>
                <a:spcPts val="0"/>
              </a:spcBef>
              <a:buNone/>
              <a:defRPr sz="2800" b="1" i="0" u="none" strike="noStrike" cap="none">
                <a:solidFill>
                  <a:srgbClr val="FFFFFF"/>
                </a:solidFill>
                <a:latin typeface="Cambria"/>
                <a:ea typeface="Cambria"/>
                <a:cs typeface="Cambria"/>
                <a:sym typeface="Cambria"/>
              </a:defRPr>
            </a:lvl5pPr>
            <a:lvl6pPr marL="0" lvl="5" indent="0" algn="ctr">
              <a:spcBef>
                <a:spcPts val="0"/>
              </a:spcBef>
              <a:buNone/>
              <a:defRPr sz="2800" b="1" i="0" u="none" strike="noStrike" cap="none">
                <a:solidFill>
                  <a:srgbClr val="FFFFFF"/>
                </a:solidFill>
                <a:latin typeface="Cambria"/>
                <a:ea typeface="Cambria"/>
                <a:cs typeface="Cambria"/>
                <a:sym typeface="Cambria"/>
              </a:defRPr>
            </a:lvl6pPr>
            <a:lvl7pPr marL="0" lvl="6" indent="0" algn="ctr">
              <a:spcBef>
                <a:spcPts val="0"/>
              </a:spcBef>
              <a:buNone/>
              <a:defRPr sz="2800" b="1" i="0" u="none" strike="noStrike" cap="none">
                <a:solidFill>
                  <a:srgbClr val="FFFFFF"/>
                </a:solidFill>
                <a:latin typeface="Cambria"/>
                <a:ea typeface="Cambria"/>
                <a:cs typeface="Cambria"/>
                <a:sym typeface="Cambria"/>
              </a:defRPr>
            </a:lvl7pPr>
            <a:lvl8pPr marL="0" lvl="7" indent="0" algn="ctr">
              <a:spcBef>
                <a:spcPts val="0"/>
              </a:spcBef>
              <a:buNone/>
              <a:defRPr sz="2800" b="1" i="0" u="none" strike="noStrike" cap="none">
                <a:solidFill>
                  <a:srgbClr val="FFFFFF"/>
                </a:solidFill>
                <a:latin typeface="Cambria"/>
                <a:ea typeface="Cambria"/>
                <a:cs typeface="Cambria"/>
                <a:sym typeface="Cambria"/>
              </a:defRPr>
            </a:lvl8pPr>
            <a:lvl9pPr marL="0" lvl="8" indent="0" algn="ctr">
              <a:spcBef>
                <a:spcPts val="0"/>
              </a:spcBef>
              <a:buNone/>
              <a:defRPr sz="2800" b="1" i="0" u="none" strike="noStrike" cap="none">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8"/>
        <p:cNvGrpSpPr/>
        <p:nvPr/>
      </p:nvGrpSpPr>
      <p:grpSpPr>
        <a:xfrm>
          <a:off x="0" y="0"/>
          <a:ext cx="0" cy="0"/>
          <a:chOff x="0" y="0"/>
          <a:chExt cx="0" cy="0"/>
        </a:xfrm>
      </p:grpSpPr>
      <p:sp>
        <p:nvSpPr>
          <p:cNvPr id="99" name="Google Shape;99;p33"/>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33"/>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3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3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25"/>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34" name="Google Shape;34;p25"/>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35" name="Google Shape;35;p2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8"/>
        <p:cNvGrpSpPr/>
        <p:nvPr/>
      </p:nvGrpSpPr>
      <p:grpSpPr>
        <a:xfrm>
          <a:off x="0" y="0"/>
          <a:ext cx="0" cy="0"/>
          <a:chOff x="0" y="0"/>
          <a:chExt cx="0" cy="0"/>
        </a:xfrm>
      </p:grpSpPr>
      <p:sp>
        <p:nvSpPr>
          <p:cNvPr id="39" name="Google Shape;39;p26"/>
          <p:cNvSpPr/>
          <p:nvPr/>
        </p:nvSpPr>
        <p:spPr>
          <a:xfrm>
            <a:off x="1052716" y="263905"/>
            <a:ext cx="10075531"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6"/>
          <p:cNvSpPr/>
          <p:nvPr/>
        </p:nvSpPr>
        <p:spPr>
          <a:xfrm>
            <a:off x="1052716" y="1906835"/>
            <a:ext cx="10075531"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6"/>
          <p:cNvSpPr/>
          <p:nvPr/>
        </p:nvSpPr>
        <p:spPr>
          <a:xfrm>
            <a:off x="1052716" y="401738"/>
            <a:ext cx="10075532" cy="1429227"/>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6"/>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4000"/>
              <a:buFont typeface="Cambria"/>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44" name="Google Shape;44;p2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47"/>
        <p:cNvGrpSpPr/>
        <p:nvPr/>
      </p:nvGrpSpPr>
      <p:grpSpPr>
        <a:xfrm>
          <a:off x="0" y="0"/>
          <a:ext cx="0" cy="0"/>
          <a:chOff x="0" y="0"/>
          <a:chExt cx="0" cy="0"/>
        </a:xfrm>
      </p:grpSpPr>
      <p:sp>
        <p:nvSpPr>
          <p:cNvPr id="48" name="Google Shape;48;p27"/>
          <p:cNvSpPr/>
          <p:nvPr/>
        </p:nvSpPr>
        <p:spPr>
          <a:xfrm>
            <a:off x="8343497"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7"/>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Cambria"/>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7"/>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1" name="Google Shape;51;p27"/>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52" name="Google Shape;52;p27"/>
          <p:cNvSpPr txBox="1">
            <a:spLocks noGrp="1"/>
          </p:cNvSpPr>
          <p:nvPr>
            <p:ph type="dt" idx="10"/>
          </p:nvPr>
        </p:nvSpPr>
        <p:spPr>
          <a:xfrm>
            <a:off x="8549640" y="6272784"/>
            <a:ext cx="268833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7"/>
          <p:cNvSpPr txBox="1">
            <a:spLocks noGrp="1"/>
          </p:cNvSpPr>
          <p:nvPr>
            <p:ph type="ftr" idx="11"/>
          </p:nvPr>
        </p:nvSpPr>
        <p:spPr>
          <a:xfrm>
            <a:off x="238539" y="6272784"/>
            <a:ext cx="78244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54" name="Google Shape;54;p27"/>
          <p:cNvGrpSpPr/>
          <p:nvPr/>
        </p:nvGrpSpPr>
        <p:grpSpPr>
          <a:xfrm>
            <a:off x="11401725" y="6229681"/>
            <a:ext cx="457200" cy="457200"/>
            <a:chOff x="11361456" y="6195813"/>
            <a:chExt cx="548640" cy="548640"/>
          </a:xfrm>
        </p:grpSpPr>
        <p:sp>
          <p:nvSpPr>
            <p:cNvPr id="55" name="Google Shape;55;p27"/>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7"/>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2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8"/>
        <p:cNvGrpSpPr/>
        <p:nvPr/>
      </p:nvGrpSpPr>
      <p:grpSpPr>
        <a:xfrm>
          <a:off x="0" y="0"/>
          <a:ext cx="0" cy="0"/>
          <a:chOff x="0" y="0"/>
          <a:chExt cx="0" cy="0"/>
        </a:xfrm>
      </p:grpSpPr>
      <p:sp>
        <p:nvSpPr>
          <p:cNvPr id="59" name="Google Shape;59;p28"/>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8"/>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8"/>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28"/>
          <p:cNvGrpSpPr/>
          <p:nvPr/>
        </p:nvGrpSpPr>
        <p:grpSpPr>
          <a:xfrm>
            <a:off x="9649215" y="4068923"/>
            <a:ext cx="1080904" cy="1080902"/>
            <a:chOff x="9685338" y="4460675"/>
            <a:chExt cx="1080904" cy="1080902"/>
          </a:xfrm>
        </p:grpSpPr>
        <p:sp>
          <p:nvSpPr>
            <p:cNvPr id="63" name="Google Shape;63;p28"/>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8"/>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28"/>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7200"/>
              <a:buFont typeface="Cambria"/>
              <a:buNone/>
              <a:defRPr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8"/>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67" name="Google Shape;67;p2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8"/>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a:solidFill>
                  <a:srgbClr val="FFFFFF"/>
                </a:solidFill>
                <a:latin typeface="Cambria"/>
                <a:ea typeface="Cambria"/>
                <a:cs typeface="Cambria"/>
                <a:sym typeface="Cambria"/>
              </a:defRPr>
            </a:lvl1pPr>
            <a:lvl2pPr marL="0" lvl="1" indent="0" algn="ctr">
              <a:spcBef>
                <a:spcPts val="0"/>
              </a:spcBef>
              <a:buNone/>
              <a:defRPr sz="2800" b="1">
                <a:solidFill>
                  <a:srgbClr val="FFFFFF"/>
                </a:solidFill>
                <a:latin typeface="Cambria"/>
                <a:ea typeface="Cambria"/>
                <a:cs typeface="Cambria"/>
                <a:sym typeface="Cambria"/>
              </a:defRPr>
            </a:lvl2pPr>
            <a:lvl3pPr marL="0" lvl="2" indent="0" algn="ctr">
              <a:spcBef>
                <a:spcPts val="0"/>
              </a:spcBef>
              <a:buNone/>
              <a:defRPr sz="2800" b="1">
                <a:solidFill>
                  <a:srgbClr val="FFFFFF"/>
                </a:solidFill>
                <a:latin typeface="Cambria"/>
                <a:ea typeface="Cambria"/>
                <a:cs typeface="Cambria"/>
                <a:sym typeface="Cambria"/>
              </a:defRPr>
            </a:lvl3pPr>
            <a:lvl4pPr marL="0" lvl="3" indent="0" algn="ctr">
              <a:spcBef>
                <a:spcPts val="0"/>
              </a:spcBef>
              <a:buNone/>
              <a:defRPr sz="2800" b="1">
                <a:solidFill>
                  <a:srgbClr val="FFFFFF"/>
                </a:solidFill>
                <a:latin typeface="Cambria"/>
                <a:ea typeface="Cambria"/>
                <a:cs typeface="Cambria"/>
                <a:sym typeface="Cambria"/>
              </a:defRPr>
            </a:lvl4pPr>
            <a:lvl5pPr marL="0" lvl="4" indent="0" algn="ctr">
              <a:spcBef>
                <a:spcPts val="0"/>
              </a:spcBef>
              <a:buNone/>
              <a:defRPr sz="2800" b="1">
                <a:solidFill>
                  <a:srgbClr val="FFFFFF"/>
                </a:solidFill>
                <a:latin typeface="Cambria"/>
                <a:ea typeface="Cambria"/>
                <a:cs typeface="Cambria"/>
                <a:sym typeface="Cambria"/>
              </a:defRPr>
            </a:lvl5pPr>
            <a:lvl6pPr marL="0" lvl="5" indent="0" algn="ctr">
              <a:spcBef>
                <a:spcPts val="0"/>
              </a:spcBef>
              <a:buNone/>
              <a:defRPr sz="2800" b="1">
                <a:solidFill>
                  <a:srgbClr val="FFFFFF"/>
                </a:solidFill>
                <a:latin typeface="Cambria"/>
                <a:ea typeface="Cambria"/>
                <a:cs typeface="Cambria"/>
                <a:sym typeface="Cambria"/>
              </a:defRPr>
            </a:lvl6pPr>
            <a:lvl7pPr marL="0" lvl="6" indent="0" algn="ctr">
              <a:spcBef>
                <a:spcPts val="0"/>
              </a:spcBef>
              <a:buNone/>
              <a:defRPr sz="2800" b="1">
                <a:solidFill>
                  <a:srgbClr val="FFFFFF"/>
                </a:solidFill>
                <a:latin typeface="Cambria"/>
                <a:ea typeface="Cambria"/>
                <a:cs typeface="Cambria"/>
                <a:sym typeface="Cambria"/>
              </a:defRPr>
            </a:lvl7pPr>
            <a:lvl8pPr marL="0" lvl="7" indent="0" algn="ctr">
              <a:spcBef>
                <a:spcPts val="0"/>
              </a:spcBef>
              <a:buNone/>
              <a:defRPr sz="2800" b="1">
                <a:solidFill>
                  <a:srgbClr val="FFFFFF"/>
                </a:solidFill>
                <a:latin typeface="Cambria"/>
                <a:ea typeface="Cambria"/>
                <a:cs typeface="Cambria"/>
                <a:sym typeface="Cambria"/>
              </a:defRPr>
            </a:lvl8pPr>
            <a:lvl9pPr marL="0" lvl="8" indent="0" algn="ctr">
              <a:spcBef>
                <a:spcPts val="0"/>
              </a:spcBef>
              <a:buNone/>
              <a:defRPr sz="2800" b="1">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0"/>
        <p:cNvGrpSpPr/>
        <p:nvPr/>
      </p:nvGrpSpPr>
      <p:grpSpPr>
        <a:xfrm>
          <a:off x="0" y="0"/>
          <a:ext cx="0" cy="0"/>
          <a:chOff x="0" y="0"/>
          <a:chExt cx="0" cy="0"/>
        </a:xfrm>
      </p:grpSpPr>
      <p:sp>
        <p:nvSpPr>
          <p:cNvPr id="71" name="Google Shape;71;p29"/>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9"/>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73" name="Google Shape;73;p29"/>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4" name="Google Shape;74;p29"/>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75" name="Google Shape;75;p29"/>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6" name="Google Shape;76;p2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30"/>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0"/>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3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8"/>
        <p:cNvGrpSpPr/>
        <p:nvPr/>
      </p:nvGrpSpPr>
      <p:grpSpPr>
        <a:xfrm>
          <a:off x="0" y="0"/>
          <a:ext cx="0" cy="0"/>
          <a:chOff x="0" y="0"/>
          <a:chExt cx="0" cy="0"/>
        </a:xfrm>
      </p:grpSpPr>
      <p:sp>
        <p:nvSpPr>
          <p:cNvPr id="89" name="Google Shape;89;p32"/>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2"/>
          <p:cNvSpPr txBox="1">
            <a:spLocks noGrp="1"/>
          </p:cNvSpPr>
          <p:nvPr>
            <p:ph type="title"/>
          </p:nvPr>
        </p:nvSpPr>
        <p:spPr>
          <a:xfrm>
            <a:off x="8549640" y="342900"/>
            <a:ext cx="3200400" cy="142626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Cambria"/>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32"/>
          <p:cNvSpPr>
            <a:spLocks noGrp="1"/>
          </p:cNvSpPr>
          <p:nvPr>
            <p:ph type="pic" idx="2"/>
          </p:nvPr>
        </p:nvSpPr>
        <p:spPr>
          <a:xfrm>
            <a:off x="0" y="0"/>
            <a:ext cx="8303740" cy="6858000"/>
          </a:xfrm>
          <a:prstGeom prst="rect">
            <a:avLst/>
          </a:prstGeom>
          <a:solidFill>
            <a:srgbClr val="E1DFDF"/>
          </a:solidFill>
          <a:ln>
            <a:noFill/>
          </a:ln>
        </p:spPr>
      </p:sp>
      <p:sp>
        <p:nvSpPr>
          <p:cNvPr id="92" name="Google Shape;92;p32"/>
          <p:cNvSpPr txBox="1">
            <a:spLocks noGrp="1"/>
          </p:cNvSpPr>
          <p:nvPr>
            <p:ph type="body" idx="1"/>
          </p:nvPr>
        </p:nvSpPr>
        <p:spPr>
          <a:xfrm>
            <a:off x="8549640" y="1812267"/>
            <a:ext cx="3200400" cy="4368441"/>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93" name="Google Shape;93;p32"/>
          <p:cNvSpPr txBox="1">
            <a:spLocks noGrp="1"/>
          </p:cNvSpPr>
          <p:nvPr>
            <p:ph type="dt" idx="10"/>
          </p:nvPr>
        </p:nvSpPr>
        <p:spPr>
          <a:xfrm>
            <a:off x="8549640" y="6272784"/>
            <a:ext cx="268833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94" name="Google Shape;94;p32"/>
          <p:cNvGrpSpPr/>
          <p:nvPr/>
        </p:nvGrpSpPr>
        <p:grpSpPr>
          <a:xfrm>
            <a:off x="11401725" y="6229681"/>
            <a:ext cx="457200" cy="457200"/>
            <a:chOff x="11361456" y="6195813"/>
            <a:chExt cx="548640" cy="548640"/>
          </a:xfrm>
        </p:grpSpPr>
        <p:sp>
          <p:nvSpPr>
            <p:cNvPr id="95" name="Google Shape;95;p32"/>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2"/>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3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p:nvPr/>
        </p:nvSpPr>
        <p:spPr>
          <a:xfrm>
            <a:off x="1052716" y="263905"/>
            <a:ext cx="10075531" cy="80683"/>
          </a:xfrm>
          <a:prstGeom prst="rect">
            <a:avLst/>
          </a:prstGeom>
          <a:blipFill rotWithShape="1">
            <a:blip r:embed="rId1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3"/>
          <p:cNvSpPr/>
          <p:nvPr/>
        </p:nvSpPr>
        <p:spPr>
          <a:xfrm>
            <a:off x="1052716" y="1906835"/>
            <a:ext cx="10075531" cy="80683"/>
          </a:xfrm>
          <a:prstGeom prst="rect">
            <a:avLst/>
          </a:prstGeom>
          <a:blipFill rotWithShape="1">
            <a:blip r:embed="rId1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3"/>
          <p:cNvSpPr/>
          <p:nvPr/>
        </p:nvSpPr>
        <p:spPr>
          <a:xfrm>
            <a:off x="1052716" y="401738"/>
            <a:ext cx="10075532" cy="1429227"/>
          </a:xfrm>
          <a:prstGeom prst="rect">
            <a:avLst/>
          </a:prstGeom>
          <a:blipFill rotWithShape="1">
            <a:blip r:embed="rId1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3"/>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4800"/>
              <a:buFont typeface="Cambria"/>
              <a:buNone/>
              <a:defRPr sz="4800" b="0" i="0" u="none" strike="noStrike" cap="none">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Cambria"/>
                <a:ea typeface="Cambria"/>
                <a:cs typeface="Cambria"/>
                <a:sym typeface="Cambria"/>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Cambria"/>
                <a:ea typeface="Cambria"/>
                <a:cs typeface="Cambria"/>
                <a:sym typeface="Cambria"/>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9pPr>
          </a:lstStyle>
          <a:p>
            <a:endParaRPr/>
          </a:p>
        </p:txBody>
      </p:sp>
      <p:sp>
        <p:nvSpPr>
          <p:cNvPr id="15" name="Google Shape;15;p2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16" name="Google Shape;16;p2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grpSp>
        <p:nvGrpSpPr>
          <p:cNvPr id="17" name="Google Shape;17;p23"/>
          <p:cNvGrpSpPr/>
          <p:nvPr/>
        </p:nvGrpSpPr>
        <p:grpSpPr>
          <a:xfrm>
            <a:off x="11401725" y="6229681"/>
            <a:ext cx="457200" cy="457200"/>
            <a:chOff x="11361456" y="6195813"/>
            <a:chExt cx="548640" cy="548640"/>
          </a:xfrm>
        </p:grpSpPr>
        <p:sp>
          <p:nvSpPr>
            <p:cNvPr id="18" name="Google Shape;18;p23"/>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3"/>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Cambria"/>
                <a:ea typeface="Cambria"/>
                <a:cs typeface="Cambria"/>
                <a:sym typeface="Cambria"/>
              </a:defRPr>
            </a:lvl1pPr>
            <a:lvl2pPr marL="0" marR="0" lvl="1" indent="0" algn="ctr" rtl="0">
              <a:spcBef>
                <a:spcPts val="0"/>
              </a:spcBef>
              <a:buNone/>
              <a:defRPr sz="1400" b="1" i="0" u="none" strike="noStrike" cap="none">
                <a:solidFill>
                  <a:srgbClr val="FFFFFF"/>
                </a:solidFill>
                <a:latin typeface="Cambria"/>
                <a:ea typeface="Cambria"/>
                <a:cs typeface="Cambria"/>
                <a:sym typeface="Cambria"/>
              </a:defRPr>
            </a:lvl2pPr>
            <a:lvl3pPr marL="0" marR="0" lvl="2" indent="0" algn="ctr" rtl="0">
              <a:spcBef>
                <a:spcPts val="0"/>
              </a:spcBef>
              <a:buNone/>
              <a:defRPr sz="1400" b="1" i="0" u="none" strike="noStrike" cap="none">
                <a:solidFill>
                  <a:srgbClr val="FFFFFF"/>
                </a:solidFill>
                <a:latin typeface="Cambria"/>
                <a:ea typeface="Cambria"/>
                <a:cs typeface="Cambria"/>
                <a:sym typeface="Cambria"/>
              </a:defRPr>
            </a:lvl3pPr>
            <a:lvl4pPr marL="0" marR="0" lvl="3" indent="0" algn="ctr" rtl="0">
              <a:spcBef>
                <a:spcPts val="0"/>
              </a:spcBef>
              <a:buNone/>
              <a:defRPr sz="1400" b="1" i="0" u="none" strike="noStrike" cap="none">
                <a:solidFill>
                  <a:srgbClr val="FFFFFF"/>
                </a:solidFill>
                <a:latin typeface="Cambria"/>
                <a:ea typeface="Cambria"/>
                <a:cs typeface="Cambria"/>
                <a:sym typeface="Cambria"/>
              </a:defRPr>
            </a:lvl4pPr>
            <a:lvl5pPr marL="0" marR="0" lvl="4" indent="0" algn="ctr" rtl="0">
              <a:spcBef>
                <a:spcPts val="0"/>
              </a:spcBef>
              <a:buNone/>
              <a:defRPr sz="1400" b="1" i="0" u="none" strike="noStrike" cap="none">
                <a:solidFill>
                  <a:srgbClr val="FFFFFF"/>
                </a:solidFill>
                <a:latin typeface="Cambria"/>
                <a:ea typeface="Cambria"/>
                <a:cs typeface="Cambria"/>
                <a:sym typeface="Cambria"/>
              </a:defRPr>
            </a:lvl5pPr>
            <a:lvl6pPr marL="0" marR="0" lvl="5" indent="0" algn="ctr" rtl="0">
              <a:spcBef>
                <a:spcPts val="0"/>
              </a:spcBef>
              <a:buNone/>
              <a:defRPr sz="1400" b="1" i="0" u="none" strike="noStrike" cap="none">
                <a:solidFill>
                  <a:srgbClr val="FFFFFF"/>
                </a:solidFill>
                <a:latin typeface="Cambria"/>
                <a:ea typeface="Cambria"/>
                <a:cs typeface="Cambria"/>
                <a:sym typeface="Cambria"/>
              </a:defRPr>
            </a:lvl6pPr>
            <a:lvl7pPr marL="0" marR="0" lvl="6" indent="0" algn="ctr" rtl="0">
              <a:spcBef>
                <a:spcPts val="0"/>
              </a:spcBef>
              <a:buNone/>
              <a:defRPr sz="1400" b="1" i="0" u="none" strike="noStrike" cap="none">
                <a:solidFill>
                  <a:srgbClr val="FFFFFF"/>
                </a:solidFill>
                <a:latin typeface="Cambria"/>
                <a:ea typeface="Cambria"/>
                <a:cs typeface="Cambria"/>
                <a:sym typeface="Cambria"/>
              </a:defRPr>
            </a:lvl7pPr>
            <a:lvl8pPr marL="0" marR="0" lvl="7" indent="0" algn="ctr" rtl="0">
              <a:spcBef>
                <a:spcPts val="0"/>
              </a:spcBef>
              <a:buNone/>
              <a:defRPr sz="1400" b="1" i="0" u="none" strike="noStrike" cap="none">
                <a:solidFill>
                  <a:srgbClr val="FFFFFF"/>
                </a:solidFill>
                <a:latin typeface="Cambria"/>
                <a:ea typeface="Cambria"/>
                <a:cs typeface="Cambria"/>
                <a:sym typeface="Cambria"/>
              </a:defRPr>
            </a:lvl8pPr>
            <a:lvl9pPr marL="0" marR="0" lvl="8" indent="0" algn="ctr" rtl="0">
              <a:spcBef>
                <a:spcPts val="0"/>
              </a:spcBef>
              <a:buNone/>
              <a:defRPr sz="1400" b="1" i="0" u="none" strike="noStrike" cap="none">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8000"/>
              <a:buFont typeface="Cambria"/>
              <a:buNone/>
            </a:pPr>
            <a:r>
              <a:rPr lang="tr-TR" sz="8000"/>
              <a:t>C DILI ILE  YAPISAL PROGRAMLAMA</a:t>
            </a:r>
            <a:endParaRPr sz="8000"/>
          </a:p>
        </p:txBody>
      </p:sp>
      <p:sp>
        <p:nvSpPr>
          <p:cNvPr id="109" name="Google Shape;109;p1"/>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700"/>
              <a:buNone/>
            </a:pPr>
            <a:r>
              <a:rPr lang="tr-TR">
                <a:solidFill>
                  <a:srgbClr val="4E4A4A"/>
                </a:solidFill>
              </a:rPr>
              <a:t>İlhan ÖZKAN, Elektronik Yüksek Mühendisi</a:t>
            </a:r>
            <a:br>
              <a:rPr lang="tr-TR">
                <a:solidFill>
                  <a:srgbClr val="4E4A4A"/>
                </a:solidFill>
              </a:rPr>
            </a:br>
            <a:r>
              <a:rPr lang="tr-TR">
                <a:solidFill>
                  <a:srgbClr val="4E4A4A"/>
                </a:solidFill>
              </a:rPr>
              <a:t>Mayıs 2020</a:t>
            </a:r>
            <a:endParaRPr>
              <a:solidFill>
                <a:srgbClr val="4E4A4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0"/>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BAĞLANTILI LISTE ÖRNEĞİ …</a:t>
            </a:r>
            <a:endParaRPr/>
          </a:p>
        </p:txBody>
      </p:sp>
      <p:sp>
        <p:nvSpPr>
          <p:cNvPr id="201" name="Google Shape;201;p10"/>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ilkDugumeEkle(</a:t>
            </a:r>
            <a:r>
              <a:rPr lang="tr-TR" sz="1400" b="1">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 </a:t>
            </a:r>
            <a:r>
              <a:rPr lang="tr-TR" sz="1400">
                <a:latin typeface="Consolas"/>
                <a:ea typeface="Consolas"/>
                <a:cs typeface="Consolas"/>
                <a:sym typeface="Consolas"/>
              </a:rPr>
              <a:t>ilkDugumGostericisi,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pVeri)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b="1">
                <a:latin typeface="Consolas"/>
                <a:ea typeface="Consolas"/>
                <a:cs typeface="Consolas"/>
                <a:sym typeface="Consolas"/>
              </a:rPr>
              <a:t>/* … */</a:t>
            </a: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sonaDugumEkle(</a:t>
            </a:r>
            <a:r>
              <a:rPr lang="tr-TR" sz="1400" b="1">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 </a:t>
            </a:r>
            <a:r>
              <a:rPr lang="tr-TR" sz="1400">
                <a:latin typeface="Consolas"/>
                <a:ea typeface="Consolas"/>
                <a:cs typeface="Consolas"/>
                <a:sym typeface="Consolas"/>
              </a:rPr>
              <a:t>pIlk,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pVeri)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b="1">
                <a:latin typeface="Consolas"/>
                <a:ea typeface="Consolas"/>
                <a:cs typeface="Consolas"/>
                <a:sym typeface="Consolas"/>
              </a:rPr>
              <a:t>/* … */</a:t>
            </a: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listeyiYaz(</a:t>
            </a:r>
            <a:r>
              <a:rPr lang="tr-TR" sz="1400" b="1">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 </a:t>
            </a:r>
            <a:r>
              <a:rPr lang="tr-TR" sz="1400">
                <a:latin typeface="Consolas"/>
                <a:ea typeface="Consolas"/>
                <a:cs typeface="Consolas"/>
                <a:sym typeface="Consolas"/>
              </a:rPr>
              <a:t>pIlk)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b="1">
                <a:latin typeface="Consolas"/>
                <a:ea typeface="Consolas"/>
                <a:cs typeface="Consolas"/>
                <a:sym typeface="Consolas"/>
              </a:rPr>
              <a:t>/* … */</a:t>
            </a: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ilkDugumuSil(</a:t>
            </a:r>
            <a:r>
              <a:rPr lang="tr-TR" sz="1400" b="1">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ilkDugumGostericisi)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b="1">
                <a:solidFill>
                  <a:srgbClr val="00B050"/>
                </a:solidFill>
                <a:latin typeface="Consolas"/>
                <a:ea typeface="Consolas"/>
                <a:cs typeface="Consolas"/>
                <a:sym typeface="Consolas"/>
              </a:rPr>
              <a:t>Dugum</a:t>
            </a:r>
            <a:r>
              <a:rPr lang="tr-TR" sz="1400">
                <a:latin typeface="Consolas"/>
                <a:ea typeface="Consolas"/>
                <a:cs typeface="Consolas"/>
                <a:sym typeface="Consolas"/>
              </a:rPr>
              <a:t>* sonrakiDugum = NULL;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if (*ilkDugumGostericisi == NULL) return;</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sonrakiDugum = (*ilkDugumGostericisi)-&gt;sonraki;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free(*ilkDugumGostericisi);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*ilkDugumGostericisi = sonrakiDugum;</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sonDugumuSil(</a:t>
            </a:r>
            <a:r>
              <a:rPr lang="tr-TR" sz="1400" b="1">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pIlk)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if (pIlk-&gt;sonraki == NULL)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free(pIlk);</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return;</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b="1">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hangi = pIlk;</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while (hangi-&gt;sonraki-&gt;sonraki != NULL)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hangi = hangi-&gt;sonraki;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free(hangi-&gt;sonraki);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hangi-&gt;sonraki = NULL;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sz="1400"/>
          </a:p>
        </p:txBody>
      </p:sp>
      <p:sp>
        <p:nvSpPr>
          <p:cNvPr id="202" name="Google Shape;202;p10"/>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020"/>
              <a:buNone/>
            </a:pPr>
            <a:r>
              <a:rPr lang="tr-TR" sz="1200">
                <a:latin typeface="Consolas"/>
                <a:ea typeface="Consolas"/>
                <a:cs typeface="Consolas"/>
                <a:sym typeface="Consolas"/>
              </a:rPr>
              <a:t>#include &lt;stdio.h&gt;</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#include &lt;stdlib.h&gt;</a:t>
            </a:r>
            <a:endParaRPr/>
          </a:p>
          <a:p>
            <a:pPr marL="0" lvl="0" indent="0" algn="l" rtl="0">
              <a:lnSpc>
                <a:spcPct val="100000"/>
              </a:lnSpc>
              <a:spcBef>
                <a:spcPts val="0"/>
              </a:spcBef>
              <a:spcAft>
                <a:spcPts val="0"/>
              </a:spcAft>
              <a:buSzPts val="1020"/>
              <a:buNone/>
            </a:pPr>
            <a:r>
              <a:rPr lang="tr-TR" sz="1200">
                <a:solidFill>
                  <a:srgbClr val="0000FF"/>
                </a:solidFill>
                <a:highlight>
                  <a:srgbClr val="FFFF00"/>
                </a:highlight>
                <a:latin typeface="Consolas"/>
                <a:ea typeface="Consolas"/>
                <a:cs typeface="Consolas"/>
                <a:sym typeface="Consolas"/>
              </a:rPr>
              <a:t>struct</a:t>
            </a:r>
            <a:r>
              <a:rPr lang="tr-TR" sz="1200">
                <a:highlight>
                  <a:srgbClr val="FFFF00"/>
                </a:highlight>
                <a:latin typeface="Consolas"/>
                <a:ea typeface="Consolas"/>
                <a:cs typeface="Consolas"/>
                <a:sym typeface="Consolas"/>
              </a:rPr>
              <a:t> dugumYapi {</a:t>
            </a:r>
            <a:endParaRPr/>
          </a:p>
          <a:p>
            <a:pPr marL="0" lvl="0" indent="0" algn="l" rtl="0">
              <a:lnSpc>
                <a:spcPct val="100000"/>
              </a:lnSpc>
              <a:spcBef>
                <a:spcPts val="0"/>
              </a:spcBef>
              <a:spcAft>
                <a:spcPts val="0"/>
              </a:spcAft>
              <a:buSzPts val="1020"/>
              <a:buNone/>
            </a:pPr>
            <a:r>
              <a:rPr lang="tr-TR" sz="1200">
                <a:highlight>
                  <a:srgbClr val="FFFF00"/>
                </a:highlight>
                <a:latin typeface="Consolas"/>
                <a:ea typeface="Consolas"/>
                <a:cs typeface="Consolas"/>
                <a:sym typeface="Consolas"/>
              </a:rPr>
              <a:t>  </a:t>
            </a:r>
            <a:r>
              <a:rPr lang="tr-TR" sz="1200">
                <a:solidFill>
                  <a:srgbClr val="0000FF"/>
                </a:solidFill>
                <a:highlight>
                  <a:srgbClr val="FFFF00"/>
                </a:highlight>
                <a:latin typeface="Consolas"/>
                <a:ea typeface="Consolas"/>
                <a:cs typeface="Consolas"/>
                <a:sym typeface="Consolas"/>
              </a:rPr>
              <a:t>int</a:t>
            </a:r>
            <a:r>
              <a:rPr lang="tr-TR" sz="1200">
                <a:highlight>
                  <a:srgbClr val="FFFF00"/>
                </a:highlight>
                <a:latin typeface="Consolas"/>
                <a:ea typeface="Consolas"/>
                <a:cs typeface="Consolas"/>
                <a:sym typeface="Consolas"/>
              </a:rPr>
              <a:t> veri;</a:t>
            </a:r>
            <a:endParaRPr/>
          </a:p>
          <a:p>
            <a:pPr marL="0" lvl="0" indent="0" algn="l" rtl="0">
              <a:lnSpc>
                <a:spcPct val="100000"/>
              </a:lnSpc>
              <a:spcBef>
                <a:spcPts val="0"/>
              </a:spcBef>
              <a:spcAft>
                <a:spcPts val="0"/>
              </a:spcAft>
              <a:buSzPts val="1020"/>
              <a:buNone/>
            </a:pPr>
            <a:r>
              <a:rPr lang="tr-TR" sz="1200">
                <a:solidFill>
                  <a:srgbClr val="0000FF"/>
                </a:solidFill>
                <a:highlight>
                  <a:srgbClr val="FFFF00"/>
                </a:highlight>
                <a:latin typeface="Consolas"/>
                <a:ea typeface="Consolas"/>
                <a:cs typeface="Consolas"/>
                <a:sym typeface="Consolas"/>
              </a:rPr>
              <a:t>  struct</a:t>
            </a:r>
            <a:r>
              <a:rPr lang="tr-TR" sz="1200">
                <a:highlight>
                  <a:srgbClr val="FFFF00"/>
                </a:highlight>
                <a:latin typeface="Consolas"/>
                <a:ea typeface="Consolas"/>
                <a:cs typeface="Consolas"/>
                <a:sym typeface="Consolas"/>
              </a:rPr>
              <a:t> </a:t>
            </a:r>
            <a:r>
              <a:rPr lang="tr-TR" sz="1200">
                <a:solidFill>
                  <a:srgbClr val="0000FF"/>
                </a:solidFill>
                <a:highlight>
                  <a:srgbClr val="FFFF00"/>
                </a:highlight>
                <a:latin typeface="Consolas"/>
                <a:ea typeface="Consolas"/>
                <a:cs typeface="Consolas"/>
                <a:sym typeface="Consolas"/>
              </a:rPr>
              <a:t>dugumYapi</a:t>
            </a:r>
            <a:r>
              <a:rPr lang="tr-TR" sz="1200">
                <a:highlight>
                  <a:srgbClr val="FFFF00"/>
                </a:highlight>
                <a:latin typeface="Consolas"/>
                <a:ea typeface="Consolas"/>
                <a:cs typeface="Consolas"/>
                <a:sym typeface="Consolas"/>
              </a:rPr>
              <a:t>* sonraki;</a:t>
            </a:r>
            <a:endParaRPr sz="1200">
              <a:highlight>
                <a:srgbClr val="FFFF00"/>
              </a:highlight>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highlight>
                  <a:srgbClr val="FFFF00"/>
                </a:highlight>
                <a:latin typeface="Consolas"/>
                <a:ea typeface="Consolas"/>
                <a:cs typeface="Consolas"/>
                <a:sym typeface="Consolas"/>
              </a:rPr>
              <a:t>};</a:t>
            </a:r>
            <a:endParaRPr sz="1200">
              <a:highlight>
                <a:srgbClr val="FFFF00"/>
              </a:highlight>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typedef</a:t>
            </a: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struct</a:t>
            </a: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dugumYapi</a:t>
            </a:r>
            <a:r>
              <a:rPr lang="tr-TR" sz="1200">
                <a:latin typeface="Consolas"/>
                <a:ea typeface="Consolas"/>
                <a:cs typeface="Consolas"/>
                <a:sym typeface="Consolas"/>
              </a:rPr>
              <a:t> </a:t>
            </a:r>
            <a:r>
              <a:rPr lang="tr-TR" sz="1200" b="1">
                <a:solidFill>
                  <a:srgbClr val="00B050"/>
                </a:solidFill>
                <a:latin typeface="Consolas"/>
                <a:ea typeface="Consolas"/>
                <a:cs typeface="Consolas"/>
                <a:sym typeface="Consolas"/>
              </a:rPr>
              <a:t>Dugum</a:t>
            </a: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ilkDugumeEkle(</a:t>
            </a:r>
            <a:r>
              <a:rPr lang="tr-TR" sz="1200" b="1">
                <a:solidFill>
                  <a:srgbClr val="00B050"/>
                </a:solidFill>
                <a:latin typeface="Consolas"/>
                <a:ea typeface="Consolas"/>
                <a:cs typeface="Consolas"/>
                <a:sym typeface="Consolas"/>
              </a:rPr>
              <a:t>Dugum</a:t>
            </a:r>
            <a:r>
              <a:rPr lang="tr-TR" sz="1200">
                <a:solidFill>
                  <a:srgbClr val="FF0000"/>
                </a:solidFill>
                <a:latin typeface="Consolas"/>
                <a:ea typeface="Consolas"/>
                <a:cs typeface="Consolas"/>
                <a:sym typeface="Consolas"/>
              </a:rPr>
              <a:t>**</a:t>
            </a:r>
            <a:r>
              <a:rPr lang="tr-TR" sz="1200">
                <a:latin typeface="Consolas"/>
                <a:ea typeface="Consolas"/>
                <a:cs typeface="Consolas"/>
                <a:sym typeface="Consolas"/>
              </a:rPr>
              <a:t>,</a:t>
            </a: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sonaDugumEkle(</a:t>
            </a:r>
            <a:r>
              <a:rPr lang="tr-TR" sz="1200" b="1">
                <a:solidFill>
                  <a:srgbClr val="00B050"/>
                </a:solidFill>
                <a:latin typeface="Consolas"/>
                <a:ea typeface="Consolas"/>
                <a:cs typeface="Consolas"/>
                <a:sym typeface="Consolas"/>
              </a:rPr>
              <a:t>Dugum</a:t>
            </a:r>
            <a:r>
              <a:rPr lang="tr-TR" sz="1200">
                <a:solidFill>
                  <a:srgbClr val="FF0000"/>
                </a:solidFill>
                <a:latin typeface="Consolas"/>
                <a:ea typeface="Consolas"/>
                <a:cs typeface="Consolas"/>
                <a:sym typeface="Consolas"/>
              </a:rPr>
              <a:t>*</a:t>
            </a:r>
            <a:r>
              <a:rPr lang="tr-TR" sz="1200">
                <a:latin typeface="Consolas"/>
                <a:ea typeface="Consolas"/>
                <a:cs typeface="Consolas"/>
                <a:sym typeface="Consolas"/>
              </a:rPr>
              <a:t>,</a:t>
            </a: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listeyiYaz(</a:t>
            </a:r>
            <a:r>
              <a:rPr lang="tr-TR" sz="1200" b="1">
                <a:solidFill>
                  <a:srgbClr val="00B050"/>
                </a:solidFill>
                <a:latin typeface="Consolas"/>
                <a:ea typeface="Consolas"/>
                <a:cs typeface="Consolas"/>
                <a:sym typeface="Consolas"/>
              </a:rPr>
              <a:t>Dugum</a:t>
            </a:r>
            <a:r>
              <a:rPr lang="tr-TR" sz="1200">
                <a:solidFill>
                  <a:srgbClr val="FF0000"/>
                </a:solidFill>
                <a:latin typeface="Consolas"/>
                <a:ea typeface="Consolas"/>
                <a:cs typeface="Consolas"/>
                <a:sym typeface="Consolas"/>
              </a:rPr>
              <a:t>*</a:t>
            </a:r>
            <a:r>
              <a:rPr lang="tr-TR" sz="1200">
                <a:latin typeface="Consolas"/>
                <a:ea typeface="Consolas"/>
                <a:cs typeface="Consolas"/>
                <a:sym typeface="Consolas"/>
              </a:rPr>
              <a:t>);</a:t>
            </a:r>
            <a:endParaRPr sz="1200">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ilkDugumuSil(</a:t>
            </a:r>
            <a:r>
              <a:rPr lang="tr-TR" sz="1200" b="1">
                <a:solidFill>
                  <a:srgbClr val="00B050"/>
                </a:solidFill>
                <a:latin typeface="Consolas"/>
                <a:ea typeface="Consolas"/>
                <a:cs typeface="Consolas"/>
                <a:sym typeface="Consolas"/>
              </a:rPr>
              <a:t>Dugum</a:t>
            </a:r>
            <a:r>
              <a:rPr lang="tr-TR" sz="1200">
                <a:solidFill>
                  <a:srgbClr val="FF0000"/>
                </a:solidFill>
                <a:latin typeface="Consolas"/>
                <a:ea typeface="Consolas"/>
                <a:cs typeface="Consolas"/>
                <a:sym typeface="Consolas"/>
              </a:rPr>
              <a:t>**</a:t>
            </a: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sonDugumuSil(</a:t>
            </a:r>
            <a:r>
              <a:rPr lang="tr-TR" sz="1200" b="1">
                <a:solidFill>
                  <a:srgbClr val="00B050"/>
                </a:solidFill>
                <a:latin typeface="Consolas"/>
                <a:ea typeface="Consolas"/>
                <a:cs typeface="Consolas"/>
                <a:sym typeface="Consolas"/>
              </a:rPr>
              <a:t>Dugum</a:t>
            </a:r>
            <a:r>
              <a:rPr lang="tr-TR" sz="1200">
                <a:solidFill>
                  <a:srgbClr val="FF0000"/>
                </a:solidFill>
                <a:latin typeface="Consolas"/>
                <a:ea typeface="Consolas"/>
                <a:cs typeface="Consolas"/>
                <a:sym typeface="Consolas"/>
              </a:rPr>
              <a:t>*</a:t>
            </a: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int main()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b="1">
                <a:solidFill>
                  <a:srgbClr val="00B050"/>
                </a:solidFill>
                <a:latin typeface="Consolas"/>
                <a:ea typeface="Consolas"/>
                <a:cs typeface="Consolas"/>
                <a:sym typeface="Consolas"/>
              </a:rPr>
              <a:t>Dugum</a:t>
            </a:r>
            <a:r>
              <a:rPr lang="tr-TR" sz="1200">
                <a:solidFill>
                  <a:srgbClr val="FF0000"/>
                </a:solidFill>
                <a:latin typeface="Consolas"/>
                <a:ea typeface="Consolas"/>
                <a:cs typeface="Consolas"/>
                <a:sym typeface="Consolas"/>
              </a:rPr>
              <a:t>*</a:t>
            </a:r>
            <a:r>
              <a:rPr lang="tr-TR" sz="1200">
                <a:latin typeface="Consolas"/>
                <a:ea typeface="Consolas"/>
                <a:cs typeface="Consolas"/>
                <a:sym typeface="Consolas"/>
              </a:rPr>
              <a:t> ilk=NULL;</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ilkDugumeEkle(</a:t>
            </a:r>
            <a:r>
              <a:rPr lang="tr-TR" sz="1200">
                <a:solidFill>
                  <a:srgbClr val="FF0000"/>
                </a:solidFill>
                <a:latin typeface="Consolas"/>
                <a:ea typeface="Consolas"/>
                <a:cs typeface="Consolas"/>
                <a:sym typeface="Consolas"/>
              </a:rPr>
              <a:t>&amp;</a:t>
            </a:r>
            <a:r>
              <a:rPr lang="tr-TR" sz="1200">
                <a:latin typeface="Consolas"/>
                <a:ea typeface="Consolas"/>
                <a:cs typeface="Consolas"/>
                <a:sym typeface="Consolas"/>
              </a:rPr>
              <a:t>ilk,10);</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sonaDugumEkle(ilk,20);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sonaDugumEkle(ilk,30); </a:t>
            </a:r>
            <a:endParaRPr sz="1200">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ilkDugumeEkle(</a:t>
            </a:r>
            <a:r>
              <a:rPr lang="tr-TR" sz="1200">
                <a:solidFill>
                  <a:srgbClr val="FF0000"/>
                </a:solidFill>
                <a:latin typeface="Consolas"/>
                <a:ea typeface="Consolas"/>
                <a:cs typeface="Consolas"/>
                <a:sym typeface="Consolas"/>
              </a:rPr>
              <a:t>&amp;</a:t>
            </a:r>
            <a:r>
              <a:rPr lang="tr-TR" sz="1200">
                <a:latin typeface="Consolas"/>
                <a:ea typeface="Consolas"/>
                <a:cs typeface="Consolas"/>
                <a:sym typeface="Consolas"/>
              </a:rPr>
              <a:t>ilk,-10);</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listeyiYaz(ilk);</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printf("--------\n");</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ilkDugumuSil(&amp;ilk);</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sonDugumuSil(ilk);</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listeyiYaz(ilk);</a:t>
            </a:r>
            <a:endParaRPr sz="1200">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return 0;</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1"/>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Font typeface="Cambria"/>
              <a:buNone/>
            </a:pPr>
            <a:r>
              <a:rPr lang="tr-TR" dirty="0"/>
              <a:t>Yığın (STACK)</a:t>
            </a:r>
            <a:endParaRPr dirty="0"/>
          </a:p>
        </p:txBody>
      </p:sp>
      <p:sp>
        <p:nvSpPr>
          <p:cNvPr id="208" name="Google Shape;208;p1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700"/>
              <a:buNone/>
            </a:pPr>
            <a:r>
              <a:rPr lang="tr-TR"/>
              <a:t>İstifler (stacks), bağlantılı listenin (linked list), kısıtlanmış halidir. Haliyle doğrusal bir veri yapısıdır.</a:t>
            </a:r>
            <a:endParaRPr/>
          </a:p>
          <a:p>
            <a:pPr marL="0" lvl="0" indent="0" algn="l" rtl="0">
              <a:lnSpc>
                <a:spcPct val="90000"/>
              </a:lnSpc>
              <a:spcBef>
                <a:spcPts val="1200"/>
              </a:spcBef>
              <a:spcAft>
                <a:spcPts val="0"/>
              </a:spcAft>
              <a:buSzPts val="1700"/>
              <a:buNone/>
            </a:pPr>
            <a:r>
              <a:rPr lang="tr-TR"/>
              <a:t>İstifde;</a:t>
            </a:r>
            <a:endParaRPr/>
          </a:p>
          <a:p>
            <a:pPr marL="182880" lvl="0" indent="-182880" algn="l" rtl="0">
              <a:lnSpc>
                <a:spcPct val="90000"/>
              </a:lnSpc>
              <a:spcBef>
                <a:spcPts val="1200"/>
              </a:spcBef>
              <a:spcAft>
                <a:spcPts val="0"/>
              </a:spcAft>
              <a:buSzPts val="1700"/>
              <a:buChar char="▪"/>
            </a:pPr>
            <a:r>
              <a:rPr lang="tr-TR"/>
              <a:t>Bağlantılı listeye yeni düğüm, ancak listenin başına eklenir. Bu işlem itme (push) olarak adlandırılır.</a:t>
            </a:r>
            <a:endParaRPr/>
          </a:p>
          <a:p>
            <a:pPr marL="182880" lvl="0" indent="-182880" algn="l" rtl="0">
              <a:lnSpc>
                <a:spcPct val="90000"/>
              </a:lnSpc>
              <a:spcBef>
                <a:spcPts val="1200"/>
              </a:spcBef>
              <a:spcAft>
                <a:spcPts val="0"/>
              </a:spcAft>
              <a:buSzPts val="1700"/>
              <a:buChar char="▪"/>
            </a:pPr>
            <a:r>
              <a:rPr lang="tr-TR"/>
              <a:t>Bağlantılı listede silme işlemi yalnızca listenin başındaki düğüme uygulanır. Bu işleme çekme (pop) adı verilir.</a:t>
            </a:r>
            <a:endParaRPr/>
          </a:p>
          <a:p>
            <a:pPr marL="0" lvl="0" indent="0" algn="l" rtl="0">
              <a:lnSpc>
                <a:spcPct val="90000"/>
              </a:lnSpc>
              <a:spcBef>
                <a:spcPts val="1200"/>
              </a:spcBef>
              <a:spcAft>
                <a:spcPts val="0"/>
              </a:spcAft>
              <a:buSzPts val="1700"/>
              <a:buNone/>
            </a:pPr>
            <a:r>
              <a:rPr lang="tr-TR">
                <a:highlight>
                  <a:srgbClr val="FFFF00"/>
                </a:highlight>
              </a:rPr>
              <a:t>Böylece listeye SON GİREN veri İLK ALINIR </a:t>
            </a:r>
            <a:r>
              <a:rPr lang="tr-TR"/>
              <a:t>(last-in first out-</a:t>
            </a:r>
            <a:r>
              <a:rPr lang="tr-TR">
                <a:highlight>
                  <a:srgbClr val="FFFF00"/>
                </a:highlight>
              </a:rPr>
              <a:t>LIFO</a:t>
            </a:r>
            <a:r>
              <a:rPr lang="tr-T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2"/>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İSTİF ÖRNEĞİ</a:t>
            </a:r>
            <a:endParaRPr/>
          </a:p>
        </p:txBody>
      </p:sp>
      <p:sp>
        <p:nvSpPr>
          <p:cNvPr id="214" name="Google Shape;214;p12"/>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it(</a:t>
            </a:r>
            <a:r>
              <a:rPr lang="tr-TR" sz="1400" b="1">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ilkDugumGostericisi,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pVeri)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b="1">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 </a:t>
            </a:r>
            <a:r>
              <a:rPr lang="tr-TR" sz="1400">
                <a:latin typeface="Consolas"/>
                <a:ea typeface="Consolas"/>
                <a:cs typeface="Consolas"/>
                <a:sym typeface="Consolas"/>
              </a:rPr>
              <a:t>yeni;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yeni = (</a:t>
            </a:r>
            <a:r>
              <a:rPr lang="tr-TR" sz="1400" b="1">
                <a:solidFill>
                  <a:srgbClr val="00B050"/>
                </a:solidFill>
                <a:latin typeface="Consolas"/>
                <a:ea typeface="Consolas"/>
                <a:cs typeface="Consolas"/>
                <a:sym typeface="Consolas"/>
              </a:rPr>
              <a:t>Dugum</a:t>
            </a:r>
            <a:r>
              <a:rPr lang="tr-TR" sz="1400">
                <a:latin typeface="Consolas"/>
                <a:ea typeface="Consolas"/>
                <a:cs typeface="Consolas"/>
                <a:sym typeface="Consolas"/>
              </a:rPr>
              <a:t>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malloc(sizeof(</a:t>
            </a:r>
            <a:r>
              <a:rPr lang="tr-TR" sz="1400" b="1">
                <a:solidFill>
                  <a:srgbClr val="00B050"/>
                </a:solidFill>
                <a:latin typeface="Consolas"/>
                <a:ea typeface="Consolas"/>
                <a:cs typeface="Consolas"/>
                <a:sym typeface="Consolas"/>
              </a:rPr>
              <a:t>Dugum</a:t>
            </a: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yeni-&gt;veri = pVeri;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yeni-&gt;sonraki = *ilkDugumGostericisi;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*ilkDugumGostericisi = yeni;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cek(</a:t>
            </a:r>
            <a:r>
              <a:rPr lang="tr-TR" sz="1400" b="1">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ilkDugumGostericisi)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b="1">
                <a:solidFill>
                  <a:srgbClr val="00B050"/>
                </a:solidFill>
                <a:latin typeface="Consolas"/>
                <a:ea typeface="Consolas"/>
                <a:cs typeface="Consolas"/>
                <a:sym typeface="Consolas"/>
              </a:rPr>
              <a:t>Dugum</a:t>
            </a:r>
            <a:r>
              <a:rPr lang="tr-TR" sz="1400">
                <a:latin typeface="Consolas"/>
                <a:ea typeface="Consolas"/>
                <a:cs typeface="Consolas"/>
                <a:sym typeface="Consolas"/>
              </a:rPr>
              <a:t>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sonrakiDugum = NULL;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if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ilkDugumGostericisi == NULL)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printf("İstifde düğüm yok!");</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exit(-1);</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veri=(</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ilkDugumGostericisi)-&gt;veri;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sonrakiDugum =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ilkDugumGostericisi)-&gt;sonraki;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free(</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ilkDugumGostericisi);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ilkDugumGostericisi = sonrakiDugum;</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return veri;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sz="1400"/>
          </a:p>
        </p:txBody>
      </p:sp>
      <p:sp>
        <p:nvSpPr>
          <p:cNvPr id="215" name="Google Shape;215;p12"/>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020"/>
              <a:buNone/>
            </a:pPr>
            <a:r>
              <a:rPr lang="tr-TR" sz="1200">
                <a:latin typeface="Consolas"/>
                <a:ea typeface="Consolas"/>
                <a:cs typeface="Consolas"/>
                <a:sym typeface="Consolas"/>
              </a:rPr>
              <a:t>#include &lt;stdio.h&gt;</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#include &lt;stdlib.h&gt;</a:t>
            </a:r>
            <a:endParaRPr/>
          </a:p>
          <a:p>
            <a:pPr marL="0" lvl="0" indent="0" algn="l" rtl="0">
              <a:lnSpc>
                <a:spcPct val="100000"/>
              </a:lnSpc>
              <a:spcBef>
                <a:spcPts val="0"/>
              </a:spcBef>
              <a:spcAft>
                <a:spcPts val="0"/>
              </a:spcAft>
              <a:buSzPts val="1020"/>
              <a:buNone/>
            </a:pPr>
            <a:r>
              <a:rPr lang="tr-TR" sz="1200">
                <a:solidFill>
                  <a:srgbClr val="0000FF"/>
                </a:solidFill>
                <a:highlight>
                  <a:srgbClr val="FFFF00"/>
                </a:highlight>
                <a:latin typeface="Consolas"/>
                <a:ea typeface="Consolas"/>
                <a:cs typeface="Consolas"/>
                <a:sym typeface="Consolas"/>
              </a:rPr>
              <a:t>struct</a:t>
            </a:r>
            <a:r>
              <a:rPr lang="tr-TR" sz="1200">
                <a:highlight>
                  <a:srgbClr val="FFFF00"/>
                </a:highlight>
                <a:latin typeface="Consolas"/>
                <a:ea typeface="Consolas"/>
                <a:cs typeface="Consolas"/>
                <a:sym typeface="Consolas"/>
              </a:rPr>
              <a:t> dugumYapi {</a:t>
            </a:r>
            <a:endParaRPr/>
          </a:p>
          <a:p>
            <a:pPr marL="0" lvl="0" indent="0" algn="l" rtl="0">
              <a:lnSpc>
                <a:spcPct val="100000"/>
              </a:lnSpc>
              <a:spcBef>
                <a:spcPts val="0"/>
              </a:spcBef>
              <a:spcAft>
                <a:spcPts val="0"/>
              </a:spcAft>
              <a:buSzPts val="1020"/>
              <a:buNone/>
            </a:pPr>
            <a:r>
              <a:rPr lang="tr-TR" sz="1200">
                <a:highlight>
                  <a:srgbClr val="FFFF00"/>
                </a:highlight>
                <a:latin typeface="Consolas"/>
                <a:ea typeface="Consolas"/>
                <a:cs typeface="Consolas"/>
                <a:sym typeface="Consolas"/>
              </a:rPr>
              <a:t>  </a:t>
            </a:r>
            <a:r>
              <a:rPr lang="tr-TR" sz="1200">
                <a:solidFill>
                  <a:srgbClr val="0000FF"/>
                </a:solidFill>
                <a:highlight>
                  <a:srgbClr val="FFFF00"/>
                </a:highlight>
                <a:latin typeface="Consolas"/>
                <a:ea typeface="Consolas"/>
                <a:cs typeface="Consolas"/>
                <a:sym typeface="Consolas"/>
              </a:rPr>
              <a:t>int</a:t>
            </a:r>
            <a:r>
              <a:rPr lang="tr-TR" sz="1200">
                <a:highlight>
                  <a:srgbClr val="FFFF00"/>
                </a:highlight>
                <a:latin typeface="Consolas"/>
                <a:ea typeface="Consolas"/>
                <a:cs typeface="Consolas"/>
                <a:sym typeface="Consolas"/>
              </a:rPr>
              <a:t> veri;</a:t>
            </a:r>
            <a:endParaRPr/>
          </a:p>
          <a:p>
            <a:pPr marL="0" lvl="0" indent="0" algn="l" rtl="0">
              <a:lnSpc>
                <a:spcPct val="100000"/>
              </a:lnSpc>
              <a:spcBef>
                <a:spcPts val="0"/>
              </a:spcBef>
              <a:spcAft>
                <a:spcPts val="0"/>
              </a:spcAft>
              <a:buSzPts val="1020"/>
              <a:buNone/>
            </a:pPr>
            <a:r>
              <a:rPr lang="tr-TR" sz="1200">
                <a:solidFill>
                  <a:srgbClr val="0000FF"/>
                </a:solidFill>
                <a:highlight>
                  <a:srgbClr val="FFFF00"/>
                </a:highlight>
                <a:latin typeface="Consolas"/>
                <a:ea typeface="Consolas"/>
                <a:cs typeface="Consolas"/>
                <a:sym typeface="Consolas"/>
              </a:rPr>
              <a:t>  struct</a:t>
            </a:r>
            <a:r>
              <a:rPr lang="tr-TR" sz="1200">
                <a:highlight>
                  <a:srgbClr val="FFFF00"/>
                </a:highlight>
                <a:latin typeface="Consolas"/>
                <a:ea typeface="Consolas"/>
                <a:cs typeface="Consolas"/>
                <a:sym typeface="Consolas"/>
              </a:rPr>
              <a:t> </a:t>
            </a:r>
            <a:r>
              <a:rPr lang="tr-TR" sz="1200">
                <a:solidFill>
                  <a:srgbClr val="0000FF"/>
                </a:solidFill>
                <a:highlight>
                  <a:srgbClr val="FFFF00"/>
                </a:highlight>
                <a:latin typeface="Consolas"/>
                <a:ea typeface="Consolas"/>
                <a:cs typeface="Consolas"/>
                <a:sym typeface="Consolas"/>
              </a:rPr>
              <a:t>dugumYapi</a:t>
            </a:r>
            <a:r>
              <a:rPr lang="tr-TR" sz="1200">
                <a:highlight>
                  <a:srgbClr val="FFFF00"/>
                </a:highlight>
                <a:latin typeface="Consolas"/>
                <a:ea typeface="Consolas"/>
                <a:cs typeface="Consolas"/>
                <a:sym typeface="Consolas"/>
              </a:rPr>
              <a:t>* sonraki;</a:t>
            </a:r>
            <a:endParaRPr sz="1200">
              <a:highlight>
                <a:srgbClr val="FFFF00"/>
              </a:highlight>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highlight>
                  <a:srgbClr val="FFFF00"/>
                </a:highlight>
                <a:latin typeface="Consolas"/>
                <a:ea typeface="Consolas"/>
                <a:cs typeface="Consolas"/>
                <a:sym typeface="Consolas"/>
              </a:rPr>
              <a:t>};</a:t>
            </a:r>
            <a:endParaRPr sz="1200">
              <a:highlight>
                <a:srgbClr val="FFFF00"/>
              </a:highlight>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typedef</a:t>
            </a:r>
            <a:r>
              <a:rPr lang="tr-TR" sz="1200">
                <a:solidFill>
                  <a:schemeClr val="dk1"/>
                </a:solidFill>
                <a:latin typeface="Consolas"/>
                <a:ea typeface="Consolas"/>
                <a:cs typeface="Consolas"/>
                <a:sym typeface="Consolas"/>
              </a:rPr>
              <a:t> </a:t>
            </a:r>
            <a:r>
              <a:rPr lang="tr-TR" sz="1200">
                <a:solidFill>
                  <a:srgbClr val="0000FF"/>
                </a:solidFill>
                <a:latin typeface="Consolas"/>
                <a:ea typeface="Consolas"/>
                <a:cs typeface="Consolas"/>
                <a:sym typeface="Consolas"/>
              </a:rPr>
              <a:t>struct</a:t>
            </a:r>
            <a:r>
              <a:rPr lang="tr-TR" sz="1200">
                <a:solidFill>
                  <a:schemeClr val="dk1"/>
                </a:solidFill>
                <a:latin typeface="Consolas"/>
                <a:ea typeface="Consolas"/>
                <a:cs typeface="Consolas"/>
                <a:sym typeface="Consolas"/>
              </a:rPr>
              <a:t> dugumYapi </a:t>
            </a:r>
            <a:r>
              <a:rPr lang="tr-TR" sz="1200" b="1">
                <a:solidFill>
                  <a:srgbClr val="00B050"/>
                </a:solidFill>
                <a:latin typeface="Consolas"/>
                <a:ea typeface="Consolas"/>
                <a:cs typeface="Consolas"/>
                <a:sym typeface="Consolas"/>
              </a:rPr>
              <a:t>Dugum</a:t>
            </a:r>
            <a:r>
              <a:rPr lang="tr-TR" sz="1200">
                <a:solidFill>
                  <a:schemeClr val="dk1"/>
                </a:solidFill>
                <a:latin typeface="Consolas"/>
                <a:ea typeface="Consolas"/>
                <a:cs typeface="Consolas"/>
                <a:sym typeface="Consolas"/>
              </a:rPr>
              <a:t>;</a:t>
            </a:r>
            <a:endParaRPr/>
          </a:p>
          <a:p>
            <a:pPr marL="0" lvl="0" indent="0" algn="l" rtl="0">
              <a:lnSpc>
                <a:spcPct val="100000"/>
              </a:lnSpc>
              <a:spcBef>
                <a:spcPts val="0"/>
              </a:spcBef>
              <a:spcAft>
                <a:spcPts val="0"/>
              </a:spcAft>
              <a:buSzPts val="1020"/>
              <a:buNone/>
            </a:pPr>
            <a:endParaRPr sz="1200">
              <a:solidFill>
                <a:srgbClr val="0000FF"/>
              </a:solidFill>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void</a:t>
            </a:r>
            <a:r>
              <a:rPr lang="tr-TR" sz="1200">
                <a:solidFill>
                  <a:schemeClr val="dk1"/>
                </a:solidFill>
                <a:latin typeface="Consolas"/>
                <a:ea typeface="Consolas"/>
                <a:cs typeface="Consolas"/>
                <a:sym typeface="Consolas"/>
              </a:rPr>
              <a:t> it(</a:t>
            </a:r>
            <a:r>
              <a:rPr lang="tr-TR" sz="1200" b="1">
                <a:solidFill>
                  <a:srgbClr val="00B050"/>
                </a:solidFill>
                <a:latin typeface="Consolas"/>
                <a:ea typeface="Consolas"/>
                <a:cs typeface="Consolas"/>
                <a:sym typeface="Consolas"/>
              </a:rPr>
              <a:t>Dugum</a:t>
            </a:r>
            <a:r>
              <a:rPr lang="tr-TR" sz="1200">
                <a:solidFill>
                  <a:srgbClr val="FF0000"/>
                </a:solidFill>
                <a:latin typeface="Consolas"/>
                <a:ea typeface="Consolas"/>
                <a:cs typeface="Consolas"/>
                <a:sym typeface="Consolas"/>
              </a:rPr>
              <a:t>**</a:t>
            </a:r>
            <a:r>
              <a:rPr lang="tr-TR" sz="1200">
                <a:solidFill>
                  <a:schemeClr val="dk1"/>
                </a:solidFill>
                <a:latin typeface="Consolas"/>
                <a:ea typeface="Consolas"/>
                <a:cs typeface="Consolas"/>
                <a:sym typeface="Consolas"/>
              </a:rPr>
              <a:t>,int);</a:t>
            </a:r>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int</a:t>
            </a:r>
            <a:r>
              <a:rPr lang="tr-TR" sz="1200">
                <a:solidFill>
                  <a:schemeClr val="dk1"/>
                </a:solidFill>
                <a:latin typeface="Consolas"/>
                <a:ea typeface="Consolas"/>
                <a:cs typeface="Consolas"/>
                <a:sym typeface="Consolas"/>
              </a:rPr>
              <a:t> cek(</a:t>
            </a:r>
            <a:r>
              <a:rPr lang="tr-TR" sz="1200" b="1">
                <a:solidFill>
                  <a:srgbClr val="00B050"/>
                </a:solidFill>
                <a:latin typeface="Consolas"/>
                <a:ea typeface="Consolas"/>
                <a:cs typeface="Consolas"/>
                <a:sym typeface="Consolas"/>
              </a:rPr>
              <a:t>Dugum</a:t>
            </a:r>
            <a:r>
              <a:rPr lang="tr-TR" sz="1200">
                <a:solidFill>
                  <a:srgbClr val="FF0000"/>
                </a:solidFill>
                <a:latin typeface="Consolas"/>
                <a:ea typeface="Consolas"/>
                <a:cs typeface="Consolas"/>
                <a:sym typeface="Consolas"/>
              </a:rPr>
              <a:t>**</a:t>
            </a:r>
            <a:r>
              <a:rPr lang="tr-TR" sz="1200">
                <a:solidFill>
                  <a:schemeClr val="dk1"/>
                </a:solidFill>
                <a:latin typeface="Consolas"/>
                <a:ea typeface="Consolas"/>
                <a:cs typeface="Consolas"/>
                <a:sym typeface="Consolas"/>
              </a:rPr>
              <a:t>);</a:t>
            </a:r>
            <a:endParaRPr/>
          </a:p>
          <a:p>
            <a:pPr marL="0" lvl="0" indent="0" algn="l" rtl="0">
              <a:lnSpc>
                <a:spcPct val="100000"/>
              </a:lnSpc>
              <a:spcBef>
                <a:spcPts val="0"/>
              </a:spcBef>
              <a:spcAft>
                <a:spcPts val="0"/>
              </a:spcAft>
              <a:buSzPts val="1020"/>
              <a:buNone/>
            </a:pPr>
            <a:endParaRPr sz="1200">
              <a:solidFill>
                <a:schemeClr val="dk1"/>
              </a:solidFill>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int</a:t>
            </a:r>
            <a:r>
              <a:rPr lang="tr-TR" sz="1200">
                <a:solidFill>
                  <a:schemeClr val="dk1"/>
                </a:solidFill>
                <a:latin typeface="Consolas"/>
                <a:ea typeface="Consolas"/>
                <a:cs typeface="Consolas"/>
                <a:sym typeface="Consolas"/>
              </a:rPr>
              <a:t> main() { </a:t>
            </a:r>
            <a:endParaRPr/>
          </a:p>
          <a:p>
            <a:pPr marL="0" lvl="0" indent="0" algn="l" rtl="0">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a:t>
            </a:r>
            <a:r>
              <a:rPr lang="tr-TR" sz="1200" b="1">
                <a:solidFill>
                  <a:srgbClr val="00B050"/>
                </a:solidFill>
                <a:latin typeface="Consolas"/>
                <a:ea typeface="Consolas"/>
                <a:cs typeface="Consolas"/>
                <a:sym typeface="Consolas"/>
              </a:rPr>
              <a:t>Dugum</a:t>
            </a:r>
            <a:r>
              <a:rPr lang="tr-TR" sz="1200">
                <a:solidFill>
                  <a:srgbClr val="FF0000"/>
                </a:solidFill>
                <a:latin typeface="Consolas"/>
                <a:ea typeface="Consolas"/>
                <a:cs typeface="Consolas"/>
                <a:sym typeface="Consolas"/>
              </a:rPr>
              <a:t>*</a:t>
            </a:r>
            <a:r>
              <a:rPr lang="tr-TR" sz="1200">
                <a:solidFill>
                  <a:schemeClr val="dk1"/>
                </a:solidFill>
                <a:latin typeface="Consolas"/>
                <a:ea typeface="Consolas"/>
                <a:cs typeface="Consolas"/>
                <a:sym typeface="Consolas"/>
              </a:rPr>
              <a:t> istif=NULL;</a:t>
            </a:r>
            <a:endParaRPr/>
          </a:p>
          <a:p>
            <a:pPr marL="0" lvl="0" indent="0" algn="l" rtl="0">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it(</a:t>
            </a:r>
            <a:r>
              <a:rPr lang="tr-TR" sz="1200">
                <a:solidFill>
                  <a:srgbClr val="FF0000"/>
                </a:solidFill>
                <a:latin typeface="Consolas"/>
                <a:ea typeface="Consolas"/>
                <a:cs typeface="Consolas"/>
                <a:sym typeface="Consolas"/>
              </a:rPr>
              <a:t>&amp;</a:t>
            </a:r>
            <a:r>
              <a:rPr lang="tr-TR" sz="1200">
                <a:solidFill>
                  <a:schemeClr val="dk1"/>
                </a:solidFill>
                <a:latin typeface="Consolas"/>
                <a:ea typeface="Consolas"/>
                <a:cs typeface="Consolas"/>
                <a:sym typeface="Consolas"/>
              </a:rPr>
              <a:t>istif,10);</a:t>
            </a:r>
            <a:endParaRPr/>
          </a:p>
          <a:p>
            <a:pPr marL="0" lvl="0" indent="0" algn="l" rtl="0">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it(</a:t>
            </a:r>
            <a:r>
              <a:rPr lang="tr-TR" sz="1200">
                <a:solidFill>
                  <a:srgbClr val="FF0000"/>
                </a:solidFill>
                <a:latin typeface="Consolas"/>
                <a:ea typeface="Consolas"/>
                <a:cs typeface="Consolas"/>
                <a:sym typeface="Consolas"/>
              </a:rPr>
              <a:t>&amp;</a:t>
            </a:r>
            <a:r>
              <a:rPr lang="tr-TR" sz="1200">
                <a:solidFill>
                  <a:schemeClr val="dk1"/>
                </a:solidFill>
                <a:latin typeface="Consolas"/>
                <a:ea typeface="Consolas"/>
                <a:cs typeface="Consolas"/>
                <a:sym typeface="Consolas"/>
              </a:rPr>
              <a:t>istif,20);</a:t>
            </a:r>
            <a:endParaRPr/>
          </a:p>
          <a:p>
            <a:pPr marL="0" lvl="0" indent="0" algn="l" rtl="0">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it(</a:t>
            </a:r>
            <a:r>
              <a:rPr lang="tr-TR" sz="1200">
                <a:solidFill>
                  <a:srgbClr val="FF0000"/>
                </a:solidFill>
                <a:latin typeface="Consolas"/>
                <a:ea typeface="Consolas"/>
                <a:cs typeface="Consolas"/>
                <a:sym typeface="Consolas"/>
              </a:rPr>
              <a:t>&amp;</a:t>
            </a:r>
            <a:r>
              <a:rPr lang="tr-TR" sz="1200">
                <a:solidFill>
                  <a:schemeClr val="dk1"/>
                </a:solidFill>
                <a:latin typeface="Consolas"/>
                <a:ea typeface="Consolas"/>
                <a:cs typeface="Consolas"/>
                <a:sym typeface="Consolas"/>
              </a:rPr>
              <a:t>istif,30);</a:t>
            </a:r>
            <a:endParaRPr/>
          </a:p>
          <a:p>
            <a:pPr marL="0" lvl="0" indent="0" algn="l" rtl="0">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a:t>
            </a:r>
            <a:r>
              <a:rPr lang="tr-TR" sz="1200">
                <a:solidFill>
                  <a:srgbClr val="0000FF"/>
                </a:solidFill>
                <a:latin typeface="Consolas"/>
                <a:ea typeface="Consolas"/>
                <a:cs typeface="Consolas"/>
                <a:sym typeface="Consolas"/>
              </a:rPr>
              <a:t>int</a:t>
            </a:r>
            <a:r>
              <a:rPr lang="tr-TR" sz="1200">
                <a:solidFill>
                  <a:schemeClr val="dk1"/>
                </a:solidFill>
                <a:latin typeface="Consolas"/>
                <a:ea typeface="Consolas"/>
                <a:cs typeface="Consolas"/>
                <a:sym typeface="Consolas"/>
              </a:rPr>
              <a:t> veri=cek(</a:t>
            </a:r>
            <a:r>
              <a:rPr lang="tr-TR" sz="1200">
                <a:solidFill>
                  <a:srgbClr val="FF0000"/>
                </a:solidFill>
                <a:latin typeface="Consolas"/>
                <a:ea typeface="Consolas"/>
                <a:cs typeface="Consolas"/>
                <a:sym typeface="Consolas"/>
              </a:rPr>
              <a:t>&amp;</a:t>
            </a:r>
            <a:r>
              <a:rPr lang="tr-TR" sz="1200">
                <a:solidFill>
                  <a:schemeClr val="dk1"/>
                </a:solidFill>
                <a:latin typeface="Consolas"/>
                <a:ea typeface="Consolas"/>
                <a:cs typeface="Consolas"/>
                <a:sym typeface="Consolas"/>
              </a:rPr>
              <a:t>istif);</a:t>
            </a:r>
            <a:endParaRPr/>
          </a:p>
          <a:p>
            <a:pPr marL="0" lvl="0" indent="0" algn="l" rtl="0">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printf("Çekilen Veri:%d\n",veri);</a:t>
            </a:r>
            <a:endParaRPr/>
          </a:p>
          <a:p>
            <a:pPr marL="0" lvl="0" indent="0" algn="l" rtl="0">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veri=cek(</a:t>
            </a:r>
            <a:r>
              <a:rPr lang="tr-TR" sz="1200">
                <a:solidFill>
                  <a:srgbClr val="FF0000"/>
                </a:solidFill>
                <a:latin typeface="Consolas"/>
                <a:ea typeface="Consolas"/>
                <a:cs typeface="Consolas"/>
                <a:sym typeface="Consolas"/>
              </a:rPr>
              <a:t>&amp;</a:t>
            </a:r>
            <a:r>
              <a:rPr lang="tr-TR" sz="1200">
                <a:solidFill>
                  <a:schemeClr val="dk1"/>
                </a:solidFill>
                <a:latin typeface="Consolas"/>
                <a:ea typeface="Consolas"/>
                <a:cs typeface="Consolas"/>
                <a:sym typeface="Consolas"/>
              </a:rPr>
              <a:t>istif);</a:t>
            </a:r>
            <a:endParaRPr/>
          </a:p>
          <a:p>
            <a:pPr marL="0" lvl="0" indent="0" algn="l" rtl="0">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printf("Çekilen Veri:%d\n",veri);</a:t>
            </a:r>
            <a:endParaRPr/>
          </a:p>
          <a:p>
            <a:pPr marL="0" lvl="0" indent="0" algn="l" rtl="0">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return 0;</a:t>
            </a:r>
            <a:endParaRPr/>
          </a:p>
          <a:p>
            <a:pPr marL="0" lvl="0" indent="0" algn="l" rtl="0">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3"/>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Font typeface="Cambria"/>
              <a:buNone/>
            </a:pPr>
            <a:r>
              <a:rPr lang="tr-TR"/>
              <a:t>KUYRUK(QUEUE)</a:t>
            </a:r>
            <a:endParaRPr/>
          </a:p>
        </p:txBody>
      </p:sp>
      <p:sp>
        <p:nvSpPr>
          <p:cNvPr id="221" name="Google Shape;221;p1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700"/>
              <a:buNone/>
            </a:pPr>
            <a:r>
              <a:rPr lang="tr-TR"/>
              <a:t>Kuyruk (queue) de, bağlantılı listenin (linked list), kısıtlanmış halidir. Haliyle bu veri yapısı da doğrusal bir veri yapısıdır.</a:t>
            </a:r>
            <a:endParaRPr/>
          </a:p>
          <a:p>
            <a:pPr marL="0" lvl="0" indent="0" algn="l" rtl="0">
              <a:lnSpc>
                <a:spcPct val="90000"/>
              </a:lnSpc>
              <a:spcBef>
                <a:spcPts val="1200"/>
              </a:spcBef>
              <a:spcAft>
                <a:spcPts val="0"/>
              </a:spcAft>
              <a:buSzPts val="1700"/>
              <a:buNone/>
            </a:pPr>
            <a:r>
              <a:rPr lang="tr-TR"/>
              <a:t>Kuyrukta;</a:t>
            </a:r>
            <a:endParaRPr/>
          </a:p>
          <a:p>
            <a:pPr marL="182880" lvl="0" indent="-182880" algn="l" rtl="0">
              <a:lnSpc>
                <a:spcPct val="90000"/>
              </a:lnSpc>
              <a:spcBef>
                <a:spcPts val="1200"/>
              </a:spcBef>
              <a:spcAft>
                <a:spcPts val="0"/>
              </a:spcAft>
              <a:buSzPts val="1700"/>
              <a:buChar char="▪"/>
            </a:pPr>
            <a:r>
              <a:rPr lang="tr-TR"/>
              <a:t>Bağlantılı listeye yeni düğüm, ancak listenin başına eklenir. Bu işlem, kuyruğa sokma (enqueue) olarak adlandırılır.</a:t>
            </a:r>
            <a:endParaRPr/>
          </a:p>
          <a:p>
            <a:pPr marL="182880" lvl="0" indent="-182880" algn="l" rtl="0">
              <a:lnSpc>
                <a:spcPct val="90000"/>
              </a:lnSpc>
              <a:spcBef>
                <a:spcPts val="1200"/>
              </a:spcBef>
              <a:spcAft>
                <a:spcPts val="0"/>
              </a:spcAft>
              <a:buSzPts val="1700"/>
              <a:buChar char="▪"/>
            </a:pPr>
            <a:r>
              <a:rPr lang="tr-TR"/>
              <a:t>Bağlantılı listede silme işlemi yalnızca listenin sonundaki düğüme uygulanır. Bu işleme kuyruktan çıkarmak (dequeue) adı verilir.</a:t>
            </a:r>
            <a:endParaRPr/>
          </a:p>
          <a:p>
            <a:pPr marL="0" lvl="0" indent="0" algn="l" rtl="0">
              <a:lnSpc>
                <a:spcPct val="90000"/>
              </a:lnSpc>
              <a:spcBef>
                <a:spcPts val="1200"/>
              </a:spcBef>
              <a:spcAft>
                <a:spcPts val="0"/>
              </a:spcAft>
              <a:buSzPts val="1700"/>
              <a:buNone/>
            </a:pPr>
            <a:r>
              <a:rPr lang="tr-TR">
                <a:highlight>
                  <a:srgbClr val="FFFF00"/>
                </a:highlight>
              </a:rPr>
              <a:t>Böylece listeye İLK GİREN veri İLK ALINIR </a:t>
            </a:r>
            <a:r>
              <a:rPr lang="tr-TR"/>
              <a:t>(first-in first out-</a:t>
            </a:r>
            <a:r>
              <a:rPr lang="tr-TR">
                <a:highlight>
                  <a:srgbClr val="FFFF00"/>
                </a:highlight>
              </a:rPr>
              <a:t>FIFO</a:t>
            </a:r>
            <a:r>
              <a:rPr lang="tr-T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4"/>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KUYRUK ÖRNEĞİ</a:t>
            </a:r>
            <a:endParaRPr/>
          </a:p>
        </p:txBody>
      </p:sp>
      <p:sp>
        <p:nvSpPr>
          <p:cNvPr id="227" name="Google Shape;227;p14"/>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enqueue(</a:t>
            </a:r>
            <a:r>
              <a:rPr lang="tr-TR" sz="1400" b="1">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ilkDugumGostericisi,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pVeri) {</a:t>
            </a:r>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b="1">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yeni;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yeni = (</a:t>
            </a:r>
            <a:r>
              <a:rPr lang="tr-TR" sz="1400" b="1">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malloc(sizeof(Dugum));</a:t>
            </a: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yeni-&gt;veri = pVeri;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yeni-&gt;sonraki = *ilkDugumGostericisi;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*ilkDugumGostericisi = yeni;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dequeue(</a:t>
            </a:r>
            <a:r>
              <a:rPr lang="tr-TR" sz="1400" b="1">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pIlk)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veri;</a:t>
            </a:r>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if (pIlk-&gt;sonraki == NULL)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veri=pIlk-&gt;veri;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free(pIlk);</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return veri;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b="1">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hangi = pIlk;</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while (hangi-&gt;sonraki-&gt;sonraki != NULL)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hangi = hangi-&gt;sonraki;</a:t>
            </a:r>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veri=hangi-&gt;sonraki-&gt;veri;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free(hangi-&gt;sonraki);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hangi-&gt;sonraki = NULL;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return veri;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p:txBody>
      </p:sp>
      <p:sp>
        <p:nvSpPr>
          <p:cNvPr id="228" name="Google Shape;228;p14"/>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020"/>
              <a:buNone/>
            </a:pPr>
            <a:r>
              <a:rPr lang="tr-TR" sz="1200">
                <a:latin typeface="Consolas"/>
                <a:ea typeface="Consolas"/>
                <a:cs typeface="Consolas"/>
                <a:sym typeface="Consolas"/>
              </a:rPr>
              <a:t>#include &lt;stdio.h&gt;</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#include &lt;stdlib.h&gt;</a:t>
            </a:r>
            <a:endParaRPr sz="1200">
              <a:latin typeface="Consolas"/>
              <a:ea typeface="Consolas"/>
              <a:cs typeface="Consolas"/>
              <a:sym typeface="Consolas"/>
            </a:endParaRPr>
          </a:p>
          <a:p>
            <a:pPr marL="0" lvl="0" indent="0" algn="l" rtl="0">
              <a:lnSpc>
                <a:spcPct val="100000"/>
              </a:lnSpc>
              <a:spcBef>
                <a:spcPts val="0"/>
              </a:spcBef>
              <a:spcAft>
                <a:spcPts val="0"/>
              </a:spcAft>
              <a:buSzPts val="1020"/>
              <a:buNone/>
            </a:pPr>
            <a:endParaRPr sz="1200">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solidFill>
                  <a:srgbClr val="0000FF"/>
                </a:solidFill>
                <a:highlight>
                  <a:srgbClr val="FFFF00"/>
                </a:highlight>
                <a:latin typeface="Consolas"/>
                <a:ea typeface="Consolas"/>
                <a:cs typeface="Consolas"/>
                <a:sym typeface="Consolas"/>
              </a:rPr>
              <a:t>struct</a:t>
            </a:r>
            <a:r>
              <a:rPr lang="tr-TR" sz="1200">
                <a:highlight>
                  <a:srgbClr val="FFFF00"/>
                </a:highlight>
                <a:latin typeface="Consolas"/>
                <a:ea typeface="Consolas"/>
                <a:cs typeface="Consolas"/>
                <a:sym typeface="Consolas"/>
              </a:rPr>
              <a:t> dugumYapi {</a:t>
            </a:r>
            <a:endParaRPr/>
          </a:p>
          <a:p>
            <a:pPr marL="0" lvl="0" indent="0" algn="l" rtl="0">
              <a:lnSpc>
                <a:spcPct val="100000"/>
              </a:lnSpc>
              <a:spcBef>
                <a:spcPts val="0"/>
              </a:spcBef>
              <a:spcAft>
                <a:spcPts val="0"/>
              </a:spcAft>
              <a:buSzPts val="1020"/>
              <a:buNone/>
            </a:pPr>
            <a:r>
              <a:rPr lang="tr-TR" sz="1200">
                <a:highlight>
                  <a:srgbClr val="FFFF00"/>
                </a:highlight>
                <a:latin typeface="Consolas"/>
                <a:ea typeface="Consolas"/>
                <a:cs typeface="Consolas"/>
                <a:sym typeface="Consolas"/>
              </a:rPr>
              <a:t>  </a:t>
            </a:r>
            <a:r>
              <a:rPr lang="tr-TR" sz="1200">
                <a:solidFill>
                  <a:srgbClr val="0000FF"/>
                </a:solidFill>
                <a:highlight>
                  <a:srgbClr val="FFFF00"/>
                </a:highlight>
                <a:latin typeface="Consolas"/>
                <a:ea typeface="Consolas"/>
                <a:cs typeface="Consolas"/>
                <a:sym typeface="Consolas"/>
              </a:rPr>
              <a:t>int</a:t>
            </a:r>
            <a:r>
              <a:rPr lang="tr-TR" sz="1200">
                <a:highlight>
                  <a:srgbClr val="FFFF00"/>
                </a:highlight>
                <a:latin typeface="Consolas"/>
                <a:ea typeface="Consolas"/>
                <a:cs typeface="Consolas"/>
                <a:sym typeface="Consolas"/>
              </a:rPr>
              <a:t> veri;</a:t>
            </a:r>
            <a:endParaRPr/>
          </a:p>
          <a:p>
            <a:pPr marL="0" lvl="0" indent="0" algn="l" rtl="0">
              <a:lnSpc>
                <a:spcPct val="100000"/>
              </a:lnSpc>
              <a:spcBef>
                <a:spcPts val="0"/>
              </a:spcBef>
              <a:spcAft>
                <a:spcPts val="0"/>
              </a:spcAft>
              <a:buSzPts val="1020"/>
              <a:buNone/>
            </a:pPr>
            <a:r>
              <a:rPr lang="tr-TR" sz="1200">
                <a:solidFill>
                  <a:srgbClr val="0000FF"/>
                </a:solidFill>
                <a:highlight>
                  <a:srgbClr val="FFFF00"/>
                </a:highlight>
                <a:latin typeface="Consolas"/>
                <a:ea typeface="Consolas"/>
                <a:cs typeface="Consolas"/>
                <a:sym typeface="Consolas"/>
              </a:rPr>
              <a:t>  struct</a:t>
            </a:r>
            <a:r>
              <a:rPr lang="tr-TR" sz="1200">
                <a:highlight>
                  <a:srgbClr val="FFFF00"/>
                </a:highlight>
                <a:latin typeface="Consolas"/>
                <a:ea typeface="Consolas"/>
                <a:cs typeface="Consolas"/>
                <a:sym typeface="Consolas"/>
              </a:rPr>
              <a:t> </a:t>
            </a:r>
            <a:r>
              <a:rPr lang="tr-TR" sz="1200">
                <a:solidFill>
                  <a:srgbClr val="0000FF"/>
                </a:solidFill>
                <a:highlight>
                  <a:srgbClr val="FFFF00"/>
                </a:highlight>
                <a:latin typeface="Consolas"/>
                <a:ea typeface="Consolas"/>
                <a:cs typeface="Consolas"/>
                <a:sym typeface="Consolas"/>
              </a:rPr>
              <a:t>dugumYapi</a:t>
            </a:r>
            <a:r>
              <a:rPr lang="tr-TR" sz="1200">
                <a:highlight>
                  <a:srgbClr val="FFFF00"/>
                </a:highlight>
                <a:latin typeface="Consolas"/>
                <a:ea typeface="Consolas"/>
                <a:cs typeface="Consolas"/>
                <a:sym typeface="Consolas"/>
              </a:rPr>
              <a:t>* sonraki;</a:t>
            </a:r>
            <a:endParaRPr sz="1200">
              <a:highlight>
                <a:srgbClr val="FFFF00"/>
              </a:highlight>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highlight>
                  <a:srgbClr val="FFFF00"/>
                </a:highlight>
                <a:latin typeface="Consolas"/>
                <a:ea typeface="Consolas"/>
                <a:cs typeface="Consolas"/>
                <a:sym typeface="Consolas"/>
              </a:rPr>
              <a:t>};</a:t>
            </a:r>
            <a:endParaRPr sz="1200">
              <a:highlight>
                <a:srgbClr val="FFFF00"/>
              </a:highlight>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typedef</a:t>
            </a:r>
            <a:r>
              <a:rPr lang="tr-TR" sz="1200">
                <a:solidFill>
                  <a:schemeClr val="dk1"/>
                </a:solidFill>
                <a:latin typeface="Consolas"/>
                <a:ea typeface="Consolas"/>
                <a:cs typeface="Consolas"/>
                <a:sym typeface="Consolas"/>
              </a:rPr>
              <a:t> </a:t>
            </a:r>
            <a:r>
              <a:rPr lang="tr-TR" sz="1200">
                <a:solidFill>
                  <a:srgbClr val="0000FF"/>
                </a:solidFill>
                <a:latin typeface="Consolas"/>
                <a:ea typeface="Consolas"/>
                <a:cs typeface="Consolas"/>
                <a:sym typeface="Consolas"/>
              </a:rPr>
              <a:t>struct</a:t>
            </a:r>
            <a:r>
              <a:rPr lang="tr-TR" sz="1200">
                <a:solidFill>
                  <a:schemeClr val="dk1"/>
                </a:solidFill>
                <a:latin typeface="Consolas"/>
                <a:ea typeface="Consolas"/>
                <a:cs typeface="Consolas"/>
                <a:sym typeface="Consolas"/>
              </a:rPr>
              <a:t> dugumYapi </a:t>
            </a:r>
            <a:r>
              <a:rPr lang="tr-TR" sz="1200" b="1">
                <a:solidFill>
                  <a:srgbClr val="00B050"/>
                </a:solidFill>
                <a:latin typeface="Consolas"/>
                <a:ea typeface="Consolas"/>
                <a:cs typeface="Consolas"/>
                <a:sym typeface="Consolas"/>
              </a:rPr>
              <a:t>Dugum</a:t>
            </a:r>
            <a:r>
              <a:rPr lang="tr-TR" sz="1200">
                <a:solidFill>
                  <a:schemeClr val="dk1"/>
                </a:solidFill>
                <a:latin typeface="Consolas"/>
                <a:ea typeface="Consolas"/>
                <a:cs typeface="Consolas"/>
                <a:sym typeface="Consolas"/>
              </a:rPr>
              <a:t>;</a:t>
            </a:r>
            <a:endParaRPr/>
          </a:p>
          <a:p>
            <a:pPr marL="0" lvl="0" indent="0" algn="l" rtl="0">
              <a:lnSpc>
                <a:spcPct val="100000"/>
              </a:lnSpc>
              <a:spcBef>
                <a:spcPts val="0"/>
              </a:spcBef>
              <a:spcAft>
                <a:spcPts val="0"/>
              </a:spcAft>
              <a:buSzPts val="1020"/>
              <a:buNone/>
            </a:pPr>
            <a:endParaRPr sz="1200">
              <a:solidFill>
                <a:srgbClr val="0000FF"/>
              </a:solidFill>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void</a:t>
            </a:r>
            <a:r>
              <a:rPr lang="tr-TR" sz="1200">
                <a:solidFill>
                  <a:schemeClr val="dk1"/>
                </a:solidFill>
                <a:latin typeface="Consolas"/>
                <a:ea typeface="Consolas"/>
                <a:cs typeface="Consolas"/>
                <a:sym typeface="Consolas"/>
              </a:rPr>
              <a:t> enqueue(Dugum**,</a:t>
            </a:r>
            <a:r>
              <a:rPr lang="tr-TR" sz="1200">
                <a:solidFill>
                  <a:srgbClr val="0000FF"/>
                </a:solidFill>
                <a:latin typeface="Consolas"/>
                <a:ea typeface="Consolas"/>
                <a:cs typeface="Consolas"/>
                <a:sym typeface="Consolas"/>
              </a:rPr>
              <a:t>int</a:t>
            </a:r>
            <a:r>
              <a:rPr lang="tr-TR" sz="1200">
                <a:solidFill>
                  <a:schemeClr val="dk1"/>
                </a:solidFill>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int</a:t>
            </a:r>
            <a:r>
              <a:rPr lang="tr-TR" sz="1200">
                <a:solidFill>
                  <a:schemeClr val="dk1"/>
                </a:solidFill>
                <a:latin typeface="Consolas"/>
                <a:ea typeface="Consolas"/>
                <a:cs typeface="Consolas"/>
                <a:sym typeface="Consolas"/>
              </a:rPr>
              <a:t> dequeue(Dugum*);</a:t>
            </a:r>
            <a:endParaRPr/>
          </a:p>
          <a:p>
            <a:pPr marL="0" lvl="0" indent="0" algn="l" rtl="0">
              <a:lnSpc>
                <a:spcPct val="100000"/>
              </a:lnSpc>
              <a:spcBef>
                <a:spcPts val="0"/>
              </a:spcBef>
              <a:spcAft>
                <a:spcPts val="0"/>
              </a:spcAft>
              <a:buSzPts val="1020"/>
              <a:buNone/>
            </a:pPr>
            <a:endParaRPr sz="1200">
              <a:solidFill>
                <a:schemeClr val="dk1"/>
              </a:solidFill>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int</a:t>
            </a:r>
            <a:r>
              <a:rPr lang="tr-TR" sz="1200">
                <a:solidFill>
                  <a:schemeClr val="dk1"/>
                </a:solidFill>
                <a:latin typeface="Consolas"/>
                <a:ea typeface="Consolas"/>
                <a:cs typeface="Consolas"/>
                <a:sym typeface="Consolas"/>
              </a:rPr>
              <a:t> main() { </a:t>
            </a:r>
            <a:endParaRPr/>
          </a:p>
          <a:p>
            <a:pPr marL="0" lvl="0" indent="0" algn="l" rtl="0">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Dugum</a:t>
            </a:r>
            <a:r>
              <a:rPr lang="tr-TR" sz="1200">
                <a:solidFill>
                  <a:srgbClr val="FF0000"/>
                </a:solidFill>
                <a:latin typeface="Consolas"/>
                <a:ea typeface="Consolas"/>
                <a:cs typeface="Consolas"/>
                <a:sym typeface="Consolas"/>
              </a:rPr>
              <a:t>*</a:t>
            </a:r>
            <a:r>
              <a:rPr lang="tr-TR" sz="1200">
                <a:solidFill>
                  <a:schemeClr val="dk1"/>
                </a:solidFill>
                <a:latin typeface="Consolas"/>
                <a:ea typeface="Consolas"/>
                <a:cs typeface="Consolas"/>
                <a:sym typeface="Consolas"/>
              </a:rPr>
              <a:t> kuyruk=NULL;</a:t>
            </a:r>
            <a:endParaRPr/>
          </a:p>
          <a:p>
            <a:pPr marL="0" lvl="0" indent="0" algn="l" rtl="0">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enqueue(</a:t>
            </a:r>
            <a:r>
              <a:rPr lang="tr-TR" sz="1200">
                <a:solidFill>
                  <a:srgbClr val="FF0000"/>
                </a:solidFill>
                <a:latin typeface="Consolas"/>
                <a:ea typeface="Consolas"/>
                <a:cs typeface="Consolas"/>
                <a:sym typeface="Consolas"/>
              </a:rPr>
              <a:t>&amp;</a:t>
            </a:r>
            <a:r>
              <a:rPr lang="tr-TR" sz="1200">
                <a:solidFill>
                  <a:schemeClr val="dk1"/>
                </a:solidFill>
                <a:latin typeface="Consolas"/>
                <a:ea typeface="Consolas"/>
                <a:cs typeface="Consolas"/>
                <a:sym typeface="Consolas"/>
              </a:rPr>
              <a:t>kuyruk,10);</a:t>
            </a:r>
            <a:endParaRPr/>
          </a:p>
          <a:p>
            <a:pPr marL="0" lvl="0" indent="0" algn="l" rtl="0">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enqueue(</a:t>
            </a:r>
            <a:r>
              <a:rPr lang="tr-TR" sz="1200">
                <a:solidFill>
                  <a:srgbClr val="FF0000"/>
                </a:solidFill>
                <a:latin typeface="Consolas"/>
                <a:ea typeface="Consolas"/>
                <a:cs typeface="Consolas"/>
                <a:sym typeface="Consolas"/>
              </a:rPr>
              <a:t>&amp;</a:t>
            </a:r>
            <a:r>
              <a:rPr lang="tr-TR" sz="1200">
                <a:solidFill>
                  <a:schemeClr val="dk1"/>
                </a:solidFill>
                <a:latin typeface="Consolas"/>
                <a:ea typeface="Consolas"/>
                <a:cs typeface="Consolas"/>
                <a:sym typeface="Consolas"/>
              </a:rPr>
              <a:t>kuyruk,20);</a:t>
            </a:r>
            <a:endParaRPr/>
          </a:p>
          <a:p>
            <a:pPr marL="0" lvl="0" indent="0" algn="l" rtl="0">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enqueue(</a:t>
            </a:r>
            <a:r>
              <a:rPr lang="tr-TR" sz="1200">
                <a:solidFill>
                  <a:srgbClr val="FF0000"/>
                </a:solidFill>
                <a:latin typeface="Consolas"/>
                <a:ea typeface="Consolas"/>
                <a:cs typeface="Consolas"/>
                <a:sym typeface="Consolas"/>
              </a:rPr>
              <a:t>&amp;</a:t>
            </a:r>
            <a:r>
              <a:rPr lang="tr-TR" sz="1200">
                <a:solidFill>
                  <a:schemeClr val="dk1"/>
                </a:solidFill>
                <a:latin typeface="Consolas"/>
                <a:ea typeface="Consolas"/>
                <a:cs typeface="Consolas"/>
                <a:sym typeface="Consolas"/>
              </a:rPr>
              <a:t>kuyruk,30);</a:t>
            </a:r>
            <a:endParaRPr/>
          </a:p>
          <a:p>
            <a:pPr marL="0" lvl="0" indent="0" algn="l" rtl="0">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a:t>
            </a:r>
            <a:r>
              <a:rPr lang="tr-TR" sz="1200">
                <a:solidFill>
                  <a:srgbClr val="0000FF"/>
                </a:solidFill>
                <a:latin typeface="Consolas"/>
                <a:ea typeface="Consolas"/>
                <a:cs typeface="Consolas"/>
                <a:sym typeface="Consolas"/>
              </a:rPr>
              <a:t>int</a:t>
            </a:r>
            <a:r>
              <a:rPr lang="tr-TR" sz="1200">
                <a:solidFill>
                  <a:schemeClr val="dk1"/>
                </a:solidFill>
                <a:latin typeface="Consolas"/>
                <a:ea typeface="Consolas"/>
                <a:cs typeface="Consolas"/>
                <a:sym typeface="Consolas"/>
              </a:rPr>
              <a:t> veri=dequeue(kuyruk);</a:t>
            </a:r>
            <a:endParaRPr/>
          </a:p>
          <a:p>
            <a:pPr marL="0" lvl="0" indent="0" algn="l" rtl="0">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printf("Alınan Veri:%d\n", veri);</a:t>
            </a:r>
            <a:endParaRPr/>
          </a:p>
          <a:p>
            <a:pPr marL="0" lvl="0" indent="0" algn="l" rtl="0">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veri=dequeue(kuyruk);</a:t>
            </a:r>
            <a:endParaRPr/>
          </a:p>
          <a:p>
            <a:pPr marL="0" lvl="0" indent="0" algn="l" rtl="0">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printf("Alınan Veri: %d\n",veri);</a:t>
            </a:r>
            <a:endParaRPr/>
          </a:p>
          <a:p>
            <a:pPr marL="0" lvl="0" indent="0" algn="l" rtl="0">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return 0;</a:t>
            </a:r>
            <a:endParaRPr/>
          </a:p>
          <a:p>
            <a:pPr marL="0" lvl="0" indent="0" algn="l" rtl="0">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5"/>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a:t>İKILI AĞAÇ (BINARY TREE)</a:t>
            </a:r>
            <a:endParaRPr/>
          </a:p>
        </p:txBody>
      </p:sp>
      <p:sp>
        <p:nvSpPr>
          <p:cNvPr id="235" name="Google Shape;235;p1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190"/>
              <a:buNone/>
            </a:pPr>
            <a:r>
              <a:rPr lang="tr-TR" sz="1400"/>
              <a:t>Bu veri yapısı, bir kök ve dallarından oluşan veri yapısıdır. </a:t>
            </a:r>
            <a:r>
              <a:rPr lang="tr-TR" sz="1400">
                <a:solidFill>
                  <a:srgbClr val="0070C0"/>
                </a:solidFill>
              </a:rPr>
              <a:t>İkili</a:t>
            </a:r>
            <a:r>
              <a:rPr lang="tr-TR" sz="1400"/>
              <a:t> (</a:t>
            </a:r>
            <a:r>
              <a:rPr lang="tr-TR" sz="1400">
                <a:solidFill>
                  <a:srgbClr val="FF0000"/>
                </a:solidFill>
              </a:rPr>
              <a:t>binary</a:t>
            </a:r>
            <a:r>
              <a:rPr lang="tr-TR" sz="1400"/>
              <a:t>) denmesinin sebebi bir düğümden, genellikle sağ ve sol olarak adlandırılan, </a:t>
            </a:r>
            <a:r>
              <a:rPr lang="tr-TR" sz="1400" b="1"/>
              <a:t>yalnıza iki dal çıkabildiğindendir</a:t>
            </a:r>
            <a:r>
              <a:rPr lang="tr-TR" sz="1400"/>
              <a:t>. Haliyle bu veri yapısı da </a:t>
            </a:r>
            <a:r>
              <a:rPr lang="tr-TR" sz="1400">
                <a:solidFill>
                  <a:srgbClr val="FF0000"/>
                </a:solidFill>
              </a:rPr>
              <a:t>doğrusal olmayan </a:t>
            </a:r>
            <a:r>
              <a:rPr lang="tr-TR" sz="1400"/>
              <a:t>(</a:t>
            </a:r>
            <a:r>
              <a:rPr lang="tr-TR" sz="1400">
                <a:solidFill>
                  <a:srgbClr val="FF0000"/>
                </a:solidFill>
              </a:rPr>
              <a:t>nonlinear</a:t>
            </a:r>
            <a:r>
              <a:rPr lang="tr-TR" sz="1400"/>
              <a:t>) hiyerarşik bir veri yapısıdır.</a:t>
            </a:r>
            <a:endParaRPr/>
          </a:p>
          <a:p>
            <a:pPr marL="0" lvl="0" indent="0" algn="l" rtl="0">
              <a:lnSpc>
                <a:spcPct val="90000"/>
              </a:lnSpc>
              <a:spcBef>
                <a:spcPts val="0"/>
              </a:spcBef>
              <a:spcAft>
                <a:spcPts val="0"/>
              </a:spcAft>
              <a:buSzPts val="1190"/>
              <a:buNone/>
            </a:pPr>
            <a:endParaRPr sz="1400">
              <a:solidFill>
                <a:srgbClr val="0000FF"/>
              </a:solidFill>
              <a:highlight>
                <a:srgbClr val="FFFF00"/>
              </a:highlight>
              <a:latin typeface="Consolas"/>
              <a:ea typeface="Consolas"/>
              <a:cs typeface="Consolas"/>
              <a:sym typeface="Consolas"/>
            </a:endParaRPr>
          </a:p>
          <a:p>
            <a:pPr marL="0" lvl="0" indent="0" algn="l" rtl="0">
              <a:lnSpc>
                <a:spcPct val="90000"/>
              </a:lnSpc>
              <a:spcBef>
                <a:spcPts val="0"/>
              </a:spcBef>
              <a:spcAft>
                <a:spcPts val="0"/>
              </a:spcAft>
              <a:buSzPts val="1190"/>
              <a:buNone/>
            </a:pPr>
            <a:r>
              <a:rPr lang="tr-TR" sz="1400">
                <a:solidFill>
                  <a:srgbClr val="0000FF"/>
                </a:solidFill>
                <a:latin typeface="Consolas"/>
                <a:ea typeface="Consolas"/>
                <a:cs typeface="Consolas"/>
                <a:sym typeface="Consolas"/>
              </a:rPr>
              <a:t>struct</a:t>
            </a:r>
            <a:r>
              <a:rPr lang="tr-TR" sz="1400">
                <a:latin typeface="Consolas"/>
                <a:ea typeface="Consolas"/>
                <a:cs typeface="Consolas"/>
                <a:sym typeface="Consolas"/>
              </a:rPr>
              <a:t> dugumYapi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veri;</a:t>
            </a:r>
            <a:endParaRPr sz="1400">
              <a:latin typeface="Consolas"/>
              <a:ea typeface="Consolas"/>
              <a:cs typeface="Consolas"/>
              <a:sym typeface="Consolas"/>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//char veri2;</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//float veri3;</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a:t>
            </a:r>
            <a:endParaRPr sz="1400">
              <a:latin typeface="Consolas"/>
              <a:ea typeface="Consolas"/>
              <a:cs typeface="Consolas"/>
              <a:sym typeface="Consolas"/>
            </a:endParaRPr>
          </a:p>
          <a:p>
            <a:pPr marL="0" lvl="0" indent="0" algn="l" rtl="0">
              <a:lnSpc>
                <a:spcPct val="90000"/>
              </a:lnSpc>
              <a:spcBef>
                <a:spcPts val="0"/>
              </a:spcBef>
              <a:spcAft>
                <a:spcPts val="0"/>
              </a:spcAft>
              <a:buSzPts val="1190"/>
              <a:buNone/>
            </a:pPr>
            <a:r>
              <a:rPr lang="tr-TR" sz="1400">
                <a:solidFill>
                  <a:srgbClr val="0000FF"/>
                </a:solidFill>
                <a:latin typeface="Consolas"/>
                <a:ea typeface="Consolas"/>
                <a:cs typeface="Consolas"/>
                <a:sym typeface="Consolas"/>
              </a:rPr>
              <a:t>  struct</a:t>
            </a: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dugumYapi</a:t>
            </a:r>
            <a:r>
              <a:rPr lang="tr-TR" sz="1400">
                <a:latin typeface="Consolas"/>
                <a:ea typeface="Consolas"/>
                <a:cs typeface="Consolas"/>
                <a:sym typeface="Consolas"/>
              </a:rPr>
              <a:t>* sag;</a:t>
            </a:r>
            <a:endParaRPr sz="1400">
              <a:latin typeface="Consolas"/>
              <a:ea typeface="Consolas"/>
              <a:cs typeface="Consolas"/>
              <a:sym typeface="Consolas"/>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struct</a:t>
            </a: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dugumYapi</a:t>
            </a:r>
            <a:r>
              <a:rPr lang="tr-TR" sz="1400">
                <a:latin typeface="Consolas"/>
                <a:ea typeface="Consolas"/>
                <a:cs typeface="Consolas"/>
                <a:sym typeface="Consolas"/>
              </a:rPr>
              <a:t>* sol;</a:t>
            </a:r>
            <a:endParaRPr sz="1400">
              <a:latin typeface="Consolas"/>
              <a:ea typeface="Consolas"/>
              <a:cs typeface="Consolas"/>
              <a:sym typeface="Consolas"/>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a:t>
            </a:r>
            <a:endParaRPr sz="1400">
              <a:latin typeface="Consolas"/>
              <a:ea typeface="Consolas"/>
              <a:cs typeface="Consolas"/>
              <a:sym typeface="Consolas"/>
            </a:endParaRPr>
          </a:p>
          <a:p>
            <a:pPr marL="0" lvl="0" indent="0" algn="l" rtl="0">
              <a:lnSpc>
                <a:spcPct val="90000"/>
              </a:lnSpc>
              <a:spcBef>
                <a:spcPts val="0"/>
              </a:spcBef>
              <a:spcAft>
                <a:spcPts val="0"/>
              </a:spcAft>
              <a:buSzPts val="1190"/>
              <a:buNone/>
            </a:pPr>
            <a:r>
              <a:rPr lang="tr-TR" sz="1400">
                <a:solidFill>
                  <a:srgbClr val="0000FF"/>
                </a:solidFill>
                <a:latin typeface="Consolas"/>
                <a:ea typeface="Consolas"/>
                <a:cs typeface="Consolas"/>
                <a:sym typeface="Consolas"/>
              </a:rPr>
              <a:t>typedef</a:t>
            </a:r>
            <a:r>
              <a:rPr lang="tr-TR" sz="1400">
                <a:solidFill>
                  <a:schemeClr val="dk1"/>
                </a:solidFill>
                <a:latin typeface="Consolas"/>
                <a:ea typeface="Consolas"/>
                <a:cs typeface="Consolas"/>
                <a:sym typeface="Consolas"/>
              </a:rPr>
              <a:t> </a:t>
            </a:r>
            <a:r>
              <a:rPr lang="tr-TR" sz="1400">
                <a:solidFill>
                  <a:srgbClr val="0000FF"/>
                </a:solidFill>
                <a:latin typeface="Consolas"/>
                <a:ea typeface="Consolas"/>
                <a:cs typeface="Consolas"/>
                <a:sym typeface="Consolas"/>
              </a:rPr>
              <a:t>struct</a:t>
            </a:r>
            <a:r>
              <a:rPr lang="tr-TR" sz="1400">
                <a:solidFill>
                  <a:schemeClr val="dk1"/>
                </a:solidFill>
                <a:latin typeface="Consolas"/>
                <a:ea typeface="Consolas"/>
                <a:cs typeface="Consolas"/>
                <a:sym typeface="Consolas"/>
              </a:rPr>
              <a:t> dugumYapi </a:t>
            </a:r>
            <a:r>
              <a:rPr lang="tr-TR" sz="1400" b="1">
                <a:solidFill>
                  <a:srgbClr val="00B050"/>
                </a:solidFill>
                <a:latin typeface="Consolas"/>
                <a:ea typeface="Consolas"/>
                <a:cs typeface="Consolas"/>
                <a:sym typeface="Consolas"/>
              </a:rPr>
              <a:t>Dugum</a:t>
            </a:r>
            <a:r>
              <a:rPr lang="tr-TR" sz="1400">
                <a:solidFill>
                  <a:schemeClr val="dk1"/>
                </a:solidFill>
                <a:latin typeface="Consolas"/>
                <a:ea typeface="Consolas"/>
                <a:cs typeface="Consolas"/>
                <a:sym typeface="Consolas"/>
              </a:rPr>
              <a:t>;</a:t>
            </a:r>
            <a:endParaRPr sz="1400">
              <a:latin typeface="Consolas"/>
              <a:ea typeface="Consolas"/>
              <a:cs typeface="Consolas"/>
              <a:sym typeface="Consolas"/>
            </a:endParaRPr>
          </a:p>
          <a:p>
            <a:pPr marL="0" lvl="0" indent="0" algn="l" rtl="0">
              <a:lnSpc>
                <a:spcPct val="90000"/>
              </a:lnSpc>
              <a:spcBef>
                <a:spcPts val="1200"/>
              </a:spcBef>
              <a:spcAft>
                <a:spcPts val="0"/>
              </a:spcAft>
              <a:buSzPts val="1190"/>
              <a:buNone/>
            </a:pPr>
            <a:r>
              <a:rPr lang="tr-TR" sz="1400"/>
              <a:t>Ağacın ilk düğümüne </a:t>
            </a:r>
            <a:r>
              <a:rPr lang="tr-TR" sz="1400">
                <a:solidFill>
                  <a:srgbClr val="0070C0"/>
                </a:solidFill>
              </a:rPr>
              <a:t>kök düğüm </a:t>
            </a:r>
            <a:r>
              <a:rPr lang="tr-TR" sz="1400"/>
              <a:t>(</a:t>
            </a:r>
            <a:r>
              <a:rPr lang="tr-TR" sz="1400">
                <a:solidFill>
                  <a:srgbClr val="FF0000"/>
                </a:solidFill>
              </a:rPr>
              <a:t>root node</a:t>
            </a:r>
            <a:r>
              <a:rPr lang="tr-TR" sz="1400"/>
              <a:t>) adı verilir. Kök düğümden dallanan iki düğüm </a:t>
            </a:r>
            <a:r>
              <a:rPr lang="tr-TR" sz="1400">
                <a:solidFill>
                  <a:srgbClr val="0070C0"/>
                </a:solidFill>
              </a:rPr>
              <a:t>çocuk düğüm </a:t>
            </a:r>
            <a:r>
              <a:rPr lang="tr-TR" sz="1400"/>
              <a:t>(</a:t>
            </a:r>
            <a:r>
              <a:rPr lang="tr-TR" sz="1400">
                <a:solidFill>
                  <a:srgbClr val="FF0000"/>
                </a:solidFill>
              </a:rPr>
              <a:t>child node</a:t>
            </a:r>
            <a:r>
              <a:rPr lang="tr-TR" sz="1400"/>
              <a:t>) olarak adlandırılır. Bu şekilde her dala eklenen düğüm ile ters bir ağaç oluşur. En uçtaki çocuk düğüme </a:t>
            </a:r>
            <a:r>
              <a:rPr lang="tr-TR" sz="1400">
                <a:solidFill>
                  <a:srgbClr val="0070C0"/>
                </a:solidFill>
              </a:rPr>
              <a:t>yaprak düğüm </a:t>
            </a:r>
            <a:r>
              <a:rPr lang="tr-TR" sz="1400"/>
              <a:t>(</a:t>
            </a:r>
            <a:r>
              <a:rPr lang="tr-TR" sz="1400">
                <a:solidFill>
                  <a:srgbClr val="FF0000"/>
                </a:solidFill>
              </a:rPr>
              <a:t>leaf node</a:t>
            </a:r>
            <a:r>
              <a:rPr lang="tr-TR" sz="1400"/>
              <a:t>) adı verilir.</a:t>
            </a:r>
            <a:endParaRPr/>
          </a:p>
        </p:txBody>
      </p:sp>
      <p:grpSp>
        <p:nvGrpSpPr>
          <p:cNvPr id="236" name="Google Shape;236;p15"/>
          <p:cNvGrpSpPr/>
          <p:nvPr/>
        </p:nvGrpSpPr>
        <p:grpSpPr>
          <a:xfrm>
            <a:off x="6569090" y="2203171"/>
            <a:ext cx="4553062" cy="4227347"/>
            <a:chOff x="6119277" y="2216327"/>
            <a:chExt cx="4553062" cy="4227347"/>
          </a:xfrm>
        </p:grpSpPr>
        <p:sp>
          <p:nvSpPr>
            <p:cNvPr id="237" name="Google Shape;237;p15"/>
            <p:cNvSpPr/>
            <p:nvPr/>
          </p:nvSpPr>
          <p:spPr>
            <a:xfrm>
              <a:off x="8659516" y="5706983"/>
              <a:ext cx="705579" cy="283402"/>
            </a:xfrm>
            <a:prstGeom prst="roundRect">
              <a:avLst>
                <a:gd name="adj" fmla="val 16667"/>
              </a:avLst>
            </a:prstGeom>
            <a:solidFill>
              <a:srgbClr val="FFFF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onsolas"/>
                  <a:ea typeface="Consolas"/>
                  <a:cs typeface="Consolas"/>
                  <a:sym typeface="Consolas"/>
                </a:rPr>
                <a:t>NULL</a:t>
              </a:r>
              <a:endParaRPr/>
            </a:p>
          </p:txBody>
        </p:sp>
        <p:sp>
          <p:nvSpPr>
            <p:cNvPr id="238" name="Google Shape;238;p15"/>
            <p:cNvSpPr/>
            <p:nvPr/>
          </p:nvSpPr>
          <p:spPr>
            <a:xfrm>
              <a:off x="8257972" y="2216327"/>
              <a:ext cx="1460499" cy="1349839"/>
            </a:xfrm>
            <a:prstGeom prst="roundRect">
              <a:avLst>
                <a:gd name="adj" fmla="val 5379"/>
              </a:avLst>
            </a:prstGeom>
            <a:solidFill>
              <a:srgbClr val="FAD8CB"/>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C00000"/>
                </a:solidFill>
                <a:latin typeface="Consolas"/>
                <a:ea typeface="Consolas"/>
                <a:cs typeface="Consolas"/>
                <a:sym typeface="Consolas"/>
              </a:endParaRPr>
            </a:p>
          </p:txBody>
        </p:sp>
        <p:sp>
          <p:nvSpPr>
            <p:cNvPr id="239" name="Google Shape;239;p15"/>
            <p:cNvSpPr/>
            <p:nvPr/>
          </p:nvSpPr>
          <p:spPr>
            <a:xfrm>
              <a:off x="8319257" y="2260984"/>
              <a:ext cx="1314940" cy="283402"/>
            </a:xfrm>
            <a:prstGeom prst="roundRect">
              <a:avLst>
                <a:gd name="adj" fmla="val 16667"/>
              </a:avLst>
            </a:prstGeom>
            <a:solidFill>
              <a:srgbClr val="D9D1C3"/>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onsolas"/>
                  <a:ea typeface="Consolas"/>
                  <a:cs typeface="Consolas"/>
                  <a:sym typeface="Consolas"/>
                </a:rPr>
                <a:t>«Veri»</a:t>
              </a:r>
              <a:endParaRPr/>
            </a:p>
          </p:txBody>
        </p:sp>
        <p:sp>
          <p:nvSpPr>
            <p:cNvPr id="240" name="Google Shape;240;p15"/>
            <p:cNvSpPr/>
            <p:nvPr/>
          </p:nvSpPr>
          <p:spPr>
            <a:xfrm>
              <a:off x="8319257" y="2860087"/>
              <a:ext cx="1314940" cy="283402"/>
            </a:xfrm>
            <a:prstGeom prst="roundRect">
              <a:avLst>
                <a:gd name="adj" fmla="val 16667"/>
              </a:avLst>
            </a:prstGeom>
            <a:solidFill>
              <a:srgbClr val="FFC0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onsolas"/>
                  <a:ea typeface="Consolas"/>
                  <a:cs typeface="Consolas"/>
                  <a:sym typeface="Consolas"/>
                </a:rPr>
                <a:t>dugum* sag;</a:t>
              </a:r>
              <a:endParaRPr/>
            </a:p>
          </p:txBody>
        </p:sp>
        <p:sp>
          <p:nvSpPr>
            <p:cNvPr id="241" name="Google Shape;241;p15"/>
            <p:cNvSpPr/>
            <p:nvPr/>
          </p:nvSpPr>
          <p:spPr>
            <a:xfrm>
              <a:off x="8319257" y="2578829"/>
              <a:ext cx="1314940" cy="283402"/>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tr-TR" sz="1400">
                  <a:solidFill>
                    <a:srgbClr val="0000FF"/>
                  </a:solidFill>
                  <a:latin typeface="Consolas"/>
                  <a:ea typeface="Consolas"/>
                  <a:cs typeface="Consolas"/>
                  <a:sym typeface="Consolas"/>
                </a:rPr>
                <a:t>dugum</a:t>
              </a:r>
              <a:endParaRPr sz="1400">
                <a:solidFill>
                  <a:srgbClr val="0000FF"/>
                </a:solidFill>
                <a:latin typeface="Consolas"/>
                <a:ea typeface="Consolas"/>
                <a:cs typeface="Consolas"/>
                <a:sym typeface="Consolas"/>
              </a:endParaRPr>
            </a:p>
          </p:txBody>
        </p:sp>
        <p:sp>
          <p:nvSpPr>
            <p:cNvPr id="242" name="Google Shape;242;p15"/>
            <p:cNvSpPr/>
            <p:nvPr/>
          </p:nvSpPr>
          <p:spPr>
            <a:xfrm>
              <a:off x="8319257" y="3187403"/>
              <a:ext cx="1314940" cy="283402"/>
            </a:xfrm>
            <a:prstGeom prst="roundRect">
              <a:avLst>
                <a:gd name="adj" fmla="val 16667"/>
              </a:avLst>
            </a:prstGeom>
            <a:solidFill>
              <a:srgbClr val="FFC0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onsolas"/>
                  <a:ea typeface="Consolas"/>
                  <a:cs typeface="Consolas"/>
                  <a:sym typeface="Consolas"/>
                </a:rPr>
                <a:t>dugum* sol;</a:t>
              </a:r>
              <a:endParaRPr/>
            </a:p>
          </p:txBody>
        </p:sp>
        <p:sp>
          <p:nvSpPr>
            <p:cNvPr id="243" name="Google Shape;243;p15"/>
            <p:cNvSpPr/>
            <p:nvPr/>
          </p:nvSpPr>
          <p:spPr>
            <a:xfrm>
              <a:off x="7137551" y="3677410"/>
              <a:ext cx="1458075" cy="1349839"/>
            </a:xfrm>
            <a:prstGeom prst="roundRect">
              <a:avLst>
                <a:gd name="adj" fmla="val 5379"/>
              </a:avLst>
            </a:prstGeom>
            <a:solidFill>
              <a:srgbClr val="FAD8CB"/>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C00000"/>
                </a:solidFill>
                <a:latin typeface="Consolas"/>
                <a:ea typeface="Consolas"/>
                <a:cs typeface="Consolas"/>
                <a:sym typeface="Consolas"/>
              </a:endParaRPr>
            </a:p>
          </p:txBody>
        </p:sp>
        <p:sp>
          <p:nvSpPr>
            <p:cNvPr id="244" name="Google Shape;244;p15"/>
            <p:cNvSpPr/>
            <p:nvPr/>
          </p:nvSpPr>
          <p:spPr>
            <a:xfrm>
              <a:off x="7198835" y="3722068"/>
              <a:ext cx="1294623" cy="283402"/>
            </a:xfrm>
            <a:prstGeom prst="roundRect">
              <a:avLst>
                <a:gd name="adj" fmla="val 16667"/>
              </a:avLst>
            </a:prstGeom>
            <a:solidFill>
              <a:srgbClr val="D9D1C3"/>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onsolas"/>
                  <a:ea typeface="Consolas"/>
                  <a:cs typeface="Consolas"/>
                  <a:sym typeface="Consolas"/>
                </a:rPr>
                <a:t>«Veri»</a:t>
              </a:r>
              <a:endParaRPr/>
            </a:p>
          </p:txBody>
        </p:sp>
        <p:sp>
          <p:nvSpPr>
            <p:cNvPr id="245" name="Google Shape;245;p15"/>
            <p:cNvSpPr/>
            <p:nvPr/>
          </p:nvSpPr>
          <p:spPr>
            <a:xfrm>
              <a:off x="7198835" y="4321171"/>
              <a:ext cx="1294622" cy="283402"/>
            </a:xfrm>
            <a:prstGeom prst="roundRect">
              <a:avLst>
                <a:gd name="adj" fmla="val 16667"/>
              </a:avLst>
            </a:prstGeom>
            <a:solidFill>
              <a:srgbClr val="FFFF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onsolas"/>
                  <a:ea typeface="Consolas"/>
                  <a:cs typeface="Consolas"/>
                  <a:sym typeface="Consolas"/>
                </a:rPr>
                <a:t>dugum* sag;</a:t>
              </a:r>
              <a:endParaRPr/>
            </a:p>
          </p:txBody>
        </p:sp>
        <p:sp>
          <p:nvSpPr>
            <p:cNvPr id="246" name="Google Shape;246;p15"/>
            <p:cNvSpPr/>
            <p:nvPr/>
          </p:nvSpPr>
          <p:spPr>
            <a:xfrm>
              <a:off x="7198835" y="4039912"/>
              <a:ext cx="1332781" cy="283402"/>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tr-TR" sz="1400">
                  <a:solidFill>
                    <a:srgbClr val="0000FF"/>
                  </a:solidFill>
                  <a:latin typeface="Consolas"/>
                  <a:ea typeface="Consolas"/>
                  <a:cs typeface="Consolas"/>
                  <a:sym typeface="Consolas"/>
                </a:rPr>
                <a:t>dugum</a:t>
              </a:r>
              <a:endParaRPr sz="1400">
                <a:solidFill>
                  <a:srgbClr val="0000FF"/>
                </a:solidFill>
                <a:latin typeface="Consolas"/>
                <a:ea typeface="Consolas"/>
                <a:cs typeface="Consolas"/>
                <a:sym typeface="Consolas"/>
              </a:endParaRPr>
            </a:p>
          </p:txBody>
        </p:sp>
        <p:sp>
          <p:nvSpPr>
            <p:cNvPr id="247" name="Google Shape;247;p15"/>
            <p:cNvSpPr/>
            <p:nvPr/>
          </p:nvSpPr>
          <p:spPr>
            <a:xfrm>
              <a:off x="7198835" y="4648487"/>
              <a:ext cx="1294622" cy="283402"/>
            </a:xfrm>
            <a:prstGeom prst="roundRect">
              <a:avLst>
                <a:gd name="adj" fmla="val 16667"/>
              </a:avLst>
            </a:prstGeom>
            <a:solidFill>
              <a:srgbClr val="FFC0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onsolas"/>
                  <a:ea typeface="Consolas"/>
                  <a:cs typeface="Consolas"/>
                  <a:sym typeface="Consolas"/>
                </a:rPr>
                <a:t>dugum* sol;</a:t>
              </a:r>
              <a:endParaRPr/>
            </a:p>
          </p:txBody>
        </p:sp>
        <p:sp>
          <p:nvSpPr>
            <p:cNvPr id="248" name="Google Shape;248;p15"/>
            <p:cNvSpPr/>
            <p:nvPr/>
          </p:nvSpPr>
          <p:spPr>
            <a:xfrm>
              <a:off x="9214264" y="3679466"/>
              <a:ext cx="1458075" cy="1349839"/>
            </a:xfrm>
            <a:prstGeom prst="roundRect">
              <a:avLst>
                <a:gd name="adj" fmla="val 5379"/>
              </a:avLst>
            </a:prstGeom>
            <a:solidFill>
              <a:srgbClr val="FAD8CB"/>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C00000"/>
                </a:solidFill>
                <a:latin typeface="Consolas"/>
                <a:ea typeface="Consolas"/>
                <a:cs typeface="Consolas"/>
                <a:sym typeface="Consolas"/>
              </a:endParaRPr>
            </a:p>
          </p:txBody>
        </p:sp>
        <p:sp>
          <p:nvSpPr>
            <p:cNvPr id="249" name="Google Shape;249;p15"/>
            <p:cNvSpPr/>
            <p:nvPr/>
          </p:nvSpPr>
          <p:spPr>
            <a:xfrm>
              <a:off x="9275548" y="3724124"/>
              <a:ext cx="1320159" cy="283402"/>
            </a:xfrm>
            <a:prstGeom prst="roundRect">
              <a:avLst>
                <a:gd name="adj" fmla="val 16667"/>
              </a:avLst>
            </a:prstGeom>
            <a:solidFill>
              <a:srgbClr val="D9D1C3"/>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onsolas"/>
                  <a:ea typeface="Consolas"/>
                  <a:cs typeface="Consolas"/>
                  <a:sym typeface="Consolas"/>
                </a:rPr>
                <a:t>«Veri»</a:t>
              </a:r>
              <a:endParaRPr/>
            </a:p>
          </p:txBody>
        </p:sp>
        <p:sp>
          <p:nvSpPr>
            <p:cNvPr id="250" name="Google Shape;250;p15"/>
            <p:cNvSpPr/>
            <p:nvPr/>
          </p:nvSpPr>
          <p:spPr>
            <a:xfrm>
              <a:off x="9275548" y="4323227"/>
              <a:ext cx="1320159" cy="283402"/>
            </a:xfrm>
            <a:prstGeom prst="roundRect">
              <a:avLst>
                <a:gd name="adj" fmla="val 16667"/>
              </a:avLst>
            </a:prstGeom>
            <a:solidFill>
              <a:srgbClr val="FFFF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onsolas"/>
                  <a:ea typeface="Consolas"/>
                  <a:cs typeface="Consolas"/>
                  <a:sym typeface="Consolas"/>
                </a:rPr>
                <a:t>dugum* sag;</a:t>
              </a:r>
              <a:endParaRPr/>
            </a:p>
          </p:txBody>
        </p:sp>
        <p:sp>
          <p:nvSpPr>
            <p:cNvPr id="251" name="Google Shape;251;p15"/>
            <p:cNvSpPr/>
            <p:nvPr/>
          </p:nvSpPr>
          <p:spPr>
            <a:xfrm>
              <a:off x="9275548" y="4041968"/>
              <a:ext cx="1320159" cy="283402"/>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tr-TR" sz="1400">
                  <a:solidFill>
                    <a:srgbClr val="0000FF"/>
                  </a:solidFill>
                  <a:latin typeface="Consolas"/>
                  <a:ea typeface="Consolas"/>
                  <a:cs typeface="Consolas"/>
                  <a:sym typeface="Consolas"/>
                </a:rPr>
                <a:t>dugum</a:t>
              </a:r>
              <a:endParaRPr sz="1400">
                <a:solidFill>
                  <a:srgbClr val="0000FF"/>
                </a:solidFill>
                <a:latin typeface="Consolas"/>
                <a:ea typeface="Consolas"/>
                <a:cs typeface="Consolas"/>
                <a:sym typeface="Consolas"/>
              </a:endParaRPr>
            </a:p>
          </p:txBody>
        </p:sp>
        <p:sp>
          <p:nvSpPr>
            <p:cNvPr id="252" name="Google Shape;252;p15"/>
            <p:cNvSpPr/>
            <p:nvPr/>
          </p:nvSpPr>
          <p:spPr>
            <a:xfrm>
              <a:off x="9275548" y="4650543"/>
              <a:ext cx="1320159" cy="283402"/>
            </a:xfrm>
            <a:prstGeom prst="roundRect">
              <a:avLst>
                <a:gd name="adj" fmla="val 16667"/>
              </a:avLst>
            </a:prstGeom>
            <a:solidFill>
              <a:srgbClr val="FFFF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onsolas"/>
                  <a:ea typeface="Consolas"/>
                  <a:cs typeface="Consolas"/>
                  <a:sym typeface="Consolas"/>
                </a:rPr>
                <a:t>dugum* sol;</a:t>
              </a:r>
              <a:endParaRPr/>
            </a:p>
          </p:txBody>
        </p:sp>
        <p:sp>
          <p:nvSpPr>
            <p:cNvPr id="253" name="Google Shape;253;p15"/>
            <p:cNvSpPr/>
            <p:nvPr/>
          </p:nvSpPr>
          <p:spPr>
            <a:xfrm>
              <a:off x="6119277" y="5093835"/>
              <a:ext cx="1540080" cy="1349839"/>
            </a:xfrm>
            <a:prstGeom prst="roundRect">
              <a:avLst>
                <a:gd name="adj" fmla="val 5379"/>
              </a:avLst>
            </a:prstGeom>
            <a:solidFill>
              <a:srgbClr val="FAD8CB"/>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C00000"/>
                </a:solidFill>
                <a:latin typeface="Consolas"/>
                <a:ea typeface="Consolas"/>
                <a:cs typeface="Consolas"/>
                <a:sym typeface="Consolas"/>
              </a:endParaRPr>
            </a:p>
          </p:txBody>
        </p:sp>
        <p:sp>
          <p:nvSpPr>
            <p:cNvPr id="254" name="Google Shape;254;p15"/>
            <p:cNvSpPr/>
            <p:nvPr/>
          </p:nvSpPr>
          <p:spPr>
            <a:xfrm>
              <a:off x="6180560" y="5138493"/>
              <a:ext cx="1391643" cy="283402"/>
            </a:xfrm>
            <a:prstGeom prst="roundRect">
              <a:avLst>
                <a:gd name="adj" fmla="val 16667"/>
              </a:avLst>
            </a:prstGeom>
            <a:solidFill>
              <a:srgbClr val="D9D1C3"/>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onsolas"/>
                  <a:ea typeface="Consolas"/>
                  <a:cs typeface="Consolas"/>
                  <a:sym typeface="Consolas"/>
                </a:rPr>
                <a:t>«Veri»</a:t>
              </a:r>
              <a:endParaRPr/>
            </a:p>
          </p:txBody>
        </p:sp>
        <p:sp>
          <p:nvSpPr>
            <p:cNvPr id="255" name="Google Shape;255;p15"/>
            <p:cNvSpPr/>
            <p:nvPr/>
          </p:nvSpPr>
          <p:spPr>
            <a:xfrm>
              <a:off x="6180561" y="5737596"/>
              <a:ext cx="1371409" cy="283402"/>
            </a:xfrm>
            <a:prstGeom prst="roundRect">
              <a:avLst>
                <a:gd name="adj" fmla="val 16667"/>
              </a:avLst>
            </a:prstGeom>
            <a:solidFill>
              <a:srgbClr val="FFFF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onsolas"/>
                  <a:ea typeface="Consolas"/>
                  <a:cs typeface="Consolas"/>
                  <a:sym typeface="Consolas"/>
                </a:rPr>
                <a:t>dugum* sag;</a:t>
              </a:r>
              <a:endParaRPr/>
            </a:p>
          </p:txBody>
        </p:sp>
        <p:sp>
          <p:nvSpPr>
            <p:cNvPr id="256" name="Google Shape;256;p15"/>
            <p:cNvSpPr/>
            <p:nvPr/>
          </p:nvSpPr>
          <p:spPr>
            <a:xfrm>
              <a:off x="6180560" y="5456337"/>
              <a:ext cx="1391643" cy="283402"/>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tr-TR" sz="1400">
                  <a:solidFill>
                    <a:srgbClr val="0000FF"/>
                  </a:solidFill>
                  <a:latin typeface="Consolas"/>
                  <a:ea typeface="Consolas"/>
                  <a:cs typeface="Consolas"/>
                  <a:sym typeface="Consolas"/>
                </a:rPr>
                <a:t>dugum</a:t>
              </a:r>
              <a:endParaRPr sz="1400">
                <a:solidFill>
                  <a:srgbClr val="0000FF"/>
                </a:solidFill>
                <a:latin typeface="Consolas"/>
                <a:ea typeface="Consolas"/>
                <a:cs typeface="Consolas"/>
                <a:sym typeface="Consolas"/>
              </a:endParaRPr>
            </a:p>
          </p:txBody>
        </p:sp>
        <p:sp>
          <p:nvSpPr>
            <p:cNvPr id="257" name="Google Shape;257;p15"/>
            <p:cNvSpPr/>
            <p:nvPr/>
          </p:nvSpPr>
          <p:spPr>
            <a:xfrm>
              <a:off x="6180561" y="6064912"/>
              <a:ext cx="1371410" cy="283402"/>
            </a:xfrm>
            <a:prstGeom prst="roundRect">
              <a:avLst>
                <a:gd name="adj" fmla="val 16667"/>
              </a:avLst>
            </a:prstGeom>
            <a:solidFill>
              <a:srgbClr val="FFFF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onsolas"/>
                  <a:ea typeface="Consolas"/>
                  <a:cs typeface="Consolas"/>
                  <a:sym typeface="Consolas"/>
                </a:rPr>
                <a:t>dugum* sol;</a:t>
              </a:r>
              <a:endParaRPr/>
            </a:p>
          </p:txBody>
        </p:sp>
        <p:cxnSp>
          <p:nvCxnSpPr>
            <p:cNvPr id="258" name="Google Shape;258;p15"/>
            <p:cNvCxnSpPr>
              <a:stCxn id="250" idx="3"/>
              <a:endCxn id="237" idx="3"/>
            </p:cNvCxnSpPr>
            <p:nvPr/>
          </p:nvCxnSpPr>
          <p:spPr>
            <a:xfrm flipH="1">
              <a:off x="9365107" y="4464928"/>
              <a:ext cx="1230600" cy="1383900"/>
            </a:xfrm>
            <a:prstGeom prst="curvedConnector3">
              <a:avLst>
                <a:gd name="adj1" fmla="val 8688"/>
              </a:avLst>
            </a:prstGeom>
            <a:noFill/>
            <a:ln w="9525" cap="flat" cmpd="sng">
              <a:solidFill>
                <a:schemeClr val="accent1"/>
              </a:solidFill>
              <a:prstDash val="solid"/>
              <a:round/>
              <a:headEnd type="none" w="sm" len="sm"/>
              <a:tailEnd type="triangle" w="med" len="med"/>
            </a:ln>
          </p:spPr>
        </p:cxnSp>
        <p:cxnSp>
          <p:nvCxnSpPr>
            <p:cNvPr id="259" name="Google Shape;259;p15"/>
            <p:cNvCxnSpPr>
              <a:stCxn id="240" idx="3"/>
              <a:endCxn id="248" idx="0"/>
            </p:cNvCxnSpPr>
            <p:nvPr/>
          </p:nvCxnSpPr>
          <p:spPr>
            <a:xfrm>
              <a:off x="9634197" y="3001788"/>
              <a:ext cx="309000" cy="677700"/>
            </a:xfrm>
            <a:prstGeom prst="curvedConnector2">
              <a:avLst/>
            </a:prstGeom>
            <a:noFill/>
            <a:ln w="9525" cap="flat" cmpd="sng">
              <a:solidFill>
                <a:schemeClr val="accent1"/>
              </a:solidFill>
              <a:prstDash val="solid"/>
              <a:round/>
              <a:headEnd type="none" w="sm" len="sm"/>
              <a:tailEnd type="triangle" w="med" len="med"/>
            </a:ln>
          </p:spPr>
        </p:cxnSp>
        <p:cxnSp>
          <p:nvCxnSpPr>
            <p:cNvPr id="260" name="Google Shape;260;p15"/>
            <p:cNvCxnSpPr>
              <a:stCxn id="242" idx="1"/>
              <a:endCxn id="243" idx="0"/>
            </p:cNvCxnSpPr>
            <p:nvPr/>
          </p:nvCxnSpPr>
          <p:spPr>
            <a:xfrm flipH="1">
              <a:off x="7866557" y="3329104"/>
              <a:ext cx="452700" cy="348300"/>
            </a:xfrm>
            <a:prstGeom prst="curvedConnector2">
              <a:avLst/>
            </a:prstGeom>
            <a:noFill/>
            <a:ln w="9525" cap="flat" cmpd="sng">
              <a:solidFill>
                <a:schemeClr val="accent1"/>
              </a:solidFill>
              <a:prstDash val="solid"/>
              <a:round/>
              <a:headEnd type="none" w="sm" len="sm"/>
              <a:tailEnd type="triangle" w="med" len="med"/>
            </a:ln>
          </p:spPr>
        </p:cxnSp>
        <p:cxnSp>
          <p:nvCxnSpPr>
            <p:cNvPr id="261" name="Google Shape;261;p15"/>
            <p:cNvCxnSpPr>
              <a:stCxn id="247" idx="1"/>
              <a:endCxn id="253" idx="0"/>
            </p:cNvCxnSpPr>
            <p:nvPr/>
          </p:nvCxnSpPr>
          <p:spPr>
            <a:xfrm flipH="1">
              <a:off x="6889235" y="4790188"/>
              <a:ext cx="309600" cy="303600"/>
            </a:xfrm>
            <a:prstGeom prst="curvedConnector2">
              <a:avLst/>
            </a:prstGeom>
            <a:noFill/>
            <a:ln w="9525" cap="flat" cmpd="sng">
              <a:solidFill>
                <a:schemeClr val="accent1"/>
              </a:solidFill>
              <a:prstDash val="solid"/>
              <a:round/>
              <a:headEnd type="none" w="sm" len="sm"/>
              <a:tailEnd type="triangle" w="med" len="med"/>
            </a:ln>
          </p:spPr>
        </p:cxnSp>
        <p:cxnSp>
          <p:nvCxnSpPr>
            <p:cNvPr id="262" name="Google Shape;262;p15"/>
            <p:cNvCxnSpPr>
              <a:stCxn id="245" idx="3"/>
              <a:endCxn id="237" idx="0"/>
            </p:cNvCxnSpPr>
            <p:nvPr/>
          </p:nvCxnSpPr>
          <p:spPr>
            <a:xfrm>
              <a:off x="8493457" y="4462872"/>
              <a:ext cx="518700" cy="1244100"/>
            </a:xfrm>
            <a:prstGeom prst="curvedConnector2">
              <a:avLst/>
            </a:prstGeom>
            <a:noFill/>
            <a:ln w="9525" cap="flat" cmpd="sng">
              <a:solidFill>
                <a:schemeClr val="accent1"/>
              </a:solidFill>
              <a:prstDash val="solid"/>
              <a:round/>
              <a:headEnd type="none" w="sm" len="sm"/>
              <a:tailEnd type="triangle" w="med" len="med"/>
            </a:ln>
          </p:spPr>
        </p:cxnSp>
        <p:cxnSp>
          <p:nvCxnSpPr>
            <p:cNvPr id="263" name="Google Shape;263;p15"/>
            <p:cNvCxnSpPr>
              <a:stCxn id="255" idx="3"/>
              <a:endCxn id="237" idx="1"/>
            </p:cNvCxnSpPr>
            <p:nvPr/>
          </p:nvCxnSpPr>
          <p:spPr>
            <a:xfrm rot="10800000" flipH="1">
              <a:off x="7551970" y="5848697"/>
              <a:ext cx="1107600" cy="30600"/>
            </a:xfrm>
            <a:prstGeom prst="curvedConnector3">
              <a:avLst>
                <a:gd name="adj1" fmla="val 9387"/>
              </a:avLst>
            </a:prstGeom>
            <a:noFill/>
            <a:ln w="9525" cap="flat" cmpd="sng">
              <a:solidFill>
                <a:schemeClr val="accent1"/>
              </a:solidFill>
              <a:prstDash val="solid"/>
              <a:round/>
              <a:headEnd type="none" w="sm" len="sm"/>
              <a:tailEnd type="triangle" w="med" len="med"/>
            </a:ln>
          </p:spPr>
        </p:cxnSp>
        <p:cxnSp>
          <p:nvCxnSpPr>
            <p:cNvPr id="264" name="Google Shape;264;p15"/>
            <p:cNvCxnSpPr>
              <a:stCxn id="257" idx="3"/>
              <a:endCxn id="237" idx="2"/>
            </p:cNvCxnSpPr>
            <p:nvPr/>
          </p:nvCxnSpPr>
          <p:spPr>
            <a:xfrm rot="10800000" flipH="1">
              <a:off x="7551971" y="5990313"/>
              <a:ext cx="1460400" cy="216300"/>
            </a:xfrm>
            <a:prstGeom prst="curvedConnector2">
              <a:avLst/>
            </a:prstGeom>
            <a:noFill/>
            <a:ln w="9525" cap="flat" cmpd="sng">
              <a:solidFill>
                <a:schemeClr val="accent1"/>
              </a:solidFill>
              <a:prstDash val="solid"/>
              <a:round/>
              <a:headEnd type="none" w="sm" len="sm"/>
              <a:tailEnd type="triangle" w="med" len="med"/>
            </a:ln>
          </p:spPr>
        </p:cxnSp>
        <p:cxnSp>
          <p:nvCxnSpPr>
            <p:cNvPr id="265" name="Google Shape;265;p15"/>
            <p:cNvCxnSpPr>
              <a:stCxn id="252" idx="2"/>
              <a:endCxn id="237" idx="0"/>
            </p:cNvCxnSpPr>
            <p:nvPr/>
          </p:nvCxnSpPr>
          <p:spPr>
            <a:xfrm rot="5400000">
              <a:off x="9087378" y="4858795"/>
              <a:ext cx="773100" cy="923400"/>
            </a:xfrm>
            <a:prstGeom prst="curvedConnector3">
              <a:avLst>
                <a:gd name="adj1" fmla="val 51702"/>
              </a:avLst>
            </a:prstGeom>
            <a:noFill/>
            <a:ln w="9525" cap="flat" cmpd="sng">
              <a:solidFill>
                <a:schemeClr val="accent1"/>
              </a:solidFill>
              <a:prstDash val="solid"/>
              <a:round/>
              <a:headEnd type="none" w="sm" len="sm"/>
              <a:tailEnd type="triangle" w="med" len="med"/>
            </a:ln>
          </p:spPr>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6"/>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IKILI AĞAÇ ÖRNEĞI</a:t>
            </a:r>
            <a:endParaRPr/>
          </a:p>
        </p:txBody>
      </p:sp>
      <p:sp>
        <p:nvSpPr>
          <p:cNvPr id="271" name="Google Shape;271;p16"/>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sz="1400">
                <a:latin typeface="Consolas"/>
                <a:ea typeface="Consolas"/>
                <a:cs typeface="Consolas"/>
                <a:sym typeface="Consolas"/>
              </a:rPr>
              <a:t>#include &lt;stdio.h&gt;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#include &lt;stdlib.h&gt;</a:t>
            </a:r>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struct agacDugum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veri;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struct agacDugum* sol;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struct agacDugum* sag;</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typedef struct agacDugum </a:t>
            </a:r>
            <a:r>
              <a:rPr lang="tr-TR" sz="1400" b="1">
                <a:solidFill>
                  <a:srgbClr val="00B050"/>
                </a:solidFill>
                <a:latin typeface="Consolas"/>
                <a:ea typeface="Consolas"/>
                <a:cs typeface="Consolas"/>
                <a:sym typeface="Consolas"/>
              </a:rPr>
              <a:t>Dugum</a:t>
            </a: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yeniDugum(</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pVeri)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7030A0"/>
                </a:solidFill>
                <a:latin typeface="Consolas"/>
                <a:ea typeface="Consolas"/>
                <a:cs typeface="Consolas"/>
                <a:sym typeface="Consolas"/>
              </a:rPr>
              <a:t>// Yeni düğüme bellek tahsisi yapılıyor</a:t>
            </a:r>
            <a:endParaRPr/>
          </a:p>
          <a:p>
            <a:pPr marL="0" lvl="0" indent="0" algn="l" rtl="0">
              <a:lnSpc>
                <a:spcPct val="100000"/>
              </a:lnSpc>
              <a:spcBef>
                <a:spcPts val="0"/>
              </a:spcBef>
              <a:spcAft>
                <a:spcPts val="0"/>
              </a:spcAft>
              <a:buSzPts val="1190"/>
              <a:buNone/>
            </a:pPr>
            <a:r>
              <a:rPr lang="tr-TR" sz="1400">
                <a:solidFill>
                  <a:srgbClr val="00B050"/>
                </a:solidFill>
                <a:latin typeface="Consolas"/>
                <a:ea typeface="Consolas"/>
                <a:cs typeface="Consolas"/>
                <a:sym typeface="Consolas"/>
              </a:rPr>
              <a:t>    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yeni = (</a:t>
            </a:r>
            <a:r>
              <a:rPr lang="tr-TR" sz="1400">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)malloc(sizeof(</a:t>
            </a:r>
            <a:r>
              <a:rPr lang="tr-TR" sz="1400">
                <a:solidFill>
                  <a:srgbClr val="00B050"/>
                </a:solidFill>
                <a:latin typeface="Consolas"/>
                <a:ea typeface="Consolas"/>
                <a:cs typeface="Consolas"/>
                <a:sym typeface="Consolas"/>
              </a:rPr>
              <a:t>Dugum</a:t>
            </a: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if (yeni != NULL)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yeni-&gt;veri = pVeri; </a:t>
            </a:r>
            <a:r>
              <a:rPr lang="tr-TR" sz="1400">
                <a:solidFill>
                  <a:srgbClr val="7030A0"/>
                </a:solidFill>
                <a:latin typeface="Consolas"/>
                <a:ea typeface="Consolas"/>
                <a:cs typeface="Consolas"/>
                <a:sym typeface="Consolas"/>
              </a:rPr>
              <a:t>// Tahsis yapılan düğüme veri aktarılıyor</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yeni-&gt;sol = NULL;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yeni-&gt;sag = NULL;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return yeni;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//...Devamı Sonraki Sayfada</a:t>
            </a:r>
            <a:endParaRPr/>
          </a:p>
        </p:txBody>
      </p:sp>
      <p:sp>
        <p:nvSpPr>
          <p:cNvPr id="272" name="Google Shape;272;p16"/>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a:t>İkili bir ağaçta gerçekleştirilebilecek temel işlemler şunlardır:</a:t>
            </a:r>
            <a:endParaRPr/>
          </a:p>
          <a:p>
            <a:pPr marL="285750" lvl="0" indent="-285750" algn="l" rtl="0">
              <a:lnSpc>
                <a:spcPct val="100000"/>
              </a:lnSpc>
              <a:spcBef>
                <a:spcPts val="1000"/>
              </a:spcBef>
              <a:spcAft>
                <a:spcPts val="0"/>
              </a:spcAft>
              <a:buSzPts val="1190"/>
              <a:buFont typeface="Arial"/>
              <a:buChar char="•"/>
            </a:pPr>
            <a:r>
              <a:rPr lang="tr-TR"/>
              <a:t>Ekleme (Insertion)</a:t>
            </a:r>
            <a:endParaRPr/>
          </a:p>
          <a:p>
            <a:pPr marL="285750" lvl="0" indent="-285750" algn="l" rtl="0">
              <a:lnSpc>
                <a:spcPct val="100000"/>
              </a:lnSpc>
              <a:spcBef>
                <a:spcPts val="1000"/>
              </a:spcBef>
              <a:spcAft>
                <a:spcPts val="0"/>
              </a:spcAft>
              <a:buSzPts val="1190"/>
              <a:buFont typeface="Arial"/>
              <a:buChar char="•"/>
            </a:pPr>
            <a:r>
              <a:rPr lang="tr-TR"/>
              <a:t>Silme (Deletion)</a:t>
            </a:r>
            <a:endParaRPr/>
          </a:p>
          <a:p>
            <a:pPr marL="285750" lvl="0" indent="-285750" algn="l" rtl="0">
              <a:lnSpc>
                <a:spcPct val="100000"/>
              </a:lnSpc>
              <a:spcBef>
                <a:spcPts val="1000"/>
              </a:spcBef>
              <a:spcAft>
                <a:spcPts val="0"/>
              </a:spcAft>
              <a:buSzPts val="1190"/>
              <a:buFont typeface="Arial"/>
              <a:buChar char="•"/>
            </a:pPr>
            <a:r>
              <a:rPr lang="tr-TR"/>
              <a:t>Arama (Search) ve </a:t>
            </a:r>
            <a:endParaRPr/>
          </a:p>
          <a:p>
            <a:pPr marL="285750" lvl="0" indent="-285750" algn="l" rtl="0">
              <a:lnSpc>
                <a:spcPct val="100000"/>
              </a:lnSpc>
              <a:spcBef>
                <a:spcPts val="1000"/>
              </a:spcBef>
              <a:spcAft>
                <a:spcPts val="0"/>
              </a:spcAft>
              <a:buSzPts val="1190"/>
              <a:buFont typeface="Arial"/>
              <a:buChar char="•"/>
            </a:pPr>
            <a:r>
              <a:rPr lang="tr-TR"/>
              <a:t>Gezinme (Traversing). Üç şekilde yapılır;</a:t>
            </a:r>
            <a:endParaRPr/>
          </a:p>
          <a:p>
            <a:pPr marL="742950" lvl="1" indent="-285750" algn="l" rtl="0">
              <a:lnSpc>
                <a:spcPct val="90000"/>
              </a:lnSpc>
              <a:spcBef>
                <a:spcPts val="400"/>
              </a:spcBef>
              <a:spcAft>
                <a:spcPts val="0"/>
              </a:spcAft>
              <a:buSzPts val="1020"/>
              <a:buFont typeface="Arial"/>
              <a:buChar char="•"/>
            </a:pPr>
            <a:r>
              <a:rPr lang="tr-TR"/>
              <a:t>Ön Sıralı (Pre-order traversal)</a:t>
            </a:r>
            <a:endParaRPr/>
          </a:p>
          <a:p>
            <a:pPr marL="742950" lvl="1" indent="-285750" algn="l" rtl="0">
              <a:lnSpc>
                <a:spcPct val="90000"/>
              </a:lnSpc>
              <a:spcBef>
                <a:spcPts val="600"/>
              </a:spcBef>
              <a:spcAft>
                <a:spcPts val="0"/>
              </a:spcAft>
              <a:buSzPts val="1020"/>
              <a:buFont typeface="Arial"/>
              <a:buChar char="•"/>
            </a:pPr>
            <a:r>
              <a:rPr lang="tr-TR"/>
              <a:t>Son Sıralı (Post-order traversal)</a:t>
            </a:r>
            <a:endParaRPr/>
          </a:p>
          <a:p>
            <a:pPr marL="742950" lvl="1" indent="-285750" algn="l" rtl="0">
              <a:lnSpc>
                <a:spcPct val="90000"/>
              </a:lnSpc>
              <a:spcBef>
                <a:spcPts val="600"/>
              </a:spcBef>
              <a:spcAft>
                <a:spcPts val="0"/>
              </a:spcAft>
              <a:buSzPts val="1020"/>
              <a:buFont typeface="Arial"/>
              <a:buChar char="•"/>
            </a:pPr>
            <a:r>
              <a:rPr lang="tr-TR"/>
              <a:t>Sıralı (In-order traversal)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7"/>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IKILI AĞAÇ ÖRNEĞI …</a:t>
            </a:r>
            <a:endParaRPr/>
          </a:p>
        </p:txBody>
      </p:sp>
      <p:sp>
        <p:nvSpPr>
          <p:cNvPr id="278" name="Google Shape;278;p17"/>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400">
                <a:latin typeface="Consolas"/>
                <a:ea typeface="Consolas"/>
                <a:cs typeface="Consolas"/>
                <a:sym typeface="Consolas"/>
              </a:rPr>
              <a:t>// Önceki Sayfadan Devam ...</a:t>
            </a:r>
            <a:endParaRPr/>
          </a:p>
          <a:p>
            <a:pPr marL="0" lvl="0" indent="0" algn="l" rtl="0">
              <a:lnSpc>
                <a:spcPct val="100000"/>
              </a:lnSpc>
              <a:spcBef>
                <a:spcPts val="0"/>
              </a:spcBef>
              <a:spcAft>
                <a:spcPts val="0"/>
              </a:spcAft>
              <a:buSzPts val="1190"/>
              <a:buNone/>
            </a:pPr>
            <a:r>
              <a:rPr lang="tr-TR" sz="1400" b="1">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dugumEkle(</a:t>
            </a:r>
            <a:r>
              <a:rPr lang="tr-TR" sz="1400" b="1">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kok,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pVeri)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if (kok == NULL)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return yeniDugum(pVeri); </a:t>
            </a:r>
            <a:r>
              <a:rPr lang="tr-TR" sz="1400">
                <a:solidFill>
                  <a:srgbClr val="7030A0"/>
                </a:solidFill>
                <a:latin typeface="Consolas"/>
                <a:ea typeface="Consolas"/>
                <a:cs typeface="Consolas"/>
                <a:sym typeface="Consolas"/>
              </a:rPr>
              <a:t>// Ağaç yoksa yeni düğüm ekle</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if (pVeri &lt; kok-&gt;veri) </a:t>
            </a:r>
            <a:r>
              <a:rPr lang="tr-TR" sz="1400">
                <a:solidFill>
                  <a:srgbClr val="7030A0"/>
                </a:solidFill>
                <a:latin typeface="Consolas"/>
                <a:ea typeface="Consolas"/>
                <a:cs typeface="Consolas"/>
                <a:sym typeface="Consolas"/>
              </a:rPr>
              <a:t>// Eklenecek veriyi karşılaştır</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kok-&gt;sol = dugumEkle(kok-&gt;sol, pVeri);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else if (pVeri &gt; kok-&gt;veri)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kok-&gt;sag = dugumEkle(kok-&gt;sag, pVeri);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return kok; </a:t>
            </a:r>
            <a:r>
              <a:rPr lang="tr-TR" sz="1400">
                <a:solidFill>
                  <a:srgbClr val="7030A0"/>
                </a:solidFill>
                <a:latin typeface="Consolas"/>
                <a:ea typeface="Consolas"/>
                <a:cs typeface="Consolas"/>
                <a:sym typeface="Consolas"/>
              </a:rPr>
              <a:t>// Değişen kök düğümü döndür.</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b="1">
                <a:solidFill>
                  <a:srgbClr val="00B050"/>
                </a:solidFill>
                <a:latin typeface="Consolas"/>
                <a:ea typeface="Consolas"/>
                <a:cs typeface="Consolas"/>
                <a:sym typeface="Consolas"/>
              </a:rPr>
              <a:t>void</a:t>
            </a:r>
            <a:r>
              <a:rPr lang="tr-TR" sz="1400">
                <a:latin typeface="Consolas"/>
                <a:ea typeface="Consolas"/>
                <a:cs typeface="Consolas"/>
                <a:sym typeface="Consolas"/>
              </a:rPr>
              <a:t> siraliGezinme(</a:t>
            </a:r>
            <a:r>
              <a:rPr lang="tr-TR" sz="1400" b="1">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kok)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7030A0"/>
                </a:solidFill>
                <a:latin typeface="Consolas"/>
                <a:ea typeface="Consolas"/>
                <a:cs typeface="Consolas"/>
                <a:sym typeface="Consolas"/>
              </a:rPr>
              <a:t>//   Sıralı Gezinti: sol altagac, kok, sag altagac</a:t>
            </a:r>
            <a:endParaRPr sz="1400">
              <a:solidFill>
                <a:srgbClr val="7030A0"/>
              </a:solidFill>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if (kok != NULL)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siraliGezinme(kok-&gt;sol);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printf("%d ", kok-&gt;veri);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siraliGezinme(kok-&gt;sag);</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b="1">
                <a:solidFill>
                  <a:srgbClr val="00B050"/>
                </a:solidFill>
                <a:latin typeface="Consolas"/>
                <a:ea typeface="Consolas"/>
                <a:cs typeface="Consolas"/>
                <a:sym typeface="Consolas"/>
              </a:rPr>
              <a:t>void</a:t>
            </a:r>
            <a:r>
              <a:rPr lang="tr-TR" sz="1400">
                <a:latin typeface="Consolas"/>
                <a:ea typeface="Consolas"/>
                <a:cs typeface="Consolas"/>
                <a:sym typeface="Consolas"/>
              </a:rPr>
              <a:t> onSiraliGezinme(</a:t>
            </a:r>
            <a:r>
              <a:rPr lang="tr-TR" sz="1400" b="1">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kok)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7030A0"/>
                </a:solidFill>
                <a:latin typeface="Consolas"/>
                <a:ea typeface="Consolas"/>
                <a:cs typeface="Consolas"/>
                <a:sym typeface="Consolas"/>
              </a:rPr>
              <a:t>//   Ön Sıralı Gezinti: kok, sol altagac, sag altagac</a:t>
            </a:r>
            <a:endParaRPr sz="1400">
              <a:solidFill>
                <a:srgbClr val="7030A0"/>
              </a:solidFill>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if (kok != NULL)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printf("%d ", kok-&gt;veri);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onSiraliGezinme(kok-&gt;sol);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onSiraliGezinme(kok-&gt;sag);</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//...Devamı Sonraki Sayfada</a:t>
            </a:r>
            <a:endParaRPr/>
          </a:p>
        </p:txBody>
      </p:sp>
      <p:sp>
        <p:nvSpPr>
          <p:cNvPr id="279" name="Google Shape;279;p17"/>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a:t>İkili bir ağaçta gerçekleştirilebilecek temel işlemler şunlardır:</a:t>
            </a:r>
            <a:endParaRPr/>
          </a:p>
          <a:p>
            <a:pPr marL="285750" lvl="0" indent="-285750" algn="l" rtl="0">
              <a:lnSpc>
                <a:spcPct val="100000"/>
              </a:lnSpc>
              <a:spcBef>
                <a:spcPts val="1000"/>
              </a:spcBef>
              <a:spcAft>
                <a:spcPts val="0"/>
              </a:spcAft>
              <a:buSzPts val="1190"/>
              <a:buFont typeface="Arial"/>
              <a:buChar char="•"/>
            </a:pPr>
            <a:r>
              <a:rPr lang="tr-TR"/>
              <a:t>Ekleme (Insertion)</a:t>
            </a:r>
            <a:endParaRPr/>
          </a:p>
          <a:p>
            <a:pPr marL="285750" lvl="0" indent="-285750" algn="l" rtl="0">
              <a:lnSpc>
                <a:spcPct val="100000"/>
              </a:lnSpc>
              <a:spcBef>
                <a:spcPts val="1000"/>
              </a:spcBef>
              <a:spcAft>
                <a:spcPts val="0"/>
              </a:spcAft>
              <a:buSzPts val="1190"/>
              <a:buFont typeface="Arial"/>
              <a:buChar char="•"/>
            </a:pPr>
            <a:r>
              <a:rPr lang="tr-TR"/>
              <a:t>Silme (Deletion)</a:t>
            </a:r>
            <a:endParaRPr/>
          </a:p>
          <a:p>
            <a:pPr marL="285750" lvl="0" indent="-285750" algn="l" rtl="0">
              <a:lnSpc>
                <a:spcPct val="100000"/>
              </a:lnSpc>
              <a:spcBef>
                <a:spcPts val="1000"/>
              </a:spcBef>
              <a:spcAft>
                <a:spcPts val="0"/>
              </a:spcAft>
              <a:buSzPts val="1190"/>
              <a:buFont typeface="Arial"/>
              <a:buChar char="•"/>
            </a:pPr>
            <a:r>
              <a:rPr lang="tr-TR"/>
              <a:t>Arama (Search) ve </a:t>
            </a:r>
            <a:endParaRPr/>
          </a:p>
          <a:p>
            <a:pPr marL="285750" lvl="0" indent="-285750" algn="l" rtl="0">
              <a:lnSpc>
                <a:spcPct val="100000"/>
              </a:lnSpc>
              <a:spcBef>
                <a:spcPts val="1000"/>
              </a:spcBef>
              <a:spcAft>
                <a:spcPts val="0"/>
              </a:spcAft>
              <a:buSzPts val="1190"/>
              <a:buFont typeface="Arial"/>
              <a:buChar char="•"/>
            </a:pPr>
            <a:r>
              <a:rPr lang="tr-TR"/>
              <a:t>Gezinme (Traversing). Üç şekilde yapılır;</a:t>
            </a:r>
            <a:endParaRPr/>
          </a:p>
          <a:p>
            <a:pPr marL="742950" lvl="1" indent="-285750" algn="l" rtl="0">
              <a:lnSpc>
                <a:spcPct val="90000"/>
              </a:lnSpc>
              <a:spcBef>
                <a:spcPts val="400"/>
              </a:spcBef>
              <a:spcAft>
                <a:spcPts val="0"/>
              </a:spcAft>
              <a:buSzPts val="1020"/>
              <a:buFont typeface="Arial"/>
              <a:buChar char="•"/>
            </a:pPr>
            <a:r>
              <a:rPr lang="tr-TR"/>
              <a:t>Ön Sıralı (Pre-order traversal)</a:t>
            </a:r>
            <a:endParaRPr/>
          </a:p>
          <a:p>
            <a:pPr marL="742950" lvl="1" indent="-285750" algn="l" rtl="0">
              <a:lnSpc>
                <a:spcPct val="90000"/>
              </a:lnSpc>
              <a:spcBef>
                <a:spcPts val="600"/>
              </a:spcBef>
              <a:spcAft>
                <a:spcPts val="0"/>
              </a:spcAft>
              <a:buSzPts val="1020"/>
              <a:buFont typeface="Arial"/>
              <a:buChar char="•"/>
            </a:pPr>
            <a:r>
              <a:rPr lang="tr-TR"/>
              <a:t>Son Sıralı (Post-order traversal)</a:t>
            </a:r>
            <a:endParaRPr/>
          </a:p>
          <a:p>
            <a:pPr marL="742950" lvl="1" indent="-285750" algn="l" rtl="0">
              <a:lnSpc>
                <a:spcPct val="90000"/>
              </a:lnSpc>
              <a:spcBef>
                <a:spcPts val="600"/>
              </a:spcBef>
              <a:spcAft>
                <a:spcPts val="0"/>
              </a:spcAft>
              <a:buSzPts val="1020"/>
              <a:buFont typeface="Arial"/>
              <a:buChar char="•"/>
            </a:pPr>
            <a:r>
              <a:rPr lang="tr-TR"/>
              <a:t>Sıralı (In-order traversal)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8"/>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IKILI AĞAÇ ÖRNEĞI …</a:t>
            </a:r>
            <a:endParaRPr/>
          </a:p>
        </p:txBody>
      </p:sp>
      <p:sp>
        <p:nvSpPr>
          <p:cNvPr id="285" name="Google Shape;285;p18"/>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400">
                <a:latin typeface="Consolas"/>
                <a:ea typeface="Consolas"/>
                <a:cs typeface="Consolas"/>
                <a:sym typeface="Consolas"/>
              </a:rPr>
              <a:t>// Önceki Sayfadan Devam ...</a:t>
            </a:r>
            <a:endParaRPr/>
          </a:p>
          <a:p>
            <a:pPr marL="0" lvl="0" indent="0" algn="l" rtl="0">
              <a:lnSpc>
                <a:spcPct val="100000"/>
              </a:lnSpc>
              <a:spcBef>
                <a:spcPts val="0"/>
              </a:spcBef>
              <a:spcAft>
                <a:spcPts val="0"/>
              </a:spcAft>
              <a:buSzPts val="1190"/>
              <a:buNone/>
            </a:pPr>
            <a:r>
              <a:rPr lang="tr-TR" sz="1400" b="1">
                <a:solidFill>
                  <a:srgbClr val="00B050"/>
                </a:solidFill>
                <a:latin typeface="Consolas"/>
                <a:ea typeface="Consolas"/>
                <a:cs typeface="Consolas"/>
                <a:sym typeface="Consolas"/>
              </a:rPr>
              <a:t>void</a:t>
            </a:r>
            <a:r>
              <a:rPr lang="tr-TR" sz="1400">
                <a:latin typeface="Consolas"/>
                <a:ea typeface="Consolas"/>
                <a:cs typeface="Consolas"/>
                <a:sym typeface="Consolas"/>
              </a:rPr>
              <a:t> sonSiraliGezinme(</a:t>
            </a:r>
            <a:r>
              <a:rPr lang="tr-TR" sz="1400" b="1">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kok)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7030A0"/>
                </a:solidFill>
                <a:latin typeface="Consolas"/>
                <a:ea typeface="Consolas"/>
                <a:cs typeface="Consolas"/>
                <a:sym typeface="Consolas"/>
              </a:rPr>
              <a:t>//   Ön Sıralı Gezinti: kok, sol altagac, sag altagac</a:t>
            </a:r>
            <a:endParaRPr sz="1400">
              <a:solidFill>
                <a:srgbClr val="7030A0"/>
              </a:solidFill>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if (kok != NULL)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sonSiraliGezinme(kok-&gt;sol);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sonSiraliGezinme(kok-&gt;sag);</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printf("%d ", kok-&gt;veri);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b="1">
                <a:solidFill>
                  <a:srgbClr val="00B050"/>
                </a:solidFill>
                <a:latin typeface="Consolas"/>
                <a:ea typeface="Consolas"/>
                <a:cs typeface="Consolas"/>
                <a:sym typeface="Consolas"/>
              </a:rPr>
              <a:t>void</a:t>
            </a:r>
            <a:r>
              <a:rPr lang="tr-TR" sz="1400">
                <a:latin typeface="Consolas"/>
                <a:ea typeface="Consolas"/>
                <a:cs typeface="Consolas"/>
                <a:sym typeface="Consolas"/>
              </a:rPr>
              <a:t> agaciBelllektenKaldir(</a:t>
            </a:r>
            <a:r>
              <a:rPr lang="tr-TR" sz="1400" b="1">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kok)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if (kok != NULL)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agaciBelllektenKaldir(kok-&gt;sol);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agaciBelllektenKaldir(kok-&gt;sag);</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free(kok);</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//...Devamı Sonraki Sayfada</a:t>
            </a:r>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p:txBody>
      </p:sp>
      <p:sp>
        <p:nvSpPr>
          <p:cNvPr id="286" name="Google Shape;286;p18"/>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a:t>İkili bir ağaçta gerçekleştirilebilecek temel işlemler şunlardır:</a:t>
            </a:r>
            <a:endParaRPr/>
          </a:p>
          <a:p>
            <a:pPr marL="285750" lvl="0" indent="-285750" algn="l" rtl="0">
              <a:lnSpc>
                <a:spcPct val="100000"/>
              </a:lnSpc>
              <a:spcBef>
                <a:spcPts val="1000"/>
              </a:spcBef>
              <a:spcAft>
                <a:spcPts val="0"/>
              </a:spcAft>
              <a:buSzPts val="1190"/>
              <a:buFont typeface="Arial"/>
              <a:buChar char="•"/>
            </a:pPr>
            <a:r>
              <a:rPr lang="tr-TR"/>
              <a:t>Ekleme (Insertion)</a:t>
            </a:r>
            <a:endParaRPr/>
          </a:p>
          <a:p>
            <a:pPr marL="285750" lvl="0" indent="-285750" algn="l" rtl="0">
              <a:lnSpc>
                <a:spcPct val="100000"/>
              </a:lnSpc>
              <a:spcBef>
                <a:spcPts val="1000"/>
              </a:spcBef>
              <a:spcAft>
                <a:spcPts val="0"/>
              </a:spcAft>
              <a:buSzPts val="1190"/>
              <a:buFont typeface="Arial"/>
              <a:buChar char="•"/>
            </a:pPr>
            <a:r>
              <a:rPr lang="tr-TR"/>
              <a:t>Silme (Deletion)</a:t>
            </a:r>
            <a:endParaRPr/>
          </a:p>
          <a:p>
            <a:pPr marL="285750" lvl="0" indent="-285750" algn="l" rtl="0">
              <a:lnSpc>
                <a:spcPct val="100000"/>
              </a:lnSpc>
              <a:spcBef>
                <a:spcPts val="1000"/>
              </a:spcBef>
              <a:spcAft>
                <a:spcPts val="0"/>
              </a:spcAft>
              <a:buSzPts val="1190"/>
              <a:buFont typeface="Arial"/>
              <a:buChar char="•"/>
            </a:pPr>
            <a:r>
              <a:rPr lang="tr-TR"/>
              <a:t>Arama (Search) ve </a:t>
            </a:r>
            <a:endParaRPr/>
          </a:p>
          <a:p>
            <a:pPr marL="285750" lvl="0" indent="-285750" algn="l" rtl="0">
              <a:lnSpc>
                <a:spcPct val="100000"/>
              </a:lnSpc>
              <a:spcBef>
                <a:spcPts val="1000"/>
              </a:spcBef>
              <a:spcAft>
                <a:spcPts val="0"/>
              </a:spcAft>
              <a:buSzPts val="1190"/>
              <a:buFont typeface="Arial"/>
              <a:buChar char="•"/>
            </a:pPr>
            <a:r>
              <a:rPr lang="tr-TR"/>
              <a:t>Gezinme (Traversing). Üç şekilde yapılır;</a:t>
            </a:r>
            <a:endParaRPr/>
          </a:p>
          <a:p>
            <a:pPr marL="742950" lvl="1" indent="-285750" algn="l" rtl="0">
              <a:lnSpc>
                <a:spcPct val="90000"/>
              </a:lnSpc>
              <a:spcBef>
                <a:spcPts val="400"/>
              </a:spcBef>
              <a:spcAft>
                <a:spcPts val="0"/>
              </a:spcAft>
              <a:buSzPts val="1020"/>
              <a:buFont typeface="Arial"/>
              <a:buChar char="•"/>
            </a:pPr>
            <a:r>
              <a:rPr lang="tr-TR"/>
              <a:t>Ön Sıralı (Pre-order traversal)</a:t>
            </a:r>
            <a:endParaRPr/>
          </a:p>
          <a:p>
            <a:pPr marL="742950" lvl="1" indent="-285750" algn="l" rtl="0">
              <a:lnSpc>
                <a:spcPct val="90000"/>
              </a:lnSpc>
              <a:spcBef>
                <a:spcPts val="600"/>
              </a:spcBef>
              <a:spcAft>
                <a:spcPts val="0"/>
              </a:spcAft>
              <a:buSzPts val="1020"/>
              <a:buFont typeface="Arial"/>
              <a:buChar char="•"/>
            </a:pPr>
            <a:r>
              <a:rPr lang="tr-TR"/>
              <a:t>Son Sıralı (Post-order traversal)</a:t>
            </a:r>
            <a:endParaRPr/>
          </a:p>
          <a:p>
            <a:pPr marL="742950" lvl="1" indent="-285750" algn="l" rtl="0">
              <a:lnSpc>
                <a:spcPct val="90000"/>
              </a:lnSpc>
              <a:spcBef>
                <a:spcPts val="600"/>
              </a:spcBef>
              <a:spcAft>
                <a:spcPts val="0"/>
              </a:spcAft>
              <a:buSzPts val="1020"/>
              <a:buFont typeface="Arial"/>
              <a:buChar char="•"/>
            </a:pPr>
            <a:r>
              <a:rPr lang="tr-TR"/>
              <a:t>Sıralı (In-order traversal)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9"/>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IKILI AĞAÇ ÖRNEĞI …</a:t>
            </a:r>
            <a:endParaRPr/>
          </a:p>
        </p:txBody>
      </p:sp>
      <p:sp>
        <p:nvSpPr>
          <p:cNvPr id="293" name="Google Shape;293;p19"/>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400">
                <a:latin typeface="Consolas"/>
                <a:ea typeface="Consolas"/>
                <a:cs typeface="Consolas"/>
                <a:sym typeface="Consolas"/>
              </a:rPr>
              <a:t>// Önceki Sayfadan Devam ...</a:t>
            </a:r>
            <a:endParaRPr sz="1400">
              <a:solidFill>
                <a:srgbClr val="0000FF"/>
              </a:solidFill>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kok = NULL;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dugumVerisi;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secim;</a:t>
            </a:r>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kok=dugumEkle(kok, 20);</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kok=dugumEkle(kok, 30);</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kok=dugumEkle(kok, 40);</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kok=dugumEkle(kok, 50);</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kok=dugumEkle(kok, 60);</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kok=dugumEkle(kok, 70);</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kok=dugumEkle(kok, 80);</a:t>
            </a:r>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printf("\nSıralı Gezinti İle Ağaç: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siraliGezinme(kok);</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printf("\n");</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printf("\nOn Sıralı Gezinti İle Ağaç: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onSiraliGezinme(kok);</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printf("\n");</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printf("\nSon Sıralı Gezinti İle Ağaç: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sonSiraliGezinme(kok);</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printf("\n");</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agaciBelllektenKaldir(kok);</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kok=NULL;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return 0;</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p:txBody>
      </p:sp>
      <p:sp>
        <p:nvSpPr>
          <p:cNvPr id="294" name="Google Shape;294;p19"/>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a:t>İkili bir ağaçta gerçekleştirilebilecek temel işlemler şunlardır:</a:t>
            </a:r>
            <a:endParaRPr/>
          </a:p>
          <a:p>
            <a:pPr marL="285750" lvl="0" indent="-285750" algn="l" rtl="0">
              <a:lnSpc>
                <a:spcPct val="100000"/>
              </a:lnSpc>
              <a:spcBef>
                <a:spcPts val="1000"/>
              </a:spcBef>
              <a:spcAft>
                <a:spcPts val="0"/>
              </a:spcAft>
              <a:buSzPts val="1190"/>
              <a:buFont typeface="Arial"/>
              <a:buChar char="•"/>
            </a:pPr>
            <a:r>
              <a:rPr lang="tr-TR"/>
              <a:t>Ekleme (Insertion)</a:t>
            </a:r>
            <a:endParaRPr/>
          </a:p>
          <a:p>
            <a:pPr marL="285750" lvl="0" indent="-285750" algn="l" rtl="0">
              <a:lnSpc>
                <a:spcPct val="100000"/>
              </a:lnSpc>
              <a:spcBef>
                <a:spcPts val="1000"/>
              </a:spcBef>
              <a:spcAft>
                <a:spcPts val="0"/>
              </a:spcAft>
              <a:buSzPts val="1190"/>
              <a:buFont typeface="Arial"/>
              <a:buChar char="•"/>
            </a:pPr>
            <a:r>
              <a:rPr lang="tr-TR"/>
              <a:t>Silme (Deletion)</a:t>
            </a:r>
            <a:endParaRPr/>
          </a:p>
          <a:p>
            <a:pPr marL="285750" lvl="0" indent="-285750" algn="l" rtl="0">
              <a:lnSpc>
                <a:spcPct val="100000"/>
              </a:lnSpc>
              <a:spcBef>
                <a:spcPts val="1000"/>
              </a:spcBef>
              <a:spcAft>
                <a:spcPts val="0"/>
              </a:spcAft>
              <a:buSzPts val="1190"/>
              <a:buFont typeface="Arial"/>
              <a:buChar char="•"/>
            </a:pPr>
            <a:r>
              <a:rPr lang="tr-TR"/>
              <a:t>Arama (Search) ve </a:t>
            </a:r>
            <a:endParaRPr/>
          </a:p>
          <a:p>
            <a:pPr marL="285750" lvl="0" indent="-285750" algn="l" rtl="0">
              <a:lnSpc>
                <a:spcPct val="100000"/>
              </a:lnSpc>
              <a:spcBef>
                <a:spcPts val="1000"/>
              </a:spcBef>
              <a:spcAft>
                <a:spcPts val="0"/>
              </a:spcAft>
              <a:buSzPts val="1190"/>
              <a:buFont typeface="Arial"/>
              <a:buChar char="•"/>
            </a:pPr>
            <a:r>
              <a:rPr lang="tr-TR"/>
              <a:t>Gezinme (Traversing). Üç şekilde yapılır;</a:t>
            </a:r>
            <a:endParaRPr/>
          </a:p>
          <a:p>
            <a:pPr marL="742950" lvl="1" indent="-285750" algn="l" rtl="0">
              <a:lnSpc>
                <a:spcPct val="90000"/>
              </a:lnSpc>
              <a:spcBef>
                <a:spcPts val="400"/>
              </a:spcBef>
              <a:spcAft>
                <a:spcPts val="0"/>
              </a:spcAft>
              <a:buSzPts val="1020"/>
              <a:buFont typeface="Arial"/>
              <a:buChar char="•"/>
            </a:pPr>
            <a:r>
              <a:rPr lang="tr-TR"/>
              <a:t>Ön Sıralı (Pre-order traversal)</a:t>
            </a:r>
            <a:endParaRPr/>
          </a:p>
          <a:p>
            <a:pPr marL="742950" lvl="1" indent="-285750" algn="l" rtl="0">
              <a:lnSpc>
                <a:spcPct val="90000"/>
              </a:lnSpc>
              <a:spcBef>
                <a:spcPts val="600"/>
              </a:spcBef>
              <a:spcAft>
                <a:spcPts val="0"/>
              </a:spcAft>
              <a:buSzPts val="1020"/>
              <a:buFont typeface="Arial"/>
              <a:buChar char="•"/>
            </a:pPr>
            <a:r>
              <a:rPr lang="tr-TR"/>
              <a:t>Son Sıralı (Post-order traversal)</a:t>
            </a:r>
            <a:endParaRPr/>
          </a:p>
          <a:p>
            <a:pPr marL="742950" lvl="1" indent="-285750" algn="l" rtl="0">
              <a:lnSpc>
                <a:spcPct val="90000"/>
              </a:lnSpc>
              <a:spcBef>
                <a:spcPts val="600"/>
              </a:spcBef>
              <a:spcAft>
                <a:spcPts val="0"/>
              </a:spcAft>
              <a:buSzPts val="1020"/>
              <a:buFont typeface="Arial"/>
              <a:buChar char="•"/>
            </a:pPr>
            <a:r>
              <a:rPr lang="tr-TR"/>
              <a:t>Sıralı (In-order traversal)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B050"/>
                </a:solidFill>
              </a:rPr>
              <a:t>yapısal (</a:t>
            </a:r>
            <a:r>
              <a:rPr lang="tr-TR" dirty="0" err="1">
                <a:solidFill>
                  <a:srgbClr val="00B050"/>
                </a:solidFill>
              </a:rPr>
              <a:t>structural</a:t>
            </a:r>
            <a:r>
              <a:rPr lang="tr-TR" dirty="0">
                <a:solidFill>
                  <a:srgbClr val="00B050"/>
                </a:solidFill>
              </a:rPr>
              <a:t>) programlama nedir?</a:t>
            </a:r>
          </a:p>
        </p:txBody>
      </p:sp>
      <p:sp>
        <p:nvSpPr>
          <p:cNvPr id="3" name="İçerik Yer Tutucusu 2"/>
          <p:cNvSpPr>
            <a:spLocks noGrp="1"/>
          </p:cNvSpPr>
          <p:nvPr>
            <p:ph sz="half" idx="1"/>
          </p:nvPr>
        </p:nvSpPr>
        <p:spPr/>
        <p:txBody>
          <a:bodyPr>
            <a:normAutofit fontScale="77500" lnSpcReduction="20000"/>
          </a:bodyPr>
          <a:lstStyle/>
          <a:p>
            <a:pPr marL="0" indent="0" algn="ctr">
              <a:buNone/>
            </a:pPr>
            <a:r>
              <a:rPr lang="tr-TR" b="1" dirty="0"/>
              <a:t>Yapısal programlama, ana fonksiyondan başlayarak tanımlanan fonksiyonların birbirlerini çağırmasıyla yapılır.</a:t>
            </a:r>
            <a:br>
              <a:rPr lang="tr-TR" b="1" dirty="0"/>
            </a:br>
            <a:endParaRPr lang="tr-TR" b="1" dirty="0"/>
          </a:p>
          <a:p>
            <a:pPr marL="0" indent="0">
              <a:buNone/>
            </a:pPr>
            <a:r>
              <a:rPr lang="tr-TR" dirty="0"/>
              <a:t>Programın ana çerçevesi:</a:t>
            </a:r>
          </a:p>
          <a:p>
            <a:pPr marL="273050" indent="-273050">
              <a:buFont typeface="+mj-lt"/>
              <a:buAutoNum type="arabicPeriod"/>
            </a:pPr>
            <a:r>
              <a:rPr lang="tr-TR" dirty="0">
                <a:highlight>
                  <a:srgbClr val="FFFF00"/>
                </a:highlight>
              </a:rPr>
              <a:t>İlk olarak </a:t>
            </a:r>
            <a:r>
              <a:rPr lang="tr-TR" dirty="0">
                <a:solidFill>
                  <a:srgbClr val="0070C0"/>
                </a:solidFill>
                <a:highlight>
                  <a:srgbClr val="FFFF00"/>
                </a:highlight>
              </a:rPr>
              <a:t>Ana fonksiyon </a:t>
            </a:r>
            <a:r>
              <a:rPr lang="tr-TR" dirty="0">
                <a:highlight>
                  <a:srgbClr val="FFFF00"/>
                </a:highlight>
              </a:rPr>
              <a:t>(</a:t>
            </a:r>
            <a:r>
              <a:rPr lang="tr-TR" dirty="0">
                <a:solidFill>
                  <a:srgbClr val="C00000"/>
                </a:solidFill>
                <a:highlight>
                  <a:srgbClr val="FFFF00"/>
                </a:highlight>
              </a:rPr>
              <a:t>main function</a:t>
            </a:r>
            <a:r>
              <a:rPr lang="tr-TR" dirty="0">
                <a:highlight>
                  <a:srgbClr val="FFFF00"/>
                </a:highlight>
              </a:rPr>
              <a:t>) tanımlanır. </a:t>
            </a:r>
          </a:p>
          <a:p>
            <a:pPr marL="273050" indent="-273050">
              <a:buFont typeface="+mj-lt"/>
              <a:buAutoNum type="arabicPeriod"/>
            </a:pPr>
            <a:r>
              <a:rPr lang="tr-TR" dirty="0">
                <a:highlight>
                  <a:srgbClr val="FFFF00"/>
                </a:highlight>
              </a:rPr>
              <a:t>Her bir fonksiyonda önce </a:t>
            </a:r>
            <a:r>
              <a:rPr lang="tr-TR" dirty="0">
                <a:solidFill>
                  <a:srgbClr val="0070C0"/>
                </a:solidFill>
                <a:highlight>
                  <a:srgbClr val="FFFF00"/>
                </a:highlight>
              </a:rPr>
              <a:t>veri yapıları </a:t>
            </a:r>
            <a:r>
              <a:rPr lang="tr-TR" dirty="0">
                <a:highlight>
                  <a:srgbClr val="FFFF00"/>
                </a:highlight>
              </a:rPr>
              <a:t>(</a:t>
            </a:r>
            <a:r>
              <a:rPr lang="tr-TR" dirty="0">
                <a:solidFill>
                  <a:srgbClr val="C00000"/>
                </a:solidFill>
                <a:highlight>
                  <a:srgbClr val="FFFF00"/>
                </a:highlight>
              </a:rPr>
              <a:t>data structure</a:t>
            </a:r>
            <a:r>
              <a:rPr lang="tr-TR" dirty="0">
                <a:highlight>
                  <a:srgbClr val="FFFF00"/>
                </a:highlight>
              </a:rPr>
              <a:t>)</a:t>
            </a:r>
            <a:r>
              <a:rPr lang="tr-TR" dirty="0">
                <a:solidFill>
                  <a:srgbClr val="0070C0"/>
                </a:solidFill>
                <a:highlight>
                  <a:srgbClr val="FFFF00"/>
                </a:highlight>
              </a:rPr>
              <a:t> tanımlanır </a:t>
            </a:r>
          </a:p>
          <a:p>
            <a:pPr marL="273050" indent="-273050">
              <a:buFont typeface="+mj-lt"/>
              <a:buAutoNum type="arabicPeriod"/>
            </a:pPr>
            <a:r>
              <a:rPr lang="tr-TR" dirty="0">
                <a:highlight>
                  <a:srgbClr val="FFFF00"/>
                </a:highlight>
              </a:rPr>
              <a:t>Her fonksiyonda bu veri yapılarını işleyen kontrol yapıları kodlanır.</a:t>
            </a:r>
            <a:br>
              <a:rPr lang="tr-TR" dirty="0">
                <a:highlight>
                  <a:srgbClr val="FFFF00"/>
                </a:highlight>
              </a:rPr>
            </a:br>
            <a:endParaRPr lang="tr-TR" dirty="0">
              <a:highlight>
                <a:srgbClr val="FFFF00"/>
              </a:highlight>
            </a:endParaRPr>
          </a:p>
          <a:p>
            <a:pPr marL="273050" indent="-273050">
              <a:buFont typeface="+mj-lt"/>
              <a:buAutoNum type="arabicPeriod"/>
            </a:pPr>
            <a:endParaRPr lang="tr-TR" dirty="0"/>
          </a:p>
          <a:p>
            <a:pPr marL="0" indent="0" algn="ctr">
              <a:buNone/>
            </a:pPr>
            <a:r>
              <a:rPr lang="tr-TR" b="1" dirty="0"/>
              <a:t>Yapısal programlamada veri ile bunu işleyen yapılar birbirinden ayrıdır.</a:t>
            </a:r>
          </a:p>
          <a:p>
            <a:endParaRPr lang="tr-TR" dirty="0"/>
          </a:p>
        </p:txBody>
      </p:sp>
      <p:sp>
        <p:nvSpPr>
          <p:cNvPr id="4" name="İçerik Yer Tutucusu 3"/>
          <p:cNvSpPr>
            <a:spLocks noGrp="1"/>
          </p:cNvSpPr>
          <p:nvPr>
            <p:ph sz="half" idx="2"/>
          </p:nvPr>
        </p:nvSpPr>
        <p:spPr/>
        <p:txBody>
          <a:bodyPr>
            <a:normAutofit fontScale="77500" lnSpcReduction="20000"/>
          </a:bodyPr>
          <a:lstStyle/>
          <a:p>
            <a:pPr marL="0" indent="0">
              <a:buNone/>
            </a:pPr>
            <a:r>
              <a:rPr lang="tr-TR" b="1" dirty="0">
                <a:solidFill>
                  <a:srgbClr val="0070C0"/>
                </a:solidFill>
              </a:rPr>
              <a:t>Veri yapıları </a:t>
            </a:r>
            <a:r>
              <a:rPr lang="tr-TR" b="1" dirty="0"/>
              <a:t>(</a:t>
            </a:r>
            <a:r>
              <a:rPr lang="tr-TR" b="1" dirty="0">
                <a:solidFill>
                  <a:srgbClr val="C00000"/>
                </a:solidFill>
              </a:rPr>
              <a:t>data </a:t>
            </a:r>
            <a:r>
              <a:rPr lang="tr-TR" b="1" dirty="0" err="1">
                <a:solidFill>
                  <a:srgbClr val="C00000"/>
                </a:solidFill>
              </a:rPr>
              <a:t>structures</a:t>
            </a:r>
            <a:r>
              <a:rPr lang="tr-TR" b="1" dirty="0"/>
              <a:t>) yada yeni ismiyle </a:t>
            </a:r>
            <a:r>
              <a:rPr lang="tr-TR" b="1" dirty="0">
                <a:solidFill>
                  <a:srgbClr val="0070C0"/>
                </a:solidFill>
              </a:rPr>
              <a:t>koleksiyonlar</a:t>
            </a:r>
            <a:r>
              <a:rPr lang="tr-TR" b="1" dirty="0"/>
              <a:t> (</a:t>
            </a:r>
            <a:r>
              <a:rPr lang="tr-TR" b="1" dirty="0" err="1">
                <a:solidFill>
                  <a:srgbClr val="C00000"/>
                </a:solidFill>
              </a:rPr>
              <a:t>collections</a:t>
            </a:r>
            <a:r>
              <a:rPr lang="tr-TR" b="1" dirty="0"/>
              <a:t>);</a:t>
            </a:r>
          </a:p>
          <a:p>
            <a:r>
              <a:rPr lang="tr-TR" dirty="0">
                <a:solidFill>
                  <a:srgbClr val="0070C0"/>
                </a:solidFill>
                <a:highlight>
                  <a:srgbClr val="FFFF00"/>
                </a:highlight>
              </a:rPr>
              <a:t>Değişken</a:t>
            </a:r>
            <a:r>
              <a:rPr lang="tr-TR" dirty="0">
                <a:highlight>
                  <a:srgbClr val="FFFF00"/>
                </a:highlight>
              </a:rPr>
              <a:t> (</a:t>
            </a:r>
            <a:r>
              <a:rPr lang="tr-TR" dirty="0" err="1">
                <a:highlight>
                  <a:srgbClr val="FFFF00"/>
                </a:highlight>
              </a:rPr>
              <a:t>variable</a:t>
            </a:r>
            <a:r>
              <a:rPr lang="tr-TR" dirty="0">
                <a:highlight>
                  <a:srgbClr val="FFFF00"/>
                </a:highlight>
              </a:rPr>
              <a:t>)</a:t>
            </a:r>
            <a:r>
              <a:rPr lang="tr-TR" dirty="0"/>
              <a:t>, </a:t>
            </a:r>
            <a:r>
              <a:rPr lang="tr-TR" dirty="0">
                <a:solidFill>
                  <a:srgbClr val="0070C0"/>
                </a:solidFill>
                <a:highlight>
                  <a:srgbClr val="FFFF00"/>
                </a:highlight>
              </a:rPr>
              <a:t>Dizi</a:t>
            </a:r>
            <a:r>
              <a:rPr lang="tr-TR" dirty="0">
                <a:highlight>
                  <a:srgbClr val="FFFF00"/>
                </a:highlight>
              </a:rPr>
              <a:t> (</a:t>
            </a:r>
            <a:r>
              <a:rPr lang="tr-TR" dirty="0" err="1">
                <a:highlight>
                  <a:srgbClr val="FFFF00"/>
                </a:highlight>
              </a:rPr>
              <a:t>array</a:t>
            </a:r>
            <a:r>
              <a:rPr lang="tr-TR" dirty="0">
                <a:highlight>
                  <a:srgbClr val="FFFF00"/>
                </a:highlight>
              </a:rPr>
              <a:t>), </a:t>
            </a:r>
            <a:r>
              <a:rPr lang="tr-TR" dirty="0">
                <a:solidFill>
                  <a:srgbClr val="0070C0"/>
                </a:solidFill>
              </a:rPr>
              <a:t>Liste</a:t>
            </a:r>
            <a:r>
              <a:rPr lang="tr-TR" dirty="0"/>
              <a:t> (</a:t>
            </a:r>
            <a:r>
              <a:rPr lang="tr-TR" dirty="0" err="1"/>
              <a:t>list</a:t>
            </a:r>
            <a:r>
              <a:rPr lang="tr-TR" dirty="0"/>
              <a:t>), </a:t>
            </a:r>
            <a:r>
              <a:rPr lang="tr-TR" dirty="0">
                <a:solidFill>
                  <a:srgbClr val="0070C0"/>
                </a:solidFill>
              </a:rPr>
              <a:t>Yığın</a:t>
            </a:r>
            <a:r>
              <a:rPr lang="tr-TR" dirty="0"/>
              <a:t> (</a:t>
            </a:r>
            <a:r>
              <a:rPr lang="tr-TR" dirty="0" err="1"/>
              <a:t>stack</a:t>
            </a:r>
            <a:r>
              <a:rPr lang="tr-TR" dirty="0"/>
              <a:t>), </a:t>
            </a:r>
            <a:r>
              <a:rPr lang="tr-TR" dirty="0">
                <a:solidFill>
                  <a:srgbClr val="0070C0"/>
                </a:solidFill>
              </a:rPr>
              <a:t>Kuyruk</a:t>
            </a:r>
            <a:r>
              <a:rPr lang="tr-TR" dirty="0"/>
              <a:t> (</a:t>
            </a:r>
            <a:r>
              <a:rPr lang="tr-TR" dirty="0" err="1"/>
              <a:t>queue</a:t>
            </a:r>
            <a:r>
              <a:rPr lang="tr-TR" dirty="0"/>
              <a:t>), </a:t>
            </a:r>
            <a:r>
              <a:rPr lang="tr-TR" dirty="0">
                <a:solidFill>
                  <a:srgbClr val="0070C0"/>
                </a:solidFill>
              </a:rPr>
              <a:t>Ağaç</a:t>
            </a:r>
            <a:r>
              <a:rPr lang="tr-TR" dirty="0"/>
              <a:t> (</a:t>
            </a:r>
            <a:r>
              <a:rPr lang="tr-TR" dirty="0" err="1"/>
              <a:t>tree</a:t>
            </a:r>
            <a:r>
              <a:rPr lang="tr-TR" dirty="0"/>
              <a:t>), </a:t>
            </a:r>
            <a:r>
              <a:rPr lang="tr-TR" dirty="0">
                <a:solidFill>
                  <a:srgbClr val="0070C0"/>
                </a:solidFill>
              </a:rPr>
              <a:t>Sözlük</a:t>
            </a:r>
            <a:r>
              <a:rPr lang="tr-TR" dirty="0"/>
              <a:t> (</a:t>
            </a:r>
            <a:r>
              <a:rPr lang="tr-TR" dirty="0" err="1"/>
              <a:t>dictionary</a:t>
            </a:r>
            <a:r>
              <a:rPr lang="tr-TR" dirty="0"/>
              <a:t>).</a:t>
            </a:r>
          </a:p>
          <a:p>
            <a:r>
              <a:rPr lang="tr-TR" dirty="0"/>
              <a:t>Günümüzde </a:t>
            </a:r>
            <a:r>
              <a:rPr lang="tr-TR" dirty="0">
                <a:solidFill>
                  <a:srgbClr val="0070C0"/>
                </a:solidFill>
              </a:rPr>
              <a:t>XML Belgesi </a:t>
            </a:r>
            <a:r>
              <a:rPr lang="tr-TR" dirty="0"/>
              <a:t>(</a:t>
            </a:r>
            <a:r>
              <a:rPr lang="tr-TR" dirty="0">
                <a:solidFill>
                  <a:srgbClr val="C00000"/>
                </a:solidFill>
              </a:rPr>
              <a:t>XML </a:t>
            </a:r>
            <a:r>
              <a:rPr lang="tr-TR" dirty="0" err="1">
                <a:solidFill>
                  <a:srgbClr val="C00000"/>
                </a:solidFill>
              </a:rPr>
              <a:t>document</a:t>
            </a:r>
            <a:r>
              <a:rPr lang="tr-TR" dirty="0"/>
              <a:t>), </a:t>
            </a:r>
            <a:r>
              <a:rPr lang="tr-TR" dirty="0">
                <a:solidFill>
                  <a:srgbClr val="0070C0"/>
                </a:solidFill>
              </a:rPr>
              <a:t>Nesne Grafiği</a:t>
            </a:r>
            <a:r>
              <a:rPr lang="tr-TR" dirty="0"/>
              <a:t> (</a:t>
            </a:r>
            <a:r>
              <a:rPr lang="tr-TR" dirty="0">
                <a:solidFill>
                  <a:srgbClr val="C00000"/>
                </a:solidFill>
              </a:rPr>
              <a:t>Object </a:t>
            </a:r>
            <a:r>
              <a:rPr lang="tr-TR" dirty="0" err="1">
                <a:solidFill>
                  <a:srgbClr val="C00000"/>
                </a:solidFill>
              </a:rPr>
              <a:t>Graph</a:t>
            </a:r>
            <a:r>
              <a:rPr lang="tr-TR" dirty="0"/>
              <a:t>), </a:t>
            </a:r>
            <a:r>
              <a:rPr lang="tr-TR" dirty="0">
                <a:solidFill>
                  <a:srgbClr val="0070C0"/>
                </a:solidFill>
              </a:rPr>
              <a:t>Veri Seti </a:t>
            </a:r>
            <a:r>
              <a:rPr lang="tr-TR" dirty="0"/>
              <a:t>(</a:t>
            </a:r>
            <a:r>
              <a:rPr lang="tr-TR" dirty="0" err="1">
                <a:solidFill>
                  <a:srgbClr val="C00000"/>
                </a:solidFill>
              </a:rPr>
              <a:t>Dataset</a:t>
            </a:r>
            <a:r>
              <a:rPr lang="tr-TR" dirty="0"/>
              <a:t>) </a:t>
            </a:r>
          </a:p>
          <a:p>
            <a:pPr marL="0" indent="0">
              <a:buNone/>
            </a:pPr>
            <a:endParaRPr lang="tr-TR" dirty="0"/>
          </a:p>
          <a:p>
            <a:pPr marL="0" indent="0">
              <a:buNone/>
            </a:pPr>
            <a:r>
              <a:rPr lang="tr-TR" b="1" dirty="0">
                <a:solidFill>
                  <a:srgbClr val="0070C0"/>
                </a:solidFill>
              </a:rPr>
              <a:t>Kontrol yapıları </a:t>
            </a:r>
            <a:r>
              <a:rPr lang="tr-TR" b="1" dirty="0"/>
              <a:t>(</a:t>
            </a:r>
            <a:r>
              <a:rPr lang="tr-TR" b="1" dirty="0" err="1">
                <a:solidFill>
                  <a:srgbClr val="C00000"/>
                </a:solidFill>
              </a:rPr>
              <a:t>control</a:t>
            </a:r>
            <a:r>
              <a:rPr lang="tr-TR" b="1" dirty="0">
                <a:solidFill>
                  <a:srgbClr val="C00000"/>
                </a:solidFill>
              </a:rPr>
              <a:t> </a:t>
            </a:r>
            <a:r>
              <a:rPr lang="tr-TR" b="1" dirty="0" err="1">
                <a:solidFill>
                  <a:srgbClr val="C00000"/>
                </a:solidFill>
              </a:rPr>
              <a:t>strructures</a:t>
            </a:r>
            <a:r>
              <a:rPr lang="tr-TR" b="1" dirty="0"/>
              <a:t>);</a:t>
            </a:r>
          </a:p>
          <a:p>
            <a:r>
              <a:rPr lang="tr-TR" dirty="0" err="1">
                <a:highlight>
                  <a:srgbClr val="FFFF00"/>
                </a:highlight>
                <a:latin typeface="Consolas" panose="020B0609020204030204" pitchFamily="49" charset="0"/>
              </a:rPr>
              <a:t>if</a:t>
            </a:r>
            <a:r>
              <a:rPr lang="tr-TR" dirty="0">
                <a:latin typeface="Consolas" panose="020B0609020204030204" pitchFamily="49" charset="0"/>
              </a:rPr>
              <a:t>, </a:t>
            </a:r>
            <a:r>
              <a:rPr lang="tr-TR" dirty="0" err="1">
                <a:highlight>
                  <a:srgbClr val="FFFF00"/>
                </a:highlight>
                <a:latin typeface="Consolas" panose="020B0609020204030204" pitchFamily="49" charset="0"/>
              </a:rPr>
              <a:t>if</a:t>
            </a:r>
            <a:r>
              <a:rPr lang="tr-TR" dirty="0">
                <a:highlight>
                  <a:srgbClr val="FFFF00"/>
                </a:highlight>
                <a:latin typeface="Consolas" panose="020B0609020204030204" pitchFamily="49" charset="0"/>
              </a:rPr>
              <a:t> else</a:t>
            </a:r>
          </a:p>
          <a:p>
            <a:r>
              <a:rPr lang="tr-TR" dirty="0" err="1">
                <a:highlight>
                  <a:srgbClr val="FFFF00"/>
                </a:highlight>
                <a:latin typeface="Consolas" panose="020B0609020204030204" pitchFamily="49" charset="0"/>
              </a:rPr>
              <a:t>switch</a:t>
            </a:r>
            <a:r>
              <a:rPr lang="tr-TR" dirty="0">
                <a:latin typeface="Consolas" panose="020B0609020204030204" pitchFamily="49" charset="0"/>
              </a:rPr>
              <a:t>, </a:t>
            </a:r>
            <a:r>
              <a:rPr lang="tr-TR" dirty="0" err="1">
                <a:latin typeface="Consolas" panose="020B0609020204030204" pitchFamily="49" charset="0"/>
              </a:rPr>
              <a:t>case</a:t>
            </a:r>
            <a:endParaRPr lang="tr-TR" dirty="0">
              <a:latin typeface="Consolas" panose="020B0609020204030204" pitchFamily="49" charset="0"/>
            </a:endParaRPr>
          </a:p>
          <a:p>
            <a:r>
              <a:rPr lang="tr-TR" dirty="0">
                <a:highlight>
                  <a:srgbClr val="FFFF00"/>
                </a:highlight>
                <a:latin typeface="Consolas" panose="020B0609020204030204" pitchFamily="49" charset="0"/>
              </a:rPr>
              <a:t>do</a:t>
            </a:r>
            <a:r>
              <a:rPr lang="tr-TR" dirty="0">
                <a:latin typeface="Consolas" panose="020B0609020204030204" pitchFamily="49" charset="0"/>
              </a:rPr>
              <a:t>, </a:t>
            </a:r>
            <a:r>
              <a:rPr lang="tr-TR" dirty="0">
                <a:highlight>
                  <a:srgbClr val="FFFF00"/>
                </a:highlight>
                <a:latin typeface="Consolas" panose="020B0609020204030204" pitchFamily="49" charset="0"/>
              </a:rPr>
              <a:t>while</a:t>
            </a:r>
            <a:r>
              <a:rPr lang="tr-TR" dirty="0">
                <a:latin typeface="Consolas" panose="020B0609020204030204" pitchFamily="49" charset="0"/>
              </a:rPr>
              <a:t>, </a:t>
            </a:r>
            <a:r>
              <a:rPr lang="tr-TR" dirty="0">
                <a:highlight>
                  <a:srgbClr val="FFFF00"/>
                </a:highlight>
                <a:latin typeface="Consolas" panose="020B0609020204030204" pitchFamily="49" charset="0"/>
              </a:rPr>
              <a:t>for</a:t>
            </a:r>
          </a:p>
          <a:p>
            <a:r>
              <a:rPr lang="tr-TR" dirty="0" err="1">
                <a:highlight>
                  <a:srgbClr val="FFFF00"/>
                </a:highlight>
                <a:latin typeface="Consolas" panose="020B0609020204030204" pitchFamily="49" charset="0"/>
              </a:rPr>
              <a:t>continue</a:t>
            </a:r>
            <a:r>
              <a:rPr lang="tr-TR" dirty="0">
                <a:latin typeface="Consolas" panose="020B0609020204030204" pitchFamily="49" charset="0"/>
              </a:rPr>
              <a:t>, </a:t>
            </a:r>
            <a:r>
              <a:rPr lang="tr-TR" dirty="0">
                <a:highlight>
                  <a:srgbClr val="FFFF00"/>
                </a:highlight>
                <a:latin typeface="Consolas" panose="020B0609020204030204" pitchFamily="49" charset="0"/>
              </a:rPr>
              <a:t>break</a:t>
            </a:r>
            <a:r>
              <a:rPr lang="tr-TR" dirty="0">
                <a:latin typeface="Consolas" panose="020B0609020204030204" pitchFamily="49" charset="0"/>
              </a:rPr>
              <a:t>, </a:t>
            </a:r>
            <a:r>
              <a:rPr lang="tr-TR" dirty="0" err="1">
                <a:highlight>
                  <a:srgbClr val="FFFF00"/>
                </a:highlight>
                <a:latin typeface="Consolas" panose="020B0609020204030204" pitchFamily="49" charset="0"/>
              </a:rPr>
              <a:t>goto</a:t>
            </a:r>
            <a:r>
              <a:rPr lang="tr-TR" dirty="0">
                <a:latin typeface="Consolas" panose="020B0609020204030204" pitchFamily="49" charset="0"/>
              </a:rPr>
              <a:t>, </a:t>
            </a:r>
            <a:r>
              <a:rPr lang="tr-TR" dirty="0">
                <a:highlight>
                  <a:srgbClr val="FFFF00"/>
                </a:highlight>
                <a:latin typeface="Consolas" panose="020B0609020204030204" pitchFamily="49" charset="0"/>
              </a:rPr>
              <a:t>return</a:t>
            </a:r>
          </a:p>
          <a:p>
            <a:endParaRPr lang="tr-TR" dirty="0"/>
          </a:p>
        </p:txBody>
      </p:sp>
      <p:sp>
        <p:nvSpPr>
          <p:cNvPr id="5" name="Dikdörtgen 4"/>
          <p:cNvSpPr/>
          <p:nvPr/>
        </p:nvSpPr>
        <p:spPr>
          <a:xfrm rot="19152993">
            <a:off x="3478991" y="2774129"/>
            <a:ext cx="4691477" cy="2123658"/>
          </a:xfrm>
          <a:prstGeom prst="rect">
            <a:avLst/>
          </a:prstGeom>
          <a:noFill/>
        </p:spPr>
        <p:txBody>
          <a:bodyPr wrap="none" lIns="91440" tIns="45720" rIns="91440" bIns="45720">
            <a:spAutoFit/>
          </a:bodyPr>
          <a:lstStyle/>
          <a:p>
            <a:pPr algn="ctr"/>
            <a:r>
              <a:rPr lang="tr-TR" sz="4400" b="1" dirty="0">
                <a:ln w="22225">
                  <a:solidFill>
                    <a:schemeClr val="accent2"/>
                  </a:solidFill>
                  <a:prstDash val="solid"/>
                </a:ln>
                <a:solidFill>
                  <a:schemeClr val="accent2">
                    <a:lumMod val="40000"/>
                    <a:lumOff val="60000"/>
                  </a:schemeClr>
                </a:solidFill>
              </a:rPr>
              <a:t>OKUNAKLILIK </a:t>
            </a:r>
            <a:br>
              <a:rPr lang="tr-TR" sz="4400" b="1" dirty="0">
                <a:ln w="22225">
                  <a:solidFill>
                    <a:schemeClr val="accent2"/>
                  </a:solidFill>
                  <a:prstDash val="solid"/>
                </a:ln>
                <a:solidFill>
                  <a:schemeClr val="accent2">
                    <a:lumMod val="40000"/>
                    <a:lumOff val="60000"/>
                  </a:schemeClr>
                </a:solidFill>
              </a:rPr>
            </a:br>
            <a:r>
              <a:rPr lang="tr-TR" sz="4400" b="1" dirty="0">
                <a:ln w="22225">
                  <a:solidFill>
                    <a:schemeClr val="accent2"/>
                  </a:solidFill>
                  <a:prstDash val="solid"/>
                </a:ln>
                <a:solidFill>
                  <a:schemeClr val="accent2">
                    <a:lumMod val="40000"/>
                    <a:lumOff val="60000"/>
                  </a:schemeClr>
                </a:solidFill>
              </a:rPr>
              <a:t>ÇOK YÜKSEK!</a:t>
            </a:r>
            <a:br>
              <a:rPr lang="tr-TR" sz="4400" dirty="0">
                <a:ln w="22225">
                  <a:solidFill>
                    <a:schemeClr val="accent2"/>
                  </a:solidFill>
                  <a:prstDash val="solid"/>
                </a:ln>
                <a:solidFill>
                  <a:schemeClr val="accent2">
                    <a:lumMod val="40000"/>
                    <a:lumOff val="60000"/>
                  </a:schemeClr>
                </a:solidFill>
              </a:rPr>
            </a:br>
            <a:r>
              <a:rPr lang="tr-TR" sz="4400" dirty="0">
                <a:ln w="22225">
                  <a:solidFill>
                    <a:schemeClr val="accent2"/>
                  </a:solidFill>
                  <a:prstDash val="solid"/>
                </a:ln>
                <a:solidFill>
                  <a:schemeClr val="accent2">
                    <a:lumMod val="40000"/>
                    <a:lumOff val="60000"/>
                  </a:schemeClr>
                </a:solidFill>
              </a:rPr>
              <a:t>GOTO talimatı Yok.</a:t>
            </a:r>
          </a:p>
        </p:txBody>
      </p:sp>
    </p:spTree>
    <p:extLst>
      <p:ext uri="{BB962C8B-B14F-4D97-AF65-F5344CB8AC3E}">
        <p14:creationId xmlns:p14="http://schemas.microsoft.com/office/powerpoint/2010/main" val="421192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a:t>SÖZLÜK (DICTONARY)</a:t>
            </a:r>
            <a:endParaRPr/>
          </a:p>
        </p:txBody>
      </p:sp>
      <p:sp>
        <p:nvSpPr>
          <p:cNvPr id="301" name="Google Shape;301;p20"/>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190"/>
              <a:buNone/>
            </a:pPr>
            <a:r>
              <a:rPr lang="tr-TR" sz="1400"/>
              <a:t>Bu veri yapısı, tekil olarak anahtarları (keys) barındıran ve her anahtara bir değer (values) verilebilen bir yapıdır.  </a:t>
            </a:r>
            <a:endParaRPr/>
          </a:p>
          <a:p>
            <a:pPr marL="0" lvl="0" indent="0" algn="l" rtl="0">
              <a:lnSpc>
                <a:spcPct val="90000"/>
              </a:lnSpc>
              <a:spcBef>
                <a:spcPts val="1200"/>
              </a:spcBef>
              <a:spcAft>
                <a:spcPts val="0"/>
              </a:spcAft>
              <a:buSzPts val="1190"/>
              <a:buNone/>
            </a:pPr>
            <a:r>
              <a:rPr lang="tr-TR" sz="1400"/>
              <a:t>Tanımından hareketle bu veri yapısına </a:t>
            </a:r>
            <a:r>
              <a:rPr lang="tr-TR" sz="1400">
                <a:solidFill>
                  <a:srgbClr val="0070C0"/>
                </a:solidFill>
              </a:rPr>
              <a:t>sözlük</a:t>
            </a:r>
            <a:r>
              <a:rPr lang="tr-TR" sz="1400"/>
              <a:t> (</a:t>
            </a:r>
            <a:r>
              <a:rPr lang="tr-TR" sz="1400">
                <a:solidFill>
                  <a:srgbClr val="C00000"/>
                </a:solidFill>
              </a:rPr>
              <a:t>dictionary</a:t>
            </a:r>
            <a:r>
              <a:rPr lang="tr-TR" sz="1400"/>
              <a:t>) yada </a:t>
            </a:r>
            <a:r>
              <a:rPr lang="tr-TR" sz="1400">
                <a:solidFill>
                  <a:srgbClr val="0070C0"/>
                </a:solidFill>
              </a:rPr>
              <a:t>eşleme</a:t>
            </a:r>
            <a:r>
              <a:rPr lang="tr-TR" sz="1400"/>
              <a:t> (</a:t>
            </a:r>
            <a:r>
              <a:rPr lang="tr-TR" sz="1400">
                <a:solidFill>
                  <a:srgbClr val="C00000"/>
                </a:solidFill>
              </a:rPr>
              <a:t>map</a:t>
            </a:r>
            <a:r>
              <a:rPr lang="tr-TR" sz="1400"/>
              <a:t>) adı verilir.</a:t>
            </a:r>
            <a:endParaRPr/>
          </a:p>
          <a:p>
            <a:pPr marL="0" lvl="0" indent="0" algn="l" rtl="0">
              <a:lnSpc>
                <a:spcPct val="90000"/>
              </a:lnSpc>
              <a:spcBef>
                <a:spcPts val="0"/>
              </a:spcBef>
              <a:spcAft>
                <a:spcPts val="0"/>
              </a:spcAft>
              <a:buSzPts val="1190"/>
              <a:buNone/>
            </a:pPr>
            <a:endParaRPr sz="1400">
              <a:solidFill>
                <a:srgbClr val="0000FF"/>
              </a:solidFill>
              <a:highlight>
                <a:srgbClr val="FFFF00"/>
              </a:highlight>
              <a:latin typeface="Consolas"/>
              <a:ea typeface="Consolas"/>
              <a:cs typeface="Consolas"/>
              <a:sym typeface="Consolas"/>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#include &lt;stdio.h&gt;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#include &lt;string.h&gt; </a:t>
            </a:r>
            <a:endParaRPr/>
          </a:p>
          <a:p>
            <a:pPr marL="0" lvl="0" indent="0" algn="l" rtl="0">
              <a:lnSpc>
                <a:spcPct val="90000"/>
              </a:lnSpc>
              <a:spcBef>
                <a:spcPts val="0"/>
              </a:spcBef>
              <a:spcAft>
                <a:spcPts val="0"/>
              </a:spcAft>
              <a:buSzPts val="1190"/>
              <a:buNone/>
            </a:pPr>
            <a:endParaRPr sz="1400">
              <a:latin typeface="Consolas"/>
              <a:ea typeface="Consolas"/>
              <a:cs typeface="Consolas"/>
              <a:sym typeface="Consolas"/>
            </a:endParaRPr>
          </a:p>
          <a:p>
            <a:pPr marL="0" lvl="0" indent="0" algn="l" rtl="0">
              <a:lnSpc>
                <a:spcPct val="90000"/>
              </a:lnSpc>
              <a:spcBef>
                <a:spcPts val="0"/>
              </a:spcBef>
              <a:spcAft>
                <a:spcPts val="0"/>
              </a:spcAft>
              <a:buSzPts val="1190"/>
              <a:buNone/>
            </a:pPr>
            <a:r>
              <a:rPr lang="tr-TR" sz="1400" b="1">
                <a:solidFill>
                  <a:srgbClr val="00B050"/>
                </a:solidFill>
                <a:latin typeface="Consolas"/>
                <a:ea typeface="Consolas"/>
                <a:cs typeface="Consolas"/>
                <a:sym typeface="Consolas"/>
              </a:rPr>
              <a:t>#define MAX_ESLEME 100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//Sözlükte en fazla 100 eşleşme olacak.</a:t>
            </a:r>
            <a:endParaRPr/>
          </a:p>
          <a:p>
            <a:pPr marL="0" lvl="0" indent="0" algn="l" rtl="0">
              <a:lnSpc>
                <a:spcPct val="90000"/>
              </a:lnSpc>
              <a:spcBef>
                <a:spcPts val="0"/>
              </a:spcBef>
              <a:spcAft>
                <a:spcPts val="0"/>
              </a:spcAft>
              <a:buSzPts val="1190"/>
              <a:buNone/>
            </a:pPr>
            <a:endParaRPr sz="1400">
              <a:latin typeface="Consolas"/>
              <a:ea typeface="Consolas"/>
              <a:cs typeface="Consolas"/>
              <a:sym typeface="Consolas"/>
            </a:endParaRPr>
          </a:p>
          <a:p>
            <a:pPr marL="0" lvl="0" indent="0" algn="l" rtl="0">
              <a:lnSpc>
                <a:spcPct val="9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eslesmeSayisi = 0; // Aktif sözlük Uzunluğu</a:t>
            </a:r>
            <a:endParaRPr/>
          </a:p>
          <a:p>
            <a:pPr marL="0" lvl="0" indent="0" algn="l" rtl="0">
              <a:lnSpc>
                <a:spcPct val="90000"/>
              </a:lnSpc>
              <a:spcBef>
                <a:spcPts val="0"/>
              </a:spcBef>
              <a:spcAft>
                <a:spcPts val="0"/>
              </a:spcAft>
              <a:buSzPts val="1190"/>
              <a:buNone/>
            </a:pP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keys[MAX_ESLEME][100]; </a:t>
            </a:r>
            <a:endParaRPr/>
          </a:p>
          <a:p>
            <a:pPr marL="0" lvl="0" indent="0" algn="l" rtl="0">
              <a:lnSpc>
                <a:spcPct val="9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values[MAX_ESLEME]; </a:t>
            </a:r>
            <a:endParaRPr/>
          </a:p>
          <a:p>
            <a:pPr marL="0" lvl="0" indent="0" algn="l" rtl="0">
              <a:lnSpc>
                <a:spcPct val="90000"/>
              </a:lnSpc>
              <a:spcBef>
                <a:spcPts val="0"/>
              </a:spcBef>
              <a:spcAft>
                <a:spcPts val="0"/>
              </a:spcAft>
              <a:buSzPts val="1190"/>
              <a:buNone/>
            </a:pPr>
            <a:endParaRPr sz="1400">
              <a:latin typeface="Consolas"/>
              <a:ea typeface="Consolas"/>
              <a:cs typeface="Consolas"/>
              <a:sym typeface="Consolas"/>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 devamı yanda</a:t>
            </a:r>
            <a:endParaRPr/>
          </a:p>
        </p:txBody>
      </p:sp>
      <p:sp>
        <p:nvSpPr>
          <p:cNvPr id="302" name="Google Shape;302;p20"/>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indisiBul(</a:t>
            </a: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key[])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i;</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for (i = 0; i &lt; eslesmeSayisi; i++) {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if (strcmp(keys[i], key) == 0)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return i;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return -1;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90000"/>
              </a:lnSpc>
              <a:spcBef>
                <a:spcPts val="0"/>
              </a:spcBef>
              <a:spcAft>
                <a:spcPts val="0"/>
              </a:spcAft>
              <a:buSzPts val="1190"/>
              <a:buNone/>
            </a:pPr>
            <a:endParaRPr sz="1400">
              <a:latin typeface="Consolas"/>
              <a:ea typeface="Consolas"/>
              <a:cs typeface="Consolas"/>
              <a:sym typeface="Consolas"/>
            </a:endParaRPr>
          </a:p>
          <a:p>
            <a:pPr marL="0" lvl="0" indent="0" algn="l" rtl="0">
              <a:lnSpc>
                <a:spcPct val="9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sozlugeEkle(</a:t>
            </a: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key[],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value)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index = indisiBul(key);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if (index == -1) {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strcpy(keys[eslesmeSayisi], key);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values[eslesmeSayisi] = value;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eslesmeSayisi++;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 else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values[index] = value;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90000"/>
              </a:lnSpc>
              <a:spcBef>
                <a:spcPts val="1200"/>
              </a:spcBef>
              <a:spcAft>
                <a:spcPts val="0"/>
              </a:spcAft>
              <a:buSzPts val="1190"/>
              <a:buNone/>
            </a:pPr>
            <a:r>
              <a:rPr lang="tr-TR" sz="1400">
                <a:latin typeface="Consolas"/>
                <a:ea typeface="Consolas"/>
                <a:cs typeface="Consolas"/>
                <a:sym typeface="Consolas"/>
              </a:rPr>
              <a:t>// ... devamı sonraki sayfa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1"/>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a:t>SÖZLÜK (DICTONARY)…</a:t>
            </a:r>
            <a:endParaRPr/>
          </a:p>
        </p:txBody>
      </p:sp>
      <p:sp>
        <p:nvSpPr>
          <p:cNvPr id="309" name="Google Shape;309;p21"/>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9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sozlukteBul(</a:t>
            </a: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key[])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index = indisiBul(key);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if (index == -1)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return -1;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else</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return values[index];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90000"/>
              </a:lnSpc>
              <a:spcBef>
                <a:spcPts val="0"/>
              </a:spcBef>
              <a:spcAft>
                <a:spcPts val="0"/>
              </a:spcAft>
              <a:buSzPts val="1190"/>
              <a:buNone/>
            </a:pPr>
            <a:endParaRPr sz="1400">
              <a:latin typeface="Consolas"/>
              <a:ea typeface="Consolas"/>
              <a:cs typeface="Consolas"/>
              <a:sym typeface="Consolas"/>
            </a:endParaRPr>
          </a:p>
          <a:p>
            <a:pPr marL="0" lvl="0" indent="0" algn="l" rtl="0">
              <a:lnSpc>
                <a:spcPct val="9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sozluguYazdir()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for (int i = 0; i&lt;eslesmeSayisi; i++)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printf("%s: %d\n", keys[i], values[i]);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 devamı yanda</a:t>
            </a:r>
            <a:endParaRPr/>
          </a:p>
        </p:txBody>
      </p:sp>
      <p:sp>
        <p:nvSpPr>
          <p:cNvPr id="310" name="Google Shape;310;p21"/>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int main()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sozlugeEkle("Elma", 100);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sozlugeEkle("Armut", 200);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sozlugeEkle("Muz", 300); </a:t>
            </a:r>
            <a:endParaRPr/>
          </a:p>
          <a:p>
            <a:pPr marL="0" lvl="0" indent="0" algn="l" rtl="0">
              <a:lnSpc>
                <a:spcPct val="90000"/>
              </a:lnSpc>
              <a:spcBef>
                <a:spcPts val="0"/>
              </a:spcBef>
              <a:spcAft>
                <a:spcPts val="0"/>
              </a:spcAft>
              <a:buSzPts val="1190"/>
              <a:buNone/>
            </a:pPr>
            <a:endParaRPr sz="1400">
              <a:latin typeface="Consolas"/>
              <a:ea typeface="Consolas"/>
              <a:cs typeface="Consolas"/>
              <a:sym typeface="Consolas"/>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printf("Sozluk İçeriği: \n");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sozluguYazdir(); </a:t>
            </a:r>
            <a:endParaRPr/>
          </a:p>
          <a:p>
            <a:pPr marL="0" lvl="0" indent="0" algn="l" rtl="0">
              <a:lnSpc>
                <a:spcPct val="90000"/>
              </a:lnSpc>
              <a:spcBef>
                <a:spcPts val="0"/>
              </a:spcBef>
              <a:spcAft>
                <a:spcPts val="0"/>
              </a:spcAft>
              <a:buSzPts val="1190"/>
              <a:buNone/>
            </a:pPr>
            <a:endParaRPr sz="1400">
              <a:latin typeface="Consolas"/>
              <a:ea typeface="Consolas"/>
              <a:cs typeface="Consolas"/>
              <a:sym typeface="Consolas"/>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printf("\nElmanın Sözlükteki Değeri: %d\n",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sozlukteBul("Elma"));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printf("Muzun İndisi: %d\n",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indisiBul("Muz"));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   return 0; </a:t>
            </a:r>
            <a:endParaRPr/>
          </a:p>
          <a:p>
            <a:pPr marL="0" lvl="0" indent="0" algn="l" rtl="0">
              <a:lnSpc>
                <a:spcPct val="90000"/>
              </a:lnSpc>
              <a:spcBef>
                <a:spcPts val="0"/>
              </a:spcBef>
              <a:spcAft>
                <a:spcPts val="0"/>
              </a:spcAft>
              <a:buSzPts val="1190"/>
              <a:buNone/>
            </a:pPr>
            <a:r>
              <a:rPr lang="tr-TR" sz="1400">
                <a:latin typeface="Consolas"/>
                <a:ea typeface="Consolas"/>
                <a:cs typeface="Consolas"/>
                <a:sym typeface="Consolas"/>
              </a:rPr>
              <a:t>}</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2"/>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8000"/>
              <a:buFont typeface="Cambria"/>
              <a:buNone/>
            </a:pPr>
            <a:r>
              <a:rPr lang="tr-TR"/>
              <a:t>DINLEDIĞINIZ IÇIN TEŞEKKÜR EDERIM.</a:t>
            </a:r>
            <a:endParaRPr/>
          </a:p>
        </p:txBody>
      </p:sp>
      <p:sp>
        <p:nvSpPr>
          <p:cNvPr id="316" name="Google Shape;316;p22"/>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700"/>
              <a:buNone/>
            </a:pPr>
            <a:r>
              <a:rPr lang="tr-TR">
                <a:solidFill>
                  <a:srgbClr val="7F7F7F"/>
                </a:solidFill>
              </a:rPr>
              <a:t>İlhan ÖZKAN, hoydabre@gmail.com</a:t>
            </a:r>
            <a:br>
              <a:rPr lang="tr-TR">
                <a:solidFill>
                  <a:srgbClr val="7F7F7F"/>
                </a:solidFill>
              </a:rPr>
            </a:br>
            <a:r>
              <a:rPr lang="tr-TR">
                <a:solidFill>
                  <a:srgbClr val="7F7F7F"/>
                </a:solidFill>
              </a:rPr>
              <a:t>Elektronik Yüksek Mühendisi</a:t>
            </a:r>
            <a:br>
              <a:rPr lang="tr-TR">
                <a:solidFill>
                  <a:srgbClr val="7F7F7F"/>
                </a:solidFill>
              </a:rPr>
            </a:br>
            <a:r>
              <a:rPr lang="tr-TR">
                <a:solidFill>
                  <a:srgbClr val="7F7F7F"/>
                </a:solidFill>
              </a:rPr>
              <a:t>Mayıs 2020</a:t>
            </a:r>
            <a:endParaRPr>
              <a:solidFill>
                <a:srgbClr val="7F7F7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Font typeface="Cambria"/>
              <a:buNone/>
            </a:pPr>
            <a:r>
              <a:rPr lang="tr-TR"/>
              <a:t>DEVINGEN (DYNAMIC) BELLEK TAHSİSİ</a:t>
            </a:r>
            <a:endParaRPr/>
          </a:p>
        </p:txBody>
      </p:sp>
      <p:sp>
        <p:nvSpPr>
          <p:cNvPr id="124" name="Google Shape;124;p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530"/>
              <a:buNone/>
            </a:pPr>
            <a:r>
              <a:rPr lang="tr-TR" sz="1800" dirty="0"/>
              <a:t>Göstericilerin (pointer) bellek adreslerini tutan  değişkenler olduğu daha önce açıklanmıştı. </a:t>
            </a:r>
            <a:endParaRPr dirty="0"/>
          </a:p>
          <a:p>
            <a:pPr marL="0" lvl="0" indent="0" algn="l" rtl="0">
              <a:lnSpc>
                <a:spcPct val="100000"/>
              </a:lnSpc>
              <a:spcBef>
                <a:spcPts val="1200"/>
              </a:spcBef>
              <a:spcAft>
                <a:spcPts val="0"/>
              </a:spcAft>
              <a:buSzPts val="1530"/>
              <a:buNone/>
            </a:pPr>
            <a:r>
              <a:rPr lang="tr-TR" sz="1800" dirty="0"/>
              <a:t>C yapısal bir olduğundan, programlama için bazı sabit kurallara sahiptir. Örneğin bir dizinin boyutunu tanımlandıktan sonra değiştirmezsiniz. Bu durumda çalıştırma anında istenilen boyuta göre dizi oluşturulabilir. Çalıştırma anında istenilen boyutta oluşturulabilen bu dizileri de göstericiler sayesinde işleriz.</a:t>
            </a:r>
            <a:endParaRPr dirty="0"/>
          </a:p>
          <a:p>
            <a:pPr marL="0" lvl="0" indent="0" algn="l" rtl="0">
              <a:lnSpc>
                <a:spcPct val="100000"/>
              </a:lnSpc>
              <a:spcBef>
                <a:spcPts val="1200"/>
              </a:spcBef>
              <a:spcAft>
                <a:spcPts val="0"/>
              </a:spcAft>
              <a:buSzPts val="1530"/>
              <a:buNone/>
            </a:pPr>
            <a:r>
              <a:rPr lang="tr-TR" sz="1800" dirty="0"/>
              <a:t>Çalıştırma anındaki bellek tahsisine Dinamik/Devingen Bellek Tahsisi denir. </a:t>
            </a:r>
            <a:r>
              <a:rPr lang="tr-TR" sz="1800" b="1" dirty="0" err="1">
                <a:latin typeface="Consolas"/>
                <a:ea typeface="Consolas"/>
                <a:cs typeface="Consolas"/>
                <a:sym typeface="Consolas"/>
              </a:rPr>
              <a:t>malloc</a:t>
            </a:r>
            <a:r>
              <a:rPr lang="tr-TR" sz="1800" b="1" dirty="0">
                <a:latin typeface="Consolas"/>
                <a:ea typeface="Consolas"/>
                <a:cs typeface="Consolas"/>
                <a:sym typeface="Consolas"/>
              </a:rPr>
              <a:t>()</a:t>
            </a:r>
            <a:r>
              <a:rPr lang="tr-TR" sz="1800" dirty="0"/>
              <a:t>, </a:t>
            </a:r>
            <a:r>
              <a:rPr lang="tr-TR" sz="1800" b="1" dirty="0" err="1">
                <a:latin typeface="Consolas"/>
                <a:ea typeface="Consolas"/>
                <a:cs typeface="Consolas"/>
                <a:sym typeface="Consolas"/>
              </a:rPr>
              <a:t>calloc</a:t>
            </a:r>
            <a:r>
              <a:rPr lang="tr-TR" sz="1800" b="1" dirty="0">
                <a:latin typeface="Consolas"/>
                <a:ea typeface="Consolas"/>
                <a:cs typeface="Consolas"/>
                <a:sym typeface="Consolas"/>
              </a:rPr>
              <a:t>()</a:t>
            </a:r>
            <a:r>
              <a:rPr lang="tr-TR" sz="1800" dirty="0"/>
              <a:t>, </a:t>
            </a:r>
            <a:r>
              <a:rPr lang="tr-TR" sz="1800" b="1" dirty="0">
                <a:latin typeface="Consolas"/>
                <a:ea typeface="Consolas"/>
                <a:cs typeface="Consolas"/>
                <a:sym typeface="Consolas"/>
              </a:rPr>
              <a:t>free()</a:t>
            </a:r>
            <a:r>
              <a:rPr lang="tr-TR" sz="1800" dirty="0"/>
              <a:t> ve </a:t>
            </a:r>
            <a:r>
              <a:rPr lang="tr-TR" sz="1800" b="1" dirty="0" err="1">
                <a:latin typeface="Consolas"/>
                <a:ea typeface="Consolas"/>
                <a:cs typeface="Consolas"/>
                <a:sym typeface="Consolas"/>
              </a:rPr>
              <a:t>realloc</a:t>
            </a:r>
            <a:r>
              <a:rPr lang="tr-TR" sz="1800" b="1" dirty="0">
                <a:latin typeface="Consolas"/>
                <a:ea typeface="Consolas"/>
                <a:cs typeface="Consolas"/>
                <a:sym typeface="Consolas"/>
              </a:rPr>
              <a:t>()</a:t>
            </a:r>
            <a:r>
              <a:rPr lang="tr-TR" sz="1800" dirty="0">
                <a:latin typeface="Consolas"/>
                <a:ea typeface="Consolas"/>
                <a:cs typeface="Consolas"/>
                <a:sym typeface="Consolas"/>
              </a:rPr>
              <a:t> </a:t>
            </a:r>
            <a:r>
              <a:rPr lang="tr-TR" sz="1800" dirty="0"/>
              <a:t>fonksiyonları kullanılarak yapılan dinamik bellek tahsisi,  verimli bellek yönetimi için olmazsa olmazlarıdır.</a:t>
            </a:r>
            <a:endParaRPr dirty="0"/>
          </a:p>
          <a:p>
            <a:pPr marL="0" lvl="0" indent="0" algn="l" rtl="0">
              <a:lnSpc>
                <a:spcPct val="100000"/>
              </a:lnSpc>
              <a:spcBef>
                <a:spcPts val="1200"/>
              </a:spcBef>
              <a:spcAft>
                <a:spcPts val="0"/>
              </a:spcAft>
              <a:buSzPts val="1530"/>
              <a:buNone/>
            </a:pPr>
            <a:r>
              <a:rPr lang="tr-TR" sz="1800" dirty="0"/>
              <a:t>Bu fonksiyonlar </a:t>
            </a:r>
            <a:r>
              <a:rPr lang="tr-TR" sz="1800" b="1" dirty="0" err="1">
                <a:latin typeface="Consolas"/>
                <a:ea typeface="Consolas"/>
                <a:cs typeface="Consolas"/>
                <a:sym typeface="Consolas"/>
              </a:rPr>
              <a:t>stdlib.h</a:t>
            </a:r>
            <a:r>
              <a:rPr lang="tr-TR" sz="1800" dirty="0"/>
              <a:t> başlık dosyasında bulunmaktadır.</a:t>
            </a:r>
            <a:endParaRPr dirty="0"/>
          </a:p>
          <a:p>
            <a:pPr marL="0" lvl="0" indent="0" algn="l" rtl="0">
              <a:lnSpc>
                <a:spcPct val="100000"/>
              </a:lnSpc>
              <a:spcBef>
                <a:spcPts val="1200"/>
              </a:spcBef>
              <a:spcAft>
                <a:spcPts val="0"/>
              </a:spcAft>
              <a:buSzPts val="1530"/>
              <a:buNone/>
            </a:pPr>
            <a:r>
              <a:rPr lang="tr-TR" sz="1800" dirty="0"/>
              <a:t>Dinamik olarak tahsis edilen bellekteki veriler </a:t>
            </a:r>
            <a:r>
              <a:rPr lang="tr-TR" sz="1800" dirty="0">
                <a:solidFill>
                  <a:srgbClr val="0070C0"/>
                </a:solidFill>
              </a:rPr>
              <a:t>öbek</a:t>
            </a:r>
            <a:r>
              <a:rPr lang="tr-TR" sz="1800" dirty="0"/>
              <a:t> (</a:t>
            </a:r>
            <a:r>
              <a:rPr lang="tr-TR" sz="1800" dirty="0">
                <a:solidFill>
                  <a:srgbClr val="C00000"/>
                </a:solidFill>
              </a:rPr>
              <a:t>heap</a:t>
            </a:r>
            <a:r>
              <a:rPr lang="tr-TR" sz="1800" dirty="0"/>
              <a:t>) bellekte tutulur. Yerel değişkenlerin son konulan verinin ilk geri alındığı  </a:t>
            </a:r>
            <a:r>
              <a:rPr lang="tr-TR" sz="1800" dirty="0">
                <a:solidFill>
                  <a:srgbClr val="0070C0"/>
                </a:solidFill>
              </a:rPr>
              <a:t>yığın</a:t>
            </a:r>
            <a:r>
              <a:rPr lang="tr-TR" sz="1800" dirty="0"/>
              <a:t> (</a:t>
            </a:r>
            <a:r>
              <a:rPr lang="tr-TR" sz="1800" dirty="0">
                <a:solidFill>
                  <a:srgbClr val="C00000"/>
                </a:solidFill>
              </a:rPr>
              <a:t>stack</a:t>
            </a:r>
            <a:r>
              <a:rPr lang="tr-TR" sz="1800" dirty="0"/>
              <a:t>) bellekte tutulduğu, statik ve global değişkenlerin de </a:t>
            </a:r>
            <a:r>
              <a:rPr lang="tr-TR" sz="1800" dirty="0">
                <a:solidFill>
                  <a:srgbClr val="0070C0"/>
                </a:solidFill>
              </a:rPr>
              <a:t>veri</a:t>
            </a:r>
            <a:r>
              <a:rPr lang="tr-TR" sz="1800" dirty="0"/>
              <a:t> (</a:t>
            </a:r>
            <a:r>
              <a:rPr lang="tr-TR" sz="1800" dirty="0">
                <a:solidFill>
                  <a:srgbClr val="C00000"/>
                </a:solidFill>
              </a:rPr>
              <a:t>data</a:t>
            </a:r>
            <a:r>
              <a:rPr lang="tr-TR" sz="1800" dirty="0"/>
              <a:t>) bellekte tutulduğu daha önce anlatılmıştı.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4"/>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a:t>DEVINGEN (DYNAMIC) BELLEK TAHSİS FONKSIYONLARI</a:t>
            </a:r>
            <a:endParaRPr/>
          </a:p>
        </p:txBody>
      </p:sp>
      <p:sp>
        <p:nvSpPr>
          <p:cNvPr id="131" name="Google Shape;131;p4"/>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020"/>
              <a:buNone/>
            </a:pPr>
            <a:r>
              <a:rPr lang="tr-TR" sz="1200" b="1">
                <a:latin typeface="Consolas"/>
                <a:ea typeface="Consolas"/>
                <a:cs typeface="Consolas"/>
                <a:sym typeface="Consolas"/>
              </a:rPr>
              <a:t>ptr = (cast-type*) malloc(byte-size);</a:t>
            </a:r>
            <a:endParaRPr/>
          </a:p>
          <a:p>
            <a:pPr marL="0" lvl="0" indent="0" algn="l" rtl="0">
              <a:lnSpc>
                <a:spcPct val="120000"/>
              </a:lnSpc>
              <a:spcBef>
                <a:spcPts val="0"/>
              </a:spcBef>
              <a:spcAft>
                <a:spcPts val="0"/>
              </a:spcAft>
              <a:buSzPts val="1190"/>
              <a:buNone/>
            </a:pPr>
            <a:r>
              <a:rPr lang="tr-TR" sz="1400"/>
              <a:t>malloc fonksiyonu, belirtilen boyutta tek bir büyük bellek bloğunu dinamik olarak tahsis etmek için kullanılır. Herhangi bir biçimdeki bir göstericiye dönüştürülebilen void türünde bir gösterici döndürür.</a:t>
            </a:r>
            <a:endParaRPr/>
          </a:p>
          <a:p>
            <a:pPr marL="0" lvl="0" indent="0" algn="l" rtl="0">
              <a:lnSpc>
                <a:spcPct val="120000"/>
              </a:lnSpc>
              <a:spcBef>
                <a:spcPts val="0"/>
              </a:spcBef>
              <a:spcAft>
                <a:spcPts val="0"/>
              </a:spcAft>
              <a:buSzPts val="1020"/>
              <a:buNone/>
            </a:pPr>
            <a:endParaRPr sz="1200">
              <a:latin typeface="Consolas"/>
              <a:ea typeface="Consolas"/>
              <a:cs typeface="Consolas"/>
              <a:sym typeface="Consolas"/>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int* ptr1;</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ptr1 = (int*) malloc(50 * sizeof(int)); </a:t>
            </a:r>
            <a:endParaRPr/>
          </a:p>
          <a:p>
            <a:pPr marL="0" lvl="0" indent="0" algn="l" rtl="0">
              <a:lnSpc>
                <a:spcPct val="120000"/>
              </a:lnSpc>
              <a:spcBef>
                <a:spcPts val="0"/>
              </a:spcBef>
              <a:spcAft>
                <a:spcPts val="0"/>
              </a:spcAft>
              <a:buSzPts val="1020"/>
              <a:buNone/>
            </a:pPr>
            <a:endParaRPr sz="1200">
              <a:latin typeface="Consolas"/>
              <a:ea typeface="Consolas"/>
              <a:cs typeface="Consolas"/>
              <a:sym typeface="Consolas"/>
            </a:endParaRPr>
          </a:p>
          <a:p>
            <a:pPr marL="0" lvl="0" indent="0" algn="l" rtl="0">
              <a:lnSpc>
                <a:spcPct val="120000"/>
              </a:lnSpc>
              <a:spcBef>
                <a:spcPts val="0"/>
              </a:spcBef>
              <a:spcAft>
                <a:spcPts val="0"/>
              </a:spcAft>
              <a:buSzPts val="1020"/>
              <a:buNone/>
            </a:pPr>
            <a:r>
              <a:rPr lang="tr-TR" sz="1200" b="1">
                <a:latin typeface="Consolas"/>
                <a:ea typeface="Consolas"/>
                <a:cs typeface="Consolas"/>
                <a:sym typeface="Consolas"/>
              </a:rPr>
              <a:t>ptr = (cast-type*) calloc(n, element-size);</a:t>
            </a:r>
            <a:endParaRPr sz="1200" b="1">
              <a:latin typeface="Consolas"/>
              <a:ea typeface="Consolas"/>
              <a:cs typeface="Consolas"/>
              <a:sym typeface="Consolas"/>
            </a:endParaRPr>
          </a:p>
          <a:p>
            <a:pPr marL="0" lvl="0" indent="0" algn="l" rtl="0">
              <a:lnSpc>
                <a:spcPct val="120000"/>
              </a:lnSpc>
              <a:spcBef>
                <a:spcPts val="0"/>
              </a:spcBef>
              <a:spcAft>
                <a:spcPts val="0"/>
              </a:spcAft>
              <a:buSzPts val="1190"/>
              <a:buNone/>
            </a:pPr>
            <a:r>
              <a:rPr lang="tr-TR" sz="1400"/>
              <a:t>calloc fonksiyonu, belirtilen türdeki belirtilen sayıda bellek bloğunu </a:t>
            </a:r>
            <a:r>
              <a:rPr lang="tr-TR" sz="1400">
                <a:solidFill>
                  <a:srgbClr val="FF0000"/>
                </a:solidFill>
              </a:rPr>
              <a:t>birbirine</a:t>
            </a:r>
            <a:r>
              <a:rPr lang="tr-TR" sz="1400"/>
              <a:t> </a:t>
            </a:r>
            <a:r>
              <a:rPr lang="tr-TR" sz="1400">
                <a:solidFill>
                  <a:srgbClr val="FF0000"/>
                </a:solidFill>
              </a:rPr>
              <a:t>bitişik olarak </a:t>
            </a:r>
            <a:r>
              <a:rPr lang="tr-TR" sz="1400"/>
              <a:t>(</a:t>
            </a:r>
            <a:r>
              <a:rPr lang="tr-TR" sz="1400">
                <a:solidFill>
                  <a:srgbClr val="C00000"/>
                </a:solidFill>
              </a:rPr>
              <a:t>contiguous</a:t>
            </a:r>
            <a:r>
              <a:rPr lang="tr-TR" sz="1400"/>
              <a:t>) dinamik olarak tahsis etmek için kullanılır.</a:t>
            </a:r>
            <a:endParaRPr/>
          </a:p>
          <a:p>
            <a:pPr marL="0" lvl="0" indent="0" algn="l" rtl="0">
              <a:lnSpc>
                <a:spcPct val="120000"/>
              </a:lnSpc>
              <a:spcBef>
                <a:spcPts val="0"/>
              </a:spcBef>
              <a:spcAft>
                <a:spcPts val="0"/>
              </a:spcAft>
              <a:buSzPts val="1020"/>
              <a:buNone/>
            </a:pPr>
            <a:endParaRPr sz="1200">
              <a:latin typeface="Consolas"/>
              <a:ea typeface="Consolas"/>
              <a:cs typeface="Consolas"/>
              <a:sym typeface="Consolas"/>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float* ptr2;</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ptr2 = (float*) calloc(20, sizeof(float));</a:t>
            </a:r>
            <a:endParaRPr sz="1200">
              <a:latin typeface="Consolas"/>
              <a:ea typeface="Consolas"/>
              <a:cs typeface="Consolas"/>
              <a:sym typeface="Consolas"/>
            </a:endParaRPr>
          </a:p>
        </p:txBody>
      </p:sp>
      <p:sp>
        <p:nvSpPr>
          <p:cNvPr id="132" name="Google Shape;132;p4"/>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1020"/>
              <a:buNone/>
            </a:pPr>
            <a:r>
              <a:rPr lang="tr-TR" sz="1200" b="1">
                <a:latin typeface="Consolas"/>
                <a:ea typeface="Consolas"/>
                <a:cs typeface="Consolas"/>
                <a:sym typeface="Consolas"/>
              </a:rPr>
              <a:t>ptr = realloc(ptr, newSize);</a:t>
            </a:r>
            <a:endParaRPr sz="1200" b="1">
              <a:latin typeface="Consolas"/>
              <a:ea typeface="Consolas"/>
              <a:cs typeface="Consolas"/>
              <a:sym typeface="Consolas"/>
            </a:endParaRPr>
          </a:p>
          <a:p>
            <a:pPr marL="0" lvl="0" indent="0" algn="l" rtl="0">
              <a:lnSpc>
                <a:spcPct val="120000"/>
              </a:lnSpc>
              <a:spcBef>
                <a:spcPts val="0"/>
              </a:spcBef>
              <a:spcAft>
                <a:spcPts val="0"/>
              </a:spcAft>
              <a:buSzPts val="1020"/>
              <a:buNone/>
            </a:pPr>
            <a:r>
              <a:rPr lang="tr-TR" sz="1200"/>
              <a:t>realloc fonksiyonu, daha önce tahsis edilmiş bir belleğin miktarını değiştirmek için kullanılır.</a:t>
            </a:r>
            <a:endParaRPr/>
          </a:p>
          <a:p>
            <a:pPr marL="0" lvl="0" indent="0" algn="l" rtl="0">
              <a:lnSpc>
                <a:spcPct val="120000"/>
              </a:lnSpc>
              <a:spcBef>
                <a:spcPts val="0"/>
              </a:spcBef>
              <a:spcAft>
                <a:spcPts val="0"/>
              </a:spcAft>
              <a:buSzPts val="1020"/>
              <a:buNone/>
            </a:pPr>
            <a:endParaRPr sz="1200">
              <a:latin typeface="Consolas"/>
              <a:ea typeface="Consolas"/>
              <a:cs typeface="Consolas"/>
              <a:sym typeface="Consolas"/>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ptr1 = (int*) realloc(ptr1, 10 * sizeof(int));</a:t>
            </a:r>
            <a:endParaRPr sz="1200">
              <a:latin typeface="Consolas"/>
              <a:ea typeface="Consolas"/>
              <a:cs typeface="Consolas"/>
              <a:sym typeface="Consolas"/>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ptr2 = (float*) realloc(ptr2, 40 * sizeof(float));</a:t>
            </a:r>
            <a:endParaRPr sz="1200">
              <a:latin typeface="Consolas"/>
              <a:ea typeface="Consolas"/>
              <a:cs typeface="Consolas"/>
              <a:sym typeface="Consolas"/>
            </a:endParaRPr>
          </a:p>
          <a:p>
            <a:pPr marL="0" lvl="0" indent="0" algn="l" rtl="0">
              <a:lnSpc>
                <a:spcPct val="120000"/>
              </a:lnSpc>
              <a:spcBef>
                <a:spcPts val="0"/>
              </a:spcBef>
              <a:spcAft>
                <a:spcPts val="0"/>
              </a:spcAft>
              <a:buSzPts val="1020"/>
              <a:buNone/>
            </a:pPr>
            <a:endParaRPr sz="1200">
              <a:latin typeface="Consolas"/>
              <a:ea typeface="Consolas"/>
              <a:cs typeface="Consolas"/>
              <a:sym typeface="Consolas"/>
            </a:endParaRPr>
          </a:p>
          <a:p>
            <a:pPr marL="0" lvl="0" indent="0" algn="ctr" rtl="0">
              <a:lnSpc>
                <a:spcPct val="120000"/>
              </a:lnSpc>
              <a:spcBef>
                <a:spcPts val="0"/>
              </a:spcBef>
              <a:spcAft>
                <a:spcPts val="0"/>
              </a:spcAft>
              <a:buSzPts val="1020"/>
              <a:buNone/>
            </a:pPr>
            <a:r>
              <a:rPr lang="tr-TR" sz="1200" b="1" i="1"/>
              <a:t>Malloc, calloc ve realloc fonksiyonları bellek tahsis edemez ise NULL gösterici geri döndürür.</a:t>
            </a:r>
            <a:endParaRPr/>
          </a:p>
          <a:p>
            <a:pPr marL="0" lvl="0" indent="0" algn="l" rtl="0">
              <a:lnSpc>
                <a:spcPct val="120000"/>
              </a:lnSpc>
              <a:spcBef>
                <a:spcPts val="0"/>
              </a:spcBef>
              <a:spcAft>
                <a:spcPts val="0"/>
              </a:spcAft>
              <a:buSzPts val="1020"/>
              <a:buNone/>
            </a:pPr>
            <a:endParaRPr sz="1200">
              <a:latin typeface="Consolas"/>
              <a:ea typeface="Consolas"/>
              <a:cs typeface="Consolas"/>
              <a:sym typeface="Consolas"/>
            </a:endParaRPr>
          </a:p>
          <a:p>
            <a:pPr marL="0" lvl="0" indent="0" algn="l" rtl="0">
              <a:lnSpc>
                <a:spcPct val="120000"/>
              </a:lnSpc>
              <a:spcBef>
                <a:spcPts val="0"/>
              </a:spcBef>
              <a:spcAft>
                <a:spcPts val="0"/>
              </a:spcAft>
              <a:buSzPts val="1020"/>
              <a:buNone/>
            </a:pPr>
            <a:r>
              <a:rPr lang="tr-TR" sz="1200" b="1">
                <a:latin typeface="Consolas"/>
                <a:ea typeface="Consolas"/>
                <a:cs typeface="Consolas"/>
                <a:sym typeface="Consolas"/>
              </a:rPr>
              <a:t>free(ptr);</a:t>
            </a:r>
            <a:endParaRPr/>
          </a:p>
          <a:p>
            <a:pPr marL="0" lvl="0" indent="0" algn="l" rtl="0">
              <a:lnSpc>
                <a:spcPct val="120000"/>
              </a:lnSpc>
              <a:spcBef>
                <a:spcPts val="0"/>
              </a:spcBef>
              <a:spcAft>
                <a:spcPts val="0"/>
              </a:spcAft>
              <a:buSzPts val="1020"/>
              <a:buNone/>
            </a:pPr>
            <a:r>
              <a:rPr lang="tr-TR" sz="1200"/>
              <a:t>Free fonksiyonu, tahsis edilen belleği serbest bırakmak için kullanılır. malloc() ve calloc() işlevleri kullanılarak tahsis edilen bellek serbest bırakılır.</a:t>
            </a:r>
            <a:endParaRPr/>
          </a:p>
          <a:p>
            <a:pPr marL="0" lvl="0" indent="0" algn="l" rtl="0">
              <a:lnSpc>
                <a:spcPct val="120000"/>
              </a:lnSpc>
              <a:spcBef>
                <a:spcPts val="0"/>
              </a:spcBef>
              <a:spcAft>
                <a:spcPts val="0"/>
              </a:spcAft>
              <a:buSzPts val="1020"/>
              <a:buNone/>
            </a:pPr>
            <a:endParaRPr sz="1200">
              <a:latin typeface="Consolas"/>
              <a:ea typeface="Consolas"/>
              <a:cs typeface="Consolas"/>
              <a:sym typeface="Consolas"/>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free(ptr1);</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ptr1 = NULL;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sz="2400"/>
              <a:t>DEVINGEN BELLEK TAHSİSİ I</a:t>
            </a:r>
            <a:endParaRPr/>
          </a:p>
        </p:txBody>
      </p:sp>
      <p:sp>
        <p:nvSpPr>
          <p:cNvPr id="139" name="Google Shape;139;p5"/>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020"/>
              <a:buNone/>
            </a:pPr>
            <a:r>
              <a:rPr lang="tr-TR" sz="1200">
                <a:latin typeface="Consolas"/>
                <a:ea typeface="Consolas"/>
                <a:cs typeface="Consolas"/>
                <a:sym typeface="Consolas"/>
              </a:rPr>
              <a:t>#include &lt;stdio.h&gt;</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#include &lt;stdlib.h&gt;</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#include &lt;time.h&gt;</a:t>
            </a:r>
            <a:endParaRPr/>
          </a:p>
          <a:p>
            <a:pPr marL="0" lvl="0" indent="0" algn="l" rtl="0">
              <a:lnSpc>
                <a:spcPct val="120000"/>
              </a:lnSpc>
              <a:spcBef>
                <a:spcPts val="0"/>
              </a:spcBef>
              <a:spcAft>
                <a:spcPts val="0"/>
              </a:spcAft>
              <a:buSzPts val="1020"/>
              <a:buNone/>
            </a:pP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 main() {</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int</a:t>
            </a:r>
            <a:r>
              <a:rPr lang="tr-TR" sz="1200">
                <a:solidFill>
                  <a:srgbClr val="FF0000"/>
                </a:solidFill>
                <a:latin typeface="Consolas"/>
                <a:ea typeface="Consolas"/>
                <a:cs typeface="Consolas"/>
                <a:sym typeface="Consolas"/>
              </a:rPr>
              <a:t>*</a:t>
            </a:r>
            <a:r>
              <a:rPr lang="tr-TR" sz="1200">
                <a:latin typeface="Consolas"/>
                <a:ea typeface="Consolas"/>
                <a:cs typeface="Consolas"/>
                <a:sym typeface="Consolas"/>
              </a:rPr>
              <a:t> notlar;</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 n, i;</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srand(time(NULL)); //Notlar ratgele atanacak.</a:t>
            </a:r>
            <a:endParaRPr/>
          </a:p>
          <a:p>
            <a:pPr marL="0" lvl="0" indent="0" algn="l" rtl="0">
              <a:lnSpc>
                <a:spcPct val="120000"/>
              </a:lnSpc>
              <a:spcBef>
                <a:spcPts val="0"/>
              </a:spcBef>
              <a:spcAft>
                <a:spcPts val="0"/>
              </a:spcAft>
              <a:buSzPts val="1020"/>
              <a:buNone/>
            </a:pPr>
            <a:endParaRPr sz="1200">
              <a:latin typeface="Consolas"/>
              <a:ea typeface="Consolas"/>
              <a:cs typeface="Consolas"/>
              <a:sym typeface="Consolas"/>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printf("Öğrenci Sayısını Giriniz:");</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scanf("%d",&amp;n);  // I</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printf("%d Elemanlı Notlar Dizisi Oluşturulacak\n", n);</a:t>
            </a:r>
            <a:endParaRPr/>
          </a:p>
          <a:p>
            <a:pPr marL="0" lvl="0" indent="0" algn="l" rtl="0">
              <a:lnSpc>
                <a:spcPct val="120000"/>
              </a:lnSpc>
              <a:spcBef>
                <a:spcPts val="0"/>
              </a:spcBef>
              <a:spcAft>
                <a:spcPts val="0"/>
              </a:spcAft>
              <a:buSzPts val="1020"/>
              <a:buNone/>
            </a:pPr>
            <a:endParaRPr sz="1200">
              <a:latin typeface="Consolas"/>
              <a:ea typeface="Consolas"/>
              <a:cs typeface="Consolas"/>
              <a:sym typeface="Consolas"/>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notlar = (</a:t>
            </a:r>
            <a:r>
              <a:rPr lang="tr-TR" sz="1200">
                <a:solidFill>
                  <a:srgbClr val="0000FF"/>
                </a:solidFill>
                <a:latin typeface="Consolas"/>
                <a:ea typeface="Consolas"/>
                <a:cs typeface="Consolas"/>
                <a:sym typeface="Consolas"/>
              </a:rPr>
              <a:t>int</a:t>
            </a:r>
            <a:r>
              <a:rPr lang="tr-TR" sz="1200">
                <a:solidFill>
                  <a:srgbClr val="FF0000"/>
                </a:solidFill>
                <a:latin typeface="Consolas"/>
                <a:ea typeface="Consolas"/>
                <a:cs typeface="Consolas"/>
                <a:sym typeface="Consolas"/>
              </a:rPr>
              <a:t>*</a:t>
            </a:r>
            <a:r>
              <a:rPr lang="tr-TR" sz="1200">
                <a:latin typeface="Consolas"/>
                <a:ea typeface="Consolas"/>
                <a:cs typeface="Consolas"/>
                <a:sym typeface="Consolas"/>
              </a:rPr>
              <a:t>) malloc(n * sizeof(</a:t>
            </a: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 // II</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if (notlar == NULL) {</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printf("Hafıza tahsis edilemedi!\n");</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exit(-1); //İşletim sistemine hata ile dönülüyor.</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 else {</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printf("Hafıza başarılı bir şekilde tahsis edildi.\n");</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for (i = 0; i &lt; n; ++i) </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notlar[i] = rand()%100; // III</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printf("Öğrenci Notları:\n");</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for (i = 0; i &lt; n; ++i) </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printf("%d, ", notlar[i]);</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free(notlar); //IV</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return 0;</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a:t>
            </a:r>
            <a:endParaRPr/>
          </a:p>
          <a:p>
            <a:pPr marL="0" lvl="0" indent="0" algn="l" rtl="0">
              <a:lnSpc>
                <a:spcPct val="120000"/>
              </a:lnSpc>
              <a:spcBef>
                <a:spcPts val="0"/>
              </a:spcBef>
              <a:spcAft>
                <a:spcPts val="0"/>
              </a:spcAft>
              <a:buSzPts val="1020"/>
              <a:buNone/>
            </a:pPr>
            <a:endParaRPr sz="1200">
              <a:latin typeface="Consolas"/>
              <a:ea typeface="Consolas"/>
              <a:cs typeface="Consolas"/>
              <a:sym typeface="Consolas"/>
            </a:endParaRPr>
          </a:p>
        </p:txBody>
      </p:sp>
      <p:sp>
        <p:nvSpPr>
          <p:cNvPr id="140" name="Google Shape;140;p5"/>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20000"/>
              </a:lnSpc>
              <a:spcBef>
                <a:spcPts val="0"/>
              </a:spcBef>
              <a:spcAft>
                <a:spcPts val="0"/>
              </a:spcAft>
              <a:buSzPts val="1360"/>
              <a:buNone/>
            </a:pPr>
            <a:r>
              <a:rPr lang="tr-TR" sz="1600"/>
              <a:t>Yanda öğrenci sayısını çalıştırma anında alıp, bu öğrencilere ilişkin notları rastgele belirleyen bir program verilmiştir.</a:t>
            </a:r>
            <a:endParaRPr/>
          </a:p>
          <a:p>
            <a:pPr marL="0" lvl="0" indent="0" algn="l" rtl="0">
              <a:lnSpc>
                <a:spcPct val="120000"/>
              </a:lnSpc>
              <a:spcBef>
                <a:spcPts val="0"/>
              </a:spcBef>
              <a:spcAft>
                <a:spcPts val="0"/>
              </a:spcAft>
              <a:buSzPts val="1360"/>
              <a:buNone/>
            </a:pPr>
            <a:r>
              <a:rPr lang="tr-TR" sz="1600"/>
              <a:t>I-Öğrenci sayısı çalıştırma anında konsoldan okunuyor.</a:t>
            </a:r>
            <a:endParaRPr/>
          </a:p>
          <a:p>
            <a:pPr marL="0" lvl="0" indent="0" algn="l" rtl="0">
              <a:lnSpc>
                <a:spcPct val="120000"/>
              </a:lnSpc>
              <a:spcBef>
                <a:spcPts val="0"/>
              </a:spcBef>
              <a:spcAft>
                <a:spcPts val="0"/>
              </a:spcAft>
              <a:buSzPts val="1360"/>
              <a:buNone/>
            </a:pPr>
            <a:r>
              <a:rPr lang="tr-TR" sz="1600"/>
              <a:t>II-Notlar tamsayı olacak şekilde yığın (heap) bellekten yer ayrılıyor.</a:t>
            </a:r>
            <a:endParaRPr/>
          </a:p>
          <a:p>
            <a:pPr marL="0" lvl="0" indent="0" algn="l" rtl="0">
              <a:lnSpc>
                <a:spcPct val="120000"/>
              </a:lnSpc>
              <a:spcBef>
                <a:spcPts val="0"/>
              </a:spcBef>
              <a:spcAft>
                <a:spcPts val="0"/>
              </a:spcAft>
              <a:buSzPts val="1360"/>
              <a:buNone/>
            </a:pPr>
            <a:r>
              <a:rPr lang="tr-TR" sz="1600"/>
              <a:t>III-Ayrılan hafıza, tamsayı dizisi gibi kullanılabilir. Burada dikkat edilmesi gereken, dizi boyutundan daha sonraki bellek bölgesini değiştirecek şekilde gösterici kullanılmamalıdır.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6"/>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sz="2400"/>
              <a:t>DEVINGEN BELLEK TAHSİSİ II</a:t>
            </a:r>
            <a:endParaRPr/>
          </a:p>
        </p:txBody>
      </p:sp>
      <p:sp>
        <p:nvSpPr>
          <p:cNvPr id="147" name="Google Shape;147;p6"/>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190"/>
              <a:buNone/>
            </a:pPr>
            <a:r>
              <a:rPr lang="tr-TR" sz="1400">
                <a:latin typeface="Consolas"/>
                <a:ea typeface="Consolas"/>
                <a:cs typeface="Consolas"/>
                <a:sym typeface="Consolas"/>
              </a:rPr>
              <a:t>#include &lt;stdio.h&gt;</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#include &lt;stdlib.h&gt;</a:t>
            </a:r>
            <a:endParaRPr/>
          </a:p>
          <a:p>
            <a:pPr marL="0" lvl="0" indent="0" algn="l" rtl="0">
              <a:lnSpc>
                <a:spcPct val="120000"/>
              </a:lnSpc>
              <a:spcBef>
                <a:spcPts val="0"/>
              </a:spcBef>
              <a:spcAft>
                <a:spcPts val="0"/>
              </a:spcAft>
              <a:buSzPts val="1190"/>
              <a:buNone/>
            </a:pPr>
            <a:endParaRPr sz="1400">
              <a:latin typeface="Consolas"/>
              <a:ea typeface="Consolas"/>
              <a:cs typeface="Consolas"/>
              <a:sym typeface="Consolas"/>
            </a:endParaRPr>
          </a:p>
          <a:p>
            <a:pPr marL="0" lvl="0" indent="0" algn="l" rtl="0">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 {</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char</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string;</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n;</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printf("Girilen Metin En Fazla Kaç Karakter:");</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scanf("%d",&amp;n);  // I</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string = (</a:t>
            </a:r>
            <a:r>
              <a:rPr lang="tr-TR" sz="1400">
                <a:solidFill>
                  <a:srgbClr val="0000FF"/>
                </a:solidFill>
                <a:latin typeface="Consolas"/>
                <a:ea typeface="Consolas"/>
                <a:cs typeface="Consolas"/>
                <a:sym typeface="Consolas"/>
              </a:rPr>
              <a:t>char</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malloc(n); // II</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if (string == NULL) {</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printf("Hafıza tahsis edilemedi!\n");</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exit(-1); //İşletim sistemine hata ile dönülüyor.</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 else {</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printf("Hafıza başarılı bir şekilde tahsis edildi.\n");</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puts("Metni Giriniz:");</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scanf("%s",string);</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printf("Girilen Metin:\n%s",string);</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return 0;</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a:t>
            </a:r>
            <a:endParaRPr sz="1400">
              <a:latin typeface="Consolas"/>
              <a:ea typeface="Consolas"/>
              <a:cs typeface="Consolas"/>
              <a:sym typeface="Consolas"/>
            </a:endParaRPr>
          </a:p>
        </p:txBody>
      </p:sp>
      <p:sp>
        <p:nvSpPr>
          <p:cNvPr id="148" name="Google Shape;148;p6"/>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1360"/>
              <a:buNone/>
            </a:pPr>
            <a:r>
              <a:rPr lang="tr-TR" sz="1600"/>
              <a:t>Yanda karakter sayısını çalıştırma anında alıp, yığın bellekte bir dizgi (string) oluşturan bir program verilmiştir.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7"/>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Font typeface="Cambria"/>
              <a:buNone/>
            </a:pPr>
            <a:r>
              <a:rPr lang="tr-TR"/>
              <a:t>DEVİNGEN (DYNAMIC) VERİ YAPILARI</a:t>
            </a:r>
            <a:endParaRPr/>
          </a:p>
        </p:txBody>
      </p:sp>
      <p:sp>
        <p:nvSpPr>
          <p:cNvPr id="154" name="Google Shape;154;p7"/>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tr-TR" dirty="0"/>
              <a:t>Çalıştırma anında bellek tahsis edilerek kullanılan veri yapılarına devingen (dynamic) veri yapıları denir.</a:t>
            </a:r>
            <a:endParaRPr dirty="0"/>
          </a:p>
          <a:p>
            <a:pPr marL="182880" lvl="0" indent="-182880" algn="l" rtl="0">
              <a:lnSpc>
                <a:spcPct val="90000"/>
              </a:lnSpc>
              <a:spcBef>
                <a:spcPts val="1200"/>
              </a:spcBef>
              <a:spcAft>
                <a:spcPts val="0"/>
              </a:spcAft>
              <a:buSzPts val="1700"/>
              <a:buChar char="▪"/>
            </a:pPr>
            <a:r>
              <a:rPr lang="tr-TR" dirty="0"/>
              <a:t>En çok kullanılan veri yapıları;</a:t>
            </a:r>
            <a:endParaRPr dirty="0"/>
          </a:p>
          <a:p>
            <a:pPr marL="182880" lvl="0" indent="-182880" algn="l" rtl="0">
              <a:lnSpc>
                <a:spcPct val="90000"/>
              </a:lnSpc>
              <a:spcBef>
                <a:spcPts val="1200"/>
              </a:spcBef>
              <a:spcAft>
                <a:spcPts val="0"/>
              </a:spcAft>
              <a:buSzPts val="1700"/>
              <a:buChar char="▪"/>
            </a:pPr>
            <a:r>
              <a:rPr lang="tr-TR" dirty="0"/>
              <a:t>Bağlı Listeler (linked-List)</a:t>
            </a:r>
            <a:endParaRPr dirty="0"/>
          </a:p>
          <a:p>
            <a:pPr marL="182880" lvl="0" indent="-182880" algn="l" rtl="0">
              <a:lnSpc>
                <a:spcPct val="90000"/>
              </a:lnSpc>
              <a:spcBef>
                <a:spcPts val="1200"/>
              </a:spcBef>
              <a:spcAft>
                <a:spcPts val="0"/>
              </a:spcAft>
              <a:buSzPts val="1700"/>
              <a:buChar char="▪"/>
            </a:pPr>
            <a:r>
              <a:rPr lang="tr-TR" dirty="0"/>
              <a:t>Yığınlar (</a:t>
            </a:r>
            <a:r>
              <a:rPr lang="tr-TR" dirty="0" err="1"/>
              <a:t>Stacks</a:t>
            </a:r>
            <a:r>
              <a:rPr lang="tr-TR" dirty="0"/>
              <a:t>)</a:t>
            </a:r>
            <a:endParaRPr dirty="0"/>
          </a:p>
          <a:p>
            <a:pPr marL="182880" lvl="0" indent="-182880" algn="l" rtl="0">
              <a:lnSpc>
                <a:spcPct val="90000"/>
              </a:lnSpc>
              <a:spcBef>
                <a:spcPts val="1200"/>
              </a:spcBef>
              <a:spcAft>
                <a:spcPts val="0"/>
              </a:spcAft>
              <a:buSzPts val="1700"/>
              <a:buChar char="▪"/>
            </a:pPr>
            <a:r>
              <a:rPr lang="tr-TR" dirty="0"/>
              <a:t>Kuyruklar (</a:t>
            </a:r>
            <a:r>
              <a:rPr lang="tr-TR" dirty="0" err="1"/>
              <a:t>Queues</a:t>
            </a:r>
            <a:r>
              <a:rPr lang="tr-TR" dirty="0"/>
              <a:t>)</a:t>
            </a:r>
            <a:endParaRPr dirty="0"/>
          </a:p>
          <a:p>
            <a:pPr marL="182880" lvl="0" indent="-182880" algn="l" rtl="0">
              <a:lnSpc>
                <a:spcPct val="90000"/>
              </a:lnSpc>
              <a:spcBef>
                <a:spcPts val="1200"/>
              </a:spcBef>
              <a:spcAft>
                <a:spcPts val="0"/>
              </a:spcAft>
              <a:buSzPts val="1700"/>
              <a:buChar char="▪"/>
            </a:pPr>
            <a:r>
              <a:rPr lang="tr-TR" dirty="0"/>
              <a:t>İkili Ağaçlar (Binary </a:t>
            </a:r>
            <a:r>
              <a:rPr lang="tr-TR" dirty="0" err="1"/>
              <a:t>Trees</a:t>
            </a:r>
            <a:r>
              <a:rPr lang="tr-TR" dirty="0"/>
              <a:t>)</a:t>
            </a:r>
            <a:endParaRPr dirty="0"/>
          </a:p>
          <a:p>
            <a:pPr marL="182880" lvl="0" indent="-182880" algn="l" rtl="0">
              <a:lnSpc>
                <a:spcPct val="90000"/>
              </a:lnSpc>
              <a:spcBef>
                <a:spcPts val="1200"/>
              </a:spcBef>
              <a:spcAft>
                <a:spcPts val="0"/>
              </a:spcAft>
              <a:buSzPts val="1700"/>
              <a:buChar char="▪"/>
            </a:pPr>
            <a:r>
              <a:rPr lang="tr-TR" dirty="0"/>
              <a:t>Sözlük (Dictionary)</a:t>
            </a:r>
            <a:endParaRPr dirty="0"/>
          </a:p>
          <a:p>
            <a:pPr marL="182880" lvl="0" indent="-182880" algn="l" rtl="0">
              <a:lnSpc>
                <a:spcPct val="90000"/>
              </a:lnSpc>
              <a:spcBef>
                <a:spcPts val="1200"/>
              </a:spcBef>
              <a:spcAft>
                <a:spcPts val="0"/>
              </a:spcAft>
              <a:buSzPts val="1700"/>
              <a:buChar char="▪"/>
            </a:pPr>
            <a:r>
              <a:rPr lang="tr-TR" dirty="0"/>
              <a:t>Buradaki veri yapıları bir önceki bölümde anlatılan KENDİ KENDİNE REFERANSLI YAPILAR (self-referential </a:t>
            </a:r>
            <a:r>
              <a:rPr lang="tr-TR" dirty="0" err="1"/>
              <a:t>structures</a:t>
            </a:r>
            <a:r>
              <a:rPr lang="tr-TR" dirty="0"/>
              <a:t>) kullanılarak hayata geçirilir.</a:t>
            </a:r>
            <a:endParaRPr dirty="0"/>
          </a:p>
          <a:p>
            <a:pPr marL="182880" lvl="0" indent="-74929" algn="l" rtl="0">
              <a:lnSpc>
                <a:spcPct val="90000"/>
              </a:lnSpc>
              <a:spcBef>
                <a:spcPts val="1200"/>
              </a:spcBef>
              <a:spcAft>
                <a:spcPts val="0"/>
              </a:spcAft>
              <a:buSzPts val="17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a:t>BAĞLANTILI LISTE (LINKED LIST)</a:t>
            </a:r>
            <a:endParaRPr/>
          </a:p>
        </p:txBody>
      </p:sp>
      <p:sp>
        <p:nvSpPr>
          <p:cNvPr id="160" name="Google Shape;160;p8"/>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190"/>
              <a:buNone/>
            </a:pPr>
            <a:r>
              <a:rPr lang="tr-TR" sz="1400"/>
              <a:t>Bağlantılı liste (linked list), düğüm olarak bilinen her bir öğenin göstericiler kullanılarak bir sonraki düğüme bağlandığı </a:t>
            </a:r>
            <a:r>
              <a:rPr lang="tr-TR" sz="1400" b="1" u="sng"/>
              <a:t>doğrusal bir veri yapısıdır</a:t>
            </a:r>
            <a:r>
              <a:rPr lang="tr-TR" sz="1400"/>
              <a:t>. </a:t>
            </a:r>
            <a:endParaRPr/>
          </a:p>
          <a:p>
            <a:pPr marL="0" lvl="0" indent="0" algn="l" rtl="0">
              <a:lnSpc>
                <a:spcPct val="90000"/>
              </a:lnSpc>
              <a:spcBef>
                <a:spcPts val="1200"/>
              </a:spcBef>
              <a:spcAft>
                <a:spcPts val="0"/>
              </a:spcAft>
              <a:buSzPts val="1190"/>
              <a:buNone/>
            </a:pPr>
            <a:r>
              <a:rPr lang="tr-TR" sz="1400"/>
              <a:t>Diziden farklı olarak, bağlantılı listenin öğelerinin her biri (düğüm olarak adlandırılmaktadır), </a:t>
            </a:r>
            <a:r>
              <a:rPr lang="tr-TR" sz="1400">
                <a:solidFill>
                  <a:srgbClr val="0070C0"/>
                </a:solidFill>
              </a:rPr>
              <a:t>yığın</a:t>
            </a:r>
            <a:r>
              <a:rPr lang="tr-TR" sz="1400"/>
              <a:t> (</a:t>
            </a:r>
            <a:r>
              <a:rPr lang="tr-TR" sz="1400">
                <a:solidFill>
                  <a:srgbClr val="C00000"/>
                </a:solidFill>
              </a:rPr>
              <a:t>heap</a:t>
            </a:r>
            <a:r>
              <a:rPr lang="tr-TR" sz="1400"/>
              <a:t>) bellekte ayrı ayrı oluşturulduğundan, rastgele bellek konumlarında saklanır.</a:t>
            </a:r>
            <a:endParaRPr/>
          </a:p>
          <a:p>
            <a:pPr marL="0" lvl="0" indent="0" algn="l" rtl="0">
              <a:lnSpc>
                <a:spcPct val="90000"/>
              </a:lnSpc>
              <a:spcBef>
                <a:spcPts val="1200"/>
              </a:spcBef>
              <a:spcAft>
                <a:spcPts val="0"/>
              </a:spcAft>
              <a:buSzPts val="1190"/>
              <a:buNone/>
            </a:pPr>
            <a:r>
              <a:rPr lang="tr-TR" sz="1400"/>
              <a:t>Düğümlerde saklanan veri tek bir değişken olacağı gibi, birden fazla değişken de olabilir.</a:t>
            </a:r>
            <a:endParaRPr/>
          </a:p>
          <a:p>
            <a:pPr marL="0" lvl="0" indent="0" algn="l" rtl="0">
              <a:lnSpc>
                <a:spcPct val="90000"/>
              </a:lnSpc>
              <a:spcBef>
                <a:spcPts val="1200"/>
              </a:spcBef>
              <a:spcAft>
                <a:spcPts val="0"/>
              </a:spcAft>
              <a:buSzPts val="1190"/>
              <a:buNone/>
            </a:pPr>
            <a:r>
              <a:rPr lang="tr-TR" sz="1400"/>
              <a:t>Bağlantılı liste;</a:t>
            </a:r>
            <a:endParaRPr/>
          </a:p>
          <a:p>
            <a:pPr marL="182880" lvl="0" indent="-182880" algn="l" rtl="0">
              <a:lnSpc>
                <a:spcPct val="90000"/>
              </a:lnSpc>
              <a:spcBef>
                <a:spcPts val="1200"/>
              </a:spcBef>
              <a:spcAft>
                <a:spcPts val="0"/>
              </a:spcAft>
              <a:buSzPts val="1190"/>
              <a:buChar char="▪"/>
            </a:pPr>
            <a:r>
              <a:rPr lang="tr-TR" sz="1400"/>
              <a:t>Örnekte görüldüğü gibi tek yönlü olabileceği gibi, </a:t>
            </a:r>
            <a:endParaRPr/>
          </a:p>
          <a:p>
            <a:pPr marL="182880" lvl="0" indent="-182880" algn="l" rtl="0">
              <a:lnSpc>
                <a:spcPct val="90000"/>
              </a:lnSpc>
              <a:spcBef>
                <a:spcPts val="1200"/>
              </a:spcBef>
              <a:spcAft>
                <a:spcPts val="0"/>
              </a:spcAft>
              <a:buSzPts val="1190"/>
              <a:buChar char="▪"/>
            </a:pPr>
            <a:r>
              <a:rPr lang="tr-TR" sz="1400"/>
              <a:t>Hem sonraki düğümü, hem de önceki düğümü gösteren iki yönlü liste, </a:t>
            </a:r>
            <a:endParaRPr/>
          </a:p>
          <a:p>
            <a:pPr marL="182880" lvl="0" indent="-182880" algn="l" rtl="0">
              <a:lnSpc>
                <a:spcPct val="90000"/>
              </a:lnSpc>
              <a:spcBef>
                <a:spcPts val="1200"/>
              </a:spcBef>
              <a:spcAft>
                <a:spcPts val="0"/>
              </a:spcAft>
              <a:buSzPts val="1190"/>
              <a:buChar char="▪"/>
            </a:pPr>
            <a:r>
              <a:rPr lang="tr-TR" sz="1400"/>
              <a:t>Yada son ve ilk düğümü olmayan halka şekilde liste tanımlanabilir.</a:t>
            </a:r>
            <a:endParaRPr/>
          </a:p>
        </p:txBody>
      </p:sp>
      <p:grpSp>
        <p:nvGrpSpPr>
          <p:cNvPr id="161" name="Google Shape;161;p8"/>
          <p:cNvGrpSpPr/>
          <p:nvPr/>
        </p:nvGrpSpPr>
        <p:grpSpPr>
          <a:xfrm>
            <a:off x="6879791" y="2194559"/>
            <a:ext cx="4242361" cy="4292481"/>
            <a:chOff x="5348171" y="677291"/>
            <a:chExt cx="3611293" cy="5466850"/>
          </a:xfrm>
        </p:grpSpPr>
        <p:grpSp>
          <p:nvGrpSpPr>
            <p:cNvPr id="162" name="Google Shape;162;p8"/>
            <p:cNvGrpSpPr/>
            <p:nvPr/>
          </p:nvGrpSpPr>
          <p:grpSpPr>
            <a:xfrm>
              <a:off x="5348171" y="1343439"/>
              <a:ext cx="2601130" cy="1297869"/>
              <a:chOff x="5677429" y="619924"/>
              <a:chExt cx="2601130" cy="1297869"/>
            </a:xfrm>
          </p:grpSpPr>
          <p:sp>
            <p:nvSpPr>
              <p:cNvPr id="163" name="Google Shape;163;p8"/>
              <p:cNvSpPr txBox="1"/>
              <p:nvPr/>
            </p:nvSpPr>
            <p:spPr>
              <a:xfrm>
                <a:off x="5677429" y="619924"/>
                <a:ext cx="67037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b="0" i="0" u="none" strike="noStrike" cap="none">
                    <a:solidFill>
                      <a:srgbClr val="0000CC"/>
                    </a:solidFill>
                    <a:latin typeface="Consolas"/>
                    <a:ea typeface="Consolas"/>
                    <a:cs typeface="Consolas"/>
                    <a:sym typeface="Consolas"/>
                  </a:rPr>
                  <a:t>5FFE70</a:t>
                </a:r>
                <a:endParaRPr/>
              </a:p>
            </p:txBody>
          </p:sp>
          <p:grpSp>
            <p:nvGrpSpPr>
              <p:cNvPr id="164" name="Google Shape;164;p8"/>
              <p:cNvGrpSpPr/>
              <p:nvPr/>
            </p:nvGrpSpPr>
            <p:grpSpPr>
              <a:xfrm>
                <a:off x="6350589" y="634092"/>
                <a:ext cx="1927970" cy="1283701"/>
                <a:chOff x="6413501" y="4603750"/>
                <a:chExt cx="1927970" cy="1283701"/>
              </a:xfrm>
            </p:grpSpPr>
            <p:sp>
              <p:nvSpPr>
                <p:cNvPr id="165" name="Google Shape;165;p8"/>
                <p:cNvSpPr/>
                <p:nvPr/>
              </p:nvSpPr>
              <p:spPr>
                <a:xfrm>
                  <a:off x="6413501" y="4603750"/>
                  <a:ext cx="1927970" cy="1283701"/>
                </a:xfrm>
                <a:prstGeom prst="roundRect">
                  <a:avLst>
                    <a:gd name="adj" fmla="val 5379"/>
                  </a:avLst>
                </a:prstGeom>
                <a:solidFill>
                  <a:srgbClr val="FAD8CB"/>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C00000"/>
                    </a:solidFill>
                    <a:latin typeface="Consolas"/>
                    <a:ea typeface="Consolas"/>
                    <a:cs typeface="Consolas"/>
                    <a:sym typeface="Consolas"/>
                  </a:endParaRPr>
                </a:p>
              </p:txBody>
            </p:sp>
            <p:sp>
              <p:nvSpPr>
                <p:cNvPr id="166" name="Google Shape;166;p8"/>
                <p:cNvSpPr/>
                <p:nvPr/>
              </p:nvSpPr>
              <p:spPr>
                <a:xfrm>
                  <a:off x="6476094" y="4660478"/>
                  <a:ext cx="1800000" cy="360000"/>
                </a:xfrm>
                <a:prstGeom prst="roundRect">
                  <a:avLst>
                    <a:gd name="adj" fmla="val 16667"/>
                  </a:avLst>
                </a:prstGeom>
                <a:solidFill>
                  <a:srgbClr val="D9D1C3"/>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onsolas"/>
                      <a:ea typeface="Consolas"/>
                      <a:cs typeface="Consolas"/>
                      <a:sym typeface="Consolas"/>
                    </a:rPr>
                    <a:t>«Veri»</a:t>
                  </a:r>
                  <a:endParaRPr/>
                </a:p>
              </p:txBody>
            </p:sp>
            <p:sp>
              <p:nvSpPr>
                <p:cNvPr id="167" name="Google Shape;167;p8"/>
                <p:cNvSpPr/>
                <p:nvPr/>
              </p:nvSpPr>
              <p:spPr>
                <a:xfrm>
                  <a:off x="6484012" y="5421506"/>
                  <a:ext cx="1792082" cy="360000"/>
                </a:xfrm>
                <a:prstGeom prst="roundRect">
                  <a:avLst>
                    <a:gd name="adj" fmla="val 16667"/>
                  </a:avLst>
                </a:prstGeom>
                <a:solidFill>
                  <a:srgbClr val="FFC0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onsolas"/>
                      <a:ea typeface="Consolas"/>
                      <a:cs typeface="Consolas"/>
                      <a:sym typeface="Consolas"/>
                    </a:rPr>
                    <a:t>dugum* sonraki</a:t>
                  </a:r>
                  <a:endParaRPr/>
                </a:p>
              </p:txBody>
            </p:sp>
            <p:sp>
              <p:nvSpPr>
                <p:cNvPr id="168" name="Google Shape;168;p8"/>
                <p:cNvSpPr/>
                <p:nvPr/>
              </p:nvSpPr>
              <p:spPr>
                <a:xfrm>
                  <a:off x="6476094" y="5064230"/>
                  <a:ext cx="1800000" cy="360000"/>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tr-TR" sz="1400">
                      <a:solidFill>
                        <a:srgbClr val="0000FF"/>
                      </a:solidFill>
                      <a:latin typeface="Consolas"/>
                      <a:ea typeface="Consolas"/>
                      <a:cs typeface="Consolas"/>
                      <a:sym typeface="Consolas"/>
                    </a:rPr>
                    <a:t>dugum</a:t>
                  </a:r>
                  <a:endParaRPr sz="1400">
                    <a:solidFill>
                      <a:srgbClr val="0000FF"/>
                    </a:solidFill>
                    <a:latin typeface="Consolas"/>
                    <a:ea typeface="Consolas"/>
                    <a:cs typeface="Consolas"/>
                    <a:sym typeface="Consolas"/>
                  </a:endParaRPr>
                </a:p>
              </p:txBody>
            </p:sp>
          </p:grpSp>
        </p:grpSp>
        <p:cxnSp>
          <p:nvCxnSpPr>
            <p:cNvPr id="169" name="Google Shape;169;p8"/>
            <p:cNvCxnSpPr>
              <a:stCxn id="167" idx="1"/>
              <a:endCxn id="170" idx="0"/>
            </p:cNvCxnSpPr>
            <p:nvPr/>
          </p:nvCxnSpPr>
          <p:spPr>
            <a:xfrm flipH="1">
              <a:off x="5671242" y="2355363"/>
              <a:ext cx="420600" cy="391500"/>
            </a:xfrm>
            <a:prstGeom prst="curvedConnector2">
              <a:avLst/>
            </a:prstGeom>
            <a:noFill/>
            <a:ln w="9525" cap="flat" cmpd="sng">
              <a:solidFill>
                <a:schemeClr val="accent1"/>
              </a:solidFill>
              <a:prstDash val="solid"/>
              <a:round/>
              <a:headEnd type="none" w="sm" len="sm"/>
              <a:tailEnd type="triangle" w="med" len="med"/>
            </a:ln>
          </p:spPr>
        </p:cxnSp>
        <p:sp>
          <p:nvSpPr>
            <p:cNvPr id="171" name="Google Shape;171;p8"/>
            <p:cNvSpPr/>
            <p:nvPr/>
          </p:nvSpPr>
          <p:spPr>
            <a:xfrm>
              <a:off x="6367515" y="677291"/>
              <a:ext cx="1336805" cy="360000"/>
            </a:xfrm>
            <a:prstGeom prst="roundRect">
              <a:avLst>
                <a:gd name="adj" fmla="val 16667"/>
              </a:avLst>
            </a:prstGeom>
            <a:solidFill>
              <a:srgbClr val="92D05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onsolas"/>
                  <a:ea typeface="Consolas"/>
                  <a:cs typeface="Consolas"/>
                  <a:sym typeface="Consolas"/>
                </a:rPr>
                <a:t>dugum* ilk</a:t>
              </a:r>
              <a:endParaRPr/>
            </a:p>
          </p:txBody>
        </p:sp>
        <p:grpSp>
          <p:nvGrpSpPr>
            <p:cNvPr id="172" name="Google Shape;172;p8"/>
            <p:cNvGrpSpPr/>
            <p:nvPr/>
          </p:nvGrpSpPr>
          <p:grpSpPr>
            <a:xfrm>
              <a:off x="5348171" y="2746812"/>
              <a:ext cx="2601130" cy="1297869"/>
              <a:chOff x="5677429" y="619924"/>
              <a:chExt cx="2601130" cy="1297869"/>
            </a:xfrm>
          </p:grpSpPr>
          <p:sp>
            <p:nvSpPr>
              <p:cNvPr id="170" name="Google Shape;170;p8"/>
              <p:cNvSpPr txBox="1"/>
              <p:nvPr/>
            </p:nvSpPr>
            <p:spPr>
              <a:xfrm>
                <a:off x="5677429" y="619924"/>
                <a:ext cx="646331"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0000CC"/>
                    </a:solidFill>
                    <a:latin typeface="Consolas"/>
                    <a:ea typeface="Consolas"/>
                    <a:cs typeface="Consolas"/>
                    <a:sym typeface="Consolas"/>
                  </a:rPr>
                  <a:t>6ABC64</a:t>
                </a:r>
                <a:endParaRPr/>
              </a:p>
            </p:txBody>
          </p:sp>
          <p:grpSp>
            <p:nvGrpSpPr>
              <p:cNvPr id="173" name="Google Shape;173;p8"/>
              <p:cNvGrpSpPr/>
              <p:nvPr/>
            </p:nvGrpSpPr>
            <p:grpSpPr>
              <a:xfrm>
                <a:off x="6350589" y="634092"/>
                <a:ext cx="1927970" cy="1283701"/>
                <a:chOff x="6413501" y="4603750"/>
                <a:chExt cx="1927970" cy="1283701"/>
              </a:xfrm>
            </p:grpSpPr>
            <p:sp>
              <p:nvSpPr>
                <p:cNvPr id="174" name="Google Shape;174;p8"/>
                <p:cNvSpPr/>
                <p:nvPr/>
              </p:nvSpPr>
              <p:spPr>
                <a:xfrm>
                  <a:off x="6413501" y="4603750"/>
                  <a:ext cx="1927970" cy="1283701"/>
                </a:xfrm>
                <a:prstGeom prst="roundRect">
                  <a:avLst>
                    <a:gd name="adj" fmla="val 5379"/>
                  </a:avLst>
                </a:prstGeom>
                <a:solidFill>
                  <a:srgbClr val="FAD8CB"/>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C00000"/>
                    </a:solidFill>
                    <a:latin typeface="Consolas"/>
                    <a:ea typeface="Consolas"/>
                    <a:cs typeface="Consolas"/>
                    <a:sym typeface="Consolas"/>
                  </a:endParaRPr>
                </a:p>
              </p:txBody>
            </p:sp>
            <p:sp>
              <p:nvSpPr>
                <p:cNvPr id="175" name="Google Shape;175;p8"/>
                <p:cNvSpPr/>
                <p:nvPr/>
              </p:nvSpPr>
              <p:spPr>
                <a:xfrm>
                  <a:off x="6476094" y="4660478"/>
                  <a:ext cx="1800000" cy="360000"/>
                </a:xfrm>
                <a:prstGeom prst="roundRect">
                  <a:avLst>
                    <a:gd name="adj" fmla="val 16667"/>
                  </a:avLst>
                </a:prstGeom>
                <a:solidFill>
                  <a:srgbClr val="D9D1C3"/>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onsolas"/>
                      <a:ea typeface="Consolas"/>
                      <a:cs typeface="Consolas"/>
                      <a:sym typeface="Consolas"/>
                    </a:rPr>
                    <a:t>«Veri»</a:t>
                  </a:r>
                  <a:endParaRPr/>
                </a:p>
              </p:txBody>
            </p:sp>
            <p:sp>
              <p:nvSpPr>
                <p:cNvPr id="176" name="Google Shape;176;p8"/>
                <p:cNvSpPr/>
                <p:nvPr/>
              </p:nvSpPr>
              <p:spPr>
                <a:xfrm>
                  <a:off x="6484012" y="5421506"/>
                  <a:ext cx="1800000" cy="360000"/>
                </a:xfrm>
                <a:prstGeom prst="roundRect">
                  <a:avLst>
                    <a:gd name="adj" fmla="val 16667"/>
                  </a:avLst>
                </a:prstGeom>
                <a:solidFill>
                  <a:srgbClr val="FFC0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onsolas"/>
                      <a:ea typeface="Consolas"/>
                      <a:cs typeface="Consolas"/>
                      <a:sym typeface="Consolas"/>
                    </a:rPr>
                    <a:t>dugum* sonraki</a:t>
                  </a:r>
                  <a:endParaRPr/>
                </a:p>
              </p:txBody>
            </p:sp>
            <p:sp>
              <p:nvSpPr>
                <p:cNvPr id="177" name="Google Shape;177;p8"/>
                <p:cNvSpPr/>
                <p:nvPr/>
              </p:nvSpPr>
              <p:spPr>
                <a:xfrm>
                  <a:off x="6476094" y="5064230"/>
                  <a:ext cx="1800000" cy="360000"/>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tr-TR" sz="1400">
                      <a:solidFill>
                        <a:srgbClr val="0000FF"/>
                      </a:solidFill>
                      <a:latin typeface="Consolas"/>
                      <a:ea typeface="Consolas"/>
                      <a:cs typeface="Consolas"/>
                      <a:sym typeface="Consolas"/>
                    </a:rPr>
                    <a:t>dugum</a:t>
                  </a:r>
                  <a:endParaRPr sz="1400">
                    <a:solidFill>
                      <a:srgbClr val="0000FF"/>
                    </a:solidFill>
                    <a:latin typeface="Consolas"/>
                    <a:ea typeface="Consolas"/>
                    <a:cs typeface="Consolas"/>
                    <a:sym typeface="Consolas"/>
                  </a:endParaRPr>
                </a:p>
              </p:txBody>
            </p:sp>
          </p:grpSp>
        </p:grpSp>
        <p:sp>
          <p:nvSpPr>
            <p:cNvPr id="178" name="Google Shape;178;p8"/>
            <p:cNvSpPr/>
            <p:nvPr/>
          </p:nvSpPr>
          <p:spPr>
            <a:xfrm>
              <a:off x="7622659" y="5784141"/>
              <a:ext cx="1336805" cy="360000"/>
            </a:xfrm>
            <a:prstGeom prst="roundRect">
              <a:avLst>
                <a:gd name="adj" fmla="val 16667"/>
              </a:avLst>
            </a:prstGeom>
            <a:solidFill>
              <a:srgbClr val="FFFF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onsolas"/>
                  <a:ea typeface="Consolas"/>
                  <a:cs typeface="Consolas"/>
                  <a:sym typeface="Consolas"/>
                </a:rPr>
                <a:t>NULL</a:t>
              </a:r>
              <a:endParaRPr/>
            </a:p>
          </p:txBody>
        </p:sp>
        <p:grpSp>
          <p:nvGrpSpPr>
            <p:cNvPr id="179" name="Google Shape;179;p8"/>
            <p:cNvGrpSpPr/>
            <p:nvPr/>
          </p:nvGrpSpPr>
          <p:grpSpPr>
            <a:xfrm>
              <a:off x="5356089" y="4205640"/>
              <a:ext cx="2601130" cy="1297869"/>
              <a:chOff x="5677429" y="619924"/>
              <a:chExt cx="2601130" cy="1297869"/>
            </a:xfrm>
          </p:grpSpPr>
          <p:sp>
            <p:nvSpPr>
              <p:cNvPr id="180" name="Google Shape;180;p8"/>
              <p:cNvSpPr txBox="1"/>
              <p:nvPr/>
            </p:nvSpPr>
            <p:spPr>
              <a:xfrm>
                <a:off x="5677429" y="619924"/>
                <a:ext cx="646331"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0000CC"/>
                    </a:solidFill>
                    <a:latin typeface="Consolas"/>
                    <a:ea typeface="Consolas"/>
                    <a:cs typeface="Consolas"/>
                    <a:sym typeface="Consolas"/>
                  </a:rPr>
                  <a:t>FABC7A</a:t>
                </a:r>
                <a:endParaRPr/>
              </a:p>
            </p:txBody>
          </p:sp>
          <p:grpSp>
            <p:nvGrpSpPr>
              <p:cNvPr id="181" name="Google Shape;181;p8"/>
              <p:cNvGrpSpPr/>
              <p:nvPr/>
            </p:nvGrpSpPr>
            <p:grpSpPr>
              <a:xfrm>
                <a:off x="6350589" y="634092"/>
                <a:ext cx="1927970" cy="1283701"/>
                <a:chOff x="6413501" y="4603750"/>
                <a:chExt cx="1927970" cy="1283701"/>
              </a:xfrm>
            </p:grpSpPr>
            <p:sp>
              <p:nvSpPr>
                <p:cNvPr id="182" name="Google Shape;182;p8"/>
                <p:cNvSpPr/>
                <p:nvPr/>
              </p:nvSpPr>
              <p:spPr>
                <a:xfrm>
                  <a:off x="6413501" y="4603750"/>
                  <a:ext cx="1927970" cy="1283701"/>
                </a:xfrm>
                <a:prstGeom prst="roundRect">
                  <a:avLst>
                    <a:gd name="adj" fmla="val 5379"/>
                  </a:avLst>
                </a:prstGeom>
                <a:solidFill>
                  <a:srgbClr val="FAD8CB"/>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C00000"/>
                    </a:solidFill>
                    <a:latin typeface="Consolas"/>
                    <a:ea typeface="Consolas"/>
                    <a:cs typeface="Consolas"/>
                    <a:sym typeface="Consolas"/>
                  </a:endParaRPr>
                </a:p>
              </p:txBody>
            </p:sp>
            <p:sp>
              <p:nvSpPr>
                <p:cNvPr id="183" name="Google Shape;183;p8"/>
                <p:cNvSpPr/>
                <p:nvPr/>
              </p:nvSpPr>
              <p:spPr>
                <a:xfrm>
                  <a:off x="6476094" y="4660478"/>
                  <a:ext cx="1800000" cy="360000"/>
                </a:xfrm>
                <a:prstGeom prst="roundRect">
                  <a:avLst>
                    <a:gd name="adj" fmla="val 16667"/>
                  </a:avLst>
                </a:prstGeom>
                <a:solidFill>
                  <a:srgbClr val="D9D1C3"/>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onsolas"/>
                      <a:ea typeface="Consolas"/>
                      <a:cs typeface="Consolas"/>
                      <a:sym typeface="Consolas"/>
                    </a:rPr>
                    <a:t>«Veri»</a:t>
                  </a:r>
                  <a:endParaRPr/>
                </a:p>
              </p:txBody>
            </p:sp>
            <p:sp>
              <p:nvSpPr>
                <p:cNvPr id="184" name="Google Shape;184;p8"/>
                <p:cNvSpPr/>
                <p:nvPr/>
              </p:nvSpPr>
              <p:spPr>
                <a:xfrm>
                  <a:off x="6476094" y="5421506"/>
                  <a:ext cx="1792082" cy="360000"/>
                </a:xfrm>
                <a:prstGeom prst="roundRect">
                  <a:avLst>
                    <a:gd name="adj" fmla="val 16667"/>
                  </a:avLst>
                </a:prstGeom>
                <a:solidFill>
                  <a:srgbClr val="FFC0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onsolas"/>
                      <a:ea typeface="Consolas"/>
                      <a:cs typeface="Consolas"/>
                      <a:sym typeface="Consolas"/>
                    </a:rPr>
                    <a:t>dugum* sonraki</a:t>
                  </a:r>
                  <a:endParaRPr/>
                </a:p>
              </p:txBody>
            </p:sp>
            <p:sp>
              <p:nvSpPr>
                <p:cNvPr id="185" name="Google Shape;185;p8"/>
                <p:cNvSpPr/>
                <p:nvPr/>
              </p:nvSpPr>
              <p:spPr>
                <a:xfrm>
                  <a:off x="6476094" y="5064230"/>
                  <a:ext cx="1800000" cy="360000"/>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tr-TR" sz="1400">
                      <a:solidFill>
                        <a:srgbClr val="0000FF"/>
                      </a:solidFill>
                      <a:latin typeface="Consolas"/>
                      <a:ea typeface="Consolas"/>
                      <a:cs typeface="Consolas"/>
                      <a:sym typeface="Consolas"/>
                    </a:rPr>
                    <a:t>dugum</a:t>
                  </a:r>
                  <a:endParaRPr sz="1400">
                    <a:solidFill>
                      <a:srgbClr val="0000FF"/>
                    </a:solidFill>
                    <a:latin typeface="Consolas"/>
                    <a:ea typeface="Consolas"/>
                    <a:cs typeface="Consolas"/>
                    <a:sym typeface="Consolas"/>
                  </a:endParaRPr>
                </a:p>
              </p:txBody>
            </p:sp>
          </p:grpSp>
        </p:grpSp>
        <p:cxnSp>
          <p:nvCxnSpPr>
            <p:cNvPr id="186" name="Google Shape;186;p8"/>
            <p:cNvCxnSpPr>
              <a:stCxn id="176" idx="1"/>
              <a:endCxn id="180" idx="0"/>
            </p:cNvCxnSpPr>
            <p:nvPr/>
          </p:nvCxnSpPr>
          <p:spPr>
            <a:xfrm flipH="1">
              <a:off x="5679342" y="3758736"/>
              <a:ext cx="412500" cy="447000"/>
            </a:xfrm>
            <a:prstGeom prst="curvedConnector2">
              <a:avLst/>
            </a:prstGeom>
            <a:noFill/>
            <a:ln w="9525" cap="flat" cmpd="sng">
              <a:solidFill>
                <a:schemeClr val="accent1"/>
              </a:solidFill>
              <a:prstDash val="solid"/>
              <a:round/>
              <a:headEnd type="none" w="sm" len="sm"/>
              <a:tailEnd type="triangle" w="med" len="med"/>
            </a:ln>
          </p:spPr>
        </p:cxnSp>
        <p:cxnSp>
          <p:nvCxnSpPr>
            <p:cNvPr id="187" name="Google Shape;187;p8"/>
            <p:cNvCxnSpPr>
              <a:endCxn id="178" idx="0"/>
            </p:cNvCxnSpPr>
            <p:nvPr/>
          </p:nvCxnSpPr>
          <p:spPr>
            <a:xfrm>
              <a:off x="7630462" y="5271741"/>
              <a:ext cx="660600" cy="512400"/>
            </a:xfrm>
            <a:prstGeom prst="curvedConnector2">
              <a:avLst/>
            </a:prstGeom>
            <a:noFill/>
            <a:ln w="9525" cap="flat" cmpd="sng">
              <a:solidFill>
                <a:schemeClr val="accent1"/>
              </a:solidFill>
              <a:prstDash val="solid"/>
              <a:round/>
              <a:headEnd type="none" w="sm" len="sm"/>
              <a:tailEnd type="triangle" w="med" len="med"/>
            </a:ln>
          </p:spPr>
        </p:cxnSp>
        <p:cxnSp>
          <p:nvCxnSpPr>
            <p:cNvPr id="188" name="Google Shape;188;p8"/>
            <p:cNvCxnSpPr>
              <a:stCxn id="171" idx="1"/>
              <a:endCxn id="163" idx="0"/>
            </p:cNvCxnSpPr>
            <p:nvPr/>
          </p:nvCxnSpPr>
          <p:spPr>
            <a:xfrm flipH="1">
              <a:off x="5683215" y="857291"/>
              <a:ext cx="684300" cy="486000"/>
            </a:xfrm>
            <a:prstGeom prst="curvedConnector2">
              <a:avLst/>
            </a:prstGeom>
            <a:noFill/>
            <a:ln w="9525" cap="flat" cmpd="sng">
              <a:solidFill>
                <a:schemeClr val="accent1"/>
              </a:solidFill>
              <a:prstDash val="solid"/>
              <a:round/>
              <a:headEnd type="none" w="sm" len="sm"/>
              <a:tailEnd type="triangle" w="med" len="med"/>
            </a:ln>
          </p:spPr>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9"/>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BAĞLANTILI LISTE ÖRNEĞİ</a:t>
            </a:r>
            <a:endParaRPr/>
          </a:p>
        </p:txBody>
      </p:sp>
      <p:sp>
        <p:nvSpPr>
          <p:cNvPr id="194" name="Google Shape;194;p9"/>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ilkDugumeEkle(</a:t>
            </a:r>
            <a:r>
              <a:rPr lang="tr-TR" sz="1400" b="1">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 </a:t>
            </a:r>
            <a:r>
              <a:rPr lang="tr-TR" sz="1400">
                <a:latin typeface="Consolas"/>
                <a:ea typeface="Consolas"/>
                <a:cs typeface="Consolas"/>
                <a:sym typeface="Consolas"/>
              </a:rPr>
              <a:t>ilkDugumGostericisi,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pVeri)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b="1">
                <a:solidFill>
                  <a:srgbClr val="00B050"/>
                </a:solidFill>
                <a:latin typeface="Consolas"/>
                <a:ea typeface="Consolas"/>
                <a:cs typeface="Consolas"/>
                <a:sym typeface="Consolas"/>
              </a:rPr>
              <a:t>Dugum</a:t>
            </a:r>
            <a:r>
              <a:rPr lang="tr-TR" sz="1400">
                <a:latin typeface="Consolas"/>
                <a:ea typeface="Consolas"/>
                <a:cs typeface="Consolas"/>
                <a:sym typeface="Consolas"/>
              </a:rPr>
              <a:t>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yeni;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yeni = (</a:t>
            </a:r>
            <a:r>
              <a:rPr lang="tr-TR" sz="1400" b="1">
                <a:solidFill>
                  <a:srgbClr val="00B050"/>
                </a:solidFill>
                <a:latin typeface="Consolas"/>
                <a:ea typeface="Consolas"/>
                <a:cs typeface="Consolas"/>
                <a:sym typeface="Consolas"/>
              </a:rPr>
              <a:t>Dugum</a:t>
            </a:r>
            <a:r>
              <a:rPr lang="tr-TR" sz="1400">
                <a:latin typeface="Consolas"/>
                <a:ea typeface="Consolas"/>
                <a:cs typeface="Consolas"/>
                <a:sym typeface="Consolas"/>
              </a:rPr>
              <a:t>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malloc(sizeof(Dugum));</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yeni-&gt;veri = pVeri;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yeni-&gt;sonraki = *ilkDugumGostericisi;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*ilkDugumGostericisi = yeni;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sonaDugumEkle(</a:t>
            </a:r>
            <a:r>
              <a:rPr lang="tr-TR" sz="1400" b="1">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 </a:t>
            </a:r>
            <a:r>
              <a:rPr lang="tr-TR" sz="1400">
                <a:latin typeface="Consolas"/>
                <a:ea typeface="Consolas"/>
                <a:cs typeface="Consolas"/>
                <a:sym typeface="Consolas"/>
              </a:rPr>
              <a:t>pIlk,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pVeri)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b="1">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hangi = pIlk;</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if (hangi==NULL)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printf("Liste olmadığından eklenemedi!\n");</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return;</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while (hangi-&gt;sonraki != NULL)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hangi = hangi-&gt;sonraki;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hangi-&gt;sonraki = (</a:t>
            </a:r>
            <a:r>
              <a:rPr lang="tr-TR" sz="1400" b="1">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malloc(sizeof(</a:t>
            </a:r>
            <a:r>
              <a:rPr lang="tr-TR" sz="1400" b="1">
                <a:solidFill>
                  <a:srgbClr val="00B050"/>
                </a:solidFill>
                <a:latin typeface="Consolas"/>
                <a:ea typeface="Consolas"/>
                <a:cs typeface="Consolas"/>
                <a:sym typeface="Consolas"/>
              </a:rPr>
              <a:t>Dugum</a:t>
            </a: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hangi-&gt;sonraki-&gt;veri = pVeri;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hangi-&gt;sonraki-&gt;sonraki = NULL;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listeyiYaz(</a:t>
            </a:r>
            <a:r>
              <a:rPr lang="tr-TR" sz="1400" b="1">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 </a:t>
            </a:r>
            <a:r>
              <a:rPr lang="tr-TR" sz="1400">
                <a:latin typeface="Consolas"/>
                <a:ea typeface="Consolas"/>
                <a:cs typeface="Consolas"/>
                <a:sym typeface="Consolas"/>
              </a:rPr>
              <a:t>pIlk)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b="1">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 </a:t>
            </a:r>
            <a:r>
              <a:rPr lang="tr-TR" sz="1400">
                <a:latin typeface="Consolas"/>
                <a:ea typeface="Consolas"/>
                <a:cs typeface="Consolas"/>
                <a:sym typeface="Consolas"/>
              </a:rPr>
              <a:t>hangi = pIlk;  int sayac=0;</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while (hangi != NULL)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printf("Dugum (%d): veri=%d\n", </a:t>
            </a:r>
            <a:br>
              <a:rPr lang="tr-TR" sz="1400">
                <a:latin typeface="Consolas"/>
                <a:ea typeface="Consolas"/>
                <a:cs typeface="Consolas"/>
                <a:sym typeface="Consolas"/>
              </a:rPr>
            </a:br>
            <a:r>
              <a:rPr lang="tr-TR" sz="1400">
                <a:latin typeface="Consolas"/>
                <a:ea typeface="Consolas"/>
                <a:cs typeface="Consolas"/>
                <a:sym typeface="Consolas"/>
              </a:rPr>
              <a:t>               ++sayac, hangi-&gt;veri);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hangi = hangi-&gt;sonraki;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sz="1400"/>
          </a:p>
        </p:txBody>
      </p:sp>
      <p:sp>
        <p:nvSpPr>
          <p:cNvPr id="195" name="Google Shape;195;p9"/>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020"/>
              <a:buNone/>
            </a:pPr>
            <a:r>
              <a:rPr lang="tr-TR" sz="1200">
                <a:latin typeface="Consolas"/>
                <a:ea typeface="Consolas"/>
                <a:cs typeface="Consolas"/>
                <a:sym typeface="Consolas"/>
              </a:rPr>
              <a:t>#include &lt;stdio.h&gt;</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#include &lt;stdlib.h&gt;</a:t>
            </a:r>
            <a:endParaRPr/>
          </a:p>
          <a:p>
            <a:pPr marL="0" lvl="0" indent="0" algn="l" rtl="0">
              <a:lnSpc>
                <a:spcPct val="100000"/>
              </a:lnSpc>
              <a:spcBef>
                <a:spcPts val="0"/>
              </a:spcBef>
              <a:spcAft>
                <a:spcPts val="0"/>
              </a:spcAft>
              <a:buSzPts val="1020"/>
              <a:buNone/>
            </a:pPr>
            <a:r>
              <a:rPr lang="tr-TR" sz="1200">
                <a:solidFill>
                  <a:srgbClr val="0000FF"/>
                </a:solidFill>
                <a:highlight>
                  <a:srgbClr val="FFFF00"/>
                </a:highlight>
                <a:latin typeface="Consolas"/>
                <a:ea typeface="Consolas"/>
                <a:cs typeface="Consolas"/>
                <a:sym typeface="Consolas"/>
              </a:rPr>
              <a:t>struct</a:t>
            </a:r>
            <a:r>
              <a:rPr lang="tr-TR" sz="1200">
                <a:highlight>
                  <a:srgbClr val="FFFF00"/>
                </a:highlight>
                <a:latin typeface="Consolas"/>
                <a:ea typeface="Consolas"/>
                <a:cs typeface="Consolas"/>
                <a:sym typeface="Consolas"/>
              </a:rPr>
              <a:t> dugumYapi {</a:t>
            </a:r>
            <a:endParaRPr/>
          </a:p>
          <a:p>
            <a:pPr marL="0" lvl="0" indent="0" algn="l" rtl="0">
              <a:lnSpc>
                <a:spcPct val="100000"/>
              </a:lnSpc>
              <a:spcBef>
                <a:spcPts val="0"/>
              </a:spcBef>
              <a:spcAft>
                <a:spcPts val="0"/>
              </a:spcAft>
              <a:buSzPts val="1020"/>
              <a:buNone/>
            </a:pPr>
            <a:r>
              <a:rPr lang="tr-TR" sz="1200">
                <a:highlight>
                  <a:srgbClr val="FFFF00"/>
                </a:highlight>
                <a:latin typeface="Consolas"/>
                <a:ea typeface="Consolas"/>
                <a:cs typeface="Consolas"/>
                <a:sym typeface="Consolas"/>
              </a:rPr>
              <a:t>  </a:t>
            </a:r>
            <a:r>
              <a:rPr lang="tr-TR" sz="1200">
                <a:solidFill>
                  <a:srgbClr val="0000FF"/>
                </a:solidFill>
                <a:highlight>
                  <a:srgbClr val="FFFF00"/>
                </a:highlight>
                <a:latin typeface="Consolas"/>
                <a:ea typeface="Consolas"/>
                <a:cs typeface="Consolas"/>
                <a:sym typeface="Consolas"/>
              </a:rPr>
              <a:t>int</a:t>
            </a:r>
            <a:r>
              <a:rPr lang="tr-TR" sz="1200">
                <a:highlight>
                  <a:srgbClr val="FFFF00"/>
                </a:highlight>
                <a:latin typeface="Consolas"/>
                <a:ea typeface="Consolas"/>
                <a:cs typeface="Consolas"/>
                <a:sym typeface="Consolas"/>
              </a:rPr>
              <a:t> veri;</a:t>
            </a:r>
            <a:endParaRPr/>
          </a:p>
          <a:p>
            <a:pPr marL="0" lvl="0" indent="0" algn="l" rtl="0">
              <a:lnSpc>
                <a:spcPct val="100000"/>
              </a:lnSpc>
              <a:spcBef>
                <a:spcPts val="0"/>
              </a:spcBef>
              <a:spcAft>
                <a:spcPts val="0"/>
              </a:spcAft>
              <a:buSzPts val="1020"/>
              <a:buNone/>
            </a:pPr>
            <a:r>
              <a:rPr lang="tr-TR" sz="1200">
                <a:highlight>
                  <a:srgbClr val="FFFF00"/>
                </a:highlight>
                <a:latin typeface="Consolas"/>
                <a:ea typeface="Consolas"/>
                <a:cs typeface="Consolas"/>
                <a:sym typeface="Consolas"/>
              </a:rPr>
              <a:t>  //char veri2; ... </a:t>
            </a:r>
            <a:endParaRPr/>
          </a:p>
          <a:p>
            <a:pPr marL="0" lvl="0" indent="0" algn="l" rtl="0">
              <a:lnSpc>
                <a:spcPct val="100000"/>
              </a:lnSpc>
              <a:spcBef>
                <a:spcPts val="0"/>
              </a:spcBef>
              <a:spcAft>
                <a:spcPts val="0"/>
              </a:spcAft>
              <a:buSzPts val="1020"/>
              <a:buNone/>
            </a:pPr>
            <a:r>
              <a:rPr lang="tr-TR" sz="1200">
                <a:solidFill>
                  <a:srgbClr val="0000FF"/>
                </a:solidFill>
                <a:highlight>
                  <a:srgbClr val="FFFF00"/>
                </a:highlight>
                <a:latin typeface="Consolas"/>
                <a:ea typeface="Consolas"/>
                <a:cs typeface="Consolas"/>
                <a:sym typeface="Consolas"/>
              </a:rPr>
              <a:t>  struct</a:t>
            </a:r>
            <a:r>
              <a:rPr lang="tr-TR" sz="1200">
                <a:highlight>
                  <a:srgbClr val="FFFF00"/>
                </a:highlight>
                <a:latin typeface="Consolas"/>
                <a:ea typeface="Consolas"/>
                <a:cs typeface="Consolas"/>
                <a:sym typeface="Consolas"/>
              </a:rPr>
              <a:t> </a:t>
            </a:r>
            <a:r>
              <a:rPr lang="tr-TR" sz="1200">
                <a:solidFill>
                  <a:srgbClr val="0000FF"/>
                </a:solidFill>
                <a:highlight>
                  <a:srgbClr val="FFFF00"/>
                </a:highlight>
                <a:latin typeface="Consolas"/>
                <a:ea typeface="Consolas"/>
                <a:cs typeface="Consolas"/>
                <a:sym typeface="Consolas"/>
              </a:rPr>
              <a:t>dugumYapi</a:t>
            </a:r>
            <a:r>
              <a:rPr lang="tr-TR" sz="1200">
                <a:highlight>
                  <a:srgbClr val="FFFF00"/>
                </a:highlight>
                <a:latin typeface="Consolas"/>
                <a:ea typeface="Consolas"/>
                <a:cs typeface="Consolas"/>
                <a:sym typeface="Consolas"/>
              </a:rPr>
              <a:t>* sonraki;</a:t>
            </a:r>
            <a:endParaRPr sz="1200">
              <a:highlight>
                <a:srgbClr val="FFFF00"/>
              </a:highlight>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highlight>
                  <a:srgbClr val="FFFF00"/>
                </a:highlight>
                <a:latin typeface="Consolas"/>
                <a:ea typeface="Consolas"/>
                <a:cs typeface="Consolas"/>
                <a:sym typeface="Consolas"/>
              </a:rPr>
              <a:t>};</a:t>
            </a:r>
            <a:endParaRPr sz="1200">
              <a:highlight>
                <a:srgbClr val="FFFF00"/>
              </a:highlight>
              <a:latin typeface="Consolas"/>
              <a:ea typeface="Consolas"/>
              <a:cs typeface="Consolas"/>
              <a:sym typeface="Consolas"/>
            </a:endParaRPr>
          </a:p>
          <a:p>
            <a:pPr marL="0" lvl="0" indent="0" algn="l" rtl="0">
              <a:lnSpc>
                <a:spcPct val="100000"/>
              </a:lnSpc>
              <a:spcBef>
                <a:spcPts val="0"/>
              </a:spcBef>
              <a:spcAft>
                <a:spcPts val="0"/>
              </a:spcAft>
              <a:buSzPts val="1020"/>
              <a:buNone/>
            </a:pPr>
            <a:endParaRPr sz="1200">
              <a:highlight>
                <a:srgbClr val="FFFF00"/>
              </a:highlight>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typedef</a:t>
            </a: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struct</a:t>
            </a: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dugumYapi</a:t>
            </a:r>
            <a:r>
              <a:rPr lang="tr-TR" sz="1200">
                <a:latin typeface="Consolas"/>
                <a:ea typeface="Consolas"/>
                <a:cs typeface="Consolas"/>
                <a:sym typeface="Consolas"/>
              </a:rPr>
              <a:t> </a:t>
            </a:r>
            <a:r>
              <a:rPr lang="tr-TR" sz="1200" b="1">
                <a:solidFill>
                  <a:srgbClr val="00B050"/>
                </a:solidFill>
                <a:latin typeface="Consolas"/>
                <a:ea typeface="Consolas"/>
                <a:cs typeface="Consolas"/>
                <a:sym typeface="Consolas"/>
              </a:rPr>
              <a:t>Dugum</a:t>
            </a: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endParaRPr sz="1200">
              <a:solidFill>
                <a:srgbClr val="0000FF"/>
              </a:solidFill>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ilkDugumeEkle(</a:t>
            </a:r>
            <a:r>
              <a:rPr lang="tr-TR" sz="1200" b="1">
                <a:solidFill>
                  <a:srgbClr val="00B050"/>
                </a:solidFill>
                <a:latin typeface="Consolas"/>
                <a:ea typeface="Consolas"/>
                <a:cs typeface="Consolas"/>
                <a:sym typeface="Consolas"/>
              </a:rPr>
              <a:t>Dugum</a:t>
            </a:r>
            <a:r>
              <a:rPr lang="tr-TR" sz="1200">
                <a:solidFill>
                  <a:srgbClr val="FF0000"/>
                </a:solidFill>
                <a:latin typeface="Consolas"/>
                <a:ea typeface="Consolas"/>
                <a:cs typeface="Consolas"/>
                <a:sym typeface="Consolas"/>
              </a:rPr>
              <a:t>**</a:t>
            </a:r>
            <a:r>
              <a:rPr lang="tr-TR" sz="1200">
                <a:latin typeface="Consolas"/>
                <a:ea typeface="Consolas"/>
                <a:cs typeface="Consolas"/>
                <a:sym typeface="Consolas"/>
              </a:rPr>
              <a:t>,</a:t>
            </a: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sonaDugumEkle(</a:t>
            </a:r>
            <a:r>
              <a:rPr lang="tr-TR" sz="1200" b="1">
                <a:solidFill>
                  <a:srgbClr val="00B050"/>
                </a:solidFill>
                <a:latin typeface="Consolas"/>
                <a:ea typeface="Consolas"/>
                <a:cs typeface="Consolas"/>
                <a:sym typeface="Consolas"/>
              </a:rPr>
              <a:t>Dugum</a:t>
            </a:r>
            <a:r>
              <a:rPr lang="tr-TR" sz="1200">
                <a:solidFill>
                  <a:srgbClr val="FF0000"/>
                </a:solidFill>
                <a:latin typeface="Consolas"/>
                <a:ea typeface="Consolas"/>
                <a:cs typeface="Consolas"/>
                <a:sym typeface="Consolas"/>
              </a:rPr>
              <a:t>*</a:t>
            </a:r>
            <a:r>
              <a:rPr lang="tr-TR" sz="1200">
                <a:latin typeface="Consolas"/>
                <a:ea typeface="Consolas"/>
                <a:cs typeface="Consolas"/>
                <a:sym typeface="Consolas"/>
              </a:rPr>
              <a:t>,</a:t>
            </a: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listeyiYaz(</a:t>
            </a:r>
            <a:r>
              <a:rPr lang="tr-TR" sz="1200" b="1">
                <a:solidFill>
                  <a:srgbClr val="00B050"/>
                </a:solidFill>
                <a:latin typeface="Consolas"/>
                <a:ea typeface="Consolas"/>
                <a:cs typeface="Consolas"/>
                <a:sym typeface="Consolas"/>
              </a:rPr>
              <a:t>Dugum</a:t>
            </a:r>
            <a:r>
              <a:rPr lang="tr-TR" sz="1200">
                <a:solidFill>
                  <a:srgbClr val="FF0000"/>
                </a:solidFill>
                <a:latin typeface="Consolas"/>
                <a:ea typeface="Consolas"/>
                <a:cs typeface="Consolas"/>
                <a:sym typeface="Consolas"/>
              </a:rPr>
              <a:t>*</a:t>
            </a:r>
            <a:r>
              <a:rPr lang="tr-TR" sz="1200">
                <a:latin typeface="Consolas"/>
                <a:ea typeface="Consolas"/>
                <a:cs typeface="Consolas"/>
                <a:sym typeface="Consolas"/>
              </a:rPr>
              <a:t>);</a:t>
            </a:r>
            <a:endParaRPr sz="1200">
              <a:latin typeface="Consolas"/>
              <a:ea typeface="Consolas"/>
              <a:cs typeface="Consolas"/>
              <a:sym typeface="Consolas"/>
            </a:endParaRPr>
          </a:p>
          <a:p>
            <a:pPr marL="0" lvl="0" indent="0" algn="l" rtl="0">
              <a:lnSpc>
                <a:spcPct val="100000"/>
              </a:lnSpc>
              <a:spcBef>
                <a:spcPts val="0"/>
              </a:spcBef>
              <a:spcAft>
                <a:spcPts val="0"/>
              </a:spcAft>
              <a:buSzPts val="1020"/>
              <a:buNone/>
            </a:pPr>
            <a:endParaRPr sz="1200">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int main()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b="1">
                <a:solidFill>
                  <a:srgbClr val="00B050"/>
                </a:solidFill>
                <a:latin typeface="Consolas"/>
                <a:ea typeface="Consolas"/>
                <a:cs typeface="Consolas"/>
                <a:sym typeface="Consolas"/>
              </a:rPr>
              <a:t>Dugum</a:t>
            </a:r>
            <a:r>
              <a:rPr lang="tr-TR" sz="1200">
                <a:solidFill>
                  <a:srgbClr val="FF0000"/>
                </a:solidFill>
                <a:latin typeface="Consolas"/>
                <a:ea typeface="Consolas"/>
                <a:cs typeface="Consolas"/>
                <a:sym typeface="Consolas"/>
              </a:rPr>
              <a:t>*</a:t>
            </a:r>
            <a:r>
              <a:rPr lang="tr-TR" sz="1200">
                <a:latin typeface="Consolas"/>
                <a:ea typeface="Consolas"/>
                <a:cs typeface="Consolas"/>
                <a:sym typeface="Consolas"/>
              </a:rPr>
              <a:t> ilk=NULL;</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ilkDugumeEkle(</a:t>
            </a:r>
            <a:r>
              <a:rPr lang="tr-TR" sz="1200">
                <a:solidFill>
                  <a:srgbClr val="FF0000"/>
                </a:solidFill>
                <a:latin typeface="Consolas"/>
                <a:ea typeface="Consolas"/>
                <a:cs typeface="Consolas"/>
                <a:sym typeface="Consolas"/>
              </a:rPr>
              <a:t>&amp;</a:t>
            </a:r>
            <a:r>
              <a:rPr lang="tr-TR" sz="1200">
                <a:latin typeface="Consolas"/>
                <a:ea typeface="Consolas"/>
                <a:cs typeface="Consolas"/>
                <a:sym typeface="Consolas"/>
              </a:rPr>
              <a:t>ilk,10);</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sonaDugumEkle(ilk,20);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sonaDugumEkle(ilk,30); </a:t>
            </a:r>
            <a:endParaRPr sz="1200">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ilkDugumeEkle(</a:t>
            </a:r>
            <a:r>
              <a:rPr lang="tr-TR" sz="1200">
                <a:solidFill>
                  <a:srgbClr val="FF0000"/>
                </a:solidFill>
                <a:latin typeface="Consolas"/>
                <a:ea typeface="Consolas"/>
                <a:cs typeface="Consolas"/>
                <a:sym typeface="Consolas"/>
              </a:rPr>
              <a:t>&amp;</a:t>
            </a:r>
            <a:r>
              <a:rPr lang="tr-TR" sz="1200">
                <a:latin typeface="Consolas"/>
                <a:ea typeface="Consolas"/>
                <a:cs typeface="Consolas"/>
                <a:sym typeface="Consolas"/>
              </a:rPr>
              <a:t>ilk,-10);</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listeyiYaz(ilk);</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return 0;</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a:t>
            </a:r>
            <a:endParaRPr sz="1200"/>
          </a:p>
        </p:txBody>
      </p:sp>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3895</Words>
  <Application>Microsoft Office PowerPoint</Application>
  <PresentationFormat>Geniş ekran</PresentationFormat>
  <Paragraphs>595</Paragraphs>
  <Slides>22</Slides>
  <Notes>22</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22</vt:i4>
      </vt:variant>
    </vt:vector>
  </HeadingPairs>
  <TitlesOfParts>
    <vt:vector size="28" baseType="lpstr">
      <vt:lpstr>Arial</vt:lpstr>
      <vt:lpstr>Calibri</vt:lpstr>
      <vt:lpstr>Cambria</vt:lpstr>
      <vt:lpstr>Consolas</vt:lpstr>
      <vt:lpstr>Noto Sans Symbols</vt:lpstr>
      <vt:lpstr>Wood Type</vt:lpstr>
      <vt:lpstr>C DILI ILE  YAPISAL PROGRAMLAMA</vt:lpstr>
      <vt:lpstr>yapısal (structural) programlama nedir?</vt:lpstr>
      <vt:lpstr>DEVINGEN (DYNAMIC) BELLEK TAHSİSİ</vt:lpstr>
      <vt:lpstr>DEVINGEN (DYNAMIC) BELLEK TAHSİS FONKSIYONLARI</vt:lpstr>
      <vt:lpstr>DEVINGEN BELLEK TAHSİSİ I</vt:lpstr>
      <vt:lpstr>DEVINGEN BELLEK TAHSİSİ II</vt:lpstr>
      <vt:lpstr>DEVİNGEN (DYNAMIC) VERİ YAPILARI</vt:lpstr>
      <vt:lpstr>BAĞLANTILI LISTE (LINKED LIST)</vt:lpstr>
      <vt:lpstr>BAĞLANTILI LISTE ÖRNEĞİ</vt:lpstr>
      <vt:lpstr>BAĞLANTILI LISTE ÖRNEĞİ …</vt:lpstr>
      <vt:lpstr>Yığın (STACK)</vt:lpstr>
      <vt:lpstr>İSTİF ÖRNEĞİ</vt:lpstr>
      <vt:lpstr>KUYRUK(QUEUE)</vt:lpstr>
      <vt:lpstr>KUYRUK ÖRNEĞİ</vt:lpstr>
      <vt:lpstr>İKILI AĞAÇ (BINARY TREE)</vt:lpstr>
      <vt:lpstr>IKILI AĞAÇ ÖRNEĞI</vt:lpstr>
      <vt:lpstr>IKILI AĞAÇ ÖRNEĞI …</vt:lpstr>
      <vt:lpstr>IKILI AĞAÇ ÖRNEĞI …</vt:lpstr>
      <vt:lpstr>IKILI AĞAÇ ÖRNEĞI …</vt:lpstr>
      <vt:lpstr>SÖZLÜK (DICTONARY)</vt:lpstr>
      <vt:lpstr>SÖZLÜK (DICTONARY)…</vt:lpstr>
      <vt:lpstr>DINLEDIĞINIZ IÇIN TEŞEKKÜR EDERIM.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DILI ILE  YAPISAL PROGRAMLAMA</dc:title>
  <dc:creator>İlhan ÖZKAN</dc:creator>
  <cp:lastModifiedBy>İlhan ÖZKAN</cp:lastModifiedBy>
  <cp:revision>1</cp:revision>
  <dcterms:created xsi:type="dcterms:W3CDTF">2020-05-21T06:51:03Z</dcterms:created>
  <dcterms:modified xsi:type="dcterms:W3CDTF">2025-04-10T07:43:22Z</dcterms:modified>
</cp:coreProperties>
</file>