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M/gWH8eZ0IxO3R/6HfBaoew1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FB5FC8-1F47-4A67-A6DC-25A3E84E690F}">
  <a:tblStyle styleId="{6DFB5FC8-1F47-4A67-A6DC-25A3E84E690F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fill>
          <a:solidFill>
            <a:srgbClr val="EFCECA"/>
          </a:solidFill>
        </a:fill>
      </a:tcStyle>
    </a:band1H>
    <a:band2H>
      <a:tcTxStyle/>
    </a:band2H>
    <a:band1V>
      <a:tcTxStyle/>
      <a:tcStyle>
        <a:fill>
          <a:solidFill>
            <a:srgbClr val="EFCECA"/>
          </a:solidFill>
        </a:fill>
      </a:tcStyle>
    </a:band1V>
    <a:band2V>
      <a:tcTxStyle/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1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1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1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38539" y="6272784"/>
            <a:ext cx="78244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5" name="Google Shape;55;p1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3" name="Google Shape;63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Cambria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75" name="Google Shape;75;p15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8549640" y="342900"/>
            <a:ext cx="3200400" cy="1426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549640" y="1812267"/>
            <a:ext cx="3200400" cy="4368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" name="Google Shape;9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Google Shape;9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1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1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1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  <a:defRPr b="0" i="0" sz="4800" u="none" cap="none" strike="noStrik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grpSp>
        <p:nvGrpSpPr>
          <p:cNvPr id="17" name="Google Shape;17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Google Shape;18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2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 sz="8000"/>
              <a:t>C DILI ILE  YAPISAL PROGRAMLAMA</a:t>
            </a:r>
            <a:endParaRPr sz="8000"/>
          </a:p>
        </p:txBody>
      </p:sp>
      <p:sp>
        <p:nvSpPr>
          <p:cNvPr id="109" name="Google Shape;109;p1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4E4A4A"/>
                </a:solidFill>
              </a:rPr>
              <a:t>İlhan ÖZKAN, Elektronik Yüksek Mühendisi</a:t>
            </a:r>
            <a:br>
              <a:rPr lang="tr-TR">
                <a:solidFill>
                  <a:srgbClr val="4E4A4A"/>
                </a:solidFill>
              </a:rPr>
            </a:br>
            <a:r>
              <a:rPr lang="tr-TR">
                <a:solidFill>
                  <a:srgbClr val="4E4A4A"/>
                </a:solidFill>
              </a:rPr>
              <a:t>Mayıs 2020</a:t>
            </a:r>
            <a:endParaRPr>
              <a:solidFill>
                <a:srgbClr val="4E4A4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ÇOK DEĞIŞKENLI (VARIADIC) FONKSIYONLAR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lang="tr-TR" sz="1800"/>
              <a:t>Değişken sayıda argüman alabilen bir fonksiyona </a:t>
            </a:r>
            <a:r>
              <a:rPr b="1" lang="tr-TR" sz="1800">
                <a:solidFill>
                  <a:srgbClr val="0070C0"/>
                </a:solidFill>
              </a:rPr>
              <a:t>çok değişkenli </a:t>
            </a:r>
            <a:r>
              <a:rPr b="1" lang="tr-TR" sz="1800"/>
              <a:t>(</a:t>
            </a:r>
            <a:r>
              <a:rPr b="1" lang="tr-TR" sz="1800">
                <a:solidFill>
                  <a:srgbClr val="FF0000"/>
                </a:solidFill>
              </a:rPr>
              <a:t>variadic</a:t>
            </a:r>
            <a:r>
              <a:rPr b="1" lang="tr-TR" sz="1800"/>
              <a:t>) fonksiyon denir. C dilindeki güçlü ancak çok nadiren kullanılan özelliklerden biridir.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/>
              <a:t>printf() ve scanf() aslında değişken sayıda argümanı biçim dizgisinden (format string) sonra koyabildiğimiz için değişken sayıda argümanı olan fonksiyonların en bilinen örnekleridir.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>
                <a:latin typeface="Consolas"/>
                <a:ea typeface="Consolas"/>
                <a:cs typeface="Consolas"/>
                <a:sym typeface="Consolas"/>
              </a:rPr>
              <a:t>printf("format",...);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>
                <a:latin typeface="Consolas"/>
                <a:ea typeface="Consolas"/>
                <a:cs typeface="Consolas"/>
                <a:sym typeface="Consolas"/>
              </a:rPr>
              <a:t>printf("%d %c %s %c",i,c,str,c2); //5 argümanı olan printf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>
                <a:latin typeface="Consolas"/>
                <a:ea typeface="Consolas"/>
                <a:cs typeface="Consolas"/>
                <a:sym typeface="Consolas"/>
              </a:rPr>
              <a:t>printf("%s %d %c",str,i,c); //4 argümanı olan printf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>
                <a:latin typeface="Consolas"/>
                <a:ea typeface="Consolas"/>
                <a:cs typeface="Consolas"/>
                <a:sym typeface="Consolas"/>
              </a:rPr>
              <a:t>printf("%s",str); //2 argümanı olan printf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ÇOK DEĞIŞKENLI (VARIADIC) FONKSIYONLAR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lang="tr-TR" sz="1800"/>
              <a:t>Değişken sayıda argüman alabilen bir fonksiyona </a:t>
            </a:r>
            <a:r>
              <a:rPr b="1" lang="tr-TR" sz="1800">
                <a:solidFill>
                  <a:srgbClr val="0070C0"/>
                </a:solidFill>
              </a:rPr>
              <a:t>çok değişkenli </a:t>
            </a:r>
            <a:r>
              <a:rPr b="1" lang="tr-TR" sz="1800"/>
              <a:t>(</a:t>
            </a:r>
            <a:r>
              <a:rPr b="1" lang="tr-TR" sz="1800">
                <a:solidFill>
                  <a:srgbClr val="FF0000"/>
                </a:solidFill>
              </a:rPr>
              <a:t>variadic</a:t>
            </a:r>
            <a:r>
              <a:rPr b="1" lang="tr-TR" sz="1800"/>
              <a:t>) fonksiyon denir. C dilindeki güçlü ancak çok nadiren kullanılan özelliklerden biridir.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/>
              <a:t>printf() ve scanf() aslında değişken sayıda argümanı biçim dizgisinden (format string) sonra koyabildiğimiz için değişken sayıda argümanı olan fonksiyonların en bilinen örnekleridir.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>
                <a:latin typeface="Consolas"/>
                <a:ea typeface="Consolas"/>
                <a:cs typeface="Consolas"/>
                <a:sym typeface="Consolas"/>
              </a:rPr>
              <a:t>printf("format",...);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>
                <a:latin typeface="Consolas"/>
                <a:ea typeface="Consolas"/>
                <a:cs typeface="Consolas"/>
                <a:sym typeface="Consolas"/>
              </a:rPr>
              <a:t>printf("%d %c %s %c",i,c,str,c2); //5 argümanı olan printf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>
                <a:latin typeface="Consolas"/>
                <a:ea typeface="Consolas"/>
                <a:cs typeface="Consolas"/>
                <a:sym typeface="Consolas"/>
              </a:rPr>
              <a:t>printf("%s %d %c",str,i,c); //4 argümanı olan printf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>
                <a:latin typeface="Consolas"/>
                <a:ea typeface="Consolas"/>
                <a:cs typeface="Consolas"/>
                <a:sym typeface="Consolas"/>
              </a:rPr>
              <a:t>printf("%s",str); //2 argümanı olan printf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ÇOK DEĞİŞKENLİ (VARIADIC) FONKSİYON TANIMLAMA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/>
              <a:t>C'de, değişken sayıda bağımsız değişkeni olan bir fonksiyon;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tr-TR" sz="1800"/>
              <a:t>en az bir sabit bağımsız değişkene sahip olacak şekilde tanımlanır ve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tr-TR" sz="1800"/>
              <a:t>ardından derleyicinin değişken sayıda bağımsız değişkeni ayrıştırmasını sağlayan bir üç nokta simgesi (elipsis) (...) eklenir.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tr-TR" sz="1800"/>
              <a:t>Değişken argümanları işlemek için kodunuza </a:t>
            </a:r>
            <a:r>
              <a:rPr lang="tr-TR" sz="1800">
                <a:highlight>
                  <a:srgbClr val="FFFF00"/>
                </a:highlight>
              </a:rPr>
              <a:t>stdarg.h</a:t>
            </a:r>
            <a:r>
              <a:rPr lang="tr-TR" sz="1800"/>
              <a:t> başlık dosyasını dahil etmeniz gerekir.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return_type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function_name(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arg1, ...);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0" name="Google Shape;130;p4"/>
          <p:cNvGraphicFramePr/>
          <p:nvPr/>
        </p:nvGraphicFramePr>
        <p:xfrm>
          <a:off x="6364288" y="2193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{6DFB5FC8-1F47-4A67-A6DC-25A3E84E690F}</a:tableStyleId>
              </a:tblPr>
              <a:tblGrid>
                <a:gridCol w="2017700"/>
                <a:gridCol w="2736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u="none" cap="none" strike="noStrike"/>
                        <a:t>Fonksiyon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/>
                        <a:t>Açıklama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/>
                        <a:t>va_start(va_list ap, arg)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/>
                        <a:t>Bu fonksiyon, üç nokta ile verilen argümanları va_list değişkenine aktarır.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/>
                        <a:t>va_arg(va_list ap, type)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/>
                        <a:t>Her seferinde, üç nokta ile temsil edilen değişken listesindeki bir sonraki argümanı va_list üzerinden işler ve listenin sonuna ulaşana kadar onu type verilen tipine dönüştürür.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/>
                        <a:t>va_copy(va_list dest, va_list src)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/>
                        <a:t>va_list'teki argümanların bir kopyasını oluşturur.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400"/>
                        <a:t>va_end(va_list ap)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/>
                        <a:t>Bu, va_list  değişkenlerine erişimi sonlandırır.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ÖRNEK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#include &lt;stdarg.h&gt;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argümanlarinHepsiniTopla(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kacAdet, ...)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va_list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argumanlar;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sayac, toplam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va_start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(argumanlar, kacAdet);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for (sayac = 0; sayac &lt; kacAdet; sayac++)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  toplam += </a:t>
            </a:r>
            <a:r>
              <a:rPr lang="tr-T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va_arg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(argumanlar, </a:t>
            </a:r>
            <a:r>
              <a:rPr lang="tr-TR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);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va_end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(argumanlar);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return toplam;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printf("3 Argüman Toplamı = %d \n",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      argümanlarinHepsiniTopla(3, 10, 20, 30));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printf("5 Argüman Toplamı = %d \n",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      argümanlarinHepsiniTopla(5, 10, 20, 30,40,50));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7" name="Google Shape;137;p5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Yanda ilk parametre ile belirlenmiş argüman sayısı kadar argüman alan bir fonksiyon tanımlanmıştır.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va_start </a:t>
            </a:r>
            <a:r>
              <a:rPr lang="tr-TR"/>
              <a:t>fonksiyonu ile </a:t>
            </a:r>
            <a:r>
              <a:rPr b="1" lang="tr-TR">
                <a:solidFill>
                  <a:schemeClr val="dk1"/>
                </a:solidFill>
              </a:rPr>
              <a:t>va_list </a:t>
            </a:r>
            <a:r>
              <a:rPr lang="tr-TR"/>
              <a:t>değişkenine üç nokta ile belirtilen argümanlar aktarılmıştır.</a:t>
            </a:r>
            <a:r>
              <a:rPr lang="tr-T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va_arg </a:t>
            </a:r>
            <a:r>
              <a:rPr lang="tr-TR"/>
              <a:t>fonksiyonu ile </a:t>
            </a:r>
            <a:r>
              <a:rPr b="1" lang="tr-TR">
                <a:solidFill>
                  <a:schemeClr val="dk1"/>
                </a:solidFill>
              </a:rPr>
              <a:t>va_list </a:t>
            </a:r>
            <a:r>
              <a:rPr lang="tr-TR"/>
              <a:t>değişkenine aktarılmış her bir değişkene sıra ile ulaşılır.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ANA (MAIN) FONKSIYON VE ARGÜMANLAR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argc,  // Metin (string) olarak kaç argüman var?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* argv[] )      // metin dizisi konsoldan girilen argümanlar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sayac;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printf_s( "\nKonsoldan Girilen Argümanlar:\n"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for( sayac = 0; sayac &lt; argc; sayac++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    printf_s( "  argv[%d]   %s\n", sayac, argv[sayac]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4" name="Google Shape;144;p6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C Dilinde yazdığımız programlar da çalıştırılırken konsoldan argüman alabilir. Şu ana kadar argümansız ana fonksiyonu gördük. Argüman alan ana fonksiyon aşağıdaki gibi tanımlanır;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</a:rPr>
              <a:t>int main(int argc, char* argv[])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</a:rPr>
              <a:t>   // Function body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</a:rPr>
              <a:t>/*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</a:rPr>
              <a:t>C:&gt;main.exe 10 20 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</a:rPr>
              <a:t>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None/>
            </a:pPr>
            <a:r>
              <a:rPr lang="tr-TR" sz="2400"/>
              <a:t>ANA (MAIN) FONKSIYON VE ORTAM DEĞIŞKENLERI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main(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argc, // Metin(string) olarak kaç argüman var?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* argv[],       // Metin dizisi konsoldan girilen argümanlar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** envp)        // Metin dizisi olarak ortam (environment) değişkenleri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sayac;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printf_s( "\nKonsoldan Girilen Argümanlar:\n"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for( sayac = 0; sayac &lt; argc; sayac++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    printf_s( "  argv[%d]   %s\n", sayac, argv[sayac]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printf_s( "\nOrtam Değişkenleri:\n"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while( *envp != NULL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    printf_s( "  %s\n", *(envp++)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1" name="Google Shape;151;p7"/>
          <p:cNvSpPr txBox="1"/>
          <p:nvPr>
            <p:ph idx="2" type="body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C Dilinde yazdığımız programlar da çalıştırılırken konsoldan argüman alabilir.  Ayrıca programın çalıştığı ortama ilişkin veriler de işletim sisteminden ele edilebilir.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Bu ana fonksiyon aşağıdaki gibi tanımlanır;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main(int argc,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char* argv[],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char ** envp) {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Function body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tr-T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2020-05-21T06:51:03Z</dcterms:created>
  <dc:creator>İlhan ÖZKAN</dc:creator>
</cp:coreProperties>
</file>