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EgkeqGk4wAsPACl1xgN9p0vh3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C8DA2C-7142-4DE3-AF01-535FF85393C0}">
  <a:tblStyle styleId="{64C8DA2C-7142-4DE3-AF01-535FF85393C0}" styleName="Table_0">
    <a:wholeTbl>
      <a:tcTxStyle b="off" i="off">
        <a:font>
          <a:latin typeface="Cambria"/>
          <a:ea typeface="Cambria"/>
          <a:cs typeface="Cambr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13"/>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3"/>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13"/>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13"/>
          <p:cNvGrpSpPr/>
          <p:nvPr/>
        </p:nvGrpSpPr>
        <p:grpSpPr>
          <a:xfrm>
            <a:off x="897399" y="2325848"/>
            <a:ext cx="1080904" cy="1080902"/>
            <a:chOff x="9685338" y="4460675"/>
            <a:chExt cx="1080904" cy="1080902"/>
          </a:xfrm>
        </p:grpSpPr>
        <p:sp>
          <p:nvSpPr>
            <p:cNvPr id="28" name="Google Shape;28;p13"/>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13"/>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4"/>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4"/>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7" name="Google Shape;37;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3" name="Google Shape;43;p1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4" name="Google Shape;44;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7"/>
        <p:cNvGrpSpPr/>
        <p:nvPr/>
      </p:nvGrpSpPr>
      <p:grpSpPr>
        <a:xfrm>
          <a:off x="0" y="0"/>
          <a:ext cx="0" cy="0"/>
          <a:chOff x="0" y="0"/>
          <a:chExt cx="0" cy="0"/>
        </a:xfrm>
      </p:grpSpPr>
      <p:sp>
        <p:nvSpPr>
          <p:cNvPr id="48" name="Google Shape;48;p16"/>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1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2" name="Google Shape;52;p16"/>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4" name="Google Shape;54;p16"/>
          <p:cNvGrpSpPr/>
          <p:nvPr/>
        </p:nvGrpSpPr>
        <p:grpSpPr>
          <a:xfrm>
            <a:off x="11401725" y="6229681"/>
            <a:ext cx="457200" cy="457200"/>
            <a:chOff x="11361456" y="6195813"/>
            <a:chExt cx="548640" cy="548640"/>
          </a:xfrm>
        </p:grpSpPr>
        <p:sp>
          <p:nvSpPr>
            <p:cNvPr id="55" name="Google Shape;55;p16"/>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17"/>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7"/>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7"/>
          <p:cNvGrpSpPr/>
          <p:nvPr/>
        </p:nvGrpSpPr>
        <p:grpSpPr>
          <a:xfrm>
            <a:off x="9649215" y="4068923"/>
            <a:ext cx="1080904" cy="1080902"/>
            <a:chOff x="9685338" y="4460675"/>
            <a:chExt cx="1080904" cy="1080902"/>
          </a:xfrm>
        </p:grpSpPr>
        <p:sp>
          <p:nvSpPr>
            <p:cNvPr id="63" name="Google Shape;63;p1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7"/>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67" name="Google Shape;67;p1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1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1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1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1"/>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1"/>
          <p:cNvSpPr>
            <a:spLocks noGrp="1"/>
          </p:cNvSpPr>
          <p:nvPr>
            <p:ph type="pic" idx="2"/>
          </p:nvPr>
        </p:nvSpPr>
        <p:spPr>
          <a:xfrm>
            <a:off x="0" y="0"/>
            <a:ext cx="8303740" cy="6858000"/>
          </a:xfrm>
          <a:prstGeom prst="rect">
            <a:avLst/>
          </a:prstGeom>
          <a:solidFill>
            <a:srgbClr val="E1DFDF"/>
          </a:solidFill>
          <a:ln>
            <a:noFill/>
          </a:ln>
        </p:spPr>
      </p:sp>
      <p:sp>
        <p:nvSpPr>
          <p:cNvPr id="92" name="Google Shape;92;p21"/>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1"/>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1"/>
          <p:cNvGrpSpPr/>
          <p:nvPr/>
        </p:nvGrpSpPr>
        <p:grpSpPr>
          <a:xfrm>
            <a:off x="11401725" y="6229681"/>
            <a:ext cx="457200" cy="457200"/>
            <a:chOff x="11361456" y="6195813"/>
            <a:chExt cx="548640" cy="548640"/>
          </a:xfrm>
        </p:grpSpPr>
        <p:sp>
          <p:nvSpPr>
            <p:cNvPr id="95" name="Google Shape;95;p2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2"/>
          <p:cNvGrpSpPr/>
          <p:nvPr/>
        </p:nvGrpSpPr>
        <p:grpSpPr>
          <a:xfrm>
            <a:off x="11401725" y="6229681"/>
            <a:ext cx="457200" cy="457200"/>
            <a:chOff x="11361456" y="6195813"/>
            <a:chExt cx="548640" cy="548640"/>
          </a:xfrm>
        </p:grpSpPr>
        <p:sp>
          <p:nvSpPr>
            <p:cNvPr id="18" name="Google Shape;18;p12"/>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PARAMETRELI MAKRO TANIMLAMA</a:t>
            </a:r>
            <a:endParaRPr/>
          </a:p>
        </p:txBody>
      </p:sp>
      <p:sp>
        <p:nvSpPr>
          <p:cNvPr id="163" name="Google Shape;163;p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kare(x) ((x) * (x))</a:t>
            </a:r>
            <a:endParaRPr>
              <a:latin typeface="Consolas"/>
              <a:ea typeface="Consolas"/>
              <a:cs typeface="Consolas"/>
              <a:sym typeface="Consolas"/>
            </a:endParaRPr>
          </a:p>
          <a:p>
            <a:pPr marL="0" lvl="0" indent="0" algn="l" rtl="0">
              <a:lnSpc>
                <a:spcPct val="100000"/>
              </a:lnSpc>
              <a:spcBef>
                <a:spcPts val="0"/>
              </a:spcBef>
              <a:spcAft>
                <a:spcPts val="0"/>
              </a:spcAft>
              <a:buSzPts val="1700"/>
              <a:buNone/>
            </a:pPr>
            <a:endParaRPr>
              <a:latin typeface="Consolas"/>
              <a:ea typeface="Consolas"/>
              <a:cs typeface="Consolas"/>
              <a:sym typeface="Consolas"/>
            </a:endParaRPr>
          </a:p>
          <a:p>
            <a:pPr marL="0" lvl="0" indent="0" algn="l" rtl="0">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kup(x) ((x) * (x) *(x))</a:t>
            </a:r>
            <a:endParaRPr>
              <a:latin typeface="Consolas"/>
              <a:ea typeface="Consolas"/>
              <a:cs typeface="Consolas"/>
              <a:sym typeface="Consolas"/>
            </a:endParaRPr>
          </a:p>
          <a:p>
            <a:pPr marL="0" lvl="0" indent="0" algn="l" rtl="0">
              <a:lnSpc>
                <a:spcPct val="100000"/>
              </a:lnSpc>
              <a:spcBef>
                <a:spcPts val="0"/>
              </a:spcBef>
              <a:spcAft>
                <a:spcPts val="0"/>
              </a:spcAft>
              <a:buSzPts val="1700"/>
              <a:buNone/>
            </a:pPr>
            <a:endParaRPr>
              <a:latin typeface="Consolas"/>
              <a:ea typeface="Consolas"/>
              <a:cs typeface="Consolas"/>
              <a:sym typeface="Consolas"/>
            </a:endParaRPr>
          </a:p>
          <a:p>
            <a:pPr marL="0" lvl="0" indent="0" algn="l" rtl="0">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buyugu(x,y) ((x) &gt; (y) ? (x) : (y))</a:t>
            </a:r>
            <a:endParaRPr>
              <a:latin typeface="Consolas"/>
              <a:ea typeface="Consolas"/>
              <a:cs typeface="Consolas"/>
              <a:sym typeface="Consolas"/>
            </a:endParaRPr>
          </a:p>
        </p:txBody>
      </p:sp>
      <p:sp>
        <p:nvSpPr>
          <p:cNvPr id="164" name="Google Shape;164;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700"/>
              <a:buNone/>
            </a:pPr>
            <a:r>
              <a:rPr lang="tr-TR" sz="2000"/>
              <a:t>Ön İşlemci yönergeleriyle (preprocessor) tanımlanan makrolar daha derleme yapılmadan işlem görür.</a:t>
            </a:r>
            <a:endParaRPr/>
          </a:p>
          <a:p>
            <a:pPr marL="0" lvl="0" indent="0" algn="l" rtl="0">
              <a:lnSpc>
                <a:spcPct val="100000"/>
              </a:lnSpc>
              <a:spcBef>
                <a:spcPts val="1000"/>
              </a:spcBef>
              <a:spcAft>
                <a:spcPts val="0"/>
              </a:spcAft>
              <a:buSzPts val="1700"/>
              <a:buNone/>
            </a:pPr>
            <a:r>
              <a:rPr lang="tr-TR" sz="2000"/>
              <a:t>Dolayısıyla bu aşamada bazen parametrelerle işlem yapılması gerekebilir. </a:t>
            </a:r>
            <a:endParaRPr/>
          </a:p>
          <a:p>
            <a:pPr marL="0" lvl="0" indent="0" algn="l" rtl="0">
              <a:lnSpc>
                <a:spcPct val="100000"/>
              </a:lnSpc>
              <a:spcBef>
                <a:spcPts val="1000"/>
              </a:spcBef>
              <a:spcAft>
                <a:spcPts val="0"/>
              </a:spcAft>
              <a:buSzPts val="1700"/>
              <a:buNone/>
            </a:pPr>
            <a:r>
              <a:rPr lang="tr-TR" sz="2000"/>
              <a:t>Bu durumda yandaki bibi makrolar tanımlanabilir.</a:t>
            </a:r>
            <a:endParaRPr/>
          </a:p>
          <a:p>
            <a:pPr marL="0" lvl="0" indent="0" algn="ctr" rtl="0">
              <a:lnSpc>
                <a:spcPct val="100000"/>
              </a:lnSpc>
              <a:spcBef>
                <a:spcPts val="1000"/>
              </a:spcBef>
              <a:spcAft>
                <a:spcPts val="0"/>
              </a:spcAft>
              <a:buSzPts val="1700"/>
              <a:buNone/>
            </a:pPr>
            <a:r>
              <a:rPr lang="tr-TR" sz="2000" b="1" i="1">
                <a:solidFill>
                  <a:schemeClr val="dk1"/>
                </a:solidFill>
              </a:rPr>
              <a:t>Burada kullanılacak parametrelerin veri tipi tanımlanmadığından kullanıldığı yerde buna dikkat edilmelidir.</a:t>
            </a:r>
            <a:endParaRPr/>
          </a:p>
          <a:p>
            <a:pPr marL="0" lvl="0" indent="0" algn="l" rtl="0">
              <a:lnSpc>
                <a:spcPct val="100000"/>
              </a:lnSpc>
              <a:spcBef>
                <a:spcPts val="1000"/>
              </a:spcBef>
              <a:spcAft>
                <a:spcPts val="0"/>
              </a:spcAft>
              <a:buSzPts val="17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MACRO DEVAM ETTIRME (\) VE MAKRODA METINLEŞTIRME (#) </a:t>
            </a:r>
            <a:endParaRPr/>
          </a:p>
        </p:txBody>
      </p:sp>
      <p:sp>
        <p:nvSpPr>
          <p:cNvPr id="170" name="Google Shape;170;p10"/>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#define </a:t>
            </a:r>
            <a:r>
              <a:rPr lang="tr-TR" sz="1600">
                <a:latin typeface="Consolas"/>
                <a:ea typeface="Consolas"/>
                <a:cs typeface="Consolas"/>
                <a:sym typeface="Consolas"/>
              </a:rPr>
              <a:t>DIZGIMESAJ(a, b)  </a:t>
            </a:r>
            <a:r>
              <a:rPr lang="tr-TR" sz="1600">
                <a:highlight>
                  <a:srgbClr val="FFFF00"/>
                </a:highlight>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a " ve " </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b )</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DIZGIMESAJ(Ilhan OZKAN, Ali YILMAZ);</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p:txBody>
      </p:sp>
      <p:sp>
        <p:nvSpPr>
          <p:cNvPr id="171" name="Google Shape;171;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Bir makro tanımına bir alt satırsa devam edilecek ise \ karakteri konularak bir alt satıra devam edilir.</a:t>
            </a:r>
            <a:endParaRPr/>
          </a:p>
          <a:p>
            <a:pPr marL="0" lvl="0" indent="0" algn="l" rtl="0">
              <a:lnSpc>
                <a:spcPct val="100000"/>
              </a:lnSpc>
              <a:spcBef>
                <a:spcPts val="1000"/>
              </a:spcBef>
              <a:spcAft>
                <a:spcPts val="0"/>
              </a:spcAft>
              <a:buSzPts val="1530"/>
              <a:buNone/>
            </a:pPr>
            <a:r>
              <a:rPr lang="tr-TR" sz="1800"/>
              <a:t>Bir makroda bir parametre metin haline getirilecekse # karakteri kullanılır.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177" name="Google Shape;177;p1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ÖN IŞLEMCILER (PREPROCESSOR)</a:t>
            </a:r>
            <a:endParaRPr/>
          </a:p>
        </p:txBody>
      </p:sp>
      <p:sp>
        <p:nvSpPr>
          <p:cNvPr id="116" name="Google Shape;116;p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b="1"/>
              <a:t>C dilinde </a:t>
            </a:r>
            <a:r>
              <a:rPr lang="tr-TR" sz="1800" b="1">
                <a:solidFill>
                  <a:srgbClr val="0070C0"/>
                </a:solidFill>
              </a:rPr>
              <a:t>Ön İşlemci </a:t>
            </a:r>
            <a:r>
              <a:rPr lang="tr-TR" sz="1800" b="1"/>
              <a:t>(</a:t>
            </a:r>
            <a:r>
              <a:rPr lang="tr-TR" sz="1800" b="1">
                <a:solidFill>
                  <a:srgbClr val="FF0000"/>
                </a:solidFill>
              </a:rPr>
              <a:t>preprocessor</a:t>
            </a:r>
            <a:r>
              <a:rPr lang="tr-TR" sz="1800" b="1"/>
              <a:t>), derleyicinin bir parçası değildir, ancak derleme sürecinde ayrı bir adımdır. Ön İşlemci, yalnızca bir metin değiştirme aracıdır ve derleyiciye gerçek derlemeden önce gerekli ön işlemeyi yapmasını söyler. Yani derleme önce bul-değiştir mantığı ile kodda değişiklikler yaptırır.</a:t>
            </a:r>
            <a:endParaRPr/>
          </a:p>
          <a:p>
            <a:pPr marL="182880" lvl="0" indent="-182880" algn="l" rtl="0">
              <a:lnSpc>
                <a:spcPct val="100000"/>
              </a:lnSpc>
              <a:spcBef>
                <a:spcPts val="1200"/>
              </a:spcBef>
              <a:spcAft>
                <a:spcPts val="0"/>
              </a:spcAft>
              <a:buSzPts val="1530"/>
              <a:buChar char="▪"/>
            </a:pPr>
            <a:r>
              <a:rPr lang="tr-TR" sz="1800"/>
              <a:t>Ön işleme bir </a:t>
            </a:r>
            <a:r>
              <a:rPr lang="tr-TR" sz="1800" u="sng"/>
              <a:t>C kodunun derlenmesindeki ilk adımdır</a:t>
            </a:r>
            <a:r>
              <a:rPr lang="tr-TR" sz="1800"/>
              <a:t>. </a:t>
            </a:r>
            <a:endParaRPr/>
          </a:p>
          <a:p>
            <a:pPr marL="182880" lvl="0" indent="-182880" algn="l" rtl="0">
              <a:lnSpc>
                <a:spcPct val="100000"/>
              </a:lnSpc>
              <a:spcBef>
                <a:spcPts val="1200"/>
              </a:spcBef>
              <a:spcAft>
                <a:spcPts val="0"/>
              </a:spcAft>
              <a:buSzPts val="1530"/>
              <a:buChar char="▪"/>
            </a:pPr>
            <a:r>
              <a:rPr lang="tr-TR" sz="1800"/>
              <a:t>Kodu sembollere ayırma (tokenization) adımından önce gerçekleşir. </a:t>
            </a:r>
            <a:endParaRPr/>
          </a:p>
          <a:p>
            <a:pPr marL="182880" lvl="0" indent="-182880" algn="l" rtl="0">
              <a:lnSpc>
                <a:spcPct val="100000"/>
              </a:lnSpc>
              <a:spcBef>
                <a:spcPts val="1200"/>
              </a:spcBef>
              <a:spcAft>
                <a:spcPts val="0"/>
              </a:spcAft>
              <a:buSzPts val="1530"/>
              <a:buChar char="▪"/>
            </a:pPr>
            <a:r>
              <a:rPr lang="tr-TR" sz="1800"/>
              <a:t>Ön işlemcinin önemli işlevlerinden biri de, </a:t>
            </a:r>
            <a:r>
              <a:rPr lang="tr-TR" sz="1800" u="sng"/>
              <a:t>programda kullanılan kütüphane işlevlerini içeren başlık dosyalarını koda dahil etmek için kullanılmasıdır</a:t>
            </a:r>
            <a:r>
              <a:rPr lang="tr-TR" sz="1800"/>
              <a:t>.</a:t>
            </a:r>
            <a:endParaRPr/>
          </a:p>
          <a:p>
            <a:pPr marL="182880" lvl="0" indent="-182880" algn="l" rtl="0">
              <a:lnSpc>
                <a:spcPct val="100000"/>
              </a:lnSpc>
              <a:spcBef>
                <a:spcPts val="1200"/>
              </a:spcBef>
              <a:spcAft>
                <a:spcPts val="0"/>
              </a:spcAft>
              <a:buSzPts val="1530"/>
              <a:buChar char="▪"/>
            </a:pPr>
            <a:r>
              <a:rPr lang="tr-TR" sz="1800"/>
              <a:t>Ön işlemci ayrıca </a:t>
            </a:r>
            <a:r>
              <a:rPr lang="tr-TR" sz="1800" u="sng"/>
              <a:t>sabitleri tanımlar </a:t>
            </a:r>
            <a:r>
              <a:rPr lang="tr-TR" sz="1800"/>
              <a:t>ve </a:t>
            </a:r>
            <a:r>
              <a:rPr lang="tr-TR" sz="1800" u="sng"/>
              <a:t>makro kullanımını sağlar</a:t>
            </a:r>
            <a:r>
              <a:rPr lang="tr-TR" sz="1800"/>
              <a:t>.</a:t>
            </a:r>
            <a:endParaRPr/>
          </a:p>
          <a:p>
            <a:pPr marL="0" lvl="0" indent="0" algn="l" rtl="0">
              <a:lnSpc>
                <a:spcPct val="100000"/>
              </a:lnSpc>
              <a:spcBef>
                <a:spcPts val="1200"/>
              </a:spcBef>
              <a:spcAft>
                <a:spcPts val="0"/>
              </a:spcAft>
              <a:buSzPts val="1530"/>
              <a:buNone/>
            </a:pPr>
            <a:r>
              <a:rPr lang="tr-TR" sz="1800" b="1"/>
              <a:t>C dilindeki ön işlemci ifadelerine </a:t>
            </a:r>
            <a:r>
              <a:rPr lang="tr-TR" sz="1800" b="1">
                <a:solidFill>
                  <a:srgbClr val="0070C0"/>
                </a:solidFill>
              </a:rPr>
              <a:t>yönergeler</a:t>
            </a:r>
            <a:r>
              <a:rPr lang="tr-TR" sz="1800" b="1"/>
              <a:t> (</a:t>
            </a:r>
            <a:r>
              <a:rPr lang="tr-TR" sz="1800" b="1">
                <a:solidFill>
                  <a:srgbClr val="C00000"/>
                </a:solidFill>
              </a:rPr>
              <a:t>directive</a:t>
            </a:r>
            <a:r>
              <a:rPr lang="tr-TR" sz="1800" b="1"/>
              <a:t>) denir. Programda ön işlemci bölümü her zaman C kodunun en üstünde görünür. Her ön işlemci ifadesi, kare (hash yani #) sembolüyle başlar.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FE06A43-3356-4459-8016-5F5CAF0BFB93}"/>
              </a:ext>
            </a:extLst>
          </p:cNvPr>
          <p:cNvSpPr>
            <a:spLocks noGrp="1"/>
          </p:cNvSpPr>
          <p:nvPr>
            <p:ph type="title"/>
          </p:nvPr>
        </p:nvSpPr>
        <p:spPr/>
        <p:txBody>
          <a:bodyPr/>
          <a:lstStyle/>
          <a:p>
            <a:r>
              <a:rPr lang="tr-TR" dirty="0"/>
              <a:t>Ön İşlemci Yönergesi Nasıl Çalışır?</a:t>
            </a:r>
          </a:p>
        </p:txBody>
      </p:sp>
      <p:sp>
        <p:nvSpPr>
          <p:cNvPr id="6" name="Metin Yer Tutucusu 5">
            <a:extLst>
              <a:ext uri="{FF2B5EF4-FFF2-40B4-BE49-F238E27FC236}">
                <a16:creationId xmlns:a16="http://schemas.microsoft.com/office/drawing/2014/main" id="{E4F37978-B650-4E9F-B8F9-2AB8052FB4C4}"/>
              </a:ext>
            </a:extLst>
          </p:cNvPr>
          <p:cNvSpPr>
            <a:spLocks noGrp="1"/>
          </p:cNvSpPr>
          <p:nvPr>
            <p:ph type="body" idx="2"/>
          </p:nvPr>
        </p:nvSpPr>
        <p:spPr/>
        <p:txBody>
          <a:bodyPr>
            <a:normAutofit fontScale="85000" lnSpcReduction="20000"/>
          </a:bodyPr>
          <a:lstStyle/>
          <a:p>
            <a:pPr marL="0" indent="0"/>
            <a:r>
              <a:rPr lang="tr-TR" sz="1600" dirty="0"/>
              <a:t>C ve dilinde ön işlemci (preprocessor), derleyicinin bir parçası değildir, ancak derleme sürecinde ayrı bir adımdır. Ön işlemci, yalnızca bir metin değiştirme aracıdır ve derleyiciye gerçek derlemeden önce gerekli ön işlemeyi yapmasını söyler. Yani derleme önce bul-değiştir mantığı ile kodda değişiklikler yaptırır.</a:t>
            </a:r>
          </a:p>
          <a:p>
            <a:pPr marL="285750" indent="-285750">
              <a:buFont typeface="Arial" panose="020B0604020202020204" pitchFamily="34" charset="0"/>
              <a:buChar char="•"/>
            </a:pPr>
            <a:r>
              <a:rPr lang="tr-TR" sz="1600" dirty="0"/>
              <a:t>Ön işleme </a:t>
            </a:r>
            <a:r>
              <a:rPr lang="tr-TR" sz="1600"/>
              <a:t>bir C </a:t>
            </a:r>
            <a:r>
              <a:rPr lang="tr-TR" sz="1600" dirty="0"/>
              <a:t>kodunun derlenmesindeki ilk adımdır. </a:t>
            </a:r>
          </a:p>
          <a:p>
            <a:pPr marL="285750" indent="-285750">
              <a:buFont typeface="Arial" panose="020B0604020202020204" pitchFamily="34" charset="0"/>
              <a:buChar char="•"/>
            </a:pPr>
            <a:r>
              <a:rPr lang="tr-TR" sz="1600" dirty="0"/>
              <a:t>Kodu sembollere ayırma (tokenization) adımından önce gerçekleşir. </a:t>
            </a:r>
          </a:p>
          <a:p>
            <a:pPr marL="285750" indent="-285750">
              <a:buFont typeface="Arial" panose="020B0604020202020204" pitchFamily="34" charset="0"/>
              <a:buChar char="•"/>
            </a:pPr>
            <a:r>
              <a:rPr lang="tr-TR" sz="1600" dirty="0"/>
              <a:t>Ön işlemcinin önemli işlevlerinden biri de programda kullanılan kütüphane işlevlerini içeren başlık dosyalarını koda dahil etmek için kullanılmasıdır.</a:t>
            </a:r>
          </a:p>
          <a:p>
            <a:pPr marL="285750" indent="-285750">
              <a:buFont typeface="Arial" panose="020B0604020202020204" pitchFamily="34" charset="0"/>
              <a:buChar char="•"/>
            </a:pPr>
            <a:r>
              <a:rPr lang="tr-TR" sz="1600" dirty="0"/>
              <a:t>Ön işlemci ayrıca sabitleri tanımlar ve makro kullanımını sağlar.</a:t>
            </a:r>
          </a:p>
          <a:p>
            <a:pPr marL="0" indent="0"/>
            <a:endParaRPr lang="tr-TR" sz="1600" dirty="0"/>
          </a:p>
        </p:txBody>
      </p:sp>
      <p:pic>
        <p:nvPicPr>
          <p:cNvPr id="3" name="Resim 2">
            <a:extLst>
              <a:ext uri="{FF2B5EF4-FFF2-40B4-BE49-F238E27FC236}">
                <a16:creationId xmlns:a16="http://schemas.microsoft.com/office/drawing/2014/main" id="{ABFF7EB0-6C2F-4520-BE25-075D4B4FA286}"/>
              </a:ext>
            </a:extLst>
          </p:cNvPr>
          <p:cNvPicPr>
            <a:picLocks noChangeAspect="1"/>
          </p:cNvPicPr>
          <p:nvPr/>
        </p:nvPicPr>
        <p:blipFill>
          <a:blip r:embed="rId2"/>
          <a:stretch>
            <a:fillRect/>
          </a:stretch>
        </p:blipFill>
        <p:spPr>
          <a:xfrm>
            <a:off x="441959" y="352838"/>
            <a:ext cx="7384517" cy="6232803"/>
          </a:xfrm>
          <a:prstGeom prst="rect">
            <a:avLst/>
          </a:prstGeom>
        </p:spPr>
      </p:pic>
    </p:spTree>
    <p:extLst>
      <p:ext uri="{BB962C8B-B14F-4D97-AF65-F5344CB8AC3E}">
        <p14:creationId xmlns:p14="http://schemas.microsoft.com/office/powerpoint/2010/main" val="233581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EN ÇOK KULLANILAN YÖNERGELER </a:t>
            </a:r>
            <a:endParaRPr/>
          </a:p>
        </p:txBody>
      </p:sp>
      <p:graphicFrame>
        <p:nvGraphicFramePr>
          <p:cNvPr id="122" name="Google Shape;122;p3"/>
          <p:cNvGraphicFramePr/>
          <p:nvPr/>
        </p:nvGraphicFramePr>
        <p:xfrm>
          <a:off x="1069975" y="2120900"/>
          <a:ext cx="3000000" cy="3000000"/>
        </p:xfrm>
        <a:graphic>
          <a:graphicData uri="http://schemas.openxmlformats.org/drawingml/2006/table">
            <a:tbl>
              <a:tblPr firstRow="1" bandRow="1">
                <a:noFill/>
                <a:tableStyleId>{64C8DA2C-7142-4DE3-AF01-535FF85393C0}</a:tableStyleId>
              </a:tblPr>
              <a:tblGrid>
                <a:gridCol w="1433200">
                  <a:extLst>
                    <a:ext uri="{9D8B030D-6E8A-4147-A177-3AD203B41FA5}">
                      <a16:colId xmlns:a16="http://schemas.microsoft.com/office/drawing/2014/main" val="20000"/>
                    </a:ext>
                  </a:extLst>
                </a:gridCol>
                <a:gridCol w="8625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Yönerge</a:t>
                      </a:r>
                      <a:endParaRPr sz="1600" b="0"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Açıklama</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#define</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Ön işlemci makrosunu değiştirmek yada ya da ilk defa tanımlamak için kullanılır.</a:t>
                      </a:r>
                      <a:endParaRPr/>
                    </a:p>
                  </a:txBody>
                  <a:tcPr marL="9525" marR="9525" marT="9525" marB="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#include</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Bir başlık dosyasını diğer ile dahil etmek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#undef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Tanımlanmış bir makroyu tanımsız hale getirmek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#ifdef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Bir makro tanımlı ise doğru/true değerini döndürür.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#ifndef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Bir makro tanımlı değilse doğru/true değerini döndürür.</a:t>
                      </a:r>
                      <a:endParaRPr/>
                    </a:p>
                  </a:txBody>
                  <a:tcPr marL="9525" marR="9525" marT="9525" marB="0"/>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Derleme zamanında bir durumun kontrolü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#else</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#if. Yönergesinde alternatif durumu ifade eder.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#elif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#else ve #if yönergelerini tek bir şekilde ifade etmek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#endif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Şart ön işlemcilerini (#if, #else, #elif) bitirir.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#error</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stderr</a:t>
                      </a:r>
                      <a:r>
                        <a:rPr lang="tr-TR" sz="1600" u="none" strike="noStrike" cap="none">
                          <a:latin typeface="Cambria"/>
                          <a:ea typeface="Cambria"/>
                          <a:cs typeface="Cambria"/>
                          <a:sym typeface="Cambria"/>
                        </a:rPr>
                        <a:t> standart dosyasına hata mesajını yazar.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#pragma</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Derleyiciye özel komutlar vermek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YÖNERGELER NASIL KULLANILIR?</a:t>
            </a:r>
            <a:endParaRPr/>
          </a:p>
        </p:txBody>
      </p:sp>
      <p:sp>
        <p:nvSpPr>
          <p:cNvPr id="128" name="Google Shape;128;p4"/>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#include </a:t>
            </a:r>
            <a:r>
              <a:rPr lang="tr-TR" sz="1800">
                <a:latin typeface="Consolas"/>
                <a:ea typeface="Consolas"/>
                <a:cs typeface="Consolas"/>
                <a:sym typeface="Consolas"/>
              </a:rPr>
              <a:t>&lt;stdio.h&gt;</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#include </a:t>
            </a:r>
            <a:r>
              <a:rPr lang="tr-TR" sz="1800">
                <a:latin typeface="Consolas"/>
                <a:ea typeface="Consolas"/>
                <a:cs typeface="Consolas"/>
                <a:sym typeface="Consolas"/>
              </a:rPr>
              <a:t>"baslik.h"</a:t>
            </a: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#define </a:t>
            </a:r>
            <a:r>
              <a:rPr lang="tr-TR" sz="1800">
                <a:latin typeface="Consolas"/>
                <a:ea typeface="Consolas"/>
                <a:cs typeface="Consolas"/>
                <a:sym typeface="Consolas"/>
              </a:rPr>
              <a:t>PI 3.1415</a:t>
            </a:r>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#ifndef </a:t>
            </a:r>
            <a:r>
              <a:rPr lang="tr-TR" sz="1800">
                <a:latin typeface="Consolas"/>
                <a:ea typeface="Consolas"/>
                <a:cs typeface="Consolas"/>
                <a:sym typeface="Consolas"/>
              </a:rPr>
              <a:t>ENFAZLAOGRECISAYISI</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a:t>
            </a:r>
            <a:r>
              <a:rPr lang="tr-TR" sz="1800" b="1">
                <a:solidFill>
                  <a:srgbClr val="00B050"/>
                </a:solidFill>
                <a:latin typeface="Consolas"/>
                <a:ea typeface="Consolas"/>
                <a:cs typeface="Consolas"/>
                <a:sym typeface="Consolas"/>
              </a:rPr>
              <a:t>#define </a:t>
            </a:r>
            <a:r>
              <a:rPr lang="tr-TR" sz="1800">
                <a:latin typeface="Consolas"/>
                <a:ea typeface="Consolas"/>
                <a:cs typeface="Consolas"/>
                <a:sym typeface="Consolas"/>
              </a:rPr>
              <a:t>ENFAZLAOGRECISAYISI 100</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#endif</a:t>
            </a:r>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#ifdef </a:t>
            </a:r>
            <a:r>
              <a:rPr lang="tr-TR" sz="1800">
                <a:latin typeface="Consolas"/>
                <a:ea typeface="Consolas"/>
                <a:cs typeface="Consolas"/>
                <a:sym typeface="Consolas"/>
              </a:rPr>
              <a:t>ENFAZLAOGRECISAYISI</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a:t>
            </a:r>
            <a:r>
              <a:rPr lang="tr-TR" sz="1800" b="1">
                <a:solidFill>
                  <a:srgbClr val="00B050"/>
                </a:solidFill>
                <a:latin typeface="Consolas"/>
                <a:ea typeface="Consolas"/>
                <a:cs typeface="Consolas"/>
                <a:sym typeface="Consolas"/>
              </a:rPr>
              <a:t>#undef </a:t>
            </a:r>
            <a:r>
              <a:rPr lang="tr-TR" sz="1800">
                <a:latin typeface="Consolas"/>
                <a:ea typeface="Consolas"/>
                <a:cs typeface="Consolas"/>
                <a:sym typeface="Consolas"/>
              </a:rPr>
              <a:t>ENFAZLAOGRECISAYISI</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a:t>
            </a:r>
            <a:r>
              <a:rPr lang="tr-TR" sz="1800" b="1">
                <a:solidFill>
                  <a:srgbClr val="00B050"/>
                </a:solidFill>
                <a:latin typeface="Consolas"/>
                <a:ea typeface="Consolas"/>
                <a:cs typeface="Consolas"/>
                <a:sym typeface="Consolas"/>
              </a:rPr>
              <a:t>#define </a:t>
            </a:r>
            <a:r>
              <a:rPr lang="tr-TR" sz="1800">
                <a:latin typeface="Consolas"/>
                <a:ea typeface="Consolas"/>
                <a:cs typeface="Consolas"/>
                <a:sym typeface="Consolas"/>
              </a:rPr>
              <a:t>ENFAZLAOGRECISAYISI 20</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#endif</a:t>
            </a:r>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#ifdef </a:t>
            </a:r>
            <a:r>
              <a:rPr lang="tr-TR" sz="1800">
                <a:solidFill>
                  <a:srgbClr val="FF0000"/>
                </a:solidFill>
                <a:latin typeface="Consolas"/>
                <a:ea typeface="Consolas"/>
                <a:cs typeface="Consolas"/>
                <a:sym typeface="Consolas"/>
              </a:rPr>
              <a:t>DEBUG</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 </a:t>
            </a: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Hata ayıklama modunda </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derleme yapıldığında</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çalışacak kod buraya yazılır. */</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#endif</a:t>
            </a:r>
            <a:endParaRPr sz="1800" b="1">
              <a:solidFill>
                <a:srgbClr val="00B050"/>
              </a:solidFill>
              <a:latin typeface="Consolas"/>
              <a:ea typeface="Consolas"/>
              <a:cs typeface="Consolas"/>
              <a:sym typeface="Consolas"/>
            </a:endParaRPr>
          </a:p>
        </p:txBody>
      </p:sp>
      <p:sp>
        <p:nvSpPr>
          <p:cNvPr id="129" name="Google Shape;129;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90000"/>
              </a:lnSpc>
              <a:spcBef>
                <a:spcPts val="0"/>
              </a:spcBef>
              <a:spcAft>
                <a:spcPts val="0"/>
              </a:spcAft>
              <a:buSzPct val="85000"/>
              <a:buNone/>
            </a:pPr>
            <a:r>
              <a:rPr lang="tr-TR" sz="1800" b="1">
                <a:latin typeface="Consolas"/>
                <a:ea typeface="Consolas"/>
                <a:cs typeface="Consolas"/>
                <a:sym typeface="Consolas"/>
              </a:rPr>
              <a:t>#include </a:t>
            </a:r>
            <a:r>
              <a:rPr lang="tr-TR" sz="1800"/>
              <a:t>yönergesi ile;</a:t>
            </a:r>
            <a:endParaRPr/>
          </a:p>
          <a:p>
            <a:pPr marL="182880" lvl="0" indent="-182880" algn="l" rtl="0">
              <a:lnSpc>
                <a:spcPct val="90000"/>
              </a:lnSpc>
              <a:spcBef>
                <a:spcPts val="1200"/>
              </a:spcBef>
              <a:spcAft>
                <a:spcPts val="0"/>
              </a:spcAft>
              <a:buSzPct val="85000"/>
              <a:buChar char="▪"/>
            </a:pPr>
            <a:r>
              <a:rPr lang="tr-TR" sz="1800"/>
              <a:t>Hazır olan kütüphaleneleri  &lt; &gt; karakterleri arasında yazarak koda dahil ederiz.</a:t>
            </a:r>
            <a:endParaRPr/>
          </a:p>
          <a:p>
            <a:pPr marL="182880" lvl="0" indent="-182880" algn="l" rtl="0">
              <a:lnSpc>
                <a:spcPct val="90000"/>
              </a:lnSpc>
              <a:spcBef>
                <a:spcPts val="1200"/>
              </a:spcBef>
              <a:spcAft>
                <a:spcPts val="0"/>
              </a:spcAft>
              <a:buSzPct val="85000"/>
              <a:buChar char="▪"/>
            </a:pPr>
            <a:r>
              <a:rPr lang="tr-TR" sz="1800"/>
              <a:t>Hazır olmayan ve programcı tarafından hazırlanan kütüphaleneleri  " " karakterleri arasında yazarak koda dahil ederiz.</a:t>
            </a:r>
            <a:endParaRPr/>
          </a:p>
          <a:p>
            <a:pPr marL="0" lvl="0" indent="0" algn="l" rtl="0">
              <a:lnSpc>
                <a:spcPct val="90000"/>
              </a:lnSpc>
              <a:spcBef>
                <a:spcPts val="1200"/>
              </a:spcBef>
              <a:spcAft>
                <a:spcPts val="0"/>
              </a:spcAft>
              <a:buSzPct val="85000"/>
              <a:buNone/>
            </a:pPr>
            <a:r>
              <a:rPr lang="tr-TR" sz="1800" b="1">
                <a:latin typeface="Consolas"/>
                <a:ea typeface="Consolas"/>
                <a:cs typeface="Consolas"/>
                <a:sym typeface="Consolas"/>
              </a:rPr>
              <a:t>#define </a:t>
            </a:r>
            <a:r>
              <a:rPr lang="tr-TR" sz="1800"/>
              <a:t>yönergesi ile yeni bir makro tanımlanabileceği gibi tanımlanmış bir makro </a:t>
            </a:r>
            <a:r>
              <a:rPr lang="tr-TR" sz="1800" b="1">
                <a:latin typeface="Consolas"/>
                <a:ea typeface="Consolas"/>
                <a:cs typeface="Consolas"/>
                <a:sym typeface="Consolas"/>
              </a:rPr>
              <a:t>#undef </a:t>
            </a:r>
            <a:r>
              <a:rPr lang="tr-TR" sz="1800"/>
              <a:t>ile ortadan kaldırabilir yada yenisini tanımlayabiliriz.</a:t>
            </a:r>
            <a:endParaRPr/>
          </a:p>
          <a:p>
            <a:pPr marL="0" lvl="0" indent="0" algn="l" rtl="0">
              <a:lnSpc>
                <a:spcPct val="90000"/>
              </a:lnSpc>
              <a:spcBef>
                <a:spcPts val="1200"/>
              </a:spcBef>
              <a:spcAft>
                <a:spcPts val="0"/>
              </a:spcAft>
              <a:buSzPct val="85000"/>
              <a:buNone/>
            </a:pPr>
            <a:r>
              <a:rPr lang="tr-TR" sz="1800"/>
              <a:t>Yandaki örnekte PI adlı bir makro tanımlanmış ve 3.1414 reel sayısını vermektedir. Daha önce PI adlı bir makro tanımlanmış ise derleyici hata verir.</a:t>
            </a:r>
            <a:endParaRPr/>
          </a:p>
          <a:p>
            <a:pPr marL="0" lvl="0" indent="0" algn="l" rtl="0">
              <a:lnSpc>
                <a:spcPct val="90000"/>
              </a:lnSpc>
              <a:spcBef>
                <a:spcPts val="1200"/>
              </a:spcBef>
              <a:spcAft>
                <a:spcPts val="0"/>
              </a:spcAft>
              <a:buSzPct val="85000"/>
              <a:buNone/>
            </a:pPr>
            <a:r>
              <a:rPr lang="tr-TR" sz="1800"/>
              <a:t>DEBUG hazır tanımlanmış bir makrodur ve hata ayıklama modunda kod derlenmesi halinde doğru/true değerini döndürür. </a:t>
            </a:r>
            <a:r>
              <a:rPr lang="tr-TR" sz="1800">
                <a:highlight>
                  <a:srgbClr val="FFFF00"/>
                </a:highlight>
              </a:rPr>
              <a:t>Bunun için derleyiciye –DDEBUG argümanı verilir.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BASLIK.H</a:t>
            </a:r>
            <a:endParaRPr/>
          </a:p>
        </p:txBody>
      </p:sp>
      <p:sp>
        <p:nvSpPr>
          <p:cNvPr id="136" name="Google Shape;136;p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#ifndef _BASLIK_H_</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#define _BASLIK_H_</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#define </a:t>
            </a:r>
            <a:r>
              <a:rPr lang="tr-TR" sz="1600">
                <a:latin typeface="Consolas"/>
                <a:ea typeface="Consolas"/>
                <a:cs typeface="Consolas"/>
                <a:sym typeface="Consolas"/>
              </a:rPr>
              <a:t>PI 3.1415</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#define </a:t>
            </a:r>
            <a:r>
              <a:rPr lang="tr-TR" sz="1600">
                <a:latin typeface="Consolas"/>
                <a:ea typeface="Consolas"/>
                <a:cs typeface="Consolas"/>
                <a:sym typeface="Consolas"/>
              </a:rPr>
              <a:t>ENFAZLAOGRECISAYISI 100</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ogrenciNotlari()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static</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notlar[ENFAZLAOGRECISAYISI];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return notlar;</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ogrenciNotlarOrtalamasi(</a:t>
            </a: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pNotlar,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pOgranciSayisi)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sayac;</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ortalama=0;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for (sayac=0;sayac&lt;pOgranciSayisi;sayac++)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ortalama+=pNotlar[sayac];</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    #ifdef</a:t>
            </a:r>
            <a:r>
              <a:rPr lang="tr-TR" sz="1600">
                <a:latin typeface="Consolas"/>
                <a:ea typeface="Consolas"/>
                <a:cs typeface="Consolas"/>
                <a:sym typeface="Consolas"/>
              </a:rPr>
              <a:t> </a:t>
            </a:r>
            <a:r>
              <a:rPr lang="tr-TR" sz="1600" b="1">
                <a:solidFill>
                  <a:srgbClr val="FF0000"/>
                </a:solidFill>
                <a:latin typeface="Consolas"/>
                <a:ea typeface="Consolas"/>
                <a:cs typeface="Consolas"/>
                <a:sym typeface="Consolas"/>
              </a:rPr>
              <a:t>DEBUG</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printf("%d. Ogrencide Ortalama:%f\n",sayac, ortalama);</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 Buradaki kod hata ayıklama modunda derlendiğinde çalışır.</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 </a:t>
            </a:r>
            <a:r>
              <a:rPr lang="tr-TR" sz="1600">
                <a:highlight>
                  <a:srgbClr val="FFFF00"/>
                </a:highlight>
                <a:latin typeface="Consolas"/>
                <a:ea typeface="Consolas"/>
                <a:cs typeface="Consolas"/>
                <a:sym typeface="Consolas"/>
              </a:rPr>
              <a:t>Bunun için derleyiciye –DDEBUG argümanı verilir</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b="1">
                <a:solidFill>
                  <a:srgbClr val="00B050"/>
                </a:solidFill>
                <a:latin typeface="Consolas"/>
                <a:ea typeface="Consolas"/>
                <a:cs typeface="Consolas"/>
                <a:sym typeface="Consolas"/>
              </a:rPr>
              <a:t>#endif</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return ortalama/sayac;</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#endif </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p:txBody>
      </p:sp>
      <p:sp>
        <p:nvSpPr>
          <p:cNvPr id="137" name="Google Shape;137;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sz="1800"/>
              <a:t>Baslık dosyasının bir koda birden fazla dahil (include) edilmesini önlemek için </a:t>
            </a:r>
            <a:r>
              <a:rPr lang="tr-TR" sz="1800" b="1">
                <a:solidFill>
                  <a:schemeClr val="dk1"/>
                </a:solidFill>
              </a:rPr>
              <a:t>_BASLIK_H_ </a:t>
            </a:r>
            <a:r>
              <a:rPr lang="tr-TR" sz="1800"/>
              <a:t>sabiti şartlı (conditional) olarak tanımlanmıştır. </a:t>
            </a:r>
            <a:endParaRPr/>
          </a:p>
          <a:p>
            <a:pPr marL="0" lvl="0" indent="0" algn="ctr" rtl="0">
              <a:lnSpc>
                <a:spcPct val="100000"/>
              </a:lnSpc>
              <a:spcBef>
                <a:spcPts val="1000"/>
              </a:spcBef>
              <a:spcAft>
                <a:spcPts val="0"/>
              </a:spcAft>
              <a:buSzPct val="85000"/>
              <a:buNone/>
            </a:pPr>
            <a:r>
              <a:rPr lang="tr-TR" sz="1800" b="1" i="1">
                <a:solidFill>
                  <a:schemeClr val="dk1"/>
                </a:solidFill>
              </a:rPr>
              <a:t>Bu başlık dosyası bir kod projesinde birden fazla dahil (include) olması halinde, _BASLIK_H_ tanımlanmaz ise, başlık içindeki değişken ve  fonksiyonlar birden fazla aynı kimlikle tanımlanacağından derleme yapılamayacaktı.</a:t>
            </a:r>
            <a:endParaRPr/>
          </a:p>
          <a:p>
            <a:pPr marL="0" lvl="0" indent="0" algn="l" rtl="0">
              <a:lnSpc>
                <a:spcPct val="100000"/>
              </a:lnSpc>
              <a:spcBef>
                <a:spcPts val="1000"/>
              </a:spcBef>
              <a:spcAft>
                <a:spcPts val="0"/>
              </a:spcAft>
              <a:buSzPct val="85000"/>
              <a:buNone/>
            </a:pPr>
            <a:r>
              <a:rPr lang="tr-TR" sz="1800"/>
              <a:t>DEBUG hazır tanımlanmış bir makro olup hata ayıklama modunda doğru/true olduğundan hata ayıklama modunda daha çok durum ve değer konsola yazılır. Bu durumda hatayı bulmak daha da kolaylaşır.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MAIN.C</a:t>
            </a:r>
            <a:endParaRPr/>
          </a:p>
        </p:txBody>
      </p:sp>
      <p:sp>
        <p:nvSpPr>
          <p:cNvPr id="143" name="Google Shape;143;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printf("PI=%f\n",PI);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printf("En fazla öğrenci Sayısı=%d\n",ENFAZLAOGRECISAYISI);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notlar=ogrenciNotlari();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notlar[0]=100;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notlar[1]=80;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notlar[2]=60;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ortalama=ogrenciNotlarOrtalamasi(notlar,3);</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printf("%d öğrenci için Ortalama %f",3,ortalama);</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p:txBody>
      </p:sp>
      <p:sp>
        <p:nvSpPr>
          <p:cNvPr id="144" name="Google Shape;144;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Kendi hazırlamış başlık dosyasını bu koda dahil ettiğimizde artık başlık içindeki fonksiyon ve değişkenleri kullanabilir hale geliriz.</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TANIMLI DİĞER MAKROLAR</a:t>
            </a:r>
            <a:endParaRPr/>
          </a:p>
        </p:txBody>
      </p:sp>
      <p:graphicFrame>
        <p:nvGraphicFramePr>
          <p:cNvPr id="150" name="Google Shape;150;p7"/>
          <p:cNvGraphicFramePr/>
          <p:nvPr/>
        </p:nvGraphicFramePr>
        <p:xfrm>
          <a:off x="1069975" y="2120900"/>
          <a:ext cx="3000000" cy="3000000"/>
        </p:xfrm>
        <a:graphic>
          <a:graphicData uri="http://schemas.openxmlformats.org/drawingml/2006/table">
            <a:tbl>
              <a:tblPr firstRow="1" bandRow="1">
                <a:noFill/>
                <a:tableStyleId>{64C8DA2C-7142-4DE3-AF01-535FF85393C0}</a:tableStyleId>
              </a:tblPr>
              <a:tblGrid>
                <a:gridCol w="1433200">
                  <a:extLst>
                    <a:ext uri="{9D8B030D-6E8A-4147-A177-3AD203B41FA5}">
                      <a16:colId xmlns:a16="http://schemas.microsoft.com/office/drawing/2014/main" val="20000"/>
                    </a:ext>
                  </a:extLst>
                </a:gridCol>
                <a:gridCol w="8625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Makro</a:t>
                      </a:r>
                      <a:endParaRPr sz="1600" b="0"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Açıklama</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1800" u="none" strike="noStrike" cap="none"/>
                        <a:t>__DATE__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Mevcut tarihi "MMM DD YYYY" biçiminde dizgi (string) olarak tanımlıdır.</a:t>
                      </a:r>
                      <a:endParaRPr sz="1800" u="none" strike="noStrike" cap="none"/>
                    </a:p>
                  </a:txBody>
                  <a:tcPr marL="76200" marR="76200" marT="76200" marB="76200"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1800" u="none" strike="noStrike" cap="none"/>
                        <a:t>__TIME__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Mevcut saat "HH:MM:SS" biçiminde dizgi (string) olarak tanımlıdır.</a:t>
                      </a:r>
                      <a:endParaRPr sz="1800" u="none" strike="noStrike" cap="none"/>
                    </a:p>
                  </a:txBody>
                  <a:tcPr marL="76200" marR="76200" marT="76200" marB="76200"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1800" u="none" strike="noStrike" cap="none"/>
                        <a:t>__FILE__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Dosya adı biçiminde dizgi (string) olarak tanımlıdır.</a:t>
                      </a:r>
                      <a:endParaRPr sz="1800" u="none" strike="noStrike" cap="none"/>
                    </a:p>
                  </a:txBody>
                  <a:tcPr marL="76200" marR="76200" marT="76200" marB="76200"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1800" u="none" strike="noStrike" cap="none"/>
                        <a:t>__LINE__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Dosyadaki satır numarası tamsayı (int) olarak tanımlıdır.</a:t>
                      </a:r>
                      <a:endParaRPr sz="1800" u="none" strike="noStrike" cap="none"/>
                    </a:p>
                  </a:txBody>
                  <a:tcPr marL="76200" marR="76200" marT="76200" marB="76200"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tr-TR" sz="1800" u="none" strike="noStrike" cap="none"/>
                        <a:t>__STDC__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ANSI standardında derleme yapılıyorsa 1 olarak tanımlıdır.</a:t>
                      </a:r>
                      <a:endParaRPr sz="1800" u="none" strike="noStrike" cap="none"/>
                    </a:p>
                  </a:txBody>
                  <a:tcPr marL="76200" marR="76200" marT="76200" marB="7620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MAIN2.C</a:t>
            </a:r>
            <a:endParaRPr/>
          </a:p>
        </p:txBody>
      </p:sp>
      <p:sp>
        <p:nvSpPr>
          <p:cNvPr id="156" name="Google Shape;156;p8"/>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printf("PI=%f\n",PI);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printf("En fazla öğrenci Sayısı=%d\n",ENFAZLAOGRECISAYISI);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notlar=ogrenciNotlari();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notlar[0]=100;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notlar[1]=80;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notlar[2]=60;</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ortalama=ogrenciNotlarOrtalamasi(notlar,3);</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printf("%d öğrenci için Ortalama %f\n",3,ortalama);</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printf("File: %s\n", __FILE__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printf("Date: %s\n", __DATE__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printf("Time: %s\n", __TIME__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printf("Line: %d\n", __LINE__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printf("ANSI: %d\n", __STDC__ );</a:t>
            </a: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p:txBody>
      </p:sp>
      <p:sp>
        <p:nvSpPr>
          <p:cNvPr id="157" name="Google Shape;157;p8"/>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Kendi hazırlamış başlık dosyasını bu koda dahil ettiğimizde artık başlık içindeki fonksiyon ve değişkenleri kullanabilir hale geliriz.</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1393</Words>
  <Application>Microsoft Office PowerPoint</Application>
  <PresentationFormat>Geniş ekran</PresentationFormat>
  <Paragraphs>172</Paragraphs>
  <Slides>12</Slides>
  <Notes>11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Calibri</vt:lpstr>
      <vt:lpstr>Cambria</vt:lpstr>
      <vt:lpstr>Consolas</vt:lpstr>
      <vt:lpstr>Noto Sans Symbols</vt:lpstr>
      <vt:lpstr>Wood Type</vt:lpstr>
      <vt:lpstr>C DILI ILE  YAPISAL PROGRAMLAMA</vt:lpstr>
      <vt:lpstr>ÖN IŞLEMCILER (PREPROCESSOR)</vt:lpstr>
      <vt:lpstr>Ön İşlemci Yönergesi Nasıl Çalışır?</vt:lpstr>
      <vt:lpstr>EN ÇOK KULLANILAN YÖNERGELER </vt:lpstr>
      <vt:lpstr>YÖNERGELER NASIL KULLANILIR?</vt:lpstr>
      <vt:lpstr>BASLIK.H</vt:lpstr>
      <vt:lpstr>MAIN.C</vt:lpstr>
      <vt:lpstr>TANIMLI DİĞER MAKROLAR</vt:lpstr>
      <vt:lpstr>MAIN2.C</vt:lpstr>
      <vt:lpstr>PARAMETRELI MAKRO TANIMLAMA</vt:lpstr>
      <vt:lpstr>MACRO DEVAM ETTIRME (\) VE MAKRODA METINLEŞTIRME (#) </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2</cp:revision>
  <dcterms:created xsi:type="dcterms:W3CDTF">2020-05-21T06:51:03Z</dcterms:created>
  <dcterms:modified xsi:type="dcterms:W3CDTF">2025-04-24T07:15:08Z</dcterms:modified>
</cp:coreProperties>
</file>