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notesMasterIdLst>
    <p:notesMasterId r:id="rId24"/>
  </p:notesMasterIdLst>
  <p:sldIdLst>
    <p:sldId id="256" r:id="rId2"/>
    <p:sldId id="278" r:id="rId3"/>
    <p:sldId id="275" r:id="rId4"/>
    <p:sldId id="274" r:id="rId5"/>
    <p:sldId id="260" r:id="rId6"/>
    <p:sldId id="279" r:id="rId7"/>
    <p:sldId id="282" r:id="rId8"/>
    <p:sldId id="280" r:id="rId9"/>
    <p:sldId id="281" r:id="rId10"/>
    <p:sldId id="267" r:id="rId11"/>
    <p:sldId id="272" r:id="rId12"/>
    <p:sldId id="269" r:id="rId13"/>
    <p:sldId id="268" r:id="rId14"/>
    <p:sldId id="270" r:id="rId15"/>
    <p:sldId id="263" r:id="rId16"/>
    <p:sldId id="259" r:id="rId17"/>
    <p:sldId id="264" r:id="rId18"/>
    <p:sldId id="265" r:id="rId19"/>
    <p:sldId id="277" r:id="rId20"/>
    <p:sldId id="266" r:id="rId21"/>
    <p:sldId id="276" r:id="rId22"/>
    <p:sldId id="271"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84" autoAdjust="0"/>
    <p:restoredTop sz="95806" autoAdjust="0"/>
  </p:normalViewPr>
  <p:slideViewPr>
    <p:cSldViewPr snapToGrid="0">
      <p:cViewPr varScale="1">
        <p:scale>
          <a:sx n="94" d="100"/>
          <a:sy n="94" d="100"/>
        </p:scale>
        <p:origin x="96" y="666"/>
      </p:cViewPr>
      <p:guideLst/>
    </p:cSldViewPr>
  </p:slideViewPr>
  <p:notesTextViewPr>
    <p:cViewPr>
      <p:scale>
        <a:sx n="1" d="1"/>
        <a:sy n="1" d="1"/>
      </p:scale>
      <p:origin x="0" y="0"/>
    </p:cViewPr>
  </p:notesTextViewPr>
  <p:notesViewPr>
    <p:cSldViewPr snapToGrid="0">
      <p:cViewPr varScale="1">
        <p:scale>
          <a:sx n="85" d="100"/>
          <a:sy n="85" d="100"/>
        </p:scale>
        <p:origin x="3804"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8B8560-86D3-4F01-B475-E617AC535777}"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tr-TR"/>
        </a:p>
      </dgm:t>
    </dgm:pt>
    <dgm:pt modelId="{4E445536-DD84-4459-BE72-3A566B2D2E30}">
      <dgm:prSet phldrT="[Metin]"/>
      <dgm:spPr/>
      <dgm:t>
        <a:bodyPr/>
        <a:lstStyle/>
        <a:p>
          <a:r>
            <a:rPr lang="tr-TR" dirty="0"/>
            <a:t>Motorola 6802 İşlemcisi </a:t>
          </a:r>
          <a:br>
            <a:rPr lang="tr-TR" dirty="0"/>
          </a:br>
          <a:r>
            <a:rPr lang="tr-TR" b="1" dirty="0">
              <a:solidFill>
                <a:schemeClr val="tx1"/>
              </a:solidFill>
              <a:highlight>
                <a:srgbClr val="FFFF00"/>
              </a:highlight>
            </a:rPr>
            <a:t>72 emirlik</a:t>
          </a:r>
          <a:br>
            <a:rPr lang="tr-TR" dirty="0"/>
          </a:br>
          <a:r>
            <a:rPr lang="tr-TR" b="1" dirty="0">
              <a:solidFill>
                <a:schemeClr val="tx1"/>
              </a:solidFill>
            </a:rPr>
            <a:t>emir seti</a:t>
          </a:r>
        </a:p>
      </dgm:t>
    </dgm:pt>
    <dgm:pt modelId="{56C9C38B-EB41-481B-9144-C430BD43C2EE}" type="parTrans" cxnId="{9345DD65-3272-4471-8150-ACFEF7DECBB2}">
      <dgm:prSet/>
      <dgm:spPr/>
      <dgm:t>
        <a:bodyPr/>
        <a:lstStyle/>
        <a:p>
          <a:endParaRPr lang="tr-TR"/>
        </a:p>
      </dgm:t>
    </dgm:pt>
    <dgm:pt modelId="{7E2D692B-0CF8-47FA-9E27-0E1D5463D518}" type="sibTrans" cxnId="{9345DD65-3272-4471-8150-ACFEF7DECBB2}">
      <dgm:prSet/>
      <dgm:spPr/>
      <dgm:t>
        <a:bodyPr/>
        <a:lstStyle/>
        <a:p>
          <a:endParaRPr lang="tr-TR"/>
        </a:p>
      </dgm:t>
    </dgm:pt>
    <dgm:pt modelId="{18ED647C-8C86-481B-B049-0B60EDC26B6B}">
      <dgm:prSet/>
      <dgm:spPr/>
      <dgm:t>
        <a:bodyPr/>
        <a:lstStyle/>
        <a:p>
          <a:r>
            <a:rPr lang="tr-TR" dirty="0"/>
            <a:t>Intel 8086 İşlemcisinin</a:t>
          </a:r>
          <a:br>
            <a:rPr lang="tr-TR" dirty="0"/>
          </a:br>
          <a:r>
            <a:rPr lang="tr-TR" dirty="0"/>
            <a:t> </a:t>
          </a:r>
          <a:r>
            <a:rPr lang="tr-TR" b="1" dirty="0">
              <a:solidFill>
                <a:schemeClr val="tx1"/>
              </a:solidFill>
              <a:highlight>
                <a:srgbClr val="FFFF00"/>
              </a:highlight>
            </a:rPr>
            <a:t>116 emirlik</a:t>
          </a:r>
          <a:br>
            <a:rPr lang="tr-TR" b="1" dirty="0">
              <a:solidFill>
                <a:schemeClr val="tx1"/>
              </a:solidFill>
              <a:highlight>
                <a:srgbClr val="FFFF00"/>
              </a:highlight>
            </a:rPr>
          </a:br>
          <a:r>
            <a:rPr lang="tr-TR" b="1" dirty="0">
              <a:solidFill>
                <a:schemeClr val="tx1"/>
              </a:solidFill>
            </a:rPr>
            <a:t> emir seti</a:t>
          </a:r>
        </a:p>
      </dgm:t>
    </dgm:pt>
    <dgm:pt modelId="{F4D8A031-1CB3-4BB0-8363-A821ED06C377}" type="parTrans" cxnId="{908142D6-9895-4096-9992-4B7F6D37CFD3}">
      <dgm:prSet/>
      <dgm:spPr/>
      <dgm:t>
        <a:bodyPr/>
        <a:lstStyle/>
        <a:p>
          <a:endParaRPr lang="tr-TR"/>
        </a:p>
      </dgm:t>
    </dgm:pt>
    <dgm:pt modelId="{F9C9205F-8280-4D12-8F57-5CB23D5E0CDA}" type="sibTrans" cxnId="{908142D6-9895-4096-9992-4B7F6D37CFD3}">
      <dgm:prSet/>
      <dgm:spPr/>
      <dgm:t>
        <a:bodyPr/>
        <a:lstStyle/>
        <a:p>
          <a:endParaRPr lang="tr-TR"/>
        </a:p>
      </dgm:t>
    </dgm:pt>
    <dgm:pt modelId="{06EA196A-B622-495F-A347-A0F7E8252F43}" type="pres">
      <dgm:prSet presAssocID="{538B8560-86D3-4F01-B475-E617AC535777}" presName="diagram" presStyleCnt="0">
        <dgm:presLayoutVars>
          <dgm:dir/>
          <dgm:resizeHandles val="exact"/>
        </dgm:presLayoutVars>
      </dgm:prSet>
      <dgm:spPr/>
    </dgm:pt>
    <dgm:pt modelId="{5CBD92D5-E877-4D42-B3D7-18C8F3BBD96A}" type="pres">
      <dgm:prSet presAssocID="{4E445536-DD84-4459-BE72-3A566B2D2E30}" presName="node" presStyleLbl="node1" presStyleIdx="0" presStyleCnt="2">
        <dgm:presLayoutVars>
          <dgm:bulletEnabled val="1"/>
        </dgm:presLayoutVars>
      </dgm:prSet>
      <dgm:spPr/>
    </dgm:pt>
    <dgm:pt modelId="{2B8FA915-82A8-4C75-B7EA-BA9749A6461D}" type="pres">
      <dgm:prSet presAssocID="{7E2D692B-0CF8-47FA-9E27-0E1D5463D518}" presName="sibTrans" presStyleCnt="0"/>
      <dgm:spPr/>
    </dgm:pt>
    <dgm:pt modelId="{A9A28CD3-7CA1-46C8-8709-E636249F9911}" type="pres">
      <dgm:prSet presAssocID="{18ED647C-8C86-481B-B049-0B60EDC26B6B}" presName="node" presStyleLbl="node1" presStyleIdx="1" presStyleCnt="2">
        <dgm:presLayoutVars>
          <dgm:bulletEnabled val="1"/>
        </dgm:presLayoutVars>
      </dgm:prSet>
      <dgm:spPr/>
    </dgm:pt>
  </dgm:ptLst>
  <dgm:cxnLst>
    <dgm:cxn modelId="{13DE6433-7FC9-4BBE-B086-2A9BE12E11C4}" type="presOf" srcId="{538B8560-86D3-4F01-B475-E617AC535777}" destId="{06EA196A-B622-495F-A347-A0F7E8252F43}" srcOrd="0" destOrd="0" presId="urn:microsoft.com/office/officeart/2005/8/layout/default"/>
    <dgm:cxn modelId="{5B526A39-B847-42D8-A5B3-ECBA3FC3C3BF}" type="presOf" srcId="{18ED647C-8C86-481B-B049-0B60EDC26B6B}" destId="{A9A28CD3-7CA1-46C8-8709-E636249F9911}" srcOrd="0" destOrd="0" presId="urn:microsoft.com/office/officeart/2005/8/layout/default"/>
    <dgm:cxn modelId="{9345DD65-3272-4471-8150-ACFEF7DECBB2}" srcId="{538B8560-86D3-4F01-B475-E617AC535777}" destId="{4E445536-DD84-4459-BE72-3A566B2D2E30}" srcOrd="0" destOrd="0" parTransId="{56C9C38B-EB41-481B-9144-C430BD43C2EE}" sibTransId="{7E2D692B-0CF8-47FA-9E27-0E1D5463D518}"/>
    <dgm:cxn modelId="{908142D6-9895-4096-9992-4B7F6D37CFD3}" srcId="{538B8560-86D3-4F01-B475-E617AC535777}" destId="{18ED647C-8C86-481B-B049-0B60EDC26B6B}" srcOrd="1" destOrd="0" parTransId="{F4D8A031-1CB3-4BB0-8363-A821ED06C377}" sibTransId="{F9C9205F-8280-4D12-8F57-5CB23D5E0CDA}"/>
    <dgm:cxn modelId="{5DD9A1F0-7003-4D31-B9C0-E68A4C035328}" type="presOf" srcId="{4E445536-DD84-4459-BE72-3A566B2D2E30}" destId="{5CBD92D5-E877-4D42-B3D7-18C8F3BBD96A}" srcOrd="0" destOrd="0" presId="urn:microsoft.com/office/officeart/2005/8/layout/default"/>
    <dgm:cxn modelId="{2CCB6D7A-006B-45BF-9B84-3670CC2B1482}" type="presParOf" srcId="{06EA196A-B622-495F-A347-A0F7E8252F43}" destId="{5CBD92D5-E877-4D42-B3D7-18C8F3BBD96A}" srcOrd="0" destOrd="0" presId="urn:microsoft.com/office/officeart/2005/8/layout/default"/>
    <dgm:cxn modelId="{781DA930-EEB0-4E75-861C-DCFCC460B145}" type="presParOf" srcId="{06EA196A-B622-495F-A347-A0F7E8252F43}" destId="{2B8FA915-82A8-4C75-B7EA-BA9749A6461D}" srcOrd="1" destOrd="0" presId="urn:microsoft.com/office/officeart/2005/8/layout/default"/>
    <dgm:cxn modelId="{A2970B7A-A359-444D-B737-D1FE30BC95B7}" type="presParOf" srcId="{06EA196A-B622-495F-A347-A0F7E8252F43}" destId="{A9A28CD3-7CA1-46C8-8709-E636249F9911}"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FF2932F-4875-4345-BC83-93843CF96DAD}" type="doc">
      <dgm:prSet loTypeId="urn:microsoft.com/office/officeart/2005/8/layout/bProcess3" loCatId="process" qsTypeId="urn:microsoft.com/office/officeart/2005/8/quickstyle/simple1" qsCatId="simple" csTypeId="urn:microsoft.com/office/officeart/2005/8/colors/colorful4" csCatId="colorful" phldr="1"/>
      <dgm:spPr/>
    </dgm:pt>
    <dgm:pt modelId="{A6BCFA58-A597-454D-9E53-4237B5849B36}">
      <dgm:prSet phldrT="[Metin]"/>
      <dgm:spPr/>
      <dgm:t>
        <a:bodyPr/>
        <a:lstStyle/>
        <a:p>
          <a:r>
            <a:rPr lang="tr-TR" b="1" i="1" u="sng" dirty="0"/>
            <a:t>Genel amaçlı yani herkesin kendi amacına göre kullanacağı bilgisayarlar</a:t>
          </a:r>
          <a:r>
            <a:rPr lang="tr-TR" b="1" i="1" dirty="0"/>
            <a:t> ise veri girişini sağlayan klavye, görüntüleneceği monitör, işlenen verilerin saklanacağı disk ve benzeri donanımlara sahip olmalıdır. Genel amaçlı bilgisayar;</a:t>
          </a:r>
          <a:endParaRPr lang="tr-TR" dirty="0"/>
        </a:p>
      </dgm:t>
    </dgm:pt>
    <dgm:pt modelId="{CDF341CF-D1E7-4FD5-8E4E-2DE663539C18}" type="parTrans" cxnId="{B68830D3-DE2E-454D-82AA-ED185C351421}">
      <dgm:prSet/>
      <dgm:spPr/>
      <dgm:t>
        <a:bodyPr/>
        <a:lstStyle/>
        <a:p>
          <a:endParaRPr lang="tr-TR"/>
        </a:p>
      </dgm:t>
    </dgm:pt>
    <dgm:pt modelId="{7857255C-87C0-4EB1-BC32-FF8E70890BC7}" type="sibTrans" cxnId="{B68830D3-DE2E-454D-82AA-ED185C351421}">
      <dgm:prSet/>
      <dgm:spPr/>
      <dgm:t>
        <a:bodyPr/>
        <a:lstStyle/>
        <a:p>
          <a:endParaRPr lang="tr-TR"/>
        </a:p>
      </dgm:t>
    </dgm:pt>
    <dgm:pt modelId="{579F9E88-77C2-49FB-8F28-6A10E5DF6B76}">
      <dgm:prSet/>
      <dgm:spPr/>
      <dgm:t>
        <a:bodyPr/>
        <a:lstStyle/>
        <a:p>
          <a:r>
            <a:rPr lang="tr-TR" dirty="0"/>
            <a:t>Kullanıcının komut verebileceği hale getirmek için çeşitli programlara sahiptirler. İşte bu programlar bütününe </a:t>
          </a:r>
          <a:r>
            <a:rPr lang="tr-TR" b="1" dirty="0"/>
            <a:t>işletim sistemi </a:t>
          </a:r>
          <a:r>
            <a:rPr lang="tr-TR" dirty="0"/>
            <a:t>(</a:t>
          </a:r>
          <a:r>
            <a:rPr lang="tr-TR" b="1" dirty="0" err="1"/>
            <a:t>operating</a:t>
          </a:r>
          <a:r>
            <a:rPr lang="tr-TR" b="1" dirty="0"/>
            <a:t> </a:t>
          </a:r>
          <a:r>
            <a:rPr lang="tr-TR" b="1" dirty="0" err="1"/>
            <a:t>system</a:t>
          </a:r>
          <a:r>
            <a:rPr lang="tr-TR" dirty="0"/>
            <a:t>) adı verilir. DOS, Windows, Unix, Linux, </a:t>
          </a:r>
          <a:r>
            <a:rPr lang="tr-TR" dirty="0" err="1"/>
            <a:t>MacOs</a:t>
          </a:r>
          <a:r>
            <a:rPr lang="tr-TR" dirty="0"/>
            <a:t>, </a:t>
          </a:r>
          <a:r>
            <a:rPr lang="tr-TR" dirty="0" err="1"/>
            <a:t>ChromeOS</a:t>
          </a:r>
          <a:r>
            <a:rPr lang="tr-TR" dirty="0"/>
            <a:t>, OS/2, …</a:t>
          </a:r>
        </a:p>
      </dgm:t>
    </dgm:pt>
    <dgm:pt modelId="{4C02A1E0-2824-40B7-83E2-CA2EC8ED49BB}" type="parTrans" cxnId="{A02B61FD-01BB-42C6-8256-355451AB1F17}">
      <dgm:prSet/>
      <dgm:spPr/>
      <dgm:t>
        <a:bodyPr/>
        <a:lstStyle/>
        <a:p>
          <a:endParaRPr lang="tr-TR"/>
        </a:p>
      </dgm:t>
    </dgm:pt>
    <dgm:pt modelId="{861253AC-CB36-420D-88CF-1894887A3302}" type="sibTrans" cxnId="{A02B61FD-01BB-42C6-8256-355451AB1F17}">
      <dgm:prSet/>
      <dgm:spPr/>
      <dgm:t>
        <a:bodyPr/>
        <a:lstStyle/>
        <a:p>
          <a:endParaRPr lang="tr-TR"/>
        </a:p>
      </dgm:t>
    </dgm:pt>
    <dgm:pt modelId="{C08E92B6-F11E-4B42-9808-E401A0FD1623}">
      <dgm:prSet/>
      <dgm:spPr/>
      <dgm:t>
        <a:bodyPr/>
        <a:lstStyle/>
        <a:p>
          <a:r>
            <a:rPr lang="tr-TR" dirty="0"/>
            <a:t>Elektrik verildiğinde klavye, monitör ve disk olup olmadığı kontrol eden Basic </a:t>
          </a:r>
          <a:r>
            <a:rPr lang="tr-TR" dirty="0" err="1"/>
            <a:t>Input</a:t>
          </a:r>
          <a:r>
            <a:rPr lang="tr-TR" dirty="0"/>
            <a:t> </a:t>
          </a:r>
          <a:r>
            <a:rPr lang="tr-TR" dirty="0" err="1"/>
            <a:t>Output</a:t>
          </a:r>
          <a:r>
            <a:rPr lang="tr-TR" dirty="0"/>
            <a:t> </a:t>
          </a:r>
          <a:r>
            <a:rPr lang="tr-TR" dirty="0" err="1"/>
            <a:t>System</a:t>
          </a:r>
          <a:r>
            <a:rPr lang="tr-TR" dirty="0"/>
            <a:t>-BIOS programı koşturulur. BIOS gerekli kontrollerden sonra bilgisayara işletim sistemini yükler. İşletim sistemi yüklendikten sonra kullanıcının vereceği komutları bekler.</a:t>
          </a:r>
        </a:p>
      </dgm:t>
    </dgm:pt>
    <dgm:pt modelId="{55B07D29-1295-4082-889E-9AF19BE36DAE}" type="parTrans" cxnId="{E1677404-4C3D-4471-B5DD-F50EC8DF49F1}">
      <dgm:prSet/>
      <dgm:spPr/>
      <dgm:t>
        <a:bodyPr/>
        <a:lstStyle/>
        <a:p>
          <a:endParaRPr lang="tr-TR"/>
        </a:p>
      </dgm:t>
    </dgm:pt>
    <dgm:pt modelId="{D994F92A-6E6B-46B5-9B74-92735A3087A8}" type="sibTrans" cxnId="{E1677404-4C3D-4471-B5DD-F50EC8DF49F1}">
      <dgm:prSet/>
      <dgm:spPr/>
      <dgm:t>
        <a:bodyPr/>
        <a:lstStyle/>
        <a:p>
          <a:endParaRPr lang="tr-TR"/>
        </a:p>
      </dgm:t>
    </dgm:pt>
    <dgm:pt modelId="{62508416-6CE6-4192-A72F-19633EACB007}">
      <dgm:prSet/>
      <dgm:spPr/>
      <dgm:t>
        <a:bodyPr/>
        <a:lstStyle/>
        <a:p>
          <a:r>
            <a:rPr lang="tr-TR" dirty="0"/>
            <a:t>İşte bu noktadan sonra, kullanıcının talimatıyla, diskte bulunan derlenmiş, icra edilebilir (</a:t>
          </a:r>
          <a:r>
            <a:rPr lang="tr-TR" dirty="0" err="1"/>
            <a:t>executable</a:t>
          </a:r>
          <a:r>
            <a:rPr lang="tr-TR" dirty="0"/>
            <a:t>) kodlar işletim sistemi tarafından diskten alınarak belleğe yüklenir ve işlemciye bu program hedef gösterilerek koşturulur. </a:t>
          </a:r>
        </a:p>
      </dgm:t>
    </dgm:pt>
    <dgm:pt modelId="{7E9ED246-610C-47EE-8AFD-E95F5233D3A3}" type="parTrans" cxnId="{C34B882D-554D-49BF-BDF3-EB9BD8A83F7B}">
      <dgm:prSet/>
      <dgm:spPr/>
      <dgm:t>
        <a:bodyPr/>
        <a:lstStyle/>
        <a:p>
          <a:endParaRPr lang="tr-TR"/>
        </a:p>
      </dgm:t>
    </dgm:pt>
    <dgm:pt modelId="{EB792CE4-3D9C-46C0-A3BB-85F30EC4EFC3}" type="sibTrans" cxnId="{C34B882D-554D-49BF-BDF3-EB9BD8A83F7B}">
      <dgm:prSet/>
      <dgm:spPr/>
      <dgm:t>
        <a:bodyPr/>
        <a:lstStyle/>
        <a:p>
          <a:endParaRPr lang="tr-TR"/>
        </a:p>
      </dgm:t>
    </dgm:pt>
    <dgm:pt modelId="{B4D20E47-048E-44C5-A65C-53D820534735}">
      <dgm:prSet/>
      <dgm:spPr/>
      <dgm:t>
        <a:bodyPr/>
        <a:lstStyle/>
        <a:p>
          <a:r>
            <a:rPr lang="tr-TR" dirty="0"/>
            <a:t>Kullanıcı talimatı; grafik olmayan işletim sistemlerinde (DOS, Unix, Linux) </a:t>
          </a:r>
          <a:r>
            <a:rPr lang="tr-TR" b="1" dirty="0"/>
            <a:t>konsoldan/terminalden </a:t>
          </a:r>
          <a:r>
            <a:rPr lang="tr-TR" dirty="0"/>
            <a:t>yazarak verirler. Bu talimat, grafik işletim sistemlerinde ise farenin tıklamasıyla verilir. </a:t>
          </a:r>
        </a:p>
      </dgm:t>
    </dgm:pt>
    <dgm:pt modelId="{64F91AAA-2A43-4D7D-A947-2545739CA83A}" type="parTrans" cxnId="{903AEA55-F050-4C09-95DD-EBB7DB5BF73B}">
      <dgm:prSet/>
      <dgm:spPr/>
      <dgm:t>
        <a:bodyPr/>
        <a:lstStyle/>
        <a:p>
          <a:endParaRPr lang="tr-TR"/>
        </a:p>
      </dgm:t>
    </dgm:pt>
    <dgm:pt modelId="{E20742AF-EC0F-4D8C-943E-F8061702B8FD}" type="sibTrans" cxnId="{903AEA55-F050-4C09-95DD-EBB7DB5BF73B}">
      <dgm:prSet/>
      <dgm:spPr/>
      <dgm:t>
        <a:bodyPr/>
        <a:lstStyle/>
        <a:p>
          <a:endParaRPr lang="tr-TR"/>
        </a:p>
      </dgm:t>
    </dgm:pt>
    <dgm:pt modelId="{D17A317F-608C-48EC-B957-5051EFBB2B7B}" type="pres">
      <dgm:prSet presAssocID="{3FF2932F-4875-4345-BC83-93843CF96DAD}" presName="Name0" presStyleCnt="0">
        <dgm:presLayoutVars>
          <dgm:dir/>
          <dgm:resizeHandles val="exact"/>
        </dgm:presLayoutVars>
      </dgm:prSet>
      <dgm:spPr/>
    </dgm:pt>
    <dgm:pt modelId="{B160B4D3-3691-4BC9-BD12-0E9840F6D4AE}" type="pres">
      <dgm:prSet presAssocID="{A6BCFA58-A597-454D-9E53-4237B5849B36}" presName="node" presStyleLbl="node1" presStyleIdx="0" presStyleCnt="5">
        <dgm:presLayoutVars>
          <dgm:bulletEnabled val="1"/>
        </dgm:presLayoutVars>
      </dgm:prSet>
      <dgm:spPr/>
    </dgm:pt>
    <dgm:pt modelId="{487A694A-2A2B-4585-8938-A39F95244959}" type="pres">
      <dgm:prSet presAssocID="{7857255C-87C0-4EB1-BC32-FF8E70890BC7}" presName="sibTrans" presStyleLbl="sibTrans1D1" presStyleIdx="0" presStyleCnt="4"/>
      <dgm:spPr/>
    </dgm:pt>
    <dgm:pt modelId="{1602C122-1A6A-477C-A417-8EB5BF8FBCDA}" type="pres">
      <dgm:prSet presAssocID="{7857255C-87C0-4EB1-BC32-FF8E70890BC7}" presName="connectorText" presStyleLbl="sibTrans1D1" presStyleIdx="0" presStyleCnt="4"/>
      <dgm:spPr/>
    </dgm:pt>
    <dgm:pt modelId="{50A8D941-8572-4A0A-828E-16BCC5434778}" type="pres">
      <dgm:prSet presAssocID="{579F9E88-77C2-49FB-8F28-6A10E5DF6B76}" presName="node" presStyleLbl="node1" presStyleIdx="1" presStyleCnt="5">
        <dgm:presLayoutVars>
          <dgm:bulletEnabled val="1"/>
        </dgm:presLayoutVars>
      </dgm:prSet>
      <dgm:spPr/>
    </dgm:pt>
    <dgm:pt modelId="{C025FFDA-C351-4013-BF10-6B0172966322}" type="pres">
      <dgm:prSet presAssocID="{861253AC-CB36-420D-88CF-1894887A3302}" presName="sibTrans" presStyleLbl="sibTrans1D1" presStyleIdx="1" presStyleCnt="4"/>
      <dgm:spPr/>
    </dgm:pt>
    <dgm:pt modelId="{FB6D866E-53E9-4F42-9233-D763F5081B92}" type="pres">
      <dgm:prSet presAssocID="{861253AC-CB36-420D-88CF-1894887A3302}" presName="connectorText" presStyleLbl="sibTrans1D1" presStyleIdx="1" presStyleCnt="4"/>
      <dgm:spPr/>
    </dgm:pt>
    <dgm:pt modelId="{F2B8ACFC-386F-4C86-BF72-211C108FD4FD}" type="pres">
      <dgm:prSet presAssocID="{C08E92B6-F11E-4B42-9808-E401A0FD1623}" presName="node" presStyleLbl="node1" presStyleIdx="2" presStyleCnt="5">
        <dgm:presLayoutVars>
          <dgm:bulletEnabled val="1"/>
        </dgm:presLayoutVars>
      </dgm:prSet>
      <dgm:spPr/>
    </dgm:pt>
    <dgm:pt modelId="{CF86CBD3-B1B0-4AE7-8F83-D740D2E65A58}" type="pres">
      <dgm:prSet presAssocID="{D994F92A-6E6B-46B5-9B74-92735A3087A8}" presName="sibTrans" presStyleLbl="sibTrans1D1" presStyleIdx="2" presStyleCnt="4"/>
      <dgm:spPr/>
    </dgm:pt>
    <dgm:pt modelId="{7E290AA6-4E78-475F-944F-75EECE5E40C0}" type="pres">
      <dgm:prSet presAssocID="{D994F92A-6E6B-46B5-9B74-92735A3087A8}" presName="connectorText" presStyleLbl="sibTrans1D1" presStyleIdx="2" presStyleCnt="4"/>
      <dgm:spPr/>
    </dgm:pt>
    <dgm:pt modelId="{3440DA0C-3D87-45FB-A6D1-ABF8D4759CCB}" type="pres">
      <dgm:prSet presAssocID="{62508416-6CE6-4192-A72F-19633EACB007}" presName="node" presStyleLbl="node1" presStyleIdx="3" presStyleCnt="5">
        <dgm:presLayoutVars>
          <dgm:bulletEnabled val="1"/>
        </dgm:presLayoutVars>
      </dgm:prSet>
      <dgm:spPr/>
    </dgm:pt>
    <dgm:pt modelId="{16E10ADB-1395-4F44-8C4B-ED407BAC8FD2}" type="pres">
      <dgm:prSet presAssocID="{EB792CE4-3D9C-46C0-A3BB-85F30EC4EFC3}" presName="sibTrans" presStyleLbl="sibTrans1D1" presStyleIdx="3" presStyleCnt="4"/>
      <dgm:spPr/>
    </dgm:pt>
    <dgm:pt modelId="{52F5386D-B50D-4879-8975-8671D9E3E1D6}" type="pres">
      <dgm:prSet presAssocID="{EB792CE4-3D9C-46C0-A3BB-85F30EC4EFC3}" presName="connectorText" presStyleLbl="sibTrans1D1" presStyleIdx="3" presStyleCnt="4"/>
      <dgm:spPr/>
    </dgm:pt>
    <dgm:pt modelId="{E6A79B9C-48A3-4738-9162-00CC99A5F389}" type="pres">
      <dgm:prSet presAssocID="{B4D20E47-048E-44C5-A65C-53D820534735}" presName="node" presStyleLbl="node1" presStyleIdx="4" presStyleCnt="5">
        <dgm:presLayoutVars>
          <dgm:bulletEnabled val="1"/>
        </dgm:presLayoutVars>
      </dgm:prSet>
      <dgm:spPr/>
    </dgm:pt>
  </dgm:ptLst>
  <dgm:cxnLst>
    <dgm:cxn modelId="{E1677404-4C3D-4471-B5DD-F50EC8DF49F1}" srcId="{3FF2932F-4875-4345-BC83-93843CF96DAD}" destId="{C08E92B6-F11E-4B42-9808-E401A0FD1623}" srcOrd="2" destOrd="0" parTransId="{55B07D29-1295-4082-889E-9AF19BE36DAE}" sibTransId="{D994F92A-6E6B-46B5-9B74-92735A3087A8}"/>
    <dgm:cxn modelId="{12AA4A13-8AA5-4BDF-9E64-E320699F40EB}" type="presOf" srcId="{C08E92B6-F11E-4B42-9808-E401A0FD1623}" destId="{F2B8ACFC-386F-4C86-BF72-211C108FD4FD}" srcOrd="0" destOrd="0" presId="urn:microsoft.com/office/officeart/2005/8/layout/bProcess3"/>
    <dgm:cxn modelId="{2BDCDE21-79D2-43E7-841C-FB89013FF2C7}" type="presOf" srcId="{D994F92A-6E6B-46B5-9B74-92735A3087A8}" destId="{7E290AA6-4E78-475F-944F-75EECE5E40C0}" srcOrd="1" destOrd="0" presId="urn:microsoft.com/office/officeart/2005/8/layout/bProcess3"/>
    <dgm:cxn modelId="{CB622D24-5C00-4D7D-B856-B4A914FA1660}" type="presOf" srcId="{EB792CE4-3D9C-46C0-A3BB-85F30EC4EFC3}" destId="{16E10ADB-1395-4F44-8C4B-ED407BAC8FD2}" srcOrd="0" destOrd="0" presId="urn:microsoft.com/office/officeart/2005/8/layout/bProcess3"/>
    <dgm:cxn modelId="{C34B882D-554D-49BF-BDF3-EB9BD8A83F7B}" srcId="{3FF2932F-4875-4345-BC83-93843CF96DAD}" destId="{62508416-6CE6-4192-A72F-19633EACB007}" srcOrd="3" destOrd="0" parTransId="{7E9ED246-610C-47EE-8AFD-E95F5233D3A3}" sibTransId="{EB792CE4-3D9C-46C0-A3BB-85F30EC4EFC3}"/>
    <dgm:cxn modelId="{00C0EE34-94CC-4D4A-A4D7-0CD584C1EC40}" type="presOf" srcId="{A6BCFA58-A597-454D-9E53-4237B5849B36}" destId="{B160B4D3-3691-4BC9-BD12-0E9840F6D4AE}" srcOrd="0" destOrd="0" presId="urn:microsoft.com/office/officeart/2005/8/layout/bProcess3"/>
    <dgm:cxn modelId="{1144823B-3994-4E4C-8AE1-62FAFE7982F1}" type="presOf" srcId="{579F9E88-77C2-49FB-8F28-6A10E5DF6B76}" destId="{50A8D941-8572-4A0A-828E-16BCC5434778}" srcOrd="0" destOrd="0" presId="urn:microsoft.com/office/officeart/2005/8/layout/bProcess3"/>
    <dgm:cxn modelId="{0C731049-BA90-4B8F-A53E-7E852E66B154}" type="presOf" srcId="{EB792CE4-3D9C-46C0-A3BB-85F30EC4EFC3}" destId="{52F5386D-B50D-4879-8975-8671D9E3E1D6}" srcOrd="1" destOrd="0" presId="urn:microsoft.com/office/officeart/2005/8/layout/bProcess3"/>
    <dgm:cxn modelId="{903AEA55-F050-4C09-95DD-EBB7DB5BF73B}" srcId="{3FF2932F-4875-4345-BC83-93843CF96DAD}" destId="{B4D20E47-048E-44C5-A65C-53D820534735}" srcOrd="4" destOrd="0" parTransId="{64F91AAA-2A43-4D7D-A947-2545739CA83A}" sibTransId="{E20742AF-EC0F-4D8C-943E-F8061702B8FD}"/>
    <dgm:cxn modelId="{FB486656-A005-4185-9DA8-555B1A841D37}" type="presOf" srcId="{861253AC-CB36-420D-88CF-1894887A3302}" destId="{C025FFDA-C351-4013-BF10-6B0172966322}" srcOrd="0" destOrd="0" presId="urn:microsoft.com/office/officeart/2005/8/layout/bProcess3"/>
    <dgm:cxn modelId="{42402580-81B5-48A7-9A04-C4E680B71768}" type="presOf" srcId="{D994F92A-6E6B-46B5-9B74-92735A3087A8}" destId="{CF86CBD3-B1B0-4AE7-8F83-D740D2E65A58}" srcOrd="0" destOrd="0" presId="urn:microsoft.com/office/officeart/2005/8/layout/bProcess3"/>
    <dgm:cxn modelId="{67210AA7-181E-4B6B-8234-79D8EBB28355}" type="presOf" srcId="{3FF2932F-4875-4345-BC83-93843CF96DAD}" destId="{D17A317F-608C-48EC-B957-5051EFBB2B7B}" srcOrd="0" destOrd="0" presId="urn:microsoft.com/office/officeart/2005/8/layout/bProcess3"/>
    <dgm:cxn modelId="{B0A1C4B7-61DA-4A2C-83A7-2ED77E00BDB0}" type="presOf" srcId="{B4D20E47-048E-44C5-A65C-53D820534735}" destId="{E6A79B9C-48A3-4738-9162-00CC99A5F389}" srcOrd="0" destOrd="0" presId="urn:microsoft.com/office/officeart/2005/8/layout/bProcess3"/>
    <dgm:cxn modelId="{B68830D3-DE2E-454D-82AA-ED185C351421}" srcId="{3FF2932F-4875-4345-BC83-93843CF96DAD}" destId="{A6BCFA58-A597-454D-9E53-4237B5849B36}" srcOrd="0" destOrd="0" parTransId="{CDF341CF-D1E7-4FD5-8E4E-2DE663539C18}" sibTransId="{7857255C-87C0-4EB1-BC32-FF8E70890BC7}"/>
    <dgm:cxn modelId="{2B47C0D7-2314-45C1-91AB-C79CA0FEC1C5}" type="presOf" srcId="{62508416-6CE6-4192-A72F-19633EACB007}" destId="{3440DA0C-3D87-45FB-A6D1-ABF8D4759CCB}" srcOrd="0" destOrd="0" presId="urn:microsoft.com/office/officeart/2005/8/layout/bProcess3"/>
    <dgm:cxn modelId="{77A2BCF1-5B20-4A93-9C65-7C761425056F}" type="presOf" srcId="{7857255C-87C0-4EB1-BC32-FF8E70890BC7}" destId="{1602C122-1A6A-477C-A417-8EB5BF8FBCDA}" srcOrd="1" destOrd="0" presId="urn:microsoft.com/office/officeart/2005/8/layout/bProcess3"/>
    <dgm:cxn modelId="{BAC358F8-EF60-4344-BDCA-3CB45DBB1F81}" type="presOf" srcId="{7857255C-87C0-4EB1-BC32-FF8E70890BC7}" destId="{487A694A-2A2B-4585-8938-A39F95244959}" srcOrd="0" destOrd="0" presId="urn:microsoft.com/office/officeart/2005/8/layout/bProcess3"/>
    <dgm:cxn modelId="{A02B61FD-01BB-42C6-8256-355451AB1F17}" srcId="{3FF2932F-4875-4345-BC83-93843CF96DAD}" destId="{579F9E88-77C2-49FB-8F28-6A10E5DF6B76}" srcOrd="1" destOrd="0" parTransId="{4C02A1E0-2824-40B7-83E2-CA2EC8ED49BB}" sibTransId="{861253AC-CB36-420D-88CF-1894887A3302}"/>
    <dgm:cxn modelId="{733947FE-CFF0-470B-BE59-8D631EC96C9A}" type="presOf" srcId="{861253AC-CB36-420D-88CF-1894887A3302}" destId="{FB6D866E-53E9-4F42-9233-D763F5081B92}" srcOrd="1" destOrd="0" presId="urn:microsoft.com/office/officeart/2005/8/layout/bProcess3"/>
    <dgm:cxn modelId="{015A3D58-FEB4-459B-8DBC-47A947F0D4D1}" type="presParOf" srcId="{D17A317F-608C-48EC-B957-5051EFBB2B7B}" destId="{B160B4D3-3691-4BC9-BD12-0E9840F6D4AE}" srcOrd="0" destOrd="0" presId="urn:microsoft.com/office/officeart/2005/8/layout/bProcess3"/>
    <dgm:cxn modelId="{4726A74A-2CAD-4AF9-A4BB-C5E7A4E58990}" type="presParOf" srcId="{D17A317F-608C-48EC-B957-5051EFBB2B7B}" destId="{487A694A-2A2B-4585-8938-A39F95244959}" srcOrd="1" destOrd="0" presId="urn:microsoft.com/office/officeart/2005/8/layout/bProcess3"/>
    <dgm:cxn modelId="{05EA1284-EA5F-448D-824D-7D3BBD052595}" type="presParOf" srcId="{487A694A-2A2B-4585-8938-A39F95244959}" destId="{1602C122-1A6A-477C-A417-8EB5BF8FBCDA}" srcOrd="0" destOrd="0" presId="urn:microsoft.com/office/officeart/2005/8/layout/bProcess3"/>
    <dgm:cxn modelId="{99BD1FD4-0051-4DB9-B48C-501D3262ADA5}" type="presParOf" srcId="{D17A317F-608C-48EC-B957-5051EFBB2B7B}" destId="{50A8D941-8572-4A0A-828E-16BCC5434778}" srcOrd="2" destOrd="0" presId="urn:microsoft.com/office/officeart/2005/8/layout/bProcess3"/>
    <dgm:cxn modelId="{E628E2E8-7F5D-49B5-BA8C-346795ADB45A}" type="presParOf" srcId="{D17A317F-608C-48EC-B957-5051EFBB2B7B}" destId="{C025FFDA-C351-4013-BF10-6B0172966322}" srcOrd="3" destOrd="0" presId="urn:microsoft.com/office/officeart/2005/8/layout/bProcess3"/>
    <dgm:cxn modelId="{D0830447-3403-41C9-B120-64154BD8A621}" type="presParOf" srcId="{C025FFDA-C351-4013-BF10-6B0172966322}" destId="{FB6D866E-53E9-4F42-9233-D763F5081B92}" srcOrd="0" destOrd="0" presId="urn:microsoft.com/office/officeart/2005/8/layout/bProcess3"/>
    <dgm:cxn modelId="{4ADE513B-2335-405A-89C1-DBB61376FF33}" type="presParOf" srcId="{D17A317F-608C-48EC-B957-5051EFBB2B7B}" destId="{F2B8ACFC-386F-4C86-BF72-211C108FD4FD}" srcOrd="4" destOrd="0" presId="urn:microsoft.com/office/officeart/2005/8/layout/bProcess3"/>
    <dgm:cxn modelId="{7366571A-D1D8-4D11-9C2F-34645C99C043}" type="presParOf" srcId="{D17A317F-608C-48EC-B957-5051EFBB2B7B}" destId="{CF86CBD3-B1B0-4AE7-8F83-D740D2E65A58}" srcOrd="5" destOrd="0" presId="urn:microsoft.com/office/officeart/2005/8/layout/bProcess3"/>
    <dgm:cxn modelId="{D08AEF68-CF52-49A7-A596-506F4F86AFD3}" type="presParOf" srcId="{CF86CBD3-B1B0-4AE7-8F83-D740D2E65A58}" destId="{7E290AA6-4E78-475F-944F-75EECE5E40C0}" srcOrd="0" destOrd="0" presId="urn:microsoft.com/office/officeart/2005/8/layout/bProcess3"/>
    <dgm:cxn modelId="{3D1C7255-C318-494B-8017-E1FD5EEA027C}" type="presParOf" srcId="{D17A317F-608C-48EC-B957-5051EFBB2B7B}" destId="{3440DA0C-3D87-45FB-A6D1-ABF8D4759CCB}" srcOrd="6" destOrd="0" presId="urn:microsoft.com/office/officeart/2005/8/layout/bProcess3"/>
    <dgm:cxn modelId="{32480FE1-255F-49C3-8C0A-11BED3CC6B73}" type="presParOf" srcId="{D17A317F-608C-48EC-B957-5051EFBB2B7B}" destId="{16E10ADB-1395-4F44-8C4B-ED407BAC8FD2}" srcOrd="7" destOrd="0" presId="urn:microsoft.com/office/officeart/2005/8/layout/bProcess3"/>
    <dgm:cxn modelId="{EA6AB8A0-39DF-40FA-BE9A-529E6C54D695}" type="presParOf" srcId="{16E10ADB-1395-4F44-8C4B-ED407BAC8FD2}" destId="{52F5386D-B50D-4879-8975-8671D9E3E1D6}" srcOrd="0" destOrd="0" presId="urn:microsoft.com/office/officeart/2005/8/layout/bProcess3"/>
    <dgm:cxn modelId="{3F2213C5-8271-4096-AE11-5221E0F968A3}" type="presParOf" srcId="{D17A317F-608C-48EC-B957-5051EFBB2B7B}" destId="{E6A79B9C-48A3-4738-9162-00CC99A5F389}" srcOrd="8" destOrd="0" presId="urn:microsoft.com/office/officeart/2005/8/layout/b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BD92D5-E877-4D42-B3D7-18C8F3BBD96A}">
      <dsp:nvSpPr>
        <dsp:cNvPr id="0" name=""/>
        <dsp:cNvSpPr/>
      </dsp:nvSpPr>
      <dsp:spPr>
        <a:xfrm>
          <a:off x="580" y="554927"/>
          <a:ext cx="2263675" cy="13582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tr-TR" sz="2200" kern="1200" dirty="0"/>
            <a:t>Motorola 6802 İşlemcisi </a:t>
          </a:r>
          <a:br>
            <a:rPr lang="tr-TR" sz="2200" kern="1200" dirty="0"/>
          </a:br>
          <a:r>
            <a:rPr lang="tr-TR" sz="2200" b="1" kern="1200" dirty="0">
              <a:solidFill>
                <a:schemeClr val="tx1"/>
              </a:solidFill>
              <a:highlight>
                <a:srgbClr val="FFFF00"/>
              </a:highlight>
            </a:rPr>
            <a:t>72 emirlik</a:t>
          </a:r>
          <a:br>
            <a:rPr lang="tr-TR" sz="2200" kern="1200" dirty="0"/>
          </a:br>
          <a:r>
            <a:rPr lang="tr-TR" sz="2200" b="1" kern="1200" dirty="0">
              <a:solidFill>
                <a:schemeClr val="tx1"/>
              </a:solidFill>
            </a:rPr>
            <a:t>emir seti</a:t>
          </a:r>
        </a:p>
      </dsp:txBody>
      <dsp:txXfrm>
        <a:off x="580" y="554927"/>
        <a:ext cx="2263675" cy="1358205"/>
      </dsp:txXfrm>
    </dsp:sp>
    <dsp:sp modelId="{A9A28CD3-7CA1-46C8-8709-E636249F9911}">
      <dsp:nvSpPr>
        <dsp:cNvPr id="0" name=""/>
        <dsp:cNvSpPr/>
      </dsp:nvSpPr>
      <dsp:spPr>
        <a:xfrm>
          <a:off x="2490623" y="554927"/>
          <a:ext cx="2263675" cy="135820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tr-TR" sz="2200" kern="1200" dirty="0"/>
            <a:t>Intel 8086 İşlemcisinin</a:t>
          </a:r>
          <a:br>
            <a:rPr lang="tr-TR" sz="2200" kern="1200" dirty="0"/>
          </a:br>
          <a:r>
            <a:rPr lang="tr-TR" sz="2200" kern="1200" dirty="0"/>
            <a:t> </a:t>
          </a:r>
          <a:r>
            <a:rPr lang="tr-TR" sz="2200" b="1" kern="1200" dirty="0">
              <a:solidFill>
                <a:schemeClr val="tx1"/>
              </a:solidFill>
              <a:highlight>
                <a:srgbClr val="FFFF00"/>
              </a:highlight>
            </a:rPr>
            <a:t>116 emirlik</a:t>
          </a:r>
          <a:br>
            <a:rPr lang="tr-TR" sz="2200" b="1" kern="1200" dirty="0">
              <a:solidFill>
                <a:schemeClr val="tx1"/>
              </a:solidFill>
              <a:highlight>
                <a:srgbClr val="FFFF00"/>
              </a:highlight>
            </a:rPr>
          </a:br>
          <a:r>
            <a:rPr lang="tr-TR" sz="2200" b="1" kern="1200" dirty="0">
              <a:solidFill>
                <a:schemeClr val="tx1"/>
              </a:solidFill>
            </a:rPr>
            <a:t> emir seti</a:t>
          </a:r>
        </a:p>
      </dsp:txBody>
      <dsp:txXfrm>
        <a:off x="2490623" y="554927"/>
        <a:ext cx="2263675" cy="135820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7A694A-2A2B-4585-8938-A39F95244959}">
      <dsp:nvSpPr>
        <dsp:cNvPr id="0" name=""/>
        <dsp:cNvSpPr/>
      </dsp:nvSpPr>
      <dsp:spPr>
        <a:xfrm>
          <a:off x="2962284" y="805926"/>
          <a:ext cx="620052" cy="91440"/>
        </a:xfrm>
        <a:custGeom>
          <a:avLst/>
          <a:gdLst/>
          <a:ahLst/>
          <a:cxnLst/>
          <a:rect l="0" t="0" r="0" b="0"/>
          <a:pathLst>
            <a:path>
              <a:moveTo>
                <a:pt x="0" y="45720"/>
              </a:moveTo>
              <a:lnTo>
                <a:pt x="620052" y="45720"/>
              </a:lnTo>
            </a:path>
          </a:pathLst>
        </a:custGeom>
        <a:noFill/>
        <a:ln w="6350" cap="flat" cmpd="sng" algn="ctr">
          <a:solidFill>
            <a:schemeClr val="accent4">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tr-TR" sz="500" kern="1200"/>
        </a:p>
      </dsp:txBody>
      <dsp:txXfrm>
        <a:off x="3256044" y="848392"/>
        <a:ext cx="32532" cy="6506"/>
      </dsp:txXfrm>
    </dsp:sp>
    <dsp:sp modelId="{B160B4D3-3691-4BC9-BD12-0E9840F6D4AE}">
      <dsp:nvSpPr>
        <dsp:cNvPr id="0" name=""/>
        <dsp:cNvSpPr/>
      </dsp:nvSpPr>
      <dsp:spPr>
        <a:xfrm>
          <a:off x="135159" y="2968"/>
          <a:ext cx="2828924" cy="1697355"/>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tr-TR" sz="1200" b="1" i="1" u="sng" kern="1200" dirty="0"/>
            <a:t>Genel amaçlı yani herkesin kendi amacına göre kullanacağı bilgisayarlar</a:t>
          </a:r>
          <a:r>
            <a:rPr lang="tr-TR" sz="1200" b="1" i="1" kern="1200" dirty="0"/>
            <a:t> ise veri girişini sağlayan klavye, görüntüleneceği monitör, işlenen verilerin saklanacağı disk ve benzeri donanımlara sahip olmalıdır. Genel amaçlı bilgisayar;</a:t>
          </a:r>
          <a:endParaRPr lang="tr-TR" sz="1200" kern="1200" dirty="0"/>
        </a:p>
      </dsp:txBody>
      <dsp:txXfrm>
        <a:off x="135159" y="2968"/>
        <a:ext cx="2828924" cy="1697355"/>
      </dsp:txXfrm>
    </dsp:sp>
    <dsp:sp modelId="{C025FFDA-C351-4013-BF10-6B0172966322}">
      <dsp:nvSpPr>
        <dsp:cNvPr id="0" name=""/>
        <dsp:cNvSpPr/>
      </dsp:nvSpPr>
      <dsp:spPr>
        <a:xfrm>
          <a:off x="6441862" y="805926"/>
          <a:ext cx="620052" cy="91440"/>
        </a:xfrm>
        <a:custGeom>
          <a:avLst/>
          <a:gdLst/>
          <a:ahLst/>
          <a:cxnLst/>
          <a:rect l="0" t="0" r="0" b="0"/>
          <a:pathLst>
            <a:path>
              <a:moveTo>
                <a:pt x="0" y="45720"/>
              </a:moveTo>
              <a:lnTo>
                <a:pt x="620052" y="45720"/>
              </a:lnTo>
            </a:path>
          </a:pathLst>
        </a:custGeom>
        <a:noFill/>
        <a:ln w="6350" cap="flat" cmpd="sng" algn="ctr">
          <a:solidFill>
            <a:schemeClr val="accent4">
              <a:hueOff val="6807678"/>
              <a:satOff val="-7995"/>
              <a:lumOff val="3072"/>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tr-TR" sz="500" kern="1200"/>
        </a:p>
      </dsp:txBody>
      <dsp:txXfrm>
        <a:off x="6735622" y="848392"/>
        <a:ext cx="32532" cy="6506"/>
      </dsp:txXfrm>
    </dsp:sp>
    <dsp:sp modelId="{50A8D941-8572-4A0A-828E-16BCC5434778}">
      <dsp:nvSpPr>
        <dsp:cNvPr id="0" name=""/>
        <dsp:cNvSpPr/>
      </dsp:nvSpPr>
      <dsp:spPr>
        <a:xfrm>
          <a:off x="3614737" y="2968"/>
          <a:ext cx="2828924" cy="1697355"/>
        </a:xfrm>
        <a:prstGeom prst="rect">
          <a:avLst/>
        </a:prstGeom>
        <a:solidFill>
          <a:schemeClr val="accent4">
            <a:hueOff val="5105758"/>
            <a:satOff val="-5996"/>
            <a:lumOff val="2304"/>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tr-TR" sz="1200" kern="1200" dirty="0"/>
            <a:t>Kullanıcının komut verebileceği hale getirmek için çeşitli programlara sahiptirler. İşte bu programlar bütününe </a:t>
          </a:r>
          <a:r>
            <a:rPr lang="tr-TR" sz="1200" b="1" kern="1200" dirty="0"/>
            <a:t>işletim sistemi </a:t>
          </a:r>
          <a:r>
            <a:rPr lang="tr-TR" sz="1200" kern="1200" dirty="0"/>
            <a:t>(</a:t>
          </a:r>
          <a:r>
            <a:rPr lang="tr-TR" sz="1200" b="1" kern="1200" dirty="0" err="1"/>
            <a:t>operating</a:t>
          </a:r>
          <a:r>
            <a:rPr lang="tr-TR" sz="1200" b="1" kern="1200" dirty="0"/>
            <a:t> </a:t>
          </a:r>
          <a:r>
            <a:rPr lang="tr-TR" sz="1200" b="1" kern="1200" dirty="0" err="1"/>
            <a:t>system</a:t>
          </a:r>
          <a:r>
            <a:rPr lang="tr-TR" sz="1200" kern="1200" dirty="0"/>
            <a:t>) adı verilir. DOS, Windows, Unix, Linux, </a:t>
          </a:r>
          <a:r>
            <a:rPr lang="tr-TR" sz="1200" kern="1200" dirty="0" err="1"/>
            <a:t>MacOs</a:t>
          </a:r>
          <a:r>
            <a:rPr lang="tr-TR" sz="1200" kern="1200" dirty="0"/>
            <a:t>, </a:t>
          </a:r>
          <a:r>
            <a:rPr lang="tr-TR" sz="1200" kern="1200" dirty="0" err="1"/>
            <a:t>ChromeOS</a:t>
          </a:r>
          <a:r>
            <a:rPr lang="tr-TR" sz="1200" kern="1200" dirty="0"/>
            <a:t>, OS/2, …</a:t>
          </a:r>
        </a:p>
      </dsp:txBody>
      <dsp:txXfrm>
        <a:off x="3614737" y="2968"/>
        <a:ext cx="2828924" cy="1697355"/>
      </dsp:txXfrm>
    </dsp:sp>
    <dsp:sp modelId="{CF86CBD3-B1B0-4AE7-8F83-D740D2E65A58}">
      <dsp:nvSpPr>
        <dsp:cNvPr id="0" name=""/>
        <dsp:cNvSpPr/>
      </dsp:nvSpPr>
      <dsp:spPr>
        <a:xfrm>
          <a:off x="1549622" y="1698523"/>
          <a:ext cx="6959155" cy="620052"/>
        </a:xfrm>
        <a:custGeom>
          <a:avLst/>
          <a:gdLst/>
          <a:ahLst/>
          <a:cxnLst/>
          <a:rect l="0" t="0" r="0" b="0"/>
          <a:pathLst>
            <a:path>
              <a:moveTo>
                <a:pt x="6959155" y="0"/>
              </a:moveTo>
              <a:lnTo>
                <a:pt x="6959155" y="327126"/>
              </a:lnTo>
              <a:lnTo>
                <a:pt x="0" y="327126"/>
              </a:lnTo>
              <a:lnTo>
                <a:pt x="0" y="620052"/>
              </a:lnTo>
            </a:path>
          </a:pathLst>
        </a:custGeom>
        <a:noFill/>
        <a:ln w="6350" cap="flat" cmpd="sng" algn="ctr">
          <a:solidFill>
            <a:schemeClr val="accent4">
              <a:hueOff val="13615356"/>
              <a:satOff val="-15991"/>
              <a:lumOff val="6144"/>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tr-TR" sz="500" kern="1200"/>
        </a:p>
      </dsp:txBody>
      <dsp:txXfrm>
        <a:off x="4854462" y="2005296"/>
        <a:ext cx="349475" cy="6506"/>
      </dsp:txXfrm>
    </dsp:sp>
    <dsp:sp modelId="{F2B8ACFC-386F-4C86-BF72-211C108FD4FD}">
      <dsp:nvSpPr>
        <dsp:cNvPr id="0" name=""/>
        <dsp:cNvSpPr/>
      </dsp:nvSpPr>
      <dsp:spPr>
        <a:xfrm>
          <a:off x="7094315" y="2968"/>
          <a:ext cx="2828924" cy="1697355"/>
        </a:xfrm>
        <a:prstGeom prst="rect">
          <a:avLst/>
        </a:prstGeom>
        <a:solidFill>
          <a:schemeClr val="accent4">
            <a:hueOff val="10211516"/>
            <a:satOff val="-11993"/>
            <a:lumOff val="4608"/>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tr-TR" sz="1200" kern="1200" dirty="0"/>
            <a:t>Elektrik verildiğinde klavye, monitör ve disk olup olmadığı kontrol eden Basic </a:t>
          </a:r>
          <a:r>
            <a:rPr lang="tr-TR" sz="1200" kern="1200" dirty="0" err="1"/>
            <a:t>Input</a:t>
          </a:r>
          <a:r>
            <a:rPr lang="tr-TR" sz="1200" kern="1200" dirty="0"/>
            <a:t> </a:t>
          </a:r>
          <a:r>
            <a:rPr lang="tr-TR" sz="1200" kern="1200" dirty="0" err="1"/>
            <a:t>Output</a:t>
          </a:r>
          <a:r>
            <a:rPr lang="tr-TR" sz="1200" kern="1200" dirty="0"/>
            <a:t> </a:t>
          </a:r>
          <a:r>
            <a:rPr lang="tr-TR" sz="1200" kern="1200" dirty="0" err="1"/>
            <a:t>System</a:t>
          </a:r>
          <a:r>
            <a:rPr lang="tr-TR" sz="1200" kern="1200" dirty="0"/>
            <a:t>-BIOS programı koşturulur. BIOS gerekli kontrollerden sonra bilgisayara işletim sistemini yükler. İşletim sistemi yüklendikten sonra kullanıcının vereceği komutları bekler.</a:t>
          </a:r>
        </a:p>
      </dsp:txBody>
      <dsp:txXfrm>
        <a:off x="7094315" y="2968"/>
        <a:ext cx="2828924" cy="1697355"/>
      </dsp:txXfrm>
    </dsp:sp>
    <dsp:sp modelId="{16E10ADB-1395-4F44-8C4B-ED407BAC8FD2}">
      <dsp:nvSpPr>
        <dsp:cNvPr id="0" name=""/>
        <dsp:cNvSpPr/>
      </dsp:nvSpPr>
      <dsp:spPr>
        <a:xfrm>
          <a:off x="2962284" y="3153933"/>
          <a:ext cx="620052" cy="91440"/>
        </a:xfrm>
        <a:custGeom>
          <a:avLst/>
          <a:gdLst/>
          <a:ahLst/>
          <a:cxnLst/>
          <a:rect l="0" t="0" r="0" b="0"/>
          <a:pathLst>
            <a:path>
              <a:moveTo>
                <a:pt x="0" y="45720"/>
              </a:moveTo>
              <a:lnTo>
                <a:pt x="620052" y="45720"/>
              </a:lnTo>
            </a:path>
          </a:pathLst>
        </a:custGeom>
        <a:noFill/>
        <a:ln w="6350" cap="flat" cmpd="sng" algn="ctr">
          <a:solidFill>
            <a:schemeClr val="accent4">
              <a:hueOff val="20423033"/>
              <a:satOff val="-23986"/>
              <a:lumOff val="9216"/>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tr-TR" sz="500" kern="1200"/>
        </a:p>
      </dsp:txBody>
      <dsp:txXfrm>
        <a:off x="3256044" y="3196400"/>
        <a:ext cx="32532" cy="6506"/>
      </dsp:txXfrm>
    </dsp:sp>
    <dsp:sp modelId="{3440DA0C-3D87-45FB-A6D1-ABF8D4759CCB}">
      <dsp:nvSpPr>
        <dsp:cNvPr id="0" name=""/>
        <dsp:cNvSpPr/>
      </dsp:nvSpPr>
      <dsp:spPr>
        <a:xfrm>
          <a:off x="135159" y="2350976"/>
          <a:ext cx="2828924" cy="1697355"/>
        </a:xfrm>
        <a:prstGeom prst="rect">
          <a:avLst/>
        </a:prstGeom>
        <a:solidFill>
          <a:schemeClr val="accent4">
            <a:hueOff val="15317274"/>
            <a:satOff val="-17989"/>
            <a:lumOff val="6912"/>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tr-TR" sz="1200" kern="1200" dirty="0"/>
            <a:t>İşte bu noktadan sonra, kullanıcının talimatıyla, diskte bulunan derlenmiş, icra edilebilir (</a:t>
          </a:r>
          <a:r>
            <a:rPr lang="tr-TR" sz="1200" kern="1200" dirty="0" err="1"/>
            <a:t>executable</a:t>
          </a:r>
          <a:r>
            <a:rPr lang="tr-TR" sz="1200" kern="1200" dirty="0"/>
            <a:t>) kodlar işletim sistemi tarafından diskten alınarak belleğe yüklenir ve işlemciye bu program hedef gösterilerek koşturulur. </a:t>
          </a:r>
        </a:p>
      </dsp:txBody>
      <dsp:txXfrm>
        <a:off x="135159" y="2350976"/>
        <a:ext cx="2828924" cy="1697355"/>
      </dsp:txXfrm>
    </dsp:sp>
    <dsp:sp modelId="{E6A79B9C-48A3-4738-9162-00CC99A5F389}">
      <dsp:nvSpPr>
        <dsp:cNvPr id="0" name=""/>
        <dsp:cNvSpPr/>
      </dsp:nvSpPr>
      <dsp:spPr>
        <a:xfrm>
          <a:off x="3614737" y="2350976"/>
          <a:ext cx="2828924" cy="1697355"/>
        </a:xfrm>
        <a:prstGeom prst="rect">
          <a:avLst/>
        </a:prstGeom>
        <a:solidFill>
          <a:schemeClr val="accent4">
            <a:hueOff val="20423033"/>
            <a:satOff val="-23986"/>
            <a:lumOff val="9216"/>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85344" rIns="85344" bIns="85344" numCol="1" spcCol="1270" anchor="ctr" anchorCtr="0">
          <a:noAutofit/>
        </a:bodyPr>
        <a:lstStyle/>
        <a:p>
          <a:pPr marL="0" lvl="0" indent="0" algn="ctr" defTabSz="533400">
            <a:lnSpc>
              <a:spcPct val="90000"/>
            </a:lnSpc>
            <a:spcBef>
              <a:spcPct val="0"/>
            </a:spcBef>
            <a:spcAft>
              <a:spcPct val="35000"/>
            </a:spcAft>
            <a:buNone/>
          </a:pPr>
          <a:r>
            <a:rPr lang="tr-TR" sz="1200" kern="1200" dirty="0"/>
            <a:t>Kullanıcı talimatı; grafik olmayan işletim sistemlerinde (DOS, Unix, Linux) </a:t>
          </a:r>
          <a:r>
            <a:rPr lang="tr-TR" sz="1200" b="1" kern="1200" dirty="0"/>
            <a:t>konsoldan/terminalden </a:t>
          </a:r>
          <a:r>
            <a:rPr lang="tr-TR" sz="1200" kern="1200" dirty="0"/>
            <a:t>yazarak verirler. Bu talimat, grafik işletim sistemlerinde ise farenin tıklamasıyla verilir. </a:t>
          </a:r>
        </a:p>
      </dsp:txBody>
      <dsp:txXfrm>
        <a:off x="3614737" y="2350976"/>
        <a:ext cx="2828924" cy="1697355"/>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0ABE3A-6CDA-4226-9B86-519537E677FC}" type="datetimeFigureOut">
              <a:rPr lang="tr-TR" smtClean="0"/>
              <a:t>8.04.2025</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91D6FB-D1B3-4F13-9A3B-291FE4259548}" type="slidenum">
              <a:rPr lang="tr-TR" smtClean="0"/>
              <a:t>‹#›</a:t>
            </a:fld>
            <a:endParaRPr lang="tr-TR"/>
          </a:p>
        </p:txBody>
      </p:sp>
    </p:spTree>
    <p:extLst>
      <p:ext uri="{BB962C8B-B14F-4D97-AF65-F5344CB8AC3E}">
        <p14:creationId xmlns:p14="http://schemas.microsoft.com/office/powerpoint/2010/main" val="3631115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iso.org/obp/ui/#iso:std:iso-iec:2382:ed-1:v1:en"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indent="0">
              <a:buNone/>
            </a:pPr>
            <a:r>
              <a:rPr lang="en-US" sz="1200" i="1" dirty="0"/>
              <a:t>Engineers, as practitioners of engineering, are professionals who invent, design, analyze, build and test machines, complex systems, structures, gadgets and materials to fulfill functional objectives and requirements while considering the limitations imposed by practicality, regulation, safety and cost.</a:t>
            </a:r>
            <a:endParaRPr lang="tr-TR" sz="1200" i="1" dirty="0"/>
          </a:p>
          <a:p>
            <a:endParaRPr lang="tr-TR" dirty="0"/>
          </a:p>
        </p:txBody>
      </p:sp>
      <p:sp>
        <p:nvSpPr>
          <p:cNvPr id="4" name="Slayt Numarası Yer Tutucusu 3"/>
          <p:cNvSpPr>
            <a:spLocks noGrp="1"/>
          </p:cNvSpPr>
          <p:nvPr>
            <p:ph type="sldNum" sz="quarter" idx="5"/>
          </p:nvPr>
        </p:nvSpPr>
        <p:spPr/>
        <p:txBody>
          <a:bodyPr/>
          <a:lstStyle/>
          <a:p>
            <a:fld id="{2A91D6FB-D1B3-4F13-9A3B-291FE4259548}" type="slidenum">
              <a:rPr lang="tr-TR" smtClean="0"/>
              <a:t>2</a:t>
            </a:fld>
            <a:endParaRPr lang="tr-TR"/>
          </a:p>
        </p:txBody>
      </p:sp>
    </p:spTree>
    <p:extLst>
      <p:ext uri="{BB962C8B-B14F-4D97-AF65-F5344CB8AC3E}">
        <p14:creationId xmlns:p14="http://schemas.microsoft.com/office/powerpoint/2010/main" val="27387435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CPU ile bellek arasında hat sayısı çoğaldıkça uzun uzun 1 ve 0’lardan oluşan sayılar ortaya çıkar. </a:t>
            </a:r>
          </a:p>
          <a:p>
            <a:r>
              <a:rPr lang="tr-TR" dirty="0"/>
              <a:t>Onluk sistem</a:t>
            </a:r>
            <a:r>
              <a:rPr lang="tr-TR" baseline="0" dirty="0"/>
              <a:t> ile ikili sayı sistemi arasındaki dönüşüm,  onaltılık sayı sistemi ile ikili sayı sistemi arasındaki dönüşümden her zaman daha zordur.</a:t>
            </a:r>
          </a:p>
          <a:p>
            <a:r>
              <a:rPr lang="tr-TR" dirty="0"/>
              <a:t>Metin içinde onaltılık sayı sistemindeki bir sayıyı onlu sayı sisteminden ayırmak için başına @, 0x yada sonuna h eklenir. </a:t>
            </a:r>
          </a:p>
          <a:p>
            <a:r>
              <a:rPr lang="tr-TR" dirty="0"/>
              <a:t>İkili sayı sisteminde bir sayıyı daha kısa yazmak için her 4 hatta bir rakamı karşılık gelen </a:t>
            </a:r>
            <a:r>
              <a:rPr lang="tr-TR" b="1" dirty="0">
                <a:solidFill>
                  <a:srgbClr val="0070C0"/>
                </a:solidFill>
              </a:rPr>
              <a:t>onaltılık</a:t>
            </a:r>
            <a:r>
              <a:rPr lang="tr-TR" dirty="0"/>
              <a:t> (</a:t>
            </a:r>
            <a:r>
              <a:rPr lang="tr-TR" b="1" dirty="0" err="1">
                <a:solidFill>
                  <a:srgbClr val="C00000"/>
                </a:solidFill>
              </a:rPr>
              <a:t>hexal</a:t>
            </a:r>
            <a:r>
              <a:rPr lang="tr-TR" dirty="0"/>
              <a:t>) sayı sistemini kullanılır.</a:t>
            </a:r>
          </a:p>
        </p:txBody>
      </p:sp>
      <p:sp>
        <p:nvSpPr>
          <p:cNvPr id="4" name="Slayt Numarası Yer Tutucusu 3"/>
          <p:cNvSpPr>
            <a:spLocks noGrp="1"/>
          </p:cNvSpPr>
          <p:nvPr>
            <p:ph type="sldNum" sz="quarter" idx="10"/>
          </p:nvPr>
        </p:nvSpPr>
        <p:spPr/>
        <p:txBody>
          <a:bodyPr/>
          <a:lstStyle/>
          <a:p>
            <a:fld id="{2A91D6FB-D1B3-4F13-9A3B-291FE4259548}" type="slidenum">
              <a:rPr lang="tr-TR" smtClean="0"/>
              <a:t>13</a:t>
            </a:fld>
            <a:endParaRPr lang="tr-TR"/>
          </a:p>
        </p:txBody>
      </p:sp>
    </p:spTree>
    <p:extLst>
      <p:ext uri="{BB962C8B-B14F-4D97-AF65-F5344CB8AC3E}">
        <p14:creationId xmlns:p14="http://schemas.microsoft.com/office/powerpoint/2010/main" val="12623985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İşlemciler aslında her bir </a:t>
            </a:r>
            <a:r>
              <a:rPr lang="tr-TR" dirty="0">
                <a:solidFill>
                  <a:srgbClr val="0070C0"/>
                </a:solidFill>
              </a:rPr>
              <a:t>emri</a:t>
            </a:r>
            <a:r>
              <a:rPr lang="tr-TR" dirty="0"/>
              <a:t> (</a:t>
            </a:r>
            <a:r>
              <a:rPr lang="tr-TR" dirty="0" err="1">
                <a:solidFill>
                  <a:srgbClr val="C00000"/>
                </a:solidFill>
              </a:rPr>
              <a:t>instruction</a:t>
            </a:r>
            <a:r>
              <a:rPr lang="tr-TR" dirty="0"/>
              <a:t>) bir kare dalganın yükselen kenarında </a:t>
            </a:r>
            <a:r>
              <a:rPr lang="tr-TR" dirty="0">
                <a:solidFill>
                  <a:srgbClr val="0070C0"/>
                </a:solidFill>
              </a:rPr>
              <a:t>bellekten alma</a:t>
            </a:r>
            <a:r>
              <a:rPr lang="tr-TR" dirty="0"/>
              <a:t>ya (</a:t>
            </a:r>
            <a:r>
              <a:rPr lang="tr-TR" dirty="0" err="1">
                <a:solidFill>
                  <a:srgbClr val="C00000"/>
                </a:solidFill>
              </a:rPr>
              <a:t>fetch</a:t>
            </a:r>
            <a:r>
              <a:rPr lang="tr-TR" dirty="0"/>
              <a:t>) başlar.</a:t>
            </a:r>
          </a:p>
          <a:p>
            <a:r>
              <a:rPr lang="tr-TR" dirty="0"/>
              <a:t>  </a:t>
            </a:r>
          </a:p>
          <a:p>
            <a:r>
              <a:rPr lang="tr-TR" dirty="0"/>
              <a:t>İki yükselen kenar arasında geçen süre bir periyot olarak adlandırılır.  </a:t>
            </a:r>
          </a:p>
          <a:p>
            <a:r>
              <a:rPr lang="tr-TR" b="1" dirty="0">
                <a:solidFill>
                  <a:srgbClr val="7030A0"/>
                </a:solidFill>
              </a:rPr>
              <a:t>Frekans ise 1 saniyedeki periyot sayısıdır</a:t>
            </a:r>
            <a:r>
              <a:rPr lang="tr-TR" b="1" dirty="0"/>
              <a:t>. </a:t>
            </a:r>
          </a:p>
          <a:p>
            <a:r>
              <a:rPr lang="tr-TR" dirty="0"/>
              <a:t>Bilye oyununda katılımcıların her biri 1 saniyede bir sayı söylüyorsa oyunun frekansı 1 olur.  İşlemciler için ise bu dalganın frekansı işlemcilerin çalışma frekansıdır.</a:t>
            </a:r>
          </a:p>
          <a:p>
            <a:endParaRPr lang="tr-TR" dirty="0"/>
          </a:p>
          <a:p>
            <a:r>
              <a:rPr lang="tr-TR" dirty="0"/>
              <a:t>İşlemciler emri (</a:t>
            </a:r>
            <a:r>
              <a:rPr lang="tr-TR" dirty="0" err="1"/>
              <a:t>instruction</a:t>
            </a:r>
            <a:r>
              <a:rPr lang="tr-TR" dirty="0"/>
              <a:t>);  </a:t>
            </a:r>
            <a:r>
              <a:rPr lang="tr-TR" dirty="0">
                <a:solidFill>
                  <a:srgbClr val="0070C0"/>
                </a:solidFill>
              </a:rPr>
              <a:t>bellekten alıp, çözüp ve icra etmesi </a:t>
            </a:r>
            <a:r>
              <a:rPr lang="tr-TR" u="sng" dirty="0"/>
              <a:t>(</a:t>
            </a:r>
            <a:r>
              <a:rPr lang="tr-TR" u="sng" dirty="0" err="1"/>
              <a:t>f</a:t>
            </a:r>
            <a:r>
              <a:rPr lang="tr-TR" u="sng" dirty="0" err="1">
                <a:solidFill>
                  <a:srgbClr val="C00000"/>
                </a:solidFill>
              </a:rPr>
              <a:t>etch-decode-execute</a:t>
            </a:r>
            <a:r>
              <a:rPr lang="tr-TR" u="sng" dirty="0"/>
              <a:t>)</a:t>
            </a:r>
            <a:r>
              <a:rPr lang="tr-TR" dirty="0"/>
              <a:t> döngüsünü bitirmesi her zaman bir saat periyodunda tamamlanmaz. </a:t>
            </a:r>
            <a:r>
              <a:rPr lang="tr-TR" u="sng" dirty="0"/>
              <a:t>Genellikle birden fazla periyoda ihtiyaç duyulur</a:t>
            </a:r>
            <a:r>
              <a:rPr lang="tr-TR" dirty="0"/>
              <a:t>. Emrin tamamlanması için geçen bu süre </a:t>
            </a:r>
            <a:r>
              <a:rPr lang="tr-TR" b="1" dirty="0"/>
              <a:t>çevrim</a:t>
            </a:r>
            <a:r>
              <a:rPr lang="tr-TR" dirty="0"/>
              <a:t> (</a:t>
            </a:r>
            <a:r>
              <a:rPr lang="tr-TR" b="1" dirty="0" err="1">
                <a:solidFill>
                  <a:srgbClr val="C00000"/>
                </a:solidFill>
              </a:rPr>
              <a:t>cycle</a:t>
            </a:r>
            <a:r>
              <a:rPr lang="tr-TR" dirty="0"/>
              <a:t>) olarak adlandırılır.</a:t>
            </a:r>
          </a:p>
          <a:p>
            <a:endParaRPr lang="tr-TR" b="1" dirty="0">
              <a:solidFill>
                <a:srgbClr val="7030A0"/>
              </a:solidFill>
            </a:endParaRPr>
          </a:p>
          <a:p>
            <a:r>
              <a:rPr lang="tr-TR" b="1" dirty="0">
                <a:solidFill>
                  <a:srgbClr val="7030A0"/>
                </a:solidFill>
              </a:rPr>
              <a:t>CISC</a:t>
            </a:r>
            <a:r>
              <a:rPr lang="tr-TR" dirty="0"/>
              <a:t> işlemcilerin çevrim (</a:t>
            </a:r>
            <a:r>
              <a:rPr lang="tr-TR" dirty="0" err="1"/>
              <a:t>cycle</a:t>
            </a:r>
            <a:r>
              <a:rPr lang="tr-TR" dirty="0"/>
              <a:t>) süresi genellikle yüksek. </a:t>
            </a:r>
            <a:r>
              <a:rPr lang="tr-TR" b="1" dirty="0">
                <a:solidFill>
                  <a:srgbClr val="7030A0"/>
                </a:solidFill>
              </a:rPr>
              <a:t>RISC</a:t>
            </a:r>
            <a:r>
              <a:rPr lang="tr-TR" dirty="0"/>
              <a:t> işlemcilerin ise </a:t>
            </a:r>
            <a:r>
              <a:rPr lang="tr-TR" dirty="0" err="1"/>
              <a:t>ise</a:t>
            </a:r>
            <a:r>
              <a:rPr lang="tr-TR" dirty="0"/>
              <a:t> çevrim süresi genellikle düşüktür.</a:t>
            </a:r>
          </a:p>
          <a:p>
            <a:endParaRPr lang="tr-TR" dirty="0"/>
          </a:p>
          <a:p>
            <a:pPr marL="0" marR="0" indent="0" algn="l" defTabSz="914400" rtl="0" eaLnBrk="1" fontAlgn="auto" latinLnBrk="0" hangingPunct="1">
              <a:lnSpc>
                <a:spcPct val="100000"/>
              </a:lnSpc>
              <a:spcBef>
                <a:spcPts val="0"/>
              </a:spcBef>
              <a:spcAft>
                <a:spcPts val="0"/>
              </a:spcAft>
              <a:buClrTx/>
              <a:buSzTx/>
              <a:buFontTx/>
              <a:buNone/>
              <a:tabLst/>
              <a:defRPr/>
            </a:pPr>
            <a:r>
              <a:rPr lang="tr-TR" sz="1200" b="1" dirty="0"/>
              <a:t>Günümüz bilgisayarları 3-4 </a:t>
            </a:r>
            <a:r>
              <a:rPr lang="tr-TR" sz="1200" b="1" dirty="0" err="1"/>
              <a:t>GigaHz</a:t>
            </a:r>
            <a:r>
              <a:rPr lang="tr-TR" sz="1200" b="1" dirty="0"/>
              <a:t>-GHz arasında çalışabilmektedir.</a:t>
            </a:r>
          </a:p>
          <a:p>
            <a:endParaRPr lang="tr-TR" dirty="0"/>
          </a:p>
        </p:txBody>
      </p:sp>
      <p:sp>
        <p:nvSpPr>
          <p:cNvPr id="4" name="Slayt Numarası Yer Tutucusu 3"/>
          <p:cNvSpPr>
            <a:spLocks noGrp="1"/>
          </p:cNvSpPr>
          <p:nvPr>
            <p:ph type="sldNum" sz="quarter" idx="10"/>
          </p:nvPr>
        </p:nvSpPr>
        <p:spPr/>
        <p:txBody>
          <a:bodyPr/>
          <a:lstStyle/>
          <a:p>
            <a:fld id="{2A91D6FB-D1B3-4F13-9A3B-291FE4259548}" type="slidenum">
              <a:rPr lang="tr-TR" smtClean="0"/>
              <a:t>14</a:t>
            </a:fld>
            <a:endParaRPr lang="tr-TR"/>
          </a:p>
        </p:txBody>
      </p:sp>
    </p:spTree>
    <p:extLst>
      <p:ext uri="{BB962C8B-B14F-4D97-AF65-F5344CB8AC3E}">
        <p14:creationId xmlns:p14="http://schemas.microsoft.com/office/powerpoint/2010/main" val="24325172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İşlemciler farklı üreticilere Belli bir işlemi gerçekleştirmek üzere işlemciye verilen </a:t>
            </a:r>
            <a:r>
              <a:rPr lang="tr-TR" b="1" dirty="0">
                <a:solidFill>
                  <a:srgbClr val="0070C0"/>
                </a:solidFill>
              </a:rPr>
              <a:t>bir dizi emre bilgisayar programı </a:t>
            </a:r>
            <a:r>
              <a:rPr lang="tr-TR" dirty="0"/>
              <a:t>(</a:t>
            </a:r>
            <a:r>
              <a:rPr lang="tr-TR" dirty="0">
                <a:solidFill>
                  <a:srgbClr val="C00000"/>
                </a:solidFill>
              </a:rPr>
              <a:t>A </a:t>
            </a:r>
            <a:r>
              <a:rPr lang="tr-TR" dirty="0" err="1">
                <a:solidFill>
                  <a:srgbClr val="C00000"/>
                </a:solidFill>
              </a:rPr>
              <a:t>computer</a:t>
            </a:r>
            <a:r>
              <a:rPr lang="tr-TR" dirty="0">
                <a:solidFill>
                  <a:srgbClr val="C00000"/>
                </a:solidFill>
              </a:rPr>
              <a:t> program is a set of </a:t>
            </a:r>
            <a:r>
              <a:rPr lang="tr-TR" dirty="0" err="1">
                <a:solidFill>
                  <a:srgbClr val="C00000"/>
                </a:solidFill>
              </a:rPr>
              <a:t>instructions</a:t>
            </a:r>
            <a:r>
              <a:rPr lang="tr-TR" dirty="0">
                <a:solidFill>
                  <a:srgbClr val="C00000"/>
                </a:solidFill>
              </a:rPr>
              <a:t> …</a:t>
            </a:r>
            <a:r>
              <a:rPr lang="tr-TR" dirty="0"/>
              <a:t>) denir.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02122"/>
                </a:solidFill>
                <a:effectLst/>
                <a:latin typeface="Arial" panose="020B0604020202020204" pitchFamily="34" charset="0"/>
              </a:rPr>
              <a:t> </a:t>
            </a:r>
            <a:r>
              <a:rPr lang="en-US" b="0" i="1" u="none" strike="noStrike" dirty="0">
                <a:solidFill>
                  <a:srgbClr val="3366CC"/>
                </a:solidFill>
                <a:effectLst/>
                <a:latin typeface="Arial" panose="020B0604020202020204" pitchFamily="34" charset="0"/>
                <a:hlinkClick r:id="rId3"/>
              </a:rPr>
              <a:t>"ISO/IEC 2382:2015"</a:t>
            </a:r>
            <a:r>
              <a:rPr lang="en-US" b="0" i="1" dirty="0">
                <a:solidFill>
                  <a:srgbClr val="202122"/>
                </a:solidFill>
                <a:effectLst/>
                <a:latin typeface="Arial" panose="020B0604020202020204" pitchFamily="34" charset="0"/>
              </a:rPr>
              <a:t>. ISO. 2020-09-03. </a:t>
            </a:r>
            <a:r>
              <a:rPr lang="en-US" b="0" i="1" u="none" strike="noStrike" dirty="0">
                <a:solidFill>
                  <a:srgbClr val="3366CC"/>
                </a:solidFill>
                <a:effectLst/>
                <a:latin typeface="Arial" panose="020B0604020202020204" pitchFamily="34" charset="0"/>
              </a:rPr>
              <a:t> </a:t>
            </a:r>
            <a:r>
              <a:rPr lang="en-US" b="0" i="1" dirty="0">
                <a:solidFill>
                  <a:srgbClr val="202122"/>
                </a:solidFill>
                <a:effectLst/>
                <a:latin typeface="Arial" panose="020B0604020202020204" pitchFamily="34" charset="0"/>
              </a:rPr>
              <a:t>[Software includes] all or part of the programs, procedures, rules, and associated documentation of an information processing system.</a:t>
            </a:r>
            <a:endParaRPr lang="en-US" b="0" i="0" dirty="0">
              <a:solidFill>
                <a:srgbClr val="202122"/>
              </a:solidFill>
              <a:effectLst/>
              <a:latin typeface="Arial" panose="020B0604020202020204" pitchFamily="34" charset="0"/>
            </a:endParaRPr>
          </a:p>
          <a:p>
            <a:endParaRPr lang="tr-TR" dirty="0">
              <a:solidFill>
                <a:srgbClr val="C00000"/>
              </a:solidFill>
            </a:endParaRPr>
          </a:p>
          <a:p>
            <a:r>
              <a:rPr lang="tr-TR" dirty="0"/>
              <a:t>Bilye oyununda kurallara göre oynanan her bir oyun için söylenen sayılar topluluğu program gibi değerlendirilebilir. </a:t>
            </a:r>
          </a:p>
          <a:p>
            <a:r>
              <a:rPr lang="tr-TR" dirty="0"/>
              <a:t>İşlemciye yaptırılacak </a:t>
            </a:r>
            <a:r>
              <a:rPr lang="tr-TR" b="1" u="sng" dirty="0"/>
              <a:t>bir dizi emrin, işlemcinin çalıştıracağı şekilde hazırlaması işlemine</a:t>
            </a:r>
            <a:r>
              <a:rPr lang="tr-TR" dirty="0"/>
              <a:t> </a:t>
            </a:r>
            <a:r>
              <a:rPr lang="tr-TR" dirty="0">
                <a:solidFill>
                  <a:srgbClr val="0070C0"/>
                </a:solidFill>
              </a:rPr>
              <a:t>programlama</a:t>
            </a:r>
            <a:r>
              <a:rPr lang="tr-TR" dirty="0"/>
              <a:t> (</a:t>
            </a:r>
            <a:r>
              <a:rPr lang="tr-TR" dirty="0" err="1">
                <a:solidFill>
                  <a:srgbClr val="C00000"/>
                </a:solidFill>
              </a:rPr>
              <a:t>programming</a:t>
            </a:r>
            <a:r>
              <a:rPr lang="tr-TR" dirty="0"/>
              <a:t>) denir.</a:t>
            </a:r>
          </a:p>
          <a:p>
            <a:r>
              <a:rPr lang="tr-TR" dirty="0"/>
              <a:t>Emir setindeki sayıları sadece işlemci anladığından, işlemcinin anladığı bu dile </a:t>
            </a:r>
            <a:r>
              <a:rPr lang="tr-TR" dirty="0">
                <a:solidFill>
                  <a:srgbClr val="0070C0"/>
                </a:solidFill>
              </a:rPr>
              <a:t>makine dili</a:t>
            </a:r>
            <a:r>
              <a:rPr lang="tr-TR" dirty="0"/>
              <a:t> (</a:t>
            </a:r>
            <a:r>
              <a:rPr lang="tr-TR" dirty="0" err="1">
                <a:solidFill>
                  <a:srgbClr val="C00000"/>
                </a:solidFill>
              </a:rPr>
              <a:t>machine</a:t>
            </a:r>
            <a:r>
              <a:rPr lang="tr-TR" dirty="0">
                <a:solidFill>
                  <a:srgbClr val="C00000"/>
                </a:solidFill>
              </a:rPr>
              <a:t> </a:t>
            </a:r>
            <a:r>
              <a:rPr lang="tr-TR" dirty="0" err="1">
                <a:solidFill>
                  <a:srgbClr val="C00000"/>
                </a:solidFill>
              </a:rPr>
              <a:t>language</a:t>
            </a:r>
            <a:r>
              <a:rPr lang="tr-TR" dirty="0"/>
              <a:t>) adı verilir.</a:t>
            </a:r>
          </a:p>
          <a:p>
            <a:r>
              <a:rPr lang="tr-TR" dirty="0"/>
              <a:t>Makine dili, </a:t>
            </a:r>
            <a:r>
              <a:rPr lang="tr-TR" b="1" u="sng" dirty="0"/>
              <a:t>tamamıyla</a:t>
            </a:r>
            <a:r>
              <a:rPr lang="tr-TR" u="sng" dirty="0"/>
              <a:t> </a:t>
            </a:r>
            <a:r>
              <a:rPr lang="tr-TR" b="1" u="sng" dirty="0"/>
              <a:t>işlemciye bağımlı </a:t>
            </a:r>
            <a:r>
              <a:rPr lang="tr-TR" b="1" dirty="0"/>
              <a:t>bir dildir</a:t>
            </a:r>
            <a:r>
              <a:rPr lang="tr-TR" dirty="0"/>
              <a:t>. </a:t>
            </a:r>
          </a:p>
          <a:p>
            <a:r>
              <a:rPr lang="tr-TR" dirty="0"/>
              <a:t>göre farklı emir setleriyle çalışırlar. Bu nedenle her bir işlemciyi programlamak için farklı emir</a:t>
            </a:r>
            <a:r>
              <a:rPr lang="tr-TR" baseline="0" dirty="0"/>
              <a:t> setleriyle çalışırız. Bu nedenle makine dili işlemci bağımlı bir dildir.</a:t>
            </a:r>
            <a:endParaRPr lang="tr-TR" dirty="0"/>
          </a:p>
        </p:txBody>
      </p:sp>
      <p:sp>
        <p:nvSpPr>
          <p:cNvPr id="4" name="Slayt Numarası Yer Tutucusu 3"/>
          <p:cNvSpPr>
            <a:spLocks noGrp="1"/>
          </p:cNvSpPr>
          <p:nvPr>
            <p:ph type="sldNum" sz="quarter" idx="10"/>
          </p:nvPr>
        </p:nvSpPr>
        <p:spPr/>
        <p:txBody>
          <a:bodyPr/>
          <a:lstStyle/>
          <a:p>
            <a:fld id="{2A91D6FB-D1B3-4F13-9A3B-291FE4259548}" type="slidenum">
              <a:rPr lang="tr-TR" smtClean="0"/>
              <a:t>15</a:t>
            </a:fld>
            <a:endParaRPr lang="tr-TR"/>
          </a:p>
        </p:txBody>
      </p:sp>
    </p:spTree>
    <p:extLst>
      <p:ext uri="{BB962C8B-B14F-4D97-AF65-F5344CB8AC3E}">
        <p14:creationId xmlns:p14="http://schemas.microsoft.com/office/powerpoint/2010/main" val="23359174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2A91D6FB-D1B3-4F13-9A3B-291FE4259548}" type="slidenum">
              <a:rPr lang="tr-TR" smtClean="0"/>
              <a:t>16</a:t>
            </a:fld>
            <a:endParaRPr lang="tr-TR"/>
          </a:p>
        </p:txBody>
      </p:sp>
    </p:spTree>
    <p:extLst>
      <p:ext uri="{BB962C8B-B14F-4D97-AF65-F5344CB8AC3E}">
        <p14:creationId xmlns:p14="http://schemas.microsoft.com/office/powerpoint/2010/main" val="4619395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Bilye oyunundaki 1 ile 4 arasındaki</a:t>
            </a:r>
            <a:r>
              <a:rPr lang="tr-TR" baseline="0" dirty="0"/>
              <a:t> rakamlara sembolik isim verelim.</a:t>
            </a:r>
          </a:p>
          <a:p>
            <a:r>
              <a:rPr lang="tr-TR" dirty="0"/>
              <a:t>İşlemci programlanırken emre karşı gelen sayılar kullanmak yerine emirlere sembolik isimler verilerek programlama yapılmaya başlanmıştır.  </a:t>
            </a:r>
          </a:p>
          <a:p>
            <a:r>
              <a:rPr lang="tr-TR" dirty="0"/>
              <a:t>Bunu yapabilmek için </a:t>
            </a:r>
          </a:p>
          <a:p>
            <a:r>
              <a:rPr lang="tr-TR" dirty="0"/>
              <a:t>1-</a:t>
            </a:r>
            <a:r>
              <a:rPr lang="tr-TR" u="sng" dirty="0">
                <a:solidFill>
                  <a:srgbClr val="FF0000"/>
                </a:solidFill>
              </a:rPr>
              <a:t>düz bir metin dosyasına</a:t>
            </a:r>
            <a:r>
              <a:rPr lang="tr-TR" dirty="0"/>
              <a:t> sembolik isimlerle programı oluşturan emirler yazılır.  </a:t>
            </a:r>
          </a:p>
          <a:p>
            <a:r>
              <a:rPr lang="tr-TR" dirty="0"/>
              <a:t>2-Bu okunabilir metin dosyasını emiri temsil eden sayılara çeviren programlara ise </a:t>
            </a:r>
            <a:r>
              <a:rPr lang="tr-TR" b="1" dirty="0" err="1">
                <a:solidFill>
                  <a:srgbClr val="7030A0"/>
                </a:solidFill>
              </a:rPr>
              <a:t>assembler</a:t>
            </a:r>
            <a:r>
              <a:rPr lang="tr-TR" dirty="0"/>
              <a:t> adı verilir. </a:t>
            </a:r>
          </a:p>
          <a:p>
            <a:endParaRPr lang="tr-TR" dirty="0"/>
          </a:p>
          <a:p>
            <a:r>
              <a:rPr lang="tr-TR" dirty="0"/>
              <a:t>Assembly dili, işlemcinin emirlerine verilen sembolik isimlerden ibarettir. Bu nedenle </a:t>
            </a:r>
            <a:r>
              <a:rPr lang="tr-TR" b="1" dirty="0"/>
              <a:t>işlemciye bağımlı bir dildir</a:t>
            </a:r>
            <a:r>
              <a:rPr lang="tr-TR" dirty="0"/>
              <a:t>. </a:t>
            </a:r>
          </a:p>
          <a:p>
            <a:endParaRPr lang="tr-TR" dirty="0"/>
          </a:p>
        </p:txBody>
      </p:sp>
      <p:sp>
        <p:nvSpPr>
          <p:cNvPr id="4" name="Slayt Numarası Yer Tutucusu 3"/>
          <p:cNvSpPr>
            <a:spLocks noGrp="1"/>
          </p:cNvSpPr>
          <p:nvPr>
            <p:ph type="sldNum" sz="quarter" idx="10"/>
          </p:nvPr>
        </p:nvSpPr>
        <p:spPr/>
        <p:txBody>
          <a:bodyPr/>
          <a:lstStyle/>
          <a:p>
            <a:fld id="{2A91D6FB-D1B3-4F13-9A3B-291FE4259548}" type="slidenum">
              <a:rPr lang="tr-TR" smtClean="0"/>
              <a:t>17</a:t>
            </a:fld>
            <a:endParaRPr lang="tr-TR"/>
          </a:p>
        </p:txBody>
      </p:sp>
    </p:spTree>
    <p:extLst>
      <p:ext uri="{BB962C8B-B14F-4D97-AF65-F5344CB8AC3E}">
        <p14:creationId xmlns:p14="http://schemas.microsoft.com/office/powerpoint/2010/main" val="28870687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tr-TR" dirty="0">
                <a:solidFill>
                  <a:schemeClr val="tx1"/>
                </a:solidFill>
              </a:rPr>
              <a:t>Yanda bir bellek bölgesindeki verinin bir başka bellek bölgesine kopyalanmasını sağlayan </a:t>
            </a:r>
            <a:r>
              <a:rPr lang="tr-TR" dirty="0"/>
              <a:t>6802 </a:t>
            </a:r>
          </a:p>
          <a:p>
            <a:r>
              <a:rPr lang="tr-TR" baseline="0" dirty="0"/>
              <a:t>Yazılan metin *.</a:t>
            </a:r>
            <a:r>
              <a:rPr lang="tr-TR" baseline="0" dirty="0" err="1"/>
              <a:t>txt</a:t>
            </a:r>
            <a:r>
              <a:rPr lang="tr-TR" baseline="0" dirty="0"/>
              <a:t> yada *.</a:t>
            </a:r>
            <a:r>
              <a:rPr lang="tr-TR" baseline="0" dirty="0" err="1"/>
              <a:t>asm</a:t>
            </a:r>
            <a:r>
              <a:rPr lang="tr-TR" baseline="0" dirty="0"/>
              <a:t> usantısı olarak kaydedilebilir.</a:t>
            </a:r>
          </a:p>
          <a:p>
            <a:r>
              <a:rPr lang="tr-TR" dirty="0">
                <a:solidFill>
                  <a:schemeClr val="tx1"/>
                </a:solidFill>
              </a:rPr>
              <a:t>Yanda bir bellek bölgesindeki verinin bir başka bellek bölgesine kopyalanmasını sağlayan </a:t>
            </a:r>
            <a:r>
              <a:rPr lang="tr-TR" dirty="0"/>
              <a:t>6802 </a:t>
            </a:r>
            <a:r>
              <a:rPr lang="tr-TR" dirty="0">
                <a:solidFill>
                  <a:schemeClr val="tx1"/>
                </a:solidFill>
              </a:rPr>
              <a:t>programı verilmiştir.</a:t>
            </a:r>
          </a:p>
          <a:p>
            <a:r>
              <a:rPr lang="tr-TR" dirty="0">
                <a:solidFill>
                  <a:schemeClr val="tx1"/>
                </a:solidFill>
              </a:rPr>
              <a:t>Buradaki metin </a:t>
            </a:r>
            <a:r>
              <a:rPr lang="tr-TR" b="1" dirty="0" err="1">
                <a:solidFill>
                  <a:schemeClr val="tx1"/>
                </a:solidFill>
              </a:rPr>
              <a:t>assembler</a:t>
            </a:r>
            <a:r>
              <a:rPr lang="tr-TR" b="1" dirty="0">
                <a:solidFill>
                  <a:schemeClr val="tx1"/>
                </a:solidFill>
              </a:rPr>
              <a:t> </a:t>
            </a:r>
            <a:r>
              <a:rPr lang="tr-TR" dirty="0">
                <a:solidFill>
                  <a:schemeClr val="tx1"/>
                </a:solidFill>
              </a:rPr>
              <a:t>adlı program tarafından okunur ve işlemcilin anlayacağı sayılara dönüştürülür. Bu dönüştürme işlemine </a:t>
            </a:r>
            <a:r>
              <a:rPr lang="tr-TR" dirty="0">
                <a:solidFill>
                  <a:srgbClr val="0070C0"/>
                </a:solidFill>
              </a:rPr>
              <a:t>derleme</a:t>
            </a:r>
            <a:r>
              <a:rPr lang="tr-TR" dirty="0">
                <a:solidFill>
                  <a:schemeClr val="tx1"/>
                </a:solidFill>
              </a:rPr>
              <a:t> (</a:t>
            </a:r>
            <a:r>
              <a:rPr lang="tr-TR" dirty="0" err="1">
                <a:solidFill>
                  <a:srgbClr val="C00000"/>
                </a:solidFill>
              </a:rPr>
              <a:t>compile</a:t>
            </a:r>
            <a:r>
              <a:rPr lang="tr-TR" dirty="0">
                <a:solidFill>
                  <a:schemeClr val="tx1"/>
                </a:solidFill>
              </a:rPr>
              <a:t>) adı verilir.</a:t>
            </a:r>
          </a:p>
          <a:p>
            <a:endParaRPr lang="tr-TR" baseline="0" dirty="0"/>
          </a:p>
        </p:txBody>
      </p:sp>
      <p:sp>
        <p:nvSpPr>
          <p:cNvPr id="4" name="Slayt Numarası Yer Tutucusu 3"/>
          <p:cNvSpPr>
            <a:spLocks noGrp="1"/>
          </p:cNvSpPr>
          <p:nvPr>
            <p:ph type="sldNum" sz="quarter" idx="10"/>
          </p:nvPr>
        </p:nvSpPr>
        <p:spPr/>
        <p:txBody>
          <a:bodyPr/>
          <a:lstStyle/>
          <a:p>
            <a:fld id="{2A91D6FB-D1B3-4F13-9A3B-291FE4259548}" type="slidenum">
              <a:rPr lang="tr-TR" smtClean="0"/>
              <a:t>18</a:t>
            </a:fld>
            <a:endParaRPr lang="tr-TR"/>
          </a:p>
        </p:txBody>
      </p:sp>
    </p:spTree>
    <p:extLst>
      <p:ext uri="{BB962C8B-B14F-4D97-AF65-F5344CB8AC3E}">
        <p14:creationId xmlns:p14="http://schemas.microsoft.com/office/powerpoint/2010/main" val="32544791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baseline="0" dirty="0"/>
          </a:p>
        </p:txBody>
      </p:sp>
      <p:sp>
        <p:nvSpPr>
          <p:cNvPr id="4" name="Slayt Numarası Yer Tutucusu 3"/>
          <p:cNvSpPr>
            <a:spLocks noGrp="1"/>
          </p:cNvSpPr>
          <p:nvPr>
            <p:ph type="sldNum" sz="quarter" idx="10"/>
          </p:nvPr>
        </p:nvSpPr>
        <p:spPr/>
        <p:txBody>
          <a:bodyPr/>
          <a:lstStyle/>
          <a:p>
            <a:fld id="{2A91D6FB-D1B3-4F13-9A3B-291FE4259548}" type="slidenum">
              <a:rPr lang="tr-TR" smtClean="0"/>
              <a:t>19</a:t>
            </a:fld>
            <a:endParaRPr lang="tr-TR"/>
          </a:p>
        </p:txBody>
      </p:sp>
    </p:spTree>
    <p:extLst>
      <p:ext uri="{BB962C8B-B14F-4D97-AF65-F5344CB8AC3E}">
        <p14:creationId xmlns:p14="http://schemas.microsoft.com/office/powerpoint/2010/main" val="36342180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b="0" dirty="0">
                <a:solidFill>
                  <a:schemeClr val="tx1"/>
                </a:solidFill>
              </a:rPr>
              <a:t>Assembly dili gibi diğer tüm programlama dilleri de düz metin olarak yazılır.</a:t>
            </a:r>
          </a:p>
          <a:p>
            <a:r>
              <a:rPr lang="tr-TR" b="0" dirty="0">
                <a:solidFill>
                  <a:schemeClr val="tx1"/>
                </a:solidFill>
              </a:rPr>
              <a:t>Bütün kaynak kodlar metin editörleri tarafından oluşturulabilir ve gözle okunabilir.</a:t>
            </a:r>
          </a:p>
        </p:txBody>
      </p:sp>
      <p:sp>
        <p:nvSpPr>
          <p:cNvPr id="4" name="Slayt Numarası Yer Tutucusu 3"/>
          <p:cNvSpPr>
            <a:spLocks noGrp="1"/>
          </p:cNvSpPr>
          <p:nvPr>
            <p:ph type="sldNum" sz="quarter" idx="10"/>
          </p:nvPr>
        </p:nvSpPr>
        <p:spPr/>
        <p:txBody>
          <a:bodyPr/>
          <a:lstStyle/>
          <a:p>
            <a:fld id="{2A91D6FB-D1B3-4F13-9A3B-291FE4259548}" type="slidenum">
              <a:rPr lang="tr-TR" smtClean="0"/>
              <a:t>20</a:t>
            </a:fld>
            <a:endParaRPr lang="tr-TR"/>
          </a:p>
        </p:txBody>
      </p:sp>
    </p:spTree>
    <p:extLst>
      <p:ext uri="{BB962C8B-B14F-4D97-AF65-F5344CB8AC3E}">
        <p14:creationId xmlns:p14="http://schemas.microsoft.com/office/powerpoint/2010/main" val="21657272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b="1" dirty="0">
              <a:solidFill>
                <a:schemeClr val="tx1"/>
              </a:solidFill>
            </a:endParaRPr>
          </a:p>
        </p:txBody>
      </p:sp>
      <p:sp>
        <p:nvSpPr>
          <p:cNvPr id="4" name="Slayt Numarası Yer Tutucusu 3"/>
          <p:cNvSpPr>
            <a:spLocks noGrp="1"/>
          </p:cNvSpPr>
          <p:nvPr>
            <p:ph type="sldNum" sz="quarter" idx="10"/>
          </p:nvPr>
        </p:nvSpPr>
        <p:spPr/>
        <p:txBody>
          <a:bodyPr/>
          <a:lstStyle/>
          <a:p>
            <a:fld id="{2A91D6FB-D1B3-4F13-9A3B-291FE4259548}" type="slidenum">
              <a:rPr lang="tr-TR" smtClean="0"/>
              <a:t>21</a:t>
            </a:fld>
            <a:endParaRPr lang="tr-TR"/>
          </a:p>
        </p:txBody>
      </p:sp>
    </p:spTree>
    <p:extLst>
      <p:ext uri="{BB962C8B-B14F-4D97-AF65-F5344CB8AC3E}">
        <p14:creationId xmlns:p14="http://schemas.microsoft.com/office/powerpoint/2010/main" val="27275812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2A91D6FB-D1B3-4F13-9A3B-291FE4259548}" type="slidenum">
              <a:rPr lang="tr-TR" smtClean="0"/>
              <a:t>22</a:t>
            </a:fld>
            <a:endParaRPr lang="tr-TR"/>
          </a:p>
        </p:txBody>
      </p:sp>
    </p:spTree>
    <p:extLst>
      <p:ext uri="{BB962C8B-B14F-4D97-AF65-F5344CB8AC3E}">
        <p14:creationId xmlns:p14="http://schemas.microsoft.com/office/powerpoint/2010/main" val="37250370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Veriden hızlıca bilgi elde etmemizi,</a:t>
            </a:r>
          </a:p>
          <a:p>
            <a:pPr marL="0" marR="0" indent="0" algn="l" defTabSz="914400" rtl="0" eaLnBrk="1" fontAlgn="auto" latinLnBrk="0" hangingPunct="1">
              <a:lnSpc>
                <a:spcPct val="100000"/>
              </a:lnSpc>
              <a:spcBef>
                <a:spcPts val="0"/>
              </a:spcBef>
              <a:spcAft>
                <a:spcPts val="0"/>
              </a:spcAft>
              <a:buClrTx/>
              <a:buSzTx/>
              <a:buFontTx/>
              <a:buNone/>
              <a:tabLst/>
              <a:defRPr/>
            </a:pPr>
            <a:r>
              <a:rPr lang="tr-TR" dirty="0"/>
              <a:t>Tekrarlanan hesaplamaları hatasız ve hızlıca yapmamızı sağlar.</a:t>
            </a:r>
            <a:br>
              <a:rPr lang="tr-TR" dirty="0"/>
            </a:br>
            <a:r>
              <a:rPr lang="tr-TR" sz="1200" u="none" dirty="0"/>
              <a:t>Bilgisayarlar ilk zamanlarda verileri işleme amacıyla kullanılmaktaydılar.</a:t>
            </a:r>
          </a:p>
          <a:p>
            <a:pPr marL="0" marR="0" indent="0" algn="l" defTabSz="914400" rtl="0" eaLnBrk="1" fontAlgn="auto" latinLnBrk="0" hangingPunct="1">
              <a:lnSpc>
                <a:spcPct val="100000"/>
              </a:lnSpc>
              <a:spcBef>
                <a:spcPts val="0"/>
              </a:spcBef>
              <a:spcAft>
                <a:spcPts val="0"/>
              </a:spcAft>
              <a:buClrTx/>
              <a:buSzTx/>
              <a:buFontTx/>
              <a:buNone/>
              <a:tabLst/>
              <a:defRPr/>
            </a:pPr>
            <a:r>
              <a:rPr lang="tr-TR" sz="1200" u="none" dirty="0"/>
              <a:t>Veri sorumlusu, veri hazırlama kontrol işletmeni</a:t>
            </a:r>
            <a:r>
              <a:rPr lang="tr-TR" sz="1200" u="none" baseline="0" dirty="0"/>
              <a:t> gibi unvanları duymuşunuzdur</a:t>
            </a:r>
            <a:r>
              <a:rPr lang="tr-TR" sz="1200" u="none" dirty="0"/>
              <a:t>.</a:t>
            </a:r>
          </a:p>
          <a:p>
            <a:pPr marL="0" marR="0" indent="0" algn="l" defTabSz="914400" rtl="0" eaLnBrk="1" fontAlgn="auto" latinLnBrk="0" hangingPunct="1">
              <a:lnSpc>
                <a:spcPct val="100000"/>
              </a:lnSpc>
              <a:spcBef>
                <a:spcPts val="0"/>
              </a:spcBef>
              <a:spcAft>
                <a:spcPts val="0"/>
              </a:spcAft>
              <a:buClrTx/>
              <a:buSzTx/>
              <a:buFontTx/>
              <a:buNone/>
              <a:tabLst/>
              <a:defRPr/>
            </a:pPr>
            <a:r>
              <a:rPr lang="tr-TR" sz="1200" u="none" dirty="0"/>
              <a:t>Bunları duymamızın sebebi</a:t>
            </a:r>
            <a:r>
              <a:rPr lang="tr-TR" sz="1200" u="none" baseline="0" dirty="0"/>
              <a:t> verinin belli bir şekle uygun olarak bilgisayara girilmesi ve işlenen verinin raporlanmasının bilgisayar dünyasında önemli bir yer tutmasıdır.</a:t>
            </a:r>
          </a:p>
          <a:p>
            <a:pPr marL="0" marR="0" indent="0" algn="l" defTabSz="914400" rtl="0" eaLnBrk="1" fontAlgn="auto" latinLnBrk="0" hangingPunct="1">
              <a:lnSpc>
                <a:spcPct val="100000"/>
              </a:lnSpc>
              <a:spcBef>
                <a:spcPts val="0"/>
              </a:spcBef>
              <a:spcAft>
                <a:spcPts val="0"/>
              </a:spcAft>
              <a:buClrTx/>
              <a:buSzTx/>
              <a:buFontTx/>
              <a:buNone/>
              <a:tabLst/>
              <a:defRPr/>
            </a:pPr>
            <a:r>
              <a:rPr lang="tr-TR" sz="1200" u="none" baseline="0" dirty="0"/>
              <a:t>Bilgisayarlar ilk zamanlarda daha çok  cebirsel ifadeleri hatasız ve hızlı bir şekilde yerine getirebilmeleridir. </a:t>
            </a:r>
          </a:p>
          <a:p>
            <a:pPr marL="0" marR="0" indent="0" algn="l" defTabSz="914400" rtl="0" eaLnBrk="1" fontAlgn="auto" latinLnBrk="0" hangingPunct="1">
              <a:lnSpc>
                <a:spcPct val="100000"/>
              </a:lnSpc>
              <a:spcBef>
                <a:spcPts val="0"/>
              </a:spcBef>
              <a:spcAft>
                <a:spcPts val="0"/>
              </a:spcAft>
              <a:buClrTx/>
              <a:buSzTx/>
              <a:buFontTx/>
              <a:buNone/>
              <a:tabLst/>
              <a:defRPr/>
            </a:pPr>
            <a:r>
              <a:rPr lang="tr-TR" sz="1200" u="none" baseline="0" dirty="0"/>
              <a:t>Bunu ALGOL dilinin ilk adı olan </a:t>
            </a:r>
            <a:r>
              <a:rPr lang="tr-TR" sz="1200" b="1" i="0" u="none" kern="1200" dirty="0">
                <a:solidFill>
                  <a:schemeClr val="tx1"/>
                </a:solidFill>
                <a:effectLst/>
                <a:latin typeface="+mn-lt"/>
                <a:ea typeface="+mn-ea"/>
                <a:cs typeface="+mn-cs"/>
              </a:rPr>
              <a:t>IAL</a:t>
            </a:r>
            <a:r>
              <a:rPr lang="tr-TR" sz="1200" b="0" i="0" u="none" kern="1200" dirty="0">
                <a:solidFill>
                  <a:schemeClr val="tx1"/>
                </a:solidFill>
                <a:effectLst/>
                <a:latin typeface="+mn-lt"/>
                <a:ea typeface="+mn-ea"/>
                <a:cs typeface="+mn-cs"/>
              </a:rPr>
              <a:t> (</a:t>
            </a:r>
            <a:r>
              <a:rPr lang="tr-TR" sz="1200" b="1" i="0" u="none" kern="1200" dirty="0">
                <a:solidFill>
                  <a:schemeClr val="tx1"/>
                </a:solidFill>
                <a:effectLst/>
                <a:latin typeface="+mn-lt"/>
                <a:ea typeface="+mn-ea"/>
                <a:cs typeface="+mn-cs"/>
              </a:rPr>
              <a:t>International </a:t>
            </a:r>
            <a:r>
              <a:rPr lang="tr-TR" sz="1200" b="1" i="0" u="none" kern="1200" dirty="0" err="1">
                <a:solidFill>
                  <a:schemeClr val="tx1"/>
                </a:solidFill>
                <a:effectLst/>
                <a:latin typeface="+mn-lt"/>
                <a:ea typeface="+mn-ea"/>
                <a:cs typeface="+mn-cs"/>
              </a:rPr>
              <a:t>Algebraic</a:t>
            </a:r>
            <a:r>
              <a:rPr lang="tr-TR" sz="1200" b="1" i="0" u="none" kern="1200" dirty="0">
                <a:solidFill>
                  <a:schemeClr val="tx1"/>
                </a:solidFill>
                <a:effectLst/>
                <a:latin typeface="+mn-lt"/>
                <a:ea typeface="+mn-ea"/>
                <a:cs typeface="+mn-cs"/>
              </a:rPr>
              <a:t> Language</a:t>
            </a:r>
            <a:r>
              <a:rPr lang="tr-TR" sz="1200" b="0" i="0" u="none" kern="1200" dirty="0">
                <a:solidFill>
                  <a:schemeClr val="tx1"/>
                </a:solidFill>
                <a:effectLst/>
                <a:latin typeface="+mn-lt"/>
                <a:ea typeface="+mn-ea"/>
                <a:cs typeface="+mn-cs"/>
              </a:rPr>
              <a:t>)</a:t>
            </a:r>
            <a:r>
              <a:rPr lang="tr-TR" sz="1200" u="none" baseline="0" dirty="0"/>
              <a:t> adında da anlayabiliriz. </a:t>
            </a:r>
            <a:endParaRPr lang="tr-TR" sz="1200" u="none" dirty="0"/>
          </a:p>
        </p:txBody>
      </p:sp>
      <p:sp>
        <p:nvSpPr>
          <p:cNvPr id="4" name="Slayt Numarası Yer Tutucusu 3"/>
          <p:cNvSpPr>
            <a:spLocks noGrp="1"/>
          </p:cNvSpPr>
          <p:nvPr>
            <p:ph type="sldNum" sz="quarter" idx="5"/>
          </p:nvPr>
        </p:nvSpPr>
        <p:spPr/>
        <p:txBody>
          <a:bodyPr/>
          <a:lstStyle/>
          <a:p>
            <a:fld id="{2A91D6FB-D1B3-4F13-9A3B-291FE4259548}" type="slidenum">
              <a:rPr lang="tr-TR" smtClean="0"/>
              <a:t>4</a:t>
            </a:fld>
            <a:endParaRPr lang="tr-TR"/>
          </a:p>
        </p:txBody>
      </p:sp>
    </p:spTree>
    <p:extLst>
      <p:ext uri="{BB962C8B-B14F-4D97-AF65-F5344CB8AC3E}">
        <p14:creationId xmlns:p14="http://schemas.microsoft.com/office/powerpoint/2010/main" val="5262423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En basit bilgisayar Merkezi İşlem Birimi CPU yada kısaca İşlemci ve Bellekten oluşur. Bunların arasındaki iletişim;</a:t>
            </a:r>
          </a:p>
          <a:p>
            <a:r>
              <a:rPr lang="tr-TR" baseline="0" dirty="0"/>
              <a:t>-</a:t>
            </a:r>
            <a:r>
              <a:rPr lang="tr-TR" baseline="0" dirty="0" err="1"/>
              <a:t>Veriyollu</a:t>
            </a:r>
            <a:r>
              <a:rPr lang="tr-TR" baseline="0" dirty="0"/>
              <a:t> (data </a:t>
            </a:r>
            <a:r>
              <a:rPr lang="tr-TR" baseline="0" dirty="0" err="1"/>
              <a:t>bus</a:t>
            </a:r>
            <a:r>
              <a:rPr lang="tr-TR" baseline="0" dirty="0"/>
              <a:t>)</a:t>
            </a:r>
          </a:p>
          <a:p>
            <a:r>
              <a:rPr lang="tr-TR" baseline="0" dirty="0"/>
              <a:t>-Adres yolu (</a:t>
            </a:r>
            <a:r>
              <a:rPr lang="tr-TR" baseline="0" dirty="0" err="1"/>
              <a:t>adress</a:t>
            </a:r>
            <a:r>
              <a:rPr lang="tr-TR" baseline="0" dirty="0"/>
              <a:t> </a:t>
            </a:r>
            <a:r>
              <a:rPr lang="tr-TR" baseline="0" dirty="0" err="1"/>
              <a:t>bus</a:t>
            </a:r>
            <a:r>
              <a:rPr lang="tr-TR" baseline="0" dirty="0"/>
              <a:t>)</a:t>
            </a:r>
          </a:p>
          <a:p>
            <a:r>
              <a:rPr lang="tr-TR" baseline="0" dirty="0"/>
              <a:t>-Ve kontrol yollarından (</a:t>
            </a:r>
            <a:r>
              <a:rPr lang="tr-TR" baseline="0" dirty="0" err="1"/>
              <a:t>control</a:t>
            </a:r>
            <a:r>
              <a:rPr lang="tr-TR" baseline="0" dirty="0"/>
              <a:t> </a:t>
            </a:r>
            <a:r>
              <a:rPr lang="tr-TR" baseline="0" dirty="0" err="1"/>
              <a:t>bus</a:t>
            </a:r>
            <a:r>
              <a:rPr lang="tr-TR" baseline="0" dirty="0"/>
              <a:t>) ile sağlanır.</a:t>
            </a:r>
          </a:p>
          <a:p>
            <a:r>
              <a:rPr lang="tr-TR" baseline="0" dirty="0"/>
              <a:t>İşlemcide alınan emrin ne anlama geldiğini çözen kontrol birimi bulunur.</a:t>
            </a:r>
          </a:p>
          <a:p>
            <a:r>
              <a:rPr lang="tr-TR" baseline="0" dirty="0"/>
              <a:t>Ne anlama geldiği anlaşıldıktan sonra emre ilişkin hesaplama varsa ALU tarafından yapılır.</a:t>
            </a:r>
          </a:p>
          <a:p>
            <a:endParaRPr lang="tr-TR" baseline="0" dirty="0"/>
          </a:p>
          <a:p>
            <a:endParaRPr lang="tr-TR" baseline="0" dirty="0"/>
          </a:p>
          <a:p>
            <a:r>
              <a:rPr lang="tr-TR" baseline="0" dirty="0"/>
              <a:t>CPU üzerine alınan emir ve bu emir sonrasında oluşan sonuçlar Kaydedicilerde saklanır. CPU içindeki küçük belleklere kaydedici adı verilir.</a:t>
            </a:r>
          </a:p>
          <a:p>
            <a:r>
              <a:rPr lang="tr-TR" dirty="0"/>
              <a:t>Bilgisayarlara elektrik verildiğinde çalışmaya başlar ve elektrik kesilinceye kadar hiç durmadan şu döngüyü tekrarlarlar.</a:t>
            </a:r>
          </a:p>
          <a:p>
            <a:r>
              <a:rPr lang="tr-TR" dirty="0"/>
              <a:t>1-Emir</a:t>
            </a:r>
            <a:r>
              <a:rPr lang="tr-TR" baseline="0" dirty="0"/>
              <a:t> bellekten alınır (</a:t>
            </a:r>
            <a:r>
              <a:rPr lang="tr-TR" baseline="0" dirty="0" err="1"/>
              <a:t>fetch</a:t>
            </a:r>
            <a:r>
              <a:rPr lang="tr-TR" baseline="0" dirty="0"/>
              <a:t>)</a:t>
            </a:r>
          </a:p>
          <a:p>
            <a:r>
              <a:rPr lang="tr-TR" baseline="0" dirty="0"/>
              <a:t>2-Emir çözülür (</a:t>
            </a:r>
            <a:r>
              <a:rPr lang="tr-TR" baseline="0" dirty="0" err="1"/>
              <a:t>decode</a:t>
            </a:r>
            <a:r>
              <a:rPr lang="tr-TR" baseline="0" dirty="0"/>
              <a:t>)</a:t>
            </a:r>
          </a:p>
          <a:p>
            <a:r>
              <a:rPr lang="tr-TR" baseline="0" dirty="0"/>
              <a:t>3-Emir icra edilir (</a:t>
            </a:r>
            <a:r>
              <a:rPr lang="tr-TR" baseline="0" dirty="0" err="1"/>
              <a:t>execute</a:t>
            </a:r>
            <a:r>
              <a:rPr lang="tr-TR" baseline="0" dirty="0"/>
              <a:t>)</a:t>
            </a:r>
            <a:endParaRPr lang="tr-TR" dirty="0"/>
          </a:p>
        </p:txBody>
      </p:sp>
      <p:sp>
        <p:nvSpPr>
          <p:cNvPr id="4" name="Slayt Numarası Yer Tutucusu 3"/>
          <p:cNvSpPr>
            <a:spLocks noGrp="1"/>
          </p:cNvSpPr>
          <p:nvPr>
            <p:ph type="sldNum" sz="quarter" idx="10"/>
          </p:nvPr>
        </p:nvSpPr>
        <p:spPr/>
        <p:txBody>
          <a:bodyPr/>
          <a:lstStyle/>
          <a:p>
            <a:fld id="{2A91D6FB-D1B3-4F13-9A3B-291FE4259548}" type="slidenum">
              <a:rPr lang="tr-TR" smtClean="0"/>
              <a:t>5</a:t>
            </a:fld>
            <a:endParaRPr lang="tr-TR"/>
          </a:p>
        </p:txBody>
      </p:sp>
    </p:spTree>
    <p:extLst>
      <p:ext uri="{BB962C8B-B14F-4D97-AF65-F5344CB8AC3E}">
        <p14:creationId xmlns:p14="http://schemas.microsoft.com/office/powerpoint/2010/main" val="1475039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En basit bilgisayar Merkezi İşlem Birimi CPU yada kısaca İşlemci ve Bellekten oluşur. Bunların arasındaki iletişim;</a:t>
            </a:r>
          </a:p>
          <a:p>
            <a:r>
              <a:rPr lang="tr-TR" baseline="0" dirty="0"/>
              <a:t>-</a:t>
            </a:r>
            <a:r>
              <a:rPr lang="tr-TR" baseline="0" dirty="0" err="1"/>
              <a:t>Veriyollu</a:t>
            </a:r>
            <a:r>
              <a:rPr lang="tr-TR" baseline="0" dirty="0"/>
              <a:t> (data </a:t>
            </a:r>
            <a:r>
              <a:rPr lang="tr-TR" baseline="0" dirty="0" err="1"/>
              <a:t>bus</a:t>
            </a:r>
            <a:r>
              <a:rPr lang="tr-TR" baseline="0" dirty="0"/>
              <a:t>)</a:t>
            </a:r>
          </a:p>
          <a:p>
            <a:r>
              <a:rPr lang="tr-TR" baseline="0" dirty="0"/>
              <a:t>-Adres yolu (</a:t>
            </a:r>
            <a:r>
              <a:rPr lang="tr-TR" baseline="0" dirty="0" err="1"/>
              <a:t>adress</a:t>
            </a:r>
            <a:r>
              <a:rPr lang="tr-TR" baseline="0" dirty="0"/>
              <a:t> </a:t>
            </a:r>
            <a:r>
              <a:rPr lang="tr-TR" baseline="0" dirty="0" err="1"/>
              <a:t>bus</a:t>
            </a:r>
            <a:r>
              <a:rPr lang="tr-TR" baseline="0" dirty="0"/>
              <a:t>)</a:t>
            </a:r>
          </a:p>
          <a:p>
            <a:r>
              <a:rPr lang="tr-TR" baseline="0" dirty="0"/>
              <a:t>-Ve kontrol yollarından (</a:t>
            </a:r>
            <a:r>
              <a:rPr lang="tr-TR" baseline="0" dirty="0" err="1"/>
              <a:t>control</a:t>
            </a:r>
            <a:r>
              <a:rPr lang="tr-TR" baseline="0" dirty="0"/>
              <a:t> </a:t>
            </a:r>
            <a:r>
              <a:rPr lang="tr-TR" baseline="0" dirty="0" err="1"/>
              <a:t>bus</a:t>
            </a:r>
            <a:r>
              <a:rPr lang="tr-TR" baseline="0" dirty="0"/>
              <a:t>) ile sağlanır.</a:t>
            </a:r>
          </a:p>
          <a:p>
            <a:r>
              <a:rPr lang="tr-TR" baseline="0" dirty="0"/>
              <a:t>İşlemcide alınan emrin ne anlama geldiğini çözen kontrol birimi bulunur.</a:t>
            </a:r>
          </a:p>
          <a:p>
            <a:r>
              <a:rPr lang="tr-TR" baseline="0" dirty="0"/>
              <a:t>Ne anlama geldiği anlaşıldıktan sonra emre ilişkin hesaplama varsa ALU tarafından yapılır.</a:t>
            </a:r>
          </a:p>
          <a:p>
            <a:endParaRPr lang="tr-TR" baseline="0" dirty="0"/>
          </a:p>
          <a:p>
            <a:endParaRPr lang="tr-TR" baseline="0" dirty="0"/>
          </a:p>
          <a:p>
            <a:r>
              <a:rPr lang="tr-TR" baseline="0" dirty="0"/>
              <a:t>CPU üzerine alınan emir ve bu emir sonrasında oluşan sonuçlar Kaydedicilerde saklanır. CPU içindeki küçük belleklere kaydedici adı verilir.</a:t>
            </a:r>
          </a:p>
          <a:p>
            <a:r>
              <a:rPr lang="tr-TR" dirty="0"/>
              <a:t>Bilgisayarlara elektrik verildiğinde çalışmaya başlar ve elektrik kesilinceye kadar hiç durmadan şu döngüyü tekrarlarlar.</a:t>
            </a:r>
          </a:p>
          <a:p>
            <a:r>
              <a:rPr lang="tr-TR" dirty="0"/>
              <a:t>1-Emir</a:t>
            </a:r>
            <a:r>
              <a:rPr lang="tr-TR" baseline="0" dirty="0"/>
              <a:t> bellekten alınır (</a:t>
            </a:r>
            <a:r>
              <a:rPr lang="tr-TR" baseline="0" dirty="0" err="1"/>
              <a:t>fetch</a:t>
            </a:r>
            <a:r>
              <a:rPr lang="tr-TR" baseline="0" dirty="0"/>
              <a:t>)</a:t>
            </a:r>
          </a:p>
          <a:p>
            <a:r>
              <a:rPr lang="tr-TR" baseline="0" dirty="0"/>
              <a:t>2-Emir çözülür (</a:t>
            </a:r>
            <a:r>
              <a:rPr lang="tr-TR" baseline="0" dirty="0" err="1"/>
              <a:t>decode</a:t>
            </a:r>
            <a:r>
              <a:rPr lang="tr-TR" baseline="0" dirty="0"/>
              <a:t>)</a:t>
            </a:r>
          </a:p>
          <a:p>
            <a:r>
              <a:rPr lang="tr-TR" baseline="0" dirty="0"/>
              <a:t>3-Emir icra edilir (</a:t>
            </a:r>
            <a:r>
              <a:rPr lang="tr-TR" baseline="0" dirty="0" err="1"/>
              <a:t>execute</a:t>
            </a:r>
            <a:r>
              <a:rPr lang="tr-TR" baseline="0" dirty="0"/>
              <a:t>)</a:t>
            </a:r>
            <a:endParaRPr lang="tr-TR" dirty="0"/>
          </a:p>
        </p:txBody>
      </p:sp>
      <p:sp>
        <p:nvSpPr>
          <p:cNvPr id="4" name="Slayt Numarası Yer Tutucusu 3"/>
          <p:cNvSpPr>
            <a:spLocks noGrp="1"/>
          </p:cNvSpPr>
          <p:nvPr>
            <p:ph type="sldNum" sz="quarter" idx="10"/>
          </p:nvPr>
        </p:nvSpPr>
        <p:spPr/>
        <p:txBody>
          <a:bodyPr/>
          <a:lstStyle/>
          <a:p>
            <a:fld id="{2A91D6FB-D1B3-4F13-9A3B-291FE4259548}" type="slidenum">
              <a:rPr lang="tr-TR" smtClean="0"/>
              <a:t>6</a:t>
            </a:fld>
            <a:endParaRPr lang="tr-TR"/>
          </a:p>
        </p:txBody>
      </p:sp>
    </p:spTree>
    <p:extLst>
      <p:ext uri="{BB962C8B-B14F-4D97-AF65-F5344CB8AC3E}">
        <p14:creationId xmlns:p14="http://schemas.microsoft.com/office/powerpoint/2010/main" val="12047341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En basit bilgisayar Merkezi İşlem Birimi CPU yada kısaca İşlemci ve Bellekten oluşur. Bunların arasındaki iletişim;</a:t>
            </a:r>
          </a:p>
          <a:p>
            <a:r>
              <a:rPr lang="tr-TR" baseline="0" dirty="0"/>
              <a:t>-</a:t>
            </a:r>
            <a:r>
              <a:rPr lang="tr-TR" baseline="0" dirty="0" err="1"/>
              <a:t>Veriyollu</a:t>
            </a:r>
            <a:r>
              <a:rPr lang="tr-TR" baseline="0" dirty="0"/>
              <a:t> (data </a:t>
            </a:r>
            <a:r>
              <a:rPr lang="tr-TR" baseline="0" dirty="0" err="1"/>
              <a:t>bus</a:t>
            </a:r>
            <a:r>
              <a:rPr lang="tr-TR" baseline="0" dirty="0"/>
              <a:t>)</a:t>
            </a:r>
          </a:p>
          <a:p>
            <a:r>
              <a:rPr lang="tr-TR" baseline="0" dirty="0"/>
              <a:t>-Adres yolu (</a:t>
            </a:r>
            <a:r>
              <a:rPr lang="tr-TR" baseline="0" dirty="0" err="1"/>
              <a:t>adress</a:t>
            </a:r>
            <a:r>
              <a:rPr lang="tr-TR" baseline="0" dirty="0"/>
              <a:t> </a:t>
            </a:r>
            <a:r>
              <a:rPr lang="tr-TR" baseline="0" dirty="0" err="1"/>
              <a:t>bus</a:t>
            </a:r>
            <a:r>
              <a:rPr lang="tr-TR" baseline="0" dirty="0"/>
              <a:t>)</a:t>
            </a:r>
          </a:p>
          <a:p>
            <a:r>
              <a:rPr lang="tr-TR" baseline="0" dirty="0"/>
              <a:t>-Ve kontrol yollarından (</a:t>
            </a:r>
            <a:r>
              <a:rPr lang="tr-TR" baseline="0" dirty="0" err="1"/>
              <a:t>control</a:t>
            </a:r>
            <a:r>
              <a:rPr lang="tr-TR" baseline="0" dirty="0"/>
              <a:t> </a:t>
            </a:r>
            <a:r>
              <a:rPr lang="tr-TR" baseline="0" dirty="0" err="1"/>
              <a:t>bus</a:t>
            </a:r>
            <a:r>
              <a:rPr lang="tr-TR" baseline="0" dirty="0"/>
              <a:t>) ile sağlanır.</a:t>
            </a:r>
          </a:p>
          <a:p>
            <a:r>
              <a:rPr lang="tr-TR" baseline="0" dirty="0"/>
              <a:t>İşlemcide alınan emrin ne anlama geldiğini çözen kontrol birimi bulunur.</a:t>
            </a:r>
          </a:p>
          <a:p>
            <a:r>
              <a:rPr lang="tr-TR" baseline="0" dirty="0"/>
              <a:t>Ne anlama geldiği anlaşıldıktan sonra emre ilişkin hesaplama varsa ALU tarafından yapılır.</a:t>
            </a:r>
          </a:p>
          <a:p>
            <a:endParaRPr lang="tr-TR" baseline="0" dirty="0"/>
          </a:p>
          <a:p>
            <a:endParaRPr lang="tr-TR" baseline="0" dirty="0"/>
          </a:p>
          <a:p>
            <a:r>
              <a:rPr lang="tr-TR" baseline="0" dirty="0"/>
              <a:t>CPU üzerine alınan emir ve bu emir sonrasında oluşan sonuçlar Kaydedicilerde saklanır. CPU içindeki küçük belleklere kaydedici adı verilir.</a:t>
            </a:r>
          </a:p>
          <a:p>
            <a:r>
              <a:rPr lang="tr-TR" dirty="0"/>
              <a:t>Bilgisayarlara elektrik verildiğinde çalışmaya başlar ve elektrik kesilinceye kadar hiç durmadan şu döngüyü tekrarlarlar.</a:t>
            </a:r>
          </a:p>
          <a:p>
            <a:r>
              <a:rPr lang="tr-TR" dirty="0"/>
              <a:t>1-Emir</a:t>
            </a:r>
            <a:r>
              <a:rPr lang="tr-TR" baseline="0" dirty="0"/>
              <a:t> bellekten alınır (</a:t>
            </a:r>
            <a:r>
              <a:rPr lang="tr-TR" baseline="0" dirty="0" err="1"/>
              <a:t>fetch</a:t>
            </a:r>
            <a:r>
              <a:rPr lang="tr-TR" baseline="0" dirty="0"/>
              <a:t>)</a:t>
            </a:r>
          </a:p>
          <a:p>
            <a:r>
              <a:rPr lang="tr-TR" baseline="0" dirty="0"/>
              <a:t>2-Emir çözülür (</a:t>
            </a:r>
            <a:r>
              <a:rPr lang="tr-TR" baseline="0" dirty="0" err="1"/>
              <a:t>decode</a:t>
            </a:r>
            <a:r>
              <a:rPr lang="tr-TR" baseline="0" dirty="0"/>
              <a:t>)</a:t>
            </a:r>
          </a:p>
          <a:p>
            <a:r>
              <a:rPr lang="tr-TR" baseline="0" dirty="0"/>
              <a:t>3-Emir icra edilir (</a:t>
            </a:r>
            <a:r>
              <a:rPr lang="tr-TR" baseline="0" dirty="0" err="1"/>
              <a:t>execute</a:t>
            </a:r>
            <a:r>
              <a:rPr lang="tr-TR" baseline="0" dirty="0"/>
              <a:t>)</a:t>
            </a:r>
            <a:endParaRPr lang="tr-TR" dirty="0"/>
          </a:p>
        </p:txBody>
      </p:sp>
      <p:sp>
        <p:nvSpPr>
          <p:cNvPr id="4" name="Slayt Numarası Yer Tutucusu 3"/>
          <p:cNvSpPr>
            <a:spLocks noGrp="1"/>
          </p:cNvSpPr>
          <p:nvPr>
            <p:ph type="sldNum" sz="quarter" idx="10"/>
          </p:nvPr>
        </p:nvSpPr>
        <p:spPr/>
        <p:txBody>
          <a:bodyPr/>
          <a:lstStyle/>
          <a:p>
            <a:fld id="{2A91D6FB-D1B3-4F13-9A3B-291FE4259548}" type="slidenum">
              <a:rPr lang="tr-TR" smtClean="0"/>
              <a:t>8</a:t>
            </a:fld>
            <a:endParaRPr lang="tr-TR"/>
          </a:p>
        </p:txBody>
      </p:sp>
    </p:spTree>
    <p:extLst>
      <p:ext uri="{BB962C8B-B14F-4D97-AF65-F5344CB8AC3E}">
        <p14:creationId xmlns:p14="http://schemas.microsoft.com/office/powerpoint/2010/main" val="37312212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indent="0">
              <a:buNone/>
            </a:pPr>
            <a:r>
              <a:rPr lang="tr-TR" dirty="0"/>
              <a:t>Günümüzde ticari olarak satılan işlemcilerin çoğu </a:t>
            </a:r>
            <a:r>
              <a:rPr lang="tr-TR" b="1" u="sng" dirty="0"/>
              <a:t>ortak emir seti </a:t>
            </a:r>
            <a:r>
              <a:rPr lang="tr-TR" dirty="0"/>
              <a:t>kullanmaya başlamışlardır.</a:t>
            </a:r>
          </a:p>
          <a:p>
            <a:pPr marL="0" indent="0">
              <a:buNone/>
            </a:pPr>
            <a:r>
              <a:rPr lang="tr-TR" dirty="0"/>
              <a:t>Masaüstü bilgisayarların birçoğu İntel ve AMD Marka işlemciler kullanır ve bunlar </a:t>
            </a:r>
            <a:r>
              <a:rPr lang="tr-TR" dirty="0">
                <a:solidFill>
                  <a:srgbClr val="C00000"/>
                </a:solidFill>
              </a:rPr>
              <a:t>IA-16, IA-32, x86-16, x86-64, AMD64</a:t>
            </a:r>
            <a:r>
              <a:rPr lang="tr-TR" dirty="0"/>
              <a:t>,… emir setleri ve eklentilerini desteklemektedir.</a:t>
            </a:r>
          </a:p>
          <a:p>
            <a:pPr marL="0" indent="0">
              <a:buNone/>
            </a:pPr>
            <a:r>
              <a:rPr lang="tr-TR" dirty="0"/>
              <a:t>Bilinen birçok telefon ARM tabanlı işlemciler ve bunlar </a:t>
            </a:r>
            <a:r>
              <a:rPr lang="tr-TR" dirty="0">
                <a:solidFill>
                  <a:srgbClr val="C00000"/>
                </a:solidFill>
              </a:rPr>
              <a:t>ARMv7, ARMv8</a:t>
            </a:r>
            <a:r>
              <a:rPr lang="tr-TR" dirty="0"/>
              <a:t>, … emir setleri ve eklentileri kullanılmaktadır.</a:t>
            </a:r>
          </a:p>
          <a:p>
            <a:pPr marL="0" marR="0" indent="0" algn="l" defTabSz="914400" rtl="0" eaLnBrk="1" fontAlgn="auto" latinLnBrk="0" hangingPunct="1">
              <a:lnSpc>
                <a:spcPct val="100000"/>
              </a:lnSpc>
              <a:spcBef>
                <a:spcPts val="0"/>
              </a:spcBef>
              <a:spcAft>
                <a:spcPts val="0"/>
              </a:spcAft>
              <a:buClrTx/>
              <a:buSzTx/>
              <a:buFontTx/>
              <a:buNone/>
              <a:tabLst/>
              <a:defRPr/>
            </a:pPr>
            <a:r>
              <a:rPr lang="tr-TR" dirty="0"/>
              <a:t>Bu da  </a:t>
            </a:r>
            <a:r>
              <a:rPr lang="tr-TR" u="sng" dirty="0"/>
              <a:t>aynı işletim sistemi yada programların birden farklı CPU ile çalışmasının önünü açmıştır</a:t>
            </a:r>
            <a:r>
              <a:rPr lang="tr-TR" dirty="0"/>
              <a:t>.</a:t>
            </a:r>
          </a:p>
          <a:p>
            <a:endParaRPr lang="tr-TR" dirty="0"/>
          </a:p>
          <a:p>
            <a:pPr marL="0" marR="0" lvl="0" indent="0" algn="l" defTabSz="914400" rtl="0" eaLnBrk="1" fontAlgn="auto" latinLnBrk="0" hangingPunct="1">
              <a:lnSpc>
                <a:spcPct val="100000"/>
              </a:lnSpc>
              <a:spcBef>
                <a:spcPts val="0"/>
              </a:spcBef>
              <a:spcAft>
                <a:spcPts val="0"/>
              </a:spcAft>
              <a:buClrTx/>
              <a:buSzTx/>
              <a:buFontTx/>
              <a:buNone/>
              <a:tabLst/>
              <a:defRPr/>
            </a:pPr>
            <a:r>
              <a:rPr lang="tr-TR" b="1" dirty="0">
                <a:solidFill>
                  <a:srgbClr val="7030A0"/>
                </a:solidFill>
              </a:rPr>
              <a:t>RISC</a:t>
            </a:r>
            <a:r>
              <a:rPr lang="tr-TR" dirty="0"/>
              <a:t> (</a:t>
            </a:r>
            <a:r>
              <a:rPr lang="tr-TR" dirty="0" err="1">
                <a:solidFill>
                  <a:srgbClr val="C00000"/>
                </a:solidFill>
              </a:rPr>
              <a:t>Reduced</a:t>
            </a:r>
            <a:r>
              <a:rPr lang="tr-TR" dirty="0">
                <a:solidFill>
                  <a:srgbClr val="C00000"/>
                </a:solidFill>
              </a:rPr>
              <a:t> </a:t>
            </a:r>
            <a:r>
              <a:rPr lang="tr-TR" dirty="0" err="1">
                <a:solidFill>
                  <a:srgbClr val="C00000"/>
                </a:solidFill>
              </a:rPr>
              <a:t>instruction</a:t>
            </a:r>
            <a:r>
              <a:rPr lang="tr-TR" dirty="0">
                <a:solidFill>
                  <a:srgbClr val="C00000"/>
                </a:solidFill>
              </a:rPr>
              <a:t> set </a:t>
            </a:r>
            <a:r>
              <a:rPr lang="tr-TR" dirty="0" err="1">
                <a:solidFill>
                  <a:srgbClr val="C00000"/>
                </a:solidFill>
              </a:rPr>
              <a:t>computing</a:t>
            </a:r>
            <a:r>
              <a:rPr lang="tr-TR" dirty="0"/>
              <a:t>): Az sayıda emir alan yüksek hızlı işlemci tasarımı. </a:t>
            </a:r>
            <a:r>
              <a:rPr lang="tr-TR" dirty="0" err="1"/>
              <a:t>Risc</a:t>
            </a:r>
            <a:r>
              <a:rPr lang="tr-TR" dirty="0"/>
              <a:t> işlemciler</a:t>
            </a:r>
            <a:r>
              <a:rPr lang="tr-TR" baseline="0" dirty="0"/>
              <a:t> az sayıda emre sahip olduğundan emrin çözülmesi ve icrası da kısa zaman almaktadır. </a:t>
            </a:r>
          </a:p>
          <a:p>
            <a:pPr lvl="0"/>
            <a:endParaRPr lang="tr-TR" dirty="0"/>
          </a:p>
          <a:p>
            <a:pPr marL="0" marR="0" lvl="0" indent="0" algn="l" defTabSz="914400" rtl="0" eaLnBrk="1" fontAlgn="auto" latinLnBrk="0" hangingPunct="1">
              <a:lnSpc>
                <a:spcPct val="100000"/>
              </a:lnSpc>
              <a:spcBef>
                <a:spcPts val="0"/>
              </a:spcBef>
              <a:spcAft>
                <a:spcPts val="0"/>
              </a:spcAft>
              <a:buClrTx/>
              <a:buSzTx/>
              <a:buFontTx/>
              <a:buNone/>
              <a:tabLst/>
              <a:defRPr/>
            </a:pPr>
            <a:r>
              <a:rPr lang="tr-TR" b="1" dirty="0">
                <a:solidFill>
                  <a:srgbClr val="7030A0"/>
                </a:solidFill>
              </a:rPr>
              <a:t>CISC</a:t>
            </a:r>
            <a:r>
              <a:rPr lang="tr-TR" dirty="0"/>
              <a:t> (</a:t>
            </a:r>
            <a:r>
              <a:rPr lang="tr-TR" dirty="0" err="1">
                <a:solidFill>
                  <a:srgbClr val="C00000"/>
                </a:solidFill>
              </a:rPr>
              <a:t>Complex</a:t>
            </a:r>
            <a:r>
              <a:rPr lang="tr-TR" dirty="0">
                <a:solidFill>
                  <a:srgbClr val="C00000"/>
                </a:solidFill>
              </a:rPr>
              <a:t> </a:t>
            </a:r>
            <a:r>
              <a:rPr lang="tr-TR" dirty="0" err="1">
                <a:solidFill>
                  <a:srgbClr val="C00000"/>
                </a:solidFill>
              </a:rPr>
              <a:t>instruction</a:t>
            </a:r>
            <a:r>
              <a:rPr lang="tr-TR" dirty="0">
                <a:solidFill>
                  <a:srgbClr val="C00000"/>
                </a:solidFill>
              </a:rPr>
              <a:t> set </a:t>
            </a:r>
            <a:r>
              <a:rPr lang="tr-TR" dirty="0" err="1">
                <a:solidFill>
                  <a:srgbClr val="C00000"/>
                </a:solidFill>
              </a:rPr>
              <a:t>computing</a:t>
            </a:r>
            <a:r>
              <a:rPr lang="tr-TR" dirty="0"/>
              <a:t>): Çok fazla emri anlayan karmaşık nispeten yavaş işlemci tasarımı. </a:t>
            </a:r>
            <a:r>
              <a:rPr lang="tr-TR" dirty="0" err="1"/>
              <a:t>Komplex</a:t>
            </a:r>
            <a:r>
              <a:rPr lang="tr-TR" baseline="0" dirty="0"/>
              <a:t> İşlemciler: Çok sayıda emir tanıyabildiğinden emrin çözülmesi ve icra edilmesi nispeten daha uzun sürer.</a:t>
            </a:r>
            <a:r>
              <a:rPr lang="tr-TR" dirty="0"/>
              <a:t> Yüksek düzey dillerin daha kolay makine koduna çevrilmesini kolaylaştırır. Adreslemeler</a:t>
            </a:r>
            <a:r>
              <a:rPr lang="tr-TR" baseline="0" dirty="0"/>
              <a:t> </a:t>
            </a:r>
            <a:r>
              <a:rPr lang="tr-TR" dirty="0"/>
              <a:t>, aritmetik işlem</a:t>
            </a:r>
            <a:r>
              <a:rPr lang="tr-TR" baseline="0" dirty="0"/>
              <a:t>, h</a:t>
            </a:r>
            <a:r>
              <a:rPr lang="tr-TR" dirty="0"/>
              <a:t>afıza</a:t>
            </a:r>
            <a:r>
              <a:rPr lang="tr-TR" baseline="0" dirty="0"/>
              <a:t> erişimleri için daha fazla emir kodu bulunur.</a:t>
            </a:r>
            <a:endParaRPr lang="tr-TR" dirty="0"/>
          </a:p>
          <a:p>
            <a:pPr lvl="0"/>
            <a:endParaRPr lang="tr-TR" dirty="0"/>
          </a:p>
          <a:p>
            <a:pPr lvl="0"/>
            <a:r>
              <a:rPr lang="tr-TR" b="1" dirty="0"/>
              <a:t>Özel</a:t>
            </a:r>
            <a:r>
              <a:rPr lang="tr-TR" dirty="0"/>
              <a:t>: Belli amaçlar için tasarlanmış işlemcilerdir; </a:t>
            </a:r>
          </a:p>
          <a:p>
            <a:endParaRPr lang="tr-TR" dirty="0"/>
          </a:p>
        </p:txBody>
      </p:sp>
      <p:sp>
        <p:nvSpPr>
          <p:cNvPr id="4" name="Slayt Numarası Yer Tutucusu 3"/>
          <p:cNvSpPr>
            <a:spLocks noGrp="1"/>
          </p:cNvSpPr>
          <p:nvPr>
            <p:ph type="sldNum" sz="quarter" idx="10"/>
          </p:nvPr>
        </p:nvSpPr>
        <p:spPr/>
        <p:txBody>
          <a:bodyPr/>
          <a:lstStyle/>
          <a:p>
            <a:fld id="{2A91D6FB-D1B3-4F13-9A3B-291FE4259548}" type="slidenum">
              <a:rPr lang="tr-TR" smtClean="0"/>
              <a:t>9</a:t>
            </a:fld>
            <a:endParaRPr lang="tr-TR"/>
          </a:p>
        </p:txBody>
      </p:sp>
    </p:spTree>
    <p:extLst>
      <p:ext uri="{BB962C8B-B14F-4D97-AF65-F5344CB8AC3E}">
        <p14:creationId xmlns:p14="http://schemas.microsoft.com/office/powerpoint/2010/main" val="604308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sz="1200" dirty="0"/>
              <a:t>İşlemci ile bellek arasında bağlantı sağlayan kablolar yada yollar (BUS) adres veya veri taşır. Bu yolların veri taşıyanlarına Veri Yolu (Data </a:t>
            </a:r>
            <a:r>
              <a:rPr lang="tr-TR" sz="1200" dirty="0" err="1"/>
              <a:t>Bus</a:t>
            </a:r>
            <a:r>
              <a:rPr lang="tr-TR" sz="1200" dirty="0"/>
              <a:t>), Adres taşıyanına ise (</a:t>
            </a:r>
            <a:r>
              <a:rPr lang="tr-TR" sz="1200" dirty="0" err="1"/>
              <a:t>Address</a:t>
            </a:r>
            <a:r>
              <a:rPr lang="tr-TR" sz="1200" dirty="0"/>
              <a:t> </a:t>
            </a:r>
            <a:r>
              <a:rPr lang="tr-TR" sz="1200" dirty="0" err="1"/>
              <a:t>Bus</a:t>
            </a:r>
            <a:r>
              <a:rPr lang="tr-TR" sz="1200" dirty="0"/>
              <a:t>) adı verilir. Veri yolu; hem CPU tarafından belleğe veri yazmak veya bellekten CPU ya taşınacak veriler için kullanıldığından çift yönlüdür.  Adres yolu ise belleğin hangi bölgesindeki veriye ulaşılacağını belirleyen hatlardır. Yani o an işlem yapılan bellek adresini temsil eder. </a:t>
            </a:r>
          </a:p>
          <a:p>
            <a:endParaRPr lang="tr-TR" sz="1200" dirty="0"/>
          </a:p>
          <a:p>
            <a:r>
              <a:rPr lang="tr-TR" sz="1200" dirty="0"/>
              <a:t>Bilgisayarlar elektrikle çalışan aletlerdir. İşlemci ile bellek arasında bir hatta elektrik varsa "1" yoksa "0" olarak anlamlandırılır. Bunlar ikili sayı sisteminin rakamlarıdır (</a:t>
            </a:r>
            <a:r>
              <a:rPr lang="tr-TR" sz="1200" dirty="0" err="1">
                <a:solidFill>
                  <a:srgbClr val="C00000"/>
                </a:solidFill>
              </a:rPr>
              <a:t>BInary</a:t>
            </a:r>
            <a:r>
              <a:rPr lang="tr-TR" sz="1200" dirty="0">
                <a:solidFill>
                  <a:srgbClr val="C00000"/>
                </a:solidFill>
              </a:rPr>
              <a:t> </a:t>
            </a:r>
            <a:r>
              <a:rPr lang="tr-TR" sz="1200" dirty="0" err="1">
                <a:solidFill>
                  <a:srgbClr val="C00000"/>
                </a:solidFill>
              </a:rPr>
              <a:t>DigiT</a:t>
            </a:r>
            <a:r>
              <a:rPr lang="tr-TR" sz="1200" dirty="0">
                <a:solidFill>
                  <a:srgbClr val="C00000"/>
                </a:solidFill>
              </a:rPr>
              <a:t>- bit</a:t>
            </a:r>
            <a:r>
              <a:rPr lang="tr-TR" sz="1200" dirty="0"/>
              <a:t>).   </a:t>
            </a:r>
          </a:p>
          <a:p>
            <a:r>
              <a:rPr lang="tr-TR" sz="1200" dirty="0"/>
              <a:t>1 yol/kablo var ise aynı anda 1 yada 0 değeri bu yol üzerine taşınır.</a:t>
            </a:r>
          </a:p>
          <a:p>
            <a:r>
              <a:rPr lang="tr-TR" sz="1200" dirty="0"/>
              <a:t>2 yol/kablo var ise 00, 01, 10 yada 11 bu yollar üzerinde taşınır. ...</a:t>
            </a:r>
          </a:p>
          <a:p>
            <a:r>
              <a:rPr lang="tr-TR" sz="1200" dirty="0"/>
              <a:t>Bu yollar üzerinde 2^(kablo sayısı) farklı alternatifte bilgi bulunabilir.</a:t>
            </a:r>
          </a:p>
          <a:p>
            <a:endParaRPr lang="tr-TR" sz="1200" dirty="0"/>
          </a:p>
          <a:p>
            <a:r>
              <a:rPr lang="tr-TR" sz="1200" dirty="0"/>
              <a:t>Kablodaki gerilimin değeri genelde 5V, 3.3V, 2.8V, 2V, 1.5V, 1V gibi değerler alır.  </a:t>
            </a:r>
            <a:r>
              <a:rPr lang="tr-TR" dirty="0"/>
              <a:t>Kullanıcılar için ne gerilimin ne olduğu değil varlığı önemlidir. </a:t>
            </a:r>
          </a:p>
          <a:p>
            <a:pPr marL="0" marR="0" indent="0" algn="l" defTabSz="914400" rtl="0" eaLnBrk="1" fontAlgn="auto" latinLnBrk="0" hangingPunct="1">
              <a:lnSpc>
                <a:spcPct val="100000"/>
              </a:lnSpc>
              <a:spcBef>
                <a:spcPts val="0"/>
              </a:spcBef>
              <a:spcAft>
                <a:spcPts val="0"/>
              </a:spcAft>
              <a:buClrTx/>
              <a:buSzTx/>
              <a:buFontTx/>
              <a:buNone/>
              <a:tabLst/>
              <a:defRPr/>
            </a:pPr>
            <a:r>
              <a:rPr lang="tr-TR" dirty="0"/>
              <a:t>Gerilim değerin yüksek olması fazla akım çekme ve ısınma anlamına gelir. Genelde eski işlemciler 5V gerilimle çalışır.</a:t>
            </a:r>
          </a:p>
          <a:p>
            <a:pPr marL="0" marR="0" indent="0" algn="l" defTabSz="914400" rtl="0" eaLnBrk="1" fontAlgn="auto" latinLnBrk="0" hangingPunct="1">
              <a:lnSpc>
                <a:spcPct val="100000"/>
              </a:lnSpc>
              <a:spcBef>
                <a:spcPts val="0"/>
              </a:spcBef>
              <a:spcAft>
                <a:spcPts val="0"/>
              </a:spcAft>
              <a:buClrTx/>
              <a:buSzTx/>
              <a:buFontTx/>
              <a:buNone/>
              <a:tabLst/>
              <a:defRPr/>
            </a:pPr>
            <a:endParaRPr lang="tr-TR" dirty="0"/>
          </a:p>
          <a:p>
            <a:pPr marL="0" marR="0" indent="0" algn="l" defTabSz="914400" rtl="0" eaLnBrk="1" fontAlgn="auto" latinLnBrk="0" hangingPunct="1">
              <a:lnSpc>
                <a:spcPct val="100000"/>
              </a:lnSpc>
              <a:spcBef>
                <a:spcPts val="0"/>
              </a:spcBef>
              <a:spcAft>
                <a:spcPts val="0"/>
              </a:spcAft>
              <a:buClrTx/>
              <a:buSzTx/>
              <a:buFontTx/>
              <a:buNone/>
              <a:tabLst/>
              <a:defRPr/>
            </a:pPr>
            <a:endParaRPr lang="tr-TR" dirty="0"/>
          </a:p>
          <a:p>
            <a:endParaRPr lang="tr-TR" dirty="0"/>
          </a:p>
        </p:txBody>
      </p:sp>
      <p:sp>
        <p:nvSpPr>
          <p:cNvPr id="4" name="Slayt Numarası Yer Tutucusu 3"/>
          <p:cNvSpPr>
            <a:spLocks noGrp="1"/>
          </p:cNvSpPr>
          <p:nvPr>
            <p:ph type="sldNum" sz="quarter" idx="10"/>
          </p:nvPr>
        </p:nvSpPr>
        <p:spPr/>
        <p:txBody>
          <a:bodyPr/>
          <a:lstStyle/>
          <a:p>
            <a:fld id="{2A91D6FB-D1B3-4F13-9A3B-291FE4259548}" type="slidenum">
              <a:rPr lang="tr-TR" smtClean="0"/>
              <a:t>10</a:t>
            </a:fld>
            <a:endParaRPr lang="tr-TR"/>
          </a:p>
        </p:txBody>
      </p:sp>
    </p:spTree>
    <p:extLst>
      <p:ext uri="{BB962C8B-B14F-4D97-AF65-F5344CB8AC3E}">
        <p14:creationId xmlns:p14="http://schemas.microsoft.com/office/powerpoint/2010/main" val="711290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tr-TR" dirty="0"/>
          </a:p>
          <a:p>
            <a:pPr marL="0" marR="0" indent="0" algn="l" defTabSz="914400" rtl="0" eaLnBrk="1" fontAlgn="auto" latinLnBrk="0" hangingPunct="1">
              <a:lnSpc>
                <a:spcPct val="100000"/>
              </a:lnSpc>
              <a:spcBef>
                <a:spcPts val="0"/>
              </a:spcBef>
              <a:spcAft>
                <a:spcPts val="0"/>
              </a:spcAft>
              <a:buClrTx/>
              <a:buSzTx/>
              <a:buFontTx/>
              <a:buNone/>
              <a:tabLst/>
              <a:defRPr/>
            </a:pPr>
            <a:endParaRPr lang="tr-TR" dirty="0"/>
          </a:p>
          <a:p>
            <a:endParaRPr lang="tr-TR" dirty="0"/>
          </a:p>
        </p:txBody>
      </p:sp>
      <p:sp>
        <p:nvSpPr>
          <p:cNvPr id="4" name="Slayt Numarası Yer Tutucusu 3"/>
          <p:cNvSpPr>
            <a:spLocks noGrp="1"/>
          </p:cNvSpPr>
          <p:nvPr>
            <p:ph type="sldNum" sz="quarter" idx="10"/>
          </p:nvPr>
        </p:nvSpPr>
        <p:spPr/>
        <p:txBody>
          <a:bodyPr/>
          <a:lstStyle/>
          <a:p>
            <a:fld id="{2A91D6FB-D1B3-4F13-9A3B-291FE4259548}" type="slidenum">
              <a:rPr lang="tr-TR" smtClean="0"/>
              <a:t>11</a:t>
            </a:fld>
            <a:endParaRPr lang="tr-TR"/>
          </a:p>
        </p:txBody>
      </p:sp>
    </p:spTree>
    <p:extLst>
      <p:ext uri="{BB962C8B-B14F-4D97-AF65-F5344CB8AC3E}">
        <p14:creationId xmlns:p14="http://schemas.microsoft.com/office/powerpoint/2010/main" val="20055014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0" indent="0">
              <a:buNone/>
            </a:pPr>
            <a:r>
              <a:rPr lang="tr-TR" dirty="0"/>
              <a:t>Adreslenebilir bellek miktarı ise işlemcinin adres hatlarının sayısı yani adres yolu (</a:t>
            </a:r>
            <a:r>
              <a:rPr lang="tr-TR" dirty="0" err="1"/>
              <a:t>address</a:t>
            </a:r>
            <a:r>
              <a:rPr lang="tr-TR" dirty="0"/>
              <a:t> </a:t>
            </a:r>
            <a:r>
              <a:rPr lang="tr-TR" dirty="0" err="1"/>
              <a:t>bus</a:t>
            </a:r>
            <a:r>
              <a:rPr lang="tr-TR" dirty="0"/>
              <a:t>) ile belirlenir;</a:t>
            </a:r>
          </a:p>
          <a:p>
            <a:pPr lvl="0"/>
            <a:r>
              <a:rPr lang="tr-TR" dirty="0"/>
              <a:t>Motorola 6802 İşlemcisi </a:t>
            </a:r>
            <a:r>
              <a:rPr lang="tr-TR" b="1" dirty="0"/>
              <a:t>8 bit </a:t>
            </a:r>
            <a:r>
              <a:rPr lang="tr-TR" dirty="0"/>
              <a:t>veri yoluna, </a:t>
            </a:r>
            <a:r>
              <a:rPr lang="tr-TR" b="1" dirty="0"/>
              <a:t>16 bit </a:t>
            </a:r>
            <a:r>
              <a:rPr lang="tr-TR" dirty="0"/>
              <a:t>adres yoluna sahiptir. </a:t>
            </a:r>
            <a:r>
              <a:rPr lang="tr-TR" baseline="0" dirty="0"/>
              <a:t> </a:t>
            </a:r>
            <a:r>
              <a:rPr lang="tr-TR" dirty="0"/>
              <a:t>2^16=</a:t>
            </a:r>
            <a:r>
              <a:rPr lang="tr-TR" b="1" dirty="0">
                <a:solidFill>
                  <a:srgbClr val="7030A0"/>
                </a:solidFill>
              </a:rPr>
              <a:t>65.536 (64 </a:t>
            </a:r>
            <a:r>
              <a:rPr lang="tr-TR" b="1" dirty="0" err="1">
                <a:solidFill>
                  <a:srgbClr val="7030A0"/>
                </a:solidFill>
              </a:rPr>
              <a:t>kBYTE</a:t>
            </a:r>
            <a:r>
              <a:rPr lang="tr-TR" b="1" dirty="0">
                <a:solidFill>
                  <a:srgbClr val="7030A0"/>
                </a:solidFill>
              </a:rPr>
              <a:t>) </a:t>
            </a:r>
            <a:r>
              <a:rPr lang="tr-TR" dirty="0"/>
              <a:t>kadar belleği adresleyebilir</a:t>
            </a:r>
          </a:p>
          <a:p>
            <a:r>
              <a:rPr lang="tr-TR" dirty="0"/>
              <a:t>8086 işlemcide </a:t>
            </a:r>
            <a:r>
              <a:rPr lang="tr-TR" b="1" dirty="0"/>
              <a:t>8 bit </a:t>
            </a:r>
            <a:r>
              <a:rPr lang="tr-TR" dirty="0"/>
              <a:t>veri yoluna, </a:t>
            </a:r>
            <a:r>
              <a:rPr lang="tr-TR" b="1" dirty="0"/>
              <a:t>20 bit </a:t>
            </a:r>
            <a:r>
              <a:rPr lang="tr-TR" dirty="0"/>
              <a:t>adres</a:t>
            </a:r>
            <a:r>
              <a:rPr lang="tr-TR" b="1" dirty="0"/>
              <a:t> </a:t>
            </a:r>
            <a:r>
              <a:rPr lang="tr-TR" dirty="0"/>
              <a:t>yoluna sahiptir.  2^20=1.048.576 BYTE= </a:t>
            </a:r>
            <a:r>
              <a:rPr lang="tr-TR" b="1" dirty="0">
                <a:solidFill>
                  <a:srgbClr val="7030A0"/>
                </a:solidFill>
              </a:rPr>
              <a:t>1024 </a:t>
            </a:r>
            <a:r>
              <a:rPr lang="tr-TR" b="1" dirty="0" err="1">
                <a:solidFill>
                  <a:srgbClr val="7030A0"/>
                </a:solidFill>
              </a:rPr>
              <a:t>kBYTE</a:t>
            </a:r>
            <a:r>
              <a:rPr lang="tr-TR" b="1" dirty="0">
                <a:solidFill>
                  <a:srgbClr val="7030A0"/>
                </a:solidFill>
              </a:rPr>
              <a:t> =1 MBYTE </a:t>
            </a:r>
            <a:r>
              <a:rPr lang="tr-TR" dirty="0"/>
              <a:t>kadar fiziksel belleği adresleyebilir.</a:t>
            </a:r>
          </a:p>
          <a:p>
            <a:r>
              <a:rPr lang="tr-TR" dirty="0"/>
              <a:t>80286 işlemcide </a:t>
            </a:r>
            <a:r>
              <a:rPr lang="tr-TR" b="1" dirty="0"/>
              <a:t>16 bit</a:t>
            </a:r>
            <a:r>
              <a:rPr lang="tr-TR" dirty="0"/>
              <a:t> veri yoluna, </a:t>
            </a:r>
            <a:r>
              <a:rPr lang="tr-TR" b="1" dirty="0"/>
              <a:t>24 bit </a:t>
            </a:r>
            <a:r>
              <a:rPr lang="tr-TR" dirty="0"/>
              <a:t>adres yoluna sahiptir. 2^24=16.777.2016 BYTE=</a:t>
            </a:r>
            <a:r>
              <a:rPr lang="tr-TR" b="1" dirty="0">
                <a:solidFill>
                  <a:srgbClr val="7030A0"/>
                </a:solidFill>
              </a:rPr>
              <a:t>16 MBYTE</a:t>
            </a:r>
            <a:r>
              <a:rPr lang="tr-TR" dirty="0">
                <a:solidFill>
                  <a:srgbClr val="7030A0"/>
                </a:solidFill>
              </a:rPr>
              <a:t> </a:t>
            </a:r>
            <a:r>
              <a:rPr lang="tr-TR" dirty="0"/>
              <a:t>kadar fiziksel belleği adresleyebilir.</a:t>
            </a:r>
          </a:p>
          <a:p>
            <a:r>
              <a:rPr lang="tr-TR" dirty="0"/>
              <a:t>i7 işlemcisi </a:t>
            </a:r>
            <a:r>
              <a:rPr lang="tr-TR" b="1" dirty="0"/>
              <a:t>64 bit</a:t>
            </a:r>
            <a:r>
              <a:rPr lang="tr-TR" dirty="0"/>
              <a:t> veri yoluna ve </a:t>
            </a:r>
            <a:r>
              <a:rPr lang="tr-TR" b="1" dirty="0"/>
              <a:t>36 bit </a:t>
            </a:r>
            <a:r>
              <a:rPr lang="tr-TR" dirty="0"/>
              <a:t>adres yoluna sahiptir. </a:t>
            </a:r>
            <a:r>
              <a:rPr lang="tr-TR" b="1" dirty="0">
                <a:solidFill>
                  <a:srgbClr val="7030A0"/>
                </a:solidFill>
              </a:rPr>
              <a:t>64GB</a:t>
            </a:r>
            <a:r>
              <a:rPr lang="tr-TR" dirty="0"/>
              <a:t> kadar fiziksel hafızayı adresleyebilir.</a:t>
            </a:r>
          </a:p>
          <a:p>
            <a:endParaRPr lang="tr-TR" dirty="0"/>
          </a:p>
        </p:txBody>
      </p:sp>
      <p:sp>
        <p:nvSpPr>
          <p:cNvPr id="4" name="Slayt Numarası Yer Tutucusu 3"/>
          <p:cNvSpPr>
            <a:spLocks noGrp="1"/>
          </p:cNvSpPr>
          <p:nvPr>
            <p:ph type="sldNum" sz="quarter" idx="10"/>
          </p:nvPr>
        </p:nvSpPr>
        <p:spPr/>
        <p:txBody>
          <a:bodyPr/>
          <a:lstStyle/>
          <a:p>
            <a:fld id="{2A91D6FB-D1B3-4F13-9A3B-291FE4259548}" type="slidenum">
              <a:rPr lang="tr-TR" smtClean="0"/>
              <a:t>12</a:t>
            </a:fld>
            <a:endParaRPr lang="tr-TR"/>
          </a:p>
        </p:txBody>
      </p:sp>
    </p:spTree>
    <p:extLst>
      <p:ext uri="{BB962C8B-B14F-4D97-AF65-F5344CB8AC3E}">
        <p14:creationId xmlns:p14="http://schemas.microsoft.com/office/powerpoint/2010/main" val="217803954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7200" cap="all" baseline="0">
                <a:blipFill dpi="0" rotWithShape="1">
                  <a:blip r:embed="rId4"/>
                  <a:srcRect/>
                  <a:tile tx="6350" ty="-127000" sx="65000" sy="64000" flip="none" algn="tl"/>
                </a:blipFill>
              </a:defRPr>
            </a:lvl1pPr>
          </a:lstStyle>
          <a:p>
            <a:r>
              <a:rPr lang="en-US" dirty="0"/>
              <a:t>Click to edit Master title style</a:t>
            </a:r>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284890-85D2-4D7B-8EF5-15A9C1DB8F42}" type="datetimeFigureOut">
              <a:rPr lang="en-US" dirty="0"/>
              <a:t>4/8/2025</a:t>
            </a:fld>
            <a:endParaRPr lang="en-US" dirty="0"/>
          </a:p>
        </p:txBody>
      </p:sp>
      <p:sp>
        <p:nvSpPr>
          <p:cNvPr id="5" name="Footer Placeholder 4"/>
          <p:cNvSpPr>
            <a:spLocks noGrp="1"/>
          </p:cNvSpPr>
          <p:nvPr>
            <p:ph type="ftr" sz="quarter" idx="11"/>
          </p:nvPr>
        </p:nvSpPr>
        <p:spPr/>
        <p:txBody>
          <a:bodyPr/>
          <a:lstStyle/>
          <a:p>
            <a:r>
              <a:rPr lang="tr-TR" dirty="0"/>
              <a:t>Elektronik Yük. Müh. İlhan ÖZKAN, ilhanozkan@outlook.com</a:t>
            </a:r>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157CC2-0FC8-4686-B024-99790E0F5162}" type="datetimeFigureOut">
              <a:rPr lang="en-US" dirty="0"/>
              <a:t>4/8/2025</a:t>
            </a:fld>
            <a:endParaRPr lang="en-US" dirty="0"/>
          </a:p>
        </p:txBody>
      </p:sp>
      <p:sp>
        <p:nvSpPr>
          <p:cNvPr id="5" name="Footer Placeholder 4"/>
          <p:cNvSpPr>
            <a:spLocks noGrp="1"/>
          </p:cNvSpPr>
          <p:nvPr>
            <p:ph type="ftr" sz="quarter" idx="11"/>
          </p:nvPr>
        </p:nvSpPr>
        <p:spPr/>
        <p:txBody>
          <a:bodyPr/>
          <a:lstStyle/>
          <a:p>
            <a:r>
              <a:rPr lang="tr-TR" dirty="0"/>
              <a:t>Elektronik Yük. Müh. İlhan ÖZKAN, ilhanozkan@outlook.com</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userDrawn="1"/>
        </p:nvSpPr>
        <p:spPr>
          <a:xfrm>
            <a:off x="1052716" y="263905"/>
            <a:ext cx="10075531"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userDrawn="1"/>
        </p:nvSpPr>
        <p:spPr>
          <a:xfrm>
            <a:off x="1052716" y="1906835"/>
            <a:ext cx="10075531"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userDrawn="1"/>
        </p:nvSpPr>
        <p:spPr>
          <a:xfrm>
            <a:off x="1052716" y="401738"/>
            <a:ext cx="10075532" cy="1429227"/>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normAutofit/>
          </a:bodyPr>
          <a:lstStyle>
            <a:lvl1pPr>
              <a:defRPr sz="40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2F5661D-6934-4B32-B92C-470368BF1EC6}" type="datetimeFigureOut">
              <a:rPr lang="en-US" dirty="0"/>
              <a:t>4/8/2025</a:t>
            </a:fld>
            <a:endParaRPr lang="en-US" dirty="0"/>
          </a:p>
        </p:txBody>
      </p:sp>
      <p:sp>
        <p:nvSpPr>
          <p:cNvPr id="5" name="Footer Placeholder 4"/>
          <p:cNvSpPr>
            <a:spLocks noGrp="1"/>
          </p:cNvSpPr>
          <p:nvPr>
            <p:ph type="ftr" sz="quarter" idx="11"/>
          </p:nvPr>
        </p:nvSpPr>
        <p:spPr/>
        <p:txBody>
          <a:bodyPr/>
          <a:lstStyle/>
          <a:p>
            <a:r>
              <a:rPr lang="tr-TR" dirty="0"/>
              <a:t>Elektronik Yük. Müh. İlhan ÖZKAN, ilhanozkan@outlook.com</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C6F822A4-8DA6-4447-9B1F-C5DB58435268}" type="datetimeFigureOut">
              <a:rPr lang="en-US" dirty="0"/>
              <a:t>4/8/2025</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r>
              <a:rPr lang="tr-TR" dirty="0"/>
              <a:t>Elektronik Yük. Müh. İlhan ÖZKAN, ilhanozkan@outlook.com</a:t>
            </a:r>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48D31E-DCDA-41A7-9C67-C4B11B94D21D}" type="datetimeFigureOut">
              <a:rPr lang="en-US" dirty="0"/>
              <a:t>4/8/2025</a:t>
            </a:fld>
            <a:endParaRPr lang="en-US" dirty="0"/>
          </a:p>
        </p:txBody>
      </p:sp>
      <p:sp>
        <p:nvSpPr>
          <p:cNvPr id="6" name="Footer Placeholder 5"/>
          <p:cNvSpPr>
            <a:spLocks noGrp="1"/>
          </p:cNvSpPr>
          <p:nvPr>
            <p:ph type="ftr" sz="quarter" idx="11"/>
          </p:nvPr>
        </p:nvSpPr>
        <p:spPr/>
        <p:txBody>
          <a:bodyPr/>
          <a:lstStyle/>
          <a:p>
            <a:r>
              <a:rPr lang="tr-TR" dirty="0"/>
              <a:t>Elektronik Yük. Müh. İlhan ÖZKAN, ilhanozkan@outlook.com</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B3762C0-B258-48F1-ADE6-176B4174CCDD}" type="datetimeFigureOut">
              <a:rPr lang="en-US" dirty="0"/>
              <a:t>4/8/2025</a:t>
            </a:fld>
            <a:endParaRPr lang="en-US" dirty="0"/>
          </a:p>
        </p:txBody>
      </p:sp>
      <p:sp>
        <p:nvSpPr>
          <p:cNvPr id="8" name="Footer Placeholder 7"/>
          <p:cNvSpPr>
            <a:spLocks noGrp="1"/>
          </p:cNvSpPr>
          <p:nvPr>
            <p:ph type="ftr" sz="quarter" idx="11"/>
          </p:nvPr>
        </p:nvSpPr>
        <p:spPr/>
        <p:txBody>
          <a:bodyPr/>
          <a:lstStyle/>
          <a:p>
            <a:r>
              <a:rPr lang="tr-TR" dirty="0"/>
              <a:t>Elektronik Yük. Müh. İlhan ÖZKAN, ilhanozkan@outlook.com</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7919A6-33EB-49BD-A62F-1FA56B9F9712}" type="datetimeFigureOut">
              <a:rPr lang="en-US" dirty="0"/>
              <a:t>4/8/2025</a:t>
            </a:fld>
            <a:endParaRPr lang="en-US" dirty="0"/>
          </a:p>
        </p:txBody>
      </p:sp>
      <p:sp>
        <p:nvSpPr>
          <p:cNvPr id="4" name="Footer Placeholder 3"/>
          <p:cNvSpPr>
            <a:spLocks noGrp="1"/>
          </p:cNvSpPr>
          <p:nvPr>
            <p:ph type="ftr" sz="quarter" idx="11"/>
          </p:nvPr>
        </p:nvSpPr>
        <p:spPr/>
        <p:txBody>
          <a:bodyPr/>
          <a:lstStyle/>
          <a:p>
            <a:r>
              <a:rPr lang="tr-TR" dirty="0"/>
              <a:t>Elektronik Yük. Müh. İlhan ÖZKAN, ilhanozkan@outlook.com</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4E7D1B-D673-4CF6-8672-009D42ABD2A0}" type="datetimeFigureOut">
              <a:rPr lang="en-US" dirty="0"/>
              <a:t>4/8/2025</a:t>
            </a:fld>
            <a:endParaRPr lang="en-US" dirty="0"/>
          </a:p>
        </p:txBody>
      </p:sp>
      <p:sp>
        <p:nvSpPr>
          <p:cNvPr id="3" name="Footer Placeholder 2"/>
          <p:cNvSpPr>
            <a:spLocks noGrp="1"/>
          </p:cNvSpPr>
          <p:nvPr>
            <p:ph type="ftr" sz="quarter" idx="11"/>
          </p:nvPr>
        </p:nvSpPr>
        <p:spPr/>
        <p:txBody>
          <a:bodyPr/>
          <a:lstStyle/>
          <a:p>
            <a:r>
              <a:rPr lang="tr-TR" dirty="0"/>
              <a:t>Elektronik Yük. Müh. İlhan ÖZKAN, ilhanozkan@outlook.com</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43497"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352839"/>
            <a:ext cx="3200400" cy="1436204"/>
          </a:xfrm>
        </p:spPr>
        <p:txBody>
          <a:bodyPr anchor="b">
            <a:normAutofit/>
          </a:bodyPr>
          <a:lstStyle>
            <a:lvl1pPr>
              <a:defRPr sz="3200" b="1"/>
            </a:lvl1pPr>
          </a:lstStyle>
          <a:p>
            <a:r>
              <a:rPr lang="en-US" dirty="0"/>
              <a:t>Click to edit Master title style</a:t>
            </a:r>
          </a:p>
        </p:txBody>
      </p:sp>
      <p:sp>
        <p:nvSpPr>
          <p:cNvPr id="3" name="Content Placeholder 2"/>
          <p:cNvSpPr>
            <a:spLocks noGrp="1"/>
          </p:cNvSpPr>
          <p:nvPr>
            <p:ph idx="1"/>
          </p:nvPr>
        </p:nvSpPr>
        <p:spPr>
          <a:xfrm>
            <a:off x="238539" y="352839"/>
            <a:ext cx="7829385" cy="5827869"/>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1832146"/>
            <a:ext cx="3200400" cy="4348563"/>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8549640" y="6272784"/>
            <a:ext cx="2688336" cy="365125"/>
          </a:xfrm>
        </p:spPr>
        <p:txBody>
          <a:bodyPr/>
          <a:lstStyle/>
          <a:p>
            <a:fld id="{DA16AA21-1863-4931-97CB-99D0A168701B}" type="datetimeFigureOut">
              <a:rPr lang="en-US" dirty="0"/>
              <a:t>4/8/2025</a:t>
            </a:fld>
            <a:endParaRPr lang="en-US" dirty="0"/>
          </a:p>
        </p:txBody>
      </p:sp>
      <p:sp>
        <p:nvSpPr>
          <p:cNvPr id="6" name="Footer Placeholder 5"/>
          <p:cNvSpPr>
            <a:spLocks noGrp="1"/>
          </p:cNvSpPr>
          <p:nvPr>
            <p:ph type="ftr" sz="quarter" idx="11"/>
          </p:nvPr>
        </p:nvSpPr>
        <p:spPr>
          <a:xfrm>
            <a:off x="238539" y="6272784"/>
            <a:ext cx="7824410" cy="365125"/>
          </a:xfrm>
        </p:spPr>
        <p:txBody>
          <a:bodyPr/>
          <a:lstStyle/>
          <a:p>
            <a:r>
              <a:rPr lang="tr-TR" dirty="0"/>
              <a:t>Elektronik Yük. Müh. İlhan ÖZKAN, ilhanozkan@outlook.com</a:t>
            </a:r>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342900"/>
            <a:ext cx="3200400" cy="1426265"/>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1812267"/>
            <a:ext cx="3200400" cy="4368441"/>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8549640" y="6272784"/>
            <a:ext cx="2688336" cy="365125"/>
          </a:xfrm>
        </p:spPr>
        <p:txBody>
          <a:bodyPr/>
          <a:lstStyle/>
          <a:p>
            <a:fld id="{3772C379-9A7C-4C87-A116-CBE9F58B04C5}" type="datetimeFigureOut">
              <a:rPr lang="en-US" dirty="0"/>
              <a:t>4/8/2025</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microsoft.com/office/2007/relationships/hdphoto" Target="../media/hdphoto1.wdp"/><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5" Type="http://schemas.microsoft.com/office/2007/relationships/hdphoto" Target="../media/hdphoto2.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6"/>
          <p:cNvSpPr/>
          <p:nvPr userDrawn="1"/>
        </p:nvSpPr>
        <p:spPr>
          <a:xfrm>
            <a:off x="1052716" y="263905"/>
            <a:ext cx="10075531" cy="80683"/>
          </a:xfrm>
          <a:prstGeom prst="rect">
            <a:avLst/>
          </a:prstGeom>
          <a:blipFill dpi="0" rotWithShape="1">
            <a:blip r:embed="rId12">
              <a:alphaModFix amt="85000"/>
              <a:lum bright="70000" contrast="-70000"/>
              <a:extLst>
                <a:ext uri="{BEBA8EAE-BF5A-486C-A8C5-ECC9F3942E4B}">
                  <a14:imgProps xmlns:a14="http://schemas.microsoft.com/office/drawing/2010/main">
                    <a14:imgLayer r:embed="rId1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7"/>
          <p:cNvSpPr/>
          <p:nvPr userDrawn="1"/>
        </p:nvSpPr>
        <p:spPr>
          <a:xfrm>
            <a:off x="1052716" y="1906835"/>
            <a:ext cx="10075531" cy="80683"/>
          </a:xfrm>
          <a:prstGeom prst="rect">
            <a:avLst/>
          </a:prstGeom>
          <a:blipFill dpi="0" rotWithShape="1">
            <a:blip r:embed="rId12">
              <a:alphaModFix amt="85000"/>
              <a:lum bright="70000" contrast="-70000"/>
              <a:extLst>
                <a:ext uri="{BEBA8EAE-BF5A-486C-A8C5-ECC9F3942E4B}">
                  <a14:imgProps xmlns:a14="http://schemas.microsoft.com/office/drawing/2010/main">
                    <a14:imgLayer r:embed="rId1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8"/>
          <p:cNvSpPr/>
          <p:nvPr userDrawn="1"/>
        </p:nvSpPr>
        <p:spPr>
          <a:xfrm>
            <a:off x="1052716" y="401738"/>
            <a:ext cx="10075532" cy="1429227"/>
          </a:xfrm>
          <a:prstGeom prst="rect">
            <a:avLst/>
          </a:prstGeom>
          <a:blipFill dpi="0" rotWithShape="1">
            <a:blip r:embed="rId12">
              <a:alphaModFix amt="85000"/>
              <a:lum bright="70000" contrast="-70000"/>
              <a:extLst>
                <a:ext uri="{BEBA8EAE-BF5A-486C-A8C5-ECC9F3942E4B}">
                  <a14:imgProps xmlns:a14="http://schemas.microsoft.com/office/drawing/2010/main">
                    <a14:imgLayer r:embed="rId1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69848" y="484632"/>
            <a:ext cx="10058400" cy="1346333"/>
          </a:xfrm>
          <a:prstGeom prst="rect">
            <a:avLst/>
          </a:prstGeom>
        </p:spPr>
        <p:txBody>
          <a:bodyPr vert="horz" lIns="91440" tIns="45720" rIns="91440" bIns="45720" rtlCol="0" anchor="ctr">
            <a:noAutofit/>
          </a:bodyPr>
          <a:lstStyle/>
          <a:p>
            <a:r>
              <a:rPr lang="en-US" dirty="0"/>
              <a:t>Click to edit Master title style</a:t>
            </a:r>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8664C608-40B1-4030-A28D-5B74BC98ADCE}" type="datetimeFigureOut">
              <a:rPr lang="en-US" dirty="0"/>
              <a:t>4/8/2025</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r>
              <a:rPr lang="tr-TR" dirty="0"/>
              <a:t>Elektronik Yük. Müh. İlhan ÖZKAN, ilhanozkan@outlook.com</a:t>
            </a:r>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Lst>
  <p:hf sldNum="0" hdr="0" ftr="0" dt="0"/>
  <p:txStyles>
    <p:titleStyle>
      <a:lvl1pPr algn="l" defTabSz="914400" rtl="0" eaLnBrk="1" latinLnBrk="0" hangingPunct="1">
        <a:lnSpc>
          <a:spcPct val="90000"/>
        </a:lnSpc>
        <a:spcBef>
          <a:spcPct val="0"/>
        </a:spcBef>
        <a:buNone/>
        <a:defRPr sz="48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tr-TR" sz="8000" dirty="0"/>
              <a:t>Temel bilgisayar kavramları</a:t>
            </a:r>
            <a:endParaRPr lang="en-US" sz="8000" dirty="0"/>
          </a:p>
        </p:txBody>
      </p:sp>
      <p:sp>
        <p:nvSpPr>
          <p:cNvPr id="3" name="Subtitle 2"/>
          <p:cNvSpPr>
            <a:spLocks noGrp="1"/>
          </p:cNvSpPr>
          <p:nvPr>
            <p:ph type="subTitle" idx="1"/>
          </p:nvPr>
        </p:nvSpPr>
        <p:spPr/>
        <p:txBody>
          <a:bodyPr/>
          <a:lstStyle/>
          <a:p>
            <a:pPr algn="ctr"/>
            <a:r>
              <a:rPr lang="tr-TR" dirty="0">
                <a:solidFill>
                  <a:schemeClr val="bg1">
                    <a:lumMod val="50000"/>
                  </a:schemeClr>
                </a:solidFill>
              </a:rPr>
              <a:t>İlhan ÖZKAN, Elektronik Yüksek Mühendisi</a:t>
            </a:r>
            <a:br>
              <a:rPr lang="tr-TR" dirty="0">
                <a:solidFill>
                  <a:schemeClr val="bg1">
                    <a:lumMod val="50000"/>
                  </a:schemeClr>
                </a:solidFill>
              </a:rPr>
            </a:br>
            <a:r>
              <a:rPr lang="tr-TR" dirty="0">
                <a:solidFill>
                  <a:schemeClr val="bg1">
                    <a:lumMod val="50000"/>
                  </a:schemeClr>
                </a:solidFill>
              </a:rPr>
              <a:t>Mayıs 2020</a:t>
            </a:r>
            <a:endParaRPr lang="en-US" dirty="0">
              <a:solidFill>
                <a:schemeClr val="bg1">
                  <a:lumMod val="50000"/>
                </a:schemeClr>
              </a:solidFill>
            </a:endParaRPr>
          </a:p>
        </p:txBody>
      </p:sp>
    </p:spTree>
    <p:extLst>
      <p:ext uri="{BB962C8B-B14F-4D97-AF65-F5344CB8AC3E}">
        <p14:creationId xmlns:p14="http://schemas.microsoft.com/office/powerpoint/2010/main" val="3879346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Resim 4" descr="Cables for 2-Wire System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8637270" flipV="1">
            <a:off x="2000990" y="2476731"/>
            <a:ext cx="2879648" cy="2879648"/>
          </a:xfrm>
          <a:prstGeom prst="rect">
            <a:avLst/>
          </a:prstGeom>
        </p:spPr>
      </p:pic>
      <p:sp>
        <p:nvSpPr>
          <p:cNvPr id="2" name="Unvan 1"/>
          <p:cNvSpPr>
            <a:spLocks noGrp="1"/>
          </p:cNvSpPr>
          <p:nvPr>
            <p:ph type="title"/>
          </p:nvPr>
        </p:nvSpPr>
        <p:spPr/>
        <p:txBody>
          <a:bodyPr/>
          <a:lstStyle/>
          <a:p>
            <a:r>
              <a:rPr lang="tr-TR" dirty="0"/>
              <a:t>Adres ve veri yolu</a:t>
            </a:r>
          </a:p>
        </p:txBody>
      </p:sp>
      <p:sp>
        <p:nvSpPr>
          <p:cNvPr id="3" name="İçerik Yer Tutucusu 2"/>
          <p:cNvSpPr>
            <a:spLocks noGrp="1"/>
          </p:cNvSpPr>
          <p:nvPr>
            <p:ph sz="half" idx="1"/>
          </p:nvPr>
        </p:nvSpPr>
        <p:spPr/>
        <p:txBody>
          <a:bodyPr>
            <a:noAutofit/>
          </a:bodyPr>
          <a:lstStyle/>
          <a:p>
            <a:pPr marL="0" indent="0" algn="ctr">
              <a:buNone/>
            </a:pPr>
            <a:endParaRPr lang="tr-TR" sz="3200" dirty="0"/>
          </a:p>
          <a:p>
            <a:pPr marL="0" indent="0" algn="ctr">
              <a:buNone/>
            </a:pPr>
            <a:endParaRPr lang="tr-TR" sz="3200" dirty="0"/>
          </a:p>
          <a:p>
            <a:pPr marL="0" indent="0" algn="ctr">
              <a:buNone/>
            </a:pPr>
            <a:endParaRPr lang="tr-TR" sz="3200" dirty="0"/>
          </a:p>
          <a:p>
            <a:pPr marL="0" indent="0" algn="ctr">
              <a:buNone/>
            </a:pPr>
            <a:endParaRPr lang="tr-TR" sz="3200" dirty="0"/>
          </a:p>
          <a:p>
            <a:pPr marL="0" indent="0" algn="ctr">
              <a:buNone/>
            </a:pPr>
            <a:r>
              <a:rPr lang="tr-TR" sz="3200" dirty="0">
                <a:solidFill>
                  <a:srgbClr val="C00000"/>
                </a:solidFill>
              </a:rPr>
              <a:t>5V/0V</a:t>
            </a:r>
            <a:r>
              <a:rPr lang="tr-TR" sz="3200" dirty="0"/>
              <a:t> ↣ Var/Yok ↣</a:t>
            </a:r>
            <a:r>
              <a:rPr lang="tr-TR" sz="3200" dirty="0">
                <a:solidFill>
                  <a:srgbClr val="C00000"/>
                </a:solidFill>
              </a:rPr>
              <a:t>1/0</a:t>
            </a:r>
            <a:r>
              <a:rPr lang="tr-TR" sz="3200" dirty="0"/>
              <a:t> </a:t>
            </a:r>
          </a:p>
          <a:p>
            <a:pPr marL="0" indent="0" algn="ctr">
              <a:buNone/>
            </a:pPr>
            <a:r>
              <a:rPr lang="tr-TR" sz="3200" dirty="0">
                <a:solidFill>
                  <a:srgbClr val="7030A0"/>
                </a:solidFill>
              </a:rPr>
              <a:t>BIT</a:t>
            </a:r>
            <a:r>
              <a:rPr lang="tr-TR" sz="3200" dirty="0"/>
              <a:t> (</a:t>
            </a:r>
            <a:r>
              <a:rPr lang="tr-TR" sz="3200" dirty="0" err="1">
                <a:solidFill>
                  <a:srgbClr val="C00000"/>
                </a:solidFill>
              </a:rPr>
              <a:t>BI</a:t>
            </a:r>
            <a:r>
              <a:rPr lang="tr-TR" sz="3200" dirty="0" err="1"/>
              <a:t>nary</a:t>
            </a:r>
            <a:r>
              <a:rPr lang="tr-TR" sz="3200" dirty="0"/>
              <a:t> </a:t>
            </a:r>
            <a:r>
              <a:rPr lang="tr-TR" sz="3200" dirty="0" err="1"/>
              <a:t>Digi</a:t>
            </a:r>
            <a:r>
              <a:rPr lang="tr-TR" sz="3200" dirty="0" err="1">
                <a:solidFill>
                  <a:srgbClr val="C00000"/>
                </a:solidFill>
              </a:rPr>
              <a:t>T</a:t>
            </a:r>
            <a:r>
              <a:rPr lang="tr-TR" sz="3200" dirty="0"/>
              <a:t>)   </a:t>
            </a:r>
          </a:p>
        </p:txBody>
      </p:sp>
      <p:sp>
        <p:nvSpPr>
          <p:cNvPr id="4" name="İçerik Yer Tutucusu 3"/>
          <p:cNvSpPr>
            <a:spLocks noGrp="1"/>
          </p:cNvSpPr>
          <p:nvPr>
            <p:ph sz="half" idx="2"/>
          </p:nvPr>
        </p:nvSpPr>
        <p:spPr>
          <a:xfrm>
            <a:off x="6373368" y="2194560"/>
            <a:ext cx="4754880" cy="3977640"/>
          </a:xfrm>
        </p:spPr>
        <p:txBody>
          <a:bodyPr>
            <a:noAutofit/>
          </a:bodyPr>
          <a:lstStyle/>
          <a:p>
            <a:pPr marL="0" indent="0" algn="ctr">
              <a:buNone/>
            </a:pPr>
            <a:r>
              <a:rPr lang="tr-TR" b="1" dirty="0"/>
              <a:t>İşlemci ile bellek arasında kablolardan oluşan </a:t>
            </a:r>
            <a:r>
              <a:rPr lang="tr-TR" b="1" dirty="0">
                <a:solidFill>
                  <a:srgbClr val="00B050"/>
                </a:solidFill>
              </a:rPr>
              <a:t>adres</a:t>
            </a:r>
            <a:r>
              <a:rPr lang="tr-TR" b="1" dirty="0"/>
              <a:t> ve </a:t>
            </a:r>
            <a:r>
              <a:rPr lang="tr-TR" b="1" dirty="0">
                <a:solidFill>
                  <a:srgbClr val="0070C0"/>
                </a:solidFill>
              </a:rPr>
              <a:t>veri</a:t>
            </a:r>
            <a:r>
              <a:rPr lang="tr-TR" b="1" dirty="0"/>
              <a:t> yolu bulunur.</a:t>
            </a:r>
          </a:p>
          <a:p>
            <a:pPr marL="0" indent="0" algn="ctr">
              <a:buNone/>
            </a:pPr>
            <a:r>
              <a:rPr lang="tr-TR" b="1" dirty="0">
                <a:solidFill>
                  <a:srgbClr val="0070C0"/>
                </a:solidFill>
              </a:rPr>
              <a:t>Veri yolu</a:t>
            </a:r>
            <a:br>
              <a:rPr lang="tr-TR" b="1" dirty="0">
                <a:solidFill>
                  <a:srgbClr val="0070C0"/>
                </a:solidFill>
              </a:rPr>
            </a:br>
            <a:r>
              <a:rPr lang="tr-TR" dirty="0"/>
              <a:t>(</a:t>
            </a:r>
            <a:r>
              <a:rPr lang="tr-TR" b="1" dirty="0">
                <a:solidFill>
                  <a:srgbClr val="C00000"/>
                </a:solidFill>
              </a:rPr>
              <a:t>data </a:t>
            </a:r>
            <a:r>
              <a:rPr lang="tr-TR" b="1" dirty="0" err="1">
                <a:solidFill>
                  <a:srgbClr val="C00000"/>
                </a:solidFill>
              </a:rPr>
              <a:t>bus</a:t>
            </a:r>
            <a:r>
              <a:rPr lang="tr-TR" dirty="0"/>
              <a:t>)</a:t>
            </a:r>
          </a:p>
          <a:p>
            <a:pPr marL="0" indent="0" algn="ctr">
              <a:buNone/>
            </a:pPr>
            <a:r>
              <a:rPr lang="tr-TR" b="1" dirty="0">
                <a:solidFill>
                  <a:srgbClr val="00B050"/>
                </a:solidFill>
              </a:rPr>
              <a:t>Adres yolu</a:t>
            </a:r>
            <a:br>
              <a:rPr lang="tr-TR" dirty="0"/>
            </a:br>
            <a:r>
              <a:rPr lang="tr-TR" dirty="0"/>
              <a:t>(</a:t>
            </a:r>
            <a:r>
              <a:rPr lang="tr-TR" b="1" dirty="0" err="1">
                <a:solidFill>
                  <a:srgbClr val="C00000"/>
                </a:solidFill>
              </a:rPr>
              <a:t>address</a:t>
            </a:r>
            <a:r>
              <a:rPr lang="tr-TR" b="1" dirty="0">
                <a:solidFill>
                  <a:srgbClr val="C00000"/>
                </a:solidFill>
              </a:rPr>
              <a:t> </a:t>
            </a:r>
            <a:r>
              <a:rPr lang="tr-TR" b="1" dirty="0" err="1">
                <a:solidFill>
                  <a:srgbClr val="C00000"/>
                </a:solidFill>
              </a:rPr>
              <a:t>bus</a:t>
            </a:r>
            <a:r>
              <a:rPr lang="tr-TR" dirty="0"/>
              <a:t>)</a:t>
            </a:r>
          </a:p>
          <a:p>
            <a:pPr marL="0" indent="0" algn="ctr">
              <a:buNone/>
            </a:pPr>
            <a:r>
              <a:rPr lang="tr-TR" dirty="0"/>
              <a:t>Bu yollarda (kablolarda) </a:t>
            </a:r>
            <a:r>
              <a:rPr lang="tr-TR" u="sng" dirty="0">
                <a:solidFill>
                  <a:srgbClr val="FF0000"/>
                </a:solidFill>
              </a:rPr>
              <a:t>gerilimin değerinden ziyade varlığı </a:t>
            </a:r>
            <a:r>
              <a:rPr lang="tr-TR" dirty="0"/>
              <a:t>anlamlıdır.</a:t>
            </a:r>
          </a:p>
          <a:p>
            <a:pPr marL="0" indent="0" algn="ctr">
              <a:buNone/>
            </a:pPr>
            <a:r>
              <a:rPr lang="tr-TR" dirty="0"/>
              <a:t>Gerilim değeri eski işlemcilerde yüksek ve genelde 5Volt, yeni işlemcilerde ise 1Volt’a kadar inmektedir.</a:t>
            </a:r>
          </a:p>
          <a:p>
            <a:pPr marL="0" indent="0" algn="ctr">
              <a:buNone/>
            </a:pPr>
            <a:endParaRPr lang="tr-TR" dirty="0"/>
          </a:p>
        </p:txBody>
      </p:sp>
    </p:spTree>
    <p:extLst>
      <p:ext uri="{BB962C8B-B14F-4D97-AF65-F5344CB8AC3E}">
        <p14:creationId xmlns:p14="http://schemas.microsoft.com/office/powerpoint/2010/main" val="2951266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Veri yolu genişliği</a:t>
            </a:r>
          </a:p>
        </p:txBody>
      </p:sp>
      <p:sp>
        <p:nvSpPr>
          <p:cNvPr id="3" name="İçerik Yer Tutucusu 2"/>
          <p:cNvSpPr>
            <a:spLocks noGrp="1"/>
          </p:cNvSpPr>
          <p:nvPr>
            <p:ph sz="half" idx="1"/>
          </p:nvPr>
        </p:nvSpPr>
        <p:spPr>
          <a:xfrm>
            <a:off x="1069848" y="2194560"/>
            <a:ext cx="4754880" cy="3977640"/>
          </a:xfrm>
        </p:spPr>
        <p:txBody>
          <a:bodyPr>
            <a:noAutofit/>
          </a:bodyPr>
          <a:lstStyle/>
          <a:p>
            <a:pPr marL="0" indent="0" algn="ctr">
              <a:buNone/>
            </a:pPr>
            <a:r>
              <a:rPr lang="tr-TR" dirty="0"/>
              <a:t>İşlemcinin veri yolunun genişliği </a:t>
            </a:r>
            <a:r>
              <a:rPr lang="tr-TR" b="1" dirty="0">
                <a:solidFill>
                  <a:srgbClr val="0070C0"/>
                </a:solidFill>
              </a:rPr>
              <a:t>kelime</a:t>
            </a:r>
            <a:r>
              <a:rPr lang="tr-TR" dirty="0">
                <a:solidFill>
                  <a:srgbClr val="00B0F0"/>
                </a:solidFill>
              </a:rPr>
              <a:t> </a:t>
            </a:r>
            <a:r>
              <a:rPr lang="tr-TR" b="1" dirty="0">
                <a:solidFill>
                  <a:srgbClr val="0070C0"/>
                </a:solidFill>
              </a:rPr>
              <a:t>uzunluğudur.</a:t>
            </a:r>
            <a:br>
              <a:rPr lang="tr-TR" dirty="0"/>
            </a:br>
            <a:r>
              <a:rPr lang="tr-TR" b="1" dirty="0"/>
              <a:t>(</a:t>
            </a:r>
            <a:r>
              <a:rPr lang="tr-TR" b="1" dirty="0" err="1">
                <a:solidFill>
                  <a:srgbClr val="C00000"/>
                </a:solidFill>
              </a:rPr>
              <a:t>word</a:t>
            </a:r>
            <a:r>
              <a:rPr lang="tr-TR" b="1" dirty="0"/>
              <a:t>)</a:t>
            </a:r>
            <a:br>
              <a:rPr lang="tr-TR" b="1" dirty="0"/>
            </a:br>
            <a:endParaRPr lang="tr-TR" dirty="0"/>
          </a:p>
          <a:p>
            <a:pPr marL="274320" lvl="1" indent="0" algn="ctr">
              <a:buNone/>
            </a:pPr>
            <a:r>
              <a:rPr lang="tr-TR" sz="2000" dirty="0"/>
              <a:t>8 ise 8 bit-BYTE işlemci,</a:t>
            </a:r>
          </a:p>
          <a:p>
            <a:pPr marL="274320" lvl="1" indent="0" algn="ctr">
              <a:buNone/>
            </a:pPr>
            <a:endParaRPr lang="tr-TR" sz="2000" dirty="0"/>
          </a:p>
          <a:p>
            <a:pPr marL="274320" lvl="1" indent="0" algn="ctr">
              <a:buNone/>
            </a:pPr>
            <a:r>
              <a:rPr lang="tr-TR" sz="2000" dirty="0"/>
              <a:t>16 ise 16 bit-WORD işlemci,</a:t>
            </a:r>
          </a:p>
          <a:p>
            <a:pPr marL="274320" lvl="1" indent="0" algn="ctr">
              <a:buNone/>
            </a:pPr>
            <a:endParaRPr lang="tr-TR" sz="2000" dirty="0"/>
          </a:p>
          <a:p>
            <a:pPr marL="274320" lvl="1" indent="0" algn="ctr">
              <a:buNone/>
            </a:pPr>
            <a:r>
              <a:rPr lang="tr-TR" sz="2000" dirty="0"/>
              <a:t>32 ise 32 bit-DWORD-</a:t>
            </a:r>
            <a:r>
              <a:rPr lang="tr-TR" sz="2000" dirty="0" err="1"/>
              <a:t>DoubleWORD</a:t>
            </a:r>
            <a:r>
              <a:rPr lang="tr-TR" sz="2000" dirty="0"/>
              <a:t> işlemci,</a:t>
            </a:r>
          </a:p>
          <a:p>
            <a:pPr marL="274320" lvl="1" indent="0" algn="ctr">
              <a:buNone/>
            </a:pPr>
            <a:endParaRPr lang="tr-TR" sz="2000" dirty="0"/>
          </a:p>
          <a:p>
            <a:pPr marL="274320" lvl="1" indent="0" algn="ctr">
              <a:buNone/>
            </a:pPr>
            <a:r>
              <a:rPr lang="tr-TR" sz="2000" dirty="0"/>
              <a:t>64 ise 64 bit-QWORD-</a:t>
            </a:r>
            <a:r>
              <a:rPr lang="tr-TR" sz="2000" dirty="0" err="1"/>
              <a:t>QuadWORD</a:t>
            </a:r>
            <a:r>
              <a:rPr lang="tr-TR" sz="2000" dirty="0"/>
              <a:t> işlemci.</a:t>
            </a:r>
          </a:p>
        </p:txBody>
      </p:sp>
      <p:sp>
        <p:nvSpPr>
          <p:cNvPr id="4" name="İçerik Yer Tutucusu 3"/>
          <p:cNvSpPr>
            <a:spLocks noGrp="1"/>
          </p:cNvSpPr>
          <p:nvPr>
            <p:ph sz="half" idx="2"/>
          </p:nvPr>
        </p:nvSpPr>
        <p:spPr>
          <a:xfrm>
            <a:off x="6373368" y="2194560"/>
            <a:ext cx="4754880" cy="3977640"/>
          </a:xfrm>
        </p:spPr>
        <p:txBody>
          <a:bodyPr>
            <a:noAutofit/>
          </a:bodyPr>
          <a:lstStyle/>
          <a:p>
            <a:pPr marL="0" indent="0">
              <a:buNone/>
            </a:pPr>
            <a:r>
              <a:rPr lang="tr-TR" sz="2800" dirty="0"/>
              <a:t>Veri yolunun genişliği bize;</a:t>
            </a:r>
          </a:p>
          <a:p>
            <a:r>
              <a:rPr lang="tr-TR" sz="2800" dirty="0"/>
              <a:t>İşlemcinin </a:t>
            </a:r>
            <a:r>
              <a:rPr lang="tr-TR" sz="2800" u="sng" dirty="0">
                <a:solidFill>
                  <a:srgbClr val="C00000"/>
                </a:solidFill>
              </a:rPr>
              <a:t>aynı  anda işlem yapılan BIT sayısını </a:t>
            </a:r>
            <a:r>
              <a:rPr lang="tr-TR" sz="2800" dirty="0"/>
              <a:t>verir.</a:t>
            </a:r>
          </a:p>
          <a:p>
            <a:r>
              <a:rPr lang="tr-TR" sz="2800" dirty="0"/>
              <a:t>İşlemcinin </a:t>
            </a:r>
            <a:r>
              <a:rPr lang="tr-TR" sz="2800" u="sng" dirty="0"/>
              <a:t>kaydedicilerinin (</a:t>
            </a:r>
            <a:r>
              <a:rPr lang="tr-TR" sz="2800" u="sng" dirty="0" err="1">
                <a:solidFill>
                  <a:srgbClr val="0070C0"/>
                </a:solidFill>
              </a:rPr>
              <a:t>accumulators</a:t>
            </a:r>
            <a:r>
              <a:rPr lang="tr-TR" sz="2800" u="sng" dirty="0">
                <a:solidFill>
                  <a:srgbClr val="0070C0"/>
                </a:solidFill>
              </a:rPr>
              <a:t>/</a:t>
            </a:r>
            <a:r>
              <a:rPr lang="tr-TR" sz="2800" u="sng" dirty="0" err="1">
                <a:solidFill>
                  <a:srgbClr val="0070C0"/>
                </a:solidFill>
              </a:rPr>
              <a:t>registers</a:t>
            </a:r>
            <a:r>
              <a:rPr lang="tr-TR" sz="2800" u="sng" dirty="0"/>
              <a:t>) BIT sayısı </a:t>
            </a:r>
            <a:r>
              <a:rPr lang="tr-TR" sz="2800" dirty="0"/>
              <a:t>hakkında bilgi verir. </a:t>
            </a:r>
          </a:p>
          <a:p>
            <a:endParaRPr lang="tr-TR" sz="2800" dirty="0"/>
          </a:p>
        </p:txBody>
      </p:sp>
    </p:spTree>
    <p:extLst>
      <p:ext uri="{BB962C8B-B14F-4D97-AF65-F5344CB8AC3E}">
        <p14:creationId xmlns:p14="http://schemas.microsoft.com/office/powerpoint/2010/main" val="2516839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4"/>
          <p:cNvSpPr>
            <a:spLocks noGrp="1"/>
          </p:cNvSpPr>
          <p:nvPr>
            <p:ph type="title"/>
          </p:nvPr>
        </p:nvSpPr>
        <p:spPr/>
        <p:txBody>
          <a:bodyPr>
            <a:normAutofit/>
          </a:bodyPr>
          <a:lstStyle/>
          <a:p>
            <a:r>
              <a:rPr lang="tr-TR" sz="4800" dirty="0"/>
              <a:t>Adres yolu genişliği</a:t>
            </a:r>
          </a:p>
        </p:txBody>
      </p:sp>
      <mc:AlternateContent xmlns:mc="http://schemas.openxmlformats.org/markup-compatibility/2006" xmlns:a14="http://schemas.microsoft.com/office/drawing/2010/main">
        <mc:Choice Requires="a14">
          <p:graphicFrame>
            <p:nvGraphicFramePr>
              <p:cNvPr id="9" name="İçerik Yer Tutucusu 8"/>
              <p:cNvGraphicFramePr>
                <a:graphicFrameLocks noGrp="1"/>
              </p:cNvGraphicFramePr>
              <p:nvPr>
                <p:ph idx="1"/>
                <p:extLst>
                  <p:ext uri="{D42A27DB-BD31-4B8C-83A1-F6EECF244321}">
                    <p14:modId xmlns:p14="http://schemas.microsoft.com/office/powerpoint/2010/main" val="2007459185"/>
                  </p:ext>
                </p:extLst>
              </p:nvPr>
            </p:nvGraphicFramePr>
            <p:xfrm>
              <a:off x="1069848" y="2090060"/>
              <a:ext cx="10058402" cy="1899646"/>
            </p:xfrm>
            <a:graphic>
              <a:graphicData uri="http://schemas.openxmlformats.org/drawingml/2006/table">
                <a:tbl>
                  <a:tblPr firstRow="1" bandRow="1">
                    <a:tableStyleId>{5C22544A-7EE6-4342-B048-85BDC9FD1C3A}</a:tableStyleId>
                  </a:tblPr>
                  <a:tblGrid>
                    <a:gridCol w="1533653">
                      <a:extLst>
                        <a:ext uri="{9D8B030D-6E8A-4147-A177-3AD203B41FA5}">
                          <a16:colId xmlns:a16="http://schemas.microsoft.com/office/drawing/2014/main" val="1983946766"/>
                        </a:ext>
                      </a:extLst>
                    </a:gridCol>
                    <a:gridCol w="863600">
                      <a:extLst>
                        <a:ext uri="{9D8B030D-6E8A-4147-A177-3AD203B41FA5}">
                          <a16:colId xmlns:a16="http://schemas.microsoft.com/office/drawing/2014/main" val="1294654121"/>
                        </a:ext>
                      </a:extLst>
                    </a:gridCol>
                    <a:gridCol w="1358900">
                      <a:extLst>
                        <a:ext uri="{9D8B030D-6E8A-4147-A177-3AD203B41FA5}">
                          <a16:colId xmlns:a16="http://schemas.microsoft.com/office/drawing/2014/main" val="3271310068"/>
                        </a:ext>
                      </a:extLst>
                    </a:gridCol>
                    <a:gridCol w="952500">
                      <a:extLst>
                        <a:ext uri="{9D8B030D-6E8A-4147-A177-3AD203B41FA5}">
                          <a16:colId xmlns:a16="http://schemas.microsoft.com/office/drawing/2014/main" val="3878703732"/>
                        </a:ext>
                      </a:extLst>
                    </a:gridCol>
                    <a:gridCol w="762000">
                      <a:extLst>
                        <a:ext uri="{9D8B030D-6E8A-4147-A177-3AD203B41FA5}">
                          <a16:colId xmlns:a16="http://schemas.microsoft.com/office/drawing/2014/main" val="3116476891"/>
                        </a:ext>
                      </a:extLst>
                    </a:gridCol>
                    <a:gridCol w="2203450">
                      <a:extLst>
                        <a:ext uri="{9D8B030D-6E8A-4147-A177-3AD203B41FA5}">
                          <a16:colId xmlns:a16="http://schemas.microsoft.com/office/drawing/2014/main" val="3145596104"/>
                        </a:ext>
                      </a:extLst>
                    </a:gridCol>
                    <a:gridCol w="771525">
                      <a:extLst>
                        <a:ext uri="{9D8B030D-6E8A-4147-A177-3AD203B41FA5}">
                          <a16:colId xmlns:a16="http://schemas.microsoft.com/office/drawing/2014/main" val="4203327805"/>
                        </a:ext>
                      </a:extLst>
                    </a:gridCol>
                    <a:gridCol w="876300">
                      <a:extLst>
                        <a:ext uri="{9D8B030D-6E8A-4147-A177-3AD203B41FA5}">
                          <a16:colId xmlns:a16="http://schemas.microsoft.com/office/drawing/2014/main" val="3415138745"/>
                        </a:ext>
                      </a:extLst>
                    </a:gridCol>
                    <a:gridCol w="736474">
                      <a:extLst>
                        <a:ext uri="{9D8B030D-6E8A-4147-A177-3AD203B41FA5}">
                          <a16:colId xmlns:a16="http://schemas.microsoft.com/office/drawing/2014/main" val="1745028883"/>
                        </a:ext>
                      </a:extLst>
                    </a:gridCol>
                  </a:tblGrid>
                  <a:tr h="271378">
                    <a:tc rowSpan="2">
                      <a:txBody>
                        <a:bodyPr/>
                        <a:lstStyle/>
                        <a:p>
                          <a:pPr algn="ctr" fontAlgn="b"/>
                          <a:r>
                            <a:rPr lang="tr-TR" sz="1600" b="1" u="none" strike="noStrike" dirty="0">
                              <a:effectLst/>
                              <a:latin typeface="+mn-lt"/>
                            </a:rPr>
                            <a:t>İşlemci</a:t>
                          </a:r>
                          <a:endParaRPr lang="tr-TR" sz="1600" b="1" i="0" u="none" strike="noStrike" dirty="0">
                            <a:solidFill>
                              <a:srgbClr val="000000"/>
                            </a:solidFill>
                            <a:effectLst/>
                            <a:latin typeface="+mn-lt"/>
                          </a:endParaRPr>
                        </a:p>
                      </a:txBody>
                      <a:tcPr marL="9525" marR="9525" marT="9525" marB="0" anchor="b"/>
                    </a:tc>
                    <a:tc rowSpan="2">
                      <a:txBody>
                        <a:bodyPr/>
                        <a:lstStyle/>
                        <a:p>
                          <a:pPr algn="ctr" fontAlgn="b"/>
                          <a:r>
                            <a:rPr lang="tr-TR" sz="1600" b="1" u="none" strike="noStrike" dirty="0">
                              <a:effectLst/>
                              <a:latin typeface="+mn-lt"/>
                            </a:rPr>
                            <a:t>Veri Yolu </a:t>
                          </a:r>
                          <a:endParaRPr lang="tr-TR" sz="1600" b="1" i="0" u="none" strike="noStrike" dirty="0">
                            <a:solidFill>
                              <a:srgbClr val="000000"/>
                            </a:solidFill>
                            <a:effectLst/>
                            <a:latin typeface="+mn-lt"/>
                          </a:endParaRPr>
                        </a:p>
                      </a:txBody>
                      <a:tcPr marL="9525" marR="9525" marT="9525" marB="0" anchor="b"/>
                    </a:tc>
                    <a:tc rowSpan="2">
                      <a:txBody>
                        <a:bodyPr/>
                        <a:lstStyle/>
                        <a:p>
                          <a:pPr algn="ctr" fontAlgn="b"/>
                          <a:r>
                            <a:rPr lang="tr-TR" sz="1600" b="1" u="none" strike="noStrike">
                              <a:effectLst/>
                              <a:latin typeface="+mn-lt"/>
                            </a:rPr>
                            <a:t>Kelime Uzunluğu</a:t>
                          </a:r>
                          <a:endParaRPr lang="tr-TR" sz="1600" b="1" i="0" u="none" strike="noStrike">
                            <a:solidFill>
                              <a:srgbClr val="000000"/>
                            </a:solidFill>
                            <a:effectLst/>
                            <a:latin typeface="+mn-lt"/>
                          </a:endParaRPr>
                        </a:p>
                      </a:txBody>
                      <a:tcPr marL="9525" marR="9525" marT="9525" marB="0" anchor="b"/>
                    </a:tc>
                    <a:tc rowSpan="2">
                      <a:txBody>
                        <a:bodyPr/>
                        <a:lstStyle/>
                        <a:p>
                          <a:pPr algn="ctr" fontAlgn="b"/>
                          <a:r>
                            <a:rPr lang="tr-TR" sz="1600" b="1" u="none" strike="noStrike" dirty="0">
                              <a:effectLst/>
                              <a:latin typeface="+mn-lt"/>
                            </a:rPr>
                            <a:t>Adres Yolu</a:t>
                          </a:r>
                          <a:endParaRPr lang="tr-TR" sz="1600" b="1" i="0" u="none" strike="noStrike" dirty="0">
                            <a:solidFill>
                              <a:srgbClr val="000000"/>
                            </a:solidFill>
                            <a:effectLst/>
                            <a:latin typeface="+mn-lt"/>
                          </a:endParaRPr>
                        </a:p>
                      </a:txBody>
                      <a:tcPr marL="9525" marR="9525" marT="9525" marB="0" anchor="b"/>
                    </a:tc>
                    <a:tc gridSpan="5">
                      <a:txBody>
                        <a:bodyPr/>
                        <a:lstStyle/>
                        <a:p>
                          <a:pPr algn="ctr" fontAlgn="b"/>
                          <a:r>
                            <a:rPr lang="tr-TR" sz="1600" b="1" u="none" strike="noStrike" dirty="0">
                              <a:effectLst/>
                              <a:latin typeface="+mn-lt"/>
                            </a:rPr>
                            <a:t>Adresleyebileceği Bellek</a:t>
                          </a:r>
                          <a:endParaRPr lang="tr-TR" sz="1600" b="1" i="0" u="none" strike="noStrike" dirty="0">
                            <a:solidFill>
                              <a:srgbClr val="000000"/>
                            </a:solidFill>
                            <a:effectLst/>
                            <a:latin typeface="+mn-lt"/>
                          </a:endParaRPr>
                        </a:p>
                      </a:txBody>
                      <a:tcPr marL="9525" marR="9525" marT="9525" marB="0" anchor="b"/>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2971312684"/>
                      </a:ext>
                    </a:extLst>
                  </a:tr>
                  <a:tr h="271378">
                    <a:tc vMerge="1">
                      <a:txBody>
                        <a:bodyPr/>
                        <a:lstStyle/>
                        <a:p>
                          <a:endParaRPr lang="tr-TR"/>
                        </a:p>
                      </a:txBody>
                      <a:tcPr/>
                    </a:tc>
                    <a:tc vMerge="1">
                      <a:txBody>
                        <a:bodyPr/>
                        <a:lstStyle/>
                        <a:p>
                          <a:endParaRPr lang="tr-TR"/>
                        </a:p>
                      </a:txBody>
                      <a:tcPr/>
                    </a:tc>
                    <a:tc vMerge="1">
                      <a:txBody>
                        <a:bodyPr/>
                        <a:lstStyle/>
                        <a:p>
                          <a:endParaRPr lang="tr-TR"/>
                        </a:p>
                      </a:txBody>
                      <a:tcPr/>
                    </a:tc>
                    <a:tc vMerge="1">
                      <a:txBody>
                        <a:bodyPr/>
                        <a:lstStyle/>
                        <a:p>
                          <a:endParaRPr lang="tr-TR"/>
                        </a:p>
                      </a:txBody>
                      <a:tcPr/>
                    </a:tc>
                    <a:tc gridSpan="2">
                      <a:txBody>
                        <a:bodyPr/>
                        <a:lstStyle/>
                        <a:p>
                          <a:pPr algn="ctr" fontAlgn="b"/>
                          <a:r>
                            <a:rPr lang="tr-TR" sz="1600" b="1" u="none" strike="noStrike" dirty="0" err="1">
                              <a:effectLst/>
                              <a:latin typeface="+mn-lt"/>
                            </a:rPr>
                            <a:t>Byte</a:t>
                          </a:r>
                          <a:endParaRPr lang="tr-TR" sz="1600" b="1" i="0" u="none" strike="noStrike" dirty="0">
                            <a:solidFill>
                              <a:srgbClr val="000000"/>
                            </a:solidFill>
                            <a:effectLst/>
                            <a:latin typeface="+mn-lt"/>
                          </a:endParaRPr>
                        </a:p>
                      </a:txBody>
                      <a:tcPr marL="9525" marR="9525" marT="9525" marB="0" anchor="b"/>
                    </a:tc>
                    <a:tc hMerge="1">
                      <a:txBody>
                        <a:bodyPr/>
                        <a:lstStyle/>
                        <a:p>
                          <a:pPr algn="l" fontAlgn="b"/>
                          <a:endParaRPr lang="tr-TR" sz="2000" b="1" i="0" u="none" strike="noStrike" dirty="0">
                            <a:solidFill>
                              <a:srgbClr val="000000"/>
                            </a:solidFill>
                            <a:effectLst/>
                            <a:latin typeface="+mn-lt"/>
                          </a:endParaRPr>
                        </a:p>
                      </a:txBody>
                      <a:tcPr marL="9525" marR="9525" marT="9525" marB="0" anchor="b"/>
                    </a:tc>
                    <a:tc>
                      <a:txBody>
                        <a:bodyPr/>
                        <a:lstStyle/>
                        <a:p>
                          <a:pPr algn="ctr" fontAlgn="b"/>
                          <a:r>
                            <a:rPr lang="tr-TR" sz="1600" b="1" u="none" strike="noStrike" dirty="0">
                              <a:effectLst/>
                              <a:latin typeface="+mn-lt"/>
                            </a:rPr>
                            <a:t>Kilo</a:t>
                          </a:r>
                          <a:endParaRPr lang="tr-TR" sz="1600" b="1" i="0" u="none" strike="noStrike" dirty="0">
                            <a:solidFill>
                              <a:srgbClr val="000000"/>
                            </a:solidFill>
                            <a:effectLst/>
                            <a:latin typeface="+mn-lt"/>
                          </a:endParaRPr>
                        </a:p>
                      </a:txBody>
                      <a:tcPr marL="9525" marR="9525" marT="9525" marB="0" anchor="b"/>
                    </a:tc>
                    <a:tc>
                      <a:txBody>
                        <a:bodyPr/>
                        <a:lstStyle/>
                        <a:p>
                          <a:pPr algn="ctr" fontAlgn="b"/>
                          <a:r>
                            <a:rPr lang="tr-TR" sz="1600" b="1" u="none" strike="noStrike" dirty="0">
                              <a:effectLst/>
                              <a:latin typeface="+mn-lt"/>
                            </a:rPr>
                            <a:t>Mega</a:t>
                          </a:r>
                          <a:endParaRPr lang="tr-TR" sz="1600" b="1" i="0" u="none" strike="noStrike" dirty="0">
                            <a:solidFill>
                              <a:srgbClr val="000000"/>
                            </a:solidFill>
                            <a:effectLst/>
                            <a:latin typeface="+mn-lt"/>
                          </a:endParaRPr>
                        </a:p>
                      </a:txBody>
                      <a:tcPr marL="9525" marR="9525" marT="9525" marB="0" anchor="b"/>
                    </a:tc>
                    <a:tc>
                      <a:txBody>
                        <a:bodyPr/>
                        <a:lstStyle/>
                        <a:p>
                          <a:pPr algn="ctr" fontAlgn="b"/>
                          <a:r>
                            <a:rPr lang="tr-TR" sz="1600" b="1" u="none" strike="noStrike" dirty="0" err="1">
                              <a:effectLst/>
                              <a:latin typeface="+mn-lt"/>
                            </a:rPr>
                            <a:t>Giga</a:t>
                          </a:r>
                          <a:endParaRPr lang="tr-TR" sz="1600" b="1"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3087118908"/>
                      </a:ext>
                    </a:extLst>
                  </a:tr>
                  <a:tr h="271378">
                    <a:tc>
                      <a:txBody>
                        <a:bodyPr/>
                        <a:lstStyle/>
                        <a:p>
                          <a:pPr algn="l" fontAlgn="b"/>
                          <a:r>
                            <a:rPr lang="tr-TR" sz="1600" b="1" u="none" strike="noStrike" dirty="0">
                              <a:effectLst/>
                              <a:latin typeface="+mn-lt"/>
                            </a:rPr>
                            <a:t>Motorola 6802 </a:t>
                          </a:r>
                          <a:endParaRPr lang="tr-TR" sz="1600" b="1" i="0" u="none" strike="noStrike" dirty="0">
                            <a:solidFill>
                              <a:srgbClr val="000000"/>
                            </a:solidFill>
                            <a:effectLst/>
                            <a:latin typeface="+mn-lt"/>
                          </a:endParaRPr>
                        </a:p>
                      </a:txBody>
                      <a:tcPr marL="9525" marR="9525" marT="9525" marB="0" anchor="ctr"/>
                    </a:tc>
                    <a:tc>
                      <a:txBody>
                        <a:bodyPr/>
                        <a:lstStyle/>
                        <a:p>
                          <a:pPr algn="l" fontAlgn="b"/>
                          <a:r>
                            <a:rPr lang="tr-TR" sz="1600" u="none" strike="noStrike" dirty="0">
                              <a:effectLst/>
                              <a:latin typeface="+mn-lt"/>
                            </a:rPr>
                            <a:t>8 Bit</a:t>
                          </a:r>
                          <a:endParaRPr lang="tr-TR" sz="1600" b="0" i="0" u="none" strike="noStrike" dirty="0">
                            <a:solidFill>
                              <a:srgbClr val="000000"/>
                            </a:solidFill>
                            <a:effectLst/>
                            <a:latin typeface="+mn-lt"/>
                          </a:endParaRPr>
                        </a:p>
                      </a:txBody>
                      <a:tcPr marL="9525" marR="9525" marT="9525" marB="0" anchor="ctr"/>
                    </a:tc>
                    <a:tc>
                      <a:txBody>
                        <a:bodyPr/>
                        <a:lstStyle/>
                        <a:p>
                          <a:pPr algn="l" fontAlgn="b"/>
                          <a:r>
                            <a:rPr lang="tr-TR" sz="1600" u="none" strike="noStrike">
                              <a:effectLst/>
                              <a:latin typeface="+mn-lt"/>
                            </a:rPr>
                            <a:t>BYTE</a:t>
                          </a:r>
                          <a:endParaRPr lang="tr-TR" sz="1600" b="0" i="0" u="none" strike="noStrike">
                            <a:solidFill>
                              <a:srgbClr val="000000"/>
                            </a:solidFill>
                            <a:effectLst/>
                            <a:latin typeface="+mn-lt"/>
                          </a:endParaRPr>
                        </a:p>
                      </a:txBody>
                      <a:tcPr marL="9525" marR="9525" marT="9525" marB="0" anchor="ctr"/>
                    </a:tc>
                    <a:tc>
                      <a:txBody>
                        <a:bodyPr/>
                        <a:lstStyle/>
                        <a:p>
                          <a:pPr algn="l" fontAlgn="b"/>
                          <a:r>
                            <a:rPr lang="tr-TR" sz="1600" u="none" strike="noStrike">
                              <a:effectLst/>
                              <a:latin typeface="+mn-lt"/>
                            </a:rPr>
                            <a:t>16 Bit</a:t>
                          </a:r>
                          <a:endParaRPr lang="tr-TR" sz="1600" b="0" i="0" u="none" strike="noStrike">
                            <a:solidFill>
                              <a:srgbClr val="000000"/>
                            </a:solidFill>
                            <a:effectLst/>
                            <a:latin typeface="+mn-lt"/>
                          </a:endParaRPr>
                        </a:p>
                      </a:txBody>
                      <a:tcPr marL="9525" marR="9525" marT="9525" marB="0" anchor="ctr"/>
                    </a:tc>
                    <a:tc>
                      <a:txBody>
                        <a:bodyPr/>
                        <a:lstStyle/>
                        <a:p>
                          <a:pPr algn="l" fontAlgn="b"/>
                          <a14:m>
                            <m:oMathPara xmlns:m="http://schemas.openxmlformats.org/officeDocument/2006/math">
                              <m:oMathParaPr>
                                <m:jc m:val="centerGroup"/>
                              </m:oMathParaPr>
                              <m:oMath xmlns:m="http://schemas.openxmlformats.org/officeDocument/2006/math">
                                <m:sSup>
                                  <m:sSupPr>
                                    <m:ctrlPr>
                                      <a:rPr lang="tr-TR" sz="1600" i="1" u="none" strike="noStrike" dirty="0" smtClean="0">
                                        <a:effectLst/>
                                        <a:latin typeface="Cambria Math" panose="02040503050406030204" pitchFamily="18" charset="0"/>
                                      </a:rPr>
                                    </m:ctrlPr>
                                  </m:sSupPr>
                                  <m:e>
                                    <m:r>
                                      <a:rPr lang="tr-TR" sz="1600" b="0" i="1" u="none" strike="noStrike" dirty="0" smtClean="0">
                                        <a:effectLst/>
                                        <a:latin typeface="Cambria Math" panose="02040503050406030204" pitchFamily="18" charset="0"/>
                                      </a:rPr>
                                      <m:t>2</m:t>
                                    </m:r>
                                  </m:e>
                                  <m:sup>
                                    <m:r>
                                      <a:rPr lang="tr-TR" sz="1600" b="0" i="1" u="none" strike="noStrike" dirty="0" smtClean="0">
                                        <a:effectLst/>
                                        <a:latin typeface="Cambria Math" panose="02040503050406030204" pitchFamily="18" charset="0"/>
                                      </a:rPr>
                                      <m:t>16</m:t>
                                    </m:r>
                                  </m:sup>
                                </m:sSup>
                              </m:oMath>
                            </m:oMathPara>
                          </a14:m>
                          <a:endParaRPr lang="tr-TR" sz="1600" b="0" i="0" u="none" strike="noStrike" dirty="0">
                            <a:solidFill>
                              <a:srgbClr val="000000"/>
                            </a:solidFill>
                            <a:effectLst/>
                            <a:latin typeface="+mn-lt"/>
                          </a:endParaRPr>
                        </a:p>
                      </a:txBody>
                      <a:tcPr marL="9525" marR="9525" marT="9525" marB="0" anchor="ctr"/>
                    </a:tc>
                    <a:tc>
                      <a:txBody>
                        <a:bodyPr/>
                        <a:lstStyle/>
                        <a:p>
                          <a:pPr algn="r" fontAlgn="b"/>
                          <a:r>
                            <a:rPr lang="tr-TR" sz="1600" u="none" strike="noStrike" dirty="0">
                              <a:effectLst/>
                              <a:latin typeface="+mn-lt"/>
                            </a:rPr>
                            <a:t>65.536</a:t>
                          </a:r>
                          <a:endParaRPr lang="tr-TR" sz="1600" b="0" i="0" u="none" strike="noStrike" dirty="0">
                            <a:solidFill>
                              <a:srgbClr val="000000"/>
                            </a:solidFill>
                            <a:effectLst/>
                            <a:latin typeface="+mn-lt"/>
                          </a:endParaRPr>
                        </a:p>
                      </a:txBody>
                      <a:tcPr marL="9525" marR="9525" marT="9525" marB="0" anchor="ctr"/>
                    </a:tc>
                    <a:tc>
                      <a:txBody>
                        <a:bodyPr/>
                        <a:lstStyle/>
                        <a:p>
                          <a:pPr algn="r" fontAlgn="b"/>
                          <a:r>
                            <a:rPr lang="tr-TR" sz="1600" b="1" u="none" strike="noStrike" dirty="0">
                              <a:solidFill>
                                <a:srgbClr val="7030A0"/>
                              </a:solidFill>
                              <a:effectLst/>
                              <a:latin typeface="+mn-lt"/>
                            </a:rPr>
                            <a:t>64</a:t>
                          </a:r>
                          <a:endParaRPr lang="tr-TR" sz="1600" b="1" i="0" u="none" strike="noStrike" dirty="0">
                            <a:solidFill>
                              <a:srgbClr val="7030A0"/>
                            </a:solidFill>
                            <a:effectLst/>
                            <a:latin typeface="+mn-lt"/>
                          </a:endParaRPr>
                        </a:p>
                      </a:txBody>
                      <a:tcPr marL="9525" marR="9525" marT="9525" marB="0" anchor="ctr"/>
                    </a:tc>
                    <a:tc>
                      <a:txBody>
                        <a:bodyPr/>
                        <a:lstStyle/>
                        <a:p>
                          <a:pPr algn="l" fontAlgn="b"/>
                          <a:endParaRPr lang="tr-TR" sz="1600" b="1" i="0" u="none" strike="noStrike">
                            <a:solidFill>
                              <a:srgbClr val="7030A0"/>
                            </a:solidFill>
                            <a:effectLst/>
                            <a:latin typeface="+mn-lt"/>
                          </a:endParaRPr>
                        </a:p>
                      </a:txBody>
                      <a:tcPr marL="9525" marR="9525" marT="9525" marB="0" anchor="ctr"/>
                    </a:tc>
                    <a:tc>
                      <a:txBody>
                        <a:bodyPr/>
                        <a:lstStyle/>
                        <a:p>
                          <a:pPr algn="l" fontAlgn="b"/>
                          <a:endParaRPr lang="tr-TR" sz="1600" b="1" i="0" u="none" strike="noStrike">
                            <a:solidFill>
                              <a:srgbClr val="7030A0"/>
                            </a:solidFill>
                            <a:effectLst/>
                            <a:latin typeface="+mn-lt"/>
                          </a:endParaRPr>
                        </a:p>
                      </a:txBody>
                      <a:tcPr marL="9525" marR="9525" marT="9525" marB="0" anchor="ctr"/>
                    </a:tc>
                    <a:extLst>
                      <a:ext uri="{0D108BD9-81ED-4DB2-BD59-A6C34878D82A}">
                        <a16:rowId xmlns:a16="http://schemas.microsoft.com/office/drawing/2014/main" val="515357676"/>
                      </a:ext>
                    </a:extLst>
                  </a:tr>
                  <a:tr h="271378">
                    <a:tc>
                      <a:txBody>
                        <a:bodyPr/>
                        <a:lstStyle/>
                        <a:p>
                          <a:pPr algn="l" fontAlgn="b"/>
                          <a:r>
                            <a:rPr lang="tr-TR" sz="1600" b="1" u="none" strike="noStrike" dirty="0">
                              <a:effectLst/>
                              <a:latin typeface="+mn-lt"/>
                            </a:rPr>
                            <a:t>Intel 8086</a:t>
                          </a:r>
                          <a:endParaRPr lang="tr-TR" sz="1600" b="1" i="0" u="none" strike="noStrike" dirty="0">
                            <a:solidFill>
                              <a:srgbClr val="000000"/>
                            </a:solidFill>
                            <a:effectLst/>
                            <a:latin typeface="+mn-lt"/>
                          </a:endParaRPr>
                        </a:p>
                      </a:txBody>
                      <a:tcPr marL="9525" marR="9525" marT="9525" marB="0" anchor="ctr"/>
                    </a:tc>
                    <a:tc>
                      <a:txBody>
                        <a:bodyPr/>
                        <a:lstStyle/>
                        <a:p>
                          <a:pPr algn="l" fontAlgn="b"/>
                          <a:r>
                            <a:rPr lang="tr-TR" sz="1600" u="none" strike="noStrike" dirty="0">
                              <a:effectLst/>
                              <a:latin typeface="+mn-lt"/>
                            </a:rPr>
                            <a:t>16 Bit</a:t>
                          </a:r>
                          <a:endParaRPr lang="tr-TR" sz="1600" b="0" i="0" u="none" strike="noStrike" dirty="0">
                            <a:solidFill>
                              <a:srgbClr val="000000"/>
                            </a:solidFill>
                            <a:effectLst/>
                            <a:latin typeface="+mn-lt"/>
                          </a:endParaRPr>
                        </a:p>
                      </a:txBody>
                      <a:tcPr marL="9525" marR="9525" marT="9525" marB="0" anchor="ctr"/>
                    </a:tc>
                    <a:tc>
                      <a:txBody>
                        <a:bodyPr/>
                        <a:lstStyle/>
                        <a:p>
                          <a:pPr algn="l" fontAlgn="b"/>
                          <a:r>
                            <a:rPr lang="tr-TR" sz="1600" u="none" strike="noStrike" dirty="0">
                              <a:effectLst/>
                              <a:latin typeface="+mn-lt"/>
                            </a:rPr>
                            <a:t>WORD</a:t>
                          </a:r>
                          <a:endParaRPr lang="tr-TR" sz="1600" b="0" i="0" u="none" strike="noStrike" dirty="0">
                            <a:solidFill>
                              <a:srgbClr val="000000"/>
                            </a:solidFill>
                            <a:effectLst/>
                            <a:latin typeface="+mn-lt"/>
                          </a:endParaRPr>
                        </a:p>
                      </a:txBody>
                      <a:tcPr marL="9525" marR="9525" marT="9525" marB="0" anchor="ctr"/>
                    </a:tc>
                    <a:tc>
                      <a:txBody>
                        <a:bodyPr/>
                        <a:lstStyle/>
                        <a:p>
                          <a:pPr algn="l" fontAlgn="b"/>
                          <a:r>
                            <a:rPr lang="tr-TR" sz="1600" u="none" strike="noStrike">
                              <a:effectLst/>
                              <a:latin typeface="+mn-lt"/>
                            </a:rPr>
                            <a:t>20 Bit</a:t>
                          </a:r>
                          <a:endParaRPr lang="tr-TR" sz="1600" b="0" i="0" u="none" strike="noStrike">
                            <a:solidFill>
                              <a:srgbClr val="000000"/>
                            </a:solidFill>
                            <a:effectLst/>
                            <a:latin typeface="+mn-lt"/>
                          </a:endParaRPr>
                        </a:p>
                      </a:txBody>
                      <a:tcPr marL="9525" marR="9525" marT="9525" marB="0" anchor="ct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tr-TR" sz="1600" i="1" u="none" strike="noStrike" dirty="0" smtClean="0">
                                        <a:effectLst/>
                                        <a:latin typeface="Cambria Math" panose="02040503050406030204" pitchFamily="18" charset="0"/>
                                      </a:rPr>
                                    </m:ctrlPr>
                                  </m:sSupPr>
                                  <m:e>
                                    <m:r>
                                      <a:rPr lang="tr-TR" sz="1600" b="0" i="1" u="none" strike="noStrike" dirty="0" smtClean="0">
                                        <a:effectLst/>
                                        <a:latin typeface="Cambria Math" panose="02040503050406030204" pitchFamily="18" charset="0"/>
                                      </a:rPr>
                                      <m:t>2</m:t>
                                    </m:r>
                                  </m:e>
                                  <m:sup>
                                    <m:r>
                                      <a:rPr lang="tr-TR" sz="1600" b="0" i="1" u="none" strike="noStrike" dirty="0" smtClean="0">
                                        <a:effectLst/>
                                        <a:latin typeface="Cambria Math" panose="02040503050406030204" pitchFamily="18" charset="0"/>
                                      </a:rPr>
                                      <m:t>20</m:t>
                                    </m:r>
                                  </m:sup>
                                </m:sSup>
                              </m:oMath>
                            </m:oMathPara>
                          </a14:m>
                          <a:endParaRPr lang="tr-TR" sz="1600" b="0" i="0" u="none" strike="noStrike" dirty="0">
                            <a:solidFill>
                              <a:srgbClr val="000000"/>
                            </a:solidFill>
                            <a:effectLst/>
                            <a:latin typeface="+mn-lt"/>
                          </a:endParaRPr>
                        </a:p>
                      </a:txBody>
                      <a:tcPr marL="9525" marR="9525" marT="9525" marB="0" anchor="ctr"/>
                    </a:tc>
                    <a:tc>
                      <a:txBody>
                        <a:bodyPr/>
                        <a:lstStyle/>
                        <a:p>
                          <a:pPr algn="r" fontAlgn="b"/>
                          <a:r>
                            <a:rPr lang="tr-TR" sz="1600" u="none" strike="noStrike" dirty="0">
                              <a:effectLst/>
                              <a:latin typeface="+mn-lt"/>
                            </a:rPr>
                            <a:t>1.048.576</a:t>
                          </a:r>
                          <a:endParaRPr lang="tr-TR" sz="1600" b="0" i="0" u="none" strike="noStrike" dirty="0">
                            <a:solidFill>
                              <a:srgbClr val="000000"/>
                            </a:solidFill>
                            <a:effectLst/>
                            <a:latin typeface="+mn-lt"/>
                          </a:endParaRPr>
                        </a:p>
                      </a:txBody>
                      <a:tcPr marL="9525" marR="9525" marT="9525" marB="0" anchor="ctr"/>
                    </a:tc>
                    <a:tc>
                      <a:txBody>
                        <a:bodyPr/>
                        <a:lstStyle/>
                        <a:p>
                          <a:pPr algn="r" fontAlgn="b"/>
                          <a:r>
                            <a:rPr lang="tr-TR" sz="1600" b="1" u="none" strike="noStrike" dirty="0">
                              <a:solidFill>
                                <a:srgbClr val="7030A0"/>
                              </a:solidFill>
                              <a:effectLst/>
                              <a:latin typeface="+mn-lt"/>
                            </a:rPr>
                            <a:t>1024</a:t>
                          </a:r>
                          <a:endParaRPr lang="tr-TR" sz="1600" b="1" i="0" u="none" strike="noStrike" dirty="0">
                            <a:solidFill>
                              <a:srgbClr val="7030A0"/>
                            </a:solidFill>
                            <a:effectLst/>
                            <a:latin typeface="+mn-lt"/>
                          </a:endParaRPr>
                        </a:p>
                      </a:txBody>
                      <a:tcPr marL="9525" marR="9525" marT="9525" marB="0" anchor="ctr"/>
                    </a:tc>
                    <a:tc>
                      <a:txBody>
                        <a:bodyPr/>
                        <a:lstStyle/>
                        <a:p>
                          <a:pPr algn="r" fontAlgn="b"/>
                          <a:r>
                            <a:rPr lang="tr-TR" sz="1600" b="1" u="none" strike="noStrike" dirty="0">
                              <a:solidFill>
                                <a:srgbClr val="7030A0"/>
                              </a:solidFill>
                              <a:effectLst/>
                              <a:latin typeface="+mn-lt"/>
                            </a:rPr>
                            <a:t>1</a:t>
                          </a:r>
                          <a:endParaRPr lang="tr-TR" sz="1600" b="1" i="0" u="none" strike="noStrike" dirty="0">
                            <a:solidFill>
                              <a:srgbClr val="7030A0"/>
                            </a:solidFill>
                            <a:effectLst/>
                            <a:latin typeface="+mn-lt"/>
                          </a:endParaRPr>
                        </a:p>
                      </a:txBody>
                      <a:tcPr marL="9525" marR="9525" marT="9525" marB="0" anchor="ctr"/>
                    </a:tc>
                    <a:tc>
                      <a:txBody>
                        <a:bodyPr/>
                        <a:lstStyle/>
                        <a:p>
                          <a:pPr algn="l" fontAlgn="b"/>
                          <a:endParaRPr lang="tr-TR" sz="1600" b="1" i="0" u="none" strike="noStrike" dirty="0">
                            <a:solidFill>
                              <a:srgbClr val="7030A0"/>
                            </a:solidFill>
                            <a:effectLst/>
                            <a:latin typeface="+mn-lt"/>
                          </a:endParaRPr>
                        </a:p>
                      </a:txBody>
                      <a:tcPr marL="9525" marR="9525" marT="9525" marB="0" anchor="ctr"/>
                    </a:tc>
                    <a:extLst>
                      <a:ext uri="{0D108BD9-81ED-4DB2-BD59-A6C34878D82A}">
                        <a16:rowId xmlns:a16="http://schemas.microsoft.com/office/drawing/2014/main" val="2824700"/>
                      </a:ext>
                    </a:extLst>
                  </a:tr>
                  <a:tr h="271378">
                    <a:tc>
                      <a:txBody>
                        <a:bodyPr/>
                        <a:lstStyle/>
                        <a:p>
                          <a:pPr algn="l" fontAlgn="b"/>
                          <a:r>
                            <a:rPr lang="tr-TR" sz="1600" b="1" u="none" strike="noStrike" dirty="0">
                              <a:effectLst/>
                              <a:latin typeface="+mn-lt"/>
                            </a:rPr>
                            <a:t>Intel 80286</a:t>
                          </a:r>
                          <a:endParaRPr lang="tr-TR" sz="1600" b="1" i="0" u="none" strike="noStrike" dirty="0">
                            <a:solidFill>
                              <a:srgbClr val="000000"/>
                            </a:solidFill>
                            <a:effectLst/>
                            <a:latin typeface="+mn-lt"/>
                          </a:endParaRPr>
                        </a:p>
                      </a:txBody>
                      <a:tcPr marL="9525" marR="9525" marT="9525" marB="0" anchor="ctr"/>
                    </a:tc>
                    <a:tc>
                      <a:txBody>
                        <a:bodyPr/>
                        <a:lstStyle/>
                        <a:p>
                          <a:pPr algn="l" fontAlgn="b"/>
                          <a:r>
                            <a:rPr lang="tr-TR" sz="1600" u="none" strike="noStrike" dirty="0">
                              <a:effectLst/>
                              <a:latin typeface="+mn-lt"/>
                            </a:rPr>
                            <a:t>16 Bit</a:t>
                          </a:r>
                          <a:endParaRPr lang="tr-TR" sz="1600" b="0" i="0" u="none" strike="noStrike" dirty="0">
                            <a:solidFill>
                              <a:srgbClr val="000000"/>
                            </a:solidFill>
                            <a:effectLst/>
                            <a:latin typeface="+mn-lt"/>
                          </a:endParaRPr>
                        </a:p>
                      </a:txBody>
                      <a:tcPr marL="9525" marR="9525" marT="9525" marB="0" anchor="ctr"/>
                    </a:tc>
                    <a:tc>
                      <a:txBody>
                        <a:bodyPr/>
                        <a:lstStyle/>
                        <a:p>
                          <a:pPr algn="l" fontAlgn="b"/>
                          <a:r>
                            <a:rPr lang="tr-TR" sz="1600" u="none" strike="noStrike" dirty="0">
                              <a:effectLst/>
                              <a:latin typeface="+mn-lt"/>
                            </a:rPr>
                            <a:t>WORD</a:t>
                          </a:r>
                          <a:endParaRPr lang="tr-TR" sz="1600" b="0" i="0" u="none" strike="noStrike" dirty="0">
                            <a:solidFill>
                              <a:srgbClr val="000000"/>
                            </a:solidFill>
                            <a:effectLst/>
                            <a:latin typeface="+mn-lt"/>
                          </a:endParaRPr>
                        </a:p>
                      </a:txBody>
                      <a:tcPr marL="9525" marR="9525" marT="9525" marB="0" anchor="ctr"/>
                    </a:tc>
                    <a:tc>
                      <a:txBody>
                        <a:bodyPr/>
                        <a:lstStyle/>
                        <a:p>
                          <a:pPr algn="l" fontAlgn="b"/>
                          <a:r>
                            <a:rPr lang="tr-TR" sz="1600" u="none" strike="noStrike" dirty="0">
                              <a:effectLst/>
                              <a:latin typeface="+mn-lt"/>
                            </a:rPr>
                            <a:t>24 Bit</a:t>
                          </a:r>
                          <a:endParaRPr lang="tr-TR" sz="1600" b="0" i="0" u="none" strike="noStrike" dirty="0">
                            <a:solidFill>
                              <a:srgbClr val="000000"/>
                            </a:solidFill>
                            <a:effectLst/>
                            <a:latin typeface="+mn-lt"/>
                          </a:endParaRPr>
                        </a:p>
                      </a:txBody>
                      <a:tcPr marL="9525" marR="9525" marT="9525" marB="0" anchor="ct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tr-TR" sz="1600" i="1" u="none" strike="noStrike" dirty="0" smtClean="0">
                                        <a:effectLst/>
                                        <a:latin typeface="Cambria Math" panose="02040503050406030204" pitchFamily="18" charset="0"/>
                                      </a:rPr>
                                    </m:ctrlPr>
                                  </m:sSupPr>
                                  <m:e>
                                    <m:r>
                                      <a:rPr lang="tr-TR" sz="1600" b="0" i="1" u="none" strike="noStrike" dirty="0" smtClean="0">
                                        <a:effectLst/>
                                        <a:latin typeface="Cambria Math" panose="02040503050406030204" pitchFamily="18" charset="0"/>
                                      </a:rPr>
                                      <m:t>2</m:t>
                                    </m:r>
                                  </m:e>
                                  <m:sup>
                                    <m:r>
                                      <a:rPr lang="tr-TR" sz="1600" b="0" i="1" u="none" strike="noStrike" dirty="0" smtClean="0">
                                        <a:effectLst/>
                                        <a:latin typeface="Cambria Math" panose="02040503050406030204" pitchFamily="18" charset="0"/>
                                      </a:rPr>
                                      <m:t>24</m:t>
                                    </m:r>
                                  </m:sup>
                                </m:sSup>
                              </m:oMath>
                            </m:oMathPara>
                          </a14:m>
                          <a:endParaRPr lang="tr-TR" sz="1600" b="0" i="0" u="none" strike="noStrike" dirty="0">
                            <a:solidFill>
                              <a:srgbClr val="000000"/>
                            </a:solidFill>
                            <a:effectLst/>
                            <a:latin typeface="+mn-lt"/>
                          </a:endParaRPr>
                        </a:p>
                      </a:txBody>
                      <a:tcPr marL="9525" marR="9525" marT="9525" marB="0" anchor="ctr"/>
                    </a:tc>
                    <a:tc>
                      <a:txBody>
                        <a:bodyPr/>
                        <a:lstStyle/>
                        <a:p>
                          <a:pPr algn="r" fontAlgn="b"/>
                          <a:r>
                            <a:rPr lang="tr-TR" sz="1600" u="none" strike="noStrike" dirty="0">
                              <a:effectLst/>
                              <a:latin typeface="+mn-lt"/>
                            </a:rPr>
                            <a:t>16.777.216</a:t>
                          </a:r>
                          <a:endParaRPr lang="tr-TR" sz="1600" b="0" i="0" u="none" strike="noStrike" dirty="0">
                            <a:solidFill>
                              <a:srgbClr val="000000"/>
                            </a:solidFill>
                            <a:effectLst/>
                            <a:latin typeface="+mn-lt"/>
                          </a:endParaRPr>
                        </a:p>
                      </a:txBody>
                      <a:tcPr marL="9525" marR="9525" marT="9525" marB="0" anchor="ctr"/>
                    </a:tc>
                    <a:tc>
                      <a:txBody>
                        <a:bodyPr/>
                        <a:lstStyle/>
                        <a:p>
                          <a:pPr algn="l" fontAlgn="b"/>
                          <a:endParaRPr lang="tr-TR" sz="1600" b="1" i="0" u="none" strike="noStrike">
                            <a:solidFill>
                              <a:srgbClr val="7030A0"/>
                            </a:solidFill>
                            <a:effectLst/>
                            <a:latin typeface="+mn-lt"/>
                          </a:endParaRPr>
                        </a:p>
                      </a:txBody>
                      <a:tcPr marL="9525" marR="9525" marT="9525" marB="0" anchor="ctr"/>
                    </a:tc>
                    <a:tc>
                      <a:txBody>
                        <a:bodyPr/>
                        <a:lstStyle/>
                        <a:p>
                          <a:pPr algn="r" fontAlgn="b"/>
                          <a:r>
                            <a:rPr lang="tr-TR" sz="1600" b="1" u="none" strike="noStrike" dirty="0">
                              <a:solidFill>
                                <a:srgbClr val="7030A0"/>
                              </a:solidFill>
                              <a:effectLst/>
                              <a:latin typeface="+mn-lt"/>
                            </a:rPr>
                            <a:t>16</a:t>
                          </a:r>
                          <a:endParaRPr lang="tr-TR" sz="1600" b="1" i="0" u="none" strike="noStrike" dirty="0">
                            <a:solidFill>
                              <a:srgbClr val="7030A0"/>
                            </a:solidFill>
                            <a:effectLst/>
                            <a:latin typeface="+mn-lt"/>
                          </a:endParaRPr>
                        </a:p>
                      </a:txBody>
                      <a:tcPr marL="9525" marR="9525" marT="9525" marB="0" anchor="ctr"/>
                    </a:tc>
                    <a:tc>
                      <a:txBody>
                        <a:bodyPr/>
                        <a:lstStyle/>
                        <a:p>
                          <a:pPr algn="l" fontAlgn="b"/>
                          <a:endParaRPr lang="tr-TR" sz="1600" b="1" i="0" u="none" strike="noStrike" dirty="0">
                            <a:solidFill>
                              <a:srgbClr val="7030A0"/>
                            </a:solidFill>
                            <a:effectLst/>
                            <a:latin typeface="+mn-lt"/>
                          </a:endParaRPr>
                        </a:p>
                      </a:txBody>
                      <a:tcPr marL="9525" marR="9525" marT="9525" marB="0" anchor="ctr"/>
                    </a:tc>
                    <a:extLst>
                      <a:ext uri="{0D108BD9-81ED-4DB2-BD59-A6C34878D82A}">
                        <a16:rowId xmlns:a16="http://schemas.microsoft.com/office/drawing/2014/main" val="2704923126"/>
                      </a:ext>
                    </a:extLst>
                  </a:tr>
                  <a:tr h="271378">
                    <a:tc>
                      <a:txBody>
                        <a:bodyPr/>
                        <a:lstStyle/>
                        <a:p>
                          <a:pPr algn="l" fontAlgn="b"/>
                          <a:r>
                            <a:rPr lang="tr-TR" sz="1600" b="1" u="none" strike="noStrike" dirty="0">
                              <a:effectLst/>
                              <a:latin typeface="+mn-lt"/>
                            </a:rPr>
                            <a:t>Intel Pentium</a:t>
                          </a:r>
                          <a:endParaRPr lang="tr-TR" sz="1600" b="1" i="0" u="none" strike="noStrike" dirty="0">
                            <a:solidFill>
                              <a:srgbClr val="000000"/>
                            </a:solidFill>
                            <a:effectLst/>
                            <a:latin typeface="+mn-lt"/>
                          </a:endParaRPr>
                        </a:p>
                      </a:txBody>
                      <a:tcPr marL="9525" marR="9525" marT="9525" marB="0" anchor="ctr"/>
                    </a:tc>
                    <a:tc>
                      <a:txBody>
                        <a:bodyPr/>
                        <a:lstStyle/>
                        <a:p>
                          <a:pPr algn="l" fontAlgn="b"/>
                          <a:r>
                            <a:rPr lang="tr-TR" sz="1600" u="none" strike="noStrike" dirty="0">
                              <a:effectLst/>
                              <a:latin typeface="+mn-lt"/>
                            </a:rPr>
                            <a:t>32 Bit</a:t>
                          </a:r>
                          <a:endParaRPr lang="tr-TR" sz="1600" b="0" i="0" u="none" strike="noStrike" dirty="0">
                            <a:solidFill>
                              <a:srgbClr val="000000"/>
                            </a:solidFill>
                            <a:effectLst/>
                            <a:latin typeface="+mn-lt"/>
                          </a:endParaRPr>
                        </a:p>
                      </a:txBody>
                      <a:tcPr marL="9525" marR="9525" marT="9525" marB="0" anchor="ctr"/>
                    </a:tc>
                    <a:tc>
                      <a:txBody>
                        <a:bodyPr/>
                        <a:lstStyle/>
                        <a:p>
                          <a:pPr algn="l" fontAlgn="b"/>
                          <a:r>
                            <a:rPr lang="tr-TR" sz="1600" u="none" strike="noStrike" dirty="0">
                              <a:effectLst/>
                              <a:latin typeface="+mn-lt"/>
                            </a:rPr>
                            <a:t>DWORD</a:t>
                          </a:r>
                          <a:endParaRPr lang="tr-TR" sz="1600" b="0" i="0" u="none" strike="noStrike" dirty="0">
                            <a:solidFill>
                              <a:srgbClr val="000000"/>
                            </a:solidFill>
                            <a:effectLst/>
                            <a:latin typeface="+mn-lt"/>
                          </a:endParaRPr>
                        </a:p>
                      </a:txBody>
                      <a:tcPr marL="9525" marR="9525" marT="9525" marB="0" anchor="ctr"/>
                    </a:tc>
                    <a:tc>
                      <a:txBody>
                        <a:bodyPr/>
                        <a:lstStyle/>
                        <a:p>
                          <a:pPr algn="l" fontAlgn="b"/>
                          <a:r>
                            <a:rPr lang="tr-TR" sz="1600" u="none" strike="noStrike" dirty="0">
                              <a:effectLst/>
                              <a:latin typeface="+mn-lt"/>
                            </a:rPr>
                            <a:t>32 Bit</a:t>
                          </a:r>
                          <a:endParaRPr lang="tr-TR" sz="1600" b="0" i="0" u="none" strike="noStrike" dirty="0">
                            <a:solidFill>
                              <a:srgbClr val="000000"/>
                            </a:solidFill>
                            <a:effectLst/>
                            <a:latin typeface="+mn-lt"/>
                          </a:endParaRPr>
                        </a:p>
                      </a:txBody>
                      <a:tcPr marL="9525" marR="9525" marT="9525" marB="0" anchor="ct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p>
                                  <m:sSupPr>
                                    <m:ctrlPr>
                                      <a:rPr lang="tr-TR" sz="1600" i="1" u="none" strike="noStrike" dirty="0" smtClean="0">
                                        <a:effectLst/>
                                        <a:latin typeface="Cambria Math" panose="02040503050406030204" pitchFamily="18" charset="0"/>
                                      </a:rPr>
                                    </m:ctrlPr>
                                  </m:sSupPr>
                                  <m:e>
                                    <m:r>
                                      <a:rPr lang="tr-TR" sz="1600" b="0" i="1" u="none" strike="noStrike" dirty="0" smtClean="0">
                                        <a:effectLst/>
                                        <a:latin typeface="Cambria Math" panose="02040503050406030204" pitchFamily="18" charset="0"/>
                                      </a:rPr>
                                      <m:t>2</m:t>
                                    </m:r>
                                  </m:e>
                                  <m:sup>
                                    <m:r>
                                      <a:rPr lang="tr-TR" sz="1600" b="0" i="1" u="none" strike="noStrike" dirty="0" smtClean="0">
                                        <a:effectLst/>
                                        <a:latin typeface="Cambria Math" panose="02040503050406030204" pitchFamily="18" charset="0"/>
                                      </a:rPr>
                                      <m:t>32</m:t>
                                    </m:r>
                                  </m:sup>
                                </m:sSup>
                              </m:oMath>
                            </m:oMathPara>
                          </a14:m>
                          <a:endParaRPr lang="tr-TR" sz="1600" b="0" i="0" u="none" strike="noStrike" dirty="0">
                            <a:solidFill>
                              <a:srgbClr val="000000"/>
                            </a:solidFill>
                            <a:effectLst/>
                            <a:latin typeface="+mn-lt"/>
                          </a:endParaRPr>
                        </a:p>
                      </a:txBody>
                      <a:tcPr marL="9525" marR="9525" marT="9525" marB="0" anchor="ctr"/>
                    </a:tc>
                    <a:tc>
                      <a:txBody>
                        <a:bodyPr/>
                        <a:lstStyle/>
                        <a:p>
                          <a:pPr algn="r" fontAlgn="b"/>
                          <a:r>
                            <a:rPr lang="tr-TR" sz="1600" u="none" strike="noStrike" dirty="0">
                              <a:effectLst/>
                              <a:latin typeface="+mn-lt"/>
                            </a:rPr>
                            <a:t>4.294.967.296</a:t>
                          </a:r>
                          <a:endParaRPr lang="tr-TR" sz="1600" b="0" i="0" u="none" strike="noStrike" dirty="0">
                            <a:solidFill>
                              <a:srgbClr val="000000"/>
                            </a:solidFill>
                            <a:effectLst/>
                            <a:latin typeface="+mn-lt"/>
                          </a:endParaRPr>
                        </a:p>
                      </a:txBody>
                      <a:tcPr marL="9525" marR="9525" marT="9525" marB="0" anchor="ctr"/>
                    </a:tc>
                    <a:tc>
                      <a:txBody>
                        <a:bodyPr/>
                        <a:lstStyle/>
                        <a:p>
                          <a:pPr algn="l" fontAlgn="b"/>
                          <a:endParaRPr lang="tr-TR" sz="1600" b="1" i="0" u="none" strike="noStrike" dirty="0">
                            <a:solidFill>
                              <a:srgbClr val="7030A0"/>
                            </a:solidFill>
                            <a:effectLst/>
                            <a:latin typeface="+mn-lt"/>
                          </a:endParaRPr>
                        </a:p>
                      </a:txBody>
                      <a:tcPr marL="9525" marR="9525" marT="9525" marB="0" anchor="ctr"/>
                    </a:tc>
                    <a:tc>
                      <a:txBody>
                        <a:bodyPr/>
                        <a:lstStyle/>
                        <a:p>
                          <a:pPr algn="r" fontAlgn="b"/>
                          <a:r>
                            <a:rPr lang="tr-TR" sz="1600" b="1" u="none" strike="noStrike" dirty="0">
                              <a:solidFill>
                                <a:srgbClr val="7030A0"/>
                              </a:solidFill>
                              <a:effectLst/>
                              <a:latin typeface="+mn-lt"/>
                            </a:rPr>
                            <a:t>4096</a:t>
                          </a:r>
                          <a:endParaRPr lang="tr-TR" sz="1600" b="1" i="0" u="none" strike="noStrike" dirty="0">
                            <a:solidFill>
                              <a:srgbClr val="7030A0"/>
                            </a:solidFill>
                            <a:effectLst/>
                            <a:latin typeface="+mn-lt"/>
                          </a:endParaRPr>
                        </a:p>
                      </a:txBody>
                      <a:tcPr marL="9525" marR="9525" marT="9525" marB="0" anchor="ctr"/>
                    </a:tc>
                    <a:tc>
                      <a:txBody>
                        <a:bodyPr/>
                        <a:lstStyle/>
                        <a:p>
                          <a:pPr algn="r" fontAlgn="b"/>
                          <a:r>
                            <a:rPr lang="tr-TR" sz="1600" b="1" u="none" strike="noStrike" dirty="0">
                              <a:solidFill>
                                <a:srgbClr val="7030A0"/>
                              </a:solidFill>
                              <a:effectLst/>
                              <a:latin typeface="+mn-lt"/>
                            </a:rPr>
                            <a:t>4</a:t>
                          </a:r>
                          <a:endParaRPr lang="tr-TR" sz="1600" b="1" i="0" u="none" strike="noStrike" dirty="0">
                            <a:solidFill>
                              <a:srgbClr val="7030A0"/>
                            </a:solidFill>
                            <a:effectLst/>
                            <a:latin typeface="+mn-lt"/>
                          </a:endParaRPr>
                        </a:p>
                      </a:txBody>
                      <a:tcPr marL="9525" marR="9525" marT="9525" marB="0" anchor="ctr"/>
                    </a:tc>
                    <a:extLst>
                      <a:ext uri="{0D108BD9-81ED-4DB2-BD59-A6C34878D82A}">
                        <a16:rowId xmlns:a16="http://schemas.microsoft.com/office/drawing/2014/main" val="2182350211"/>
                      </a:ext>
                    </a:extLst>
                  </a:tr>
                  <a:tr h="271378">
                    <a:tc>
                      <a:txBody>
                        <a:bodyPr/>
                        <a:lstStyle/>
                        <a:p>
                          <a:pPr algn="l" fontAlgn="b"/>
                          <a:r>
                            <a:rPr lang="tr-TR" sz="1600" b="1" u="none" strike="noStrike" dirty="0">
                              <a:effectLst/>
                              <a:latin typeface="+mn-lt"/>
                            </a:rPr>
                            <a:t>Intel i7 </a:t>
                          </a:r>
                          <a:endParaRPr lang="tr-TR" sz="1600" b="1" i="0" u="none" strike="noStrike" dirty="0">
                            <a:solidFill>
                              <a:srgbClr val="000000"/>
                            </a:solidFill>
                            <a:effectLst/>
                            <a:latin typeface="+mn-lt"/>
                          </a:endParaRPr>
                        </a:p>
                      </a:txBody>
                      <a:tcPr marL="9525" marR="9525" marT="9525" marB="0" anchor="ctr"/>
                    </a:tc>
                    <a:tc>
                      <a:txBody>
                        <a:bodyPr/>
                        <a:lstStyle/>
                        <a:p>
                          <a:pPr algn="l" fontAlgn="b"/>
                          <a:r>
                            <a:rPr lang="tr-TR" sz="1600" u="none" strike="noStrike" dirty="0">
                              <a:effectLst/>
                              <a:latin typeface="+mn-lt"/>
                            </a:rPr>
                            <a:t>64 Bit</a:t>
                          </a:r>
                          <a:endParaRPr lang="tr-TR" sz="1600" b="0" i="0" u="none" strike="noStrike" dirty="0">
                            <a:solidFill>
                              <a:srgbClr val="000000"/>
                            </a:solidFill>
                            <a:effectLst/>
                            <a:latin typeface="+mn-lt"/>
                          </a:endParaRPr>
                        </a:p>
                      </a:txBody>
                      <a:tcPr marL="9525" marR="9525" marT="9525" marB="0" anchor="ctr"/>
                    </a:tc>
                    <a:tc>
                      <a:txBody>
                        <a:bodyPr/>
                        <a:lstStyle/>
                        <a:p>
                          <a:pPr algn="l" fontAlgn="b"/>
                          <a:r>
                            <a:rPr lang="tr-TR" sz="1600" u="none" strike="noStrike" dirty="0">
                              <a:effectLst/>
                              <a:latin typeface="+mn-lt"/>
                            </a:rPr>
                            <a:t>QWORD</a:t>
                          </a:r>
                          <a:endParaRPr lang="tr-TR" sz="1600" b="0" i="0" u="none" strike="noStrike" dirty="0">
                            <a:solidFill>
                              <a:srgbClr val="000000"/>
                            </a:solidFill>
                            <a:effectLst/>
                            <a:latin typeface="+mn-lt"/>
                          </a:endParaRPr>
                        </a:p>
                      </a:txBody>
                      <a:tcPr marL="9525" marR="9525" marT="9525" marB="0" anchor="ctr"/>
                    </a:tc>
                    <a:tc>
                      <a:txBody>
                        <a:bodyPr/>
                        <a:lstStyle/>
                        <a:p>
                          <a:pPr algn="l" fontAlgn="b"/>
                          <a:r>
                            <a:rPr lang="tr-TR" sz="1600" u="none" strike="noStrike" dirty="0">
                              <a:effectLst/>
                              <a:latin typeface="+mn-lt"/>
                            </a:rPr>
                            <a:t>36 Bit</a:t>
                          </a:r>
                          <a:endParaRPr lang="tr-TR" sz="1600" b="0" i="0" u="none" strike="noStrike" dirty="0">
                            <a:solidFill>
                              <a:srgbClr val="000000"/>
                            </a:solidFill>
                            <a:effectLst/>
                            <a:latin typeface="+mn-lt"/>
                          </a:endParaRPr>
                        </a:p>
                      </a:txBody>
                      <a:tcPr marL="9525" marR="9525" marT="9525" marB="0" anchor="ctr"/>
                    </a:tc>
                    <a:tc>
                      <a:txBody>
                        <a:bodyPr/>
                        <a:lstStyle/>
                        <a:p>
                          <a:pPr algn="l" fontAlgn="b"/>
                          <a14:m>
                            <m:oMathPara xmlns:m="http://schemas.openxmlformats.org/officeDocument/2006/math">
                              <m:oMathParaPr>
                                <m:jc m:val="centerGroup"/>
                              </m:oMathParaPr>
                              <m:oMath xmlns:m="http://schemas.openxmlformats.org/officeDocument/2006/math">
                                <m:sSup>
                                  <m:sSupPr>
                                    <m:ctrlPr>
                                      <a:rPr lang="tr-TR" sz="1600" i="1" u="none" strike="noStrike" dirty="0" smtClean="0">
                                        <a:effectLst/>
                                        <a:latin typeface="Cambria Math" panose="02040503050406030204" pitchFamily="18" charset="0"/>
                                      </a:rPr>
                                    </m:ctrlPr>
                                  </m:sSupPr>
                                  <m:e>
                                    <m:r>
                                      <a:rPr lang="tr-TR" sz="1600" b="0" i="1" u="none" strike="noStrike" dirty="0" smtClean="0">
                                        <a:effectLst/>
                                        <a:latin typeface="Cambria Math" panose="02040503050406030204" pitchFamily="18" charset="0"/>
                                      </a:rPr>
                                      <m:t>2</m:t>
                                    </m:r>
                                  </m:e>
                                  <m:sup>
                                    <m:r>
                                      <a:rPr lang="tr-TR" sz="1600" b="0" i="1" u="none" strike="noStrike" dirty="0" smtClean="0">
                                        <a:effectLst/>
                                        <a:latin typeface="Cambria Math" panose="02040503050406030204" pitchFamily="18" charset="0"/>
                                      </a:rPr>
                                      <m:t>36</m:t>
                                    </m:r>
                                  </m:sup>
                                </m:sSup>
                              </m:oMath>
                            </m:oMathPara>
                          </a14:m>
                          <a:endParaRPr lang="tr-TR" sz="1600" b="0" i="0" u="none" strike="noStrike" dirty="0">
                            <a:solidFill>
                              <a:srgbClr val="000000"/>
                            </a:solidFill>
                            <a:effectLst/>
                            <a:latin typeface="+mn-lt"/>
                          </a:endParaRPr>
                        </a:p>
                      </a:txBody>
                      <a:tcPr marL="9525" marR="9525" marT="9525" marB="0" anchor="ctr"/>
                    </a:tc>
                    <a:tc>
                      <a:txBody>
                        <a:bodyPr/>
                        <a:lstStyle/>
                        <a:p>
                          <a:pPr algn="r" fontAlgn="b"/>
                          <a:r>
                            <a:rPr lang="tr-TR" sz="1600" u="none" strike="noStrike" dirty="0">
                              <a:effectLst/>
                              <a:latin typeface="+mn-lt"/>
                            </a:rPr>
                            <a:t>68.719.476.736</a:t>
                          </a:r>
                          <a:endParaRPr lang="tr-TR" sz="1600" b="0" i="0" u="none" strike="noStrike" dirty="0">
                            <a:solidFill>
                              <a:srgbClr val="000000"/>
                            </a:solidFill>
                            <a:effectLst/>
                            <a:latin typeface="+mn-lt"/>
                          </a:endParaRPr>
                        </a:p>
                      </a:txBody>
                      <a:tcPr marL="9525" marR="9525" marT="9525" marB="0" anchor="ctr"/>
                    </a:tc>
                    <a:tc>
                      <a:txBody>
                        <a:bodyPr/>
                        <a:lstStyle/>
                        <a:p>
                          <a:pPr algn="l" fontAlgn="b"/>
                          <a:endParaRPr lang="tr-TR" sz="1600" b="1" i="0" u="none" strike="noStrike" dirty="0">
                            <a:solidFill>
                              <a:srgbClr val="7030A0"/>
                            </a:solidFill>
                            <a:effectLst/>
                            <a:latin typeface="+mn-lt"/>
                          </a:endParaRPr>
                        </a:p>
                      </a:txBody>
                      <a:tcPr marL="9525" marR="9525" marT="9525" marB="0" anchor="ctr"/>
                    </a:tc>
                    <a:tc>
                      <a:txBody>
                        <a:bodyPr/>
                        <a:lstStyle/>
                        <a:p>
                          <a:pPr algn="l" fontAlgn="b"/>
                          <a:endParaRPr lang="tr-TR" sz="1600" b="1" i="0" u="none" strike="noStrike" dirty="0">
                            <a:solidFill>
                              <a:srgbClr val="7030A0"/>
                            </a:solidFill>
                            <a:effectLst/>
                            <a:latin typeface="+mn-lt"/>
                          </a:endParaRPr>
                        </a:p>
                      </a:txBody>
                      <a:tcPr marL="9525" marR="9525" marT="9525" marB="0" anchor="ctr"/>
                    </a:tc>
                    <a:tc>
                      <a:txBody>
                        <a:bodyPr/>
                        <a:lstStyle/>
                        <a:p>
                          <a:pPr algn="r" fontAlgn="b"/>
                          <a:r>
                            <a:rPr lang="tr-TR" sz="1600" b="1" u="none" strike="noStrike" dirty="0">
                              <a:solidFill>
                                <a:srgbClr val="7030A0"/>
                              </a:solidFill>
                              <a:effectLst/>
                              <a:latin typeface="+mn-lt"/>
                            </a:rPr>
                            <a:t>64</a:t>
                          </a:r>
                          <a:endParaRPr lang="tr-TR" sz="1600" b="1" i="0" u="none" strike="noStrike" dirty="0">
                            <a:solidFill>
                              <a:srgbClr val="7030A0"/>
                            </a:solidFill>
                            <a:effectLst/>
                            <a:latin typeface="+mn-lt"/>
                          </a:endParaRPr>
                        </a:p>
                      </a:txBody>
                      <a:tcPr marL="9525" marR="9525" marT="9525" marB="0" anchor="ctr"/>
                    </a:tc>
                    <a:extLst>
                      <a:ext uri="{0D108BD9-81ED-4DB2-BD59-A6C34878D82A}">
                        <a16:rowId xmlns:a16="http://schemas.microsoft.com/office/drawing/2014/main" val="4144757826"/>
                      </a:ext>
                    </a:extLst>
                  </a:tr>
                </a:tbl>
              </a:graphicData>
            </a:graphic>
          </p:graphicFrame>
        </mc:Choice>
        <mc:Fallback xmlns="">
          <p:graphicFrame>
            <p:nvGraphicFramePr>
              <p:cNvPr id="9" name="İçerik Yer Tutucusu 8"/>
              <p:cNvGraphicFramePr>
                <a:graphicFrameLocks noGrp="1"/>
              </p:cNvGraphicFramePr>
              <p:nvPr>
                <p:ph idx="1"/>
                <p:extLst>
                  <p:ext uri="{D42A27DB-BD31-4B8C-83A1-F6EECF244321}">
                    <p14:modId xmlns:p14="http://schemas.microsoft.com/office/powerpoint/2010/main" val="2007459185"/>
                  </p:ext>
                </p:extLst>
              </p:nvPr>
            </p:nvGraphicFramePr>
            <p:xfrm>
              <a:off x="1069848" y="2090060"/>
              <a:ext cx="10058402" cy="1899646"/>
            </p:xfrm>
            <a:graphic>
              <a:graphicData uri="http://schemas.openxmlformats.org/drawingml/2006/table">
                <a:tbl>
                  <a:tblPr firstRow="1" bandRow="1">
                    <a:tableStyleId>{5C22544A-7EE6-4342-B048-85BDC9FD1C3A}</a:tableStyleId>
                  </a:tblPr>
                  <a:tblGrid>
                    <a:gridCol w="1533653">
                      <a:extLst>
                        <a:ext uri="{9D8B030D-6E8A-4147-A177-3AD203B41FA5}">
                          <a16:colId xmlns:a16="http://schemas.microsoft.com/office/drawing/2014/main" val="1983946766"/>
                        </a:ext>
                      </a:extLst>
                    </a:gridCol>
                    <a:gridCol w="863600">
                      <a:extLst>
                        <a:ext uri="{9D8B030D-6E8A-4147-A177-3AD203B41FA5}">
                          <a16:colId xmlns:a16="http://schemas.microsoft.com/office/drawing/2014/main" val="1294654121"/>
                        </a:ext>
                      </a:extLst>
                    </a:gridCol>
                    <a:gridCol w="1358900">
                      <a:extLst>
                        <a:ext uri="{9D8B030D-6E8A-4147-A177-3AD203B41FA5}">
                          <a16:colId xmlns:a16="http://schemas.microsoft.com/office/drawing/2014/main" val="3271310068"/>
                        </a:ext>
                      </a:extLst>
                    </a:gridCol>
                    <a:gridCol w="952500">
                      <a:extLst>
                        <a:ext uri="{9D8B030D-6E8A-4147-A177-3AD203B41FA5}">
                          <a16:colId xmlns:a16="http://schemas.microsoft.com/office/drawing/2014/main" val="3878703732"/>
                        </a:ext>
                      </a:extLst>
                    </a:gridCol>
                    <a:gridCol w="762000">
                      <a:extLst>
                        <a:ext uri="{9D8B030D-6E8A-4147-A177-3AD203B41FA5}">
                          <a16:colId xmlns:a16="http://schemas.microsoft.com/office/drawing/2014/main" val="3116476891"/>
                        </a:ext>
                      </a:extLst>
                    </a:gridCol>
                    <a:gridCol w="2203450">
                      <a:extLst>
                        <a:ext uri="{9D8B030D-6E8A-4147-A177-3AD203B41FA5}">
                          <a16:colId xmlns:a16="http://schemas.microsoft.com/office/drawing/2014/main" val="3145596104"/>
                        </a:ext>
                      </a:extLst>
                    </a:gridCol>
                    <a:gridCol w="771525">
                      <a:extLst>
                        <a:ext uri="{9D8B030D-6E8A-4147-A177-3AD203B41FA5}">
                          <a16:colId xmlns:a16="http://schemas.microsoft.com/office/drawing/2014/main" val="4203327805"/>
                        </a:ext>
                      </a:extLst>
                    </a:gridCol>
                    <a:gridCol w="876300">
                      <a:extLst>
                        <a:ext uri="{9D8B030D-6E8A-4147-A177-3AD203B41FA5}">
                          <a16:colId xmlns:a16="http://schemas.microsoft.com/office/drawing/2014/main" val="3415138745"/>
                        </a:ext>
                      </a:extLst>
                    </a:gridCol>
                    <a:gridCol w="736474">
                      <a:extLst>
                        <a:ext uri="{9D8B030D-6E8A-4147-A177-3AD203B41FA5}">
                          <a16:colId xmlns:a16="http://schemas.microsoft.com/office/drawing/2014/main" val="1745028883"/>
                        </a:ext>
                      </a:extLst>
                    </a:gridCol>
                  </a:tblGrid>
                  <a:tr h="271378">
                    <a:tc rowSpan="2">
                      <a:txBody>
                        <a:bodyPr/>
                        <a:lstStyle/>
                        <a:p>
                          <a:pPr algn="ctr" fontAlgn="b"/>
                          <a:r>
                            <a:rPr lang="tr-TR" sz="1600" b="1" u="none" strike="noStrike" dirty="0">
                              <a:effectLst/>
                              <a:latin typeface="+mn-lt"/>
                            </a:rPr>
                            <a:t>İşlemci</a:t>
                          </a:r>
                          <a:endParaRPr lang="tr-TR" sz="1600" b="1" i="0" u="none" strike="noStrike" dirty="0">
                            <a:solidFill>
                              <a:srgbClr val="000000"/>
                            </a:solidFill>
                            <a:effectLst/>
                            <a:latin typeface="+mn-lt"/>
                          </a:endParaRPr>
                        </a:p>
                      </a:txBody>
                      <a:tcPr marL="9525" marR="9525" marT="9525" marB="0" anchor="b"/>
                    </a:tc>
                    <a:tc rowSpan="2">
                      <a:txBody>
                        <a:bodyPr/>
                        <a:lstStyle/>
                        <a:p>
                          <a:pPr algn="ctr" fontAlgn="b"/>
                          <a:r>
                            <a:rPr lang="tr-TR" sz="1600" b="1" u="none" strike="noStrike" dirty="0">
                              <a:effectLst/>
                              <a:latin typeface="+mn-lt"/>
                            </a:rPr>
                            <a:t>Veri Yolu </a:t>
                          </a:r>
                          <a:endParaRPr lang="tr-TR" sz="1600" b="1" i="0" u="none" strike="noStrike" dirty="0">
                            <a:solidFill>
                              <a:srgbClr val="000000"/>
                            </a:solidFill>
                            <a:effectLst/>
                            <a:latin typeface="+mn-lt"/>
                          </a:endParaRPr>
                        </a:p>
                      </a:txBody>
                      <a:tcPr marL="9525" marR="9525" marT="9525" marB="0" anchor="b"/>
                    </a:tc>
                    <a:tc rowSpan="2">
                      <a:txBody>
                        <a:bodyPr/>
                        <a:lstStyle/>
                        <a:p>
                          <a:pPr algn="ctr" fontAlgn="b"/>
                          <a:r>
                            <a:rPr lang="tr-TR" sz="1600" b="1" u="none" strike="noStrike">
                              <a:effectLst/>
                              <a:latin typeface="+mn-lt"/>
                            </a:rPr>
                            <a:t>Kelime Uzunluğu</a:t>
                          </a:r>
                          <a:endParaRPr lang="tr-TR" sz="1600" b="1" i="0" u="none" strike="noStrike">
                            <a:solidFill>
                              <a:srgbClr val="000000"/>
                            </a:solidFill>
                            <a:effectLst/>
                            <a:latin typeface="+mn-lt"/>
                          </a:endParaRPr>
                        </a:p>
                      </a:txBody>
                      <a:tcPr marL="9525" marR="9525" marT="9525" marB="0" anchor="b"/>
                    </a:tc>
                    <a:tc rowSpan="2">
                      <a:txBody>
                        <a:bodyPr/>
                        <a:lstStyle/>
                        <a:p>
                          <a:pPr algn="ctr" fontAlgn="b"/>
                          <a:r>
                            <a:rPr lang="tr-TR" sz="1600" b="1" u="none" strike="noStrike" dirty="0">
                              <a:effectLst/>
                              <a:latin typeface="+mn-lt"/>
                            </a:rPr>
                            <a:t>Adres Yolu</a:t>
                          </a:r>
                          <a:endParaRPr lang="tr-TR" sz="1600" b="1" i="0" u="none" strike="noStrike" dirty="0">
                            <a:solidFill>
                              <a:srgbClr val="000000"/>
                            </a:solidFill>
                            <a:effectLst/>
                            <a:latin typeface="+mn-lt"/>
                          </a:endParaRPr>
                        </a:p>
                      </a:txBody>
                      <a:tcPr marL="9525" marR="9525" marT="9525" marB="0" anchor="b"/>
                    </a:tc>
                    <a:tc gridSpan="5">
                      <a:txBody>
                        <a:bodyPr/>
                        <a:lstStyle/>
                        <a:p>
                          <a:pPr algn="ctr" fontAlgn="b"/>
                          <a:r>
                            <a:rPr lang="tr-TR" sz="1600" b="1" u="none" strike="noStrike" dirty="0">
                              <a:effectLst/>
                              <a:latin typeface="+mn-lt"/>
                            </a:rPr>
                            <a:t>Adresleyebileceği Bellek</a:t>
                          </a:r>
                          <a:endParaRPr lang="tr-TR" sz="1600" b="1" i="0" u="none" strike="noStrike" dirty="0">
                            <a:solidFill>
                              <a:srgbClr val="000000"/>
                            </a:solidFill>
                            <a:effectLst/>
                            <a:latin typeface="+mn-lt"/>
                          </a:endParaRPr>
                        </a:p>
                      </a:txBody>
                      <a:tcPr marL="9525" marR="9525" marT="9525" marB="0" anchor="b"/>
                    </a:tc>
                    <a:tc hMerge="1">
                      <a:txBody>
                        <a:bodyPr/>
                        <a:lstStyle/>
                        <a:p>
                          <a:endParaRPr lang="tr-TR"/>
                        </a:p>
                      </a:txBody>
                      <a:tcPr/>
                    </a:tc>
                    <a:tc hMerge="1">
                      <a:txBody>
                        <a:bodyPr/>
                        <a:lstStyle/>
                        <a:p>
                          <a:endParaRPr lang="tr-TR"/>
                        </a:p>
                      </a:txBody>
                      <a:tcPr/>
                    </a:tc>
                    <a:tc hMerge="1">
                      <a:txBody>
                        <a:bodyPr/>
                        <a:lstStyle/>
                        <a:p>
                          <a:endParaRPr lang="tr-TR"/>
                        </a:p>
                      </a:txBody>
                      <a:tcPr/>
                    </a:tc>
                    <a:tc hMerge="1">
                      <a:txBody>
                        <a:bodyPr/>
                        <a:lstStyle/>
                        <a:p>
                          <a:endParaRPr lang="tr-TR"/>
                        </a:p>
                      </a:txBody>
                      <a:tcPr/>
                    </a:tc>
                    <a:extLst>
                      <a:ext uri="{0D108BD9-81ED-4DB2-BD59-A6C34878D82A}">
                        <a16:rowId xmlns:a16="http://schemas.microsoft.com/office/drawing/2014/main" val="2971312684"/>
                      </a:ext>
                    </a:extLst>
                  </a:tr>
                  <a:tr h="271378">
                    <a:tc vMerge="1">
                      <a:txBody>
                        <a:bodyPr/>
                        <a:lstStyle/>
                        <a:p>
                          <a:endParaRPr lang="tr-TR"/>
                        </a:p>
                      </a:txBody>
                      <a:tcPr/>
                    </a:tc>
                    <a:tc vMerge="1">
                      <a:txBody>
                        <a:bodyPr/>
                        <a:lstStyle/>
                        <a:p>
                          <a:endParaRPr lang="tr-TR"/>
                        </a:p>
                      </a:txBody>
                      <a:tcPr/>
                    </a:tc>
                    <a:tc vMerge="1">
                      <a:txBody>
                        <a:bodyPr/>
                        <a:lstStyle/>
                        <a:p>
                          <a:endParaRPr lang="tr-TR"/>
                        </a:p>
                      </a:txBody>
                      <a:tcPr/>
                    </a:tc>
                    <a:tc vMerge="1">
                      <a:txBody>
                        <a:bodyPr/>
                        <a:lstStyle/>
                        <a:p>
                          <a:endParaRPr lang="tr-TR"/>
                        </a:p>
                      </a:txBody>
                      <a:tcPr/>
                    </a:tc>
                    <a:tc gridSpan="2">
                      <a:txBody>
                        <a:bodyPr/>
                        <a:lstStyle/>
                        <a:p>
                          <a:pPr algn="ctr" fontAlgn="b"/>
                          <a:r>
                            <a:rPr lang="tr-TR" sz="1600" b="1" u="none" strike="noStrike" dirty="0" err="1">
                              <a:effectLst/>
                              <a:latin typeface="+mn-lt"/>
                            </a:rPr>
                            <a:t>Byte</a:t>
                          </a:r>
                          <a:endParaRPr lang="tr-TR" sz="1600" b="1" i="0" u="none" strike="noStrike" dirty="0">
                            <a:solidFill>
                              <a:srgbClr val="000000"/>
                            </a:solidFill>
                            <a:effectLst/>
                            <a:latin typeface="+mn-lt"/>
                          </a:endParaRPr>
                        </a:p>
                      </a:txBody>
                      <a:tcPr marL="9525" marR="9525" marT="9525" marB="0" anchor="b"/>
                    </a:tc>
                    <a:tc hMerge="1">
                      <a:txBody>
                        <a:bodyPr/>
                        <a:lstStyle/>
                        <a:p>
                          <a:pPr algn="l" fontAlgn="b"/>
                          <a:endParaRPr lang="tr-TR" sz="2000" b="1" i="0" u="none" strike="noStrike" dirty="0">
                            <a:solidFill>
                              <a:srgbClr val="000000"/>
                            </a:solidFill>
                            <a:effectLst/>
                            <a:latin typeface="+mn-lt"/>
                          </a:endParaRPr>
                        </a:p>
                      </a:txBody>
                      <a:tcPr marL="9525" marR="9525" marT="9525" marB="0" anchor="b"/>
                    </a:tc>
                    <a:tc>
                      <a:txBody>
                        <a:bodyPr/>
                        <a:lstStyle/>
                        <a:p>
                          <a:pPr algn="ctr" fontAlgn="b"/>
                          <a:r>
                            <a:rPr lang="tr-TR" sz="1600" b="1" u="none" strike="noStrike" dirty="0">
                              <a:effectLst/>
                              <a:latin typeface="+mn-lt"/>
                            </a:rPr>
                            <a:t>Kilo</a:t>
                          </a:r>
                          <a:endParaRPr lang="tr-TR" sz="1600" b="1" i="0" u="none" strike="noStrike" dirty="0">
                            <a:solidFill>
                              <a:srgbClr val="000000"/>
                            </a:solidFill>
                            <a:effectLst/>
                            <a:latin typeface="+mn-lt"/>
                          </a:endParaRPr>
                        </a:p>
                      </a:txBody>
                      <a:tcPr marL="9525" marR="9525" marT="9525" marB="0" anchor="b"/>
                    </a:tc>
                    <a:tc>
                      <a:txBody>
                        <a:bodyPr/>
                        <a:lstStyle/>
                        <a:p>
                          <a:pPr algn="ctr" fontAlgn="b"/>
                          <a:r>
                            <a:rPr lang="tr-TR" sz="1600" b="1" u="none" strike="noStrike" dirty="0">
                              <a:effectLst/>
                              <a:latin typeface="+mn-lt"/>
                            </a:rPr>
                            <a:t>Mega</a:t>
                          </a:r>
                          <a:endParaRPr lang="tr-TR" sz="1600" b="1" i="0" u="none" strike="noStrike" dirty="0">
                            <a:solidFill>
                              <a:srgbClr val="000000"/>
                            </a:solidFill>
                            <a:effectLst/>
                            <a:latin typeface="+mn-lt"/>
                          </a:endParaRPr>
                        </a:p>
                      </a:txBody>
                      <a:tcPr marL="9525" marR="9525" marT="9525" marB="0" anchor="b"/>
                    </a:tc>
                    <a:tc>
                      <a:txBody>
                        <a:bodyPr/>
                        <a:lstStyle/>
                        <a:p>
                          <a:pPr algn="ctr" fontAlgn="b"/>
                          <a:r>
                            <a:rPr lang="tr-TR" sz="1600" b="1" u="none" strike="noStrike" dirty="0" err="1" smtClean="0">
                              <a:effectLst/>
                              <a:latin typeface="+mn-lt"/>
                            </a:rPr>
                            <a:t>Giga</a:t>
                          </a:r>
                          <a:endParaRPr lang="tr-TR" sz="1600" b="1" i="0" u="none" strike="noStrike" dirty="0">
                            <a:solidFill>
                              <a:srgbClr val="000000"/>
                            </a:solidFill>
                            <a:effectLst/>
                            <a:latin typeface="+mn-lt"/>
                          </a:endParaRPr>
                        </a:p>
                      </a:txBody>
                      <a:tcPr marL="9525" marR="9525" marT="9525" marB="0" anchor="b"/>
                    </a:tc>
                    <a:extLst>
                      <a:ext uri="{0D108BD9-81ED-4DB2-BD59-A6C34878D82A}">
                        <a16:rowId xmlns:a16="http://schemas.microsoft.com/office/drawing/2014/main" val="3087118908"/>
                      </a:ext>
                    </a:extLst>
                  </a:tr>
                  <a:tr h="271378">
                    <a:tc>
                      <a:txBody>
                        <a:bodyPr/>
                        <a:lstStyle/>
                        <a:p>
                          <a:pPr algn="l" fontAlgn="b"/>
                          <a:r>
                            <a:rPr lang="tr-TR" sz="1600" b="1" u="none" strike="noStrike" dirty="0">
                              <a:effectLst/>
                              <a:latin typeface="+mn-lt"/>
                            </a:rPr>
                            <a:t>Motorola 6802 </a:t>
                          </a:r>
                          <a:endParaRPr lang="tr-TR" sz="1600" b="1" i="0" u="none" strike="noStrike" dirty="0">
                            <a:solidFill>
                              <a:srgbClr val="000000"/>
                            </a:solidFill>
                            <a:effectLst/>
                            <a:latin typeface="+mn-lt"/>
                          </a:endParaRPr>
                        </a:p>
                      </a:txBody>
                      <a:tcPr marL="9525" marR="9525" marT="9525" marB="0" anchor="ctr"/>
                    </a:tc>
                    <a:tc>
                      <a:txBody>
                        <a:bodyPr/>
                        <a:lstStyle/>
                        <a:p>
                          <a:pPr algn="l" fontAlgn="b"/>
                          <a:r>
                            <a:rPr lang="tr-TR" sz="1600" u="none" strike="noStrike" dirty="0">
                              <a:effectLst/>
                              <a:latin typeface="+mn-lt"/>
                            </a:rPr>
                            <a:t>8 </a:t>
                          </a:r>
                          <a:r>
                            <a:rPr lang="tr-TR" sz="1600" u="none" strike="noStrike" dirty="0" smtClean="0">
                              <a:effectLst/>
                              <a:latin typeface="+mn-lt"/>
                            </a:rPr>
                            <a:t>Bit</a:t>
                          </a:r>
                          <a:endParaRPr lang="tr-TR" sz="1600" b="0" i="0" u="none" strike="noStrike" dirty="0">
                            <a:solidFill>
                              <a:srgbClr val="000000"/>
                            </a:solidFill>
                            <a:effectLst/>
                            <a:latin typeface="+mn-lt"/>
                          </a:endParaRPr>
                        </a:p>
                      </a:txBody>
                      <a:tcPr marL="9525" marR="9525" marT="9525" marB="0" anchor="ctr"/>
                    </a:tc>
                    <a:tc>
                      <a:txBody>
                        <a:bodyPr/>
                        <a:lstStyle/>
                        <a:p>
                          <a:pPr algn="l" fontAlgn="b"/>
                          <a:r>
                            <a:rPr lang="tr-TR" sz="1600" u="none" strike="noStrike">
                              <a:effectLst/>
                              <a:latin typeface="+mn-lt"/>
                            </a:rPr>
                            <a:t>BYTE</a:t>
                          </a:r>
                          <a:endParaRPr lang="tr-TR" sz="1600" b="0" i="0" u="none" strike="noStrike">
                            <a:solidFill>
                              <a:srgbClr val="000000"/>
                            </a:solidFill>
                            <a:effectLst/>
                            <a:latin typeface="+mn-lt"/>
                          </a:endParaRPr>
                        </a:p>
                      </a:txBody>
                      <a:tcPr marL="9525" marR="9525" marT="9525" marB="0" anchor="ctr"/>
                    </a:tc>
                    <a:tc>
                      <a:txBody>
                        <a:bodyPr/>
                        <a:lstStyle/>
                        <a:p>
                          <a:pPr algn="l" fontAlgn="b"/>
                          <a:r>
                            <a:rPr lang="tr-TR" sz="1600" u="none" strike="noStrike">
                              <a:effectLst/>
                              <a:latin typeface="+mn-lt"/>
                            </a:rPr>
                            <a:t>16 Bit</a:t>
                          </a:r>
                          <a:endParaRPr lang="tr-TR" sz="1600" b="0" i="0" u="none" strike="noStrike">
                            <a:solidFill>
                              <a:srgbClr val="000000"/>
                            </a:solidFill>
                            <a:effectLst/>
                            <a:latin typeface="+mn-lt"/>
                          </a:endParaRPr>
                        </a:p>
                      </a:txBody>
                      <a:tcPr marL="9525" marR="9525" marT="9525" marB="0" anchor="ctr"/>
                    </a:tc>
                    <a:tc>
                      <a:txBody>
                        <a:bodyPr/>
                        <a:lstStyle/>
                        <a:p>
                          <a:endParaRPr lang="tr-TR"/>
                        </a:p>
                      </a:txBody>
                      <a:tcPr marL="9525" marR="9525" marT="9525" marB="0" anchor="ctr">
                        <a:blipFill>
                          <a:blip r:embed="rId3"/>
                          <a:stretch>
                            <a:fillRect l="-619200" t="-208889" r="-605600" b="-440000"/>
                          </a:stretch>
                        </a:blipFill>
                      </a:tcPr>
                    </a:tc>
                    <a:tc>
                      <a:txBody>
                        <a:bodyPr/>
                        <a:lstStyle/>
                        <a:p>
                          <a:pPr algn="r" fontAlgn="b"/>
                          <a:r>
                            <a:rPr lang="tr-TR" sz="1600" u="none" strike="noStrike" dirty="0" smtClean="0">
                              <a:effectLst/>
                              <a:latin typeface="+mn-lt"/>
                            </a:rPr>
                            <a:t>65.536</a:t>
                          </a:r>
                          <a:endParaRPr lang="tr-TR" sz="1600" b="0" i="0" u="none" strike="noStrike" dirty="0">
                            <a:solidFill>
                              <a:srgbClr val="000000"/>
                            </a:solidFill>
                            <a:effectLst/>
                            <a:latin typeface="+mn-lt"/>
                          </a:endParaRPr>
                        </a:p>
                      </a:txBody>
                      <a:tcPr marL="9525" marR="9525" marT="9525" marB="0" anchor="ctr"/>
                    </a:tc>
                    <a:tc>
                      <a:txBody>
                        <a:bodyPr/>
                        <a:lstStyle/>
                        <a:p>
                          <a:pPr algn="r" fontAlgn="b"/>
                          <a:r>
                            <a:rPr lang="tr-TR" sz="1600" b="1" u="none" strike="noStrike" dirty="0">
                              <a:solidFill>
                                <a:srgbClr val="7030A0"/>
                              </a:solidFill>
                              <a:effectLst/>
                              <a:latin typeface="+mn-lt"/>
                            </a:rPr>
                            <a:t>64</a:t>
                          </a:r>
                          <a:endParaRPr lang="tr-TR" sz="1600" b="1" i="0" u="none" strike="noStrike" dirty="0">
                            <a:solidFill>
                              <a:srgbClr val="7030A0"/>
                            </a:solidFill>
                            <a:effectLst/>
                            <a:latin typeface="+mn-lt"/>
                          </a:endParaRPr>
                        </a:p>
                      </a:txBody>
                      <a:tcPr marL="9525" marR="9525" marT="9525" marB="0" anchor="ctr"/>
                    </a:tc>
                    <a:tc>
                      <a:txBody>
                        <a:bodyPr/>
                        <a:lstStyle/>
                        <a:p>
                          <a:pPr algn="l" fontAlgn="b"/>
                          <a:endParaRPr lang="tr-TR" sz="1600" b="1" i="0" u="none" strike="noStrike">
                            <a:solidFill>
                              <a:srgbClr val="7030A0"/>
                            </a:solidFill>
                            <a:effectLst/>
                            <a:latin typeface="+mn-lt"/>
                          </a:endParaRPr>
                        </a:p>
                      </a:txBody>
                      <a:tcPr marL="9525" marR="9525" marT="9525" marB="0" anchor="ctr"/>
                    </a:tc>
                    <a:tc>
                      <a:txBody>
                        <a:bodyPr/>
                        <a:lstStyle/>
                        <a:p>
                          <a:pPr algn="l" fontAlgn="b"/>
                          <a:endParaRPr lang="tr-TR" sz="1600" b="1" i="0" u="none" strike="noStrike">
                            <a:solidFill>
                              <a:srgbClr val="7030A0"/>
                            </a:solidFill>
                            <a:effectLst/>
                            <a:latin typeface="+mn-lt"/>
                          </a:endParaRPr>
                        </a:p>
                      </a:txBody>
                      <a:tcPr marL="9525" marR="9525" marT="9525" marB="0" anchor="ctr"/>
                    </a:tc>
                    <a:extLst>
                      <a:ext uri="{0D108BD9-81ED-4DB2-BD59-A6C34878D82A}">
                        <a16:rowId xmlns:a16="http://schemas.microsoft.com/office/drawing/2014/main" val="515357676"/>
                      </a:ext>
                    </a:extLst>
                  </a:tr>
                  <a:tr h="271378">
                    <a:tc>
                      <a:txBody>
                        <a:bodyPr/>
                        <a:lstStyle/>
                        <a:p>
                          <a:pPr algn="l" fontAlgn="b"/>
                          <a:r>
                            <a:rPr lang="tr-TR" sz="1600" b="1" u="none" strike="noStrike" dirty="0">
                              <a:effectLst/>
                              <a:latin typeface="+mn-lt"/>
                            </a:rPr>
                            <a:t>Intel </a:t>
                          </a:r>
                          <a:r>
                            <a:rPr lang="tr-TR" sz="1600" b="1" u="none" strike="noStrike" dirty="0" smtClean="0">
                              <a:effectLst/>
                              <a:latin typeface="+mn-lt"/>
                            </a:rPr>
                            <a:t>8086</a:t>
                          </a:r>
                          <a:endParaRPr lang="tr-TR" sz="1600" b="1" i="0" u="none" strike="noStrike" dirty="0">
                            <a:solidFill>
                              <a:srgbClr val="000000"/>
                            </a:solidFill>
                            <a:effectLst/>
                            <a:latin typeface="+mn-lt"/>
                          </a:endParaRPr>
                        </a:p>
                      </a:txBody>
                      <a:tcPr marL="9525" marR="9525" marT="9525" marB="0" anchor="ctr"/>
                    </a:tc>
                    <a:tc>
                      <a:txBody>
                        <a:bodyPr/>
                        <a:lstStyle/>
                        <a:p>
                          <a:pPr algn="l" fontAlgn="b"/>
                          <a:r>
                            <a:rPr lang="tr-TR" sz="1600" u="none" strike="noStrike" dirty="0">
                              <a:effectLst/>
                              <a:latin typeface="+mn-lt"/>
                            </a:rPr>
                            <a:t>16 </a:t>
                          </a:r>
                          <a:r>
                            <a:rPr lang="tr-TR" sz="1600" u="none" strike="noStrike" dirty="0" smtClean="0">
                              <a:effectLst/>
                              <a:latin typeface="+mn-lt"/>
                            </a:rPr>
                            <a:t>Bit</a:t>
                          </a:r>
                          <a:endParaRPr lang="tr-TR" sz="1600" b="0" i="0" u="none" strike="noStrike" dirty="0">
                            <a:solidFill>
                              <a:srgbClr val="000000"/>
                            </a:solidFill>
                            <a:effectLst/>
                            <a:latin typeface="+mn-lt"/>
                          </a:endParaRPr>
                        </a:p>
                      </a:txBody>
                      <a:tcPr marL="9525" marR="9525" marT="9525" marB="0" anchor="ctr"/>
                    </a:tc>
                    <a:tc>
                      <a:txBody>
                        <a:bodyPr/>
                        <a:lstStyle/>
                        <a:p>
                          <a:pPr algn="l" fontAlgn="b"/>
                          <a:r>
                            <a:rPr lang="tr-TR" sz="1600" u="none" strike="noStrike" dirty="0">
                              <a:effectLst/>
                              <a:latin typeface="+mn-lt"/>
                            </a:rPr>
                            <a:t>WORD</a:t>
                          </a:r>
                          <a:endParaRPr lang="tr-TR" sz="1600" b="0" i="0" u="none" strike="noStrike" dirty="0">
                            <a:solidFill>
                              <a:srgbClr val="000000"/>
                            </a:solidFill>
                            <a:effectLst/>
                            <a:latin typeface="+mn-lt"/>
                          </a:endParaRPr>
                        </a:p>
                      </a:txBody>
                      <a:tcPr marL="9525" marR="9525" marT="9525" marB="0" anchor="ctr"/>
                    </a:tc>
                    <a:tc>
                      <a:txBody>
                        <a:bodyPr/>
                        <a:lstStyle/>
                        <a:p>
                          <a:pPr algn="l" fontAlgn="b"/>
                          <a:r>
                            <a:rPr lang="tr-TR" sz="1600" u="none" strike="noStrike">
                              <a:effectLst/>
                              <a:latin typeface="+mn-lt"/>
                            </a:rPr>
                            <a:t>20 Bit</a:t>
                          </a:r>
                          <a:endParaRPr lang="tr-TR" sz="1600" b="0" i="0" u="none" strike="noStrike">
                            <a:solidFill>
                              <a:srgbClr val="000000"/>
                            </a:solidFill>
                            <a:effectLst/>
                            <a:latin typeface="+mn-lt"/>
                          </a:endParaRPr>
                        </a:p>
                      </a:txBody>
                      <a:tcPr marL="9525" marR="9525" marT="9525" marB="0" anchor="ctr"/>
                    </a:tc>
                    <a:tc>
                      <a:txBody>
                        <a:bodyPr/>
                        <a:lstStyle/>
                        <a:p>
                          <a:endParaRPr lang="tr-TR"/>
                        </a:p>
                      </a:txBody>
                      <a:tcPr marL="9525" marR="9525" marT="9525" marB="0" anchor="ctr">
                        <a:blipFill>
                          <a:blip r:embed="rId3"/>
                          <a:stretch>
                            <a:fillRect l="-619200" t="-308889" r="-605600" b="-340000"/>
                          </a:stretch>
                        </a:blipFill>
                      </a:tcPr>
                    </a:tc>
                    <a:tc>
                      <a:txBody>
                        <a:bodyPr/>
                        <a:lstStyle/>
                        <a:p>
                          <a:pPr algn="r" fontAlgn="b"/>
                          <a:r>
                            <a:rPr lang="tr-TR" sz="1600" u="none" strike="noStrike" dirty="0" smtClean="0">
                              <a:effectLst/>
                              <a:latin typeface="+mn-lt"/>
                            </a:rPr>
                            <a:t>1.048.576</a:t>
                          </a:r>
                          <a:endParaRPr lang="tr-TR" sz="1600" b="0" i="0" u="none" strike="noStrike" dirty="0">
                            <a:solidFill>
                              <a:srgbClr val="000000"/>
                            </a:solidFill>
                            <a:effectLst/>
                            <a:latin typeface="+mn-lt"/>
                          </a:endParaRPr>
                        </a:p>
                      </a:txBody>
                      <a:tcPr marL="9525" marR="9525" marT="9525" marB="0" anchor="ctr"/>
                    </a:tc>
                    <a:tc>
                      <a:txBody>
                        <a:bodyPr/>
                        <a:lstStyle/>
                        <a:p>
                          <a:pPr algn="r" fontAlgn="b"/>
                          <a:r>
                            <a:rPr lang="tr-TR" sz="1600" b="1" u="none" strike="noStrike" dirty="0">
                              <a:solidFill>
                                <a:srgbClr val="7030A0"/>
                              </a:solidFill>
                              <a:effectLst/>
                              <a:latin typeface="+mn-lt"/>
                            </a:rPr>
                            <a:t>1024</a:t>
                          </a:r>
                          <a:endParaRPr lang="tr-TR" sz="1600" b="1" i="0" u="none" strike="noStrike" dirty="0">
                            <a:solidFill>
                              <a:srgbClr val="7030A0"/>
                            </a:solidFill>
                            <a:effectLst/>
                            <a:latin typeface="+mn-lt"/>
                          </a:endParaRPr>
                        </a:p>
                      </a:txBody>
                      <a:tcPr marL="9525" marR="9525" marT="9525" marB="0" anchor="ctr"/>
                    </a:tc>
                    <a:tc>
                      <a:txBody>
                        <a:bodyPr/>
                        <a:lstStyle/>
                        <a:p>
                          <a:pPr algn="r" fontAlgn="b"/>
                          <a:r>
                            <a:rPr lang="tr-TR" sz="1600" b="1" u="none" strike="noStrike" dirty="0">
                              <a:solidFill>
                                <a:srgbClr val="7030A0"/>
                              </a:solidFill>
                              <a:effectLst/>
                              <a:latin typeface="+mn-lt"/>
                            </a:rPr>
                            <a:t>1</a:t>
                          </a:r>
                          <a:endParaRPr lang="tr-TR" sz="1600" b="1" i="0" u="none" strike="noStrike" dirty="0">
                            <a:solidFill>
                              <a:srgbClr val="7030A0"/>
                            </a:solidFill>
                            <a:effectLst/>
                            <a:latin typeface="+mn-lt"/>
                          </a:endParaRPr>
                        </a:p>
                      </a:txBody>
                      <a:tcPr marL="9525" marR="9525" marT="9525" marB="0" anchor="ctr"/>
                    </a:tc>
                    <a:tc>
                      <a:txBody>
                        <a:bodyPr/>
                        <a:lstStyle/>
                        <a:p>
                          <a:pPr algn="l" fontAlgn="b"/>
                          <a:endParaRPr lang="tr-TR" sz="1600" b="1" i="0" u="none" strike="noStrike" dirty="0">
                            <a:solidFill>
                              <a:srgbClr val="7030A0"/>
                            </a:solidFill>
                            <a:effectLst/>
                            <a:latin typeface="+mn-lt"/>
                          </a:endParaRPr>
                        </a:p>
                      </a:txBody>
                      <a:tcPr marL="9525" marR="9525" marT="9525" marB="0" anchor="ctr"/>
                    </a:tc>
                    <a:extLst>
                      <a:ext uri="{0D108BD9-81ED-4DB2-BD59-A6C34878D82A}">
                        <a16:rowId xmlns:a16="http://schemas.microsoft.com/office/drawing/2014/main" val="2824700"/>
                      </a:ext>
                    </a:extLst>
                  </a:tr>
                  <a:tr h="271378">
                    <a:tc>
                      <a:txBody>
                        <a:bodyPr/>
                        <a:lstStyle/>
                        <a:p>
                          <a:pPr algn="l" fontAlgn="b"/>
                          <a:r>
                            <a:rPr lang="tr-TR" sz="1600" b="1" u="none" strike="noStrike" dirty="0">
                              <a:effectLst/>
                              <a:latin typeface="+mn-lt"/>
                            </a:rPr>
                            <a:t>Intel </a:t>
                          </a:r>
                          <a:r>
                            <a:rPr lang="tr-TR" sz="1600" b="1" u="none" strike="noStrike" dirty="0" smtClean="0">
                              <a:effectLst/>
                              <a:latin typeface="+mn-lt"/>
                            </a:rPr>
                            <a:t>80286</a:t>
                          </a:r>
                          <a:endParaRPr lang="tr-TR" sz="1600" b="1" i="0" u="none" strike="noStrike" dirty="0">
                            <a:solidFill>
                              <a:srgbClr val="000000"/>
                            </a:solidFill>
                            <a:effectLst/>
                            <a:latin typeface="+mn-lt"/>
                          </a:endParaRPr>
                        </a:p>
                      </a:txBody>
                      <a:tcPr marL="9525" marR="9525" marT="9525" marB="0" anchor="ctr"/>
                    </a:tc>
                    <a:tc>
                      <a:txBody>
                        <a:bodyPr/>
                        <a:lstStyle/>
                        <a:p>
                          <a:pPr algn="l" fontAlgn="b"/>
                          <a:r>
                            <a:rPr lang="tr-TR" sz="1600" u="none" strike="noStrike" dirty="0">
                              <a:effectLst/>
                              <a:latin typeface="+mn-lt"/>
                            </a:rPr>
                            <a:t>16 </a:t>
                          </a:r>
                          <a:r>
                            <a:rPr lang="tr-TR" sz="1600" u="none" strike="noStrike" dirty="0" smtClean="0">
                              <a:effectLst/>
                              <a:latin typeface="+mn-lt"/>
                            </a:rPr>
                            <a:t>Bit</a:t>
                          </a:r>
                          <a:endParaRPr lang="tr-TR" sz="1600" b="0" i="0" u="none" strike="noStrike" dirty="0">
                            <a:solidFill>
                              <a:srgbClr val="000000"/>
                            </a:solidFill>
                            <a:effectLst/>
                            <a:latin typeface="+mn-lt"/>
                          </a:endParaRPr>
                        </a:p>
                      </a:txBody>
                      <a:tcPr marL="9525" marR="9525" marT="9525" marB="0" anchor="ctr"/>
                    </a:tc>
                    <a:tc>
                      <a:txBody>
                        <a:bodyPr/>
                        <a:lstStyle/>
                        <a:p>
                          <a:pPr algn="l" fontAlgn="b"/>
                          <a:r>
                            <a:rPr lang="tr-TR" sz="1600" u="none" strike="noStrike" dirty="0">
                              <a:effectLst/>
                              <a:latin typeface="+mn-lt"/>
                            </a:rPr>
                            <a:t>WORD</a:t>
                          </a:r>
                          <a:endParaRPr lang="tr-TR" sz="1600" b="0" i="0" u="none" strike="noStrike" dirty="0">
                            <a:solidFill>
                              <a:srgbClr val="000000"/>
                            </a:solidFill>
                            <a:effectLst/>
                            <a:latin typeface="+mn-lt"/>
                          </a:endParaRPr>
                        </a:p>
                      </a:txBody>
                      <a:tcPr marL="9525" marR="9525" marT="9525" marB="0" anchor="ctr"/>
                    </a:tc>
                    <a:tc>
                      <a:txBody>
                        <a:bodyPr/>
                        <a:lstStyle/>
                        <a:p>
                          <a:pPr algn="l" fontAlgn="b"/>
                          <a:r>
                            <a:rPr lang="tr-TR" sz="1600" u="none" strike="noStrike" dirty="0">
                              <a:effectLst/>
                              <a:latin typeface="+mn-lt"/>
                            </a:rPr>
                            <a:t>24 Bit</a:t>
                          </a:r>
                          <a:endParaRPr lang="tr-TR" sz="1600" b="0" i="0" u="none" strike="noStrike" dirty="0">
                            <a:solidFill>
                              <a:srgbClr val="000000"/>
                            </a:solidFill>
                            <a:effectLst/>
                            <a:latin typeface="+mn-lt"/>
                          </a:endParaRPr>
                        </a:p>
                      </a:txBody>
                      <a:tcPr marL="9525" marR="9525" marT="9525" marB="0" anchor="ctr"/>
                    </a:tc>
                    <a:tc>
                      <a:txBody>
                        <a:bodyPr/>
                        <a:lstStyle/>
                        <a:p>
                          <a:endParaRPr lang="tr-TR"/>
                        </a:p>
                      </a:txBody>
                      <a:tcPr marL="9525" marR="9525" marT="9525" marB="0" anchor="ctr">
                        <a:blipFill>
                          <a:blip r:embed="rId3"/>
                          <a:stretch>
                            <a:fillRect l="-619200" t="-408889" r="-605600" b="-240000"/>
                          </a:stretch>
                        </a:blipFill>
                      </a:tcPr>
                    </a:tc>
                    <a:tc>
                      <a:txBody>
                        <a:bodyPr/>
                        <a:lstStyle/>
                        <a:p>
                          <a:pPr algn="r" fontAlgn="b"/>
                          <a:r>
                            <a:rPr lang="tr-TR" sz="1600" u="none" strike="noStrike" dirty="0" smtClean="0">
                              <a:effectLst/>
                              <a:latin typeface="+mn-lt"/>
                            </a:rPr>
                            <a:t>16.777.216</a:t>
                          </a:r>
                          <a:endParaRPr lang="tr-TR" sz="1600" b="0" i="0" u="none" strike="noStrike" dirty="0">
                            <a:solidFill>
                              <a:srgbClr val="000000"/>
                            </a:solidFill>
                            <a:effectLst/>
                            <a:latin typeface="+mn-lt"/>
                          </a:endParaRPr>
                        </a:p>
                      </a:txBody>
                      <a:tcPr marL="9525" marR="9525" marT="9525" marB="0" anchor="ctr"/>
                    </a:tc>
                    <a:tc>
                      <a:txBody>
                        <a:bodyPr/>
                        <a:lstStyle/>
                        <a:p>
                          <a:pPr algn="l" fontAlgn="b"/>
                          <a:endParaRPr lang="tr-TR" sz="1600" b="1" i="0" u="none" strike="noStrike">
                            <a:solidFill>
                              <a:srgbClr val="7030A0"/>
                            </a:solidFill>
                            <a:effectLst/>
                            <a:latin typeface="+mn-lt"/>
                          </a:endParaRPr>
                        </a:p>
                      </a:txBody>
                      <a:tcPr marL="9525" marR="9525" marT="9525" marB="0" anchor="ctr"/>
                    </a:tc>
                    <a:tc>
                      <a:txBody>
                        <a:bodyPr/>
                        <a:lstStyle/>
                        <a:p>
                          <a:pPr algn="r" fontAlgn="b"/>
                          <a:r>
                            <a:rPr lang="tr-TR" sz="1600" b="1" u="none" strike="noStrike" dirty="0">
                              <a:solidFill>
                                <a:srgbClr val="7030A0"/>
                              </a:solidFill>
                              <a:effectLst/>
                              <a:latin typeface="+mn-lt"/>
                            </a:rPr>
                            <a:t>16</a:t>
                          </a:r>
                          <a:endParaRPr lang="tr-TR" sz="1600" b="1" i="0" u="none" strike="noStrike" dirty="0">
                            <a:solidFill>
                              <a:srgbClr val="7030A0"/>
                            </a:solidFill>
                            <a:effectLst/>
                            <a:latin typeface="+mn-lt"/>
                          </a:endParaRPr>
                        </a:p>
                      </a:txBody>
                      <a:tcPr marL="9525" marR="9525" marT="9525" marB="0" anchor="ctr"/>
                    </a:tc>
                    <a:tc>
                      <a:txBody>
                        <a:bodyPr/>
                        <a:lstStyle/>
                        <a:p>
                          <a:pPr algn="l" fontAlgn="b"/>
                          <a:endParaRPr lang="tr-TR" sz="1600" b="1" i="0" u="none" strike="noStrike" dirty="0">
                            <a:solidFill>
                              <a:srgbClr val="7030A0"/>
                            </a:solidFill>
                            <a:effectLst/>
                            <a:latin typeface="+mn-lt"/>
                          </a:endParaRPr>
                        </a:p>
                      </a:txBody>
                      <a:tcPr marL="9525" marR="9525" marT="9525" marB="0" anchor="ctr"/>
                    </a:tc>
                    <a:extLst>
                      <a:ext uri="{0D108BD9-81ED-4DB2-BD59-A6C34878D82A}">
                        <a16:rowId xmlns:a16="http://schemas.microsoft.com/office/drawing/2014/main" val="2704923126"/>
                      </a:ext>
                    </a:extLst>
                  </a:tr>
                  <a:tr h="271378">
                    <a:tc>
                      <a:txBody>
                        <a:bodyPr/>
                        <a:lstStyle/>
                        <a:p>
                          <a:pPr algn="l" fontAlgn="b"/>
                          <a:r>
                            <a:rPr lang="tr-TR" sz="1600" b="1" u="none" strike="noStrike" dirty="0">
                              <a:effectLst/>
                              <a:latin typeface="+mn-lt"/>
                            </a:rPr>
                            <a:t>Intel </a:t>
                          </a:r>
                          <a:r>
                            <a:rPr lang="tr-TR" sz="1600" b="1" u="none" strike="noStrike" dirty="0" smtClean="0">
                              <a:effectLst/>
                              <a:latin typeface="+mn-lt"/>
                            </a:rPr>
                            <a:t>Pentium</a:t>
                          </a:r>
                          <a:endParaRPr lang="tr-TR" sz="1600" b="1" i="0" u="none" strike="noStrike" dirty="0">
                            <a:solidFill>
                              <a:srgbClr val="000000"/>
                            </a:solidFill>
                            <a:effectLst/>
                            <a:latin typeface="+mn-lt"/>
                          </a:endParaRPr>
                        </a:p>
                      </a:txBody>
                      <a:tcPr marL="9525" marR="9525" marT="9525" marB="0" anchor="ctr"/>
                    </a:tc>
                    <a:tc>
                      <a:txBody>
                        <a:bodyPr/>
                        <a:lstStyle/>
                        <a:p>
                          <a:pPr algn="l" fontAlgn="b"/>
                          <a:r>
                            <a:rPr lang="tr-TR" sz="1600" u="none" strike="noStrike" dirty="0">
                              <a:effectLst/>
                              <a:latin typeface="+mn-lt"/>
                            </a:rPr>
                            <a:t>32 </a:t>
                          </a:r>
                          <a:r>
                            <a:rPr lang="tr-TR" sz="1600" u="none" strike="noStrike" dirty="0" smtClean="0">
                              <a:effectLst/>
                              <a:latin typeface="+mn-lt"/>
                            </a:rPr>
                            <a:t>Bit</a:t>
                          </a:r>
                          <a:endParaRPr lang="tr-TR" sz="1600" b="0" i="0" u="none" strike="noStrike" dirty="0">
                            <a:solidFill>
                              <a:srgbClr val="000000"/>
                            </a:solidFill>
                            <a:effectLst/>
                            <a:latin typeface="+mn-lt"/>
                          </a:endParaRPr>
                        </a:p>
                      </a:txBody>
                      <a:tcPr marL="9525" marR="9525" marT="9525" marB="0" anchor="ctr"/>
                    </a:tc>
                    <a:tc>
                      <a:txBody>
                        <a:bodyPr/>
                        <a:lstStyle/>
                        <a:p>
                          <a:pPr algn="l" fontAlgn="b"/>
                          <a:r>
                            <a:rPr lang="tr-TR" sz="1600" u="none" strike="noStrike" dirty="0">
                              <a:effectLst/>
                              <a:latin typeface="+mn-lt"/>
                            </a:rPr>
                            <a:t>DWORD</a:t>
                          </a:r>
                          <a:endParaRPr lang="tr-TR" sz="1600" b="0" i="0" u="none" strike="noStrike" dirty="0">
                            <a:solidFill>
                              <a:srgbClr val="000000"/>
                            </a:solidFill>
                            <a:effectLst/>
                            <a:latin typeface="+mn-lt"/>
                          </a:endParaRPr>
                        </a:p>
                      </a:txBody>
                      <a:tcPr marL="9525" marR="9525" marT="9525" marB="0" anchor="ctr"/>
                    </a:tc>
                    <a:tc>
                      <a:txBody>
                        <a:bodyPr/>
                        <a:lstStyle/>
                        <a:p>
                          <a:pPr algn="l" fontAlgn="b"/>
                          <a:r>
                            <a:rPr lang="tr-TR" sz="1600" u="none" strike="noStrike" dirty="0">
                              <a:effectLst/>
                              <a:latin typeface="+mn-lt"/>
                            </a:rPr>
                            <a:t>32 Bit</a:t>
                          </a:r>
                          <a:endParaRPr lang="tr-TR" sz="1600" b="0" i="0" u="none" strike="noStrike" dirty="0">
                            <a:solidFill>
                              <a:srgbClr val="000000"/>
                            </a:solidFill>
                            <a:effectLst/>
                            <a:latin typeface="+mn-lt"/>
                          </a:endParaRPr>
                        </a:p>
                      </a:txBody>
                      <a:tcPr marL="9525" marR="9525" marT="9525" marB="0" anchor="ctr"/>
                    </a:tc>
                    <a:tc>
                      <a:txBody>
                        <a:bodyPr/>
                        <a:lstStyle/>
                        <a:p>
                          <a:endParaRPr lang="tr-TR"/>
                        </a:p>
                      </a:txBody>
                      <a:tcPr marL="9525" marR="9525" marT="9525" marB="0" anchor="ctr">
                        <a:blipFill>
                          <a:blip r:embed="rId3"/>
                          <a:stretch>
                            <a:fillRect l="-619200" t="-520455" r="-605600" b="-145455"/>
                          </a:stretch>
                        </a:blipFill>
                      </a:tcPr>
                    </a:tc>
                    <a:tc>
                      <a:txBody>
                        <a:bodyPr/>
                        <a:lstStyle/>
                        <a:p>
                          <a:pPr algn="r" fontAlgn="b"/>
                          <a:r>
                            <a:rPr lang="tr-TR" sz="1600" u="none" strike="noStrike" dirty="0" smtClean="0">
                              <a:effectLst/>
                              <a:latin typeface="+mn-lt"/>
                            </a:rPr>
                            <a:t>4.294.967.296</a:t>
                          </a:r>
                          <a:endParaRPr lang="tr-TR" sz="1600" b="0" i="0" u="none" strike="noStrike" dirty="0">
                            <a:solidFill>
                              <a:srgbClr val="000000"/>
                            </a:solidFill>
                            <a:effectLst/>
                            <a:latin typeface="+mn-lt"/>
                          </a:endParaRPr>
                        </a:p>
                      </a:txBody>
                      <a:tcPr marL="9525" marR="9525" marT="9525" marB="0" anchor="ctr"/>
                    </a:tc>
                    <a:tc>
                      <a:txBody>
                        <a:bodyPr/>
                        <a:lstStyle/>
                        <a:p>
                          <a:pPr algn="l" fontAlgn="b"/>
                          <a:endParaRPr lang="tr-TR" sz="1600" b="1" i="0" u="none" strike="noStrike" dirty="0">
                            <a:solidFill>
                              <a:srgbClr val="7030A0"/>
                            </a:solidFill>
                            <a:effectLst/>
                            <a:latin typeface="+mn-lt"/>
                          </a:endParaRPr>
                        </a:p>
                      </a:txBody>
                      <a:tcPr marL="9525" marR="9525" marT="9525" marB="0" anchor="ctr"/>
                    </a:tc>
                    <a:tc>
                      <a:txBody>
                        <a:bodyPr/>
                        <a:lstStyle/>
                        <a:p>
                          <a:pPr algn="r" fontAlgn="b"/>
                          <a:r>
                            <a:rPr lang="tr-TR" sz="1600" b="1" u="none" strike="noStrike" dirty="0">
                              <a:solidFill>
                                <a:srgbClr val="7030A0"/>
                              </a:solidFill>
                              <a:effectLst/>
                              <a:latin typeface="+mn-lt"/>
                            </a:rPr>
                            <a:t>4096</a:t>
                          </a:r>
                          <a:endParaRPr lang="tr-TR" sz="1600" b="1" i="0" u="none" strike="noStrike" dirty="0">
                            <a:solidFill>
                              <a:srgbClr val="7030A0"/>
                            </a:solidFill>
                            <a:effectLst/>
                            <a:latin typeface="+mn-lt"/>
                          </a:endParaRPr>
                        </a:p>
                      </a:txBody>
                      <a:tcPr marL="9525" marR="9525" marT="9525" marB="0" anchor="ctr"/>
                    </a:tc>
                    <a:tc>
                      <a:txBody>
                        <a:bodyPr/>
                        <a:lstStyle/>
                        <a:p>
                          <a:pPr algn="r" fontAlgn="b"/>
                          <a:r>
                            <a:rPr lang="tr-TR" sz="1600" b="1" u="none" strike="noStrike" dirty="0">
                              <a:solidFill>
                                <a:srgbClr val="7030A0"/>
                              </a:solidFill>
                              <a:effectLst/>
                              <a:latin typeface="+mn-lt"/>
                            </a:rPr>
                            <a:t>4</a:t>
                          </a:r>
                          <a:endParaRPr lang="tr-TR" sz="1600" b="1" i="0" u="none" strike="noStrike" dirty="0">
                            <a:solidFill>
                              <a:srgbClr val="7030A0"/>
                            </a:solidFill>
                            <a:effectLst/>
                            <a:latin typeface="+mn-lt"/>
                          </a:endParaRPr>
                        </a:p>
                      </a:txBody>
                      <a:tcPr marL="9525" marR="9525" marT="9525" marB="0" anchor="ctr"/>
                    </a:tc>
                    <a:extLst>
                      <a:ext uri="{0D108BD9-81ED-4DB2-BD59-A6C34878D82A}">
                        <a16:rowId xmlns:a16="http://schemas.microsoft.com/office/drawing/2014/main" val="2182350211"/>
                      </a:ext>
                    </a:extLst>
                  </a:tr>
                  <a:tr h="271378">
                    <a:tc>
                      <a:txBody>
                        <a:bodyPr/>
                        <a:lstStyle/>
                        <a:p>
                          <a:pPr algn="l" fontAlgn="b"/>
                          <a:r>
                            <a:rPr lang="tr-TR" sz="1600" b="1" u="none" strike="noStrike" dirty="0">
                              <a:effectLst/>
                              <a:latin typeface="+mn-lt"/>
                            </a:rPr>
                            <a:t>Intel </a:t>
                          </a:r>
                          <a:r>
                            <a:rPr lang="tr-TR" sz="1600" b="1" u="none" strike="noStrike" dirty="0" smtClean="0">
                              <a:effectLst/>
                              <a:latin typeface="+mn-lt"/>
                            </a:rPr>
                            <a:t>i7 </a:t>
                          </a:r>
                          <a:endParaRPr lang="tr-TR" sz="1600" b="1" i="0" u="none" strike="noStrike" dirty="0">
                            <a:solidFill>
                              <a:srgbClr val="000000"/>
                            </a:solidFill>
                            <a:effectLst/>
                            <a:latin typeface="+mn-lt"/>
                          </a:endParaRPr>
                        </a:p>
                      </a:txBody>
                      <a:tcPr marL="9525" marR="9525" marT="9525" marB="0" anchor="ctr"/>
                    </a:tc>
                    <a:tc>
                      <a:txBody>
                        <a:bodyPr/>
                        <a:lstStyle/>
                        <a:p>
                          <a:pPr algn="l" fontAlgn="b"/>
                          <a:r>
                            <a:rPr lang="tr-TR" sz="1600" u="none" strike="noStrike" dirty="0">
                              <a:effectLst/>
                              <a:latin typeface="+mn-lt"/>
                            </a:rPr>
                            <a:t>64 </a:t>
                          </a:r>
                          <a:r>
                            <a:rPr lang="tr-TR" sz="1600" u="none" strike="noStrike" dirty="0" smtClean="0">
                              <a:effectLst/>
                              <a:latin typeface="+mn-lt"/>
                            </a:rPr>
                            <a:t>Bit</a:t>
                          </a:r>
                          <a:endParaRPr lang="tr-TR" sz="1600" b="0" i="0" u="none" strike="noStrike" dirty="0">
                            <a:solidFill>
                              <a:srgbClr val="000000"/>
                            </a:solidFill>
                            <a:effectLst/>
                            <a:latin typeface="+mn-lt"/>
                          </a:endParaRPr>
                        </a:p>
                      </a:txBody>
                      <a:tcPr marL="9525" marR="9525" marT="9525" marB="0" anchor="ctr"/>
                    </a:tc>
                    <a:tc>
                      <a:txBody>
                        <a:bodyPr/>
                        <a:lstStyle/>
                        <a:p>
                          <a:pPr algn="l" fontAlgn="b"/>
                          <a:r>
                            <a:rPr lang="tr-TR" sz="1600" u="none" strike="noStrike" dirty="0">
                              <a:effectLst/>
                              <a:latin typeface="+mn-lt"/>
                            </a:rPr>
                            <a:t>QWORD</a:t>
                          </a:r>
                          <a:endParaRPr lang="tr-TR" sz="1600" b="0" i="0" u="none" strike="noStrike" dirty="0">
                            <a:solidFill>
                              <a:srgbClr val="000000"/>
                            </a:solidFill>
                            <a:effectLst/>
                            <a:latin typeface="+mn-lt"/>
                          </a:endParaRPr>
                        </a:p>
                      </a:txBody>
                      <a:tcPr marL="9525" marR="9525" marT="9525" marB="0" anchor="ctr"/>
                    </a:tc>
                    <a:tc>
                      <a:txBody>
                        <a:bodyPr/>
                        <a:lstStyle/>
                        <a:p>
                          <a:pPr algn="l" fontAlgn="b"/>
                          <a:r>
                            <a:rPr lang="tr-TR" sz="1600" u="none" strike="noStrike" dirty="0">
                              <a:effectLst/>
                              <a:latin typeface="+mn-lt"/>
                            </a:rPr>
                            <a:t>36 Bit</a:t>
                          </a:r>
                          <a:endParaRPr lang="tr-TR" sz="1600" b="0" i="0" u="none" strike="noStrike" dirty="0">
                            <a:solidFill>
                              <a:srgbClr val="000000"/>
                            </a:solidFill>
                            <a:effectLst/>
                            <a:latin typeface="+mn-lt"/>
                          </a:endParaRPr>
                        </a:p>
                      </a:txBody>
                      <a:tcPr marL="9525" marR="9525" marT="9525" marB="0" anchor="ctr"/>
                    </a:tc>
                    <a:tc>
                      <a:txBody>
                        <a:bodyPr/>
                        <a:lstStyle/>
                        <a:p>
                          <a:endParaRPr lang="tr-TR"/>
                        </a:p>
                      </a:txBody>
                      <a:tcPr marL="9525" marR="9525" marT="9525" marB="0" anchor="ctr">
                        <a:blipFill>
                          <a:blip r:embed="rId3"/>
                          <a:stretch>
                            <a:fillRect l="-619200" t="-606667" r="-605600" b="-42222"/>
                          </a:stretch>
                        </a:blipFill>
                      </a:tcPr>
                    </a:tc>
                    <a:tc>
                      <a:txBody>
                        <a:bodyPr/>
                        <a:lstStyle/>
                        <a:p>
                          <a:pPr algn="r" fontAlgn="b"/>
                          <a:r>
                            <a:rPr lang="tr-TR" sz="1600" u="none" strike="noStrike" dirty="0" smtClean="0">
                              <a:effectLst/>
                              <a:latin typeface="+mn-lt"/>
                            </a:rPr>
                            <a:t>68.719.476.736</a:t>
                          </a:r>
                          <a:endParaRPr lang="tr-TR" sz="1600" b="0" i="0" u="none" strike="noStrike" dirty="0">
                            <a:solidFill>
                              <a:srgbClr val="000000"/>
                            </a:solidFill>
                            <a:effectLst/>
                            <a:latin typeface="+mn-lt"/>
                          </a:endParaRPr>
                        </a:p>
                      </a:txBody>
                      <a:tcPr marL="9525" marR="9525" marT="9525" marB="0" anchor="ctr"/>
                    </a:tc>
                    <a:tc>
                      <a:txBody>
                        <a:bodyPr/>
                        <a:lstStyle/>
                        <a:p>
                          <a:pPr algn="l" fontAlgn="b"/>
                          <a:endParaRPr lang="tr-TR" sz="1600" b="1" i="0" u="none" strike="noStrike" dirty="0">
                            <a:solidFill>
                              <a:srgbClr val="7030A0"/>
                            </a:solidFill>
                            <a:effectLst/>
                            <a:latin typeface="+mn-lt"/>
                          </a:endParaRPr>
                        </a:p>
                      </a:txBody>
                      <a:tcPr marL="9525" marR="9525" marT="9525" marB="0" anchor="ctr"/>
                    </a:tc>
                    <a:tc>
                      <a:txBody>
                        <a:bodyPr/>
                        <a:lstStyle/>
                        <a:p>
                          <a:pPr algn="l" fontAlgn="b"/>
                          <a:endParaRPr lang="tr-TR" sz="1600" b="1" i="0" u="none" strike="noStrike" dirty="0">
                            <a:solidFill>
                              <a:srgbClr val="7030A0"/>
                            </a:solidFill>
                            <a:effectLst/>
                            <a:latin typeface="+mn-lt"/>
                          </a:endParaRPr>
                        </a:p>
                      </a:txBody>
                      <a:tcPr marL="9525" marR="9525" marT="9525" marB="0" anchor="ctr"/>
                    </a:tc>
                    <a:tc>
                      <a:txBody>
                        <a:bodyPr/>
                        <a:lstStyle/>
                        <a:p>
                          <a:pPr algn="r" fontAlgn="b"/>
                          <a:r>
                            <a:rPr lang="tr-TR" sz="1600" b="1" u="none" strike="noStrike" dirty="0">
                              <a:solidFill>
                                <a:srgbClr val="7030A0"/>
                              </a:solidFill>
                              <a:effectLst/>
                              <a:latin typeface="+mn-lt"/>
                            </a:rPr>
                            <a:t>64</a:t>
                          </a:r>
                          <a:endParaRPr lang="tr-TR" sz="1600" b="1" i="0" u="none" strike="noStrike" dirty="0">
                            <a:solidFill>
                              <a:srgbClr val="7030A0"/>
                            </a:solidFill>
                            <a:effectLst/>
                            <a:latin typeface="+mn-lt"/>
                          </a:endParaRPr>
                        </a:p>
                      </a:txBody>
                      <a:tcPr marL="9525" marR="9525" marT="9525" marB="0" anchor="ctr"/>
                    </a:tc>
                    <a:extLst>
                      <a:ext uri="{0D108BD9-81ED-4DB2-BD59-A6C34878D82A}">
                        <a16:rowId xmlns:a16="http://schemas.microsoft.com/office/drawing/2014/main" val="4144757826"/>
                      </a:ext>
                    </a:extLst>
                  </a:tr>
                </a:tbl>
              </a:graphicData>
            </a:graphic>
          </p:graphicFrame>
        </mc:Fallback>
      </mc:AlternateContent>
      <p:grpSp>
        <p:nvGrpSpPr>
          <p:cNvPr id="24" name="Grup 23"/>
          <p:cNvGrpSpPr/>
          <p:nvPr/>
        </p:nvGrpSpPr>
        <p:grpSpPr>
          <a:xfrm>
            <a:off x="8058913" y="4103414"/>
            <a:ext cx="3069334" cy="2237303"/>
            <a:chOff x="8058913" y="4103414"/>
            <a:chExt cx="3069334" cy="2237303"/>
          </a:xfrm>
        </p:grpSpPr>
        <p:sp>
          <p:nvSpPr>
            <p:cNvPr id="4" name="Sağ Ayraç 3"/>
            <p:cNvSpPr/>
            <p:nvPr/>
          </p:nvSpPr>
          <p:spPr>
            <a:xfrm rot="5400000">
              <a:off x="9736727" y="3275736"/>
              <a:ext cx="563839" cy="2219195"/>
            </a:xfrm>
            <a:prstGeom prst="rightBrace">
              <a:avLst/>
            </a:prstGeom>
            <a:ln w="12700"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tr-TR"/>
            </a:p>
          </p:txBody>
        </p:sp>
        <p:sp>
          <p:nvSpPr>
            <p:cNvPr id="2" name="Metin kutusu 1"/>
            <p:cNvSpPr txBox="1"/>
            <p:nvPr/>
          </p:nvSpPr>
          <p:spPr>
            <a:xfrm>
              <a:off x="8058913" y="4586391"/>
              <a:ext cx="3069334" cy="1754326"/>
            </a:xfrm>
            <a:prstGeom prst="rect">
              <a:avLst/>
            </a:prstGeom>
            <a:noFill/>
          </p:spPr>
          <p:txBody>
            <a:bodyPr wrap="square" rtlCol="0">
              <a:spAutoFit/>
            </a:bodyPr>
            <a:lstStyle/>
            <a:p>
              <a:pPr algn="r"/>
              <a:r>
                <a:rPr lang="tr-TR" dirty="0"/>
                <a:t>Bilgisayar ikili sayı sisteminde çalıştığından</a:t>
              </a:r>
              <a:br>
                <a:rPr lang="tr-TR" dirty="0"/>
              </a:br>
              <a:r>
                <a:rPr lang="tr-TR" dirty="0"/>
                <a:t>bu rakamlar </a:t>
              </a:r>
            </a:p>
            <a:p>
              <a:pPr algn="r"/>
              <a:r>
                <a:rPr lang="tr-TR" u="sng" dirty="0"/>
                <a:t>geleneksel olarak </a:t>
              </a:r>
              <a:br>
                <a:rPr lang="tr-TR" dirty="0"/>
              </a:br>
              <a:r>
                <a:rPr lang="tr-TR" b="1" dirty="0"/>
                <a:t>ikinin katları olacak şekilde </a:t>
              </a:r>
              <a:r>
                <a:rPr lang="tr-TR" dirty="0"/>
                <a:t>verilir</a:t>
              </a:r>
            </a:p>
          </p:txBody>
        </p:sp>
      </p:grpSp>
      <p:grpSp>
        <p:nvGrpSpPr>
          <p:cNvPr id="23" name="Grup 22"/>
          <p:cNvGrpSpPr/>
          <p:nvPr/>
        </p:nvGrpSpPr>
        <p:grpSpPr>
          <a:xfrm>
            <a:off x="1639075" y="4108593"/>
            <a:ext cx="7066010" cy="2308324"/>
            <a:chOff x="1639075" y="4108593"/>
            <a:chExt cx="7066010" cy="2308324"/>
          </a:xfrm>
        </p:grpSpPr>
        <p:sp>
          <p:nvSpPr>
            <p:cNvPr id="6" name="Metin kutusu 5"/>
            <p:cNvSpPr txBox="1"/>
            <p:nvPr/>
          </p:nvSpPr>
          <p:spPr>
            <a:xfrm>
              <a:off x="1639075" y="4939589"/>
              <a:ext cx="6088526" cy="1477328"/>
            </a:xfrm>
            <a:prstGeom prst="rect">
              <a:avLst/>
            </a:prstGeom>
            <a:noFill/>
          </p:spPr>
          <p:txBody>
            <a:bodyPr wrap="none" rtlCol="0">
              <a:spAutoFit/>
            </a:bodyPr>
            <a:lstStyle/>
            <a:p>
              <a:pPr algn="r"/>
              <a:r>
                <a:rPr lang="tr-TR" b="1" u="sng" dirty="0">
                  <a:solidFill>
                    <a:srgbClr val="7030A0"/>
                  </a:solidFill>
                </a:rPr>
                <a:t>Belleğin her bir </a:t>
              </a:r>
              <a:r>
                <a:rPr lang="tr-TR" b="1" u="sng" dirty="0" err="1">
                  <a:solidFill>
                    <a:srgbClr val="7030A0"/>
                  </a:solidFill>
                </a:rPr>
                <a:t>BYTE’ı</a:t>
              </a:r>
              <a:r>
                <a:rPr lang="tr-TR" b="1" u="sng" dirty="0">
                  <a:solidFill>
                    <a:srgbClr val="7030A0"/>
                  </a:solidFill>
                </a:rPr>
                <a:t> ayrı ayrı adreslenebilir.</a:t>
              </a:r>
              <a:br>
                <a:rPr lang="tr-TR" b="1" u="sng" dirty="0">
                  <a:solidFill>
                    <a:srgbClr val="7030A0"/>
                  </a:solidFill>
                </a:rPr>
              </a:br>
              <a:r>
                <a:rPr lang="tr-TR" dirty="0"/>
                <a:t>Bu nedenle adreslenebilir bellek miktarı, BYTE olarak verilir.</a:t>
              </a:r>
            </a:p>
            <a:p>
              <a:pPr algn="r"/>
              <a:r>
                <a:rPr lang="tr-TR" i="1" dirty="0"/>
                <a:t>İşlemci 64 bitlik ise;</a:t>
              </a:r>
            </a:p>
            <a:p>
              <a:pPr algn="r"/>
              <a:r>
                <a:rPr lang="tr-TR" i="1" dirty="0"/>
                <a:t> adres gösterilen yerden itibaren;</a:t>
              </a:r>
            </a:p>
            <a:p>
              <a:pPr algn="r"/>
              <a:r>
                <a:rPr lang="tr-TR" i="1" dirty="0"/>
                <a:t> 8 BYTE aynı anda okuyabilir.</a:t>
              </a:r>
            </a:p>
          </p:txBody>
        </p:sp>
        <p:grpSp>
          <p:nvGrpSpPr>
            <p:cNvPr id="22" name="Grup 21"/>
            <p:cNvGrpSpPr/>
            <p:nvPr/>
          </p:nvGrpSpPr>
          <p:grpSpPr>
            <a:xfrm>
              <a:off x="4683338" y="4108593"/>
              <a:ext cx="4021747" cy="830995"/>
              <a:chOff x="4683338" y="4108593"/>
              <a:chExt cx="4021747" cy="830995"/>
            </a:xfrm>
          </p:grpSpPr>
          <p:sp>
            <p:nvSpPr>
              <p:cNvPr id="10" name="Sağ Ayraç 9"/>
              <p:cNvSpPr/>
              <p:nvPr/>
            </p:nvSpPr>
            <p:spPr>
              <a:xfrm rot="5400000">
                <a:off x="7042170" y="2842382"/>
                <a:ext cx="396703" cy="2929126"/>
              </a:xfrm>
              <a:prstGeom prst="rightBrace">
                <a:avLst/>
              </a:prstGeom>
              <a:ln w="12700"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tr-TR"/>
              </a:p>
            </p:txBody>
          </p:sp>
          <p:cxnSp>
            <p:nvCxnSpPr>
              <p:cNvPr id="14" name="Dirsek Bağlayıcısı 13"/>
              <p:cNvCxnSpPr/>
              <p:nvPr/>
            </p:nvCxnSpPr>
            <p:spPr>
              <a:xfrm rot="16200000" flipH="1" flipV="1">
                <a:off x="5742497" y="3446136"/>
                <a:ext cx="434293" cy="2552612"/>
              </a:xfrm>
              <a:prstGeom prst="bentConnector3">
                <a:avLst>
                  <a:gd name="adj1" fmla="val 29423"/>
                </a:avLst>
              </a:prstGeom>
              <a:ln w="12700">
                <a:tailEnd type="triangle"/>
              </a:ln>
            </p:spPr>
            <p:style>
              <a:lnRef idx="1">
                <a:schemeClr val="accent2"/>
              </a:lnRef>
              <a:fillRef idx="0">
                <a:schemeClr val="accent2"/>
              </a:fillRef>
              <a:effectRef idx="0">
                <a:schemeClr val="accent2"/>
              </a:effectRef>
              <a:fontRef idx="minor">
                <a:schemeClr val="tx1"/>
              </a:fontRef>
            </p:style>
          </p:cxnSp>
        </p:grpSp>
      </p:grpSp>
    </p:spTree>
    <p:extLst>
      <p:ext uri="{BB962C8B-B14F-4D97-AF65-F5344CB8AC3E}">
        <p14:creationId xmlns:p14="http://schemas.microsoft.com/office/powerpoint/2010/main" val="8388448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fade">
                                      <p:cBhvr>
                                        <p:cTn id="14" dur="1000"/>
                                        <p:tgtEl>
                                          <p:spTgt spid="24"/>
                                        </p:tgtEl>
                                      </p:cBhvr>
                                    </p:animEffect>
                                    <p:anim calcmode="lin" valueType="num">
                                      <p:cBhvr>
                                        <p:cTn id="15" dur="1000" fill="hold"/>
                                        <p:tgtEl>
                                          <p:spTgt spid="24"/>
                                        </p:tgtEl>
                                        <p:attrNameLst>
                                          <p:attrName>ppt_x</p:attrName>
                                        </p:attrNameLst>
                                      </p:cBhvr>
                                      <p:tavLst>
                                        <p:tav tm="0">
                                          <p:val>
                                            <p:strVal val="#ppt_x"/>
                                          </p:val>
                                        </p:tav>
                                        <p:tav tm="100000">
                                          <p:val>
                                            <p:strVal val="#ppt_x"/>
                                          </p:val>
                                        </p:tav>
                                      </p:tavLst>
                                    </p:anim>
                                    <p:anim calcmode="lin" valueType="num">
                                      <p:cBhvr>
                                        <p:cTn id="16"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7839" y="352839"/>
            <a:ext cx="3606771" cy="4478611"/>
          </a:xfrm>
          <a:prstGeom prst="rect">
            <a:avLst/>
          </a:prstGeom>
        </p:spPr>
      </p:pic>
      <p:sp>
        <p:nvSpPr>
          <p:cNvPr id="2" name="Unvan 1"/>
          <p:cNvSpPr>
            <a:spLocks noGrp="1"/>
          </p:cNvSpPr>
          <p:nvPr>
            <p:ph type="title"/>
          </p:nvPr>
        </p:nvSpPr>
        <p:spPr/>
        <p:txBody>
          <a:bodyPr/>
          <a:lstStyle/>
          <a:p>
            <a:r>
              <a:rPr lang="tr-TR" dirty="0"/>
              <a:t>sayı sistemleri</a:t>
            </a:r>
          </a:p>
        </p:txBody>
      </p:sp>
      <mc:AlternateContent xmlns:mc="http://schemas.openxmlformats.org/markup-compatibility/2006" xmlns:a14="http://schemas.microsoft.com/office/drawing/2010/main">
        <mc:Choice Requires="a14">
          <p:sp>
            <p:nvSpPr>
              <p:cNvPr id="5" name="Metin Yer Tutucusu 4"/>
              <p:cNvSpPr>
                <a:spLocks noGrp="1"/>
              </p:cNvSpPr>
              <p:nvPr>
                <p:ph type="body" sz="half" idx="2"/>
              </p:nvPr>
            </p:nvSpPr>
            <p:spPr/>
            <p:txBody>
              <a:bodyPr>
                <a:noAutofit/>
              </a:bodyPr>
              <a:lstStyle/>
              <a:p>
                <a:r>
                  <a:rPr lang="tr-TR" sz="1800" dirty="0">
                    <a:solidFill>
                      <a:schemeClr val="tx1"/>
                    </a:solidFill>
                  </a:rPr>
                  <a:t>İkili Sayı sisteminde ikilik bir sayı:</a:t>
                </a:r>
                <a14:m>
                  <m:oMath xmlns:m="http://schemas.openxmlformats.org/officeDocument/2006/math">
                    <m:r>
                      <a:rPr lang="tr-TR" sz="1800" b="0" i="0" smtClean="0">
                        <a:solidFill>
                          <a:schemeClr val="tx1"/>
                        </a:solidFill>
                        <a:latin typeface="Cambria Math" panose="02040503050406030204" pitchFamily="18" charset="0"/>
                      </a:rPr>
                      <m:t> </m:t>
                    </m:r>
                    <m:sSub>
                      <m:sSubPr>
                        <m:ctrlPr>
                          <a:rPr lang="tr-TR" sz="1800" i="1">
                            <a:solidFill>
                              <a:schemeClr val="tx1"/>
                            </a:solidFill>
                            <a:latin typeface="Cambria Math" panose="02040503050406030204" pitchFamily="18" charset="0"/>
                          </a:rPr>
                        </m:ctrlPr>
                      </m:sSubPr>
                      <m:e>
                        <m:r>
                          <m:rPr>
                            <m:nor/>
                          </m:rPr>
                          <a:rPr lang="tr-TR" sz="1800" b="1" dirty="0" smtClean="0">
                            <a:solidFill>
                              <a:schemeClr val="tx1"/>
                            </a:solidFill>
                          </a:rPr>
                          <m:t>11011000</m:t>
                        </m:r>
                      </m:e>
                      <m:sub>
                        <m:r>
                          <a:rPr lang="tr-TR" sz="1800" b="0" i="1" smtClean="0">
                            <a:solidFill>
                              <a:schemeClr val="tx1"/>
                            </a:solidFill>
                            <a:latin typeface="Cambria Math" panose="02040503050406030204" pitchFamily="18" charset="0"/>
                          </a:rPr>
                          <m:t>2</m:t>
                        </m:r>
                      </m:sub>
                    </m:sSub>
                  </m:oMath>
                </a14:m>
                <a:r>
                  <a:rPr lang="tr-TR" sz="1800" dirty="0">
                    <a:solidFill>
                      <a:schemeClr val="tx1"/>
                    </a:solidFill>
                  </a:rPr>
                  <a:t>  	</a:t>
                </a:r>
                <a:endParaRPr lang="tr-TR" sz="1800" b="1" dirty="0">
                  <a:solidFill>
                    <a:schemeClr val="tx1"/>
                  </a:solidFill>
                </a:endParaRPr>
              </a:p>
              <a:p>
                <a:r>
                  <a:rPr lang="tr-TR" sz="1800" dirty="0">
                    <a:solidFill>
                      <a:schemeClr val="tx1"/>
                    </a:solidFill>
                  </a:rPr>
                  <a:t>Aynı Sayı, Onluk Sayı sisteminde: </a:t>
                </a:r>
                <a14:m>
                  <m:oMath xmlns:m="http://schemas.openxmlformats.org/officeDocument/2006/math">
                    <m:r>
                      <a:rPr lang="tr-TR" sz="1800">
                        <a:solidFill>
                          <a:schemeClr val="tx1"/>
                        </a:solidFill>
                        <a:latin typeface="Cambria Math" panose="02040503050406030204" pitchFamily="18" charset="0"/>
                      </a:rPr>
                      <m:t>  </m:t>
                    </m:r>
                    <m:sSub>
                      <m:sSubPr>
                        <m:ctrlPr>
                          <a:rPr lang="tr-TR" sz="1800" i="1">
                            <a:solidFill>
                              <a:schemeClr val="tx1"/>
                            </a:solidFill>
                            <a:latin typeface="Cambria Math" panose="02040503050406030204" pitchFamily="18" charset="0"/>
                          </a:rPr>
                        </m:ctrlPr>
                      </m:sSubPr>
                      <m:e>
                        <m:r>
                          <m:rPr>
                            <m:nor/>
                          </m:rPr>
                          <a:rPr lang="tr-TR" sz="1800" b="1" i="0" dirty="0" smtClean="0">
                            <a:solidFill>
                              <a:schemeClr val="tx1"/>
                            </a:solidFill>
                          </a:rPr>
                          <m:t>2</m:t>
                        </m:r>
                        <m:r>
                          <a:rPr lang="tr-TR" sz="1800" b="1" i="1" dirty="0" smtClean="0">
                            <a:solidFill>
                              <a:schemeClr val="tx1"/>
                            </a:solidFill>
                            <a:latin typeface="Cambria Math" panose="02040503050406030204" pitchFamily="18" charset="0"/>
                          </a:rPr>
                          <m:t>𝟏𝟔</m:t>
                        </m:r>
                      </m:e>
                      <m:sub>
                        <m:r>
                          <a:rPr lang="tr-TR" sz="1800" b="0" i="1" dirty="0" smtClean="0">
                            <a:solidFill>
                              <a:schemeClr val="tx1"/>
                            </a:solidFill>
                            <a:latin typeface="Cambria Math" panose="02040503050406030204" pitchFamily="18" charset="0"/>
                          </a:rPr>
                          <m:t>10</m:t>
                        </m:r>
                      </m:sub>
                    </m:sSub>
                  </m:oMath>
                </a14:m>
                <a:endParaRPr lang="tr-TR" sz="1800" b="1" dirty="0">
                  <a:solidFill>
                    <a:schemeClr val="tx1"/>
                  </a:solidFill>
                </a:endParaRPr>
              </a:p>
              <a:p>
                <a:pPr>
                  <a:tabLst>
                    <a:tab pos="808038" algn="ctr"/>
                    <a:tab pos="1520825" algn="ctr"/>
                    <a:tab pos="2244725" algn="ctr"/>
                  </a:tabLst>
                </a:pPr>
                <a:r>
                  <a:rPr lang="tr-TR" sz="1800" dirty="0">
                    <a:solidFill>
                      <a:schemeClr val="tx1"/>
                    </a:solidFill>
                  </a:rPr>
                  <a:t>Aynı sayı, Onaltılık Sayı</a:t>
                </a:r>
                <a14:m>
                  <m:oMath xmlns:m="http://schemas.openxmlformats.org/officeDocument/2006/math">
                    <m:r>
                      <a:rPr lang="tr-TR" sz="1800" b="0" i="0" smtClean="0">
                        <a:solidFill>
                          <a:schemeClr val="tx1"/>
                        </a:solidFill>
                        <a:latin typeface="Cambria Math" panose="02040503050406030204" pitchFamily="18" charset="0"/>
                      </a:rPr>
                      <m:t>: </m:t>
                    </m:r>
                    <m:sSub>
                      <m:sSubPr>
                        <m:ctrlPr>
                          <a:rPr lang="tr-TR" sz="1800" i="1">
                            <a:solidFill>
                              <a:schemeClr val="tx1"/>
                            </a:solidFill>
                            <a:latin typeface="Cambria Math" panose="02040503050406030204" pitchFamily="18" charset="0"/>
                          </a:rPr>
                        </m:ctrlPr>
                      </m:sSubPr>
                      <m:e>
                        <m:r>
                          <m:rPr>
                            <m:nor/>
                          </m:rPr>
                          <a:rPr lang="tr-TR" sz="1800" b="1" i="0" dirty="0" smtClean="0">
                            <a:solidFill>
                              <a:schemeClr val="tx1"/>
                            </a:solidFill>
                          </a:rPr>
                          <m:t>D</m:t>
                        </m:r>
                        <m:r>
                          <m:rPr>
                            <m:nor/>
                          </m:rPr>
                          <a:rPr lang="tr-TR" sz="1800" b="1" i="0" dirty="0" smtClean="0">
                            <a:solidFill>
                              <a:schemeClr val="tx1"/>
                            </a:solidFill>
                          </a:rPr>
                          <m:t>8</m:t>
                        </m:r>
                      </m:e>
                      <m:sub>
                        <m:r>
                          <a:rPr lang="tr-TR" sz="1800" b="0" i="1" dirty="0" smtClean="0">
                            <a:solidFill>
                              <a:schemeClr val="tx1"/>
                            </a:solidFill>
                            <a:latin typeface="Cambria Math" panose="02040503050406030204" pitchFamily="18" charset="0"/>
                          </a:rPr>
                          <m:t>16</m:t>
                        </m:r>
                      </m:sub>
                    </m:sSub>
                  </m:oMath>
                </a14:m>
                <a:endParaRPr lang="tr-TR" sz="1800" b="1" dirty="0">
                  <a:solidFill>
                    <a:schemeClr val="tx1"/>
                  </a:solidFill>
                </a:endParaRPr>
              </a:p>
              <a:p>
                <a:endParaRPr lang="tr-TR" sz="1800" b="1" dirty="0"/>
              </a:p>
              <a:p>
                <a:r>
                  <a:rPr lang="tr-TR" sz="1800" b="1" dirty="0"/>
                  <a:t>0x</a:t>
                </a:r>
                <a:r>
                  <a:rPr lang="tr-TR" sz="1800" dirty="0"/>
                  <a:t>FF, </a:t>
                </a:r>
              </a:p>
              <a:p>
                <a:r>
                  <a:rPr lang="tr-TR" sz="1800" b="1" dirty="0"/>
                  <a:t>$</a:t>
                </a:r>
                <a:r>
                  <a:rPr lang="tr-TR" sz="1800" dirty="0"/>
                  <a:t>25 </a:t>
                </a:r>
              </a:p>
              <a:p>
                <a:r>
                  <a:rPr lang="tr-TR" sz="1800" b="1" dirty="0"/>
                  <a:t>$</a:t>
                </a:r>
                <a:r>
                  <a:rPr lang="tr-TR" sz="1800" dirty="0"/>
                  <a:t>ABFF, </a:t>
                </a:r>
              </a:p>
              <a:p>
                <a:r>
                  <a:rPr lang="tr-TR" sz="1800" b="1" dirty="0"/>
                  <a:t>0x</a:t>
                </a:r>
                <a:r>
                  <a:rPr lang="tr-TR" sz="1800" dirty="0"/>
                  <a:t>1233FFEF</a:t>
                </a:r>
              </a:p>
            </p:txBody>
          </p:sp>
        </mc:Choice>
        <mc:Fallback xmlns="">
          <p:sp>
            <p:nvSpPr>
              <p:cNvPr id="5" name="Metin Yer Tutucusu 4"/>
              <p:cNvSpPr>
                <a:spLocks noGrp="1" noRot="1" noChangeAspect="1" noMove="1" noResize="1" noEditPoints="1" noAdjustHandles="1" noChangeArrowheads="1" noChangeShapeType="1" noTextEdit="1"/>
              </p:cNvSpPr>
              <p:nvPr>
                <p:ph type="body" sz="half" idx="2"/>
              </p:nvPr>
            </p:nvSpPr>
            <p:spPr>
              <a:blipFill>
                <a:blip r:embed="rId4"/>
                <a:stretch>
                  <a:fillRect l="-1714" t="-982"/>
                </a:stretch>
              </a:blipFill>
            </p:spPr>
            <p:txBody>
              <a:bodyPr/>
              <a:lstStyle/>
              <a:p>
                <a:r>
                  <a:rPr lang="tr-TR">
                    <a:noFill/>
                  </a:rPr>
                  <a:t> </a:t>
                </a:r>
              </a:p>
            </p:txBody>
          </p:sp>
        </mc:Fallback>
      </mc:AlternateContent>
      <p:graphicFrame>
        <p:nvGraphicFramePr>
          <p:cNvPr id="10" name="İçerik Yer Tutucusu 9"/>
          <p:cNvGraphicFramePr>
            <a:graphicFrameLocks noGrp="1"/>
          </p:cNvGraphicFramePr>
          <p:nvPr>
            <p:ph idx="1"/>
            <p:extLst>
              <p:ext uri="{D42A27DB-BD31-4B8C-83A1-F6EECF244321}">
                <p14:modId xmlns:p14="http://schemas.microsoft.com/office/powerpoint/2010/main" val="3587908016"/>
              </p:ext>
            </p:extLst>
          </p:nvPr>
        </p:nvGraphicFramePr>
        <p:xfrm>
          <a:off x="613157" y="370250"/>
          <a:ext cx="3776205" cy="5394960"/>
        </p:xfrm>
        <a:graphic>
          <a:graphicData uri="http://schemas.openxmlformats.org/drawingml/2006/table">
            <a:tbl>
              <a:tblPr firstRow="1" bandRow="1">
                <a:tableStyleId>{5C22544A-7EE6-4342-B048-85BDC9FD1C3A}</a:tableStyleId>
              </a:tblPr>
              <a:tblGrid>
                <a:gridCol w="1258735">
                  <a:extLst>
                    <a:ext uri="{9D8B030D-6E8A-4147-A177-3AD203B41FA5}">
                      <a16:colId xmlns:a16="http://schemas.microsoft.com/office/drawing/2014/main" val="3075034990"/>
                    </a:ext>
                  </a:extLst>
                </a:gridCol>
                <a:gridCol w="1258735">
                  <a:extLst>
                    <a:ext uri="{9D8B030D-6E8A-4147-A177-3AD203B41FA5}">
                      <a16:colId xmlns:a16="http://schemas.microsoft.com/office/drawing/2014/main" val="3065284905"/>
                    </a:ext>
                  </a:extLst>
                </a:gridCol>
                <a:gridCol w="1258735">
                  <a:extLst>
                    <a:ext uri="{9D8B030D-6E8A-4147-A177-3AD203B41FA5}">
                      <a16:colId xmlns:a16="http://schemas.microsoft.com/office/drawing/2014/main" val="3756743986"/>
                    </a:ext>
                  </a:extLst>
                </a:gridCol>
              </a:tblGrid>
              <a:tr h="868968">
                <a:tc>
                  <a:txBody>
                    <a:bodyPr/>
                    <a:lstStyle/>
                    <a:p>
                      <a:pPr algn="ctr"/>
                      <a:r>
                        <a:rPr lang="tr-TR" sz="1800" b="1" dirty="0"/>
                        <a:t>İkili</a:t>
                      </a:r>
                      <a:r>
                        <a:rPr lang="tr-TR" sz="1800" b="1" baseline="0" dirty="0"/>
                        <a:t> </a:t>
                      </a:r>
                      <a:br>
                        <a:rPr lang="tr-TR" sz="1800" b="1" baseline="0" dirty="0"/>
                      </a:br>
                      <a:r>
                        <a:rPr lang="tr-TR" sz="1800" b="1" baseline="0" dirty="0"/>
                        <a:t>(</a:t>
                      </a:r>
                      <a:r>
                        <a:rPr lang="tr-TR" sz="1800" b="1" baseline="0" dirty="0" err="1"/>
                        <a:t>Binary</a:t>
                      </a:r>
                      <a:r>
                        <a:rPr lang="tr-TR" sz="1800" b="1" baseline="0" dirty="0"/>
                        <a:t>) Sayı</a:t>
                      </a:r>
                      <a:endParaRPr lang="tr-TR" sz="1800" b="1" dirty="0"/>
                    </a:p>
                  </a:txBody>
                  <a:tcPr/>
                </a:tc>
                <a:tc>
                  <a:txBody>
                    <a:bodyPr/>
                    <a:lstStyle/>
                    <a:p>
                      <a:pPr algn="ctr"/>
                      <a:r>
                        <a:rPr lang="tr-TR" sz="1800" b="1" dirty="0"/>
                        <a:t>Onluk</a:t>
                      </a:r>
                      <a:r>
                        <a:rPr lang="tr-TR" sz="1800" b="1" baseline="0" dirty="0"/>
                        <a:t> </a:t>
                      </a:r>
                      <a:br>
                        <a:rPr lang="tr-TR" sz="1800" b="1" baseline="0" dirty="0"/>
                      </a:br>
                      <a:r>
                        <a:rPr lang="tr-TR" sz="1800" b="1" baseline="0" dirty="0"/>
                        <a:t>(</a:t>
                      </a:r>
                      <a:r>
                        <a:rPr lang="tr-TR" sz="1800" b="1" baseline="0" dirty="0" err="1"/>
                        <a:t>Decimal</a:t>
                      </a:r>
                      <a:r>
                        <a:rPr lang="tr-TR" sz="1800" b="1" baseline="0" dirty="0"/>
                        <a:t>) S</a:t>
                      </a:r>
                      <a:r>
                        <a:rPr lang="tr-TR" sz="1800" b="1" dirty="0"/>
                        <a:t>ayı</a:t>
                      </a:r>
                    </a:p>
                  </a:txBody>
                  <a:tcPr/>
                </a:tc>
                <a:tc>
                  <a:txBody>
                    <a:bodyPr/>
                    <a:lstStyle/>
                    <a:p>
                      <a:pPr algn="ctr"/>
                      <a:r>
                        <a:rPr lang="tr-TR" sz="1800" b="1" dirty="0"/>
                        <a:t>Onaltılık </a:t>
                      </a:r>
                      <a:br>
                        <a:rPr lang="tr-TR" sz="1800" b="1" dirty="0"/>
                      </a:br>
                      <a:r>
                        <a:rPr lang="tr-TR" sz="1800" b="1" dirty="0"/>
                        <a:t>(</a:t>
                      </a:r>
                      <a:r>
                        <a:rPr lang="tr-TR" sz="1800" b="1" dirty="0" err="1"/>
                        <a:t>Hexal</a:t>
                      </a:r>
                      <a:r>
                        <a:rPr lang="tr-TR" sz="1800" b="1" dirty="0"/>
                        <a:t>)</a:t>
                      </a:r>
                      <a:r>
                        <a:rPr lang="tr-TR" sz="1800" b="1" baseline="0" dirty="0"/>
                        <a:t> sayı</a:t>
                      </a:r>
                      <a:endParaRPr lang="tr-TR" sz="1800" b="1" dirty="0"/>
                    </a:p>
                  </a:txBody>
                  <a:tcPr/>
                </a:tc>
                <a:extLst>
                  <a:ext uri="{0D108BD9-81ED-4DB2-BD59-A6C34878D82A}">
                    <a16:rowId xmlns:a16="http://schemas.microsoft.com/office/drawing/2014/main" val="1400444584"/>
                  </a:ext>
                </a:extLst>
              </a:tr>
              <a:tr h="4257942">
                <a:tc>
                  <a:txBody>
                    <a:bodyPr/>
                    <a:lstStyle/>
                    <a:p>
                      <a:pPr algn="ctr"/>
                      <a:r>
                        <a:rPr lang="tr-TR" sz="1800" b="1" dirty="0"/>
                        <a:t>0000</a:t>
                      </a:r>
                    </a:p>
                    <a:p>
                      <a:pPr algn="ctr"/>
                      <a:r>
                        <a:rPr lang="tr-TR" sz="1800" b="1" dirty="0"/>
                        <a:t>0001</a:t>
                      </a:r>
                    </a:p>
                    <a:p>
                      <a:pPr algn="ctr"/>
                      <a:r>
                        <a:rPr lang="tr-TR" sz="1800" b="1" dirty="0"/>
                        <a:t>0010</a:t>
                      </a:r>
                    </a:p>
                    <a:p>
                      <a:pPr algn="ctr"/>
                      <a:r>
                        <a:rPr lang="tr-TR" sz="1800" b="1" dirty="0"/>
                        <a:t>0011</a:t>
                      </a:r>
                    </a:p>
                    <a:p>
                      <a:pPr algn="ctr"/>
                      <a:r>
                        <a:rPr lang="tr-TR" sz="1800" b="1" dirty="0"/>
                        <a:t>0100</a:t>
                      </a:r>
                    </a:p>
                    <a:p>
                      <a:pPr algn="ctr"/>
                      <a:r>
                        <a:rPr lang="tr-TR" sz="1800" b="1" dirty="0"/>
                        <a:t>0101</a:t>
                      </a:r>
                    </a:p>
                    <a:p>
                      <a:pPr algn="ctr"/>
                      <a:r>
                        <a:rPr lang="tr-TR" sz="1800" b="1" dirty="0"/>
                        <a:t>0110</a:t>
                      </a:r>
                    </a:p>
                    <a:p>
                      <a:pPr algn="ctr"/>
                      <a:r>
                        <a:rPr lang="tr-TR" sz="1800" b="1" dirty="0"/>
                        <a:t>0111</a:t>
                      </a:r>
                    </a:p>
                    <a:p>
                      <a:pPr algn="ctr"/>
                      <a:r>
                        <a:rPr lang="tr-TR" sz="1800" b="1" dirty="0"/>
                        <a:t>1000</a:t>
                      </a:r>
                    </a:p>
                    <a:p>
                      <a:pPr algn="ctr"/>
                      <a:r>
                        <a:rPr lang="tr-TR" sz="1800" b="1" dirty="0">
                          <a:solidFill>
                            <a:schemeClr val="tx1"/>
                          </a:solidFill>
                        </a:rPr>
                        <a:t>1001</a:t>
                      </a:r>
                    </a:p>
                    <a:p>
                      <a:pPr algn="ctr"/>
                      <a:r>
                        <a:rPr lang="tr-TR" sz="1800" b="1" dirty="0">
                          <a:solidFill>
                            <a:srgbClr val="0070C0"/>
                          </a:solidFill>
                        </a:rPr>
                        <a:t>1010</a:t>
                      </a:r>
                    </a:p>
                    <a:p>
                      <a:pPr algn="ctr"/>
                      <a:r>
                        <a:rPr lang="tr-TR" sz="1800" b="1" dirty="0">
                          <a:solidFill>
                            <a:srgbClr val="0070C0"/>
                          </a:solidFill>
                        </a:rPr>
                        <a:t>1011</a:t>
                      </a:r>
                    </a:p>
                    <a:p>
                      <a:pPr algn="ctr"/>
                      <a:r>
                        <a:rPr lang="tr-TR" sz="1800" b="1" dirty="0">
                          <a:solidFill>
                            <a:srgbClr val="0070C0"/>
                          </a:solidFill>
                        </a:rPr>
                        <a:t>1100</a:t>
                      </a:r>
                    </a:p>
                    <a:p>
                      <a:pPr algn="ctr"/>
                      <a:r>
                        <a:rPr lang="tr-TR" sz="1800" b="1" dirty="0">
                          <a:solidFill>
                            <a:srgbClr val="0070C0"/>
                          </a:solidFill>
                        </a:rPr>
                        <a:t>1101</a:t>
                      </a:r>
                    </a:p>
                    <a:p>
                      <a:pPr algn="ctr"/>
                      <a:r>
                        <a:rPr lang="tr-TR" sz="1800" b="1" dirty="0">
                          <a:solidFill>
                            <a:srgbClr val="0070C0"/>
                          </a:solidFill>
                        </a:rPr>
                        <a:t>1110</a:t>
                      </a:r>
                    </a:p>
                    <a:p>
                      <a:pPr algn="ctr"/>
                      <a:r>
                        <a:rPr lang="tr-TR" sz="1800" b="1" dirty="0">
                          <a:solidFill>
                            <a:srgbClr val="0070C0"/>
                          </a:solidFill>
                        </a:rPr>
                        <a:t>1111</a:t>
                      </a:r>
                    </a:p>
                  </a:txBody>
                  <a:tcPr/>
                </a:tc>
                <a:tc>
                  <a:txBody>
                    <a:bodyPr/>
                    <a:lstStyle/>
                    <a:p>
                      <a:pPr algn="ctr"/>
                      <a:r>
                        <a:rPr lang="tr-TR" sz="1800" b="1" dirty="0"/>
                        <a:t>0</a:t>
                      </a:r>
                    </a:p>
                    <a:p>
                      <a:pPr algn="ctr"/>
                      <a:r>
                        <a:rPr lang="tr-TR" sz="1800" b="1" dirty="0"/>
                        <a:t>1</a:t>
                      </a:r>
                    </a:p>
                    <a:p>
                      <a:pPr algn="ctr"/>
                      <a:r>
                        <a:rPr lang="tr-TR" sz="1800" b="1" dirty="0"/>
                        <a:t>2</a:t>
                      </a:r>
                    </a:p>
                    <a:p>
                      <a:pPr algn="ctr"/>
                      <a:r>
                        <a:rPr lang="tr-TR" sz="1800" b="1" dirty="0"/>
                        <a:t>3</a:t>
                      </a:r>
                    </a:p>
                    <a:p>
                      <a:pPr algn="ctr"/>
                      <a:r>
                        <a:rPr lang="tr-TR" sz="1800" b="1" dirty="0"/>
                        <a:t>4</a:t>
                      </a:r>
                    </a:p>
                    <a:p>
                      <a:pPr algn="ctr"/>
                      <a:r>
                        <a:rPr lang="tr-TR" sz="1800" b="1" dirty="0"/>
                        <a:t>5</a:t>
                      </a:r>
                    </a:p>
                    <a:p>
                      <a:pPr algn="ctr"/>
                      <a:r>
                        <a:rPr lang="tr-TR" sz="1800" b="1" dirty="0"/>
                        <a:t>6</a:t>
                      </a:r>
                    </a:p>
                    <a:p>
                      <a:pPr algn="ctr"/>
                      <a:r>
                        <a:rPr lang="tr-TR" sz="1800" b="1" dirty="0"/>
                        <a:t>7</a:t>
                      </a:r>
                    </a:p>
                    <a:p>
                      <a:pPr algn="ctr"/>
                      <a:r>
                        <a:rPr lang="tr-TR" sz="1800" b="1" dirty="0"/>
                        <a:t>8</a:t>
                      </a:r>
                    </a:p>
                    <a:p>
                      <a:pPr algn="ctr"/>
                      <a:r>
                        <a:rPr lang="tr-TR" sz="1800" b="1" dirty="0"/>
                        <a:t>9</a:t>
                      </a:r>
                    </a:p>
                    <a:p>
                      <a:pPr algn="ctr"/>
                      <a:r>
                        <a:rPr lang="tr-TR" sz="1800" b="1" dirty="0">
                          <a:solidFill>
                            <a:srgbClr val="FF0000"/>
                          </a:solidFill>
                        </a:rPr>
                        <a:t>10</a:t>
                      </a:r>
                    </a:p>
                    <a:p>
                      <a:pPr algn="ctr"/>
                      <a:r>
                        <a:rPr lang="tr-TR" sz="1800" b="1" dirty="0">
                          <a:solidFill>
                            <a:srgbClr val="FF0000"/>
                          </a:solidFill>
                        </a:rPr>
                        <a:t>11</a:t>
                      </a:r>
                    </a:p>
                    <a:p>
                      <a:pPr algn="ctr"/>
                      <a:r>
                        <a:rPr lang="tr-TR" sz="1800" b="1" dirty="0">
                          <a:solidFill>
                            <a:srgbClr val="FF0000"/>
                          </a:solidFill>
                        </a:rPr>
                        <a:t>12</a:t>
                      </a:r>
                    </a:p>
                    <a:p>
                      <a:pPr algn="ctr"/>
                      <a:r>
                        <a:rPr lang="tr-TR" sz="1800" b="1" dirty="0">
                          <a:solidFill>
                            <a:srgbClr val="FF0000"/>
                          </a:solidFill>
                        </a:rPr>
                        <a:t>13</a:t>
                      </a:r>
                    </a:p>
                    <a:p>
                      <a:pPr algn="ctr"/>
                      <a:r>
                        <a:rPr lang="tr-TR" sz="1800" b="1" dirty="0">
                          <a:solidFill>
                            <a:srgbClr val="FF0000"/>
                          </a:solidFill>
                        </a:rPr>
                        <a:t>14</a:t>
                      </a:r>
                    </a:p>
                    <a:p>
                      <a:pPr algn="ctr"/>
                      <a:r>
                        <a:rPr lang="tr-TR" sz="1800" b="1" dirty="0">
                          <a:solidFill>
                            <a:srgbClr val="FF0000"/>
                          </a:solidFill>
                        </a:rPr>
                        <a:t>15</a:t>
                      </a:r>
                    </a:p>
                  </a:txBody>
                  <a:tcPr/>
                </a:tc>
                <a:tc>
                  <a:txBody>
                    <a:bodyPr/>
                    <a:lstStyle/>
                    <a:p>
                      <a:pPr algn="ctr"/>
                      <a:r>
                        <a:rPr lang="tr-TR" sz="1800" b="1" dirty="0"/>
                        <a:t>0</a:t>
                      </a:r>
                    </a:p>
                    <a:p>
                      <a:pPr algn="ctr"/>
                      <a:r>
                        <a:rPr lang="tr-TR" sz="1800" b="1" dirty="0"/>
                        <a:t>1</a:t>
                      </a:r>
                    </a:p>
                    <a:p>
                      <a:pPr algn="ctr"/>
                      <a:r>
                        <a:rPr lang="tr-TR" sz="1800" b="1" dirty="0"/>
                        <a:t>2</a:t>
                      </a:r>
                    </a:p>
                    <a:p>
                      <a:pPr algn="ctr"/>
                      <a:r>
                        <a:rPr lang="tr-TR" sz="1800" b="1" dirty="0"/>
                        <a:t>3</a:t>
                      </a:r>
                    </a:p>
                    <a:p>
                      <a:pPr algn="ctr"/>
                      <a:r>
                        <a:rPr lang="tr-TR" sz="1800" b="1" dirty="0"/>
                        <a:t>4</a:t>
                      </a:r>
                    </a:p>
                    <a:p>
                      <a:pPr algn="ctr"/>
                      <a:r>
                        <a:rPr lang="tr-TR" sz="1800" b="1" dirty="0"/>
                        <a:t>5</a:t>
                      </a:r>
                    </a:p>
                    <a:p>
                      <a:pPr algn="ctr"/>
                      <a:r>
                        <a:rPr lang="tr-TR" sz="1800" b="1" dirty="0"/>
                        <a:t>6</a:t>
                      </a:r>
                    </a:p>
                    <a:p>
                      <a:pPr algn="ctr"/>
                      <a:r>
                        <a:rPr lang="tr-TR" sz="1800" b="1" dirty="0"/>
                        <a:t>7</a:t>
                      </a:r>
                    </a:p>
                    <a:p>
                      <a:pPr algn="ctr"/>
                      <a:r>
                        <a:rPr lang="tr-TR" sz="1800" b="1" dirty="0"/>
                        <a:t>8</a:t>
                      </a:r>
                    </a:p>
                    <a:p>
                      <a:pPr algn="ctr"/>
                      <a:r>
                        <a:rPr lang="tr-TR" sz="1800" b="1" dirty="0"/>
                        <a:t>9</a:t>
                      </a:r>
                    </a:p>
                    <a:p>
                      <a:pPr algn="ctr"/>
                      <a:r>
                        <a:rPr lang="tr-TR" sz="1800" b="1" dirty="0">
                          <a:solidFill>
                            <a:srgbClr val="7030A0"/>
                          </a:solidFill>
                        </a:rPr>
                        <a:t>A</a:t>
                      </a:r>
                    </a:p>
                    <a:p>
                      <a:pPr algn="ctr"/>
                      <a:r>
                        <a:rPr lang="tr-TR" sz="1800" b="1" dirty="0">
                          <a:solidFill>
                            <a:srgbClr val="7030A0"/>
                          </a:solidFill>
                        </a:rPr>
                        <a:t>B</a:t>
                      </a:r>
                    </a:p>
                    <a:p>
                      <a:pPr algn="ctr"/>
                      <a:r>
                        <a:rPr lang="tr-TR" sz="1800" b="1" dirty="0">
                          <a:solidFill>
                            <a:srgbClr val="7030A0"/>
                          </a:solidFill>
                        </a:rPr>
                        <a:t>C</a:t>
                      </a:r>
                    </a:p>
                    <a:p>
                      <a:pPr algn="ctr"/>
                      <a:r>
                        <a:rPr lang="tr-TR" sz="1800" b="1" dirty="0">
                          <a:solidFill>
                            <a:srgbClr val="7030A0"/>
                          </a:solidFill>
                        </a:rPr>
                        <a:t>D</a:t>
                      </a:r>
                    </a:p>
                    <a:p>
                      <a:pPr algn="ctr"/>
                      <a:r>
                        <a:rPr lang="tr-TR" sz="1800" b="1" dirty="0">
                          <a:solidFill>
                            <a:srgbClr val="7030A0"/>
                          </a:solidFill>
                        </a:rPr>
                        <a:t>E</a:t>
                      </a:r>
                    </a:p>
                    <a:p>
                      <a:pPr algn="ctr"/>
                      <a:r>
                        <a:rPr lang="tr-TR" sz="1800" b="1" dirty="0">
                          <a:solidFill>
                            <a:srgbClr val="7030A0"/>
                          </a:solidFill>
                        </a:rPr>
                        <a:t>F</a:t>
                      </a:r>
                    </a:p>
                  </a:txBody>
                  <a:tcPr/>
                </a:tc>
                <a:extLst>
                  <a:ext uri="{0D108BD9-81ED-4DB2-BD59-A6C34878D82A}">
                    <a16:rowId xmlns:a16="http://schemas.microsoft.com/office/drawing/2014/main" val="2927355678"/>
                  </a:ext>
                </a:extLst>
              </a:tr>
            </a:tbl>
          </a:graphicData>
        </a:graphic>
      </p:graphicFrame>
      <p:sp>
        <p:nvSpPr>
          <p:cNvPr id="8" name="Metin kutusu 7"/>
          <p:cNvSpPr txBox="1"/>
          <p:nvPr/>
        </p:nvSpPr>
        <p:spPr>
          <a:xfrm>
            <a:off x="819394" y="5765210"/>
            <a:ext cx="6840187" cy="830997"/>
          </a:xfrm>
          <a:prstGeom prst="rect">
            <a:avLst/>
          </a:prstGeom>
          <a:noFill/>
        </p:spPr>
        <p:txBody>
          <a:bodyPr wrap="square" rtlCol="0">
            <a:spAutoFit/>
          </a:bodyPr>
          <a:lstStyle/>
          <a:p>
            <a:r>
              <a:rPr lang="tr-TR" sz="1200" dirty="0">
                <a:latin typeface="Consolas" panose="020B0609020204030204" pitchFamily="49" charset="0"/>
              </a:rPr>
              <a:t>0101 0000 1010 1100 0101 0010 1110 1100 1111 0000 1010 1100 0111 0100 0011 1110 </a:t>
            </a:r>
          </a:p>
          <a:p>
            <a:r>
              <a:rPr lang="tr-TR" sz="1200" dirty="0">
                <a:latin typeface="Consolas" panose="020B0609020204030204" pitchFamily="49" charset="0"/>
              </a:rPr>
              <a:t>   5    0    A    C    5    2    E    C    F    0    A    C    7    4    3    E</a:t>
            </a:r>
          </a:p>
          <a:p>
            <a:r>
              <a:rPr lang="tr-TR" sz="1200" dirty="0">
                <a:latin typeface="Consolas" panose="020B0609020204030204" pitchFamily="49" charset="0"/>
              </a:rPr>
              <a:t>                                                            50AC 52EC F0AC 743E</a:t>
            </a:r>
          </a:p>
          <a:p>
            <a:r>
              <a:rPr lang="tr-TR" sz="1200" dirty="0">
                <a:latin typeface="Consolas" panose="020B0609020204030204" pitchFamily="49" charset="0"/>
              </a:rPr>
              <a:t>                                                             </a:t>
            </a:r>
            <a:r>
              <a:rPr lang="tr-TR" sz="1200" dirty="0">
                <a:solidFill>
                  <a:srgbClr val="FF0000"/>
                </a:solidFill>
                <a:latin typeface="Consolas" panose="020B0609020204030204" pitchFamily="49" charset="0"/>
              </a:rPr>
              <a:t>0x</a:t>
            </a:r>
            <a:r>
              <a:rPr lang="tr-TR" sz="1200" dirty="0">
                <a:latin typeface="Consolas" panose="020B0609020204030204" pitchFamily="49" charset="0"/>
              </a:rPr>
              <a:t>50AC52ECF0AC743E</a:t>
            </a:r>
          </a:p>
        </p:txBody>
      </p:sp>
    </p:spTree>
    <p:extLst>
      <p:ext uri="{BB962C8B-B14F-4D97-AF65-F5344CB8AC3E}">
        <p14:creationId xmlns:p14="http://schemas.microsoft.com/office/powerpoint/2010/main" val="3709368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1000" fill="hold"/>
                                        <p:tgtEl>
                                          <p:spTgt spid="8"/>
                                        </p:tgtEl>
                                        <p:attrNameLst>
                                          <p:attrName>ppt_w</p:attrName>
                                        </p:attrNameLst>
                                      </p:cBhvr>
                                      <p:tavLst>
                                        <p:tav tm="0">
                                          <p:val>
                                            <p:fltVal val="0"/>
                                          </p:val>
                                        </p:tav>
                                        <p:tav tm="100000">
                                          <p:val>
                                            <p:strVal val="#ppt_w"/>
                                          </p:val>
                                        </p:tav>
                                      </p:tavLst>
                                    </p:anim>
                                    <p:anim calcmode="lin" valueType="num">
                                      <p:cBhvr>
                                        <p:cTn id="18" dur="1000" fill="hold"/>
                                        <p:tgtEl>
                                          <p:spTgt spid="8"/>
                                        </p:tgtEl>
                                        <p:attrNameLst>
                                          <p:attrName>ppt_h</p:attrName>
                                        </p:attrNameLst>
                                      </p:cBhvr>
                                      <p:tavLst>
                                        <p:tav tm="0">
                                          <p:val>
                                            <p:fltVal val="0"/>
                                          </p:val>
                                        </p:tav>
                                        <p:tav tm="100000">
                                          <p:val>
                                            <p:strVal val="#ppt_h"/>
                                          </p:val>
                                        </p:tav>
                                      </p:tavLst>
                                    </p:anim>
                                    <p:anim calcmode="lin" valueType="num">
                                      <p:cBhvr>
                                        <p:cTn id="19" dur="1000" fill="hold"/>
                                        <p:tgtEl>
                                          <p:spTgt spid="8"/>
                                        </p:tgtEl>
                                        <p:attrNameLst>
                                          <p:attrName>style.rotation</p:attrName>
                                        </p:attrNameLst>
                                      </p:cBhvr>
                                      <p:tavLst>
                                        <p:tav tm="0">
                                          <p:val>
                                            <p:fltVal val="90"/>
                                          </p:val>
                                        </p:tav>
                                        <p:tav tm="100000">
                                          <p:val>
                                            <p:fltVal val="0"/>
                                          </p:val>
                                        </p:tav>
                                      </p:tavLst>
                                    </p:anim>
                                    <p:animEffect transition="in" filter="fade">
                                      <p:cBhvr>
                                        <p:cTn id="20"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çerik Yer Tutucusu 5"/>
          <p:cNvSpPr>
            <a:spLocks noGrp="1"/>
          </p:cNvSpPr>
          <p:nvPr>
            <p:ph idx="1"/>
          </p:nvPr>
        </p:nvSpPr>
        <p:spPr/>
        <p:txBody>
          <a:bodyPr>
            <a:normAutofit lnSpcReduction="10000"/>
          </a:bodyPr>
          <a:lstStyle/>
          <a:p>
            <a:pPr marL="0" indent="0">
              <a:buNone/>
            </a:pPr>
            <a:endParaRPr lang="tr-TR" sz="2800" dirty="0"/>
          </a:p>
          <a:p>
            <a:pPr marL="0" indent="0">
              <a:buNone/>
            </a:pPr>
            <a:endParaRPr lang="tr-TR" sz="2800" dirty="0"/>
          </a:p>
          <a:p>
            <a:pPr marL="0" indent="0">
              <a:buNone/>
            </a:pPr>
            <a:endParaRPr lang="tr-TR" sz="2800" dirty="0"/>
          </a:p>
          <a:p>
            <a:pPr marL="0" indent="0">
              <a:buNone/>
            </a:pPr>
            <a:endParaRPr lang="tr-TR" sz="2800" dirty="0"/>
          </a:p>
          <a:p>
            <a:pPr marL="0" indent="0">
              <a:buNone/>
            </a:pPr>
            <a:endParaRPr lang="tr-TR" sz="2800" dirty="0"/>
          </a:p>
          <a:p>
            <a:pPr marL="0" indent="0">
              <a:buNone/>
            </a:pPr>
            <a:endParaRPr lang="tr-TR" sz="2800" dirty="0"/>
          </a:p>
          <a:p>
            <a:pPr marL="0" indent="0" algn="ctr">
              <a:buNone/>
            </a:pPr>
            <a:endParaRPr lang="tr-TR" sz="2800" dirty="0"/>
          </a:p>
          <a:p>
            <a:pPr marL="0" indent="0" algn="ctr">
              <a:buNone/>
            </a:pPr>
            <a:r>
              <a:rPr lang="tr-TR" sz="2800" dirty="0">
                <a:solidFill>
                  <a:srgbClr val="0070C0"/>
                </a:solidFill>
              </a:rPr>
              <a:t>Bellekten Alma </a:t>
            </a:r>
            <a:r>
              <a:rPr lang="tr-TR" sz="2800" dirty="0"/>
              <a:t>↣ </a:t>
            </a:r>
            <a:r>
              <a:rPr lang="tr-TR" sz="2800" dirty="0">
                <a:solidFill>
                  <a:srgbClr val="0070C0"/>
                </a:solidFill>
              </a:rPr>
              <a:t>Çözme</a:t>
            </a:r>
            <a:r>
              <a:rPr lang="tr-TR" sz="2800" dirty="0"/>
              <a:t> ↣</a:t>
            </a:r>
            <a:r>
              <a:rPr lang="tr-TR" sz="2800" dirty="0">
                <a:sym typeface="Wingdings" panose="05000000000000000000" pitchFamily="2" charset="2"/>
              </a:rPr>
              <a:t> </a:t>
            </a:r>
            <a:r>
              <a:rPr lang="tr-TR" sz="2800" dirty="0">
                <a:solidFill>
                  <a:srgbClr val="0070C0"/>
                </a:solidFill>
                <a:sym typeface="Wingdings" panose="05000000000000000000" pitchFamily="2" charset="2"/>
              </a:rPr>
              <a:t>İcra</a:t>
            </a:r>
          </a:p>
          <a:p>
            <a:pPr marL="0" indent="0" algn="ctr">
              <a:buNone/>
            </a:pPr>
            <a:r>
              <a:rPr lang="tr-TR" sz="2800" dirty="0">
                <a:sym typeface="Wingdings" panose="05000000000000000000" pitchFamily="2" charset="2"/>
              </a:rPr>
              <a:t>(</a:t>
            </a:r>
            <a:r>
              <a:rPr lang="tr-TR" sz="2800" dirty="0" err="1">
                <a:solidFill>
                  <a:srgbClr val="C00000"/>
                </a:solidFill>
                <a:sym typeface="Wingdings" panose="05000000000000000000" pitchFamily="2" charset="2"/>
              </a:rPr>
              <a:t>fetch</a:t>
            </a:r>
            <a:r>
              <a:rPr lang="tr-TR" sz="2800" dirty="0">
                <a:sym typeface="Wingdings" panose="05000000000000000000" pitchFamily="2" charset="2"/>
              </a:rPr>
              <a:t>) </a:t>
            </a:r>
            <a:r>
              <a:rPr lang="tr-TR" sz="2800" dirty="0"/>
              <a:t>↣ (</a:t>
            </a:r>
            <a:r>
              <a:rPr lang="tr-TR" sz="2800" dirty="0" err="1">
                <a:solidFill>
                  <a:srgbClr val="C00000"/>
                </a:solidFill>
              </a:rPr>
              <a:t>decode</a:t>
            </a:r>
            <a:r>
              <a:rPr lang="tr-TR" sz="2800" dirty="0"/>
              <a:t>) ↣ (</a:t>
            </a:r>
            <a:r>
              <a:rPr lang="tr-TR" sz="2800" dirty="0" err="1">
                <a:solidFill>
                  <a:srgbClr val="C00000"/>
                </a:solidFill>
              </a:rPr>
              <a:t>execute</a:t>
            </a:r>
            <a:r>
              <a:rPr lang="tr-TR" sz="2800" dirty="0"/>
              <a:t>)</a:t>
            </a:r>
          </a:p>
          <a:p>
            <a:pPr marL="0" indent="0" algn="ctr">
              <a:buNone/>
            </a:pPr>
            <a:endParaRPr lang="tr-TR" sz="2800" dirty="0">
              <a:sym typeface="Wingdings" panose="05000000000000000000" pitchFamily="2" charset="2"/>
            </a:endParaRPr>
          </a:p>
          <a:p>
            <a:pPr marL="0" indent="0" algn="ctr">
              <a:buNone/>
            </a:pPr>
            <a:r>
              <a:rPr lang="tr-TR" sz="2800" dirty="0">
                <a:solidFill>
                  <a:srgbClr val="0070C0"/>
                </a:solidFill>
              </a:rPr>
              <a:t>Emir Çevrimi</a:t>
            </a:r>
            <a:br>
              <a:rPr lang="tr-TR" sz="2800" dirty="0"/>
            </a:br>
            <a:r>
              <a:rPr lang="tr-TR" sz="2800" dirty="0"/>
              <a:t>(</a:t>
            </a:r>
            <a:r>
              <a:rPr lang="tr-TR" sz="2800" dirty="0" err="1">
                <a:solidFill>
                  <a:srgbClr val="C00000"/>
                </a:solidFill>
              </a:rPr>
              <a:t>instruction</a:t>
            </a:r>
            <a:r>
              <a:rPr lang="tr-TR" sz="2800" dirty="0">
                <a:solidFill>
                  <a:srgbClr val="C00000"/>
                </a:solidFill>
              </a:rPr>
              <a:t> </a:t>
            </a:r>
            <a:r>
              <a:rPr lang="tr-TR" sz="2800" dirty="0" err="1">
                <a:solidFill>
                  <a:srgbClr val="C00000"/>
                </a:solidFill>
              </a:rPr>
              <a:t>cycle</a:t>
            </a:r>
            <a:r>
              <a:rPr lang="tr-TR" sz="2800" dirty="0"/>
              <a:t>)</a:t>
            </a:r>
          </a:p>
          <a:p>
            <a:pPr marL="0" indent="0" algn="ctr">
              <a:buNone/>
            </a:pPr>
            <a:endParaRPr lang="tr-TR" sz="2800" dirty="0">
              <a:sym typeface="Wingdings" panose="05000000000000000000" pitchFamily="2" charset="2"/>
            </a:endParaRPr>
          </a:p>
          <a:p>
            <a:endParaRPr lang="tr-TR" sz="2800" dirty="0"/>
          </a:p>
        </p:txBody>
      </p:sp>
      <p:sp>
        <p:nvSpPr>
          <p:cNvPr id="5" name="Unvan 4"/>
          <p:cNvSpPr>
            <a:spLocks noGrp="1"/>
          </p:cNvSpPr>
          <p:nvPr>
            <p:ph type="title"/>
          </p:nvPr>
        </p:nvSpPr>
        <p:spPr/>
        <p:txBody>
          <a:bodyPr/>
          <a:lstStyle/>
          <a:p>
            <a:r>
              <a:rPr lang="tr-TR" dirty="0"/>
              <a:t>Saat, frekans  ve çevrim</a:t>
            </a:r>
          </a:p>
        </p:txBody>
      </p:sp>
      <p:sp>
        <p:nvSpPr>
          <p:cNvPr id="7" name="İçerik Yer Tutucusu 6"/>
          <p:cNvSpPr>
            <a:spLocks noGrp="1"/>
          </p:cNvSpPr>
          <p:nvPr>
            <p:ph type="body" sz="half" idx="2"/>
          </p:nvPr>
        </p:nvSpPr>
        <p:spPr/>
        <p:txBody>
          <a:bodyPr>
            <a:noAutofit/>
          </a:bodyPr>
          <a:lstStyle/>
          <a:p>
            <a:r>
              <a:rPr lang="tr-TR" sz="2000" dirty="0"/>
              <a:t>Bilgisayarlar İçin Saat, bir kare dalga işaretidir.</a:t>
            </a:r>
          </a:p>
          <a:p>
            <a:r>
              <a:rPr lang="tr-TR" sz="2000" dirty="0"/>
              <a:t>1 mili saniyede bir emir</a:t>
            </a:r>
            <a:br>
              <a:rPr lang="tr-TR" sz="2000" dirty="0"/>
            </a:br>
            <a:r>
              <a:rPr lang="tr-TR" sz="2000" dirty="0"/>
              <a:t>1/0,001</a:t>
            </a:r>
            <a:r>
              <a:rPr lang="tr-TR" sz="2000" b="1" dirty="0"/>
              <a:t>s</a:t>
            </a:r>
            <a:r>
              <a:rPr lang="tr-TR" sz="2000" dirty="0"/>
              <a:t>=1000 </a:t>
            </a:r>
            <a:r>
              <a:rPr lang="tr-TR" sz="2000" b="1" dirty="0"/>
              <a:t>Hz</a:t>
            </a:r>
            <a:r>
              <a:rPr lang="tr-TR" sz="2000" dirty="0"/>
              <a:t>= </a:t>
            </a:r>
            <a:r>
              <a:rPr lang="tr-TR" sz="2000" b="1" dirty="0"/>
              <a:t>1 kHz </a:t>
            </a:r>
            <a:endParaRPr lang="tr-TR" sz="2000" dirty="0"/>
          </a:p>
          <a:p>
            <a:r>
              <a:rPr lang="tr-TR" sz="2000" dirty="0"/>
              <a:t>1 mikro saniyede bir emir</a:t>
            </a:r>
            <a:br>
              <a:rPr lang="tr-TR" sz="2000" dirty="0"/>
            </a:br>
            <a:r>
              <a:rPr lang="tr-TR" sz="2000" dirty="0"/>
              <a:t>1/1</a:t>
            </a:r>
            <a:r>
              <a:rPr lang="el-GR" sz="2000" b="1" dirty="0"/>
              <a:t>μ</a:t>
            </a:r>
            <a:r>
              <a:rPr lang="tr-TR" sz="2000" b="1" dirty="0"/>
              <a:t>s</a:t>
            </a:r>
            <a:r>
              <a:rPr lang="tr-TR" sz="2000" dirty="0"/>
              <a:t>= 1/0,000001</a:t>
            </a:r>
            <a:r>
              <a:rPr lang="tr-TR" sz="2000" b="1" dirty="0"/>
              <a:t>s</a:t>
            </a:r>
            <a:r>
              <a:rPr lang="tr-TR" sz="2000" dirty="0"/>
              <a:t>=</a:t>
            </a:r>
            <a:br>
              <a:rPr lang="tr-TR" sz="2000" dirty="0"/>
            </a:br>
            <a:r>
              <a:rPr lang="tr-TR" sz="2000" dirty="0"/>
              <a:t>1000000 </a:t>
            </a:r>
            <a:r>
              <a:rPr lang="tr-TR" sz="2000" b="1" dirty="0"/>
              <a:t>Hz</a:t>
            </a:r>
            <a:r>
              <a:rPr lang="tr-TR" sz="2000" dirty="0"/>
              <a:t>= </a:t>
            </a:r>
            <a:r>
              <a:rPr lang="tr-TR" sz="2000" b="1" dirty="0"/>
              <a:t>1 MHz </a:t>
            </a:r>
            <a:r>
              <a:rPr lang="tr-TR" sz="2000" dirty="0"/>
              <a:t>olur.</a:t>
            </a:r>
          </a:p>
          <a:p>
            <a:r>
              <a:rPr lang="tr-TR" sz="2000" dirty="0"/>
              <a:t>1 </a:t>
            </a:r>
            <a:r>
              <a:rPr lang="tr-TR" sz="2000" dirty="0" err="1"/>
              <a:t>nano</a:t>
            </a:r>
            <a:r>
              <a:rPr lang="tr-TR" sz="2000" dirty="0"/>
              <a:t> saniyede bir emir 1/0,000000001</a:t>
            </a:r>
            <a:r>
              <a:rPr lang="tr-TR" sz="2000" b="1" dirty="0"/>
              <a:t>s</a:t>
            </a:r>
            <a:r>
              <a:rPr lang="tr-TR" sz="2000" dirty="0"/>
              <a:t>=</a:t>
            </a:r>
            <a:br>
              <a:rPr lang="tr-TR" sz="2000" dirty="0"/>
            </a:br>
            <a:r>
              <a:rPr lang="tr-TR" sz="2000" dirty="0"/>
              <a:t>1.000.000.000 </a:t>
            </a:r>
            <a:r>
              <a:rPr lang="tr-TR" sz="2000" b="1" dirty="0"/>
              <a:t>Hz</a:t>
            </a:r>
            <a:r>
              <a:rPr lang="tr-TR" sz="2000" dirty="0"/>
              <a:t>= </a:t>
            </a:r>
            <a:r>
              <a:rPr lang="tr-TR" sz="2000" b="1" dirty="0"/>
              <a:t>1 GHz </a:t>
            </a:r>
            <a:r>
              <a:rPr lang="tr-TR" sz="2000" dirty="0"/>
              <a:t>olur.</a:t>
            </a:r>
          </a:p>
        </p:txBody>
      </p:sp>
      <p:sp>
        <p:nvSpPr>
          <p:cNvPr id="8" name="Sağ Ayraç 7"/>
          <p:cNvSpPr/>
          <p:nvPr/>
        </p:nvSpPr>
        <p:spPr>
          <a:xfrm rot="5400000">
            <a:off x="3909234" y="2728392"/>
            <a:ext cx="494187" cy="4671845"/>
          </a:xfrm>
          <a:prstGeom prst="rightBrace">
            <a:avLst/>
          </a:prstGeom>
          <a:ln w="9525" cap="flat" cmpd="sng" algn="ctr">
            <a:solidFill>
              <a:schemeClr val="accent2"/>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tr-TR"/>
          </a:p>
        </p:txBody>
      </p:sp>
      <p:grpSp>
        <p:nvGrpSpPr>
          <p:cNvPr id="15" name="Grup 14">
            <a:extLst>
              <a:ext uri="{FF2B5EF4-FFF2-40B4-BE49-F238E27FC236}">
                <a16:creationId xmlns:a16="http://schemas.microsoft.com/office/drawing/2014/main" id="{44500BB4-01C4-4B12-93B2-54647BEAA48A}"/>
              </a:ext>
            </a:extLst>
          </p:cNvPr>
          <p:cNvGrpSpPr/>
          <p:nvPr/>
        </p:nvGrpSpPr>
        <p:grpSpPr>
          <a:xfrm>
            <a:off x="793311" y="1397215"/>
            <a:ext cx="6894320" cy="1869558"/>
            <a:chOff x="2764351" y="3404981"/>
            <a:chExt cx="6894320" cy="1869558"/>
          </a:xfrm>
        </p:grpSpPr>
        <p:cxnSp>
          <p:nvCxnSpPr>
            <p:cNvPr id="16" name="Düz Ok Bağlayıcısı 15">
              <a:extLst>
                <a:ext uri="{FF2B5EF4-FFF2-40B4-BE49-F238E27FC236}">
                  <a16:creationId xmlns:a16="http://schemas.microsoft.com/office/drawing/2014/main" id="{03981B80-3E93-4992-B886-694315EA7FCE}"/>
                </a:ext>
              </a:extLst>
            </p:cNvPr>
            <p:cNvCxnSpPr>
              <a:cxnSpLocks/>
            </p:cNvCxnSpPr>
            <p:nvPr/>
          </p:nvCxnSpPr>
          <p:spPr>
            <a:xfrm>
              <a:off x="3131820" y="4983480"/>
              <a:ext cx="5945505"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Düz Ok Bağlayıcısı 16">
              <a:extLst>
                <a:ext uri="{FF2B5EF4-FFF2-40B4-BE49-F238E27FC236}">
                  <a16:creationId xmlns:a16="http://schemas.microsoft.com/office/drawing/2014/main" id="{3EC289A3-8E59-4DD1-8410-D930831DBDC5}"/>
                </a:ext>
              </a:extLst>
            </p:cNvPr>
            <p:cNvCxnSpPr>
              <a:cxnSpLocks/>
            </p:cNvCxnSpPr>
            <p:nvPr/>
          </p:nvCxnSpPr>
          <p:spPr>
            <a:xfrm flipV="1">
              <a:off x="3131820" y="3670300"/>
              <a:ext cx="0" cy="131318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Düz Bağlayıcı 17">
              <a:extLst>
                <a:ext uri="{FF2B5EF4-FFF2-40B4-BE49-F238E27FC236}">
                  <a16:creationId xmlns:a16="http://schemas.microsoft.com/office/drawing/2014/main" id="{6354B851-6FB6-4B5F-9EC0-365BD49460E4}"/>
                </a:ext>
              </a:extLst>
            </p:cNvPr>
            <p:cNvCxnSpPr/>
            <p:nvPr/>
          </p:nvCxnSpPr>
          <p:spPr>
            <a:xfrm>
              <a:off x="3131820" y="4263480"/>
              <a:ext cx="720000" cy="0"/>
            </a:xfrm>
            <a:prstGeom prst="line">
              <a:avLst/>
            </a:prstGeom>
            <a:ln w="127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23" name="Düz Bağlayıcı 22">
              <a:extLst>
                <a:ext uri="{FF2B5EF4-FFF2-40B4-BE49-F238E27FC236}">
                  <a16:creationId xmlns:a16="http://schemas.microsoft.com/office/drawing/2014/main" id="{D666D377-B842-448A-BF06-DF3922920F1E}"/>
                </a:ext>
              </a:extLst>
            </p:cNvPr>
            <p:cNvCxnSpPr>
              <a:cxnSpLocks/>
            </p:cNvCxnSpPr>
            <p:nvPr/>
          </p:nvCxnSpPr>
          <p:spPr>
            <a:xfrm>
              <a:off x="3851820" y="4263480"/>
              <a:ext cx="0" cy="720000"/>
            </a:xfrm>
            <a:prstGeom prst="line">
              <a:avLst/>
            </a:prstGeom>
            <a:ln w="12700">
              <a:solidFill>
                <a:srgbClr val="0000CC"/>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4" name="Düz Bağlayıcı 23">
              <a:extLst>
                <a:ext uri="{FF2B5EF4-FFF2-40B4-BE49-F238E27FC236}">
                  <a16:creationId xmlns:a16="http://schemas.microsoft.com/office/drawing/2014/main" id="{7F2DEBD8-F8C3-4A83-8A19-90D325977134}"/>
                </a:ext>
              </a:extLst>
            </p:cNvPr>
            <p:cNvCxnSpPr>
              <a:cxnSpLocks/>
            </p:cNvCxnSpPr>
            <p:nvPr/>
          </p:nvCxnSpPr>
          <p:spPr>
            <a:xfrm>
              <a:off x="3131820" y="4263480"/>
              <a:ext cx="0" cy="720000"/>
            </a:xfrm>
            <a:prstGeom prst="line">
              <a:avLst/>
            </a:prstGeom>
            <a:ln w="12700">
              <a:solidFill>
                <a:srgbClr val="0000CC"/>
              </a:solidFill>
              <a:headEnd type="triangle"/>
            </a:ln>
          </p:spPr>
          <p:style>
            <a:lnRef idx="1">
              <a:schemeClr val="accent1"/>
            </a:lnRef>
            <a:fillRef idx="0">
              <a:schemeClr val="accent1"/>
            </a:fillRef>
            <a:effectRef idx="0">
              <a:schemeClr val="accent1"/>
            </a:effectRef>
            <a:fontRef idx="minor">
              <a:schemeClr val="tx1"/>
            </a:fontRef>
          </p:style>
        </p:cxnSp>
        <p:cxnSp>
          <p:nvCxnSpPr>
            <p:cNvPr id="26" name="Düz Bağlayıcı 25">
              <a:extLst>
                <a:ext uri="{FF2B5EF4-FFF2-40B4-BE49-F238E27FC236}">
                  <a16:creationId xmlns:a16="http://schemas.microsoft.com/office/drawing/2014/main" id="{1C6A03A3-7EFA-45D5-A670-470BC892CB5E}"/>
                </a:ext>
              </a:extLst>
            </p:cNvPr>
            <p:cNvCxnSpPr/>
            <p:nvPr/>
          </p:nvCxnSpPr>
          <p:spPr>
            <a:xfrm>
              <a:off x="3851820" y="4983480"/>
              <a:ext cx="720000" cy="0"/>
            </a:xfrm>
            <a:prstGeom prst="line">
              <a:avLst/>
            </a:prstGeom>
            <a:ln w="127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27" name="Düz Bağlayıcı 26">
              <a:extLst>
                <a:ext uri="{FF2B5EF4-FFF2-40B4-BE49-F238E27FC236}">
                  <a16:creationId xmlns:a16="http://schemas.microsoft.com/office/drawing/2014/main" id="{F9695638-97BD-433B-8093-49B4F5EE4BC0}"/>
                </a:ext>
              </a:extLst>
            </p:cNvPr>
            <p:cNvCxnSpPr/>
            <p:nvPr/>
          </p:nvCxnSpPr>
          <p:spPr>
            <a:xfrm>
              <a:off x="4579620" y="4263480"/>
              <a:ext cx="720000" cy="0"/>
            </a:xfrm>
            <a:prstGeom prst="line">
              <a:avLst/>
            </a:prstGeom>
            <a:ln w="127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28" name="Düz Bağlayıcı 27">
              <a:extLst>
                <a:ext uri="{FF2B5EF4-FFF2-40B4-BE49-F238E27FC236}">
                  <a16:creationId xmlns:a16="http://schemas.microsoft.com/office/drawing/2014/main" id="{26721501-7F11-4A56-8ABA-0C643005B468}"/>
                </a:ext>
              </a:extLst>
            </p:cNvPr>
            <p:cNvCxnSpPr>
              <a:cxnSpLocks/>
            </p:cNvCxnSpPr>
            <p:nvPr/>
          </p:nvCxnSpPr>
          <p:spPr>
            <a:xfrm>
              <a:off x="5299620" y="4263480"/>
              <a:ext cx="0" cy="720000"/>
            </a:xfrm>
            <a:prstGeom prst="line">
              <a:avLst/>
            </a:prstGeom>
            <a:ln w="12700">
              <a:solidFill>
                <a:srgbClr val="0000CC"/>
              </a:solidFill>
              <a:tailEnd type="triangle"/>
            </a:ln>
          </p:spPr>
          <p:style>
            <a:lnRef idx="1">
              <a:schemeClr val="accent1"/>
            </a:lnRef>
            <a:fillRef idx="0">
              <a:schemeClr val="accent1"/>
            </a:fillRef>
            <a:effectRef idx="0">
              <a:schemeClr val="accent1"/>
            </a:effectRef>
            <a:fontRef idx="minor">
              <a:schemeClr val="tx1"/>
            </a:fontRef>
          </p:style>
        </p:cxnSp>
        <p:cxnSp>
          <p:nvCxnSpPr>
            <p:cNvPr id="29" name="Düz Bağlayıcı 28">
              <a:extLst>
                <a:ext uri="{FF2B5EF4-FFF2-40B4-BE49-F238E27FC236}">
                  <a16:creationId xmlns:a16="http://schemas.microsoft.com/office/drawing/2014/main" id="{F79D26B7-E66F-487E-84F1-6191098941A9}"/>
                </a:ext>
              </a:extLst>
            </p:cNvPr>
            <p:cNvCxnSpPr>
              <a:cxnSpLocks/>
            </p:cNvCxnSpPr>
            <p:nvPr/>
          </p:nvCxnSpPr>
          <p:spPr>
            <a:xfrm>
              <a:off x="4579620" y="4263480"/>
              <a:ext cx="0" cy="720000"/>
            </a:xfrm>
            <a:prstGeom prst="line">
              <a:avLst/>
            </a:prstGeom>
            <a:ln w="12700">
              <a:solidFill>
                <a:srgbClr val="0000CC"/>
              </a:solidFill>
              <a:headEnd type="triangle"/>
            </a:ln>
          </p:spPr>
          <p:style>
            <a:lnRef idx="1">
              <a:schemeClr val="accent1"/>
            </a:lnRef>
            <a:fillRef idx="0">
              <a:schemeClr val="accent1"/>
            </a:fillRef>
            <a:effectRef idx="0">
              <a:schemeClr val="accent1"/>
            </a:effectRef>
            <a:fontRef idx="minor">
              <a:schemeClr val="tx1"/>
            </a:fontRef>
          </p:style>
        </p:cxnSp>
        <p:cxnSp>
          <p:nvCxnSpPr>
            <p:cNvPr id="30" name="Düz Bağlayıcı 29">
              <a:extLst>
                <a:ext uri="{FF2B5EF4-FFF2-40B4-BE49-F238E27FC236}">
                  <a16:creationId xmlns:a16="http://schemas.microsoft.com/office/drawing/2014/main" id="{D576DD3D-B538-4728-8306-89676C549852}"/>
                </a:ext>
              </a:extLst>
            </p:cNvPr>
            <p:cNvCxnSpPr/>
            <p:nvPr/>
          </p:nvCxnSpPr>
          <p:spPr>
            <a:xfrm>
              <a:off x="5299620" y="4983480"/>
              <a:ext cx="720000" cy="0"/>
            </a:xfrm>
            <a:prstGeom prst="line">
              <a:avLst/>
            </a:prstGeom>
            <a:ln w="127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31" name="Düz Bağlayıcı 30">
              <a:extLst>
                <a:ext uri="{FF2B5EF4-FFF2-40B4-BE49-F238E27FC236}">
                  <a16:creationId xmlns:a16="http://schemas.microsoft.com/office/drawing/2014/main" id="{E18D1D8A-FD10-47AC-B71E-816520C724BD}"/>
                </a:ext>
              </a:extLst>
            </p:cNvPr>
            <p:cNvCxnSpPr/>
            <p:nvPr/>
          </p:nvCxnSpPr>
          <p:spPr>
            <a:xfrm>
              <a:off x="6021070" y="4264160"/>
              <a:ext cx="720000" cy="0"/>
            </a:xfrm>
            <a:prstGeom prst="line">
              <a:avLst/>
            </a:prstGeom>
            <a:ln w="127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32" name="Düz Bağlayıcı 31">
              <a:extLst>
                <a:ext uri="{FF2B5EF4-FFF2-40B4-BE49-F238E27FC236}">
                  <a16:creationId xmlns:a16="http://schemas.microsoft.com/office/drawing/2014/main" id="{FE2C8EED-0BC3-42F6-9F37-53E719A88F96}"/>
                </a:ext>
              </a:extLst>
            </p:cNvPr>
            <p:cNvCxnSpPr>
              <a:cxnSpLocks/>
            </p:cNvCxnSpPr>
            <p:nvPr/>
          </p:nvCxnSpPr>
          <p:spPr>
            <a:xfrm>
              <a:off x="6741070" y="4264160"/>
              <a:ext cx="0" cy="720000"/>
            </a:xfrm>
            <a:prstGeom prst="line">
              <a:avLst/>
            </a:prstGeom>
            <a:ln w="12700">
              <a:solidFill>
                <a:srgbClr val="0000CC"/>
              </a:solidFill>
              <a:tailEnd type="triangle"/>
            </a:ln>
          </p:spPr>
          <p:style>
            <a:lnRef idx="1">
              <a:schemeClr val="accent1"/>
            </a:lnRef>
            <a:fillRef idx="0">
              <a:schemeClr val="accent1"/>
            </a:fillRef>
            <a:effectRef idx="0">
              <a:schemeClr val="accent1"/>
            </a:effectRef>
            <a:fontRef idx="minor">
              <a:schemeClr val="tx1"/>
            </a:fontRef>
          </p:style>
        </p:cxnSp>
        <p:cxnSp>
          <p:nvCxnSpPr>
            <p:cNvPr id="33" name="Düz Bağlayıcı 32">
              <a:extLst>
                <a:ext uri="{FF2B5EF4-FFF2-40B4-BE49-F238E27FC236}">
                  <a16:creationId xmlns:a16="http://schemas.microsoft.com/office/drawing/2014/main" id="{7564582A-91D6-4B90-BCA3-DE021F94DD68}"/>
                </a:ext>
              </a:extLst>
            </p:cNvPr>
            <p:cNvCxnSpPr>
              <a:cxnSpLocks/>
            </p:cNvCxnSpPr>
            <p:nvPr/>
          </p:nvCxnSpPr>
          <p:spPr>
            <a:xfrm>
              <a:off x="6021070" y="4264160"/>
              <a:ext cx="0" cy="720000"/>
            </a:xfrm>
            <a:prstGeom prst="line">
              <a:avLst/>
            </a:prstGeom>
            <a:ln w="12700">
              <a:solidFill>
                <a:srgbClr val="0000CC"/>
              </a:solidFill>
              <a:headEnd type="triangle"/>
            </a:ln>
          </p:spPr>
          <p:style>
            <a:lnRef idx="1">
              <a:schemeClr val="accent1"/>
            </a:lnRef>
            <a:fillRef idx="0">
              <a:schemeClr val="accent1"/>
            </a:fillRef>
            <a:effectRef idx="0">
              <a:schemeClr val="accent1"/>
            </a:effectRef>
            <a:fontRef idx="minor">
              <a:schemeClr val="tx1"/>
            </a:fontRef>
          </p:style>
        </p:cxnSp>
        <p:cxnSp>
          <p:nvCxnSpPr>
            <p:cNvPr id="34" name="Düz Bağlayıcı 33">
              <a:extLst>
                <a:ext uri="{FF2B5EF4-FFF2-40B4-BE49-F238E27FC236}">
                  <a16:creationId xmlns:a16="http://schemas.microsoft.com/office/drawing/2014/main" id="{AF7BCAE0-FCB6-47D7-8253-F1961B745A5B}"/>
                </a:ext>
              </a:extLst>
            </p:cNvPr>
            <p:cNvCxnSpPr/>
            <p:nvPr/>
          </p:nvCxnSpPr>
          <p:spPr>
            <a:xfrm>
              <a:off x="6741070" y="4984160"/>
              <a:ext cx="720000" cy="0"/>
            </a:xfrm>
            <a:prstGeom prst="line">
              <a:avLst/>
            </a:prstGeom>
            <a:ln w="12700">
              <a:solidFill>
                <a:srgbClr val="0000CC"/>
              </a:solidFill>
            </a:ln>
          </p:spPr>
          <p:style>
            <a:lnRef idx="1">
              <a:schemeClr val="accent1"/>
            </a:lnRef>
            <a:fillRef idx="0">
              <a:schemeClr val="accent1"/>
            </a:fillRef>
            <a:effectRef idx="0">
              <a:schemeClr val="accent1"/>
            </a:effectRef>
            <a:fontRef idx="minor">
              <a:schemeClr val="tx1"/>
            </a:fontRef>
          </p:style>
        </p:cxnSp>
        <p:sp>
          <p:nvSpPr>
            <p:cNvPr id="35" name="Metin kutusu 34">
              <a:extLst>
                <a:ext uri="{FF2B5EF4-FFF2-40B4-BE49-F238E27FC236}">
                  <a16:creationId xmlns:a16="http://schemas.microsoft.com/office/drawing/2014/main" id="{83119C44-77DA-480F-89E1-FD19579ED666}"/>
                </a:ext>
              </a:extLst>
            </p:cNvPr>
            <p:cNvSpPr txBox="1"/>
            <p:nvPr/>
          </p:nvSpPr>
          <p:spPr>
            <a:xfrm>
              <a:off x="4385496" y="4990510"/>
              <a:ext cx="388248" cy="276999"/>
            </a:xfrm>
            <a:prstGeom prst="rect">
              <a:avLst/>
            </a:prstGeom>
            <a:noFill/>
          </p:spPr>
          <p:txBody>
            <a:bodyPr wrap="none" rtlCol="0">
              <a:spAutoFit/>
            </a:bodyPr>
            <a:lstStyle/>
            <a:p>
              <a:r>
                <a:rPr lang="tr-TR" sz="1200" dirty="0">
                  <a:latin typeface="Outfit" pitchFamily="2" charset="0"/>
                </a:rPr>
                <a:t>1sn</a:t>
              </a:r>
            </a:p>
          </p:txBody>
        </p:sp>
        <p:sp>
          <p:nvSpPr>
            <p:cNvPr id="36" name="Metin kutusu 35">
              <a:extLst>
                <a:ext uri="{FF2B5EF4-FFF2-40B4-BE49-F238E27FC236}">
                  <a16:creationId xmlns:a16="http://schemas.microsoft.com/office/drawing/2014/main" id="{235E418F-F07E-41DA-A361-AAF5D0C4E5D3}"/>
                </a:ext>
              </a:extLst>
            </p:cNvPr>
            <p:cNvSpPr txBox="1"/>
            <p:nvPr/>
          </p:nvSpPr>
          <p:spPr>
            <a:xfrm>
              <a:off x="5802828" y="4990510"/>
              <a:ext cx="418704" cy="276999"/>
            </a:xfrm>
            <a:prstGeom prst="rect">
              <a:avLst/>
            </a:prstGeom>
            <a:noFill/>
          </p:spPr>
          <p:txBody>
            <a:bodyPr wrap="none" rtlCol="0">
              <a:spAutoFit/>
            </a:bodyPr>
            <a:lstStyle/>
            <a:p>
              <a:r>
                <a:rPr lang="tr-TR" sz="1200" dirty="0">
                  <a:latin typeface="Outfit" pitchFamily="2" charset="0"/>
                </a:rPr>
                <a:t>2sn</a:t>
              </a:r>
            </a:p>
          </p:txBody>
        </p:sp>
        <p:sp>
          <p:nvSpPr>
            <p:cNvPr id="37" name="Metin kutusu 36">
              <a:extLst>
                <a:ext uri="{FF2B5EF4-FFF2-40B4-BE49-F238E27FC236}">
                  <a16:creationId xmlns:a16="http://schemas.microsoft.com/office/drawing/2014/main" id="{7B5EEE31-DD29-417F-B322-4125496A9057}"/>
                </a:ext>
              </a:extLst>
            </p:cNvPr>
            <p:cNvSpPr txBox="1"/>
            <p:nvPr/>
          </p:nvSpPr>
          <p:spPr>
            <a:xfrm>
              <a:off x="7251718" y="4997540"/>
              <a:ext cx="418704" cy="276999"/>
            </a:xfrm>
            <a:prstGeom prst="rect">
              <a:avLst/>
            </a:prstGeom>
            <a:noFill/>
          </p:spPr>
          <p:txBody>
            <a:bodyPr wrap="none" rtlCol="0">
              <a:spAutoFit/>
            </a:bodyPr>
            <a:lstStyle/>
            <a:p>
              <a:r>
                <a:rPr lang="tr-TR" sz="1200" dirty="0">
                  <a:latin typeface="Outfit" pitchFamily="2" charset="0"/>
                </a:rPr>
                <a:t>3sn</a:t>
              </a:r>
            </a:p>
          </p:txBody>
        </p:sp>
        <p:sp>
          <p:nvSpPr>
            <p:cNvPr id="38" name="Metin kutusu 37">
              <a:extLst>
                <a:ext uri="{FF2B5EF4-FFF2-40B4-BE49-F238E27FC236}">
                  <a16:creationId xmlns:a16="http://schemas.microsoft.com/office/drawing/2014/main" id="{13404029-406E-48B1-A697-811FE634E818}"/>
                </a:ext>
              </a:extLst>
            </p:cNvPr>
            <p:cNvSpPr txBox="1"/>
            <p:nvPr/>
          </p:nvSpPr>
          <p:spPr>
            <a:xfrm>
              <a:off x="2789418" y="3404981"/>
              <a:ext cx="684803" cy="276999"/>
            </a:xfrm>
            <a:prstGeom prst="rect">
              <a:avLst/>
            </a:prstGeom>
            <a:noFill/>
          </p:spPr>
          <p:txBody>
            <a:bodyPr wrap="none" rtlCol="0">
              <a:spAutoFit/>
            </a:bodyPr>
            <a:lstStyle/>
            <a:p>
              <a:r>
                <a:rPr lang="tr-TR" sz="1200" dirty="0">
                  <a:latin typeface="Outfit" pitchFamily="2" charset="0"/>
                </a:rPr>
                <a:t>Gerilim</a:t>
              </a:r>
            </a:p>
          </p:txBody>
        </p:sp>
        <p:sp>
          <p:nvSpPr>
            <p:cNvPr id="39" name="Metin kutusu 38">
              <a:extLst>
                <a:ext uri="{FF2B5EF4-FFF2-40B4-BE49-F238E27FC236}">
                  <a16:creationId xmlns:a16="http://schemas.microsoft.com/office/drawing/2014/main" id="{8430FB5B-1340-4C3D-AC20-98DB4234AEDC}"/>
                </a:ext>
              </a:extLst>
            </p:cNvPr>
            <p:cNvSpPr txBox="1"/>
            <p:nvPr/>
          </p:nvSpPr>
          <p:spPr>
            <a:xfrm>
              <a:off x="8988295" y="4852010"/>
              <a:ext cx="670376" cy="276999"/>
            </a:xfrm>
            <a:prstGeom prst="rect">
              <a:avLst/>
            </a:prstGeom>
            <a:noFill/>
          </p:spPr>
          <p:txBody>
            <a:bodyPr wrap="none" rtlCol="0">
              <a:spAutoFit/>
            </a:bodyPr>
            <a:lstStyle/>
            <a:p>
              <a:r>
                <a:rPr lang="tr-TR" sz="1200" dirty="0">
                  <a:latin typeface="Outfit" pitchFamily="2" charset="0"/>
                </a:rPr>
                <a:t>Zaman</a:t>
              </a:r>
            </a:p>
          </p:txBody>
        </p:sp>
        <p:cxnSp>
          <p:nvCxnSpPr>
            <p:cNvPr id="40" name="Düz Bağlayıcı 39">
              <a:extLst>
                <a:ext uri="{FF2B5EF4-FFF2-40B4-BE49-F238E27FC236}">
                  <a16:creationId xmlns:a16="http://schemas.microsoft.com/office/drawing/2014/main" id="{DEB4A8F2-76C3-4FD8-9D79-5E3242946304}"/>
                </a:ext>
              </a:extLst>
            </p:cNvPr>
            <p:cNvCxnSpPr/>
            <p:nvPr/>
          </p:nvCxnSpPr>
          <p:spPr>
            <a:xfrm>
              <a:off x="7461070" y="4263480"/>
              <a:ext cx="720000" cy="0"/>
            </a:xfrm>
            <a:prstGeom prst="line">
              <a:avLst/>
            </a:prstGeom>
            <a:ln w="12700">
              <a:solidFill>
                <a:srgbClr val="0000CC"/>
              </a:solidFill>
            </a:ln>
          </p:spPr>
          <p:style>
            <a:lnRef idx="1">
              <a:schemeClr val="accent1"/>
            </a:lnRef>
            <a:fillRef idx="0">
              <a:schemeClr val="accent1"/>
            </a:fillRef>
            <a:effectRef idx="0">
              <a:schemeClr val="accent1"/>
            </a:effectRef>
            <a:fontRef idx="minor">
              <a:schemeClr val="tx1"/>
            </a:fontRef>
          </p:style>
        </p:cxnSp>
        <p:cxnSp>
          <p:nvCxnSpPr>
            <p:cNvPr id="41" name="Düz Bağlayıcı 40">
              <a:extLst>
                <a:ext uri="{FF2B5EF4-FFF2-40B4-BE49-F238E27FC236}">
                  <a16:creationId xmlns:a16="http://schemas.microsoft.com/office/drawing/2014/main" id="{9AD36A28-9217-4DE4-B705-898F4C71E3C9}"/>
                </a:ext>
              </a:extLst>
            </p:cNvPr>
            <p:cNvCxnSpPr>
              <a:cxnSpLocks/>
            </p:cNvCxnSpPr>
            <p:nvPr/>
          </p:nvCxnSpPr>
          <p:spPr>
            <a:xfrm>
              <a:off x="8181070" y="4263480"/>
              <a:ext cx="0" cy="720000"/>
            </a:xfrm>
            <a:prstGeom prst="line">
              <a:avLst/>
            </a:prstGeom>
            <a:ln w="12700">
              <a:solidFill>
                <a:srgbClr val="0000CC"/>
              </a:solidFill>
              <a:tailEnd type="triangle"/>
            </a:ln>
          </p:spPr>
          <p:style>
            <a:lnRef idx="1">
              <a:schemeClr val="accent1"/>
            </a:lnRef>
            <a:fillRef idx="0">
              <a:schemeClr val="accent1"/>
            </a:fillRef>
            <a:effectRef idx="0">
              <a:schemeClr val="accent1"/>
            </a:effectRef>
            <a:fontRef idx="minor">
              <a:schemeClr val="tx1"/>
            </a:fontRef>
          </p:style>
        </p:cxnSp>
        <p:cxnSp>
          <p:nvCxnSpPr>
            <p:cNvPr id="42" name="Düz Bağlayıcı 41">
              <a:extLst>
                <a:ext uri="{FF2B5EF4-FFF2-40B4-BE49-F238E27FC236}">
                  <a16:creationId xmlns:a16="http://schemas.microsoft.com/office/drawing/2014/main" id="{44AC92F4-D93E-4FBC-9564-116F3C49E1ED}"/>
                </a:ext>
              </a:extLst>
            </p:cNvPr>
            <p:cNvCxnSpPr>
              <a:cxnSpLocks/>
            </p:cNvCxnSpPr>
            <p:nvPr/>
          </p:nvCxnSpPr>
          <p:spPr>
            <a:xfrm>
              <a:off x="7461070" y="4263480"/>
              <a:ext cx="0" cy="720000"/>
            </a:xfrm>
            <a:prstGeom prst="line">
              <a:avLst/>
            </a:prstGeom>
            <a:ln w="12700">
              <a:solidFill>
                <a:srgbClr val="0000CC"/>
              </a:solidFill>
              <a:headEnd type="triangle"/>
            </a:ln>
          </p:spPr>
          <p:style>
            <a:lnRef idx="1">
              <a:schemeClr val="accent1"/>
            </a:lnRef>
            <a:fillRef idx="0">
              <a:schemeClr val="accent1"/>
            </a:fillRef>
            <a:effectRef idx="0">
              <a:schemeClr val="accent1"/>
            </a:effectRef>
            <a:fontRef idx="minor">
              <a:schemeClr val="tx1"/>
            </a:fontRef>
          </p:style>
        </p:cxnSp>
        <p:cxnSp>
          <p:nvCxnSpPr>
            <p:cNvPr id="43" name="Düz Bağlayıcı 42">
              <a:extLst>
                <a:ext uri="{FF2B5EF4-FFF2-40B4-BE49-F238E27FC236}">
                  <a16:creationId xmlns:a16="http://schemas.microsoft.com/office/drawing/2014/main" id="{3CF06D01-1FE4-4AEB-8DFC-697CD5A0C3EF}"/>
                </a:ext>
              </a:extLst>
            </p:cNvPr>
            <p:cNvCxnSpPr/>
            <p:nvPr/>
          </p:nvCxnSpPr>
          <p:spPr>
            <a:xfrm>
              <a:off x="8181070" y="4983480"/>
              <a:ext cx="720000" cy="0"/>
            </a:xfrm>
            <a:prstGeom prst="line">
              <a:avLst/>
            </a:prstGeom>
            <a:ln w="12700">
              <a:solidFill>
                <a:srgbClr val="0000CC"/>
              </a:solidFill>
            </a:ln>
          </p:spPr>
          <p:style>
            <a:lnRef idx="1">
              <a:schemeClr val="accent1"/>
            </a:lnRef>
            <a:fillRef idx="0">
              <a:schemeClr val="accent1"/>
            </a:fillRef>
            <a:effectRef idx="0">
              <a:schemeClr val="accent1"/>
            </a:effectRef>
            <a:fontRef idx="minor">
              <a:schemeClr val="tx1"/>
            </a:fontRef>
          </p:style>
        </p:cxnSp>
        <p:sp>
          <p:nvSpPr>
            <p:cNvPr id="44" name="Metin kutusu 43">
              <a:extLst>
                <a:ext uri="{FF2B5EF4-FFF2-40B4-BE49-F238E27FC236}">
                  <a16:creationId xmlns:a16="http://schemas.microsoft.com/office/drawing/2014/main" id="{BAEA0077-BC7D-4C65-8B51-727EC4177414}"/>
                </a:ext>
              </a:extLst>
            </p:cNvPr>
            <p:cNvSpPr txBox="1"/>
            <p:nvPr/>
          </p:nvSpPr>
          <p:spPr>
            <a:xfrm>
              <a:off x="2764351" y="4132010"/>
              <a:ext cx="373820" cy="276999"/>
            </a:xfrm>
            <a:prstGeom prst="rect">
              <a:avLst/>
            </a:prstGeom>
            <a:noFill/>
          </p:spPr>
          <p:txBody>
            <a:bodyPr wrap="none" rtlCol="0">
              <a:spAutoFit/>
            </a:bodyPr>
            <a:lstStyle/>
            <a:p>
              <a:r>
                <a:rPr lang="tr-TR" sz="1200" dirty="0">
                  <a:latin typeface="Outfit" pitchFamily="2" charset="0"/>
                </a:rPr>
                <a:t>5V</a:t>
              </a:r>
            </a:p>
          </p:txBody>
        </p:sp>
        <p:sp>
          <p:nvSpPr>
            <p:cNvPr id="45" name="Sağ Ayraç 44">
              <a:extLst>
                <a:ext uri="{FF2B5EF4-FFF2-40B4-BE49-F238E27FC236}">
                  <a16:creationId xmlns:a16="http://schemas.microsoft.com/office/drawing/2014/main" id="{4DA070DA-9951-4786-856E-3009C0A61339}"/>
                </a:ext>
              </a:extLst>
            </p:cNvPr>
            <p:cNvSpPr/>
            <p:nvPr/>
          </p:nvSpPr>
          <p:spPr>
            <a:xfrm rot="16200000">
              <a:off x="5201439" y="3397953"/>
              <a:ext cx="196357" cy="1439996"/>
            </a:xfrm>
            <a:prstGeom prst="rightBrace">
              <a:avLst/>
            </a:prstGeom>
            <a:ln>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sp>
          <p:nvSpPr>
            <p:cNvPr id="46" name="Metin kutusu 45">
              <a:extLst>
                <a:ext uri="{FF2B5EF4-FFF2-40B4-BE49-F238E27FC236}">
                  <a16:creationId xmlns:a16="http://schemas.microsoft.com/office/drawing/2014/main" id="{A7E82AC2-1DF0-4906-9541-E950FE559399}"/>
                </a:ext>
              </a:extLst>
            </p:cNvPr>
            <p:cNvSpPr txBox="1"/>
            <p:nvPr/>
          </p:nvSpPr>
          <p:spPr>
            <a:xfrm>
              <a:off x="4961223" y="3766137"/>
              <a:ext cx="676788" cy="276999"/>
            </a:xfrm>
            <a:prstGeom prst="rect">
              <a:avLst/>
            </a:prstGeom>
            <a:noFill/>
          </p:spPr>
          <p:txBody>
            <a:bodyPr wrap="none" rtlCol="0">
              <a:spAutoFit/>
            </a:bodyPr>
            <a:lstStyle/>
            <a:p>
              <a:r>
                <a:rPr lang="tr-TR" sz="1200" dirty="0">
                  <a:solidFill>
                    <a:srgbClr val="C00000"/>
                  </a:solidFill>
                  <a:latin typeface="Outfit" pitchFamily="2" charset="0"/>
                </a:rPr>
                <a:t>periyot</a:t>
              </a:r>
            </a:p>
          </p:txBody>
        </p:sp>
        <p:sp>
          <p:nvSpPr>
            <p:cNvPr id="47" name="Metin kutusu 46">
              <a:extLst>
                <a:ext uri="{FF2B5EF4-FFF2-40B4-BE49-F238E27FC236}">
                  <a16:creationId xmlns:a16="http://schemas.microsoft.com/office/drawing/2014/main" id="{1F5FF1A2-4847-4879-BF4F-D87EBDAD7E35}"/>
                </a:ext>
              </a:extLst>
            </p:cNvPr>
            <p:cNvSpPr txBox="1"/>
            <p:nvPr/>
          </p:nvSpPr>
          <p:spPr>
            <a:xfrm>
              <a:off x="2764351" y="4837951"/>
              <a:ext cx="391454" cy="276999"/>
            </a:xfrm>
            <a:prstGeom prst="rect">
              <a:avLst/>
            </a:prstGeom>
            <a:noFill/>
          </p:spPr>
          <p:txBody>
            <a:bodyPr wrap="none" rtlCol="0">
              <a:spAutoFit/>
            </a:bodyPr>
            <a:lstStyle/>
            <a:p>
              <a:r>
                <a:rPr lang="tr-TR" sz="1200" dirty="0">
                  <a:latin typeface="Outfit" pitchFamily="2" charset="0"/>
                </a:rPr>
                <a:t>0V</a:t>
              </a:r>
            </a:p>
          </p:txBody>
        </p:sp>
      </p:grpSp>
    </p:spTree>
    <p:extLst>
      <p:ext uri="{BB962C8B-B14F-4D97-AF65-F5344CB8AC3E}">
        <p14:creationId xmlns:p14="http://schemas.microsoft.com/office/powerpoint/2010/main" val="1296561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7" end="7"/>
                                            </p:txEl>
                                          </p:spTgt>
                                        </p:tgtEl>
                                        <p:attrNameLst>
                                          <p:attrName>style.visibility</p:attrName>
                                        </p:attrNameLst>
                                      </p:cBhvr>
                                      <p:to>
                                        <p:strVal val="visible"/>
                                      </p:to>
                                    </p:set>
                                    <p:animEffect transition="in" filter="fade">
                                      <p:cBhvr>
                                        <p:cTn id="14" dur="1000"/>
                                        <p:tgtEl>
                                          <p:spTgt spid="6">
                                            <p:txEl>
                                              <p:pRg st="7" end="7"/>
                                            </p:txEl>
                                          </p:spTgt>
                                        </p:tgtEl>
                                      </p:cBhvr>
                                    </p:animEffect>
                                    <p:anim calcmode="lin" valueType="num">
                                      <p:cBhvr>
                                        <p:cTn id="15" dur="1000" fill="hold"/>
                                        <p:tgtEl>
                                          <p:spTgt spid="6">
                                            <p:txEl>
                                              <p:pRg st="7" end="7"/>
                                            </p:txEl>
                                          </p:spTgt>
                                        </p:tgtEl>
                                        <p:attrNameLst>
                                          <p:attrName>ppt_x</p:attrName>
                                        </p:attrNameLst>
                                      </p:cBhvr>
                                      <p:tavLst>
                                        <p:tav tm="0">
                                          <p:val>
                                            <p:strVal val="#ppt_x"/>
                                          </p:val>
                                        </p:tav>
                                        <p:tav tm="100000">
                                          <p:val>
                                            <p:strVal val="#ppt_x"/>
                                          </p:val>
                                        </p:tav>
                                      </p:tavLst>
                                    </p:anim>
                                    <p:anim calcmode="lin" valueType="num">
                                      <p:cBhvr>
                                        <p:cTn id="16" dur="1000" fill="hold"/>
                                        <p:tgtEl>
                                          <p:spTgt spid="6">
                                            <p:txEl>
                                              <p:pRg st="7" end="7"/>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6">
                                            <p:txEl>
                                              <p:pRg st="8" end="8"/>
                                            </p:txEl>
                                          </p:spTgt>
                                        </p:tgtEl>
                                        <p:attrNameLst>
                                          <p:attrName>style.visibility</p:attrName>
                                        </p:attrNameLst>
                                      </p:cBhvr>
                                      <p:to>
                                        <p:strVal val="visible"/>
                                      </p:to>
                                    </p:set>
                                    <p:animEffect transition="in" filter="fade">
                                      <p:cBhvr>
                                        <p:cTn id="19" dur="1000"/>
                                        <p:tgtEl>
                                          <p:spTgt spid="6">
                                            <p:txEl>
                                              <p:pRg st="8" end="8"/>
                                            </p:txEl>
                                          </p:spTgt>
                                        </p:tgtEl>
                                      </p:cBhvr>
                                    </p:animEffect>
                                    <p:anim calcmode="lin" valueType="num">
                                      <p:cBhvr>
                                        <p:cTn id="20"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1000"/>
                                        <p:tgtEl>
                                          <p:spTgt spid="8"/>
                                        </p:tgtEl>
                                      </p:cBhvr>
                                    </p:animEffect>
                                    <p:anim calcmode="lin" valueType="num">
                                      <p:cBhvr>
                                        <p:cTn id="27" dur="1000" fill="hold"/>
                                        <p:tgtEl>
                                          <p:spTgt spid="8"/>
                                        </p:tgtEl>
                                        <p:attrNameLst>
                                          <p:attrName>ppt_x</p:attrName>
                                        </p:attrNameLst>
                                      </p:cBhvr>
                                      <p:tavLst>
                                        <p:tav tm="0">
                                          <p:val>
                                            <p:strVal val="#ppt_x"/>
                                          </p:val>
                                        </p:tav>
                                        <p:tav tm="100000">
                                          <p:val>
                                            <p:strVal val="#ppt_x"/>
                                          </p:val>
                                        </p:tav>
                                      </p:tavLst>
                                    </p:anim>
                                    <p:anim calcmode="lin" valueType="num">
                                      <p:cBhvr>
                                        <p:cTn id="28" dur="1000" fill="hold"/>
                                        <p:tgtEl>
                                          <p:spTgt spid="8"/>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6">
                                            <p:txEl>
                                              <p:pRg st="10" end="10"/>
                                            </p:txEl>
                                          </p:spTgt>
                                        </p:tgtEl>
                                        <p:attrNameLst>
                                          <p:attrName>style.visibility</p:attrName>
                                        </p:attrNameLst>
                                      </p:cBhvr>
                                      <p:to>
                                        <p:strVal val="visible"/>
                                      </p:to>
                                    </p:set>
                                    <p:animEffect transition="in" filter="fade">
                                      <p:cBhvr>
                                        <p:cTn id="31" dur="1000"/>
                                        <p:tgtEl>
                                          <p:spTgt spid="6">
                                            <p:txEl>
                                              <p:pRg st="10" end="10"/>
                                            </p:txEl>
                                          </p:spTgt>
                                        </p:tgtEl>
                                      </p:cBhvr>
                                    </p:animEffect>
                                    <p:anim calcmode="lin" valueType="num">
                                      <p:cBhvr>
                                        <p:cTn id="32" dur="1000" fill="hold"/>
                                        <p:tgtEl>
                                          <p:spTgt spid="6">
                                            <p:txEl>
                                              <p:pRg st="10" end="10"/>
                                            </p:txEl>
                                          </p:spTgt>
                                        </p:tgtEl>
                                        <p:attrNameLst>
                                          <p:attrName>ppt_x</p:attrName>
                                        </p:attrNameLst>
                                      </p:cBhvr>
                                      <p:tavLst>
                                        <p:tav tm="0">
                                          <p:val>
                                            <p:strVal val="#ppt_x"/>
                                          </p:val>
                                        </p:tav>
                                        <p:tav tm="100000">
                                          <p:val>
                                            <p:strVal val="#ppt_x"/>
                                          </p:val>
                                        </p:tav>
                                      </p:tavLst>
                                    </p:anim>
                                    <p:anim calcmode="lin" valueType="num">
                                      <p:cBhvr>
                                        <p:cTn id="33" dur="1000" fill="hold"/>
                                        <p:tgtEl>
                                          <p:spTgt spid="6">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Program ve programlama nedir</a:t>
            </a:r>
          </a:p>
        </p:txBody>
      </p:sp>
      <p:sp>
        <p:nvSpPr>
          <p:cNvPr id="4" name="İçerik Yer Tutucusu 3"/>
          <p:cNvSpPr>
            <a:spLocks noGrp="1"/>
          </p:cNvSpPr>
          <p:nvPr>
            <p:ph idx="1"/>
          </p:nvPr>
        </p:nvSpPr>
        <p:spPr/>
        <p:txBody>
          <a:bodyPr>
            <a:normAutofit/>
          </a:bodyPr>
          <a:lstStyle/>
          <a:p>
            <a:pPr marL="0" indent="0" algn="ctr">
              <a:buNone/>
            </a:pPr>
            <a:r>
              <a:rPr lang="tr-TR" b="1" i="1" u="sng" dirty="0"/>
              <a:t>Belli bir işlemi gerçekleştirmek üzere</a:t>
            </a:r>
            <a:r>
              <a:rPr lang="tr-TR" b="1" i="1" dirty="0"/>
              <a:t>,</a:t>
            </a:r>
            <a:br>
              <a:rPr lang="tr-TR" b="1" i="1" dirty="0"/>
            </a:br>
            <a:r>
              <a:rPr lang="tr-TR" b="1" i="1" dirty="0"/>
              <a:t> </a:t>
            </a:r>
            <a:r>
              <a:rPr lang="tr-TR" b="1" i="1" dirty="0">
                <a:solidFill>
                  <a:srgbClr val="0070C0"/>
                </a:solidFill>
              </a:rPr>
              <a:t>işlemciye verilen bir dizi emre (</a:t>
            </a:r>
            <a:r>
              <a:rPr lang="tr-TR" b="1" i="1" dirty="0" err="1">
                <a:solidFill>
                  <a:srgbClr val="C00000"/>
                </a:solidFill>
              </a:rPr>
              <a:t>instruction</a:t>
            </a:r>
            <a:r>
              <a:rPr lang="tr-TR" b="1" i="1" dirty="0">
                <a:solidFill>
                  <a:srgbClr val="0070C0"/>
                </a:solidFill>
              </a:rPr>
              <a:t>) </a:t>
            </a:r>
            <a:br>
              <a:rPr lang="tr-TR" b="1" i="1" dirty="0">
                <a:solidFill>
                  <a:srgbClr val="0070C0"/>
                </a:solidFill>
              </a:rPr>
            </a:br>
            <a:r>
              <a:rPr lang="tr-TR" b="1" i="1" dirty="0">
                <a:solidFill>
                  <a:srgbClr val="0070C0"/>
                </a:solidFill>
              </a:rPr>
              <a:t>bilgisayar programı </a:t>
            </a:r>
            <a:r>
              <a:rPr lang="tr-TR" b="1" i="1" dirty="0">
                <a:solidFill>
                  <a:srgbClr val="C00000"/>
                </a:solidFill>
              </a:rPr>
              <a:t>(</a:t>
            </a:r>
            <a:r>
              <a:rPr lang="tr-TR" b="1" i="1" dirty="0" err="1">
                <a:solidFill>
                  <a:srgbClr val="C00000"/>
                </a:solidFill>
              </a:rPr>
              <a:t>computer</a:t>
            </a:r>
            <a:r>
              <a:rPr lang="tr-TR" b="1" i="1" dirty="0">
                <a:solidFill>
                  <a:srgbClr val="C00000"/>
                </a:solidFill>
              </a:rPr>
              <a:t> program) </a:t>
            </a:r>
            <a:r>
              <a:rPr lang="tr-TR" b="1" i="1" dirty="0">
                <a:solidFill>
                  <a:srgbClr val="0070C0"/>
                </a:solidFill>
              </a:rPr>
              <a:t>denir. </a:t>
            </a:r>
          </a:p>
          <a:p>
            <a:pPr marL="0" indent="0" algn="ctr">
              <a:buNone/>
            </a:pPr>
            <a:endParaRPr lang="tr-TR" b="1" dirty="0"/>
          </a:p>
          <a:p>
            <a:pPr marL="0" indent="0" algn="ctr">
              <a:buNone/>
            </a:pPr>
            <a:r>
              <a:rPr lang="tr-TR" b="1" dirty="0"/>
              <a:t>Bu </a:t>
            </a:r>
            <a:r>
              <a:rPr lang="tr-TR" b="1" u="sng" dirty="0"/>
              <a:t>bir dizi emrin, </a:t>
            </a:r>
            <a:br>
              <a:rPr lang="tr-TR" b="1" u="sng" dirty="0"/>
            </a:br>
            <a:r>
              <a:rPr lang="tr-TR" b="1" dirty="0"/>
              <a:t>işlemcinin çalıştıracağı şekilde </a:t>
            </a:r>
            <a:r>
              <a:rPr lang="tr-TR" b="1" u="sng" dirty="0"/>
              <a:t>hazırlaması işlemine</a:t>
            </a:r>
            <a:r>
              <a:rPr lang="tr-TR" b="1" dirty="0"/>
              <a:t> </a:t>
            </a:r>
            <a:br>
              <a:rPr lang="tr-TR" b="1" dirty="0"/>
            </a:br>
            <a:r>
              <a:rPr lang="tr-TR" b="1" dirty="0">
                <a:solidFill>
                  <a:srgbClr val="0070C0"/>
                </a:solidFill>
              </a:rPr>
              <a:t>programlama</a:t>
            </a:r>
            <a:r>
              <a:rPr lang="tr-TR" b="1" dirty="0"/>
              <a:t> (</a:t>
            </a:r>
            <a:r>
              <a:rPr lang="tr-TR" b="1" dirty="0" err="1">
                <a:solidFill>
                  <a:srgbClr val="C00000"/>
                </a:solidFill>
              </a:rPr>
              <a:t>programming</a:t>
            </a:r>
            <a:r>
              <a:rPr lang="tr-TR" b="1" dirty="0"/>
              <a:t>) denir.</a:t>
            </a:r>
          </a:p>
          <a:p>
            <a:pPr marL="0" indent="0" algn="ctr">
              <a:buNone/>
            </a:pPr>
            <a:endParaRPr lang="tr-TR" b="1" dirty="0"/>
          </a:p>
          <a:p>
            <a:pPr marL="0" indent="0" algn="ctr">
              <a:buNone/>
            </a:pPr>
            <a:r>
              <a:rPr lang="tr-TR" b="1" dirty="0"/>
              <a:t>Programlama, emir kodları ile yapıldığından, </a:t>
            </a:r>
            <a:r>
              <a:rPr lang="tr-TR" b="1" dirty="0">
                <a:solidFill>
                  <a:srgbClr val="0070C0"/>
                </a:solidFill>
              </a:rPr>
              <a:t>makine dili</a:t>
            </a:r>
            <a:r>
              <a:rPr lang="tr-TR" b="1" dirty="0"/>
              <a:t> (</a:t>
            </a:r>
            <a:r>
              <a:rPr lang="tr-TR" b="1" dirty="0" err="1">
                <a:solidFill>
                  <a:srgbClr val="C00000"/>
                </a:solidFill>
              </a:rPr>
              <a:t>machine</a:t>
            </a:r>
            <a:r>
              <a:rPr lang="tr-TR" b="1" dirty="0">
                <a:solidFill>
                  <a:srgbClr val="C00000"/>
                </a:solidFill>
              </a:rPr>
              <a:t> </a:t>
            </a:r>
            <a:r>
              <a:rPr lang="tr-TR" b="1" dirty="0" err="1">
                <a:solidFill>
                  <a:srgbClr val="C00000"/>
                </a:solidFill>
              </a:rPr>
              <a:t>language</a:t>
            </a:r>
            <a:r>
              <a:rPr lang="tr-TR" b="1" dirty="0"/>
              <a:t>)olarak adlandırılır.</a:t>
            </a:r>
            <a:br>
              <a:rPr lang="tr-TR" b="1" dirty="0"/>
            </a:br>
            <a:endParaRPr lang="tr-TR" b="1" dirty="0"/>
          </a:p>
        </p:txBody>
      </p:sp>
    </p:spTree>
    <p:extLst>
      <p:ext uri="{BB962C8B-B14F-4D97-AF65-F5344CB8AC3E}">
        <p14:creationId xmlns:p14="http://schemas.microsoft.com/office/powerpoint/2010/main" val="3461556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wipe(down)">
                                      <p:cBhvr>
                                        <p:cTn id="1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BİLYE Oyunu</a:t>
            </a:r>
          </a:p>
        </p:txBody>
      </p:sp>
      <p:sp>
        <p:nvSpPr>
          <p:cNvPr id="3" name="İçerik Yer Tutucusu 2"/>
          <p:cNvSpPr>
            <a:spLocks noGrp="1"/>
          </p:cNvSpPr>
          <p:nvPr>
            <p:ph sz="half" idx="1"/>
          </p:nvPr>
        </p:nvSpPr>
        <p:spPr/>
        <p:txBody>
          <a:bodyPr>
            <a:normAutofit/>
          </a:bodyPr>
          <a:lstStyle/>
          <a:p>
            <a:r>
              <a:rPr lang="tr-TR" dirty="0"/>
              <a:t>Oyuna katılanlar sırayla 1 ila 4 arasında bir sayı söyler ve aşağıdaki işlemi yaparlar;</a:t>
            </a:r>
          </a:p>
          <a:p>
            <a:pPr marL="0" indent="0">
              <a:buNone/>
            </a:pPr>
            <a:endParaRPr lang="tr-TR" dirty="0"/>
          </a:p>
          <a:p>
            <a:pPr marL="274320" lvl="1" indent="0">
              <a:buNone/>
            </a:pPr>
            <a:r>
              <a:rPr lang="tr-TR" sz="2600" b="1" dirty="0">
                <a:solidFill>
                  <a:srgbClr val="7030A0"/>
                </a:solidFill>
              </a:rPr>
              <a:t>1</a:t>
            </a:r>
            <a:r>
              <a:rPr lang="tr-TR" sz="2600" dirty="0">
                <a:solidFill>
                  <a:srgbClr val="7030A0"/>
                </a:solidFill>
              </a:rPr>
              <a:t> Söylenirse Yerden 1 bilye al</a:t>
            </a:r>
          </a:p>
          <a:p>
            <a:pPr marL="274320" lvl="1" indent="0">
              <a:buNone/>
            </a:pPr>
            <a:r>
              <a:rPr lang="tr-TR" sz="2600" b="1" dirty="0">
                <a:solidFill>
                  <a:srgbClr val="7030A0"/>
                </a:solidFill>
              </a:rPr>
              <a:t>2 </a:t>
            </a:r>
            <a:r>
              <a:rPr lang="tr-TR" sz="2600" dirty="0">
                <a:solidFill>
                  <a:srgbClr val="7030A0"/>
                </a:solidFill>
              </a:rPr>
              <a:t>Söylenirse Yere 1 bilye bırak</a:t>
            </a:r>
          </a:p>
          <a:p>
            <a:pPr marL="274320" lvl="1" indent="0">
              <a:buNone/>
            </a:pPr>
            <a:r>
              <a:rPr lang="tr-TR" sz="2600" b="1" dirty="0">
                <a:solidFill>
                  <a:srgbClr val="7030A0"/>
                </a:solidFill>
              </a:rPr>
              <a:t>3</a:t>
            </a:r>
            <a:r>
              <a:rPr lang="tr-TR" sz="2600" dirty="0">
                <a:solidFill>
                  <a:srgbClr val="7030A0"/>
                </a:solidFill>
              </a:rPr>
              <a:t> Söylenirse hiçbir şey yapma </a:t>
            </a:r>
          </a:p>
          <a:p>
            <a:pPr marL="274320" lvl="1" indent="0">
              <a:buNone/>
            </a:pPr>
            <a:r>
              <a:rPr lang="tr-TR" sz="2600" b="1" dirty="0">
                <a:solidFill>
                  <a:srgbClr val="7030A0"/>
                </a:solidFill>
              </a:rPr>
              <a:t>4</a:t>
            </a:r>
            <a:r>
              <a:rPr lang="tr-TR" sz="2600" dirty="0">
                <a:solidFill>
                  <a:srgbClr val="7030A0"/>
                </a:solidFill>
              </a:rPr>
              <a:t> Söylenirse Yerden 2 bilye al</a:t>
            </a:r>
          </a:p>
        </p:txBody>
      </p:sp>
      <p:sp>
        <p:nvSpPr>
          <p:cNvPr id="4" name="İçerik Yer Tutucusu 3"/>
          <p:cNvSpPr>
            <a:spLocks noGrp="1"/>
          </p:cNvSpPr>
          <p:nvPr>
            <p:ph sz="half" idx="2"/>
          </p:nvPr>
        </p:nvSpPr>
        <p:spPr/>
        <p:txBody>
          <a:bodyPr>
            <a:normAutofit/>
          </a:bodyPr>
          <a:lstStyle/>
          <a:p>
            <a:pPr marL="0" indent="0">
              <a:buNone/>
            </a:pPr>
            <a:r>
              <a:rPr lang="tr-TR" dirty="0"/>
              <a:t>KURALLAR:</a:t>
            </a:r>
          </a:p>
          <a:p>
            <a:r>
              <a:rPr lang="tr-TR" dirty="0"/>
              <a:t>Bir önce söylenen sayı söylenemez</a:t>
            </a:r>
          </a:p>
          <a:p>
            <a:r>
              <a:rPr lang="tr-TR" dirty="0"/>
              <a:t>Elinde bilye olmayan 2 ve 3 sayısını söyleyemez</a:t>
            </a:r>
          </a:p>
          <a:p>
            <a:r>
              <a:rPr lang="tr-TR" dirty="0"/>
              <a:t>Oyun katılan her kişi 10 defa rakam söyleyince oyun biter</a:t>
            </a:r>
          </a:p>
          <a:p>
            <a:r>
              <a:rPr lang="tr-TR" dirty="0"/>
              <a:t>Oyun sonunda elinde en fazla bilye biriktiren oyunu kazanır.</a:t>
            </a:r>
          </a:p>
          <a:p>
            <a:pPr marL="0" indent="0">
              <a:buNone/>
            </a:pPr>
            <a:endParaRPr lang="tr-TR" dirty="0"/>
          </a:p>
        </p:txBody>
      </p:sp>
      <p:grpSp>
        <p:nvGrpSpPr>
          <p:cNvPr id="14" name="Grup 13">
            <a:extLst>
              <a:ext uri="{FF2B5EF4-FFF2-40B4-BE49-F238E27FC236}">
                <a16:creationId xmlns:a16="http://schemas.microsoft.com/office/drawing/2014/main" id="{81D2B67A-6B48-473E-BB1B-ADA28E43E3A8}"/>
              </a:ext>
            </a:extLst>
          </p:cNvPr>
          <p:cNvGrpSpPr/>
          <p:nvPr/>
        </p:nvGrpSpPr>
        <p:grpSpPr>
          <a:xfrm>
            <a:off x="920695" y="3524417"/>
            <a:ext cx="1997663" cy="2601616"/>
            <a:chOff x="920695" y="3524417"/>
            <a:chExt cx="1997663" cy="2601616"/>
          </a:xfrm>
        </p:grpSpPr>
        <p:sp>
          <p:nvSpPr>
            <p:cNvPr id="5" name="Oval 4">
              <a:extLst>
                <a:ext uri="{FF2B5EF4-FFF2-40B4-BE49-F238E27FC236}">
                  <a16:creationId xmlns:a16="http://schemas.microsoft.com/office/drawing/2014/main" id="{8E1FAB9D-68C5-44F6-AC45-4027A6559823}"/>
                </a:ext>
              </a:extLst>
            </p:cNvPr>
            <p:cNvSpPr/>
            <p:nvPr/>
          </p:nvSpPr>
          <p:spPr>
            <a:xfrm>
              <a:off x="1334530" y="3524417"/>
              <a:ext cx="378941" cy="380318"/>
            </a:xfrm>
            <a:prstGeom prst="ellipse">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7" name="Bağlayıcı: Eğri 6">
              <a:extLst>
                <a:ext uri="{FF2B5EF4-FFF2-40B4-BE49-F238E27FC236}">
                  <a16:creationId xmlns:a16="http://schemas.microsoft.com/office/drawing/2014/main" id="{02801CC9-39D7-4ABC-BE21-B9C0DD1BCF4F}"/>
                </a:ext>
              </a:extLst>
            </p:cNvPr>
            <p:cNvCxnSpPr>
              <a:cxnSpLocks/>
              <a:stCxn id="5" idx="2"/>
              <a:endCxn id="8" idx="0"/>
            </p:cNvCxnSpPr>
            <p:nvPr/>
          </p:nvCxnSpPr>
          <p:spPr>
            <a:xfrm rot="10800000" flipH="1" flipV="1">
              <a:off x="1334529" y="3714575"/>
              <a:ext cx="584997" cy="2042125"/>
            </a:xfrm>
            <a:prstGeom prst="curvedConnector4">
              <a:avLst>
                <a:gd name="adj1" fmla="val -39077"/>
                <a:gd name="adj2" fmla="val 54656"/>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8" name="Metin kutusu 7">
              <a:extLst>
                <a:ext uri="{FF2B5EF4-FFF2-40B4-BE49-F238E27FC236}">
                  <a16:creationId xmlns:a16="http://schemas.microsoft.com/office/drawing/2014/main" id="{750A6267-148A-4946-93CE-D6BBE41063C9}"/>
                </a:ext>
              </a:extLst>
            </p:cNvPr>
            <p:cNvSpPr txBox="1"/>
            <p:nvPr/>
          </p:nvSpPr>
          <p:spPr>
            <a:xfrm>
              <a:off x="920695" y="5756701"/>
              <a:ext cx="1997663" cy="369332"/>
            </a:xfrm>
            <a:prstGeom prst="rect">
              <a:avLst/>
            </a:prstGeom>
            <a:noFill/>
          </p:spPr>
          <p:txBody>
            <a:bodyPr wrap="none" rtlCol="0">
              <a:spAutoFit/>
            </a:bodyPr>
            <a:lstStyle/>
            <a:p>
              <a:r>
                <a:rPr lang="tr-TR" dirty="0"/>
                <a:t>Emir (</a:t>
              </a:r>
              <a:r>
                <a:rPr lang="tr-TR" dirty="0" err="1"/>
                <a:t>Instruction</a:t>
              </a:r>
              <a:r>
                <a:rPr lang="tr-TR" dirty="0"/>
                <a:t>)</a:t>
              </a:r>
            </a:p>
          </p:txBody>
        </p:sp>
      </p:grpSp>
      <p:sp>
        <p:nvSpPr>
          <p:cNvPr id="11" name="Metin kutusu 10">
            <a:extLst>
              <a:ext uri="{FF2B5EF4-FFF2-40B4-BE49-F238E27FC236}">
                <a16:creationId xmlns:a16="http://schemas.microsoft.com/office/drawing/2014/main" id="{CEE538A6-7767-4B74-8267-F3F78DFA7BEA}"/>
              </a:ext>
            </a:extLst>
          </p:cNvPr>
          <p:cNvSpPr txBox="1"/>
          <p:nvPr/>
        </p:nvSpPr>
        <p:spPr>
          <a:xfrm>
            <a:off x="2918358" y="5746915"/>
            <a:ext cx="3869620" cy="369332"/>
          </a:xfrm>
          <a:prstGeom prst="rect">
            <a:avLst/>
          </a:prstGeom>
          <a:noFill/>
        </p:spPr>
        <p:txBody>
          <a:bodyPr wrap="square" rtlCol="0">
            <a:spAutoFit/>
          </a:bodyPr>
          <a:lstStyle/>
          <a:p>
            <a:r>
              <a:rPr lang="tr-TR" dirty="0"/>
              <a:t>↣ Emir Seti (</a:t>
            </a:r>
            <a:r>
              <a:rPr lang="tr-TR" dirty="0" err="1"/>
              <a:t>Instruction</a:t>
            </a:r>
            <a:r>
              <a:rPr lang="tr-TR" dirty="0"/>
              <a:t> Set): 1,2,3,4</a:t>
            </a:r>
          </a:p>
        </p:txBody>
      </p:sp>
    </p:spTree>
    <p:extLst>
      <p:ext uri="{BB962C8B-B14F-4D97-AF65-F5344CB8AC3E}">
        <p14:creationId xmlns:p14="http://schemas.microsoft.com/office/powerpoint/2010/main" val="3550799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ASSEMBLY programlama</a:t>
            </a:r>
          </a:p>
        </p:txBody>
      </p:sp>
      <p:sp>
        <p:nvSpPr>
          <p:cNvPr id="4" name="İçerik Yer Tutucusu 3"/>
          <p:cNvSpPr>
            <a:spLocks noGrp="1"/>
          </p:cNvSpPr>
          <p:nvPr>
            <p:ph sz="half" idx="1"/>
          </p:nvPr>
        </p:nvSpPr>
        <p:spPr>
          <a:xfrm>
            <a:off x="6373368" y="2194560"/>
            <a:ext cx="4754880" cy="3977640"/>
          </a:xfrm>
        </p:spPr>
        <p:txBody>
          <a:bodyPr>
            <a:noAutofit/>
          </a:bodyPr>
          <a:lstStyle/>
          <a:p>
            <a:pPr marL="0" indent="0" algn="ctr">
              <a:buNone/>
            </a:pPr>
            <a:r>
              <a:rPr lang="tr-TR" dirty="0"/>
              <a:t>Makine kodu olarak belirlenen emirlerden oluşan programın anlaşılması için sürekli kodların ne anlama geldiğini araştırmak gerekir. Bunun yerine makine kodlarına  sembolik isimler verilir. </a:t>
            </a:r>
          </a:p>
          <a:p>
            <a:pPr marL="0" indent="0" algn="ctr">
              <a:buNone/>
            </a:pPr>
            <a:r>
              <a:rPr lang="tr-TR" dirty="0"/>
              <a:t>Sembollerin yazıldığı bu metne </a:t>
            </a:r>
            <a:r>
              <a:rPr lang="tr-TR" dirty="0">
                <a:solidFill>
                  <a:srgbClr val="0070C0"/>
                </a:solidFill>
              </a:rPr>
              <a:t>kaynak koda </a:t>
            </a:r>
            <a:r>
              <a:rPr lang="tr-TR" dirty="0"/>
              <a:t>(</a:t>
            </a:r>
            <a:r>
              <a:rPr lang="tr-TR" dirty="0" err="1">
                <a:solidFill>
                  <a:srgbClr val="C00000"/>
                </a:solidFill>
              </a:rPr>
              <a:t>source</a:t>
            </a:r>
            <a:r>
              <a:rPr lang="tr-TR" dirty="0">
                <a:solidFill>
                  <a:srgbClr val="C00000"/>
                </a:solidFill>
              </a:rPr>
              <a:t> </a:t>
            </a:r>
            <a:r>
              <a:rPr lang="tr-TR" dirty="0" err="1">
                <a:solidFill>
                  <a:srgbClr val="C00000"/>
                </a:solidFill>
              </a:rPr>
              <a:t>code</a:t>
            </a:r>
            <a:r>
              <a:rPr lang="tr-TR" dirty="0"/>
              <a:t>) </a:t>
            </a:r>
            <a:r>
              <a:rPr lang="tr-TR" dirty="0" err="1"/>
              <a:t>assembly</a:t>
            </a:r>
            <a:r>
              <a:rPr lang="tr-TR" dirty="0"/>
              <a:t> adı verilir.</a:t>
            </a:r>
          </a:p>
          <a:p>
            <a:pPr marL="0" indent="0" algn="ctr">
              <a:buNone/>
            </a:pPr>
            <a:r>
              <a:rPr lang="tr-TR" dirty="0"/>
              <a:t>Kaynak kodu makine koduna çeviren programlara </a:t>
            </a:r>
            <a:r>
              <a:rPr lang="tr-TR" dirty="0">
                <a:solidFill>
                  <a:srgbClr val="0070C0"/>
                </a:solidFill>
              </a:rPr>
              <a:t>derleyici</a:t>
            </a:r>
            <a:r>
              <a:rPr lang="tr-TR" dirty="0"/>
              <a:t> (</a:t>
            </a:r>
            <a:r>
              <a:rPr lang="tr-TR" dirty="0" err="1">
                <a:solidFill>
                  <a:srgbClr val="C00000"/>
                </a:solidFill>
              </a:rPr>
              <a:t>compiler</a:t>
            </a:r>
            <a:r>
              <a:rPr lang="tr-TR" dirty="0"/>
              <a:t>) denir. </a:t>
            </a:r>
          </a:p>
          <a:p>
            <a:pPr marL="0" indent="0" algn="ctr">
              <a:buNone/>
            </a:pPr>
            <a:r>
              <a:rPr lang="tr-TR" b="1" dirty="0">
                <a:solidFill>
                  <a:srgbClr val="7030A0"/>
                </a:solidFill>
              </a:rPr>
              <a:t>Assembler, </a:t>
            </a:r>
            <a:r>
              <a:rPr lang="tr-TR" b="1" dirty="0" err="1"/>
              <a:t>assembly</a:t>
            </a:r>
            <a:r>
              <a:rPr lang="tr-TR" b="1" dirty="0"/>
              <a:t> kodunu makine koduna çeviren derleyicidir. </a:t>
            </a:r>
          </a:p>
        </p:txBody>
      </p:sp>
      <p:sp>
        <p:nvSpPr>
          <p:cNvPr id="3" name="İçerik Yer Tutucusu 2"/>
          <p:cNvSpPr>
            <a:spLocks noGrp="1"/>
          </p:cNvSpPr>
          <p:nvPr>
            <p:ph sz="half" idx="2"/>
          </p:nvPr>
        </p:nvSpPr>
        <p:spPr>
          <a:xfrm>
            <a:off x="1069848" y="2194560"/>
            <a:ext cx="4754880" cy="3977640"/>
          </a:xfrm>
        </p:spPr>
        <p:txBody>
          <a:bodyPr>
            <a:normAutofit/>
          </a:bodyPr>
          <a:lstStyle/>
          <a:p>
            <a:r>
              <a:rPr lang="tr-TR" dirty="0"/>
              <a:t>Kurallara göre oyuna katılanlar sırayla </a:t>
            </a:r>
            <a:r>
              <a:rPr lang="tr-TR" dirty="0">
                <a:solidFill>
                  <a:srgbClr val="FF0000"/>
                </a:solidFill>
              </a:rPr>
              <a:t>1 ila 4 arasında bir sayı yerine </a:t>
            </a:r>
            <a:r>
              <a:rPr lang="tr-TR" b="1" u="sng" dirty="0"/>
              <a:t>aşağıdaki anlamlı </a:t>
            </a:r>
            <a:r>
              <a:rPr lang="tr-TR" b="1" u="sng" dirty="0" err="1"/>
              <a:t>sözcükeri</a:t>
            </a:r>
            <a:r>
              <a:rPr lang="tr-TR" b="1" u="sng" dirty="0"/>
              <a:t> söyler </a:t>
            </a:r>
            <a:r>
              <a:rPr lang="tr-TR" dirty="0"/>
              <a:t>ve aşağıdaki işlemi yaparlar;</a:t>
            </a:r>
          </a:p>
          <a:p>
            <a:endParaRPr lang="tr-TR" dirty="0"/>
          </a:p>
          <a:p>
            <a:pPr marL="274320" lvl="1" indent="0">
              <a:buNone/>
            </a:pPr>
            <a:r>
              <a:rPr lang="tr-TR" b="1" dirty="0">
                <a:solidFill>
                  <a:srgbClr val="7030A0"/>
                </a:solidFill>
              </a:rPr>
              <a:t>AL</a:t>
            </a:r>
            <a:r>
              <a:rPr lang="tr-TR" dirty="0">
                <a:solidFill>
                  <a:srgbClr val="7030A0"/>
                </a:solidFill>
              </a:rPr>
              <a:t> Söylenirse Yerden 1 bilye al</a:t>
            </a:r>
          </a:p>
          <a:p>
            <a:pPr marL="274320" lvl="1" indent="0">
              <a:buNone/>
            </a:pPr>
            <a:r>
              <a:rPr lang="tr-TR" b="1" dirty="0">
                <a:solidFill>
                  <a:srgbClr val="7030A0"/>
                </a:solidFill>
              </a:rPr>
              <a:t>BIRAK </a:t>
            </a:r>
            <a:r>
              <a:rPr lang="tr-TR" dirty="0">
                <a:solidFill>
                  <a:srgbClr val="7030A0"/>
                </a:solidFill>
              </a:rPr>
              <a:t>Söylenirse Yere 1 bilye bırak</a:t>
            </a:r>
          </a:p>
          <a:p>
            <a:pPr marL="274320" lvl="1" indent="0">
              <a:buNone/>
            </a:pPr>
            <a:r>
              <a:rPr lang="tr-TR" b="1" dirty="0">
                <a:solidFill>
                  <a:srgbClr val="7030A0"/>
                </a:solidFill>
              </a:rPr>
              <a:t>DUR </a:t>
            </a:r>
            <a:r>
              <a:rPr lang="tr-TR" dirty="0">
                <a:solidFill>
                  <a:srgbClr val="7030A0"/>
                </a:solidFill>
              </a:rPr>
              <a:t>Söylenirse hiçbir şey yapma </a:t>
            </a:r>
          </a:p>
          <a:p>
            <a:pPr marL="274320" lvl="1" indent="0">
              <a:buNone/>
            </a:pPr>
            <a:r>
              <a:rPr lang="tr-TR" b="1" dirty="0">
                <a:solidFill>
                  <a:srgbClr val="7030A0"/>
                </a:solidFill>
              </a:rPr>
              <a:t>İKİAL </a:t>
            </a:r>
            <a:r>
              <a:rPr lang="tr-TR" dirty="0">
                <a:solidFill>
                  <a:srgbClr val="7030A0"/>
                </a:solidFill>
              </a:rPr>
              <a:t>Söylenirse Yerden 2 bilye al</a:t>
            </a:r>
          </a:p>
          <a:p>
            <a:pPr marL="274320" lvl="1" indent="0">
              <a:buNone/>
            </a:pPr>
            <a:endParaRPr lang="tr-TR" dirty="0">
              <a:solidFill>
                <a:srgbClr val="7030A0"/>
              </a:solidFill>
            </a:endParaRPr>
          </a:p>
        </p:txBody>
      </p:sp>
    </p:spTree>
    <p:extLst>
      <p:ext uri="{BB962C8B-B14F-4D97-AF65-F5344CB8AC3E}">
        <p14:creationId xmlns:p14="http://schemas.microsoft.com/office/powerpoint/2010/main" val="2887023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4"/>
          <p:cNvSpPr>
            <a:spLocks noGrp="1"/>
          </p:cNvSpPr>
          <p:nvPr>
            <p:ph type="title"/>
          </p:nvPr>
        </p:nvSpPr>
        <p:spPr/>
        <p:txBody>
          <a:bodyPr/>
          <a:lstStyle/>
          <a:p>
            <a:r>
              <a:rPr lang="tr-TR" dirty="0" err="1"/>
              <a:t>ÖRNEk</a:t>
            </a:r>
            <a:r>
              <a:rPr lang="tr-TR" dirty="0"/>
              <a:t> 6802 ASSEMBLY KODU</a:t>
            </a:r>
          </a:p>
        </p:txBody>
      </p:sp>
      <p:pic>
        <p:nvPicPr>
          <p:cNvPr id="8" name="İçerik Yer Tutucusu 7"/>
          <p:cNvPicPr>
            <a:picLocks noGrp="1" noChangeAspect="1"/>
          </p:cNvPicPr>
          <p:nvPr>
            <p:ph idx="1"/>
          </p:nvPr>
        </p:nvPicPr>
        <p:blipFill>
          <a:blip r:embed="rId3"/>
          <a:stretch>
            <a:fillRect/>
          </a:stretch>
        </p:blipFill>
        <p:spPr>
          <a:xfrm>
            <a:off x="968188" y="187516"/>
            <a:ext cx="6110344" cy="6600062"/>
          </a:xfrm>
          <a:prstGeom prst="rect">
            <a:avLst/>
          </a:prstGeom>
        </p:spPr>
      </p:pic>
      <p:sp>
        <p:nvSpPr>
          <p:cNvPr id="9" name="Metin Yer Tutucusu 8"/>
          <p:cNvSpPr>
            <a:spLocks noGrp="1"/>
          </p:cNvSpPr>
          <p:nvPr>
            <p:ph type="body" sz="half" idx="2"/>
          </p:nvPr>
        </p:nvSpPr>
        <p:spPr/>
        <p:txBody>
          <a:bodyPr>
            <a:noAutofit/>
          </a:bodyPr>
          <a:lstStyle/>
          <a:p>
            <a:pPr algn="ctr"/>
            <a:r>
              <a:rPr lang="tr-TR" sz="1800" dirty="0">
                <a:solidFill>
                  <a:schemeClr val="tx1"/>
                </a:solidFill>
              </a:rPr>
              <a:t>6802 MEMCPY ASSEMBLY PROGRAM</a:t>
            </a:r>
          </a:p>
          <a:p>
            <a:pPr marL="285750" indent="-285750">
              <a:buFont typeface="Arial" panose="020B0604020202020204" pitchFamily="34" charset="0"/>
              <a:buChar char="•"/>
            </a:pPr>
            <a:r>
              <a:rPr lang="tr-TR" sz="1800" dirty="0">
                <a:solidFill>
                  <a:schemeClr val="tx1"/>
                </a:solidFill>
              </a:rPr>
              <a:t>Birinci sütun,  emir koduna çevrilecek adresleri</a:t>
            </a:r>
          </a:p>
          <a:p>
            <a:pPr marL="285750" indent="-285750">
              <a:buFont typeface="Arial" panose="020B0604020202020204" pitchFamily="34" charset="0"/>
              <a:buChar char="•"/>
            </a:pPr>
            <a:r>
              <a:rPr lang="tr-TR" sz="1800" dirty="0">
                <a:solidFill>
                  <a:schemeClr val="tx1"/>
                </a:solidFill>
              </a:rPr>
              <a:t>İkinci sütun, işlemciye gönderilecek emirlerin sembolik isimlerini </a:t>
            </a:r>
          </a:p>
          <a:p>
            <a:pPr marL="285750" indent="-285750">
              <a:buFont typeface="Arial" panose="020B0604020202020204" pitchFamily="34" charset="0"/>
              <a:buChar char="•"/>
            </a:pPr>
            <a:r>
              <a:rPr lang="tr-TR" sz="1800" dirty="0">
                <a:solidFill>
                  <a:schemeClr val="tx1"/>
                </a:solidFill>
              </a:rPr>
              <a:t>Üçüncü sütun ise emirlere ilişkin parametreleri gösterir</a:t>
            </a:r>
          </a:p>
          <a:p>
            <a:pPr marL="285750" indent="-285750">
              <a:buFont typeface="Arial" panose="020B0604020202020204" pitchFamily="34" charset="0"/>
              <a:buChar char="•"/>
            </a:pPr>
            <a:endParaRPr lang="tr-TR" sz="1800" dirty="0">
              <a:solidFill>
                <a:schemeClr val="tx1"/>
              </a:solidFill>
            </a:endParaRPr>
          </a:p>
          <a:p>
            <a:pPr algn="ctr"/>
            <a:r>
              <a:rPr lang="tr-TR" sz="1800" b="1" dirty="0">
                <a:solidFill>
                  <a:srgbClr val="7030A0"/>
                </a:solidFill>
              </a:rPr>
              <a:t>6802 Assembler</a:t>
            </a:r>
          </a:p>
          <a:p>
            <a:pPr algn="ctr"/>
            <a:endParaRPr lang="tr-TR" sz="1800" dirty="0">
              <a:solidFill>
                <a:schemeClr val="tx1"/>
              </a:solidFill>
            </a:endParaRPr>
          </a:p>
          <a:p>
            <a:pPr algn="ctr"/>
            <a:endParaRPr lang="tr-TR" sz="1800" dirty="0">
              <a:solidFill>
                <a:schemeClr val="tx1"/>
              </a:solidFill>
            </a:endParaRPr>
          </a:p>
          <a:p>
            <a:pPr algn="ctr"/>
            <a:endParaRPr lang="tr-TR" sz="1800" dirty="0">
              <a:solidFill>
                <a:schemeClr val="tx1"/>
              </a:solidFill>
            </a:endParaRPr>
          </a:p>
          <a:p>
            <a:pPr algn="ctr"/>
            <a:endParaRPr lang="tr-TR" sz="1800" dirty="0">
              <a:solidFill>
                <a:schemeClr val="tx1"/>
              </a:solidFill>
            </a:endParaRPr>
          </a:p>
        </p:txBody>
      </p:sp>
    </p:spTree>
    <p:extLst>
      <p:ext uri="{BB962C8B-B14F-4D97-AF65-F5344CB8AC3E}">
        <p14:creationId xmlns:p14="http://schemas.microsoft.com/office/powerpoint/2010/main" val="30566010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Unvan 4"/>
          <p:cNvSpPr>
            <a:spLocks noGrp="1"/>
          </p:cNvSpPr>
          <p:nvPr>
            <p:ph type="title"/>
          </p:nvPr>
        </p:nvSpPr>
        <p:spPr/>
        <p:txBody>
          <a:bodyPr/>
          <a:lstStyle/>
          <a:p>
            <a:r>
              <a:rPr lang="tr-TR" dirty="0"/>
              <a:t>8086 ASSEMBLY</a:t>
            </a:r>
          </a:p>
        </p:txBody>
      </p:sp>
      <p:sp>
        <p:nvSpPr>
          <p:cNvPr id="9" name="Metin Yer Tutucusu 8"/>
          <p:cNvSpPr>
            <a:spLocks noGrp="1"/>
          </p:cNvSpPr>
          <p:nvPr>
            <p:ph type="body" sz="half" idx="2"/>
          </p:nvPr>
        </p:nvSpPr>
        <p:spPr/>
        <p:txBody>
          <a:bodyPr>
            <a:noAutofit/>
          </a:bodyPr>
          <a:lstStyle/>
          <a:p>
            <a:pPr algn="ctr"/>
            <a:endParaRPr lang="tr-TR" sz="1800" dirty="0">
              <a:solidFill>
                <a:schemeClr val="tx1"/>
              </a:solidFill>
            </a:endParaRPr>
          </a:p>
          <a:p>
            <a:pPr algn="ctr"/>
            <a:endParaRPr lang="tr-TR" sz="1800" dirty="0">
              <a:solidFill>
                <a:schemeClr val="tx1"/>
              </a:solidFill>
            </a:endParaRPr>
          </a:p>
          <a:p>
            <a:pPr algn="ctr"/>
            <a:endParaRPr lang="tr-TR" sz="1800" dirty="0">
              <a:solidFill>
                <a:schemeClr val="tx1"/>
              </a:solidFill>
            </a:endParaRPr>
          </a:p>
          <a:p>
            <a:pPr algn="ctr"/>
            <a:endParaRPr lang="tr-TR" sz="1800" dirty="0">
              <a:solidFill>
                <a:schemeClr val="tx1"/>
              </a:solidFill>
            </a:endParaRPr>
          </a:p>
        </p:txBody>
      </p:sp>
      <p:pic>
        <p:nvPicPr>
          <p:cNvPr id="11" name="İçerik Yer Tutucusu 10">
            <a:extLst>
              <a:ext uri="{FF2B5EF4-FFF2-40B4-BE49-F238E27FC236}">
                <a16:creationId xmlns:a16="http://schemas.microsoft.com/office/drawing/2014/main" id="{D502E5E9-EC4F-45E5-B2F9-60B424E6A588}"/>
              </a:ext>
            </a:extLst>
          </p:cNvPr>
          <p:cNvPicPr>
            <a:picLocks noGrp="1" noChangeAspect="1"/>
          </p:cNvPicPr>
          <p:nvPr>
            <p:ph idx="1"/>
          </p:nvPr>
        </p:nvPicPr>
        <p:blipFill>
          <a:blip r:embed="rId3"/>
          <a:stretch>
            <a:fillRect/>
          </a:stretch>
        </p:blipFill>
        <p:spPr>
          <a:xfrm>
            <a:off x="238125" y="382139"/>
            <a:ext cx="7829550" cy="5768284"/>
          </a:xfrm>
        </p:spPr>
      </p:pic>
    </p:spTree>
    <p:extLst>
      <p:ext uri="{BB962C8B-B14F-4D97-AF65-F5344CB8AC3E}">
        <p14:creationId xmlns:p14="http://schemas.microsoft.com/office/powerpoint/2010/main" val="187450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C8CB24A-0A44-4CF8-A3E0-0607F78F2D27}"/>
              </a:ext>
            </a:extLst>
          </p:cNvPr>
          <p:cNvSpPr>
            <a:spLocks noGrp="1"/>
          </p:cNvSpPr>
          <p:nvPr>
            <p:ph type="title"/>
          </p:nvPr>
        </p:nvSpPr>
        <p:spPr/>
        <p:txBody>
          <a:bodyPr/>
          <a:lstStyle/>
          <a:p>
            <a:r>
              <a:rPr lang="tr-TR" dirty="0"/>
              <a:t>Mühendis nedir?</a:t>
            </a:r>
          </a:p>
        </p:txBody>
      </p:sp>
      <p:sp>
        <p:nvSpPr>
          <p:cNvPr id="3" name="İçerik Yer Tutucusu 2">
            <a:extLst>
              <a:ext uri="{FF2B5EF4-FFF2-40B4-BE49-F238E27FC236}">
                <a16:creationId xmlns:a16="http://schemas.microsoft.com/office/drawing/2014/main" id="{F0CAD719-A528-4C45-BC02-06C156397514}"/>
              </a:ext>
            </a:extLst>
          </p:cNvPr>
          <p:cNvSpPr>
            <a:spLocks noGrp="1"/>
          </p:cNvSpPr>
          <p:nvPr>
            <p:ph sz="half" idx="1"/>
          </p:nvPr>
        </p:nvSpPr>
        <p:spPr/>
        <p:txBody>
          <a:bodyPr>
            <a:normAutofit/>
          </a:bodyPr>
          <a:lstStyle/>
          <a:p>
            <a:pPr marL="0" indent="0">
              <a:buNone/>
            </a:pPr>
            <a:r>
              <a:rPr lang="tr-TR" dirty="0"/>
              <a:t>Mühendis, ihtiyaç duyulan ürünü;</a:t>
            </a:r>
          </a:p>
          <a:p>
            <a:r>
              <a:rPr lang="tr-TR" b="1" u="sng" dirty="0">
                <a:solidFill>
                  <a:srgbClr val="7030A0"/>
                </a:solidFill>
              </a:rPr>
              <a:t>Ekonomik</a:t>
            </a:r>
            <a:r>
              <a:rPr lang="tr-TR" u="sng" dirty="0"/>
              <a:t> (</a:t>
            </a:r>
            <a:r>
              <a:rPr lang="tr-TR" u="sng" dirty="0" err="1"/>
              <a:t>cost</a:t>
            </a:r>
            <a:r>
              <a:rPr lang="tr-TR" u="sng" dirty="0"/>
              <a:t>)</a:t>
            </a:r>
          </a:p>
          <a:p>
            <a:r>
              <a:rPr lang="tr-TR" b="1" u="sng" dirty="0">
                <a:solidFill>
                  <a:srgbClr val="7030A0"/>
                </a:solidFill>
              </a:rPr>
              <a:t>Güvenli</a:t>
            </a:r>
            <a:r>
              <a:rPr lang="tr-TR" u="sng" dirty="0"/>
              <a:t> (</a:t>
            </a:r>
            <a:r>
              <a:rPr lang="tr-TR" u="sng" dirty="0" err="1"/>
              <a:t>safety</a:t>
            </a:r>
            <a:r>
              <a:rPr lang="tr-TR" u="sng" dirty="0"/>
              <a:t>)</a:t>
            </a:r>
            <a:r>
              <a:rPr lang="tr-TR" dirty="0"/>
              <a:t> ve</a:t>
            </a:r>
          </a:p>
          <a:p>
            <a:r>
              <a:rPr lang="tr-TR" b="1" u="sng" dirty="0">
                <a:solidFill>
                  <a:srgbClr val="7030A0"/>
                </a:solidFill>
              </a:rPr>
              <a:t>Kullanışlı</a:t>
            </a:r>
            <a:r>
              <a:rPr lang="tr-TR" u="sng" dirty="0"/>
              <a:t> (</a:t>
            </a:r>
            <a:r>
              <a:rPr lang="tr-TR" u="sng" dirty="0" err="1"/>
              <a:t>functional</a:t>
            </a:r>
            <a:r>
              <a:rPr lang="tr-TR" u="sng" dirty="0"/>
              <a:t>)</a:t>
            </a:r>
            <a:r>
              <a:rPr lang="tr-TR" dirty="0"/>
              <a:t>  olarak</a:t>
            </a:r>
          </a:p>
          <a:p>
            <a:r>
              <a:rPr lang="tr-TR" u="sng" dirty="0">
                <a:solidFill>
                  <a:srgbClr val="FF0000"/>
                </a:solidFill>
              </a:rPr>
              <a:t>ZAMANINDA</a:t>
            </a:r>
            <a:r>
              <a:rPr lang="tr-TR" dirty="0"/>
              <a:t> ortaya koyan kişilerdir. </a:t>
            </a:r>
          </a:p>
          <a:p>
            <a:pPr marL="0" indent="0">
              <a:buNone/>
            </a:pPr>
            <a:endParaRPr lang="tr-TR" dirty="0"/>
          </a:p>
        </p:txBody>
      </p:sp>
      <p:sp>
        <p:nvSpPr>
          <p:cNvPr id="4" name="İçerik Yer Tutucusu 3">
            <a:extLst>
              <a:ext uri="{FF2B5EF4-FFF2-40B4-BE49-F238E27FC236}">
                <a16:creationId xmlns:a16="http://schemas.microsoft.com/office/drawing/2014/main" id="{4D27A97C-D130-4EC6-9E34-E659301765CD}"/>
              </a:ext>
            </a:extLst>
          </p:cNvPr>
          <p:cNvSpPr>
            <a:spLocks noGrp="1"/>
          </p:cNvSpPr>
          <p:nvPr>
            <p:ph sz="half" idx="2"/>
          </p:nvPr>
        </p:nvSpPr>
        <p:spPr/>
        <p:txBody>
          <a:bodyPr>
            <a:normAutofit/>
          </a:bodyPr>
          <a:lstStyle/>
          <a:p>
            <a:pPr marL="0" indent="0">
              <a:buNone/>
            </a:pPr>
            <a:r>
              <a:rPr lang="tr-TR" sz="2400" dirty="0"/>
              <a:t>Bunu yapmak için;</a:t>
            </a:r>
          </a:p>
          <a:p>
            <a:r>
              <a:rPr lang="tr-TR" sz="2400" dirty="0">
                <a:solidFill>
                  <a:srgbClr val="00B050"/>
                </a:solidFill>
              </a:rPr>
              <a:t>Keşif</a:t>
            </a:r>
            <a:r>
              <a:rPr lang="tr-TR" sz="2400" dirty="0"/>
              <a:t> (</a:t>
            </a:r>
            <a:r>
              <a:rPr lang="tr-TR" sz="2400" dirty="0" err="1"/>
              <a:t>invent</a:t>
            </a:r>
            <a:r>
              <a:rPr lang="tr-TR" sz="2400" dirty="0"/>
              <a:t>)</a:t>
            </a:r>
          </a:p>
          <a:p>
            <a:r>
              <a:rPr lang="tr-TR" sz="2400" dirty="0">
                <a:solidFill>
                  <a:srgbClr val="00B0F0"/>
                </a:solidFill>
              </a:rPr>
              <a:t>Tasarım</a:t>
            </a:r>
            <a:r>
              <a:rPr lang="tr-TR" sz="2400" dirty="0"/>
              <a:t> (</a:t>
            </a:r>
            <a:r>
              <a:rPr lang="tr-TR" sz="2400" dirty="0" err="1"/>
              <a:t>design</a:t>
            </a:r>
            <a:r>
              <a:rPr lang="tr-TR" sz="2400" dirty="0"/>
              <a:t>),</a:t>
            </a:r>
          </a:p>
          <a:p>
            <a:r>
              <a:rPr lang="tr-TR" sz="2400" dirty="0">
                <a:solidFill>
                  <a:srgbClr val="FF0000"/>
                </a:solidFill>
              </a:rPr>
              <a:t>Analiz</a:t>
            </a:r>
            <a:r>
              <a:rPr lang="tr-TR" sz="2400" dirty="0"/>
              <a:t> (</a:t>
            </a:r>
            <a:r>
              <a:rPr lang="tr-TR" sz="2400" dirty="0" err="1"/>
              <a:t>analysis</a:t>
            </a:r>
            <a:r>
              <a:rPr lang="tr-TR" sz="2400" dirty="0"/>
              <a:t>),</a:t>
            </a:r>
          </a:p>
          <a:p>
            <a:r>
              <a:rPr lang="tr-TR" sz="2400" dirty="0">
                <a:solidFill>
                  <a:srgbClr val="FF0000"/>
                </a:solidFill>
              </a:rPr>
              <a:t>Uygulama</a:t>
            </a:r>
            <a:r>
              <a:rPr lang="tr-TR" sz="2400" dirty="0"/>
              <a:t> (</a:t>
            </a:r>
            <a:r>
              <a:rPr lang="tr-TR" sz="2400" dirty="0" err="1"/>
              <a:t>build</a:t>
            </a:r>
            <a:r>
              <a:rPr lang="tr-TR" sz="2400" dirty="0"/>
              <a:t>) ve  </a:t>
            </a:r>
          </a:p>
          <a:p>
            <a:r>
              <a:rPr lang="tr-TR" sz="2400" dirty="0">
                <a:solidFill>
                  <a:srgbClr val="FFC000"/>
                </a:solidFill>
              </a:rPr>
              <a:t>Sınama</a:t>
            </a:r>
            <a:r>
              <a:rPr lang="tr-TR" sz="2400" dirty="0"/>
              <a:t> (test) yaparlar.</a:t>
            </a:r>
          </a:p>
          <a:p>
            <a:pPr marL="0" indent="0">
              <a:buNone/>
            </a:pPr>
            <a:endParaRPr lang="tr-TR" sz="2400" dirty="0"/>
          </a:p>
          <a:p>
            <a:pPr marL="0" indent="0">
              <a:buNone/>
            </a:pPr>
            <a:r>
              <a:rPr lang="tr-TR" sz="2400" dirty="0"/>
              <a:t>https://www.bls.gov/</a:t>
            </a:r>
          </a:p>
        </p:txBody>
      </p:sp>
    </p:spTree>
    <p:extLst>
      <p:ext uri="{BB962C8B-B14F-4D97-AF65-F5344CB8AC3E}">
        <p14:creationId xmlns:p14="http://schemas.microsoft.com/office/powerpoint/2010/main" val="2941950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animEffect transition="in" filter="fade">
                                      <p:cBhvr>
                                        <p:cTn id="37" dur="1000"/>
                                        <p:tgtEl>
                                          <p:spTgt spid="4">
                                            <p:txEl>
                                              <p:pRg st="0" end="0"/>
                                            </p:txEl>
                                          </p:spTgt>
                                        </p:tgtEl>
                                      </p:cBhvr>
                                    </p:animEffect>
                                    <p:anim calcmode="lin" valueType="num">
                                      <p:cBhvr>
                                        <p:cTn id="3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3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grpId="0" nodeType="clickEffect">
                                  <p:stCondLst>
                                    <p:cond delay="0"/>
                                  </p:stCondLst>
                                  <p:childTnLst>
                                    <p:set>
                                      <p:cBhvr>
                                        <p:cTn id="43" dur="1" fill="hold">
                                          <p:stCondLst>
                                            <p:cond delay="0"/>
                                          </p:stCondLst>
                                        </p:cTn>
                                        <p:tgtEl>
                                          <p:spTgt spid="4">
                                            <p:txEl>
                                              <p:pRg st="1" end="1"/>
                                            </p:txEl>
                                          </p:spTgt>
                                        </p:tgtEl>
                                        <p:attrNameLst>
                                          <p:attrName>style.visibility</p:attrName>
                                        </p:attrNameLst>
                                      </p:cBhvr>
                                      <p:to>
                                        <p:strVal val="visible"/>
                                      </p:to>
                                    </p:set>
                                    <p:animEffect transition="in" filter="fade">
                                      <p:cBhvr>
                                        <p:cTn id="44" dur="1000"/>
                                        <p:tgtEl>
                                          <p:spTgt spid="4">
                                            <p:txEl>
                                              <p:pRg st="1" end="1"/>
                                            </p:txEl>
                                          </p:spTgt>
                                        </p:tgtEl>
                                      </p:cBhvr>
                                    </p:animEffect>
                                    <p:anim calcmode="lin" valueType="num">
                                      <p:cBhvr>
                                        <p:cTn id="4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4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42" presetClass="entr" presetSubtype="0" fill="hold" grpId="0" nodeType="clickEffect">
                                  <p:stCondLst>
                                    <p:cond delay="0"/>
                                  </p:stCondLst>
                                  <p:childTnLst>
                                    <p:set>
                                      <p:cBhvr>
                                        <p:cTn id="50" dur="1" fill="hold">
                                          <p:stCondLst>
                                            <p:cond delay="0"/>
                                          </p:stCondLst>
                                        </p:cTn>
                                        <p:tgtEl>
                                          <p:spTgt spid="4">
                                            <p:txEl>
                                              <p:pRg st="2" end="2"/>
                                            </p:txEl>
                                          </p:spTgt>
                                        </p:tgtEl>
                                        <p:attrNameLst>
                                          <p:attrName>style.visibility</p:attrName>
                                        </p:attrNameLst>
                                      </p:cBhvr>
                                      <p:to>
                                        <p:strVal val="visible"/>
                                      </p:to>
                                    </p:set>
                                    <p:animEffect transition="in" filter="fade">
                                      <p:cBhvr>
                                        <p:cTn id="51" dur="1000"/>
                                        <p:tgtEl>
                                          <p:spTgt spid="4">
                                            <p:txEl>
                                              <p:pRg st="2" end="2"/>
                                            </p:txEl>
                                          </p:spTgt>
                                        </p:tgtEl>
                                      </p:cBhvr>
                                    </p:animEffect>
                                    <p:anim calcmode="lin" valueType="num">
                                      <p:cBhvr>
                                        <p:cTn id="5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5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42" presetClass="entr" presetSubtype="0" fill="hold" grpId="0" nodeType="clickEffect">
                                  <p:stCondLst>
                                    <p:cond delay="0"/>
                                  </p:stCondLst>
                                  <p:childTnLst>
                                    <p:set>
                                      <p:cBhvr>
                                        <p:cTn id="57" dur="1" fill="hold">
                                          <p:stCondLst>
                                            <p:cond delay="0"/>
                                          </p:stCondLst>
                                        </p:cTn>
                                        <p:tgtEl>
                                          <p:spTgt spid="4">
                                            <p:txEl>
                                              <p:pRg st="3" end="3"/>
                                            </p:txEl>
                                          </p:spTgt>
                                        </p:tgtEl>
                                        <p:attrNameLst>
                                          <p:attrName>style.visibility</p:attrName>
                                        </p:attrNameLst>
                                      </p:cBhvr>
                                      <p:to>
                                        <p:strVal val="visible"/>
                                      </p:to>
                                    </p:set>
                                    <p:animEffect transition="in" filter="fade">
                                      <p:cBhvr>
                                        <p:cTn id="58" dur="1000"/>
                                        <p:tgtEl>
                                          <p:spTgt spid="4">
                                            <p:txEl>
                                              <p:pRg st="3" end="3"/>
                                            </p:txEl>
                                          </p:spTgt>
                                        </p:tgtEl>
                                      </p:cBhvr>
                                    </p:animEffect>
                                    <p:anim calcmode="lin" valueType="num">
                                      <p:cBhvr>
                                        <p:cTn id="59"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60"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42" presetClass="entr" presetSubtype="0" fill="hold" grpId="0" nodeType="clickEffect">
                                  <p:stCondLst>
                                    <p:cond delay="0"/>
                                  </p:stCondLst>
                                  <p:childTnLst>
                                    <p:set>
                                      <p:cBhvr>
                                        <p:cTn id="64" dur="1" fill="hold">
                                          <p:stCondLst>
                                            <p:cond delay="0"/>
                                          </p:stCondLst>
                                        </p:cTn>
                                        <p:tgtEl>
                                          <p:spTgt spid="4">
                                            <p:txEl>
                                              <p:pRg st="4" end="4"/>
                                            </p:txEl>
                                          </p:spTgt>
                                        </p:tgtEl>
                                        <p:attrNameLst>
                                          <p:attrName>style.visibility</p:attrName>
                                        </p:attrNameLst>
                                      </p:cBhvr>
                                      <p:to>
                                        <p:strVal val="visible"/>
                                      </p:to>
                                    </p:set>
                                    <p:animEffect transition="in" filter="fade">
                                      <p:cBhvr>
                                        <p:cTn id="65" dur="1000"/>
                                        <p:tgtEl>
                                          <p:spTgt spid="4">
                                            <p:txEl>
                                              <p:pRg st="4" end="4"/>
                                            </p:txEl>
                                          </p:spTgt>
                                        </p:tgtEl>
                                      </p:cBhvr>
                                    </p:animEffect>
                                    <p:anim calcmode="lin" valueType="num">
                                      <p:cBhvr>
                                        <p:cTn id="66"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67"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grpId="0" nodeType="clickEffect">
                                  <p:stCondLst>
                                    <p:cond delay="0"/>
                                  </p:stCondLst>
                                  <p:childTnLst>
                                    <p:set>
                                      <p:cBhvr>
                                        <p:cTn id="71" dur="1" fill="hold">
                                          <p:stCondLst>
                                            <p:cond delay="0"/>
                                          </p:stCondLst>
                                        </p:cTn>
                                        <p:tgtEl>
                                          <p:spTgt spid="4">
                                            <p:txEl>
                                              <p:pRg st="5" end="5"/>
                                            </p:txEl>
                                          </p:spTgt>
                                        </p:tgtEl>
                                        <p:attrNameLst>
                                          <p:attrName>style.visibility</p:attrName>
                                        </p:attrNameLst>
                                      </p:cBhvr>
                                      <p:to>
                                        <p:strVal val="visible"/>
                                      </p:to>
                                    </p:set>
                                    <p:animEffect transition="in" filter="fade">
                                      <p:cBhvr>
                                        <p:cTn id="72" dur="1000"/>
                                        <p:tgtEl>
                                          <p:spTgt spid="4">
                                            <p:txEl>
                                              <p:pRg st="5" end="5"/>
                                            </p:txEl>
                                          </p:spTgt>
                                        </p:tgtEl>
                                      </p:cBhvr>
                                    </p:animEffect>
                                    <p:anim calcmode="lin" valueType="num">
                                      <p:cBhvr>
                                        <p:cTn id="73" dur="1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74" dur="1000" fill="hold"/>
                                        <p:tgtEl>
                                          <p:spTgt spid="4">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grpId="0" nodeType="clickEffect">
                                  <p:stCondLst>
                                    <p:cond delay="0"/>
                                  </p:stCondLst>
                                  <p:childTnLst>
                                    <p:set>
                                      <p:cBhvr>
                                        <p:cTn id="78" dur="1" fill="hold">
                                          <p:stCondLst>
                                            <p:cond delay="0"/>
                                          </p:stCondLst>
                                        </p:cTn>
                                        <p:tgtEl>
                                          <p:spTgt spid="4">
                                            <p:txEl>
                                              <p:pRg st="7" end="7"/>
                                            </p:txEl>
                                          </p:spTgt>
                                        </p:tgtEl>
                                        <p:attrNameLst>
                                          <p:attrName>style.visibility</p:attrName>
                                        </p:attrNameLst>
                                      </p:cBhvr>
                                      <p:to>
                                        <p:strVal val="visible"/>
                                      </p:to>
                                    </p:set>
                                    <p:animEffect transition="in" filter="fade">
                                      <p:cBhvr>
                                        <p:cTn id="79" dur="1000"/>
                                        <p:tgtEl>
                                          <p:spTgt spid="4">
                                            <p:txEl>
                                              <p:pRg st="7" end="7"/>
                                            </p:txEl>
                                          </p:spTgt>
                                        </p:tgtEl>
                                      </p:cBhvr>
                                    </p:animEffect>
                                    <p:anim calcmode="lin" valueType="num">
                                      <p:cBhvr>
                                        <p:cTn id="80" dur="1000" fill="hold"/>
                                        <p:tgtEl>
                                          <p:spTgt spid="4">
                                            <p:txEl>
                                              <p:pRg st="7" end="7"/>
                                            </p:txEl>
                                          </p:spTgt>
                                        </p:tgtEl>
                                        <p:attrNameLst>
                                          <p:attrName>ppt_x</p:attrName>
                                        </p:attrNameLst>
                                      </p:cBhvr>
                                      <p:tavLst>
                                        <p:tav tm="0">
                                          <p:val>
                                            <p:strVal val="#ppt_x"/>
                                          </p:val>
                                        </p:tav>
                                        <p:tav tm="100000">
                                          <p:val>
                                            <p:strVal val="#ppt_x"/>
                                          </p:val>
                                        </p:tav>
                                      </p:tavLst>
                                    </p:anim>
                                    <p:anim calcmode="lin" valueType="num">
                                      <p:cBhvr>
                                        <p:cTn id="81" dur="1000" fill="hold"/>
                                        <p:tgtEl>
                                          <p:spTgt spid="4">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Çember Ok 4"/>
          <p:cNvSpPr/>
          <p:nvPr/>
        </p:nvSpPr>
        <p:spPr>
          <a:xfrm>
            <a:off x="990600" y="0"/>
            <a:ext cx="6746308" cy="6858000"/>
          </a:xfrm>
          <a:prstGeom prst="circularArrow">
            <a:avLst>
              <a:gd name="adj1" fmla="val 7439"/>
              <a:gd name="adj2" fmla="val 541976"/>
              <a:gd name="adj3" fmla="val 20426692"/>
              <a:gd name="adj4" fmla="val 19681508"/>
              <a:gd name="adj5" fmla="val 9288"/>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
        <p:nvSpPr>
          <p:cNvPr id="2" name="Unvan 1"/>
          <p:cNvSpPr>
            <a:spLocks noGrp="1"/>
          </p:cNvSpPr>
          <p:nvPr>
            <p:ph type="title"/>
          </p:nvPr>
        </p:nvSpPr>
        <p:spPr/>
        <p:txBody>
          <a:bodyPr/>
          <a:lstStyle/>
          <a:p>
            <a:r>
              <a:rPr lang="tr-TR" dirty="0"/>
              <a:t>Derleme ve icra</a:t>
            </a:r>
          </a:p>
        </p:txBody>
      </p:sp>
      <p:sp>
        <p:nvSpPr>
          <p:cNvPr id="7" name="Serbest Form 6"/>
          <p:cNvSpPr/>
          <p:nvPr/>
        </p:nvSpPr>
        <p:spPr>
          <a:xfrm>
            <a:off x="5561847" y="1173214"/>
            <a:ext cx="1676400" cy="752061"/>
          </a:xfrm>
          <a:custGeom>
            <a:avLst/>
            <a:gdLst>
              <a:gd name="connsiteX0" fmla="*/ 0 w 1640751"/>
              <a:gd name="connsiteY0" fmla="*/ 0 h 1640751"/>
              <a:gd name="connsiteX1" fmla="*/ 1640751 w 1640751"/>
              <a:gd name="connsiteY1" fmla="*/ 0 h 1640751"/>
              <a:gd name="connsiteX2" fmla="*/ 1640751 w 1640751"/>
              <a:gd name="connsiteY2" fmla="*/ 1640751 h 1640751"/>
              <a:gd name="connsiteX3" fmla="*/ 0 w 1640751"/>
              <a:gd name="connsiteY3" fmla="*/ 1640751 h 1640751"/>
              <a:gd name="connsiteX4" fmla="*/ 0 w 1640751"/>
              <a:gd name="connsiteY4" fmla="*/ 0 h 1640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0751" h="1640751">
                <a:moveTo>
                  <a:pt x="0" y="0"/>
                </a:moveTo>
                <a:lnTo>
                  <a:pt x="1640751" y="0"/>
                </a:lnTo>
                <a:lnTo>
                  <a:pt x="1640751" y="1640751"/>
                </a:lnTo>
                <a:lnTo>
                  <a:pt x="0" y="164075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tr-TR" sz="2400" b="1" kern="1200" dirty="0"/>
              <a:t>Düz Metin </a:t>
            </a:r>
            <a:br>
              <a:rPr lang="tr-TR" sz="2400" b="1" kern="1200" dirty="0"/>
            </a:br>
            <a:r>
              <a:rPr lang="tr-TR" sz="2400" b="1" kern="1200" dirty="0"/>
              <a:t>Editörü</a:t>
            </a:r>
          </a:p>
        </p:txBody>
      </p:sp>
      <p:sp>
        <p:nvSpPr>
          <p:cNvPr id="9" name="Serbest Form 8"/>
          <p:cNvSpPr/>
          <p:nvPr/>
        </p:nvSpPr>
        <p:spPr>
          <a:xfrm>
            <a:off x="5914736" y="3059759"/>
            <a:ext cx="2251673" cy="966858"/>
          </a:xfrm>
          <a:custGeom>
            <a:avLst/>
            <a:gdLst>
              <a:gd name="connsiteX0" fmla="*/ 0 w 1640751"/>
              <a:gd name="connsiteY0" fmla="*/ 0 h 1640751"/>
              <a:gd name="connsiteX1" fmla="*/ 1640751 w 1640751"/>
              <a:gd name="connsiteY1" fmla="*/ 0 h 1640751"/>
              <a:gd name="connsiteX2" fmla="*/ 1640751 w 1640751"/>
              <a:gd name="connsiteY2" fmla="*/ 1640751 h 1640751"/>
              <a:gd name="connsiteX3" fmla="*/ 0 w 1640751"/>
              <a:gd name="connsiteY3" fmla="*/ 1640751 h 1640751"/>
              <a:gd name="connsiteX4" fmla="*/ 0 w 1640751"/>
              <a:gd name="connsiteY4" fmla="*/ 0 h 1640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0751" h="1640751">
                <a:moveTo>
                  <a:pt x="0" y="0"/>
                </a:moveTo>
                <a:lnTo>
                  <a:pt x="1640751" y="0"/>
                </a:lnTo>
                <a:lnTo>
                  <a:pt x="1640751" y="1640751"/>
                </a:lnTo>
                <a:lnTo>
                  <a:pt x="0" y="164075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tr-TR" sz="2800" dirty="0">
                <a:solidFill>
                  <a:srgbClr val="0070C0"/>
                </a:solidFill>
              </a:rPr>
              <a:t>K</a:t>
            </a:r>
            <a:r>
              <a:rPr lang="tr-TR" sz="2800" kern="1200" dirty="0">
                <a:solidFill>
                  <a:srgbClr val="0070C0"/>
                </a:solidFill>
              </a:rPr>
              <a:t>aynak Kod </a:t>
            </a:r>
            <a:br>
              <a:rPr lang="tr-TR" sz="2800" kern="1200" dirty="0"/>
            </a:br>
            <a:r>
              <a:rPr lang="tr-TR" sz="2800" kern="1200" dirty="0"/>
              <a:t>(</a:t>
            </a:r>
            <a:r>
              <a:rPr lang="tr-TR" sz="2800" kern="1200" dirty="0" err="1">
                <a:solidFill>
                  <a:srgbClr val="C00000"/>
                </a:solidFill>
              </a:rPr>
              <a:t>source</a:t>
            </a:r>
            <a:r>
              <a:rPr lang="tr-TR" sz="2800" kern="1200" dirty="0">
                <a:solidFill>
                  <a:srgbClr val="C00000"/>
                </a:solidFill>
              </a:rPr>
              <a:t> </a:t>
            </a:r>
            <a:r>
              <a:rPr lang="tr-TR" sz="2800" kern="1200" dirty="0" err="1">
                <a:solidFill>
                  <a:srgbClr val="C00000"/>
                </a:solidFill>
              </a:rPr>
              <a:t>code</a:t>
            </a:r>
            <a:r>
              <a:rPr lang="tr-TR" sz="2800" kern="1200" dirty="0"/>
              <a:t>)</a:t>
            </a:r>
          </a:p>
        </p:txBody>
      </p:sp>
      <p:sp>
        <p:nvSpPr>
          <p:cNvPr id="11" name="Serbest Form 10"/>
          <p:cNvSpPr/>
          <p:nvPr/>
        </p:nvSpPr>
        <p:spPr>
          <a:xfrm>
            <a:off x="3075096" y="5716015"/>
            <a:ext cx="3211404" cy="929388"/>
          </a:xfrm>
          <a:custGeom>
            <a:avLst/>
            <a:gdLst>
              <a:gd name="connsiteX0" fmla="*/ 0 w 1640751"/>
              <a:gd name="connsiteY0" fmla="*/ 0 h 1640751"/>
              <a:gd name="connsiteX1" fmla="*/ 1640751 w 1640751"/>
              <a:gd name="connsiteY1" fmla="*/ 0 h 1640751"/>
              <a:gd name="connsiteX2" fmla="*/ 1640751 w 1640751"/>
              <a:gd name="connsiteY2" fmla="*/ 1640751 h 1640751"/>
              <a:gd name="connsiteX3" fmla="*/ 0 w 1640751"/>
              <a:gd name="connsiteY3" fmla="*/ 1640751 h 1640751"/>
              <a:gd name="connsiteX4" fmla="*/ 0 w 1640751"/>
              <a:gd name="connsiteY4" fmla="*/ 0 h 1640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0751" h="1640751">
                <a:moveTo>
                  <a:pt x="0" y="0"/>
                </a:moveTo>
                <a:lnTo>
                  <a:pt x="1640751" y="0"/>
                </a:lnTo>
                <a:lnTo>
                  <a:pt x="1640751" y="1640751"/>
                </a:lnTo>
                <a:lnTo>
                  <a:pt x="0" y="164075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tr-TR" sz="2800" dirty="0">
                <a:solidFill>
                  <a:srgbClr val="0070C0"/>
                </a:solidFill>
              </a:rPr>
              <a:t>Ç</a:t>
            </a:r>
            <a:r>
              <a:rPr lang="tr-TR" sz="2800" kern="1200" dirty="0">
                <a:solidFill>
                  <a:srgbClr val="0070C0"/>
                </a:solidFill>
              </a:rPr>
              <a:t>alıştırılabilir </a:t>
            </a:r>
            <a:r>
              <a:rPr lang="tr-TR" sz="2800" dirty="0">
                <a:solidFill>
                  <a:srgbClr val="0070C0"/>
                </a:solidFill>
              </a:rPr>
              <a:t>K</a:t>
            </a:r>
            <a:r>
              <a:rPr lang="tr-TR" sz="2800" kern="1200" dirty="0">
                <a:solidFill>
                  <a:srgbClr val="0070C0"/>
                </a:solidFill>
              </a:rPr>
              <a:t>od </a:t>
            </a:r>
            <a:r>
              <a:rPr lang="tr-TR" sz="2800" kern="1200" dirty="0"/>
              <a:t> (</a:t>
            </a:r>
            <a:r>
              <a:rPr lang="tr-TR" sz="2800" b="1" kern="1200" dirty="0" err="1">
                <a:solidFill>
                  <a:srgbClr val="C00000"/>
                </a:solidFill>
              </a:rPr>
              <a:t>executable</a:t>
            </a:r>
            <a:r>
              <a:rPr lang="tr-TR" sz="2800" b="1" kern="1200" dirty="0">
                <a:solidFill>
                  <a:srgbClr val="C00000"/>
                </a:solidFill>
              </a:rPr>
              <a:t> </a:t>
            </a:r>
            <a:r>
              <a:rPr lang="tr-TR" sz="2800" b="1" kern="1200" dirty="0" err="1">
                <a:solidFill>
                  <a:srgbClr val="C00000"/>
                </a:solidFill>
              </a:rPr>
              <a:t>code</a:t>
            </a:r>
            <a:r>
              <a:rPr lang="tr-TR" sz="2800" kern="1200" dirty="0"/>
              <a:t>) </a:t>
            </a:r>
          </a:p>
        </p:txBody>
      </p:sp>
      <p:sp>
        <p:nvSpPr>
          <p:cNvPr id="13" name="Serbest Form 12"/>
          <p:cNvSpPr/>
          <p:nvPr/>
        </p:nvSpPr>
        <p:spPr>
          <a:xfrm>
            <a:off x="87042" y="3635104"/>
            <a:ext cx="2988054" cy="742645"/>
          </a:xfrm>
          <a:custGeom>
            <a:avLst/>
            <a:gdLst>
              <a:gd name="connsiteX0" fmla="*/ 0 w 1640751"/>
              <a:gd name="connsiteY0" fmla="*/ 0 h 1640751"/>
              <a:gd name="connsiteX1" fmla="*/ 1640751 w 1640751"/>
              <a:gd name="connsiteY1" fmla="*/ 0 h 1640751"/>
              <a:gd name="connsiteX2" fmla="*/ 1640751 w 1640751"/>
              <a:gd name="connsiteY2" fmla="*/ 1640751 h 1640751"/>
              <a:gd name="connsiteX3" fmla="*/ 0 w 1640751"/>
              <a:gd name="connsiteY3" fmla="*/ 1640751 h 1640751"/>
              <a:gd name="connsiteX4" fmla="*/ 0 w 1640751"/>
              <a:gd name="connsiteY4" fmla="*/ 0 h 1640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0751" h="1640751">
                <a:moveTo>
                  <a:pt x="0" y="0"/>
                </a:moveTo>
                <a:lnTo>
                  <a:pt x="1640751" y="0"/>
                </a:lnTo>
                <a:lnTo>
                  <a:pt x="1640751" y="1640751"/>
                </a:lnTo>
                <a:lnTo>
                  <a:pt x="0" y="164075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tr-TR" sz="2800" kern="1200" dirty="0">
                <a:solidFill>
                  <a:srgbClr val="0070C0"/>
                </a:solidFill>
              </a:rPr>
              <a:t>Belleğe Yükleme </a:t>
            </a:r>
            <a:r>
              <a:rPr lang="tr-TR" sz="2800" kern="1200" dirty="0"/>
              <a:t>(</a:t>
            </a:r>
            <a:r>
              <a:rPr lang="tr-TR" sz="2800" kern="1200" dirty="0">
                <a:solidFill>
                  <a:srgbClr val="C00000"/>
                </a:solidFill>
              </a:rPr>
              <a:t>Memory </a:t>
            </a:r>
            <a:r>
              <a:rPr lang="tr-TR" sz="2800" kern="1200" dirty="0" err="1">
                <a:solidFill>
                  <a:srgbClr val="C00000"/>
                </a:solidFill>
              </a:rPr>
              <a:t>loading</a:t>
            </a:r>
            <a:r>
              <a:rPr lang="tr-TR" sz="2800" kern="1200" dirty="0"/>
              <a:t>)</a:t>
            </a:r>
          </a:p>
        </p:txBody>
      </p:sp>
      <p:sp>
        <p:nvSpPr>
          <p:cNvPr id="15" name="Serbest Form 14"/>
          <p:cNvSpPr/>
          <p:nvPr/>
        </p:nvSpPr>
        <p:spPr>
          <a:xfrm>
            <a:off x="1434345" y="1173214"/>
            <a:ext cx="1640751" cy="820376"/>
          </a:xfrm>
          <a:custGeom>
            <a:avLst/>
            <a:gdLst>
              <a:gd name="connsiteX0" fmla="*/ 0 w 1640751"/>
              <a:gd name="connsiteY0" fmla="*/ 0 h 1640751"/>
              <a:gd name="connsiteX1" fmla="*/ 1640751 w 1640751"/>
              <a:gd name="connsiteY1" fmla="*/ 0 h 1640751"/>
              <a:gd name="connsiteX2" fmla="*/ 1640751 w 1640751"/>
              <a:gd name="connsiteY2" fmla="*/ 1640751 h 1640751"/>
              <a:gd name="connsiteX3" fmla="*/ 0 w 1640751"/>
              <a:gd name="connsiteY3" fmla="*/ 1640751 h 1640751"/>
              <a:gd name="connsiteX4" fmla="*/ 0 w 1640751"/>
              <a:gd name="connsiteY4" fmla="*/ 0 h 1640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0751" h="1640751">
                <a:moveTo>
                  <a:pt x="0" y="0"/>
                </a:moveTo>
                <a:lnTo>
                  <a:pt x="1640751" y="0"/>
                </a:lnTo>
                <a:lnTo>
                  <a:pt x="1640751" y="1640751"/>
                </a:lnTo>
                <a:lnTo>
                  <a:pt x="0" y="164075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tr-TR" sz="2800" b="1" kern="1200" dirty="0">
                <a:solidFill>
                  <a:srgbClr val="0070C0"/>
                </a:solidFill>
              </a:rPr>
              <a:t>İcra</a:t>
            </a:r>
            <a:br>
              <a:rPr lang="tr-TR" sz="2800" b="1" kern="1200" dirty="0">
                <a:solidFill>
                  <a:srgbClr val="0070C0"/>
                </a:solidFill>
              </a:rPr>
            </a:br>
            <a:r>
              <a:rPr lang="tr-TR" sz="2800" kern="1200" dirty="0"/>
              <a:t>(</a:t>
            </a:r>
            <a:r>
              <a:rPr lang="tr-TR" sz="2800" b="1" kern="1200" dirty="0" err="1">
                <a:solidFill>
                  <a:srgbClr val="C00000"/>
                </a:solidFill>
              </a:rPr>
              <a:t>execute</a:t>
            </a:r>
            <a:r>
              <a:rPr lang="tr-TR" sz="2800" kern="1200" dirty="0"/>
              <a:t>)</a:t>
            </a:r>
          </a:p>
        </p:txBody>
      </p:sp>
      <p:sp>
        <p:nvSpPr>
          <p:cNvPr id="4" name="Metin Yer Tutucusu 3"/>
          <p:cNvSpPr>
            <a:spLocks noGrp="1"/>
          </p:cNvSpPr>
          <p:nvPr>
            <p:ph type="body" sz="half" idx="2"/>
          </p:nvPr>
        </p:nvSpPr>
        <p:spPr/>
        <p:txBody>
          <a:bodyPr>
            <a:normAutofit fontScale="77500" lnSpcReduction="20000"/>
          </a:bodyPr>
          <a:lstStyle/>
          <a:p>
            <a:pPr marL="742950" indent="-742950" algn="ctr">
              <a:buFont typeface="+mj-lt"/>
              <a:buAutoNum type="arabicPeriod"/>
            </a:pPr>
            <a:r>
              <a:rPr lang="tr-TR" sz="3600" b="1" dirty="0">
                <a:solidFill>
                  <a:srgbClr val="0070C0"/>
                </a:solidFill>
              </a:rPr>
              <a:t>kaynak kod </a:t>
            </a:r>
            <a:r>
              <a:rPr lang="tr-TR" sz="3600" dirty="0">
                <a:solidFill>
                  <a:schemeClr val="tx1"/>
                </a:solidFill>
              </a:rPr>
              <a:t>(</a:t>
            </a:r>
            <a:r>
              <a:rPr lang="tr-TR" sz="3600" b="1" dirty="0" err="1">
                <a:solidFill>
                  <a:srgbClr val="C00000"/>
                </a:solidFill>
              </a:rPr>
              <a:t>source</a:t>
            </a:r>
            <a:r>
              <a:rPr lang="tr-TR" sz="3600" b="1" dirty="0">
                <a:solidFill>
                  <a:srgbClr val="C00000"/>
                </a:solidFill>
              </a:rPr>
              <a:t> </a:t>
            </a:r>
            <a:r>
              <a:rPr lang="tr-TR" sz="3600" b="1" dirty="0" err="1">
                <a:solidFill>
                  <a:srgbClr val="C00000"/>
                </a:solidFill>
              </a:rPr>
              <a:t>code</a:t>
            </a:r>
            <a:r>
              <a:rPr lang="tr-TR" sz="3600" dirty="0">
                <a:solidFill>
                  <a:schemeClr val="tx1"/>
                </a:solidFill>
              </a:rPr>
              <a:t>)</a:t>
            </a:r>
          </a:p>
          <a:p>
            <a:pPr marL="742950" indent="-742950" algn="ctr">
              <a:buFont typeface="+mj-lt"/>
              <a:buAutoNum type="arabicPeriod"/>
            </a:pPr>
            <a:r>
              <a:rPr lang="tr-TR" sz="3600" b="1" dirty="0">
                <a:solidFill>
                  <a:srgbClr val="0070C0"/>
                </a:solidFill>
              </a:rPr>
              <a:t>derleyici</a:t>
            </a:r>
            <a:r>
              <a:rPr lang="tr-TR" sz="3600" dirty="0">
                <a:solidFill>
                  <a:schemeClr val="tx1"/>
                </a:solidFill>
              </a:rPr>
              <a:t> (</a:t>
            </a:r>
            <a:r>
              <a:rPr lang="tr-TR" sz="3600" b="1" dirty="0" err="1">
                <a:solidFill>
                  <a:srgbClr val="C00000"/>
                </a:solidFill>
              </a:rPr>
              <a:t>compiler</a:t>
            </a:r>
            <a:r>
              <a:rPr lang="tr-TR" sz="3600" dirty="0">
                <a:solidFill>
                  <a:schemeClr val="tx1"/>
                </a:solidFill>
              </a:rPr>
              <a:t>) </a:t>
            </a:r>
          </a:p>
          <a:p>
            <a:pPr marL="742950" indent="-742950" algn="ctr">
              <a:buFont typeface="+mj-lt"/>
              <a:buAutoNum type="arabicPeriod"/>
            </a:pPr>
            <a:r>
              <a:rPr lang="tr-TR" sz="3600" b="1" dirty="0">
                <a:solidFill>
                  <a:srgbClr val="0070C0"/>
                </a:solidFill>
              </a:rPr>
              <a:t>derleme</a:t>
            </a:r>
            <a:r>
              <a:rPr lang="tr-TR" sz="3600" dirty="0">
                <a:solidFill>
                  <a:schemeClr val="tx1"/>
                </a:solidFill>
              </a:rPr>
              <a:t> (</a:t>
            </a:r>
            <a:r>
              <a:rPr lang="tr-TR" sz="3600" b="1" dirty="0" err="1">
                <a:solidFill>
                  <a:srgbClr val="C00000"/>
                </a:solidFill>
              </a:rPr>
              <a:t>compile</a:t>
            </a:r>
            <a:r>
              <a:rPr lang="tr-TR" sz="3600" dirty="0">
                <a:solidFill>
                  <a:schemeClr val="tx1"/>
                </a:solidFill>
              </a:rPr>
              <a:t>)</a:t>
            </a:r>
          </a:p>
          <a:p>
            <a:pPr marL="742950" indent="-742950" algn="ctr">
              <a:buFont typeface="+mj-lt"/>
              <a:buAutoNum type="arabicPeriod"/>
            </a:pPr>
            <a:r>
              <a:rPr lang="tr-TR" sz="3600" b="1" dirty="0">
                <a:solidFill>
                  <a:schemeClr val="tx1"/>
                </a:solidFill>
              </a:rPr>
              <a:t>icra edilebilir kod (</a:t>
            </a:r>
            <a:r>
              <a:rPr lang="tr-TR" sz="3600" b="1" dirty="0" err="1">
                <a:solidFill>
                  <a:srgbClr val="C00000"/>
                </a:solidFill>
              </a:rPr>
              <a:t>executable</a:t>
            </a:r>
            <a:r>
              <a:rPr lang="tr-TR" sz="3600" b="1" dirty="0">
                <a:solidFill>
                  <a:srgbClr val="C00000"/>
                </a:solidFill>
              </a:rPr>
              <a:t> </a:t>
            </a:r>
            <a:r>
              <a:rPr lang="tr-TR" sz="3600" b="1" dirty="0" err="1">
                <a:solidFill>
                  <a:srgbClr val="C00000"/>
                </a:solidFill>
              </a:rPr>
              <a:t>code</a:t>
            </a:r>
            <a:r>
              <a:rPr lang="tr-TR" sz="3600" b="1" dirty="0">
                <a:solidFill>
                  <a:schemeClr val="tx1"/>
                </a:solidFill>
              </a:rPr>
              <a:t>)</a:t>
            </a:r>
          </a:p>
        </p:txBody>
      </p:sp>
      <p:sp>
        <p:nvSpPr>
          <p:cNvPr id="16" name="Serbest Form 15"/>
          <p:cNvSpPr/>
          <p:nvPr/>
        </p:nvSpPr>
        <p:spPr>
          <a:xfrm rot="19437189">
            <a:off x="5491645" y="5389900"/>
            <a:ext cx="2251673" cy="710843"/>
          </a:xfrm>
          <a:custGeom>
            <a:avLst/>
            <a:gdLst>
              <a:gd name="connsiteX0" fmla="*/ 0 w 1640751"/>
              <a:gd name="connsiteY0" fmla="*/ 0 h 1640751"/>
              <a:gd name="connsiteX1" fmla="*/ 1640751 w 1640751"/>
              <a:gd name="connsiteY1" fmla="*/ 0 h 1640751"/>
              <a:gd name="connsiteX2" fmla="*/ 1640751 w 1640751"/>
              <a:gd name="connsiteY2" fmla="*/ 1640751 h 1640751"/>
              <a:gd name="connsiteX3" fmla="*/ 0 w 1640751"/>
              <a:gd name="connsiteY3" fmla="*/ 1640751 h 1640751"/>
              <a:gd name="connsiteX4" fmla="*/ 0 w 1640751"/>
              <a:gd name="connsiteY4" fmla="*/ 0 h 1640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0751" h="1640751">
                <a:moveTo>
                  <a:pt x="0" y="0"/>
                </a:moveTo>
                <a:lnTo>
                  <a:pt x="1640751" y="0"/>
                </a:lnTo>
                <a:lnTo>
                  <a:pt x="1640751" y="1640751"/>
                </a:lnTo>
                <a:lnTo>
                  <a:pt x="0" y="164075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endParaRPr lang="tr-TR" sz="2400" kern="1200" dirty="0">
              <a:solidFill>
                <a:schemeClr val="tx1"/>
              </a:solidFill>
            </a:endParaRPr>
          </a:p>
        </p:txBody>
      </p:sp>
      <p:sp>
        <p:nvSpPr>
          <p:cNvPr id="18" name="Çember Ok 17"/>
          <p:cNvSpPr/>
          <p:nvPr/>
        </p:nvSpPr>
        <p:spPr>
          <a:xfrm rot="3620804">
            <a:off x="1143000" y="152400"/>
            <a:ext cx="6746308" cy="6858000"/>
          </a:xfrm>
          <a:prstGeom prst="circularArrow">
            <a:avLst>
              <a:gd name="adj1" fmla="val 7439"/>
              <a:gd name="adj2" fmla="val 541976"/>
              <a:gd name="adj3" fmla="val 20426692"/>
              <a:gd name="adj4" fmla="val 18815049"/>
              <a:gd name="adj5" fmla="val 9288"/>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
        <p:nvSpPr>
          <p:cNvPr id="19" name="Çember Ok 18"/>
          <p:cNvSpPr/>
          <p:nvPr/>
        </p:nvSpPr>
        <p:spPr>
          <a:xfrm rot="9998280">
            <a:off x="1143001" y="152399"/>
            <a:ext cx="6746308" cy="6858000"/>
          </a:xfrm>
          <a:prstGeom prst="circularArrow">
            <a:avLst>
              <a:gd name="adj1" fmla="val 7439"/>
              <a:gd name="adj2" fmla="val 541976"/>
              <a:gd name="adj3" fmla="val 20426692"/>
              <a:gd name="adj4" fmla="val 18815049"/>
              <a:gd name="adj5" fmla="val 9288"/>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
        <p:nvSpPr>
          <p:cNvPr id="20" name="Çember Ok 19"/>
          <p:cNvSpPr/>
          <p:nvPr/>
        </p:nvSpPr>
        <p:spPr>
          <a:xfrm rot="13228859">
            <a:off x="1156617" y="152400"/>
            <a:ext cx="6746308" cy="6858000"/>
          </a:xfrm>
          <a:prstGeom prst="circularArrow">
            <a:avLst>
              <a:gd name="adj1" fmla="val 7439"/>
              <a:gd name="adj2" fmla="val 541976"/>
              <a:gd name="adj3" fmla="val 20426692"/>
              <a:gd name="adj4" fmla="val 19206267"/>
              <a:gd name="adj5" fmla="val 9288"/>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solidFill>
                <a:schemeClr val="tx1"/>
              </a:solidFill>
            </a:endParaRPr>
          </a:p>
        </p:txBody>
      </p:sp>
      <p:sp>
        <p:nvSpPr>
          <p:cNvPr id="22" name="Serbest Form 21"/>
          <p:cNvSpPr/>
          <p:nvPr/>
        </p:nvSpPr>
        <p:spPr>
          <a:xfrm rot="17688321">
            <a:off x="6424603" y="4914079"/>
            <a:ext cx="2057108" cy="494040"/>
          </a:xfrm>
          <a:custGeom>
            <a:avLst/>
            <a:gdLst>
              <a:gd name="connsiteX0" fmla="*/ 0 w 1640751"/>
              <a:gd name="connsiteY0" fmla="*/ 0 h 1640751"/>
              <a:gd name="connsiteX1" fmla="*/ 1640751 w 1640751"/>
              <a:gd name="connsiteY1" fmla="*/ 0 h 1640751"/>
              <a:gd name="connsiteX2" fmla="*/ 1640751 w 1640751"/>
              <a:gd name="connsiteY2" fmla="*/ 1640751 h 1640751"/>
              <a:gd name="connsiteX3" fmla="*/ 0 w 1640751"/>
              <a:gd name="connsiteY3" fmla="*/ 1640751 h 1640751"/>
              <a:gd name="connsiteX4" fmla="*/ 0 w 1640751"/>
              <a:gd name="connsiteY4" fmla="*/ 0 h 16407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0751" h="1640751">
                <a:moveTo>
                  <a:pt x="0" y="0"/>
                </a:moveTo>
                <a:lnTo>
                  <a:pt x="1640751" y="0"/>
                </a:lnTo>
                <a:lnTo>
                  <a:pt x="1640751" y="1640751"/>
                </a:lnTo>
                <a:lnTo>
                  <a:pt x="0" y="1640751"/>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9050" tIns="19050" rIns="19050" bIns="19050" numCol="1" spcCol="1270" anchor="ctr" anchorCtr="0">
            <a:noAutofit/>
          </a:bodyPr>
          <a:lstStyle/>
          <a:p>
            <a:pPr lvl="0" algn="ctr" defTabSz="666750">
              <a:lnSpc>
                <a:spcPct val="90000"/>
              </a:lnSpc>
              <a:spcBef>
                <a:spcPct val="0"/>
              </a:spcBef>
              <a:spcAft>
                <a:spcPct val="35000"/>
              </a:spcAft>
            </a:pPr>
            <a:r>
              <a:rPr lang="tr-TR" b="1" kern="1200" dirty="0">
                <a:solidFill>
                  <a:srgbClr val="0070C0"/>
                </a:solidFill>
              </a:rPr>
              <a:t>DERLEME</a:t>
            </a:r>
            <a:br>
              <a:rPr lang="tr-TR" b="1" kern="1200" dirty="0">
                <a:solidFill>
                  <a:srgbClr val="0070C0"/>
                </a:solidFill>
              </a:rPr>
            </a:br>
            <a:r>
              <a:rPr lang="tr-TR" kern="1200" dirty="0"/>
              <a:t>(</a:t>
            </a:r>
            <a:r>
              <a:rPr lang="tr-TR" b="1" kern="1200" dirty="0">
                <a:solidFill>
                  <a:srgbClr val="C00000"/>
                </a:solidFill>
              </a:rPr>
              <a:t>COMPILE</a:t>
            </a:r>
            <a:r>
              <a:rPr lang="tr-TR" kern="1200" dirty="0"/>
              <a:t>)</a:t>
            </a:r>
          </a:p>
        </p:txBody>
      </p:sp>
    </p:spTree>
    <p:extLst>
      <p:ext uri="{BB962C8B-B14F-4D97-AF65-F5344CB8AC3E}">
        <p14:creationId xmlns:p14="http://schemas.microsoft.com/office/powerpoint/2010/main" val="3329659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ppt_x"/>
                                          </p:val>
                                        </p:tav>
                                        <p:tav tm="100000">
                                          <p:val>
                                            <p:strVal val="#ppt_x"/>
                                          </p:val>
                                        </p:tav>
                                      </p:tavLst>
                                    </p:anim>
                                    <p:anim calcmode="lin" valueType="num">
                                      <p:cBhvr additive="base">
                                        <p:cTn id="24" dur="500" fill="hold"/>
                                        <p:tgtEl>
                                          <p:spTgt spid="1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ppt_x"/>
                                          </p:val>
                                        </p:tav>
                                        <p:tav tm="100000">
                                          <p:val>
                                            <p:strVal val="#ppt_x"/>
                                          </p:val>
                                        </p:tav>
                                      </p:tavLst>
                                    </p:anim>
                                    <p:anim calcmode="lin" valueType="num">
                                      <p:cBhvr additive="base">
                                        <p:cTn id="28" dur="500" fill="hold"/>
                                        <p:tgtEl>
                                          <p:spTgt spid="2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 calcmode="lin" valueType="num">
                                      <p:cBhvr additive="base">
                                        <p:cTn id="41" dur="500" fill="hold"/>
                                        <p:tgtEl>
                                          <p:spTgt spid="13"/>
                                        </p:tgtEl>
                                        <p:attrNameLst>
                                          <p:attrName>ppt_x</p:attrName>
                                        </p:attrNameLst>
                                      </p:cBhvr>
                                      <p:tavLst>
                                        <p:tav tm="0">
                                          <p:val>
                                            <p:strVal val="#ppt_x"/>
                                          </p:val>
                                        </p:tav>
                                        <p:tav tm="100000">
                                          <p:val>
                                            <p:strVal val="#ppt_x"/>
                                          </p:val>
                                        </p:tav>
                                      </p:tavLst>
                                    </p:anim>
                                    <p:anim calcmode="lin" valueType="num">
                                      <p:cBhvr additive="base">
                                        <p:cTn id="4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 calcmode="lin" valueType="num">
                                      <p:cBhvr additive="base">
                                        <p:cTn id="47" dur="500" fill="hold"/>
                                        <p:tgtEl>
                                          <p:spTgt spid="15"/>
                                        </p:tgtEl>
                                        <p:attrNameLst>
                                          <p:attrName>ppt_x</p:attrName>
                                        </p:attrNameLst>
                                      </p:cBhvr>
                                      <p:tavLst>
                                        <p:tav tm="0">
                                          <p:val>
                                            <p:strVal val="#ppt_x"/>
                                          </p:val>
                                        </p:tav>
                                        <p:tav tm="100000">
                                          <p:val>
                                            <p:strVal val="#ppt_x"/>
                                          </p:val>
                                        </p:tav>
                                      </p:tavLst>
                                    </p:anim>
                                    <p:anim calcmode="lin" valueType="num">
                                      <p:cBhvr additive="base">
                                        <p:cTn id="48" dur="500" fill="hold"/>
                                        <p:tgtEl>
                                          <p:spTgt spid="15"/>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 calcmode="lin" valueType="num">
                                      <p:cBhvr additive="base">
                                        <p:cTn id="51" dur="500" fill="hold"/>
                                        <p:tgtEl>
                                          <p:spTgt spid="20"/>
                                        </p:tgtEl>
                                        <p:attrNameLst>
                                          <p:attrName>ppt_x</p:attrName>
                                        </p:attrNameLst>
                                      </p:cBhvr>
                                      <p:tavLst>
                                        <p:tav tm="0">
                                          <p:val>
                                            <p:strVal val="#ppt_x"/>
                                          </p:val>
                                        </p:tav>
                                        <p:tav tm="100000">
                                          <p:val>
                                            <p:strVal val="#ppt_x"/>
                                          </p:val>
                                        </p:tav>
                                      </p:tavLst>
                                    </p:anim>
                                    <p:anim calcmode="lin" valueType="num">
                                      <p:cBhvr additive="base">
                                        <p:cTn id="5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p:bldP spid="9" grpId="0"/>
      <p:bldP spid="11" grpId="0"/>
      <p:bldP spid="13" grpId="0"/>
      <p:bldP spid="15" grpId="0"/>
      <p:bldP spid="18" grpId="0" animBg="1"/>
      <p:bldP spid="19" grpId="0" animBg="1"/>
      <p:bldP spid="20" grpId="0" animBg="1"/>
      <p:bldP spid="2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Genel amaçlı bilgisayarlar ve</a:t>
            </a:r>
            <a:br>
              <a:rPr lang="tr-TR" dirty="0"/>
            </a:br>
            <a:r>
              <a:rPr lang="tr-TR" dirty="0"/>
              <a:t>İşletim Sistemi</a:t>
            </a:r>
          </a:p>
        </p:txBody>
      </p:sp>
      <p:graphicFrame>
        <p:nvGraphicFramePr>
          <p:cNvPr id="4" name="İçerik Yer Tutucusu 3">
            <a:extLst>
              <a:ext uri="{FF2B5EF4-FFF2-40B4-BE49-F238E27FC236}">
                <a16:creationId xmlns:a16="http://schemas.microsoft.com/office/drawing/2014/main" id="{25B8CF18-C454-4DC5-A9C5-5F72DEC1E38E}"/>
              </a:ext>
            </a:extLst>
          </p:cNvPr>
          <p:cNvGraphicFramePr>
            <a:graphicFrameLocks noGrp="1"/>
          </p:cNvGraphicFramePr>
          <p:nvPr>
            <p:ph idx="1"/>
            <p:extLst>
              <p:ext uri="{D42A27DB-BD31-4B8C-83A1-F6EECF244321}">
                <p14:modId xmlns:p14="http://schemas.microsoft.com/office/powerpoint/2010/main" val="2481773306"/>
              </p:ext>
            </p:extLst>
          </p:nvPr>
        </p:nvGraphicFramePr>
        <p:xfrm>
          <a:off x="1069975" y="2120900"/>
          <a:ext cx="10058400" cy="40513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564397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Unvan 6"/>
          <p:cNvSpPr>
            <a:spLocks noGrp="1"/>
          </p:cNvSpPr>
          <p:nvPr>
            <p:ph type="ctrTitle"/>
          </p:nvPr>
        </p:nvSpPr>
        <p:spPr/>
        <p:txBody>
          <a:bodyPr/>
          <a:lstStyle/>
          <a:p>
            <a:r>
              <a:rPr lang="tr-TR" dirty="0"/>
              <a:t>Dinlediğiniz için teşekkür ederim.</a:t>
            </a:r>
          </a:p>
        </p:txBody>
      </p:sp>
      <p:sp>
        <p:nvSpPr>
          <p:cNvPr id="8" name="Alt Başlık 7"/>
          <p:cNvSpPr>
            <a:spLocks noGrp="1"/>
          </p:cNvSpPr>
          <p:nvPr>
            <p:ph type="subTitle" idx="1"/>
          </p:nvPr>
        </p:nvSpPr>
        <p:spPr/>
        <p:txBody>
          <a:bodyPr>
            <a:normAutofit/>
          </a:bodyPr>
          <a:lstStyle/>
          <a:p>
            <a:r>
              <a:rPr lang="tr-TR" dirty="0">
                <a:solidFill>
                  <a:schemeClr val="bg1">
                    <a:lumMod val="75000"/>
                  </a:schemeClr>
                </a:solidFill>
              </a:rPr>
              <a:t>İlhan ÖZKAN</a:t>
            </a:r>
            <a:br>
              <a:rPr lang="tr-TR" dirty="0">
                <a:solidFill>
                  <a:schemeClr val="bg1">
                    <a:lumMod val="75000"/>
                  </a:schemeClr>
                </a:solidFill>
              </a:rPr>
            </a:br>
            <a:r>
              <a:rPr lang="tr-TR" dirty="0">
                <a:solidFill>
                  <a:schemeClr val="bg1">
                    <a:lumMod val="75000"/>
                  </a:schemeClr>
                </a:solidFill>
              </a:rPr>
              <a:t>Elektronik Yüksek Mühendisi</a:t>
            </a:r>
            <a:br>
              <a:rPr lang="tr-TR" dirty="0">
                <a:solidFill>
                  <a:schemeClr val="bg1">
                    <a:lumMod val="75000"/>
                  </a:schemeClr>
                </a:solidFill>
              </a:rPr>
            </a:br>
            <a:r>
              <a:rPr lang="tr-TR" dirty="0">
                <a:solidFill>
                  <a:schemeClr val="bg1">
                    <a:lumMod val="75000"/>
                  </a:schemeClr>
                </a:solidFill>
              </a:rPr>
              <a:t>Mayıs 2020</a:t>
            </a:r>
            <a:endParaRPr lang="en-US" dirty="0">
              <a:solidFill>
                <a:schemeClr val="bg1">
                  <a:lumMod val="75000"/>
                </a:schemeClr>
              </a:solidFill>
            </a:endParaRPr>
          </a:p>
        </p:txBody>
      </p:sp>
    </p:spTree>
    <p:extLst>
      <p:ext uri="{BB962C8B-B14F-4D97-AF65-F5344CB8AC3E}">
        <p14:creationId xmlns:p14="http://schemas.microsoft.com/office/powerpoint/2010/main" val="28235981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C05CBB6C-6426-49A9-AB8F-045B50C8D02F}"/>
              </a:ext>
            </a:extLst>
          </p:cNvPr>
          <p:cNvSpPr>
            <a:spLocks noGrp="1"/>
          </p:cNvSpPr>
          <p:nvPr>
            <p:ph type="title"/>
          </p:nvPr>
        </p:nvSpPr>
        <p:spPr/>
        <p:txBody>
          <a:bodyPr/>
          <a:lstStyle/>
          <a:p>
            <a:r>
              <a:rPr lang="tr-TR" dirty="0"/>
              <a:t>Niçin Bilgisayara İhtiyaç Duyulur? </a:t>
            </a:r>
          </a:p>
        </p:txBody>
      </p:sp>
      <p:sp>
        <p:nvSpPr>
          <p:cNvPr id="3" name="İçerik Yer Tutucusu 2">
            <a:extLst>
              <a:ext uri="{FF2B5EF4-FFF2-40B4-BE49-F238E27FC236}">
                <a16:creationId xmlns:a16="http://schemas.microsoft.com/office/drawing/2014/main" id="{446C04E5-2196-4356-A868-F7A47A71E4CE}"/>
              </a:ext>
            </a:extLst>
          </p:cNvPr>
          <p:cNvSpPr>
            <a:spLocks noGrp="1"/>
          </p:cNvSpPr>
          <p:nvPr>
            <p:ph sz="half" idx="1"/>
          </p:nvPr>
        </p:nvSpPr>
        <p:spPr/>
        <p:txBody>
          <a:bodyPr/>
          <a:lstStyle/>
          <a:p>
            <a:pPr marL="0" indent="0">
              <a:buNone/>
            </a:pPr>
            <a:r>
              <a:rPr lang="tr-TR" dirty="0"/>
              <a:t>Bir çiftçi niçin Traktöre ihtiyaç duyar?</a:t>
            </a:r>
            <a:br>
              <a:rPr lang="tr-TR" dirty="0"/>
            </a:br>
            <a:r>
              <a:rPr lang="tr-TR" dirty="0"/>
              <a:t>Bir berber niçin elektrikli tıraş makinesi kullanır?</a:t>
            </a:r>
            <a:br>
              <a:rPr lang="tr-TR" dirty="0"/>
            </a:br>
            <a:r>
              <a:rPr lang="tr-TR" dirty="0"/>
              <a:t>…</a:t>
            </a:r>
            <a:br>
              <a:rPr lang="tr-TR" dirty="0"/>
            </a:br>
            <a:r>
              <a:rPr lang="tr-TR" dirty="0"/>
              <a:t>Bir mühendis niçin bilgisayara ihtiyaç duyar?</a:t>
            </a:r>
          </a:p>
          <a:p>
            <a:pPr marL="0" indent="0">
              <a:buNone/>
            </a:pPr>
            <a:r>
              <a:rPr lang="tr-TR" dirty="0"/>
              <a:t>BÜTÜN MAKİNELER GİBİ </a:t>
            </a:r>
            <a:br>
              <a:rPr lang="tr-TR" dirty="0"/>
            </a:br>
            <a:r>
              <a:rPr lang="tr-TR" dirty="0"/>
              <a:t>BİLGİSAYAR DA……………..</a:t>
            </a:r>
          </a:p>
        </p:txBody>
      </p:sp>
      <p:pic>
        <p:nvPicPr>
          <p:cNvPr id="9" name="İçerik Yer Tutucusu 8">
            <a:extLst>
              <a:ext uri="{FF2B5EF4-FFF2-40B4-BE49-F238E27FC236}">
                <a16:creationId xmlns:a16="http://schemas.microsoft.com/office/drawing/2014/main" id="{754DEA79-AB26-42BD-9DD6-C11FB49243D4}"/>
              </a:ext>
            </a:extLst>
          </p:cNvPr>
          <p:cNvPicPr>
            <a:picLocks noGrp="1" noChangeAspect="1"/>
          </p:cNvPicPr>
          <p:nvPr>
            <p:ph sz="half" idx="2"/>
          </p:nvPr>
        </p:nvPicPr>
        <p:blipFill>
          <a:blip r:embed="rId2"/>
          <a:stretch>
            <a:fillRect/>
          </a:stretch>
        </p:blipFill>
        <p:spPr>
          <a:xfrm>
            <a:off x="6756491" y="2193925"/>
            <a:ext cx="3970156" cy="3978275"/>
          </a:xfrm>
        </p:spPr>
      </p:pic>
    </p:spTree>
    <p:extLst>
      <p:ext uri="{BB962C8B-B14F-4D97-AF65-F5344CB8AC3E}">
        <p14:creationId xmlns:p14="http://schemas.microsoft.com/office/powerpoint/2010/main" val="3905555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3">
                                            <p:txEl>
                                              <p:pRg st="0" end="0"/>
                                            </p:txEl>
                                          </p:spTgt>
                                        </p:tgtEl>
                                      </p:cBhvr>
                                    </p:animEffect>
                                    <p:animScale>
                                      <p:cBhvr>
                                        <p:cTn id="7" dur="250" autoRev="1" fill="hold"/>
                                        <p:tgtEl>
                                          <p:spTgt spid="3">
                                            <p:txEl>
                                              <p:pRg st="0" end="0"/>
                                            </p:txEl>
                                          </p:spTgt>
                                        </p:tgtEl>
                                      </p:cBhvr>
                                      <p:by x="105000" y="105000"/>
                                    </p:animScale>
                                  </p:childTnLst>
                                </p:cTn>
                              </p:par>
                              <p:par>
                                <p:cTn id="8" presetID="26" presetClass="emph" presetSubtype="0" fill="hold" grpId="0" nodeType="withEffect">
                                  <p:stCondLst>
                                    <p:cond delay="0"/>
                                  </p:stCondLst>
                                  <p:childTnLst>
                                    <p:animEffect transition="out" filter="fade">
                                      <p:cBhvr>
                                        <p:cTn id="9" dur="500" tmFilter="0, 0; .2, .5; .8, .5; 1, 0"/>
                                        <p:tgtEl>
                                          <p:spTgt spid="3">
                                            <p:txEl>
                                              <p:pRg st="1" end="1"/>
                                            </p:txEl>
                                          </p:spTgt>
                                        </p:tgtEl>
                                      </p:cBhvr>
                                    </p:animEffect>
                                    <p:animScale>
                                      <p:cBhvr>
                                        <p:cTn id="10" dur="250" autoRev="1" fill="hold"/>
                                        <p:tgtEl>
                                          <p:spTgt spid="3">
                                            <p:txEl>
                                              <p:pRg st="1" end="1"/>
                                            </p:txEl>
                                          </p:spTgt>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000"/>
                                        <p:tgtEl>
                                          <p:spTgt spid="9"/>
                                        </p:tgtEl>
                                      </p:cBhvr>
                                    </p:animEffect>
                                    <p:anim calcmode="lin" valueType="num">
                                      <p:cBhvr>
                                        <p:cTn id="16" dur="1000" fill="hold"/>
                                        <p:tgtEl>
                                          <p:spTgt spid="9"/>
                                        </p:tgtEl>
                                        <p:attrNameLst>
                                          <p:attrName>ppt_x</p:attrName>
                                        </p:attrNameLst>
                                      </p:cBhvr>
                                      <p:tavLst>
                                        <p:tav tm="0">
                                          <p:val>
                                            <p:strVal val="#ppt_x"/>
                                          </p:val>
                                        </p:tav>
                                        <p:tav tm="100000">
                                          <p:val>
                                            <p:strVal val="#ppt_x"/>
                                          </p:val>
                                        </p:tav>
                                      </p:tavLst>
                                    </p:anim>
                                    <p:anim calcmode="lin" valueType="num">
                                      <p:cBhvr>
                                        <p:cTn id="17"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E993A12-20CE-4A09-8C4E-718771E72748}"/>
              </a:ext>
            </a:extLst>
          </p:cNvPr>
          <p:cNvSpPr>
            <a:spLocks noGrp="1"/>
          </p:cNvSpPr>
          <p:nvPr>
            <p:ph type="title"/>
          </p:nvPr>
        </p:nvSpPr>
        <p:spPr/>
        <p:txBody>
          <a:bodyPr/>
          <a:lstStyle/>
          <a:p>
            <a:r>
              <a:rPr lang="tr-TR" dirty="0" err="1"/>
              <a:t>BİLGİSAyAR</a:t>
            </a:r>
            <a:r>
              <a:rPr lang="tr-TR" dirty="0"/>
              <a:t> NE YAPAR?</a:t>
            </a:r>
          </a:p>
        </p:txBody>
      </p:sp>
      <p:sp>
        <p:nvSpPr>
          <p:cNvPr id="3" name="İçerik Yer Tutucusu 2">
            <a:extLst>
              <a:ext uri="{FF2B5EF4-FFF2-40B4-BE49-F238E27FC236}">
                <a16:creationId xmlns:a16="http://schemas.microsoft.com/office/drawing/2014/main" id="{6B874017-AECF-4463-9A7A-B3C0A8EEAB85}"/>
              </a:ext>
            </a:extLst>
          </p:cNvPr>
          <p:cNvSpPr>
            <a:spLocks noGrp="1"/>
          </p:cNvSpPr>
          <p:nvPr>
            <p:ph sz="half" idx="1"/>
          </p:nvPr>
        </p:nvSpPr>
        <p:spPr/>
        <p:txBody>
          <a:bodyPr>
            <a:normAutofit lnSpcReduction="10000"/>
          </a:bodyPr>
          <a:lstStyle/>
          <a:p>
            <a:pPr marL="0" indent="0">
              <a:buNone/>
            </a:pPr>
            <a:r>
              <a:rPr lang="tr-TR" sz="2000" dirty="0">
                <a:solidFill>
                  <a:srgbClr val="0070C0"/>
                </a:solidFill>
              </a:rPr>
              <a:t>Gerçek dünya etkileşimleri olan;</a:t>
            </a:r>
            <a:br>
              <a:rPr lang="tr-TR" sz="2000" dirty="0">
                <a:solidFill>
                  <a:srgbClr val="0070C0"/>
                </a:solidFill>
              </a:rPr>
            </a:br>
            <a:r>
              <a:rPr lang="tr-TR" sz="2000" dirty="0"/>
              <a:t>(</a:t>
            </a:r>
            <a:r>
              <a:rPr lang="tr-TR" sz="2000" dirty="0">
                <a:solidFill>
                  <a:srgbClr val="C00000"/>
                </a:solidFill>
              </a:rPr>
              <a:t>Real World </a:t>
            </a:r>
            <a:r>
              <a:rPr lang="tr-TR" sz="2000" dirty="0" err="1">
                <a:solidFill>
                  <a:srgbClr val="C00000"/>
                </a:solidFill>
              </a:rPr>
              <a:t>Interaction</a:t>
            </a:r>
            <a:r>
              <a:rPr lang="tr-TR" sz="2000" dirty="0"/>
              <a:t>)</a:t>
            </a:r>
          </a:p>
          <a:p>
            <a:r>
              <a:rPr lang="tr-TR" sz="2000" dirty="0">
                <a:solidFill>
                  <a:srgbClr val="0070C0"/>
                </a:solidFill>
              </a:rPr>
              <a:t>Veri</a:t>
            </a:r>
            <a:r>
              <a:rPr lang="tr-TR" sz="2000" dirty="0"/>
              <a:t> ↣ </a:t>
            </a:r>
            <a:r>
              <a:rPr lang="tr-TR" sz="2000" dirty="0">
                <a:solidFill>
                  <a:srgbClr val="0070C0"/>
                </a:solidFill>
              </a:rPr>
              <a:t>bilgi</a:t>
            </a:r>
            <a:r>
              <a:rPr lang="tr-TR" sz="2000" dirty="0"/>
              <a:t> </a:t>
            </a:r>
            <a:br>
              <a:rPr lang="tr-TR" sz="2000" dirty="0"/>
            </a:br>
            <a:r>
              <a:rPr lang="tr-TR" sz="2000" dirty="0"/>
              <a:t>(</a:t>
            </a:r>
            <a:r>
              <a:rPr lang="tr-TR" sz="2000" dirty="0">
                <a:solidFill>
                  <a:srgbClr val="C00000"/>
                </a:solidFill>
              </a:rPr>
              <a:t>data</a:t>
            </a:r>
            <a:r>
              <a:rPr lang="tr-TR" sz="2000" dirty="0"/>
              <a:t>) ↣ (</a:t>
            </a:r>
            <a:r>
              <a:rPr lang="tr-TR" sz="2000" dirty="0" err="1">
                <a:solidFill>
                  <a:srgbClr val="C00000"/>
                </a:solidFill>
              </a:rPr>
              <a:t>information</a:t>
            </a:r>
            <a:r>
              <a:rPr lang="tr-TR" sz="2000" dirty="0"/>
              <a:t>) </a:t>
            </a:r>
          </a:p>
          <a:p>
            <a:r>
              <a:rPr lang="tr-TR" sz="2000" dirty="0">
                <a:solidFill>
                  <a:srgbClr val="0070C0"/>
                </a:solidFill>
              </a:rPr>
              <a:t>Tekrar</a:t>
            </a:r>
            <a:r>
              <a:rPr lang="tr-TR" sz="2000" dirty="0"/>
              <a:t> </a:t>
            </a:r>
            <a:br>
              <a:rPr lang="tr-TR" sz="2000" dirty="0"/>
            </a:br>
            <a:r>
              <a:rPr lang="tr-TR" sz="2000" dirty="0"/>
              <a:t>(</a:t>
            </a:r>
            <a:r>
              <a:rPr lang="tr-TR" sz="2000" dirty="0" err="1">
                <a:solidFill>
                  <a:srgbClr val="C00000"/>
                </a:solidFill>
              </a:rPr>
              <a:t>iteration</a:t>
            </a:r>
            <a:r>
              <a:rPr lang="tr-TR" sz="2000" dirty="0"/>
              <a:t>)</a:t>
            </a:r>
          </a:p>
          <a:p>
            <a:r>
              <a:rPr lang="tr-TR" sz="2000" dirty="0"/>
              <a:t>…</a:t>
            </a:r>
          </a:p>
        </p:txBody>
      </p:sp>
      <p:sp>
        <p:nvSpPr>
          <p:cNvPr id="7" name="İçerik Yer Tutucusu 6">
            <a:extLst>
              <a:ext uri="{FF2B5EF4-FFF2-40B4-BE49-F238E27FC236}">
                <a16:creationId xmlns:a16="http://schemas.microsoft.com/office/drawing/2014/main" id="{96C378B4-331A-45C7-8640-700C958D2304}"/>
              </a:ext>
            </a:extLst>
          </p:cNvPr>
          <p:cNvSpPr>
            <a:spLocks noGrp="1"/>
          </p:cNvSpPr>
          <p:nvPr>
            <p:ph sz="half" idx="2"/>
          </p:nvPr>
        </p:nvSpPr>
        <p:spPr/>
        <p:txBody>
          <a:bodyPr>
            <a:normAutofit lnSpcReduction="10000"/>
          </a:bodyPr>
          <a:lstStyle/>
          <a:p>
            <a:r>
              <a:rPr lang="tr-TR" dirty="0">
                <a:solidFill>
                  <a:srgbClr val="0070C0"/>
                </a:solidFill>
              </a:rPr>
              <a:t>Veri</a:t>
            </a:r>
            <a:r>
              <a:rPr lang="tr-TR" dirty="0"/>
              <a:t> (</a:t>
            </a:r>
            <a:r>
              <a:rPr lang="tr-TR" dirty="0">
                <a:solidFill>
                  <a:srgbClr val="C00000"/>
                </a:solidFill>
              </a:rPr>
              <a:t>data</a:t>
            </a:r>
            <a:r>
              <a:rPr lang="tr-TR" dirty="0"/>
              <a:t>); kelime anlamıyla bir ölçüm veya sayım sonucu </a:t>
            </a:r>
            <a:r>
              <a:rPr lang="tr-TR" u="sng" dirty="0">
                <a:highlight>
                  <a:srgbClr val="FFFF00"/>
                </a:highlight>
              </a:rPr>
              <a:t>elde edilen </a:t>
            </a:r>
            <a:r>
              <a:rPr lang="tr-TR" dirty="0"/>
              <a:t>değerlerdir. </a:t>
            </a:r>
            <a:br>
              <a:rPr lang="tr-TR" dirty="0"/>
            </a:br>
            <a:br>
              <a:rPr lang="tr-TR" dirty="0"/>
            </a:br>
            <a:r>
              <a:rPr lang="tr-TR" i="1" dirty="0"/>
              <a:t>İlk olarak 1946 yılında aktarılabilir ve depolanabilir bilgisayar değerleri olarak kullanılmaya başlanmıştır.</a:t>
            </a:r>
          </a:p>
          <a:p>
            <a:r>
              <a:rPr lang="tr-TR" dirty="0">
                <a:solidFill>
                  <a:srgbClr val="0070C0"/>
                </a:solidFill>
              </a:rPr>
              <a:t>Bilgi</a:t>
            </a:r>
            <a:r>
              <a:rPr lang="tr-TR" dirty="0"/>
              <a:t> (</a:t>
            </a:r>
            <a:r>
              <a:rPr lang="tr-TR" dirty="0" err="1">
                <a:solidFill>
                  <a:srgbClr val="C00000"/>
                </a:solidFill>
              </a:rPr>
              <a:t>information</a:t>
            </a:r>
            <a:r>
              <a:rPr lang="tr-TR" dirty="0"/>
              <a:t>) ise verilerin işlenmesiyle ortaya çıkan değerlerdir.</a:t>
            </a:r>
          </a:p>
          <a:p>
            <a:pPr marL="0" indent="0" algn="ctr">
              <a:buNone/>
            </a:pPr>
            <a:r>
              <a:rPr lang="tr-TR" sz="2000" dirty="0">
                <a:solidFill>
                  <a:srgbClr val="0070C0"/>
                </a:solidFill>
              </a:rPr>
              <a:t>Veri </a:t>
            </a:r>
            <a:r>
              <a:rPr lang="tr-TR" dirty="0"/>
              <a:t>↣ Veri işleme ↣</a:t>
            </a:r>
            <a:r>
              <a:rPr lang="tr-TR" dirty="0">
                <a:solidFill>
                  <a:srgbClr val="0070C0"/>
                </a:solidFill>
              </a:rPr>
              <a:t>Bilgi</a:t>
            </a:r>
            <a:br>
              <a:rPr lang="tr-TR" dirty="0"/>
            </a:br>
            <a:r>
              <a:rPr lang="tr-TR" dirty="0"/>
              <a:t>(</a:t>
            </a:r>
            <a:r>
              <a:rPr lang="tr-TR" dirty="0">
                <a:solidFill>
                  <a:srgbClr val="C00000"/>
                </a:solidFill>
              </a:rPr>
              <a:t>data</a:t>
            </a:r>
            <a:r>
              <a:rPr lang="tr-TR" dirty="0"/>
              <a:t>)</a:t>
            </a:r>
            <a:r>
              <a:rPr lang="tr-TR" sz="2000" dirty="0">
                <a:solidFill>
                  <a:srgbClr val="0070C0"/>
                </a:solidFill>
              </a:rPr>
              <a:t> </a:t>
            </a:r>
            <a:r>
              <a:rPr lang="tr-TR" dirty="0"/>
              <a:t>↣ (</a:t>
            </a:r>
            <a:r>
              <a:rPr lang="tr-TR" dirty="0" err="1">
                <a:solidFill>
                  <a:srgbClr val="C00000"/>
                </a:solidFill>
              </a:rPr>
              <a:t>process</a:t>
            </a:r>
            <a:r>
              <a:rPr lang="tr-TR" dirty="0"/>
              <a:t>) ↣ </a:t>
            </a:r>
            <a:r>
              <a:rPr lang="tr-TR" sz="2000" dirty="0"/>
              <a:t>(</a:t>
            </a:r>
            <a:r>
              <a:rPr lang="tr-TR" sz="2000" dirty="0" err="1">
                <a:solidFill>
                  <a:srgbClr val="C00000"/>
                </a:solidFill>
              </a:rPr>
              <a:t>information</a:t>
            </a:r>
            <a:r>
              <a:rPr lang="tr-TR" sz="2000" dirty="0"/>
              <a:t>)</a:t>
            </a:r>
            <a:br>
              <a:rPr lang="tr-TR" sz="2000" dirty="0"/>
            </a:br>
            <a:br>
              <a:rPr lang="tr-TR" sz="2000" dirty="0"/>
            </a:br>
            <a:r>
              <a:rPr lang="tr-TR" i="1" dirty="0"/>
              <a:t>Veri işleme ise 1954 yılında kullanılmaya başlanmıştır.</a:t>
            </a:r>
          </a:p>
        </p:txBody>
      </p:sp>
    </p:spTree>
    <p:extLst>
      <p:ext uri="{BB962C8B-B14F-4D97-AF65-F5344CB8AC3E}">
        <p14:creationId xmlns:p14="http://schemas.microsoft.com/office/powerpoint/2010/main" val="4209616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EN BASİT BİLGİSAYAR</a:t>
            </a:r>
          </a:p>
        </p:txBody>
      </p:sp>
      <p:pic>
        <p:nvPicPr>
          <p:cNvPr id="5" name="İçerik Yer Tutucusu 4">
            <a:extLst>
              <a:ext uri="{FF2B5EF4-FFF2-40B4-BE49-F238E27FC236}">
                <a16:creationId xmlns:a16="http://schemas.microsoft.com/office/drawing/2014/main" id="{EFEA97CF-895D-4B14-B183-C5798914A5C3}"/>
              </a:ext>
            </a:extLst>
          </p:cNvPr>
          <p:cNvPicPr>
            <a:picLocks noGrp="1" noChangeAspect="1"/>
          </p:cNvPicPr>
          <p:nvPr>
            <p:ph idx="1"/>
          </p:nvPr>
        </p:nvPicPr>
        <p:blipFill>
          <a:blip r:embed="rId3"/>
          <a:stretch>
            <a:fillRect/>
          </a:stretch>
        </p:blipFill>
        <p:spPr>
          <a:xfrm>
            <a:off x="1466682" y="2959906"/>
            <a:ext cx="3062788" cy="3898094"/>
          </a:xfrm>
        </p:spPr>
      </p:pic>
      <p:sp>
        <p:nvSpPr>
          <p:cNvPr id="6" name="Metin kutusu 5">
            <a:extLst>
              <a:ext uri="{FF2B5EF4-FFF2-40B4-BE49-F238E27FC236}">
                <a16:creationId xmlns:a16="http://schemas.microsoft.com/office/drawing/2014/main" id="{FC380D36-D545-40FB-8855-F84E1BE6A55F}"/>
              </a:ext>
            </a:extLst>
          </p:cNvPr>
          <p:cNvSpPr txBox="1"/>
          <p:nvPr/>
        </p:nvSpPr>
        <p:spPr>
          <a:xfrm rot="16200000">
            <a:off x="2028099" y="4436055"/>
            <a:ext cx="1478290" cy="461665"/>
          </a:xfrm>
          <a:prstGeom prst="rect">
            <a:avLst/>
          </a:prstGeom>
          <a:noFill/>
        </p:spPr>
        <p:txBody>
          <a:bodyPr wrap="none" rtlCol="0">
            <a:spAutoFit/>
          </a:bodyPr>
          <a:lstStyle/>
          <a:p>
            <a:r>
              <a:rPr lang="tr-TR" sz="2400" dirty="0"/>
              <a:t>6802 CPU</a:t>
            </a:r>
          </a:p>
        </p:txBody>
      </p:sp>
      <p:grpSp>
        <p:nvGrpSpPr>
          <p:cNvPr id="177" name="Grup 176">
            <a:extLst>
              <a:ext uri="{FF2B5EF4-FFF2-40B4-BE49-F238E27FC236}">
                <a16:creationId xmlns:a16="http://schemas.microsoft.com/office/drawing/2014/main" id="{91DAAE8B-8681-4F76-9281-3CEA59DC1A17}"/>
              </a:ext>
            </a:extLst>
          </p:cNvPr>
          <p:cNvGrpSpPr/>
          <p:nvPr/>
        </p:nvGrpSpPr>
        <p:grpSpPr>
          <a:xfrm>
            <a:off x="8093924" y="3072408"/>
            <a:ext cx="2085975" cy="2333625"/>
            <a:chOff x="8093924" y="3072408"/>
            <a:chExt cx="2085975" cy="2333625"/>
          </a:xfrm>
        </p:grpSpPr>
        <p:pic>
          <p:nvPicPr>
            <p:cNvPr id="8" name="Resim 7">
              <a:extLst>
                <a:ext uri="{FF2B5EF4-FFF2-40B4-BE49-F238E27FC236}">
                  <a16:creationId xmlns:a16="http://schemas.microsoft.com/office/drawing/2014/main" id="{6A39BACD-A7AC-4C85-9641-3A0A4BD491BD}"/>
                </a:ext>
              </a:extLst>
            </p:cNvPr>
            <p:cNvPicPr>
              <a:picLocks noChangeAspect="1"/>
            </p:cNvPicPr>
            <p:nvPr/>
          </p:nvPicPr>
          <p:blipFill>
            <a:blip r:embed="rId4"/>
            <a:stretch>
              <a:fillRect/>
            </a:stretch>
          </p:blipFill>
          <p:spPr>
            <a:xfrm>
              <a:off x="8093924" y="3072408"/>
              <a:ext cx="2085975" cy="2333625"/>
            </a:xfrm>
            <a:prstGeom prst="rect">
              <a:avLst/>
            </a:prstGeom>
          </p:spPr>
        </p:pic>
        <p:sp>
          <p:nvSpPr>
            <p:cNvPr id="24" name="Metin kutusu 23">
              <a:extLst>
                <a:ext uri="{FF2B5EF4-FFF2-40B4-BE49-F238E27FC236}">
                  <a16:creationId xmlns:a16="http://schemas.microsoft.com/office/drawing/2014/main" id="{AC5C02C8-A172-4440-9407-BC36E3BF2B78}"/>
                </a:ext>
              </a:extLst>
            </p:cNvPr>
            <p:cNvSpPr txBox="1"/>
            <p:nvPr/>
          </p:nvSpPr>
          <p:spPr>
            <a:xfrm rot="16200000">
              <a:off x="8132299" y="4047807"/>
              <a:ext cx="1919372" cy="461665"/>
            </a:xfrm>
            <a:prstGeom prst="rect">
              <a:avLst/>
            </a:prstGeom>
            <a:solidFill>
              <a:schemeClr val="bg1"/>
            </a:solidFill>
          </p:spPr>
          <p:txBody>
            <a:bodyPr wrap="none" rtlCol="0">
              <a:spAutoFit/>
            </a:bodyPr>
            <a:lstStyle/>
            <a:p>
              <a:r>
                <a:rPr lang="tr-TR" sz="2400" dirty="0"/>
                <a:t>2732 EPROM</a:t>
              </a:r>
            </a:p>
          </p:txBody>
        </p:sp>
      </p:grpSp>
      <p:grpSp>
        <p:nvGrpSpPr>
          <p:cNvPr id="176" name="Grup 175">
            <a:extLst>
              <a:ext uri="{FF2B5EF4-FFF2-40B4-BE49-F238E27FC236}">
                <a16:creationId xmlns:a16="http://schemas.microsoft.com/office/drawing/2014/main" id="{CAFF4665-6E14-4CD4-BCDF-D6E3BACAAF66}"/>
              </a:ext>
            </a:extLst>
          </p:cNvPr>
          <p:cNvGrpSpPr/>
          <p:nvPr/>
        </p:nvGrpSpPr>
        <p:grpSpPr>
          <a:xfrm>
            <a:off x="1052010" y="2302231"/>
            <a:ext cx="9686475" cy="4058609"/>
            <a:chOff x="1052010" y="2302231"/>
            <a:chExt cx="9686475" cy="4058609"/>
          </a:xfrm>
        </p:grpSpPr>
        <p:cxnSp>
          <p:nvCxnSpPr>
            <p:cNvPr id="89" name="Bağlayıcı: Dirsek 88">
              <a:extLst>
                <a:ext uri="{FF2B5EF4-FFF2-40B4-BE49-F238E27FC236}">
                  <a16:creationId xmlns:a16="http://schemas.microsoft.com/office/drawing/2014/main" id="{ED22E3A3-F4EF-4CC4-981C-BD0FACDB4A92}"/>
                </a:ext>
              </a:extLst>
            </p:cNvPr>
            <p:cNvCxnSpPr>
              <a:cxnSpLocks/>
            </p:cNvCxnSpPr>
            <p:nvPr/>
          </p:nvCxnSpPr>
          <p:spPr>
            <a:xfrm rot="10800000">
              <a:off x="1052010" y="2379536"/>
              <a:ext cx="7198857" cy="1802635"/>
            </a:xfrm>
            <a:prstGeom prst="bentConnector3">
              <a:avLst>
                <a:gd name="adj1" fmla="val 27166"/>
              </a:avLst>
            </a:prstGeom>
            <a:ln w="28575">
              <a:solidFill>
                <a:srgbClr val="00B050"/>
              </a:solidFill>
              <a:headEnd type="stealth"/>
            </a:ln>
          </p:spPr>
          <p:style>
            <a:lnRef idx="1">
              <a:schemeClr val="accent1"/>
            </a:lnRef>
            <a:fillRef idx="0">
              <a:schemeClr val="accent1"/>
            </a:fillRef>
            <a:effectRef idx="0">
              <a:schemeClr val="accent1"/>
            </a:effectRef>
            <a:fontRef idx="minor">
              <a:schemeClr val="tx1"/>
            </a:fontRef>
          </p:style>
        </p:cxnSp>
        <p:sp>
          <p:nvSpPr>
            <p:cNvPr id="99" name="Metin kutusu 98">
              <a:extLst>
                <a:ext uri="{FF2B5EF4-FFF2-40B4-BE49-F238E27FC236}">
                  <a16:creationId xmlns:a16="http://schemas.microsoft.com/office/drawing/2014/main" id="{0BDD6CA4-37D5-446E-9725-6BBFF927A42D}"/>
                </a:ext>
              </a:extLst>
            </p:cNvPr>
            <p:cNvSpPr txBox="1"/>
            <p:nvPr/>
          </p:nvSpPr>
          <p:spPr>
            <a:xfrm rot="16200000">
              <a:off x="5534610" y="3015182"/>
              <a:ext cx="1887568" cy="461665"/>
            </a:xfrm>
            <a:prstGeom prst="rect">
              <a:avLst/>
            </a:prstGeom>
            <a:noFill/>
          </p:spPr>
          <p:txBody>
            <a:bodyPr wrap="none" rtlCol="0">
              <a:spAutoFit/>
            </a:bodyPr>
            <a:lstStyle/>
            <a:p>
              <a:r>
                <a:rPr lang="tr-TR" sz="2400" dirty="0">
                  <a:solidFill>
                    <a:srgbClr val="00B050"/>
                  </a:solidFill>
                </a:rPr>
                <a:t>ADRES YOLU</a:t>
              </a:r>
            </a:p>
          </p:txBody>
        </p:sp>
        <p:cxnSp>
          <p:nvCxnSpPr>
            <p:cNvPr id="112" name="Düz Bağlayıcı 111">
              <a:extLst>
                <a:ext uri="{FF2B5EF4-FFF2-40B4-BE49-F238E27FC236}">
                  <a16:creationId xmlns:a16="http://schemas.microsoft.com/office/drawing/2014/main" id="{D8569BC1-7BC8-4EA6-AEB0-04912F2B82B0}"/>
                </a:ext>
              </a:extLst>
            </p:cNvPr>
            <p:cNvCxnSpPr>
              <a:cxnSpLocks/>
            </p:cNvCxnSpPr>
            <p:nvPr/>
          </p:nvCxnSpPr>
          <p:spPr>
            <a:xfrm flipV="1">
              <a:off x="1234997" y="5044072"/>
              <a:ext cx="755506" cy="9898"/>
            </a:xfrm>
            <a:prstGeom prst="line">
              <a:avLst/>
            </a:prstGeom>
            <a:ln w="28575">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114" name="Düz Bağlayıcı 113">
              <a:extLst>
                <a:ext uri="{FF2B5EF4-FFF2-40B4-BE49-F238E27FC236}">
                  <a16:creationId xmlns:a16="http://schemas.microsoft.com/office/drawing/2014/main" id="{A4215EA4-7D3C-4256-BEC3-08462F590C54}"/>
                </a:ext>
              </a:extLst>
            </p:cNvPr>
            <p:cNvCxnSpPr>
              <a:cxnSpLocks/>
            </p:cNvCxnSpPr>
            <p:nvPr/>
          </p:nvCxnSpPr>
          <p:spPr>
            <a:xfrm flipV="1">
              <a:off x="1234997" y="5203444"/>
              <a:ext cx="755506" cy="9898"/>
            </a:xfrm>
            <a:prstGeom prst="line">
              <a:avLst/>
            </a:prstGeom>
            <a:ln w="28575">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115" name="Düz Bağlayıcı 114">
              <a:extLst>
                <a:ext uri="{FF2B5EF4-FFF2-40B4-BE49-F238E27FC236}">
                  <a16:creationId xmlns:a16="http://schemas.microsoft.com/office/drawing/2014/main" id="{021001B6-1602-4DFB-A805-40565F89B39F}"/>
                </a:ext>
              </a:extLst>
            </p:cNvPr>
            <p:cNvCxnSpPr>
              <a:cxnSpLocks/>
            </p:cNvCxnSpPr>
            <p:nvPr/>
          </p:nvCxnSpPr>
          <p:spPr>
            <a:xfrm flipV="1">
              <a:off x="1234997" y="5356966"/>
              <a:ext cx="755506" cy="9898"/>
            </a:xfrm>
            <a:prstGeom prst="line">
              <a:avLst/>
            </a:prstGeom>
            <a:ln w="28575">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116" name="Düz Bağlayıcı 115">
              <a:extLst>
                <a:ext uri="{FF2B5EF4-FFF2-40B4-BE49-F238E27FC236}">
                  <a16:creationId xmlns:a16="http://schemas.microsoft.com/office/drawing/2014/main" id="{EF483A2F-51A4-452E-9A2F-F5CC883DBE3E}"/>
                </a:ext>
              </a:extLst>
            </p:cNvPr>
            <p:cNvCxnSpPr>
              <a:cxnSpLocks/>
            </p:cNvCxnSpPr>
            <p:nvPr/>
          </p:nvCxnSpPr>
          <p:spPr>
            <a:xfrm flipV="1">
              <a:off x="1234997" y="5519725"/>
              <a:ext cx="755506" cy="9898"/>
            </a:xfrm>
            <a:prstGeom prst="line">
              <a:avLst/>
            </a:prstGeom>
            <a:ln w="28575">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117" name="Düz Bağlayıcı 116">
              <a:extLst>
                <a:ext uri="{FF2B5EF4-FFF2-40B4-BE49-F238E27FC236}">
                  <a16:creationId xmlns:a16="http://schemas.microsoft.com/office/drawing/2014/main" id="{CE20BD65-A42B-4E12-87F3-3EB96DDF0419}"/>
                </a:ext>
              </a:extLst>
            </p:cNvPr>
            <p:cNvCxnSpPr>
              <a:cxnSpLocks/>
            </p:cNvCxnSpPr>
            <p:nvPr/>
          </p:nvCxnSpPr>
          <p:spPr>
            <a:xfrm flipV="1">
              <a:off x="1243169" y="5689329"/>
              <a:ext cx="755506" cy="9898"/>
            </a:xfrm>
            <a:prstGeom prst="line">
              <a:avLst/>
            </a:prstGeom>
            <a:ln w="28575">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118" name="Düz Bağlayıcı 117">
              <a:extLst>
                <a:ext uri="{FF2B5EF4-FFF2-40B4-BE49-F238E27FC236}">
                  <a16:creationId xmlns:a16="http://schemas.microsoft.com/office/drawing/2014/main" id="{8B75BA69-C388-469B-9548-BE1C328E6F89}"/>
                </a:ext>
              </a:extLst>
            </p:cNvPr>
            <p:cNvCxnSpPr>
              <a:cxnSpLocks/>
            </p:cNvCxnSpPr>
            <p:nvPr/>
          </p:nvCxnSpPr>
          <p:spPr>
            <a:xfrm flipV="1">
              <a:off x="1241037" y="5862571"/>
              <a:ext cx="755506" cy="9898"/>
            </a:xfrm>
            <a:prstGeom prst="line">
              <a:avLst/>
            </a:prstGeom>
            <a:ln w="28575">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119" name="Düz Bağlayıcı 118">
              <a:extLst>
                <a:ext uri="{FF2B5EF4-FFF2-40B4-BE49-F238E27FC236}">
                  <a16:creationId xmlns:a16="http://schemas.microsoft.com/office/drawing/2014/main" id="{9546E648-E76B-4D59-BE10-A1FCA2FE6A71}"/>
                </a:ext>
              </a:extLst>
            </p:cNvPr>
            <p:cNvCxnSpPr>
              <a:cxnSpLocks/>
            </p:cNvCxnSpPr>
            <p:nvPr/>
          </p:nvCxnSpPr>
          <p:spPr>
            <a:xfrm flipV="1">
              <a:off x="1241721" y="6025915"/>
              <a:ext cx="755506" cy="9898"/>
            </a:xfrm>
            <a:prstGeom prst="line">
              <a:avLst/>
            </a:prstGeom>
            <a:ln w="28575">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120" name="Düz Bağlayıcı 119">
              <a:extLst>
                <a:ext uri="{FF2B5EF4-FFF2-40B4-BE49-F238E27FC236}">
                  <a16:creationId xmlns:a16="http://schemas.microsoft.com/office/drawing/2014/main" id="{1A5FC859-D79D-4A6B-AC7F-C7E04A54277E}"/>
                </a:ext>
              </a:extLst>
            </p:cNvPr>
            <p:cNvCxnSpPr>
              <a:cxnSpLocks/>
            </p:cNvCxnSpPr>
            <p:nvPr/>
          </p:nvCxnSpPr>
          <p:spPr>
            <a:xfrm flipV="1">
              <a:off x="1243416" y="6197420"/>
              <a:ext cx="755506" cy="9898"/>
            </a:xfrm>
            <a:prstGeom prst="line">
              <a:avLst/>
            </a:prstGeom>
            <a:ln w="28575">
              <a:solidFill>
                <a:srgbClr val="00B050"/>
              </a:solidFill>
              <a:prstDash val="sysDash"/>
            </a:ln>
          </p:spPr>
          <p:style>
            <a:lnRef idx="1">
              <a:schemeClr val="accent1"/>
            </a:lnRef>
            <a:fillRef idx="0">
              <a:schemeClr val="accent1"/>
            </a:fillRef>
            <a:effectRef idx="0">
              <a:schemeClr val="accent1"/>
            </a:effectRef>
            <a:fontRef idx="minor">
              <a:schemeClr val="tx1"/>
            </a:fontRef>
          </p:style>
        </p:cxnSp>
        <p:cxnSp>
          <p:nvCxnSpPr>
            <p:cNvPr id="121" name="Düz Bağlayıcı 120">
              <a:extLst>
                <a:ext uri="{FF2B5EF4-FFF2-40B4-BE49-F238E27FC236}">
                  <a16:creationId xmlns:a16="http://schemas.microsoft.com/office/drawing/2014/main" id="{7D0E93F1-4F9F-43BE-92EC-92FCC312DFA8}"/>
                </a:ext>
              </a:extLst>
            </p:cNvPr>
            <p:cNvCxnSpPr>
              <a:cxnSpLocks/>
            </p:cNvCxnSpPr>
            <p:nvPr/>
          </p:nvCxnSpPr>
          <p:spPr>
            <a:xfrm flipV="1">
              <a:off x="1243416" y="6350942"/>
              <a:ext cx="755506" cy="9898"/>
            </a:xfrm>
            <a:prstGeom prst="line">
              <a:avLst/>
            </a:prstGeom>
            <a:ln w="28575">
              <a:solidFill>
                <a:srgbClr val="00B050"/>
              </a:solidFill>
              <a:prstDash val="sysDash"/>
            </a:ln>
          </p:spPr>
          <p:style>
            <a:lnRef idx="1">
              <a:schemeClr val="accent1"/>
            </a:lnRef>
            <a:fillRef idx="0">
              <a:schemeClr val="accent1"/>
            </a:fillRef>
            <a:effectRef idx="0">
              <a:schemeClr val="accent1"/>
            </a:effectRef>
            <a:fontRef idx="minor">
              <a:schemeClr val="tx1"/>
            </a:fontRef>
          </p:style>
        </p:cxnSp>
        <p:grpSp>
          <p:nvGrpSpPr>
            <p:cNvPr id="161" name="Grup 160">
              <a:extLst>
                <a:ext uri="{FF2B5EF4-FFF2-40B4-BE49-F238E27FC236}">
                  <a16:creationId xmlns:a16="http://schemas.microsoft.com/office/drawing/2014/main" id="{B723995E-960F-437E-BA0E-D06CB8389B1F}"/>
                </a:ext>
              </a:extLst>
            </p:cNvPr>
            <p:cNvGrpSpPr/>
            <p:nvPr/>
          </p:nvGrpSpPr>
          <p:grpSpPr>
            <a:xfrm>
              <a:off x="1052010" y="2379536"/>
              <a:ext cx="9686475" cy="2496549"/>
              <a:chOff x="1052010" y="2379536"/>
              <a:chExt cx="9686475" cy="2496549"/>
            </a:xfrm>
          </p:grpSpPr>
          <p:grpSp>
            <p:nvGrpSpPr>
              <p:cNvPr id="65" name="Grup 64">
                <a:extLst>
                  <a:ext uri="{FF2B5EF4-FFF2-40B4-BE49-F238E27FC236}">
                    <a16:creationId xmlns:a16="http://schemas.microsoft.com/office/drawing/2014/main" id="{DB395803-D4E8-4C2E-A452-D26081247CD5}"/>
                  </a:ext>
                </a:extLst>
              </p:cNvPr>
              <p:cNvGrpSpPr/>
              <p:nvPr/>
            </p:nvGrpSpPr>
            <p:grpSpPr>
              <a:xfrm>
                <a:off x="1302768" y="2594344"/>
                <a:ext cx="6948097" cy="1971378"/>
                <a:chOff x="1302768" y="2594344"/>
                <a:chExt cx="6948097" cy="1971378"/>
              </a:xfrm>
            </p:grpSpPr>
            <p:cxnSp>
              <p:nvCxnSpPr>
                <p:cNvPr id="54" name="Bağlayıcı: Dirsek 53">
                  <a:extLst>
                    <a:ext uri="{FF2B5EF4-FFF2-40B4-BE49-F238E27FC236}">
                      <a16:creationId xmlns:a16="http://schemas.microsoft.com/office/drawing/2014/main" id="{51F9A9D3-AE04-4D76-97F6-0C16FEA0D412}"/>
                    </a:ext>
                  </a:extLst>
                </p:cNvPr>
                <p:cNvCxnSpPr>
                  <a:cxnSpLocks/>
                </p:cNvCxnSpPr>
                <p:nvPr/>
              </p:nvCxnSpPr>
              <p:spPr>
                <a:xfrm rot="16200000" flipV="1">
                  <a:off x="665156" y="3231956"/>
                  <a:ext cx="1971378" cy="696153"/>
                </a:xfrm>
                <a:prstGeom prst="bentConnector3">
                  <a:avLst>
                    <a:gd name="adj1" fmla="val 380"/>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0" name="Bağlayıcı: Dirsek 59">
                  <a:extLst>
                    <a:ext uri="{FF2B5EF4-FFF2-40B4-BE49-F238E27FC236}">
                      <a16:creationId xmlns:a16="http://schemas.microsoft.com/office/drawing/2014/main" id="{A33B6354-4D69-4A82-B56E-8F4C419438F2}"/>
                    </a:ext>
                  </a:extLst>
                </p:cNvPr>
                <p:cNvCxnSpPr>
                  <a:cxnSpLocks/>
                </p:cNvCxnSpPr>
                <p:nvPr/>
              </p:nvCxnSpPr>
              <p:spPr>
                <a:xfrm rot="10800000">
                  <a:off x="1302771" y="2594351"/>
                  <a:ext cx="6948094" cy="1942629"/>
                </a:xfrm>
                <a:prstGeom prst="bentConnector3">
                  <a:avLst>
                    <a:gd name="adj1" fmla="val 30932"/>
                  </a:avLst>
                </a:prstGeom>
                <a:ln w="28575">
                  <a:solidFill>
                    <a:srgbClr val="00B050"/>
                  </a:solidFill>
                  <a:headEnd type="stealth"/>
                </a:ln>
              </p:spPr>
              <p:style>
                <a:lnRef idx="1">
                  <a:schemeClr val="accent1"/>
                </a:lnRef>
                <a:fillRef idx="0">
                  <a:schemeClr val="accent1"/>
                </a:fillRef>
                <a:effectRef idx="0">
                  <a:schemeClr val="accent1"/>
                </a:effectRef>
                <a:fontRef idx="minor">
                  <a:schemeClr val="tx1"/>
                </a:fontRef>
              </p:style>
            </p:cxnSp>
          </p:grpSp>
          <p:grpSp>
            <p:nvGrpSpPr>
              <p:cNvPr id="67" name="Grup 66">
                <a:extLst>
                  <a:ext uri="{FF2B5EF4-FFF2-40B4-BE49-F238E27FC236}">
                    <a16:creationId xmlns:a16="http://schemas.microsoft.com/office/drawing/2014/main" id="{64BC1020-9464-4D53-890A-93F14D9BF522}"/>
                  </a:ext>
                </a:extLst>
              </p:cNvPr>
              <p:cNvGrpSpPr/>
              <p:nvPr/>
            </p:nvGrpSpPr>
            <p:grpSpPr>
              <a:xfrm>
                <a:off x="1169581" y="2475775"/>
                <a:ext cx="7081285" cy="2238703"/>
                <a:chOff x="1302769" y="2679499"/>
                <a:chExt cx="6948097" cy="1891191"/>
              </a:xfrm>
            </p:grpSpPr>
            <p:cxnSp>
              <p:nvCxnSpPr>
                <p:cNvPr id="68" name="Bağlayıcı: Dirsek 67">
                  <a:extLst>
                    <a:ext uri="{FF2B5EF4-FFF2-40B4-BE49-F238E27FC236}">
                      <a16:creationId xmlns:a16="http://schemas.microsoft.com/office/drawing/2014/main" id="{69E79198-79F7-4575-95E5-EBD3B6BDB8B9}"/>
                    </a:ext>
                  </a:extLst>
                </p:cNvPr>
                <p:cNvCxnSpPr>
                  <a:cxnSpLocks/>
                </p:cNvCxnSpPr>
                <p:nvPr/>
              </p:nvCxnSpPr>
              <p:spPr>
                <a:xfrm rot="16200000" flipV="1">
                  <a:off x="764047" y="3218225"/>
                  <a:ext cx="1891190" cy="813740"/>
                </a:xfrm>
                <a:prstGeom prst="bentConnector3">
                  <a:avLst>
                    <a:gd name="adj1" fmla="val 402"/>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69" name="Bağlayıcı: Dirsek 68">
                  <a:extLst>
                    <a:ext uri="{FF2B5EF4-FFF2-40B4-BE49-F238E27FC236}">
                      <a16:creationId xmlns:a16="http://schemas.microsoft.com/office/drawing/2014/main" id="{8812D34F-A16B-468D-8505-B37CCDC6DF69}"/>
                    </a:ext>
                  </a:extLst>
                </p:cNvPr>
                <p:cNvCxnSpPr>
                  <a:cxnSpLocks/>
                </p:cNvCxnSpPr>
                <p:nvPr/>
              </p:nvCxnSpPr>
              <p:spPr>
                <a:xfrm rot="10800000">
                  <a:off x="1302769" y="2679499"/>
                  <a:ext cx="6948097" cy="1582381"/>
                </a:xfrm>
                <a:prstGeom prst="bentConnector3">
                  <a:avLst>
                    <a:gd name="adj1" fmla="val 28975"/>
                  </a:avLst>
                </a:prstGeom>
                <a:ln w="28575">
                  <a:solidFill>
                    <a:srgbClr val="00B050"/>
                  </a:solidFill>
                  <a:headEnd type="stealth"/>
                </a:ln>
              </p:spPr>
              <p:style>
                <a:lnRef idx="1">
                  <a:schemeClr val="accent1"/>
                </a:lnRef>
                <a:fillRef idx="0">
                  <a:schemeClr val="accent1"/>
                </a:fillRef>
                <a:effectRef idx="0">
                  <a:schemeClr val="accent1"/>
                </a:effectRef>
                <a:fontRef idx="minor">
                  <a:schemeClr val="tx1"/>
                </a:fontRef>
              </p:style>
            </p:cxnSp>
          </p:grpSp>
          <p:cxnSp>
            <p:nvCxnSpPr>
              <p:cNvPr id="86" name="Bağlayıcı: Dirsek 85">
                <a:extLst>
                  <a:ext uri="{FF2B5EF4-FFF2-40B4-BE49-F238E27FC236}">
                    <a16:creationId xmlns:a16="http://schemas.microsoft.com/office/drawing/2014/main" id="{A864F0F8-9720-4D0A-AA29-BF7104BE22F5}"/>
                  </a:ext>
                </a:extLst>
              </p:cNvPr>
              <p:cNvCxnSpPr>
                <a:cxnSpLocks/>
              </p:cNvCxnSpPr>
              <p:nvPr/>
            </p:nvCxnSpPr>
            <p:spPr>
              <a:xfrm rot="16200000" flipV="1">
                <a:off x="283781" y="3147765"/>
                <a:ext cx="2496549" cy="960092"/>
              </a:xfrm>
              <a:prstGeom prst="bentConnector3">
                <a:avLst>
                  <a:gd name="adj1" fmla="val -143"/>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2" name="Düz Bağlayıcı 121">
                <a:extLst>
                  <a:ext uri="{FF2B5EF4-FFF2-40B4-BE49-F238E27FC236}">
                    <a16:creationId xmlns:a16="http://schemas.microsoft.com/office/drawing/2014/main" id="{9E4ECC83-A084-41A7-810C-FD0D040E7C8A}"/>
                  </a:ext>
                </a:extLst>
              </p:cNvPr>
              <p:cNvCxnSpPr>
                <a:cxnSpLocks/>
              </p:cNvCxnSpPr>
              <p:nvPr/>
            </p:nvCxnSpPr>
            <p:spPr>
              <a:xfrm flipV="1">
                <a:off x="7476455" y="4006569"/>
                <a:ext cx="755506" cy="9898"/>
              </a:xfrm>
              <a:prstGeom prst="line">
                <a:avLst/>
              </a:prstGeom>
              <a:ln w="28575">
                <a:solidFill>
                  <a:srgbClr val="00B050"/>
                </a:solidFill>
                <a:prstDash val="sysDash"/>
                <a:headEnd type="none"/>
                <a:tailEnd type="stealth"/>
              </a:ln>
            </p:spPr>
            <p:style>
              <a:lnRef idx="1">
                <a:schemeClr val="accent1"/>
              </a:lnRef>
              <a:fillRef idx="0">
                <a:schemeClr val="accent1"/>
              </a:fillRef>
              <a:effectRef idx="0">
                <a:schemeClr val="accent1"/>
              </a:effectRef>
              <a:fontRef idx="minor">
                <a:schemeClr val="tx1"/>
              </a:fontRef>
            </p:style>
          </p:cxnSp>
          <p:cxnSp>
            <p:nvCxnSpPr>
              <p:cNvPr id="123" name="Düz Bağlayıcı 122">
                <a:extLst>
                  <a:ext uri="{FF2B5EF4-FFF2-40B4-BE49-F238E27FC236}">
                    <a16:creationId xmlns:a16="http://schemas.microsoft.com/office/drawing/2014/main" id="{E06A0A39-345C-4D7C-96C4-119E703040AD}"/>
                  </a:ext>
                </a:extLst>
              </p:cNvPr>
              <p:cNvCxnSpPr>
                <a:cxnSpLocks/>
              </p:cNvCxnSpPr>
              <p:nvPr/>
            </p:nvCxnSpPr>
            <p:spPr>
              <a:xfrm flipV="1">
                <a:off x="7474297" y="3817024"/>
                <a:ext cx="755506" cy="9898"/>
              </a:xfrm>
              <a:prstGeom prst="line">
                <a:avLst/>
              </a:prstGeom>
              <a:ln w="28575">
                <a:solidFill>
                  <a:srgbClr val="00B050"/>
                </a:solidFill>
                <a:prstDash val="sysDash"/>
                <a:headEnd type="none"/>
                <a:tailEnd type="stealth"/>
              </a:ln>
            </p:spPr>
            <p:style>
              <a:lnRef idx="1">
                <a:schemeClr val="accent1"/>
              </a:lnRef>
              <a:fillRef idx="0">
                <a:schemeClr val="accent1"/>
              </a:fillRef>
              <a:effectRef idx="0">
                <a:schemeClr val="accent1"/>
              </a:effectRef>
              <a:fontRef idx="minor">
                <a:schemeClr val="tx1"/>
              </a:fontRef>
            </p:style>
          </p:cxnSp>
          <p:cxnSp>
            <p:nvCxnSpPr>
              <p:cNvPr id="124" name="Düz Bağlayıcı 123">
                <a:extLst>
                  <a:ext uri="{FF2B5EF4-FFF2-40B4-BE49-F238E27FC236}">
                    <a16:creationId xmlns:a16="http://schemas.microsoft.com/office/drawing/2014/main" id="{DD7CCC1C-0910-41F3-820F-9D59B802FA6B}"/>
                  </a:ext>
                </a:extLst>
              </p:cNvPr>
              <p:cNvCxnSpPr>
                <a:cxnSpLocks/>
              </p:cNvCxnSpPr>
              <p:nvPr/>
            </p:nvCxnSpPr>
            <p:spPr>
              <a:xfrm flipV="1">
                <a:off x="7474297" y="3652421"/>
                <a:ext cx="755506" cy="9898"/>
              </a:xfrm>
              <a:prstGeom prst="line">
                <a:avLst/>
              </a:prstGeom>
              <a:ln w="28575">
                <a:solidFill>
                  <a:srgbClr val="00B050"/>
                </a:solidFill>
                <a:prstDash val="sysDash"/>
                <a:headEnd type="none"/>
                <a:tailEnd type="stealth"/>
              </a:ln>
            </p:spPr>
            <p:style>
              <a:lnRef idx="1">
                <a:schemeClr val="accent1"/>
              </a:lnRef>
              <a:fillRef idx="0">
                <a:schemeClr val="accent1"/>
              </a:fillRef>
              <a:effectRef idx="0">
                <a:schemeClr val="accent1"/>
              </a:effectRef>
              <a:fontRef idx="minor">
                <a:schemeClr val="tx1"/>
              </a:fontRef>
            </p:style>
          </p:cxnSp>
          <p:cxnSp>
            <p:nvCxnSpPr>
              <p:cNvPr id="125" name="Düz Bağlayıcı 124">
                <a:extLst>
                  <a:ext uri="{FF2B5EF4-FFF2-40B4-BE49-F238E27FC236}">
                    <a16:creationId xmlns:a16="http://schemas.microsoft.com/office/drawing/2014/main" id="{C8255C56-3517-4B4C-9F17-D24A236D74EF}"/>
                  </a:ext>
                </a:extLst>
              </p:cNvPr>
              <p:cNvCxnSpPr>
                <a:cxnSpLocks/>
              </p:cNvCxnSpPr>
              <p:nvPr/>
            </p:nvCxnSpPr>
            <p:spPr>
              <a:xfrm flipV="1">
                <a:off x="7474297" y="3467564"/>
                <a:ext cx="755506" cy="9898"/>
              </a:xfrm>
              <a:prstGeom prst="line">
                <a:avLst/>
              </a:prstGeom>
              <a:ln w="28575">
                <a:solidFill>
                  <a:srgbClr val="00B050"/>
                </a:solidFill>
                <a:prstDash val="sysDash"/>
                <a:headEnd type="none"/>
                <a:tailEnd type="stealth"/>
              </a:ln>
            </p:spPr>
            <p:style>
              <a:lnRef idx="1">
                <a:schemeClr val="accent1"/>
              </a:lnRef>
              <a:fillRef idx="0">
                <a:schemeClr val="accent1"/>
              </a:fillRef>
              <a:effectRef idx="0">
                <a:schemeClr val="accent1"/>
              </a:effectRef>
              <a:fontRef idx="minor">
                <a:schemeClr val="tx1"/>
              </a:fontRef>
            </p:style>
          </p:cxnSp>
          <p:cxnSp>
            <p:nvCxnSpPr>
              <p:cNvPr id="126" name="Düz Bağlayıcı 125">
                <a:extLst>
                  <a:ext uri="{FF2B5EF4-FFF2-40B4-BE49-F238E27FC236}">
                    <a16:creationId xmlns:a16="http://schemas.microsoft.com/office/drawing/2014/main" id="{744E02BE-62F4-474D-B2E1-FDC96B807078}"/>
                  </a:ext>
                </a:extLst>
              </p:cNvPr>
              <p:cNvCxnSpPr>
                <a:cxnSpLocks/>
              </p:cNvCxnSpPr>
              <p:nvPr/>
            </p:nvCxnSpPr>
            <p:spPr>
              <a:xfrm flipV="1">
                <a:off x="7474297" y="3290275"/>
                <a:ext cx="755506" cy="9898"/>
              </a:xfrm>
              <a:prstGeom prst="line">
                <a:avLst/>
              </a:prstGeom>
              <a:ln w="28575">
                <a:solidFill>
                  <a:srgbClr val="00B050"/>
                </a:solidFill>
                <a:prstDash val="sysDash"/>
                <a:headEnd type="none"/>
                <a:tailEnd type="stealth"/>
              </a:ln>
            </p:spPr>
            <p:style>
              <a:lnRef idx="1">
                <a:schemeClr val="accent1"/>
              </a:lnRef>
              <a:fillRef idx="0">
                <a:schemeClr val="accent1"/>
              </a:fillRef>
              <a:effectRef idx="0">
                <a:schemeClr val="accent1"/>
              </a:effectRef>
              <a:fontRef idx="minor">
                <a:schemeClr val="tx1"/>
              </a:fontRef>
            </p:style>
          </p:cxnSp>
          <p:cxnSp>
            <p:nvCxnSpPr>
              <p:cNvPr id="127" name="Düz Bağlayıcı 126">
                <a:extLst>
                  <a:ext uri="{FF2B5EF4-FFF2-40B4-BE49-F238E27FC236}">
                    <a16:creationId xmlns:a16="http://schemas.microsoft.com/office/drawing/2014/main" id="{C0F7D0C3-A1B9-49AC-ABD4-50AF7634ED1B}"/>
                  </a:ext>
                </a:extLst>
              </p:cNvPr>
              <p:cNvCxnSpPr>
                <a:cxnSpLocks/>
              </p:cNvCxnSpPr>
              <p:nvPr/>
            </p:nvCxnSpPr>
            <p:spPr>
              <a:xfrm flipH="1">
                <a:off x="9972768" y="3817024"/>
                <a:ext cx="752550" cy="1162"/>
              </a:xfrm>
              <a:prstGeom prst="line">
                <a:avLst/>
              </a:prstGeom>
              <a:ln w="28575">
                <a:solidFill>
                  <a:srgbClr val="00B050"/>
                </a:solidFill>
                <a:prstDash val="sysDash"/>
                <a:headEnd type="none"/>
                <a:tailEnd type="stealth"/>
              </a:ln>
            </p:spPr>
            <p:style>
              <a:lnRef idx="1">
                <a:schemeClr val="accent1"/>
              </a:lnRef>
              <a:fillRef idx="0">
                <a:schemeClr val="accent1"/>
              </a:fillRef>
              <a:effectRef idx="0">
                <a:schemeClr val="accent1"/>
              </a:effectRef>
              <a:fontRef idx="minor">
                <a:schemeClr val="tx1"/>
              </a:fontRef>
            </p:style>
          </p:cxnSp>
          <p:cxnSp>
            <p:nvCxnSpPr>
              <p:cNvPr id="129" name="Düz Bağlayıcı 128">
                <a:extLst>
                  <a:ext uri="{FF2B5EF4-FFF2-40B4-BE49-F238E27FC236}">
                    <a16:creationId xmlns:a16="http://schemas.microsoft.com/office/drawing/2014/main" id="{CA4807AE-168D-4897-9BB2-7C9EE14BDF78}"/>
                  </a:ext>
                </a:extLst>
              </p:cNvPr>
              <p:cNvCxnSpPr>
                <a:cxnSpLocks/>
              </p:cNvCxnSpPr>
              <p:nvPr/>
            </p:nvCxnSpPr>
            <p:spPr>
              <a:xfrm flipH="1">
                <a:off x="9968956" y="3639299"/>
                <a:ext cx="752550" cy="1162"/>
              </a:xfrm>
              <a:prstGeom prst="line">
                <a:avLst/>
              </a:prstGeom>
              <a:ln w="28575">
                <a:solidFill>
                  <a:srgbClr val="00B050"/>
                </a:solidFill>
                <a:prstDash val="sysDash"/>
                <a:headEnd type="none"/>
                <a:tailEnd type="stealth"/>
              </a:ln>
            </p:spPr>
            <p:style>
              <a:lnRef idx="1">
                <a:schemeClr val="accent1"/>
              </a:lnRef>
              <a:fillRef idx="0">
                <a:schemeClr val="accent1"/>
              </a:fillRef>
              <a:effectRef idx="0">
                <a:schemeClr val="accent1"/>
              </a:effectRef>
              <a:fontRef idx="minor">
                <a:schemeClr val="tx1"/>
              </a:fontRef>
            </p:style>
          </p:cxnSp>
          <p:cxnSp>
            <p:nvCxnSpPr>
              <p:cNvPr id="130" name="Düz Bağlayıcı 129">
                <a:extLst>
                  <a:ext uri="{FF2B5EF4-FFF2-40B4-BE49-F238E27FC236}">
                    <a16:creationId xmlns:a16="http://schemas.microsoft.com/office/drawing/2014/main" id="{4F469530-1A4E-4638-B145-187F5D27E542}"/>
                  </a:ext>
                </a:extLst>
              </p:cNvPr>
              <p:cNvCxnSpPr>
                <a:cxnSpLocks/>
              </p:cNvCxnSpPr>
              <p:nvPr/>
            </p:nvCxnSpPr>
            <p:spPr>
              <a:xfrm flipH="1">
                <a:off x="9968956" y="3464820"/>
                <a:ext cx="752550" cy="1162"/>
              </a:xfrm>
              <a:prstGeom prst="line">
                <a:avLst/>
              </a:prstGeom>
              <a:ln w="28575">
                <a:solidFill>
                  <a:srgbClr val="00B050"/>
                </a:solidFill>
                <a:prstDash val="sysDash"/>
                <a:headEnd type="none"/>
                <a:tailEnd type="stealth"/>
              </a:ln>
            </p:spPr>
            <p:style>
              <a:lnRef idx="1">
                <a:schemeClr val="accent1"/>
              </a:lnRef>
              <a:fillRef idx="0">
                <a:schemeClr val="accent1"/>
              </a:fillRef>
              <a:effectRef idx="0">
                <a:schemeClr val="accent1"/>
              </a:effectRef>
              <a:fontRef idx="minor">
                <a:schemeClr val="tx1"/>
              </a:fontRef>
            </p:style>
          </p:cxnSp>
          <p:cxnSp>
            <p:nvCxnSpPr>
              <p:cNvPr id="139" name="Düz Bağlayıcı 138">
                <a:extLst>
                  <a:ext uri="{FF2B5EF4-FFF2-40B4-BE49-F238E27FC236}">
                    <a16:creationId xmlns:a16="http://schemas.microsoft.com/office/drawing/2014/main" id="{C3F6BB69-4660-42BA-A11B-57963FB0FA48}"/>
                  </a:ext>
                </a:extLst>
              </p:cNvPr>
              <p:cNvCxnSpPr>
                <a:cxnSpLocks/>
              </p:cNvCxnSpPr>
              <p:nvPr/>
            </p:nvCxnSpPr>
            <p:spPr>
              <a:xfrm flipH="1">
                <a:off x="9985935" y="4168879"/>
                <a:ext cx="752550" cy="1162"/>
              </a:xfrm>
              <a:prstGeom prst="line">
                <a:avLst/>
              </a:prstGeom>
              <a:ln w="28575">
                <a:solidFill>
                  <a:srgbClr val="00B050"/>
                </a:solidFill>
                <a:prstDash val="sysDash"/>
                <a:headEnd type="none"/>
                <a:tailEnd type="stealth"/>
              </a:ln>
            </p:spPr>
            <p:style>
              <a:lnRef idx="1">
                <a:schemeClr val="accent1"/>
              </a:lnRef>
              <a:fillRef idx="0">
                <a:schemeClr val="accent1"/>
              </a:fillRef>
              <a:effectRef idx="0">
                <a:schemeClr val="accent1"/>
              </a:effectRef>
              <a:fontRef idx="minor">
                <a:schemeClr val="tx1"/>
              </a:fontRef>
            </p:style>
          </p:cxnSp>
        </p:grpSp>
      </p:grpSp>
      <p:grpSp>
        <p:nvGrpSpPr>
          <p:cNvPr id="148" name="Grup 147">
            <a:extLst>
              <a:ext uri="{FF2B5EF4-FFF2-40B4-BE49-F238E27FC236}">
                <a16:creationId xmlns:a16="http://schemas.microsoft.com/office/drawing/2014/main" id="{390CE14F-B2C6-4036-BF47-4CAD3DBB6A97}"/>
              </a:ext>
            </a:extLst>
          </p:cNvPr>
          <p:cNvGrpSpPr/>
          <p:nvPr/>
        </p:nvGrpSpPr>
        <p:grpSpPr>
          <a:xfrm>
            <a:off x="1466680" y="2873662"/>
            <a:ext cx="3752028" cy="1508298"/>
            <a:chOff x="1466680" y="2873662"/>
            <a:chExt cx="3752028" cy="1508298"/>
          </a:xfrm>
        </p:grpSpPr>
        <p:cxnSp>
          <p:nvCxnSpPr>
            <p:cNvPr id="140" name="Düz Bağlayıcı 139">
              <a:extLst>
                <a:ext uri="{FF2B5EF4-FFF2-40B4-BE49-F238E27FC236}">
                  <a16:creationId xmlns:a16="http://schemas.microsoft.com/office/drawing/2014/main" id="{FEB328B7-4AC9-46C3-8BA1-A600F1507709}"/>
                </a:ext>
              </a:extLst>
            </p:cNvPr>
            <p:cNvCxnSpPr>
              <a:cxnSpLocks/>
            </p:cNvCxnSpPr>
            <p:nvPr/>
          </p:nvCxnSpPr>
          <p:spPr>
            <a:xfrm flipV="1">
              <a:off x="3627268" y="4216614"/>
              <a:ext cx="755506" cy="9898"/>
            </a:xfrm>
            <a:prstGeom prst="line">
              <a:avLst/>
            </a:prstGeom>
            <a:ln w="28575">
              <a:solidFill>
                <a:srgbClr val="0070C0"/>
              </a:solidFill>
              <a:prstDash val="solid"/>
              <a:headEnd type="none"/>
              <a:tailEnd type="stealth"/>
            </a:ln>
          </p:spPr>
          <p:style>
            <a:lnRef idx="1">
              <a:schemeClr val="accent1"/>
            </a:lnRef>
            <a:fillRef idx="0">
              <a:schemeClr val="accent1"/>
            </a:fillRef>
            <a:effectRef idx="0">
              <a:schemeClr val="accent1"/>
            </a:effectRef>
            <a:fontRef idx="minor">
              <a:schemeClr val="tx1"/>
            </a:fontRef>
          </p:style>
        </p:cxnSp>
        <p:cxnSp>
          <p:nvCxnSpPr>
            <p:cNvPr id="142" name="Düz Bağlayıcı 141">
              <a:extLst>
                <a:ext uri="{FF2B5EF4-FFF2-40B4-BE49-F238E27FC236}">
                  <a16:creationId xmlns:a16="http://schemas.microsoft.com/office/drawing/2014/main" id="{4664C26F-4028-4869-91E1-D11616A2F047}"/>
                </a:ext>
              </a:extLst>
            </p:cNvPr>
            <p:cNvCxnSpPr>
              <a:cxnSpLocks/>
            </p:cNvCxnSpPr>
            <p:nvPr/>
          </p:nvCxnSpPr>
          <p:spPr>
            <a:xfrm flipH="1">
              <a:off x="3737610" y="3214674"/>
              <a:ext cx="724667" cy="0"/>
            </a:xfrm>
            <a:prstGeom prst="line">
              <a:avLst/>
            </a:prstGeom>
            <a:ln w="28575">
              <a:solidFill>
                <a:srgbClr val="0070C0"/>
              </a:solidFill>
              <a:prstDash val="solid"/>
              <a:headEnd type="none"/>
              <a:tailEnd type="stealth"/>
            </a:ln>
          </p:spPr>
          <p:style>
            <a:lnRef idx="1">
              <a:schemeClr val="accent1"/>
            </a:lnRef>
            <a:fillRef idx="0">
              <a:schemeClr val="accent1"/>
            </a:fillRef>
            <a:effectRef idx="0">
              <a:schemeClr val="accent1"/>
            </a:effectRef>
            <a:fontRef idx="minor">
              <a:schemeClr val="tx1"/>
            </a:fontRef>
          </p:style>
        </p:cxnSp>
        <p:cxnSp>
          <p:nvCxnSpPr>
            <p:cNvPr id="144" name="Düz Bağlayıcı 143">
              <a:extLst>
                <a:ext uri="{FF2B5EF4-FFF2-40B4-BE49-F238E27FC236}">
                  <a16:creationId xmlns:a16="http://schemas.microsoft.com/office/drawing/2014/main" id="{3ED38A35-CAAF-4D1D-ACCD-B3878007376E}"/>
                </a:ext>
              </a:extLst>
            </p:cNvPr>
            <p:cNvCxnSpPr>
              <a:cxnSpLocks/>
            </p:cNvCxnSpPr>
            <p:nvPr/>
          </p:nvCxnSpPr>
          <p:spPr>
            <a:xfrm>
              <a:off x="1466681" y="3716742"/>
              <a:ext cx="519289" cy="0"/>
            </a:xfrm>
            <a:prstGeom prst="line">
              <a:avLst/>
            </a:prstGeom>
            <a:ln w="28575">
              <a:solidFill>
                <a:srgbClr val="0070C0"/>
              </a:solidFill>
              <a:prstDash val="solid"/>
              <a:headEnd type="none"/>
              <a:tailEnd type="stealth"/>
            </a:ln>
          </p:spPr>
          <p:style>
            <a:lnRef idx="1">
              <a:schemeClr val="accent1"/>
            </a:lnRef>
            <a:fillRef idx="0">
              <a:schemeClr val="accent1"/>
            </a:fillRef>
            <a:effectRef idx="0">
              <a:schemeClr val="accent1"/>
            </a:effectRef>
            <a:fontRef idx="minor">
              <a:schemeClr val="tx1"/>
            </a:fontRef>
          </p:style>
        </p:cxnSp>
        <p:cxnSp>
          <p:nvCxnSpPr>
            <p:cNvPr id="146" name="Düz Bağlayıcı 145">
              <a:extLst>
                <a:ext uri="{FF2B5EF4-FFF2-40B4-BE49-F238E27FC236}">
                  <a16:creationId xmlns:a16="http://schemas.microsoft.com/office/drawing/2014/main" id="{07B77478-A290-4C73-A148-CAFF4AE6C956}"/>
                </a:ext>
              </a:extLst>
            </p:cNvPr>
            <p:cNvCxnSpPr>
              <a:cxnSpLocks/>
            </p:cNvCxnSpPr>
            <p:nvPr/>
          </p:nvCxnSpPr>
          <p:spPr>
            <a:xfrm>
              <a:off x="1466680" y="4035231"/>
              <a:ext cx="519289" cy="0"/>
            </a:xfrm>
            <a:prstGeom prst="line">
              <a:avLst/>
            </a:prstGeom>
            <a:ln w="28575">
              <a:solidFill>
                <a:srgbClr val="0070C0"/>
              </a:solidFill>
              <a:prstDash val="solid"/>
              <a:headEnd type="none"/>
              <a:tailEnd type="stealth"/>
            </a:ln>
          </p:spPr>
          <p:style>
            <a:lnRef idx="1">
              <a:schemeClr val="accent1"/>
            </a:lnRef>
            <a:fillRef idx="0">
              <a:schemeClr val="accent1"/>
            </a:fillRef>
            <a:effectRef idx="0">
              <a:schemeClr val="accent1"/>
            </a:effectRef>
            <a:fontRef idx="minor">
              <a:schemeClr val="tx1"/>
            </a:fontRef>
          </p:style>
        </p:cxnSp>
        <p:sp>
          <p:nvSpPr>
            <p:cNvPr id="147" name="Metin kutusu 146">
              <a:extLst>
                <a:ext uri="{FF2B5EF4-FFF2-40B4-BE49-F238E27FC236}">
                  <a16:creationId xmlns:a16="http://schemas.microsoft.com/office/drawing/2014/main" id="{0906D1D4-9CD9-497F-87EB-F73D4DF82283}"/>
                </a:ext>
              </a:extLst>
            </p:cNvPr>
            <p:cNvSpPr txBox="1"/>
            <p:nvPr/>
          </p:nvSpPr>
          <p:spPr>
            <a:xfrm rot="16200000">
              <a:off x="4049061" y="3212312"/>
              <a:ext cx="1508298" cy="830997"/>
            </a:xfrm>
            <a:prstGeom prst="rect">
              <a:avLst/>
            </a:prstGeom>
            <a:noFill/>
          </p:spPr>
          <p:txBody>
            <a:bodyPr wrap="none" rtlCol="0">
              <a:spAutoFit/>
            </a:bodyPr>
            <a:lstStyle/>
            <a:p>
              <a:pPr algn="ctr"/>
              <a:r>
                <a:rPr lang="tr-TR" sz="2400" dirty="0">
                  <a:solidFill>
                    <a:srgbClr val="0070C0"/>
                  </a:solidFill>
                </a:rPr>
                <a:t>KONTROL</a:t>
              </a:r>
              <a:br>
                <a:rPr lang="tr-TR" sz="2400" dirty="0">
                  <a:solidFill>
                    <a:srgbClr val="0070C0"/>
                  </a:solidFill>
                </a:rPr>
              </a:br>
              <a:r>
                <a:rPr lang="tr-TR" sz="2400" dirty="0">
                  <a:solidFill>
                    <a:srgbClr val="0070C0"/>
                  </a:solidFill>
                </a:rPr>
                <a:t>YOLU</a:t>
              </a:r>
            </a:p>
          </p:txBody>
        </p:sp>
      </p:grpSp>
      <p:grpSp>
        <p:nvGrpSpPr>
          <p:cNvPr id="174" name="Grup 173">
            <a:extLst>
              <a:ext uri="{FF2B5EF4-FFF2-40B4-BE49-F238E27FC236}">
                <a16:creationId xmlns:a16="http://schemas.microsoft.com/office/drawing/2014/main" id="{90A6471D-8EBD-459B-B761-54D8A0E1E7B5}"/>
              </a:ext>
            </a:extLst>
          </p:cNvPr>
          <p:cNvGrpSpPr/>
          <p:nvPr/>
        </p:nvGrpSpPr>
        <p:grpSpPr>
          <a:xfrm>
            <a:off x="3594269" y="4379648"/>
            <a:ext cx="7144216" cy="2252560"/>
            <a:chOff x="3594269" y="4379648"/>
            <a:chExt cx="7144216" cy="2252560"/>
          </a:xfrm>
        </p:grpSpPr>
        <p:cxnSp>
          <p:nvCxnSpPr>
            <p:cNvPr id="10" name="Bağlayıcı: Dirsek 9">
              <a:extLst>
                <a:ext uri="{FF2B5EF4-FFF2-40B4-BE49-F238E27FC236}">
                  <a16:creationId xmlns:a16="http://schemas.microsoft.com/office/drawing/2014/main" id="{237079CB-4CAA-4BED-808B-3FBFD4DA02B0}"/>
                </a:ext>
              </a:extLst>
            </p:cNvPr>
            <p:cNvCxnSpPr>
              <a:cxnSpLocks/>
            </p:cNvCxnSpPr>
            <p:nvPr/>
          </p:nvCxnSpPr>
          <p:spPr>
            <a:xfrm>
              <a:off x="3594269" y="4379648"/>
              <a:ext cx="4656596" cy="372140"/>
            </a:xfrm>
            <a:prstGeom prst="bentConnector3">
              <a:avLst>
                <a:gd name="adj1" fmla="val 49299"/>
              </a:avLst>
            </a:prstGeom>
            <a:ln w="19050">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30" name="Bağlayıcı: Dirsek 29">
              <a:extLst>
                <a:ext uri="{FF2B5EF4-FFF2-40B4-BE49-F238E27FC236}">
                  <a16:creationId xmlns:a16="http://schemas.microsoft.com/office/drawing/2014/main" id="{0712C280-58CB-498F-A59E-D18F807D75F3}"/>
                </a:ext>
              </a:extLst>
            </p:cNvPr>
            <p:cNvCxnSpPr>
              <a:cxnSpLocks/>
            </p:cNvCxnSpPr>
            <p:nvPr/>
          </p:nvCxnSpPr>
          <p:spPr>
            <a:xfrm>
              <a:off x="3594269" y="4565718"/>
              <a:ext cx="4656596" cy="343235"/>
            </a:xfrm>
            <a:prstGeom prst="bentConnector3">
              <a:avLst>
                <a:gd name="adj1" fmla="val 47945"/>
              </a:avLst>
            </a:prstGeom>
            <a:ln w="19050">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34" name="Bağlayıcı: Dirsek 33">
              <a:extLst>
                <a:ext uri="{FF2B5EF4-FFF2-40B4-BE49-F238E27FC236}">
                  <a16:creationId xmlns:a16="http://schemas.microsoft.com/office/drawing/2014/main" id="{14FBF3AE-46B9-4A76-9D82-BFB73BC8D2A2}"/>
                </a:ext>
              </a:extLst>
            </p:cNvPr>
            <p:cNvCxnSpPr>
              <a:cxnSpLocks/>
            </p:cNvCxnSpPr>
            <p:nvPr/>
          </p:nvCxnSpPr>
          <p:spPr>
            <a:xfrm>
              <a:off x="3594269" y="4737335"/>
              <a:ext cx="4656596" cy="337952"/>
            </a:xfrm>
            <a:prstGeom prst="bentConnector3">
              <a:avLst>
                <a:gd name="adj1" fmla="val 46493"/>
              </a:avLst>
            </a:prstGeom>
            <a:ln w="19050">
              <a:headEnd type="stealth"/>
              <a:tailEnd type="stealth"/>
            </a:ln>
          </p:spPr>
          <p:style>
            <a:lnRef idx="1">
              <a:schemeClr val="accent1"/>
            </a:lnRef>
            <a:fillRef idx="0">
              <a:schemeClr val="accent1"/>
            </a:fillRef>
            <a:effectRef idx="0">
              <a:schemeClr val="accent1"/>
            </a:effectRef>
            <a:fontRef idx="minor">
              <a:schemeClr val="tx1"/>
            </a:fontRef>
          </p:style>
        </p:cxnSp>
        <p:grpSp>
          <p:nvGrpSpPr>
            <p:cNvPr id="66" name="Grup 65">
              <a:extLst>
                <a:ext uri="{FF2B5EF4-FFF2-40B4-BE49-F238E27FC236}">
                  <a16:creationId xmlns:a16="http://schemas.microsoft.com/office/drawing/2014/main" id="{B9C96208-0FF3-4D31-AE70-27B9A5BAEE3F}"/>
                </a:ext>
              </a:extLst>
            </p:cNvPr>
            <p:cNvGrpSpPr/>
            <p:nvPr/>
          </p:nvGrpSpPr>
          <p:grpSpPr>
            <a:xfrm>
              <a:off x="3594269" y="4900161"/>
              <a:ext cx="6316502" cy="1116902"/>
              <a:chOff x="3594269" y="4900161"/>
              <a:chExt cx="6316502" cy="1116902"/>
            </a:xfrm>
          </p:grpSpPr>
          <p:cxnSp>
            <p:nvCxnSpPr>
              <p:cNvPr id="39" name="Bağlayıcı: Dirsek 38">
                <a:extLst>
                  <a:ext uri="{FF2B5EF4-FFF2-40B4-BE49-F238E27FC236}">
                    <a16:creationId xmlns:a16="http://schemas.microsoft.com/office/drawing/2014/main" id="{2F4C2927-601B-46F5-849A-08323676DDB5}"/>
                  </a:ext>
                </a:extLst>
              </p:cNvPr>
              <p:cNvCxnSpPr>
                <a:cxnSpLocks/>
              </p:cNvCxnSpPr>
              <p:nvPr/>
            </p:nvCxnSpPr>
            <p:spPr>
              <a:xfrm>
                <a:off x="3594269" y="4900161"/>
                <a:ext cx="4061173" cy="1116901"/>
              </a:xfrm>
              <a:prstGeom prst="bentConnector3">
                <a:avLst>
                  <a:gd name="adj1" fmla="val 51826"/>
                </a:avLst>
              </a:prstGeom>
              <a:ln w="19050">
                <a:headEnd type="stealth"/>
                <a:tailEnd type="none"/>
              </a:ln>
            </p:spPr>
            <p:style>
              <a:lnRef idx="1">
                <a:schemeClr val="accent1"/>
              </a:lnRef>
              <a:fillRef idx="0">
                <a:schemeClr val="accent1"/>
              </a:fillRef>
              <a:effectRef idx="0">
                <a:schemeClr val="accent1"/>
              </a:effectRef>
              <a:fontRef idx="minor">
                <a:schemeClr val="tx1"/>
              </a:fontRef>
            </p:style>
          </p:cxnSp>
          <p:cxnSp>
            <p:nvCxnSpPr>
              <p:cNvPr id="45" name="Bağlayıcı: Dirsek 44">
                <a:extLst>
                  <a:ext uri="{FF2B5EF4-FFF2-40B4-BE49-F238E27FC236}">
                    <a16:creationId xmlns:a16="http://schemas.microsoft.com/office/drawing/2014/main" id="{074A8713-9785-42CF-9732-B0C344D05EF3}"/>
                  </a:ext>
                </a:extLst>
              </p:cNvPr>
              <p:cNvCxnSpPr>
                <a:cxnSpLocks/>
              </p:cNvCxnSpPr>
              <p:nvPr/>
            </p:nvCxnSpPr>
            <p:spPr>
              <a:xfrm flipV="1">
                <a:off x="7655442" y="5263344"/>
                <a:ext cx="2255329" cy="753719"/>
              </a:xfrm>
              <a:prstGeom prst="bentConnector3">
                <a:avLst>
                  <a:gd name="adj1" fmla="val 118831"/>
                </a:avLst>
              </a:prstGeom>
              <a:ln w="19050">
                <a:headEnd type="none"/>
                <a:tailEnd type="stealth"/>
              </a:ln>
            </p:spPr>
            <p:style>
              <a:lnRef idx="1">
                <a:schemeClr val="accent1"/>
              </a:lnRef>
              <a:fillRef idx="0">
                <a:schemeClr val="accent1"/>
              </a:fillRef>
              <a:effectRef idx="0">
                <a:schemeClr val="accent1"/>
              </a:effectRef>
              <a:fontRef idx="minor">
                <a:schemeClr val="tx1"/>
              </a:fontRef>
            </p:style>
          </p:cxnSp>
        </p:grpSp>
        <p:sp>
          <p:nvSpPr>
            <p:cNvPr id="100" name="Metin kutusu 99">
              <a:extLst>
                <a:ext uri="{FF2B5EF4-FFF2-40B4-BE49-F238E27FC236}">
                  <a16:creationId xmlns:a16="http://schemas.microsoft.com/office/drawing/2014/main" id="{BF107019-BA69-4308-B6D5-920E4B41BF99}"/>
                </a:ext>
              </a:extLst>
            </p:cNvPr>
            <p:cNvSpPr txBox="1"/>
            <p:nvPr/>
          </p:nvSpPr>
          <p:spPr>
            <a:xfrm rot="16200000">
              <a:off x="4702345" y="5589037"/>
              <a:ext cx="1624676" cy="461665"/>
            </a:xfrm>
            <a:prstGeom prst="rect">
              <a:avLst/>
            </a:prstGeom>
            <a:noFill/>
          </p:spPr>
          <p:txBody>
            <a:bodyPr wrap="none" rtlCol="0">
              <a:spAutoFit/>
            </a:bodyPr>
            <a:lstStyle/>
            <a:p>
              <a:r>
                <a:rPr lang="tr-TR" sz="2400" dirty="0">
                  <a:solidFill>
                    <a:srgbClr val="C00000"/>
                  </a:solidFill>
                </a:rPr>
                <a:t>VERİ YOLU</a:t>
              </a:r>
            </a:p>
          </p:txBody>
        </p:sp>
        <p:cxnSp>
          <p:nvCxnSpPr>
            <p:cNvPr id="102" name="Düz Ok Bağlayıcısı 101">
              <a:extLst>
                <a:ext uri="{FF2B5EF4-FFF2-40B4-BE49-F238E27FC236}">
                  <a16:creationId xmlns:a16="http://schemas.microsoft.com/office/drawing/2014/main" id="{E12DD257-DC8A-4527-A8C5-D3A964FA6E98}"/>
                </a:ext>
              </a:extLst>
            </p:cNvPr>
            <p:cNvCxnSpPr>
              <a:cxnSpLocks/>
            </p:cNvCxnSpPr>
            <p:nvPr/>
          </p:nvCxnSpPr>
          <p:spPr>
            <a:xfrm>
              <a:off x="3610745" y="5042335"/>
              <a:ext cx="1022215" cy="0"/>
            </a:xfrm>
            <a:prstGeom prst="straightConnector1">
              <a:avLst/>
            </a:prstGeom>
            <a:ln w="19050">
              <a:prstDash val="dashDot"/>
              <a:headEnd type="stealth"/>
              <a:tailEnd type="none"/>
            </a:ln>
          </p:spPr>
          <p:style>
            <a:lnRef idx="1">
              <a:schemeClr val="accent1"/>
            </a:lnRef>
            <a:fillRef idx="0">
              <a:schemeClr val="accent1"/>
            </a:fillRef>
            <a:effectRef idx="0">
              <a:schemeClr val="accent1"/>
            </a:effectRef>
            <a:fontRef idx="minor">
              <a:schemeClr val="tx1"/>
            </a:fontRef>
          </p:style>
        </p:cxnSp>
        <p:cxnSp>
          <p:nvCxnSpPr>
            <p:cNvPr id="103" name="Düz Ok Bağlayıcısı 102">
              <a:extLst>
                <a:ext uri="{FF2B5EF4-FFF2-40B4-BE49-F238E27FC236}">
                  <a16:creationId xmlns:a16="http://schemas.microsoft.com/office/drawing/2014/main" id="{08C9EDCB-2C4F-48B7-AEF7-EC86E21FAFF9}"/>
                </a:ext>
              </a:extLst>
            </p:cNvPr>
            <p:cNvCxnSpPr>
              <a:cxnSpLocks/>
            </p:cNvCxnSpPr>
            <p:nvPr/>
          </p:nvCxnSpPr>
          <p:spPr>
            <a:xfrm>
              <a:off x="3610745" y="5196416"/>
              <a:ext cx="978400" cy="0"/>
            </a:xfrm>
            <a:prstGeom prst="straightConnector1">
              <a:avLst/>
            </a:prstGeom>
            <a:ln w="19050">
              <a:prstDash val="dashDot"/>
              <a:headEnd type="stealth"/>
              <a:tailEnd type="none"/>
            </a:ln>
          </p:spPr>
          <p:style>
            <a:lnRef idx="1">
              <a:schemeClr val="accent1"/>
            </a:lnRef>
            <a:fillRef idx="0">
              <a:schemeClr val="accent1"/>
            </a:fillRef>
            <a:effectRef idx="0">
              <a:schemeClr val="accent1"/>
            </a:effectRef>
            <a:fontRef idx="minor">
              <a:schemeClr val="tx1"/>
            </a:fontRef>
          </p:style>
        </p:cxnSp>
        <p:cxnSp>
          <p:nvCxnSpPr>
            <p:cNvPr id="104" name="Düz Ok Bağlayıcısı 103">
              <a:extLst>
                <a:ext uri="{FF2B5EF4-FFF2-40B4-BE49-F238E27FC236}">
                  <a16:creationId xmlns:a16="http://schemas.microsoft.com/office/drawing/2014/main" id="{A7CDA16A-84F1-4422-BE9F-E4B937FB1C33}"/>
                </a:ext>
              </a:extLst>
            </p:cNvPr>
            <p:cNvCxnSpPr>
              <a:cxnSpLocks/>
            </p:cNvCxnSpPr>
            <p:nvPr/>
          </p:nvCxnSpPr>
          <p:spPr>
            <a:xfrm flipV="1">
              <a:off x="3613884" y="5366864"/>
              <a:ext cx="975261" cy="1002"/>
            </a:xfrm>
            <a:prstGeom prst="straightConnector1">
              <a:avLst/>
            </a:prstGeom>
            <a:ln w="19050">
              <a:prstDash val="dashDot"/>
              <a:headEnd type="stealth"/>
              <a:tailEnd type="none"/>
            </a:ln>
          </p:spPr>
          <p:style>
            <a:lnRef idx="1">
              <a:schemeClr val="accent1"/>
            </a:lnRef>
            <a:fillRef idx="0">
              <a:schemeClr val="accent1"/>
            </a:fillRef>
            <a:effectRef idx="0">
              <a:schemeClr val="accent1"/>
            </a:effectRef>
            <a:fontRef idx="minor">
              <a:schemeClr val="tx1"/>
            </a:fontRef>
          </p:style>
        </p:cxnSp>
        <p:cxnSp>
          <p:nvCxnSpPr>
            <p:cNvPr id="105" name="Düz Ok Bağlayıcısı 104">
              <a:extLst>
                <a:ext uri="{FF2B5EF4-FFF2-40B4-BE49-F238E27FC236}">
                  <a16:creationId xmlns:a16="http://schemas.microsoft.com/office/drawing/2014/main" id="{8D27940C-B956-4C99-8CEF-DBB50D5A54CE}"/>
                </a:ext>
              </a:extLst>
            </p:cNvPr>
            <p:cNvCxnSpPr>
              <a:cxnSpLocks/>
            </p:cNvCxnSpPr>
            <p:nvPr/>
          </p:nvCxnSpPr>
          <p:spPr>
            <a:xfrm>
              <a:off x="3610744" y="5527886"/>
              <a:ext cx="978401" cy="0"/>
            </a:xfrm>
            <a:prstGeom prst="straightConnector1">
              <a:avLst/>
            </a:prstGeom>
            <a:ln w="19050">
              <a:prstDash val="dashDot"/>
              <a:headEnd type="stealth"/>
              <a:tailEnd type="none"/>
            </a:ln>
          </p:spPr>
          <p:style>
            <a:lnRef idx="1">
              <a:schemeClr val="accent1"/>
            </a:lnRef>
            <a:fillRef idx="0">
              <a:schemeClr val="accent1"/>
            </a:fillRef>
            <a:effectRef idx="0">
              <a:schemeClr val="accent1"/>
            </a:effectRef>
            <a:fontRef idx="minor">
              <a:schemeClr val="tx1"/>
            </a:fontRef>
          </p:style>
        </p:cxnSp>
        <p:cxnSp>
          <p:nvCxnSpPr>
            <p:cNvPr id="106" name="Düz Ok Bağlayıcısı 105">
              <a:extLst>
                <a:ext uri="{FF2B5EF4-FFF2-40B4-BE49-F238E27FC236}">
                  <a16:creationId xmlns:a16="http://schemas.microsoft.com/office/drawing/2014/main" id="{C186B459-4654-4BA4-9756-50B706D81014}"/>
                </a:ext>
              </a:extLst>
            </p:cNvPr>
            <p:cNvCxnSpPr>
              <a:cxnSpLocks/>
            </p:cNvCxnSpPr>
            <p:nvPr/>
          </p:nvCxnSpPr>
          <p:spPr>
            <a:xfrm>
              <a:off x="9910771" y="5075287"/>
              <a:ext cx="827714" cy="0"/>
            </a:xfrm>
            <a:prstGeom prst="straightConnector1">
              <a:avLst/>
            </a:prstGeom>
            <a:ln w="19050">
              <a:prstDash val="sysDash"/>
              <a:headEnd type="stealth"/>
              <a:tailEnd type="none"/>
            </a:ln>
          </p:spPr>
          <p:style>
            <a:lnRef idx="1">
              <a:schemeClr val="accent1"/>
            </a:lnRef>
            <a:fillRef idx="0">
              <a:schemeClr val="accent1"/>
            </a:fillRef>
            <a:effectRef idx="0">
              <a:schemeClr val="accent1"/>
            </a:effectRef>
            <a:fontRef idx="minor">
              <a:schemeClr val="tx1"/>
            </a:fontRef>
          </p:style>
        </p:cxnSp>
        <p:cxnSp>
          <p:nvCxnSpPr>
            <p:cNvPr id="107" name="Düz Ok Bağlayıcısı 106">
              <a:extLst>
                <a:ext uri="{FF2B5EF4-FFF2-40B4-BE49-F238E27FC236}">
                  <a16:creationId xmlns:a16="http://schemas.microsoft.com/office/drawing/2014/main" id="{64984CE5-7E0A-4200-879F-85396B9F6092}"/>
                </a:ext>
              </a:extLst>
            </p:cNvPr>
            <p:cNvCxnSpPr>
              <a:cxnSpLocks/>
            </p:cNvCxnSpPr>
            <p:nvPr/>
          </p:nvCxnSpPr>
          <p:spPr>
            <a:xfrm>
              <a:off x="9910771" y="4900161"/>
              <a:ext cx="827714" cy="0"/>
            </a:xfrm>
            <a:prstGeom prst="straightConnector1">
              <a:avLst/>
            </a:prstGeom>
            <a:ln w="19050">
              <a:prstDash val="sysDash"/>
              <a:headEnd type="stealth"/>
              <a:tailEnd type="none"/>
            </a:ln>
          </p:spPr>
          <p:style>
            <a:lnRef idx="1">
              <a:schemeClr val="accent1"/>
            </a:lnRef>
            <a:fillRef idx="0">
              <a:schemeClr val="accent1"/>
            </a:fillRef>
            <a:effectRef idx="0">
              <a:schemeClr val="accent1"/>
            </a:effectRef>
            <a:fontRef idx="minor">
              <a:schemeClr val="tx1"/>
            </a:fontRef>
          </p:style>
        </p:cxnSp>
        <p:cxnSp>
          <p:nvCxnSpPr>
            <p:cNvPr id="108" name="Düz Ok Bağlayıcısı 107">
              <a:extLst>
                <a:ext uri="{FF2B5EF4-FFF2-40B4-BE49-F238E27FC236}">
                  <a16:creationId xmlns:a16="http://schemas.microsoft.com/office/drawing/2014/main" id="{7787268E-DAA6-4FB0-8B76-5260AC4A3657}"/>
                </a:ext>
              </a:extLst>
            </p:cNvPr>
            <p:cNvCxnSpPr>
              <a:cxnSpLocks/>
            </p:cNvCxnSpPr>
            <p:nvPr/>
          </p:nvCxnSpPr>
          <p:spPr>
            <a:xfrm>
              <a:off x="9910771" y="4721695"/>
              <a:ext cx="827714" cy="0"/>
            </a:xfrm>
            <a:prstGeom prst="straightConnector1">
              <a:avLst/>
            </a:prstGeom>
            <a:ln w="19050">
              <a:prstDash val="sysDash"/>
              <a:headEnd type="stealth"/>
              <a:tailEnd type="none"/>
            </a:ln>
          </p:spPr>
          <p:style>
            <a:lnRef idx="1">
              <a:schemeClr val="accent1"/>
            </a:lnRef>
            <a:fillRef idx="0">
              <a:schemeClr val="accent1"/>
            </a:fillRef>
            <a:effectRef idx="0">
              <a:schemeClr val="accent1"/>
            </a:effectRef>
            <a:fontRef idx="minor">
              <a:schemeClr val="tx1"/>
            </a:fontRef>
          </p:style>
        </p:cxnSp>
        <p:cxnSp>
          <p:nvCxnSpPr>
            <p:cNvPr id="109" name="Düz Ok Bağlayıcısı 108">
              <a:extLst>
                <a:ext uri="{FF2B5EF4-FFF2-40B4-BE49-F238E27FC236}">
                  <a16:creationId xmlns:a16="http://schemas.microsoft.com/office/drawing/2014/main" id="{D7B430C3-45F6-4730-BAB6-C968446302BC}"/>
                </a:ext>
              </a:extLst>
            </p:cNvPr>
            <p:cNvCxnSpPr>
              <a:cxnSpLocks/>
            </p:cNvCxnSpPr>
            <p:nvPr/>
          </p:nvCxnSpPr>
          <p:spPr>
            <a:xfrm flipV="1">
              <a:off x="9910771" y="4536982"/>
              <a:ext cx="827714" cy="1"/>
            </a:xfrm>
            <a:prstGeom prst="straightConnector1">
              <a:avLst/>
            </a:prstGeom>
            <a:ln w="19050">
              <a:prstDash val="sysDash"/>
              <a:headEnd type="stealth"/>
              <a:tailEnd type="none"/>
            </a:ln>
          </p:spPr>
          <p:style>
            <a:lnRef idx="1">
              <a:schemeClr val="accent1"/>
            </a:lnRef>
            <a:fillRef idx="0">
              <a:schemeClr val="accent1"/>
            </a:fillRef>
            <a:effectRef idx="0">
              <a:schemeClr val="accent1"/>
            </a:effectRef>
            <a:fontRef idx="minor">
              <a:schemeClr val="tx1"/>
            </a:fontRef>
          </p:style>
        </p:cxnSp>
        <p:cxnSp>
          <p:nvCxnSpPr>
            <p:cNvPr id="149" name="Bağlayıcı: Dirsek 148">
              <a:extLst>
                <a:ext uri="{FF2B5EF4-FFF2-40B4-BE49-F238E27FC236}">
                  <a16:creationId xmlns:a16="http://schemas.microsoft.com/office/drawing/2014/main" id="{B7405641-DCD5-4A2F-9787-A2E6E555DDE9}"/>
                </a:ext>
              </a:extLst>
            </p:cNvPr>
            <p:cNvCxnSpPr>
              <a:cxnSpLocks/>
            </p:cNvCxnSpPr>
            <p:nvPr/>
          </p:nvCxnSpPr>
          <p:spPr>
            <a:xfrm>
              <a:off x="3594270" y="4379648"/>
              <a:ext cx="4656596" cy="372140"/>
            </a:xfrm>
            <a:prstGeom prst="bentConnector3">
              <a:avLst>
                <a:gd name="adj1" fmla="val 49299"/>
              </a:avLst>
            </a:prstGeom>
            <a:ln w="19050">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50" name="Bağlayıcı: Dirsek 149">
              <a:extLst>
                <a:ext uri="{FF2B5EF4-FFF2-40B4-BE49-F238E27FC236}">
                  <a16:creationId xmlns:a16="http://schemas.microsoft.com/office/drawing/2014/main" id="{8EB80862-D25E-4AB3-89BE-7139F9DBF9BC}"/>
                </a:ext>
              </a:extLst>
            </p:cNvPr>
            <p:cNvCxnSpPr>
              <a:cxnSpLocks/>
            </p:cNvCxnSpPr>
            <p:nvPr/>
          </p:nvCxnSpPr>
          <p:spPr>
            <a:xfrm>
              <a:off x="3594270" y="4565718"/>
              <a:ext cx="4656596" cy="343235"/>
            </a:xfrm>
            <a:prstGeom prst="bentConnector3">
              <a:avLst>
                <a:gd name="adj1" fmla="val 47945"/>
              </a:avLst>
            </a:prstGeom>
            <a:ln w="19050">
              <a:headEnd type="stealth"/>
              <a:tailEnd type="stealth"/>
            </a:ln>
          </p:spPr>
          <p:style>
            <a:lnRef idx="1">
              <a:schemeClr val="accent1"/>
            </a:lnRef>
            <a:fillRef idx="0">
              <a:schemeClr val="accent1"/>
            </a:fillRef>
            <a:effectRef idx="0">
              <a:schemeClr val="accent1"/>
            </a:effectRef>
            <a:fontRef idx="minor">
              <a:schemeClr val="tx1"/>
            </a:fontRef>
          </p:style>
        </p:cxnSp>
        <p:cxnSp>
          <p:nvCxnSpPr>
            <p:cNvPr id="151" name="Bağlayıcı: Dirsek 150">
              <a:extLst>
                <a:ext uri="{FF2B5EF4-FFF2-40B4-BE49-F238E27FC236}">
                  <a16:creationId xmlns:a16="http://schemas.microsoft.com/office/drawing/2014/main" id="{962E12A6-0055-4F1E-9799-4F35659675B4}"/>
                </a:ext>
              </a:extLst>
            </p:cNvPr>
            <p:cNvCxnSpPr>
              <a:cxnSpLocks/>
            </p:cNvCxnSpPr>
            <p:nvPr/>
          </p:nvCxnSpPr>
          <p:spPr>
            <a:xfrm>
              <a:off x="3594270" y="4737335"/>
              <a:ext cx="4656596" cy="337952"/>
            </a:xfrm>
            <a:prstGeom prst="bentConnector3">
              <a:avLst>
                <a:gd name="adj1" fmla="val 46493"/>
              </a:avLst>
            </a:prstGeom>
            <a:ln w="19050">
              <a:headEnd type="stealth"/>
              <a:tailEnd type="stealth"/>
            </a:ln>
          </p:spPr>
          <p:style>
            <a:lnRef idx="1">
              <a:schemeClr val="accent1"/>
            </a:lnRef>
            <a:fillRef idx="0">
              <a:schemeClr val="accent1"/>
            </a:fillRef>
            <a:effectRef idx="0">
              <a:schemeClr val="accent1"/>
            </a:effectRef>
            <a:fontRef idx="minor">
              <a:schemeClr val="tx1"/>
            </a:fontRef>
          </p:style>
        </p:cxnSp>
        <p:grpSp>
          <p:nvGrpSpPr>
            <p:cNvPr id="152" name="Grup 151">
              <a:extLst>
                <a:ext uri="{FF2B5EF4-FFF2-40B4-BE49-F238E27FC236}">
                  <a16:creationId xmlns:a16="http://schemas.microsoft.com/office/drawing/2014/main" id="{4545C563-D5D2-4781-A6A7-3D20749EE38B}"/>
                </a:ext>
              </a:extLst>
            </p:cNvPr>
            <p:cNvGrpSpPr/>
            <p:nvPr/>
          </p:nvGrpSpPr>
          <p:grpSpPr>
            <a:xfrm>
              <a:off x="3594270" y="4900161"/>
              <a:ext cx="6316502" cy="1116902"/>
              <a:chOff x="3594269" y="4900161"/>
              <a:chExt cx="6316502" cy="1116902"/>
            </a:xfrm>
          </p:grpSpPr>
          <p:cxnSp>
            <p:nvCxnSpPr>
              <p:cNvPr id="153" name="Bağlayıcı: Dirsek 152">
                <a:extLst>
                  <a:ext uri="{FF2B5EF4-FFF2-40B4-BE49-F238E27FC236}">
                    <a16:creationId xmlns:a16="http://schemas.microsoft.com/office/drawing/2014/main" id="{DD061F2B-C5C5-4BCB-8A1E-7379DC7BF8A8}"/>
                  </a:ext>
                </a:extLst>
              </p:cNvPr>
              <p:cNvCxnSpPr>
                <a:cxnSpLocks/>
              </p:cNvCxnSpPr>
              <p:nvPr/>
            </p:nvCxnSpPr>
            <p:spPr>
              <a:xfrm>
                <a:off x="3594269" y="4900161"/>
                <a:ext cx="4061173" cy="1116901"/>
              </a:xfrm>
              <a:prstGeom prst="bentConnector3">
                <a:avLst>
                  <a:gd name="adj1" fmla="val 51826"/>
                </a:avLst>
              </a:prstGeom>
              <a:ln w="19050">
                <a:headEnd type="stealth"/>
                <a:tailEnd type="none"/>
              </a:ln>
            </p:spPr>
            <p:style>
              <a:lnRef idx="1">
                <a:schemeClr val="accent1"/>
              </a:lnRef>
              <a:fillRef idx="0">
                <a:schemeClr val="accent1"/>
              </a:fillRef>
              <a:effectRef idx="0">
                <a:schemeClr val="accent1"/>
              </a:effectRef>
              <a:fontRef idx="minor">
                <a:schemeClr val="tx1"/>
              </a:fontRef>
            </p:style>
          </p:cxnSp>
          <p:cxnSp>
            <p:nvCxnSpPr>
              <p:cNvPr id="154" name="Bağlayıcı: Dirsek 153">
                <a:extLst>
                  <a:ext uri="{FF2B5EF4-FFF2-40B4-BE49-F238E27FC236}">
                    <a16:creationId xmlns:a16="http://schemas.microsoft.com/office/drawing/2014/main" id="{A5CCB6D1-4BA9-4CDB-9712-27D2BE0EF217}"/>
                  </a:ext>
                </a:extLst>
              </p:cNvPr>
              <p:cNvCxnSpPr>
                <a:cxnSpLocks/>
              </p:cNvCxnSpPr>
              <p:nvPr/>
            </p:nvCxnSpPr>
            <p:spPr>
              <a:xfrm flipV="1">
                <a:off x="7655442" y="5263344"/>
                <a:ext cx="2255329" cy="753719"/>
              </a:xfrm>
              <a:prstGeom prst="bentConnector3">
                <a:avLst>
                  <a:gd name="adj1" fmla="val 118831"/>
                </a:avLst>
              </a:prstGeom>
              <a:ln w="19050">
                <a:headEnd type="none"/>
                <a:tailEnd type="stealth"/>
              </a:ln>
            </p:spPr>
            <p:style>
              <a:lnRef idx="1">
                <a:schemeClr val="accent1"/>
              </a:lnRef>
              <a:fillRef idx="0">
                <a:schemeClr val="accent1"/>
              </a:fillRef>
              <a:effectRef idx="0">
                <a:schemeClr val="accent1"/>
              </a:effectRef>
              <a:fontRef idx="minor">
                <a:schemeClr val="tx1"/>
              </a:fontRef>
            </p:style>
          </p:cxnSp>
        </p:grpSp>
        <p:sp>
          <p:nvSpPr>
            <p:cNvPr id="155" name="Metin kutusu 154">
              <a:extLst>
                <a:ext uri="{FF2B5EF4-FFF2-40B4-BE49-F238E27FC236}">
                  <a16:creationId xmlns:a16="http://schemas.microsoft.com/office/drawing/2014/main" id="{1BC41482-8C92-41B2-95AB-8B3D4F552308}"/>
                </a:ext>
              </a:extLst>
            </p:cNvPr>
            <p:cNvSpPr txBox="1"/>
            <p:nvPr/>
          </p:nvSpPr>
          <p:spPr>
            <a:xfrm rot="16200000">
              <a:off x="4702346" y="5589037"/>
              <a:ext cx="1624676" cy="461665"/>
            </a:xfrm>
            <a:prstGeom prst="rect">
              <a:avLst/>
            </a:prstGeom>
            <a:noFill/>
          </p:spPr>
          <p:txBody>
            <a:bodyPr wrap="none" rtlCol="0">
              <a:spAutoFit/>
            </a:bodyPr>
            <a:lstStyle/>
            <a:p>
              <a:r>
                <a:rPr lang="tr-TR" sz="2400" dirty="0">
                  <a:solidFill>
                    <a:srgbClr val="C00000"/>
                  </a:solidFill>
                </a:rPr>
                <a:t>VERİ YOLU</a:t>
              </a:r>
            </a:p>
          </p:txBody>
        </p:sp>
        <p:cxnSp>
          <p:nvCxnSpPr>
            <p:cNvPr id="156" name="Düz Ok Bağlayıcısı 155">
              <a:extLst>
                <a:ext uri="{FF2B5EF4-FFF2-40B4-BE49-F238E27FC236}">
                  <a16:creationId xmlns:a16="http://schemas.microsoft.com/office/drawing/2014/main" id="{0AC23BEC-95D2-41C4-B41A-FE181A18D635}"/>
                </a:ext>
              </a:extLst>
            </p:cNvPr>
            <p:cNvCxnSpPr>
              <a:cxnSpLocks/>
            </p:cNvCxnSpPr>
            <p:nvPr/>
          </p:nvCxnSpPr>
          <p:spPr>
            <a:xfrm>
              <a:off x="3610746" y="5042335"/>
              <a:ext cx="1022215" cy="0"/>
            </a:xfrm>
            <a:prstGeom prst="straightConnector1">
              <a:avLst/>
            </a:prstGeom>
            <a:ln w="19050">
              <a:prstDash val="sysDot"/>
              <a:headEnd type="stealth"/>
              <a:tailEnd type="none"/>
            </a:ln>
          </p:spPr>
          <p:style>
            <a:lnRef idx="1">
              <a:schemeClr val="accent1"/>
            </a:lnRef>
            <a:fillRef idx="0">
              <a:schemeClr val="accent1"/>
            </a:fillRef>
            <a:effectRef idx="0">
              <a:schemeClr val="accent1"/>
            </a:effectRef>
            <a:fontRef idx="minor">
              <a:schemeClr val="tx1"/>
            </a:fontRef>
          </p:style>
        </p:cxnSp>
        <p:cxnSp>
          <p:nvCxnSpPr>
            <p:cNvPr id="157" name="Düz Ok Bağlayıcısı 156">
              <a:extLst>
                <a:ext uri="{FF2B5EF4-FFF2-40B4-BE49-F238E27FC236}">
                  <a16:creationId xmlns:a16="http://schemas.microsoft.com/office/drawing/2014/main" id="{E04A08FF-5CC8-4129-B185-3FC2D4F5DE86}"/>
                </a:ext>
              </a:extLst>
            </p:cNvPr>
            <p:cNvCxnSpPr>
              <a:cxnSpLocks/>
            </p:cNvCxnSpPr>
            <p:nvPr/>
          </p:nvCxnSpPr>
          <p:spPr>
            <a:xfrm>
              <a:off x="3610746" y="5196416"/>
              <a:ext cx="978400" cy="0"/>
            </a:xfrm>
            <a:prstGeom prst="straightConnector1">
              <a:avLst/>
            </a:prstGeom>
            <a:ln w="19050">
              <a:prstDash val="sysDot"/>
              <a:headEnd type="stealth"/>
              <a:tailEnd type="none"/>
            </a:ln>
          </p:spPr>
          <p:style>
            <a:lnRef idx="1">
              <a:schemeClr val="accent1"/>
            </a:lnRef>
            <a:fillRef idx="0">
              <a:schemeClr val="accent1"/>
            </a:fillRef>
            <a:effectRef idx="0">
              <a:schemeClr val="accent1"/>
            </a:effectRef>
            <a:fontRef idx="minor">
              <a:schemeClr val="tx1"/>
            </a:fontRef>
          </p:style>
        </p:cxnSp>
        <p:cxnSp>
          <p:nvCxnSpPr>
            <p:cNvPr id="158" name="Düz Ok Bağlayıcısı 157">
              <a:extLst>
                <a:ext uri="{FF2B5EF4-FFF2-40B4-BE49-F238E27FC236}">
                  <a16:creationId xmlns:a16="http://schemas.microsoft.com/office/drawing/2014/main" id="{E2930E10-CF97-48E4-9E7E-0A50B0074EAC}"/>
                </a:ext>
              </a:extLst>
            </p:cNvPr>
            <p:cNvCxnSpPr>
              <a:cxnSpLocks/>
            </p:cNvCxnSpPr>
            <p:nvPr/>
          </p:nvCxnSpPr>
          <p:spPr>
            <a:xfrm flipV="1">
              <a:off x="3613885" y="5366864"/>
              <a:ext cx="975261" cy="1002"/>
            </a:xfrm>
            <a:prstGeom prst="straightConnector1">
              <a:avLst/>
            </a:prstGeom>
            <a:ln w="19050">
              <a:prstDash val="sysDot"/>
              <a:headEnd type="stealth"/>
              <a:tailEnd type="none"/>
            </a:ln>
          </p:spPr>
          <p:style>
            <a:lnRef idx="1">
              <a:schemeClr val="accent1"/>
            </a:lnRef>
            <a:fillRef idx="0">
              <a:schemeClr val="accent1"/>
            </a:fillRef>
            <a:effectRef idx="0">
              <a:schemeClr val="accent1"/>
            </a:effectRef>
            <a:fontRef idx="minor">
              <a:schemeClr val="tx1"/>
            </a:fontRef>
          </p:style>
        </p:cxnSp>
        <p:cxnSp>
          <p:nvCxnSpPr>
            <p:cNvPr id="159" name="Düz Ok Bağlayıcısı 158">
              <a:extLst>
                <a:ext uri="{FF2B5EF4-FFF2-40B4-BE49-F238E27FC236}">
                  <a16:creationId xmlns:a16="http://schemas.microsoft.com/office/drawing/2014/main" id="{9D8B35B2-9914-4B28-A728-D599206F4CAD}"/>
                </a:ext>
              </a:extLst>
            </p:cNvPr>
            <p:cNvCxnSpPr>
              <a:cxnSpLocks/>
            </p:cNvCxnSpPr>
            <p:nvPr/>
          </p:nvCxnSpPr>
          <p:spPr>
            <a:xfrm>
              <a:off x="3610745" y="5527886"/>
              <a:ext cx="978401" cy="0"/>
            </a:xfrm>
            <a:prstGeom prst="straightConnector1">
              <a:avLst/>
            </a:prstGeom>
            <a:ln w="19050">
              <a:prstDash val="sysDot"/>
              <a:headEnd type="stealth"/>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65048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anim calcmode="lin" valueType="num">
                                      <p:cBhvr>
                                        <p:cTn id="13" dur="1000" fill="hold"/>
                                        <p:tgtEl>
                                          <p:spTgt spid="6"/>
                                        </p:tgtEl>
                                        <p:attrNameLst>
                                          <p:attrName>ppt_x</p:attrName>
                                        </p:attrNameLst>
                                      </p:cBhvr>
                                      <p:tavLst>
                                        <p:tav tm="0">
                                          <p:val>
                                            <p:strVal val="#ppt_x"/>
                                          </p:val>
                                        </p:tav>
                                        <p:tav tm="100000">
                                          <p:val>
                                            <p:strVal val="#ppt_x"/>
                                          </p:val>
                                        </p:tav>
                                      </p:tavLst>
                                    </p:anim>
                                    <p:anim calcmode="lin" valueType="num">
                                      <p:cBhvr>
                                        <p:cTn id="1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77"/>
                                        </p:tgtEl>
                                        <p:attrNameLst>
                                          <p:attrName>style.visibility</p:attrName>
                                        </p:attrNameLst>
                                      </p:cBhvr>
                                      <p:to>
                                        <p:strVal val="visible"/>
                                      </p:to>
                                    </p:set>
                                    <p:animEffect transition="in" filter="fade">
                                      <p:cBhvr>
                                        <p:cTn id="19" dur="1000"/>
                                        <p:tgtEl>
                                          <p:spTgt spid="177"/>
                                        </p:tgtEl>
                                      </p:cBhvr>
                                    </p:animEffect>
                                    <p:anim calcmode="lin" valueType="num">
                                      <p:cBhvr>
                                        <p:cTn id="20" dur="1000" fill="hold"/>
                                        <p:tgtEl>
                                          <p:spTgt spid="177"/>
                                        </p:tgtEl>
                                        <p:attrNameLst>
                                          <p:attrName>ppt_x</p:attrName>
                                        </p:attrNameLst>
                                      </p:cBhvr>
                                      <p:tavLst>
                                        <p:tav tm="0">
                                          <p:val>
                                            <p:strVal val="#ppt_x"/>
                                          </p:val>
                                        </p:tav>
                                        <p:tav tm="100000">
                                          <p:val>
                                            <p:strVal val="#ppt_x"/>
                                          </p:val>
                                        </p:tav>
                                      </p:tavLst>
                                    </p:anim>
                                    <p:anim calcmode="lin" valueType="num">
                                      <p:cBhvr>
                                        <p:cTn id="21" dur="1000" fill="hold"/>
                                        <p:tgtEl>
                                          <p:spTgt spid="177"/>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76"/>
                                        </p:tgtEl>
                                        <p:attrNameLst>
                                          <p:attrName>style.visibility</p:attrName>
                                        </p:attrNameLst>
                                      </p:cBhvr>
                                      <p:to>
                                        <p:strVal val="visible"/>
                                      </p:to>
                                    </p:set>
                                    <p:animEffect transition="in" filter="fade">
                                      <p:cBhvr>
                                        <p:cTn id="26" dur="1000"/>
                                        <p:tgtEl>
                                          <p:spTgt spid="176"/>
                                        </p:tgtEl>
                                      </p:cBhvr>
                                    </p:animEffect>
                                    <p:anim calcmode="lin" valueType="num">
                                      <p:cBhvr>
                                        <p:cTn id="27" dur="1000" fill="hold"/>
                                        <p:tgtEl>
                                          <p:spTgt spid="176"/>
                                        </p:tgtEl>
                                        <p:attrNameLst>
                                          <p:attrName>ppt_x</p:attrName>
                                        </p:attrNameLst>
                                      </p:cBhvr>
                                      <p:tavLst>
                                        <p:tav tm="0">
                                          <p:val>
                                            <p:strVal val="#ppt_x"/>
                                          </p:val>
                                        </p:tav>
                                        <p:tav tm="100000">
                                          <p:val>
                                            <p:strVal val="#ppt_x"/>
                                          </p:val>
                                        </p:tav>
                                      </p:tavLst>
                                    </p:anim>
                                    <p:anim calcmode="lin" valueType="num">
                                      <p:cBhvr>
                                        <p:cTn id="28" dur="1000" fill="hold"/>
                                        <p:tgtEl>
                                          <p:spTgt spid="176"/>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74"/>
                                        </p:tgtEl>
                                        <p:attrNameLst>
                                          <p:attrName>style.visibility</p:attrName>
                                        </p:attrNameLst>
                                      </p:cBhvr>
                                      <p:to>
                                        <p:strVal val="visible"/>
                                      </p:to>
                                    </p:set>
                                    <p:animEffect transition="in" filter="fade">
                                      <p:cBhvr>
                                        <p:cTn id="33" dur="1000"/>
                                        <p:tgtEl>
                                          <p:spTgt spid="174"/>
                                        </p:tgtEl>
                                      </p:cBhvr>
                                    </p:animEffect>
                                    <p:anim calcmode="lin" valueType="num">
                                      <p:cBhvr>
                                        <p:cTn id="34" dur="1000" fill="hold"/>
                                        <p:tgtEl>
                                          <p:spTgt spid="174"/>
                                        </p:tgtEl>
                                        <p:attrNameLst>
                                          <p:attrName>ppt_x</p:attrName>
                                        </p:attrNameLst>
                                      </p:cBhvr>
                                      <p:tavLst>
                                        <p:tav tm="0">
                                          <p:val>
                                            <p:strVal val="#ppt_x"/>
                                          </p:val>
                                        </p:tav>
                                        <p:tav tm="100000">
                                          <p:val>
                                            <p:strVal val="#ppt_x"/>
                                          </p:val>
                                        </p:tav>
                                      </p:tavLst>
                                    </p:anim>
                                    <p:anim calcmode="lin" valueType="num">
                                      <p:cBhvr>
                                        <p:cTn id="35" dur="1000" fill="hold"/>
                                        <p:tgtEl>
                                          <p:spTgt spid="174"/>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148"/>
                                        </p:tgtEl>
                                        <p:attrNameLst>
                                          <p:attrName>style.visibility</p:attrName>
                                        </p:attrNameLst>
                                      </p:cBhvr>
                                      <p:to>
                                        <p:strVal val="visible"/>
                                      </p:to>
                                    </p:set>
                                    <p:animEffect transition="in" filter="fade">
                                      <p:cBhvr>
                                        <p:cTn id="40" dur="1000"/>
                                        <p:tgtEl>
                                          <p:spTgt spid="148"/>
                                        </p:tgtEl>
                                      </p:cBhvr>
                                    </p:animEffect>
                                    <p:anim calcmode="lin" valueType="num">
                                      <p:cBhvr>
                                        <p:cTn id="41" dur="1000" fill="hold"/>
                                        <p:tgtEl>
                                          <p:spTgt spid="148"/>
                                        </p:tgtEl>
                                        <p:attrNameLst>
                                          <p:attrName>ppt_x</p:attrName>
                                        </p:attrNameLst>
                                      </p:cBhvr>
                                      <p:tavLst>
                                        <p:tav tm="0">
                                          <p:val>
                                            <p:strVal val="#ppt_x"/>
                                          </p:val>
                                        </p:tav>
                                        <p:tav tm="100000">
                                          <p:val>
                                            <p:strVal val="#ppt_x"/>
                                          </p:val>
                                        </p:tav>
                                      </p:tavLst>
                                    </p:anim>
                                    <p:anim calcmode="lin" valueType="num">
                                      <p:cBhvr>
                                        <p:cTn id="42" dur="1000" fill="hold"/>
                                        <p:tgtEl>
                                          <p:spTgt spid="1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İŞLEMCİNİN ÇALIŞMASI</a:t>
            </a:r>
          </a:p>
        </p:txBody>
      </p:sp>
      <p:grpSp>
        <p:nvGrpSpPr>
          <p:cNvPr id="25" name="Grup 24"/>
          <p:cNvGrpSpPr/>
          <p:nvPr/>
        </p:nvGrpSpPr>
        <p:grpSpPr>
          <a:xfrm>
            <a:off x="1072018" y="2042984"/>
            <a:ext cx="2750340" cy="4489621"/>
            <a:chOff x="1072017" y="2193925"/>
            <a:chExt cx="2340136" cy="3978275"/>
          </a:xfrm>
        </p:grpSpPr>
        <p:sp>
          <p:nvSpPr>
            <p:cNvPr id="18" name="Serbest Form 17"/>
            <p:cNvSpPr/>
            <p:nvPr/>
          </p:nvSpPr>
          <p:spPr>
            <a:xfrm>
              <a:off x="1072017" y="2193925"/>
              <a:ext cx="2340136" cy="3978275"/>
            </a:xfrm>
            <a:custGeom>
              <a:avLst/>
              <a:gdLst>
                <a:gd name="connsiteX0" fmla="*/ 0 w 2340136"/>
                <a:gd name="connsiteY0" fmla="*/ 234014 h 3978275"/>
                <a:gd name="connsiteX1" fmla="*/ 234014 w 2340136"/>
                <a:gd name="connsiteY1" fmla="*/ 0 h 3978275"/>
                <a:gd name="connsiteX2" fmla="*/ 2106122 w 2340136"/>
                <a:gd name="connsiteY2" fmla="*/ 0 h 3978275"/>
                <a:gd name="connsiteX3" fmla="*/ 2340136 w 2340136"/>
                <a:gd name="connsiteY3" fmla="*/ 234014 h 3978275"/>
                <a:gd name="connsiteX4" fmla="*/ 2340136 w 2340136"/>
                <a:gd name="connsiteY4" fmla="*/ 3744261 h 3978275"/>
                <a:gd name="connsiteX5" fmla="*/ 2106122 w 2340136"/>
                <a:gd name="connsiteY5" fmla="*/ 3978275 h 3978275"/>
                <a:gd name="connsiteX6" fmla="*/ 234014 w 2340136"/>
                <a:gd name="connsiteY6" fmla="*/ 3978275 h 3978275"/>
                <a:gd name="connsiteX7" fmla="*/ 0 w 2340136"/>
                <a:gd name="connsiteY7" fmla="*/ 3744261 h 3978275"/>
                <a:gd name="connsiteX8" fmla="*/ 0 w 2340136"/>
                <a:gd name="connsiteY8" fmla="*/ 234014 h 3978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0136" h="3978275">
                  <a:moveTo>
                    <a:pt x="0" y="234014"/>
                  </a:moveTo>
                  <a:cubicBezTo>
                    <a:pt x="0" y="104772"/>
                    <a:pt x="104772" y="0"/>
                    <a:pt x="234014" y="0"/>
                  </a:cubicBezTo>
                  <a:lnTo>
                    <a:pt x="2106122" y="0"/>
                  </a:lnTo>
                  <a:cubicBezTo>
                    <a:pt x="2235364" y="0"/>
                    <a:pt x="2340136" y="104772"/>
                    <a:pt x="2340136" y="234014"/>
                  </a:cubicBezTo>
                  <a:lnTo>
                    <a:pt x="2340136" y="3744261"/>
                  </a:lnTo>
                  <a:cubicBezTo>
                    <a:pt x="2340136" y="3873503"/>
                    <a:pt x="2235364" y="3978275"/>
                    <a:pt x="2106122" y="3978275"/>
                  </a:cubicBezTo>
                  <a:lnTo>
                    <a:pt x="234014" y="3978275"/>
                  </a:lnTo>
                  <a:cubicBezTo>
                    <a:pt x="104772" y="3978275"/>
                    <a:pt x="0" y="3873503"/>
                    <a:pt x="0" y="3744261"/>
                  </a:cubicBezTo>
                  <a:lnTo>
                    <a:pt x="0" y="234014"/>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13792" tIns="1705102" rIns="113792" bIns="909447" numCol="1" spcCol="1270" anchor="t" anchorCtr="1">
              <a:noAutofit/>
            </a:bodyPr>
            <a:lstStyle/>
            <a:p>
              <a:pPr lvl="0" algn="l" defTabSz="711200">
                <a:lnSpc>
                  <a:spcPct val="90000"/>
                </a:lnSpc>
                <a:spcBef>
                  <a:spcPct val="0"/>
                </a:spcBef>
                <a:spcAft>
                  <a:spcPct val="35000"/>
                </a:spcAft>
              </a:pPr>
              <a:r>
                <a:rPr lang="tr-TR" sz="1600" b="1" kern="1200" dirty="0"/>
                <a:t>İşlemci (</a:t>
              </a:r>
              <a:r>
                <a:rPr lang="tr-TR" sz="1400" b="1" kern="1200" dirty="0"/>
                <a:t>Central </a:t>
              </a:r>
              <a:r>
                <a:rPr lang="tr-TR" sz="1400" b="1" kern="1200" dirty="0" err="1"/>
                <a:t>Processing</a:t>
              </a:r>
              <a:r>
                <a:rPr lang="tr-TR" sz="1400" b="1" kern="1200" dirty="0"/>
                <a:t> </a:t>
              </a:r>
              <a:r>
                <a:rPr lang="tr-TR" sz="1400" b="1" kern="1200" dirty="0" err="1"/>
                <a:t>Unit</a:t>
              </a:r>
              <a:r>
                <a:rPr lang="tr-TR" sz="1400" b="1" kern="1200" dirty="0"/>
                <a:t>-CPU)</a:t>
              </a:r>
            </a:p>
            <a:p>
              <a:pPr lvl="0" algn="l" defTabSz="711200">
                <a:lnSpc>
                  <a:spcPct val="90000"/>
                </a:lnSpc>
                <a:spcBef>
                  <a:spcPct val="0"/>
                </a:spcBef>
                <a:spcAft>
                  <a:spcPct val="35000"/>
                </a:spcAft>
              </a:pPr>
              <a:endParaRPr lang="tr-TR" sz="1400" b="1" kern="1200" dirty="0"/>
            </a:p>
          </p:txBody>
        </p:sp>
        <p:sp>
          <p:nvSpPr>
            <p:cNvPr id="19" name="Oval 18"/>
            <p:cNvSpPr/>
            <p:nvPr/>
          </p:nvSpPr>
          <p:spPr>
            <a:xfrm>
              <a:off x="1579703" y="2432621"/>
              <a:ext cx="1324765" cy="1324765"/>
            </a:xfrm>
            <a:prstGeom prst="ellipse">
              <a:avLst/>
            </a:prstGeom>
            <a:blipFill>
              <a:blip r:embed="rId3">
                <a:extLst>
                  <a:ext uri="{28A0092B-C50C-407E-A947-70E740481C1C}">
                    <a14:useLocalDpi xmlns:a14="http://schemas.microsoft.com/office/drawing/2010/main" val="0"/>
                  </a:ext>
                </a:extLst>
              </a:blip>
              <a:srcRect/>
              <a:stretch>
                <a:fillRect/>
              </a:stretch>
            </a:blipFill>
          </p:spPr>
          <p:style>
            <a:lnRef idx="2">
              <a:schemeClr val="lt1">
                <a:hueOff val="0"/>
                <a:satOff val="0"/>
                <a:lumOff val="0"/>
                <a:alphaOff val="0"/>
              </a:schemeClr>
            </a:lnRef>
            <a:fillRef idx="1">
              <a:scrgbClr r="0" g="0" b="0"/>
            </a:fillRef>
            <a:effectRef idx="0">
              <a:schemeClr val="accent2">
                <a:tint val="50000"/>
                <a:hueOff val="0"/>
                <a:satOff val="0"/>
                <a:lumOff val="0"/>
                <a:alphaOff val="0"/>
              </a:schemeClr>
            </a:effectRef>
            <a:fontRef idx="minor">
              <a:schemeClr val="lt1">
                <a:hueOff val="0"/>
                <a:satOff val="0"/>
                <a:lumOff val="0"/>
                <a:alphaOff val="0"/>
              </a:schemeClr>
            </a:fontRef>
          </p:style>
        </p:sp>
      </p:grpSp>
      <p:grpSp>
        <p:nvGrpSpPr>
          <p:cNvPr id="26" name="Grup 25"/>
          <p:cNvGrpSpPr/>
          <p:nvPr/>
        </p:nvGrpSpPr>
        <p:grpSpPr>
          <a:xfrm>
            <a:off x="8660274" y="2193925"/>
            <a:ext cx="2467974" cy="4338680"/>
            <a:chOff x="3482358" y="2193925"/>
            <a:chExt cx="2340136" cy="3978275"/>
          </a:xfrm>
        </p:grpSpPr>
        <p:sp>
          <p:nvSpPr>
            <p:cNvPr id="20" name="Serbest Form 19"/>
            <p:cNvSpPr/>
            <p:nvPr/>
          </p:nvSpPr>
          <p:spPr>
            <a:xfrm>
              <a:off x="3482358" y="2193925"/>
              <a:ext cx="2340136" cy="3978275"/>
            </a:xfrm>
            <a:custGeom>
              <a:avLst/>
              <a:gdLst>
                <a:gd name="connsiteX0" fmla="*/ 0 w 2340136"/>
                <a:gd name="connsiteY0" fmla="*/ 234014 h 3978275"/>
                <a:gd name="connsiteX1" fmla="*/ 234014 w 2340136"/>
                <a:gd name="connsiteY1" fmla="*/ 0 h 3978275"/>
                <a:gd name="connsiteX2" fmla="*/ 2106122 w 2340136"/>
                <a:gd name="connsiteY2" fmla="*/ 0 h 3978275"/>
                <a:gd name="connsiteX3" fmla="*/ 2340136 w 2340136"/>
                <a:gd name="connsiteY3" fmla="*/ 234014 h 3978275"/>
                <a:gd name="connsiteX4" fmla="*/ 2340136 w 2340136"/>
                <a:gd name="connsiteY4" fmla="*/ 3744261 h 3978275"/>
                <a:gd name="connsiteX5" fmla="*/ 2106122 w 2340136"/>
                <a:gd name="connsiteY5" fmla="*/ 3978275 h 3978275"/>
                <a:gd name="connsiteX6" fmla="*/ 234014 w 2340136"/>
                <a:gd name="connsiteY6" fmla="*/ 3978275 h 3978275"/>
                <a:gd name="connsiteX7" fmla="*/ 0 w 2340136"/>
                <a:gd name="connsiteY7" fmla="*/ 3744261 h 3978275"/>
                <a:gd name="connsiteX8" fmla="*/ 0 w 2340136"/>
                <a:gd name="connsiteY8" fmla="*/ 234014 h 3978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40136" h="3978275">
                  <a:moveTo>
                    <a:pt x="0" y="234014"/>
                  </a:moveTo>
                  <a:cubicBezTo>
                    <a:pt x="0" y="104772"/>
                    <a:pt x="104772" y="0"/>
                    <a:pt x="234014" y="0"/>
                  </a:cubicBezTo>
                  <a:lnTo>
                    <a:pt x="2106122" y="0"/>
                  </a:lnTo>
                  <a:cubicBezTo>
                    <a:pt x="2235364" y="0"/>
                    <a:pt x="2340136" y="104772"/>
                    <a:pt x="2340136" y="234014"/>
                  </a:cubicBezTo>
                  <a:lnTo>
                    <a:pt x="2340136" y="3744261"/>
                  </a:lnTo>
                  <a:cubicBezTo>
                    <a:pt x="2340136" y="3873503"/>
                    <a:pt x="2235364" y="3978275"/>
                    <a:pt x="2106122" y="3978275"/>
                  </a:cubicBezTo>
                  <a:lnTo>
                    <a:pt x="234014" y="3978275"/>
                  </a:lnTo>
                  <a:cubicBezTo>
                    <a:pt x="104772" y="3978275"/>
                    <a:pt x="0" y="3873503"/>
                    <a:pt x="0" y="3744261"/>
                  </a:cubicBezTo>
                  <a:lnTo>
                    <a:pt x="0" y="234014"/>
                  </a:lnTo>
                  <a:close/>
                </a:path>
              </a:pathLst>
            </a:cu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13792" tIns="1705102" rIns="113792" bIns="909447" numCol="1" spcCol="1270" anchor="ctr" anchorCtr="0">
              <a:noAutofit/>
            </a:bodyPr>
            <a:lstStyle/>
            <a:p>
              <a:pPr lvl="0" algn="ctr" defTabSz="711200">
                <a:lnSpc>
                  <a:spcPct val="90000"/>
                </a:lnSpc>
                <a:spcBef>
                  <a:spcPct val="0"/>
                </a:spcBef>
                <a:spcAft>
                  <a:spcPct val="35000"/>
                </a:spcAft>
              </a:pPr>
              <a:r>
                <a:rPr lang="tr-TR" sz="1600" b="1" kern="1200" dirty="0"/>
                <a:t>Bellek </a:t>
              </a:r>
              <a:br>
                <a:rPr lang="tr-TR" sz="1600" b="1" kern="1200" dirty="0"/>
              </a:br>
              <a:r>
                <a:rPr lang="tr-TR" sz="1600" b="1" kern="1200" dirty="0"/>
                <a:t>(Memory)</a:t>
              </a:r>
            </a:p>
          </p:txBody>
        </p:sp>
        <p:sp>
          <p:nvSpPr>
            <p:cNvPr id="21" name="Oval 20"/>
            <p:cNvSpPr/>
            <p:nvPr/>
          </p:nvSpPr>
          <p:spPr>
            <a:xfrm>
              <a:off x="3990043" y="2432621"/>
              <a:ext cx="1324765" cy="1324765"/>
            </a:xfrm>
            <a:prstGeom prst="ellipse">
              <a:avLst/>
            </a:prstGeom>
            <a:blipFill>
              <a:blip r:embed="rId4">
                <a:extLst>
                  <a:ext uri="{28A0092B-C50C-407E-A947-70E740481C1C}">
                    <a14:useLocalDpi xmlns:a14="http://schemas.microsoft.com/office/drawing/2010/main" val="0"/>
                  </a:ext>
                </a:extLst>
              </a:blip>
              <a:srcRect/>
              <a:stretch>
                <a:fillRect l="-17000" r="-17000"/>
              </a:stretch>
            </a:blipFill>
          </p:spPr>
          <p:style>
            <a:lnRef idx="2">
              <a:schemeClr val="lt1">
                <a:hueOff val="0"/>
                <a:satOff val="0"/>
                <a:lumOff val="0"/>
                <a:alphaOff val="0"/>
              </a:schemeClr>
            </a:lnRef>
            <a:fillRef idx="1">
              <a:scrgbClr r="0" g="0" b="0"/>
            </a:fillRef>
            <a:effectRef idx="0">
              <a:schemeClr val="accent3">
                <a:tint val="50000"/>
                <a:hueOff val="0"/>
                <a:satOff val="0"/>
                <a:lumOff val="0"/>
                <a:alphaOff val="0"/>
              </a:schemeClr>
            </a:effectRef>
            <a:fontRef idx="minor">
              <a:schemeClr val="lt1">
                <a:hueOff val="0"/>
                <a:satOff val="0"/>
                <a:lumOff val="0"/>
                <a:alphaOff val="0"/>
              </a:schemeClr>
            </a:fontRef>
          </p:style>
        </p:sp>
      </p:grpSp>
      <p:grpSp>
        <p:nvGrpSpPr>
          <p:cNvPr id="27" name="Grup 26"/>
          <p:cNvGrpSpPr/>
          <p:nvPr/>
        </p:nvGrpSpPr>
        <p:grpSpPr>
          <a:xfrm>
            <a:off x="3822358" y="2525592"/>
            <a:ext cx="4837915" cy="596741"/>
            <a:chOff x="1807286" y="5376545"/>
            <a:chExt cx="3098202" cy="596741"/>
          </a:xfrm>
        </p:grpSpPr>
        <p:sp>
          <p:nvSpPr>
            <p:cNvPr id="22" name="Sol Sağ Ok 21" title="Veri Yolları"/>
            <p:cNvSpPr/>
            <p:nvPr/>
          </p:nvSpPr>
          <p:spPr>
            <a:xfrm>
              <a:off x="1807286" y="5376545"/>
              <a:ext cx="3098202" cy="596741"/>
            </a:xfrm>
            <a:prstGeom prst="leftRightArrow">
              <a:avLst/>
            </a:prstGeom>
            <a:solidFill>
              <a:schemeClr val="bg2">
                <a:lumMod val="90000"/>
              </a:schemeClr>
            </a:solidFill>
          </p:spPr>
          <p:style>
            <a:lnRef idx="2">
              <a:schemeClr val="lt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sp>
        <p:sp>
          <p:nvSpPr>
            <p:cNvPr id="23" name="Metin kutusu 22"/>
            <p:cNvSpPr txBox="1"/>
            <p:nvPr/>
          </p:nvSpPr>
          <p:spPr>
            <a:xfrm>
              <a:off x="2145732" y="5497229"/>
              <a:ext cx="2501572" cy="369332"/>
            </a:xfrm>
            <a:prstGeom prst="rect">
              <a:avLst/>
            </a:prstGeom>
            <a:noFill/>
          </p:spPr>
          <p:txBody>
            <a:bodyPr wrap="square" rtlCol="0">
              <a:spAutoFit/>
            </a:bodyPr>
            <a:lstStyle/>
            <a:p>
              <a:r>
                <a:rPr lang="tr-TR" dirty="0"/>
                <a:t>Veri Yolu (data </a:t>
              </a:r>
              <a:r>
                <a:rPr lang="tr-TR" dirty="0" err="1"/>
                <a:t>bus</a:t>
              </a:r>
              <a:r>
                <a:rPr lang="tr-TR" dirty="0"/>
                <a:t>)</a:t>
              </a:r>
            </a:p>
          </p:txBody>
        </p:sp>
      </p:grpSp>
      <p:sp>
        <p:nvSpPr>
          <p:cNvPr id="4" name="Dikdörtgen: Köşeleri Yuvarlatılmış 3">
            <a:extLst>
              <a:ext uri="{FF2B5EF4-FFF2-40B4-BE49-F238E27FC236}">
                <a16:creationId xmlns:a16="http://schemas.microsoft.com/office/drawing/2014/main" id="{BE4B427E-2B42-4309-8463-F4E506E1827E}"/>
              </a:ext>
            </a:extLst>
          </p:cNvPr>
          <p:cNvSpPr/>
          <p:nvPr/>
        </p:nvSpPr>
        <p:spPr>
          <a:xfrm>
            <a:off x="1299257" y="4341562"/>
            <a:ext cx="2252081" cy="541361"/>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kern="1200" dirty="0"/>
              <a:t>Kontrol Birimi </a:t>
            </a:r>
            <a:br>
              <a:rPr lang="tr-TR" sz="1200" kern="1200" dirty="0"/>
            </a:br>
            <a:r>
              <a:rPr lang="tr-TR" sz="1200" b="1" kern="1200" dirty="0"/>
              <a:t>(Control </a:t>
            </a:r>
            <a:r>
              <a:rPr lang="tr-TR" sz="1200" b="1" kern="1200" dirty="0" err="1"/>
              <a:t>Unit</a:t>
            </a:r>
            <a:r>
              <a:rPr lang="tr-TR" sz="1200" b="1" kern="1200" dirty="0"/>
              <a:t>-CU)</a:t>
            </a:r>
          </a:p>
          <a:p>
            <a:pPr algn="ctr"/>
            <a:endParaRPr lang="tr-TR" sz="1200" b="1" kern="1200" dirty="0"/>
          </a:p>
        </p:txBody>
      </p:sp>
      <p:sp>
        <p:nvSpPr>
          <p:cNvPr id="24" name="Dikdörtgen: Köşeleri Yuvarlatılmış 23">
            <a:extLst>
              <a:ext uri="{FF2B5EF4-FFF2-40B4-BE49-F238E27FC236}">
                <a16:creationId xmlns:a16="http://schemas.microsoft.com/office/drawing/2014/main" id="{B4636613-9658-4563-B0A9-0C70FB714A6D}"/>
              </a:ext>
            </a:extLst>
          </p:cNvPr>
          <p:cNvSpPr/>
          <p:nvPr/>
        </p:nvSpPr>
        <p:spPr>
          <a:xfrm>
            <a:off x="1299257" y="4934774"/>
            <a:ext cx="2252081" cy="611732"/>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defTabSz="533400">
              <a:lnSpc>
                <a:spcPct val="90000"/>
              </a:lnSpc>
              <a:spcBef>
                <a:spcPct val="0"/>
              </a:spcBef>
              <a:spcAft>
                <a:spcPct val="15000"/>
              </a:spcAft>
            </a:pPr>
            <a:r>
              <a:rPr lang="tr-TR" sz="1200" kern="1200" dirty="0"/>
              <a:t>Aritmetik İşlem Birimi (</a:t>
            </a:r>
            <a:r>
              <a:rPr lang="tr-TR" sz="1200" b="1" kern="1200" dirty="0" err="1"/>
              <a:t>Aritmetic</a:t>
            </a:r>
            <a:r>
              <a:rPr lang="tr-TR" sz="1200" b="1" kern="1200" dirty="0"/>
              <a:t>/</a:t>
            </a:r>
            <a:r>
              <a:rPr lang="tr-TR" sz="1200" b="1" kern="1200" dirty="0" err="1"/>
              <a:t>Logic</a:t>
            </a:r>
            <a:r>
              <a:rPr lang="tr-TR" sz="1200" b="1" kern="1200" dirty="0"/>
              <a:t> </a:t>
            </a:r>
            <a:r>
              <a:rPr lang="tr-TR" sz="1200" b="1" kern="1200" dirty="0" err="1"/>
              <a:t>Unit</a:t>
            </a:r>
            <a:r>
              <a:rPr lang="tr-TR" sz="1200" b="1" kern="1200" dirty="0"/>
              <a:t>-ALU</a:t>
            </a:r>
            <a:r>
              <a:rPr lang="tr-TR" sz="1200" kern="1200" dirty="0"/>
              <a:t>)</a:t>
            </a:r>
            <a:br>
              <a:rPr lang="tr-TR" sz="1200" kern="1200" dirty="0"/>
            </a:br>
            <a:endParaRPr lang="tr-TR" sz="1200" kern="1200" dirty="0"/>
          </a:p>
        </p:txBody>
      </p:sp>
      <p:sp>
        <p:nvSpPr>
          <p:cNvPr id="28" name="Dikdörtgen: Köşeleri Yuvarlatılmış 27">
            <a:extLst>
              <a:ext uri="{FF2B5EF4-FFF2-40B4-BE49-F238E27FC236}">
                <a16:creationId xmlns:a16="http://schemas.microsoft.com/office/drawing/2014/main" id="{CBD10489-7F18-4F35-B15F-90584BB836BB}"/>
              </a:ext>
            </a:extLst>
          </p:cNvPr>
          <p:cNvSpPr/>
          <p:nvPr/>
        </p:nvSpPr>
        <p:spPr>
          <a:xfrm>
            <a:off x="1303472" y="5598357"/>
            <a:ext cx="2275218" cy="711827"/>
          </a:xfrm>
          <a:prstGeom prst="round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defTabSz="533400">
              <a:lnSpc>
                <a:spcPct val="90000"/>
              </a:lnSpc>
              <a:spcBef>
                <a:spcPct val="0"/>
              </a:spcBef>
              <a:spcAft>
                <a:spcPct val="15000"/>
              </a:spcAft>
            </a:pPr>
            <a:r>
              <a:rPr lang="tr-TR" sz="1200" dirty="0"/>
              <a:t>Kaydediciler </a:t>
            </a:r>
            <a:br>
              <a:rPr lang="tr-TR" sz="1200" dirty="0"/>
            </a:br>
            <a:r>
              <a:rPr lang="tr-TR" sz="1200" b="1" dirty="0"/>
              <a:t>(</a:t>
            </a:r>
            <a:r>
              <a:rPr lang="tr-TR" sz="1200" b="1" dirty="0" err="1"/>
              <a:t>Registers</a:t>
            </a:r>
            <a:r>
              <a:rPr lang="tr-TR" sz="1200" b="1" u="sng" dirty="0"/>
              <a:t>/</a:t>
            </a:r>
            <a:r>
              <a:rPr lang="tr-TR" sz="1200" b="1" u="sng" dirty="0" err="1"/>
              <a:t>accumulators</a:t>
            </a:r>
            <a:r>
              <a:rPr lang="tr-TR" sz="1200" b="1" u="sng" dirty="0"/>
              <a:t>)</a:t>
            </a:r>
          </a:p>
          <a:p>
            <a:pPr marL="0" lvl="1" algn="ctr" defTabSz="533400">
              <a:lnSpc>
                <a:spcPct val="90000"/>
              </a:lnSpc>
              <a:spcBef>
                <a:spcPct val="0"/>
              </a:spcBef>
              <a:spcAft>
                <a:spcPct val="15000"/>
              </a:spcAft>
            </a:pPr>
            <a:r>
              <a:rPr lang="tr-TR" b="1" dirty="0">
                <a:solidFill>
                  <a:srgbClr val="FFFF00"/>
                </a:solidFill>
              </a:rPr>
              <a:t>Program Sayacı</a:t>
            </a:r>
            <a:endParaRPr lang="tr-TR" b="1" kern="1200" dirty="0">
              <a:solidFill>
                <a:srgbClr val="FFFF00"/>
              </a:solidFill>
            </a:endParaRPr>
          </a:p>
        </p:txBody>
      </p:sp>
      <p:grpSp>
        <p:nvGrpSpPr>
          <p:cNvPr id="30" name="Grup 29">
            <a:extLst>
              <a:ext uri="{FF2B5EF4-FFF2-40B4-BE49-F238E27FC236}">
                <a16:creationId xmlns:a16="http://schemas.microsoft.com/office/drawing/2014/main" id="{39A410F2-152D-4B6C-ADEF-174173176399}"/>
              </a:ext>
            </a:extLst>
          </p:cNvPr>
          <p:cNvGrpSpPr/>
          <p:nvPr/>
        </p:nvGrpSpPr>
        <p:grpSpPr>
          <a:xfrm>
            <a:off x="3810144" y="5425822"/>
            <a:ext cx="4850129" cy="596741"/>
            <a:chOff x="1807286" y="5376545"/>
            <a:chExt cx="3098202" cy="596741"/>
          </a:xfrm>
        </p:grpSpPr>
        <p:sp>
          <p:nvSpPr>
            <p:cNvPr id="31" name="Sol Sağ Ok 21" title="Veri Yolları">
              <a:extLst>
                <a:ext uri="{FF2B5EF4-FFF2-40B4-BE49-F238E27FC236}">
                  <a16:creationId xmlns:a16="http://schemas.microsoft.com/office/drawing/2014/main" id="{F2DB4556-E5B1-49EB-A1F8-A029149A9C61}"/>
                </a:ext>
              </a:extLst>
            </p:cNvPr>
            <p:cNvSpPr/>
            <p:nvPr/>
          </p:nvSpPr>
          <p:spPr>
            <a:xfrm>
              <a:off x="1807286" y="5376545"/>
              <a:ext cx="3098202" cy="596741"/>
            </a:xfrm>
            <a:prstGeom prst="leftRightArrow">
              <a:avLst/>
            </a:prstGeom>
            <a:solidFill>
              <a:schemeClr val="accent1">
                <a:lumMod val="20000"/>
                <a:lumOff val="80000"/>
              </a:schemeClr>
            </a:solidFill>
          </p:spPr>
          <p:style>
            <a:lnRef idx="2">
              <a:schemeClr val="lt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sp>
        <p:sp>
          <p:nvSpPr>
            <p:cNvPr id="32" name="Metin kutusu 31">
              <a:extLst>
                <a:ext uri="{FF2B5EF4-FFF2-40B4-BE49-F238E27FC236}">
                  <a16:creationId xmlns:a16="http://schemas.microsoft.com/office/drawing/2014/main" id="{C30C171C-91A4-482A-85AE-68A9702400F3}"/>
                </a:ext>
              </a:extLst>
            </p:cNvPr>
            <p:cNvSpPr txBox="1"/>
            <p:nvPr/>
          </p:nvSpPr>
          <p:spPr>
            <a:xfrm>
              <a:off x="2145732" y="5497229"/>
              <a:ext cx="2501572" cy="369332"/>
            </a:xfrm>
            <a:prstGeom prst="rect">
              <a:avLst/>
            </a:prstGeom>
            <a:noFill/>
          </p:spPr>
          <p:txBody>
            <a:bodyPr wrap="square" rtlCol="0">
              <a:spAutoFit/>
            </a:bodyPr>
            <a:lstStyle/>
            <a:p>
              <a:r>
                <a:rPr lang="tr-TR" dirty="0"/>
                <a:t>Adres Yolu (</a:t>
              </a:r>
              <a:r>
                <a:rPr lang="tr-TR" dirty="0" err="1"/>
                <a:t>address</a:t>
              </a:r>
              <a:r>
                <a:rPr lang="tr-TR" dirty="0"/>
                <a:t> </a:t>
              </a:r>
              <a:r>
                <a:rPr lang="tr-TR" dirty="0" err="1"/>
                <a:t>bus</a:t>
              </a:r>
              <a:r>
                <a:rPr lang="tr-TR" dirty="0"/>
                <a:t>)</a:t>
              </a:r>
            </a:p>
          </p:txBody>
        </p:sp>
      </p:grpSp>
      <p:sp>
        <p:nvSpPr>
          <p:cNvPr id="33" name="Dikdörtgen: Köşeleri Yuvarlatılmış 32">
            <a:extLst>
              <a:ext uri="{FF2B5EF4-FFF2-40B4-BE49-F238E27FC236}">
                <a16:creationId xmlns:a16="http://schemas.microsoft.com/office/drawing/2014/main" id="{C0816F00-F796-433F-9D38-129299655241}"/>
              </a:ext>
            </a:extLst>
          </p:cNvPr>
          <p:cNvSpPr/>
          <p:nvPr/>
        </p:nvSpPr>
        <p:spPr>
          <a:xfrm>
            <a:off x="1297634" y="5596347"/>
            <a:ext cx="2275218" cy="711827"/>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defTabSz="533400">
              <a:lnSpc>
                <a:spcPct val="90000"/>
              </a:lnSpc>
              <a:spcBef>
                <a:spcPct val="0"/>
              </a:spcBef>
              <a:spcAft>
                <a:spcPct val="15000"/>
              </a:spcAft>
            </a:pPr>
            <a:r>
              <a:rPr lang="tr-TR" sz="1200" dirty="0"/>
              <a:t>Kaydediciler </a:t>
            </a:r>
            <a:br>
              <a:rPr lang="tr-TR" sz="1200" dirty="0"/>
            </a:br>
            <a:r>
              <a:rPr lang="tr-TR" sz="1200" b="1" dirty="0"/>
              <a:t>(</a:t>
            </a:r>
            <a:r>
              <a:rPr lang="tr-TR" sz="1200" b="1" dirty="0" err="1"/>
              <a:t>Registers</a:t>
            </a:r>
            <a:r>
              <a:rPr lang="tr-TR" sz="1200" b="1" u="sng" dirty="0"/>
              <a:t>/</a:t>
            </a:r>
            <a:r>
              <a:rPr lang="tr-TR" sz="1200" b="1" u="sng" dirty="0" err="1"/>
              <a:t>accumulators</a:t>
            </a:r>
            <a:r>
              <a:rPr lang="tr-TR" sz="1200" b="1" u="sng" dirty="0"/>
              <a:t>)</a:t>
            </a:r>
          </a:p>
          <a:p>
            <a:pPr marL="0" lvl="1" algn="ctr" defTabSz="533400">
              <a:lnSpc>
                <a:spcPct val="90000"/>
              </a:lnSpc>
              <a:spcBef>
                <a:spcPct val="0"/>
              </a:spcBef>
              <a:spcAft>
                <a:spcPct val="15000"/>
              </a:spcAft>
            </a:pPr>
            <a:r>
              <a:rPr lang="tr-TR" b="1" dirty="0">
                <a:solidFill>
                  <a:srgbClr val="FF0000"/>
                </a:solidFill>
              </a:rPr>
              <a:t>Program Sayacı:  </a:t>
            </a:r>
            <a:r>
              <a:rPr lang="tr-TR" b="1" dirty="0">
                <a:solidFill>
                  <a:srgbClr val="FF0000"/>
                </a:solidFill>
                <a:highlight>
                  <a:srgbClr val="FFFF00"/>
                </a:highlight>
              </a:rPr>
              <a:t>0</a:t>
            </a:r>
            <a:endParaRPr lang="tr-TR" b="1" kern="1200" dirty="0">
              <a:solidFill>
                <a:srgbClr val="FF0000"/>
              </a:solidFill>
              <a:highlight>
                <a:srgbClr val="FFFF00"/>
              </a:highlight>
            </a:endParaRPr>
          </a:p>
        </p:txBody>
      </p:sp>
      <p:sp>
        <p:nvSpPr>
          <p:cNvPr id="34" name="Metin kutusu 33">
            <a:extLst>
              <a:ext uri="{FF2B5EF4-FFF2-40B4-BE49-F238E27FC236}">
                <a16:creationId xmlns:a16="http://schemas.microsoft.com/office/drawing/2014/main" id="{6AC32B83-A6F2-4F31-B726-99D60143CA48}"/>
              </a:ext>
            </a:extLst>
          </p:cNvPr>
          <p:cNvSpPr txBox="1"/>
          <p:nvPr/>
        </p:nvSpPr>
        <p:spPr>
          <a:xfrm>
            <a:off x="4339969" y="5549592"/>
            <a:ext cx="3916125" cy="369332"/>
          </a:xfrm>
          <a:prstGeom prst="rect">
            <a:avLst/>
          </a:prstGeom>
          <a:noFill/>
        </p:spPr>
        <p:txBody>
          <a:bodyPr wrap="square" rtlCol="0">
            <a:spAutoFit/>
          </a:bodyPr>
          <a:lstStyle/>
          <a:p>
            <a:r>
              <a:rPr lang="tr-TR" dirty="0">
                <a:solidFill>
                  <a:srgbClr val="FF0000"/>
                </a:solidFill>
              </a:rPr>
              <a:t>Adres Yolu (</a:t>
            </a:r>
            <a:r>
              <a:rPr lang="tr-TR" dirty="0" err="1">
                <a:solidFill>
                  <a:srgbClr val="FF0000"/>
                </a:solidFill>
              </a:rPr>
              <a:t>address</a:t>
            </a:r>
            <a:r>
              <a:rPr lang="tr-TR" dirty="0">
                <a:solidFill>
                  <a:srgbClr val="FF0000"/>
                </a:solidFill>
              </a:rPr>
              <a:t> </a:t>
            </a:r>
            <a:r>
              <a:rPr lang="tr-TR" dirty="0" err="1">
                <a:solidFill>
                  <a:srgbClr val="FF0000"/>
                </a:solidFill>
              </a:rPr>
              <a:t>bus</a:t>
            </a:r>
            <a:r>
              <a:rPr lang="tr-TR" dirty="0">
                <a:solidFill>
                  <a:srgbClr val="FF0000"/>
                </a:solidFill>
              </a:rPr>
              <a:t>): </a:t>
            </a:r>
            <a:r>
              <a:rPr lang="tr-TR" dirty="0">
                <a:solidFill>
                  <a:srgbClr val="FF0000"/>
                </a:solidFill>
                <a:highlight>
                  <a:srgbClr val="FFFF00"/>
                </a:highlight>
              </a:rPr>
              <a:t>0</a:t>
            </a:r>
          </a:p>
        </p:txBody>
      </p:sp>
      <p:sp>
        <p:nvSpPr>
          <p:cNvPr id="35" name="Metin kutusu 34">
            <a:extLst>
              <a:ext uri="{FF2B5EF4-FFF2-40B4-BE49-F238E27FC236}">
                <a16:creationId xmlns:a16="http://schemas.microsoft.com/office/drawing/2014/main" id="{5C1BDCFC-0669-4120-85D2-4AC6F426FD74}"/>
              </a:ext>
            </a:extLst>
          </p:cNvPr>
          <p:cNvSpPr txBox="1"/>
          <p:nvPr/>
        </p:nvSpPr>
        <p:spPr>
          <a:xfrm>
            <a:off x="4350328" y="2646276"/>
            <a:ext cx="3906263" cy="369332"/>
          </a:xfrm>
          <a:prstGeom prst="rect">
            <a:avLst/>
          </a:prstGeom>
          <a:noFill/>
        </p:spPr>
        <p:txBody>
          <a:bodyPr wrap="square" rtlCol="0">
            <a:spAutoFit/>
          </a:bodyPr>
          <a:lstStyle/>
          <a:p>
            <a:r>
              <a:rPr lang="tr-TR" dirty="0">
                <a:solidFill>
                  <a:srgbClr val="FF0000"/>
                </a:solidFill>
              </a:rPr>
              <a:t>Veri Yolu (data </a:t>
            </a:r>
            <a:r>
              <a:rPr lang="tr-TR" dirty="0" err="1">
                <a:solidFill>
                  <a:srgbClr val="FF0000"/>
                </a:solidFill>
              </a:rPr>
              <a:t>bus</a:t>
            </a:r>
            <a:r>
              <a:rPr lang="tr-TR" dirty="0">
                <a:solidFill>
                  <a:srgbClr val="FF0000"/>
                </a:solidFill>
              </a:rPr>
              <a:t>): </a:t>
            </a:r>
            <a:r>
              <a:rPr lang="tr-TR" dirty="0">
                <a:solidFill>
                  <a:srgbClr val="FF0000"/>
                </a:solidFill>
                <a:highlight>
                  <a:srgbClr val="FFFF00"/>
                </a:highlight>
              </a:rPr>
              <a:t>3</a:t>
            </a:r>
          </a:p>
        </p:txBody>
      </p:sp>
      <p:sp>
        <p:nvSpPr>
          <p:cNvPr id="36" name="Dikdörtgen: Köşeleri Yuvarlatılmış 35">
            <a:extLst>
              <a:ext uri="{FF2B5EF4-FFF2-40B4-BE49-F238E27FC236}">
                <a16:creationId xmlns:a16="http://schemas.microsoft.com/office/drawing/2014/main" id="{9345A21C-46F7-45AE-BBFF-912A71FD767D}"/>
              </a:ext>
            </a:extLst>
          </p:cNvPr>
          <p:cNvSpPr/>
          <p:nvPr/>
        </p:nvSpPr>
        <p:spPr>
          <a:xfrm>
            <a:off x="1297634" y="4337548"/>
            <a:ext cx="2252081" cy="552662"/>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kern="1200" dirty="0"/>
              <a:t>Kontrol Birimi </a:t>
            </a:r>
            <a:br>
              <a:rPr lang="tr-TR" sz="1200" kern="1200" dirty="0"/>
            </a:br>
            <a:r>
              <a:rPr lang="tr-TR" sz="1200" b="1" kern="1200" dirty="0"/>
              <a:t>(Control </a:t>
            </a:r>
            <a:r>
              <a:rPr lang="tr-TR" sz="1200" b="1" kern="1200" dirty="0" err="1"/>
              <a:t>Unit</a:t>
            </a:r>
            <a:r>
              <a:rPr lang="tr-TR" sz="1200" b="1" kern="1200" dirty="0"/>
              <a:t>-CU)</a:t>
            </a:r>
            <a:br>
              <a:rPr lang="tr-TR" sz="1200" b="1" kern="1200" dirty="0"/>
            </a:br>
            <a:r>
              <a:rPr lang="tr-TR" sz="1200" b="1" kern="1200" dirty="0">
                <a:solidFill>
                  <a:srgbClr val="FF0000"/>
                </a:solidFill>
                <a:highlight>
                  <a:srgbClr val="FFFF00"/>
                </a:highlight>
              </a:rPr>
              <a:t>3?</a:t>
            </a:r>
          </a:p>
        </p:txBody>
      </p:sp>
      <p:sp>
        <p:nvSpPr>
          <p:cNvPr id="37" name="Dikdörtgen: Köşeleri Yuvarlatılmış 36">
            <a:extLst>
              <a:ext uri="{FF2B5EF4-FFF2-40B4-BE49-F238E27FC236}">
                <a16:creationId xmlns:a16="http://schemas.microsoft.com/office/drawing/2014/main" id="{4C4DF7CF-4389-4C12-8698-2BB9E20F3E4C}"/>
              </a:ext>
            </a:extLst>
          </p:cNvPr>
          <p:cNvSpPr/>
          <p:nvPr/>
        </p:nvSpPr>
        <p:spPr>
          <a:xfrm>
            <a:off x="1297634" y="4942272"/>
            <a:ext cx="2252081" cy="611732"/>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defTabSz="533400">
              <a:lnSpc>
                <a:spcPct val="90000"/>
              </a:lnSpc>
              <a:spcBef>
                <a:spcPct val="0"/>
              </a:spcBef>
              <a:spcAft>
                <a:spcPct val="15000"/>
              </a:spcAft>
            </a:pPr>
            <a:r>
              <a:rPr lang="tr-TR" sz="1200" kern="1200" dirty="0"/>
              <a:t>Aritmetik İşlem Birimi (</a:t>
            </a:r>
            <a:r>
              <a:rPr lang="tr-TR" sz="1200" b="1" kern="1200" dirty="0" err="1"/>
              <a:t>Aritmetic</a:t>
            </a:r>
            <a:r>
              <a:rPr lang="tr-TR" sz="1200" b="1" kern="1200" dirty="0"/>
              <a:t>/</a:t>
            </a:r>
            <a:r>
              <a:rPr lang="tr-TR" sz="1200" b="1" kern="1200" dirty="0" err="1"/>
              <a:t>Logic</a:t>
            </a:r>
            <a:r>
              <a:rPr lang="tr-TR" sz="1200" b="1" kern="1200" dirty="0"/>
              <a:t> </a:t>
            </a:r>
            <a:r>
              <a:rPr lang="tr-TR" sz="1200" b="1" kern="1200" dirty="0" err="1"/>
              <a:t>Unit</a:t>
            </a:r>
            <a:r>
              <a:rPr lang="tr-TR" sz="1200" b="1" kern="1200" dirty="0"/>
              <a:t>-ALU</a:t>
            </a:r>
            <a:r>
              <a:rPr lang="tr-TR" sz="1200" kern="1200" dirty="0"/>
              <a:t>)</a:t>
            </a:r>
            <a:br>
              <a:rPr lang="tr-TR" sz="1200" kern="1200" dirty="0"/>
            </a:br>
            <a:r>
              <a:rPr lang="tr-TR" sz="1200" b="1" kern="1200" dirty="0">
                <a:solidFill>
                  <a:srgbClr val="FF0000"/>
                </a:solidFill>
                <a:highlight>
                  <a:srgbClr val="FFFF00"/>
                </a:highlight>
              </a:rPr>
              <a:t>+ - &lt;&lt; &gt;&gt; ^  ~</a:t>
            </a:r>
          </a:p>
        </p:txBody>
      </p:sp>
      <p:sp>
        <p:nvSpPr>
          <p:cNvPr id="38" name="Dikdörtgen: Köşeleri Yuvarlatılmış 37">
            <a:extLst>
              <a:ext uri="{FF2B5EF4-FFF2-40B4-BE49-F238E27FC236}">
                <a16:creationId xmlns:a16="http://schemas.microsoft.com/office/drawing/2014/main" id="{1508DAE3-D4DF-48B9-A762-6379478CF573}"/>
              </a:ext>
            </a:extLst>
          </p:cNvPr>
          <p:cNvSpPr/>
          <p:nvPr/>
        </p:nvSpPr>
        <p:spPr>
          <a:xfrm>
            <a:off x="1297634" y="5603634"/>
            <a:ext cx="2275218" cy="711827"/>
          </a:xfrm>
          <a:prstGeom prst="round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defTabSz="533400">
              <a:lnSpc>
                <a:spcPct val="90000"/>
              </a:lnSpc>
              <a:spcBef>
                <a:spcPct val="0"/>
              </a:spcBef>
              <a:spcAft>
                <a:spcPct val="15000"/>
              </a:spcAft>
            </a:pPr>
            <a:r>
              <a:rPr lang="tr-TR" sz="1200" dirty="0">
                <a:solidFill>
                  <a:srgbClr val="7030A0"/>
                </a:solidFill>
              </a:rPr>
              <a:t>Kaydediciler </a:t>
            </a:r>
            <a:br>
              <a:rPr lang="tr-TR" sz="1200" dirty="0">
                <a:solidFill>
                  <a:srgbClr val="7030A0"/>
                </a:solidFill>
              </a:rPr>
            </a:br>
            <a:r>
              <a:rPr lang="tr-TR" sz="1200" b="1" dirty="0">
                <a:solidFill>
                  <a:srgbClr val="7030A0"/>
                </a:solidFill>
              </a:rPr>
              <a:t>(</a:t>
            </a:r>
            <a:r>
              <a:rPr lang="tr-TR" sz="1200" b="1" dirty="0" err="1">
                <a:solidFill>
                  <a:srgbClr val="7030A0"/>
                </a:solidFill>
              </a:rPr>
              <a:t>Registers</a:t>
            </a:r>
            <a:r>
              <a:rPr lang="tr-TR" sz="1200" b="1" u="sng" dirty="0">
                <a:solidFill>
                  <a:srgbClr val="7030A0"/>
                </a:solidFill>
              </a:rPr>
              <a:t>/</a:t>
            </a:r>
            <a:r>
              <a:rPr lang="tr-TR" sz="1200" b="1" u="sng" dirty="0" err="1">
                <a:solidFill>
                  <a:srgbClr val="7030A0"/>
                </a:solidFill>
              </a:rPr>
              <a:t>accumulators</a:t>
            </a:r>
            <a:r>
              <a:rPr lang="tr-TR" sz="1200" b="1" u="sng" dirty="0">
                <a:solidFill>
                  <a:srgbClr val="7030A0"/>
                </a:solidFill>
              </a:rPr>
              <a:t>)</a:t>
            </a:r>
          </a:p>
          <a:p>
            <a:pPr marL="0" lvl="1" algn="ctr" defTabSz="533400">
              <a:lnSpc>
                <a:spcPct val="90000"/>
              </a:lnSpc>
              <a:spcBef>
                <a:spcPct val="0"/>
              </a:spcBef>
              <a:spcAft>
                <a:spcPct val="15000"/>
              </a:spcAft>
            </a:pPr>
            <a:r>
              <a:rPr lang="tr-TR" b="1" dirty="0">
                <a:solidFill>
                  <a:srgbClr val="FF0000"/>
                </a:solidFill>
              </a:rPr>
              <a:t>Program Sayacı:  </a:t>
            </a:r>
            <a:r>
              <a:rPr lang="tr-TR" b="1" dirty="0">
                <a:solidFill>
                  <a:srgbClr val="FF0000"/>
                </a:solidFill>
                <a:highlight>
                  <a:srgbClr val="FFFF00"/>
                </a:highlight>
              </a:rPr>
              <a:t>1</a:t>
            </a:r>
            <a:endParaRPr lang="tr-TR" b="1" kern="1200" dirty="0">
              <a:solidFill>
                <a:srgbClr val="FF0000"/>
              </a:solidFill>
              <a:highlight>
                <a:srgbClr val="FFFF00"/>
              </a:highlight>
            </a:endParaRPr>
          </a:p>
        </p:txBody>
      </p:sp>
      <p:sp>
        <p:nvSpPr>
          <p:cNvPr id="39" name="Metin kutusu 38">
            <a:extLst>
              <a:ext uri="{FF2B5EF4-FFF2-40B4-BE49-F238E27FC236}">
                <a16:creationId xmlns:a16="http://schemas.microsoft.com/office/drawing/2014/main" id="{B38FCC78-8506-4608-87C6-54924B95F051}"/>
              </a:ext>
            </a:extLst>
          </p:cNvPr>
          <p:cNvSpPr txBox="1"/>
          <p:nvPr/>
        </p:nvSpPr>
        <p:spPr>
          <a:xfrm>
            <a:off x="4339968" y="5542576"/>
            <a:ext cx="3916125" cy="369332"/>
          </a:xfrm>
          <a:prstGeom prst="rect">
            <a:avLst/>
          </a:prstGeom>
          <a:noFill/>
        </p:spPr>
        <p:txBody>
          <a:bodyPr wrap="square" rtlCol="0">
            <a:spAutoFit/>
          </a:bodyPr>
          <a:lstStyle/>
          <a:p>
            <a:r>
              <a:rPr lang="tr-TR" dirty="0">
                <a:solidFill>
                  <a:srgbClr val="FF0000"/>
                </a:solidFill>
              </a:rPr>
              <a:t>Adres Yolu (</a:t>
            </a:r>
            <a:r>
              <a:rPr lang="tr-TR" dirty="0" err="1">
                <a:solidFill>
                  <a:srgbClr val="FF0000"/>
                </a:solidFill>
              </a:rPr>
              <a:t>address</a:t>
            </a:r>
            <a:r>
              <a:rPr lang="tr-TR" dirty="0">
                <a:solidFill>
                  <a:srgbClr val="FF0000"/>
                </a:solidFill>
              </a:rPr>
              <a:t> </a:t>
            </a:r>
            <a:r>
              <a:rPr lang="tr-TR" dirty="0" err="1">
                <a:solidFill>
                  <a:srgbClr val="FF0000"/>
                </a:solidFill>
              </a:rPr>
              <a:t>bus</a:t>
            </a:r>
            <a:r>
              <a:rPr lang="tr-TR" dirty="0">
                <a:solidFill>
                  <a:srgbClr val="FF0000"/>
                </a:solidFill>
              </a:rPr>
              <a:t>): </a:t>
            </a:r>
            <a:r>
              <a:rPr lang="tr-TR" dirty="0">
                <a:solidFill>
                  <a:srgbClr val="FF0000"/>
                </a:solidFill>
                <a:highlight>
                  <a:srgbClr val="FFFF00"/>
                </a:highlight>
              </a:rPr>
              <a:t>1</a:t>
            </a:r>
          </a:p>
        </p:txBody>
      </p:sp>
    </p:spTree>
    <p:extLst>
      <p:ext uri="{BB962C8B-B14F-4D97-AF65-F5344CB8AC3E}">
        <p14:creationId xmlns:p14="http://schemas.microsoft.com/office/powerpoint/2010/main" val="587474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barn(inVertical)">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fade">
                                      <p:cBhvr>
                                        <p:cTn id="12" dur="1000"/>
                                        <p:tgtEl>
                                          <p:spTgt spid="34"/>
                                        </p:tgtEl>
                                      </p:cBhvr>
                                    </p:animEffect>
                                    <p:anim calcmode="lin" valueType="num">
                                      <p:cBhvr>
                                        <p:cTn id="13" dur="1000" fill="hold"/>
                                        <p:tgtEl>
                                          <p:spTgt spid="34"/>
                                        </p:tgtEl>
                                        <p:attrNameLst>
                                          <p:attrName>ppt_x</p:attrName>
                                        </p:attrNameLst>
                                      </p:cBhvr>
                                      <p:tavLst>
                                        <p:tav tm="0">
                                          <p:val>
                                            <p:strVal val="#ppt_x"/>
                                          </p:val>
                                        </p:tav>
                                        <p:tav tm="100000">
                                          <p:val>
                                            <p:strVal val="#ppt_x"/>
                                          </p:val>
                                        </p:tav>
                                      </p:tavLst>
                                    </p:anim>
                                    <p:anim calcmode="lin" valueType="num">
                                      <p:cBhvr>
                                        <p:cTn id="14"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5"/>
                                        </p:tgtEl>
                                        <p:attrNameLst>
                                          <p:attrName>style.visibility</p:attrName>
                                        </p:attrNameLst>
                                      </p:cBhvr>
                                      <p:to>
                                        <p:strVal val="visible"/>
                                      </p:to>
                                    </p:set>
                                    <p:animEffect transition="in" filter="fade">
                                      <p:cBhvr>
                                        <p:cTn id="19" dur="1000"/>
                                        <p:tgtEl>
                                          <p:spTgt spid="35"/>
                                        </p:tgtEl>
                                      </p:cBhvr>
                                    </p:animEffect>
                                    <p:anim calcmode="lin" valueType="num">
                                      <p:cBhvr>
                                        <p:cTn id="20" dur="1000" fill="hold"/>
                                        <p:tgtEl>
                                          <p:spTgt spid="35"/>
                                        </p:tgtEl>
                                        <p:attrNameLst>
                                          <p:attrName>ppt_x</p:attrName>
                                        </p:attrNameLst>
                                      </p:cBhvr>
                                      <p:tavLst>
                                        <p:tav tm="0">
                                          <p:val>
                                            <p:strVal val="#ppt_x"/>
                                          </p:val>
                                        </p:tav>
                                        <p:tav tm="100000">
                                          <p:val>
                                            <p:strVal val="#ppt_x"/>
                                          </p:val>
                                        </p:tav>
                                      </p:tavLst>
                                    </p:anim>
                                    <p:anim calcmode="lin" valueType="num">
                                      <p:cBhvr>
                                        <p:cTn id="21"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36"/>
                                        </p:tgtEl>
                                        <p:attrNameLst>
                                          <p:attrName>style.visibility</p:attrName>
                                        </p:attrNameLst>
                                      </p:cBhvr>
                                      <p:to>
                                        <p:strVal val="visible"/>
                                      </p:to>
                                    </p:set>
                                    <p:animEffect transition="in" filter="barn(inVertical)">
                                      <p:cBhvr>
                                        <p:cTn id="26" dur="500"/>
                                        <p:tgtEl>
                                          <p:spTgt spid="36"/>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7"/>
                                        </p:tgtEl>
                                        <p:attrNameLst>
                                          <p:attrName>style.visibility</p:attrName>
                                        </p:attrNameLst>
                                      </p:cBhvr>
                                      <p:to>
                                        <p:strVal val="visible"/>
                                      </p:to>
                                    </p:set>
                                    <p:animEffect transition="in" filter="fade">
                                      <p:cBhvr>
                                        <p:cTn id="31" dur="1000"/>
                                        <p:tgtEl>
                                          <p:spTgt spid="37"/>
                                        </p:tgtEl>
                                      </p:cBhvr>
                                    </p:animEffect>
                                    <p:anim calcmode="lin" valueType="num">
                                      <p:cBhvr>
                                        <p:cTn id="32" dur="1000" fill="hold"/>
                                        <p:tgtEl>
                                          <p:spTgt spid="37"/>
                                        </p:tgtEl>
                                        <p:attrNameLst>
                                          <p:attrName>ppt_x</p:attrName>
                                        </p:attrNameLst>
                                      </p:cBhvr>
                                      <p:tavLst>
                                        <p:tav tm="0">
                                          <p:val>
                                            <p:strVal val="#ppt_x"/>
                                          </p:val>
                                        </p:tav>
                                        <p:tav tm="100000">
                                          <p:val>
                                            <p:strVal val="#ppt_x"/>
                                          </p:val>
                                        </p:tav>
                                      </p:tavLst>
                                    </p:anim>
                                    <p:anim calcmode="lin" valueType="num">
                                      <p:cBhvr>
                                        <p:cTn id="33"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38"/>
                                        </p:tgtEl>
                                        <p:attrNameLst>
                                          <p:attrName>style.visibility</p:attrName>
                                        </p:attrNameLst>
                                      </p:cBhvr>
                                      <p:to>
                                        <p:strVal val="visible"/>
                                      </p:to>
                                    </p:set>
                                    <p:animEffect transition="in" filter="barn(inVertical)">
                                      <p:cBhvr>
                                        <p:cTn id="38" dur="500"/>
                                        <p:tgtEl>
                                          <p:spTgt spid="38"/>
                                        </p:tgtEl>
                                      </p:cBhvr>
                                    </p:animEffect>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fade">
                                      <p:cBhvr>
                                        <p:cTn id="43" dur="1000"/>
                                        <p:tgtEl>
                                          <p:spTgt spid="39"/>
                                        </p:tgtEl>
                                      </p:cBhvr>
                                    </p:animEffect>
                                    <p:anim calcmode="lin" valueType="num">
                                      <p:cBhvr>
                                        <p:cTn id="44" dur="1000" fill="hold"/>
                                        <p:tgtEl>
                                          <p:spTgt spid="39"/>
                                        </p:tgtEl>
                                        <p:attrNameLst>
                                          <p:attrName>ppt_x</p:attrName>
                                        </p:attrNameLst>
                                      </p:cBhvr>
                                      <p:tavLst>
                                        <p:tav tm="0">
                                          <p:val>
                                            <p:strVal val="#ppt_x"/>
                                          </p:val>
                                        </p:tav>
                                        <p:tav tm="100000">
                                          <p:val>
                                            <p:strVal val="#ppt_x"/>
                                          </p:val>
                                        </p:tav>
                                      </p:tavLst>
                                    </p:anim>
                                    <p:anim calcmode="lin" valueType="num">
                                      <p:cBhvr>
                                        <p:cTn id="45"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p:bldP spid="35" grpId="0"/>
      <p:bldP spid="36" grpId="0" animBg="1"/>
      <p:bldP spid="37" grpId="0" animBg="1"/>
      <p:bldP spid="38" grpId="0" animBg="1"/>
      <p:bldP spid="39" grpId="0"/>
    </p:bld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Başlık 4">
            <a:extLst>
              <a:ext uri="{FF2B5EF4-FFF2-40B4-BE49-F238E27FC236}">
                <a16:creationId xmlns:a16="http://schemas.microsoft.com/office/drawing/2014/main" id="{3A524EF7-F958-486B-8CA9-012B2D90A07A}"/>
              </a:ext>
            </a:extLst>
          </p:cNvPr>
          <p:cNvSpPr>
            <a:spLocks noGrp="1"/>
          </p:cNvSpPr>
          <p:nvPr>
            <p:ph type="title"/>
          </p:nvPr>
        </p:nvSpPr>
        <p:spPr/>
        <p:txBody>
          <a:bodyPr/>
          <a:lstStyle/>
          <a:p>
            <a:r>
              <a:rPr lang="tr-TR" dirty="0"/>
              <a:t>VON NEUMAN MİMARİSİ</a:t>
            </a:r>
          </a:p>
        </p:txBody>
      </p:sp>
      <p:grpSp>
        <p:nvGrpSpPr>
          <p:cNvPr id="22" name="Grup 21">
            <a:extLst>
              <a:ext uri="{FF2B5EF4-FFF2-40B4-BE49-F238E27FC236}">
                <a16:creationId xmlns:a16="http://schemas.microsoft.com/office/drawing/2014/main" id="{4563C6A0-C214-4031-996B-8A975A23FDF0}"/>
              </a:ext>
            </a:extLst>
          </p:cNvPr>
          <p:cNvGrpSpPr/>
          <p:nvPr/>
        </p:nvGrpSpPr>
        <p:grpSpPr>
          <a:xfrm>
            <a:off x="2238248" y="2193683"/>
            <a:ext cx="6831459" cy="3678797"/>
            <a:chOff x="1069848" y="2569603"/>
            <a:chExt cx="6831459" cy="3678797"/>
          </a:xfrm>
        </p:grpSpPr>
        <p:sp>
          <p:nvSpPr>
            <p:cNvPr id="23" name="Dikdörtgen 22">
              <a:extLst>
                <a:ext uri="{FF2B5EF4-FFF2-40B4-BE49-F238E27FC236}">
                  <a16:creationId xmlns:a16="http://schemas.microsoft.com/office/drawing/2014/main" id="{2644FB92-277D-4D49-A3B1-A01AFFBE9DE0}"/>
                </a:ext>
              </a:extLst>
            </p:cNvPr>
            <p:cNvSpPr/>
            <p:nvPr/>
          </p:nvSpPr>
          <p:spPr>
            <a:xfrm>
              <a:off x="6674487" y="4640062"/>
              <a:ext cx="128906" cy="311335"/>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4" name="Dikdörtgen 23">
              <a:extLst>
                <a:ext uri="{FF2B5EF4-FFF2-40B4-BE49-F238E27FC236}">
                  <a16:creationId xmlns:a16="http://schemas.microsoft.com/office/drawing/2014/main" id="{2D95EBF0-BE71-4D42-99EA-026EFA04BA94}"/>
                </a:ext>
              </a:extLst>
            </p:cNvPr>
            <p:cNvSpPr/>
            <p:nvPr/>
          </p:nvSpPr>
          <p:spPr>
            <a:xfrm rot="16200000">
              <a:off x="5449359" y="3260851"/>
              <a:ext cx="126787" cy="28575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6" name="Dikdörtgen 25">
              <a:extLst>
                <a:ext uri="{FF2B5EF4-FFF2-40B4-BE49-F238E27FC236}">
                  <a16:creationId xmlns:a16="http://schemas.microsoft.com/office/drawing/2014/main" id="{66340662-30C8-4909-90A8-A70E1DAAB913}"/>
                </a:ext>
              </a:extLst>
            </p:cNvPr>
            <p:cNvSpPr/>
            <p:nvPr/>
          </p:nvSpPr>
          <p:spPr>
            <a:xfrm rot="16200000">
              <a:off x="5448725" y="3785162"/>
              <a:ext cx="126787" cy="28575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7" name="Dikdörtgen 26">
              <a:extLst>
                <a:ext uri="{FF2B5EF4-FFF2-40B4-BE49-F238E27FC236}">
                  <a16:creationId xmlns:a16="http://schemas.microsoft.com/office/drawing/2014/main" id="{338272C7-D535-48BA-8586-FDDD5527C3C0}"/>
                </a:ext>
              </a:extLst>
            </p:cNvPr>
            <p:cNvSpPr/>
            <p:nvPr/>
          </p:nvSpPr>
          <p:spPr>
            <a:xfrm rot="16200000">
              <a:off x="5435548" y="4257122"/>
              <a:ext cx="126787" cy="28575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28" name="Metin kutusu 27">
              <a:extLst>
                <a:ext uri="{FF2B5EF4-FFF2-40B4-BE49-F238E27FC236}">
                  <a16:creationId xmlns:a16="http://schemas.microsoft.com/office/drawing/2014/main" id="{ED0D9B9D-3FFB-4BE2-B01D-07D32F148816}"/>
                </a:ext>
              </a:extLst>
            </p:cNvPr>
            <p:cNvSpPr txBox="1"/>
            <p:nvPr/>
          </p:nvSpPr>
          <p:spPr>
            <a:xfrm>
              <a:off x="3739198" y="3198285"/>
              <a:ext cx="1630680" cy="4343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200">
                  <a:solidFill>
                    <a:schemeClr val="tx1"/>
                  </a:solidFill>
                  <a:latin typeface="Outfit" pitchFamily="2"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tr-TR" dirty="0"/>
                <a:t>Program Sayacı</a:t>
              </a:r>
              <a:br>
                <a:rPr lang="tr-TR" dirty="0"/>
              </a:br>
              <a:r>
                <a:rPr lang="tr-TR" dirty="0">
                  <a:solidFill>
                    <a:srgbClr val="C00000"/>
                  </a:solidFill>
                </a:rPr>
                <a:t>Program Counter</a:t>
              </a:r>
            </a:p>
          </p:txBody>
        </p:sp>
        <p:sp>
          <p:nvSpPr>
            <p:cNvPr id="30" name="Metin kutusu 29">
              <a:extLst>
                <a:ext uri="{FF2B5EF4-FFF2-40B4-BE49-F238E27FC236}">
                  <a16:creationId xmlns:a16="http://schemas.microsoft.com/office/drawing/2014/main" id="{B628BD63-B448-4078-A5A4-93B936248B38}"/>
                </a:ext>
              </a:extLst>
            </p:cNvPr>
            <p:cNvSpPr txBox="1"/>
            <p:nvPr/>
          </p:nvSpPr>
          <p:spPr>
            <a:xfrm>
              <a:off x="3739198" y="3695231"/>
              <a:ext cx="1630680" cy="4343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200">
                  <a:solidFill>
                    <a:schemeClr val="tx1"/>
                  </a:solidFill>
                  <a:latin typeface="Outfit" pitchFamily="2"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tr-TR" dirty="0"/>
                <a:t>Emir Kaydedicisi</a:t>
              </a:r>
              <a:br>
                <a:rPr lang="tr-TR" dirty="0"/>
              </a:br>
              <a:r>
                <a:rPr lang="tr-TR" dirty="0">
                  <a:solidFill>
                    <a:srgbClr val="C00000"/>
                  </a:solidFill>
                </a:rPr>
                <a:t>Instruction Register</a:t>
              </a:r>
            </a:p>
          </p:txBody>
        </p:sp>
        <p:sp>
          <p:nvSpPr>
            <p:cNvPr id="31" name="Metin kutusu 30">
              <a:extLst>
                <a:ext uri="{FF2B5EF4-FFF2-40B4-BE49-F238E27FC236}">
                  <a16:creationId xmlns:a16="http://schemas.microsoft.com/office/drawing/2014/main" id="{3CB87B7C-8540-4F2C-8ECA-29BCD4F6B623}"/>
                </a:ext>
              </a:extLst>
            </p:cNvPr>
            <p:cNvSpPr txBox="1"/>
            <p:nvPr/>
          </p:nvSpPr>
          <p:spPr>
            <a:xfrm>
              <a:off x="3739198" y="4192177"/>
              <a:ext cx="1630680" cy="4343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200">
                  <a:solidFill>
                    <a:schemeClr val="tx1"/>
                  </a:solidFill>
                  <a:latin typeface="Outfit" pitchFamily="2"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tr-TR" dirty="0"/>
                <a:t>Akümülatör</a:t>
              </a:r>
              <a:br>
                <a:rPr lang="tr-TR" dirty="0"/>
              </a:br>
              <a:r>
                <a:rPr lang="tr-TR" dirty="0">
                  <a:solidFill>
                    <a:srgbClr val="C00000"/>
                  </a:solidFill>
                </a:rPr>
                <a:t>Accumulator</a:t>
              </a:r>
            </a:p>
          </p:txBody>
        </p:sp>
        <p:sp>
          <p:nvSpPr>
            <p:cNvPr id="33" name="Metin kutusu 32">
              <a:extLst>
                <a:ext uri="{FF2B5EF4-FFF2-40B4-BE49-F238E27FC236}">
                  <a16:creationId xmlns:a16="http://schemas.microsoft.com/office/drawing/2014/main" id="{27FC668F-BB8A-4DC2-903D-F22D5673D4D6}"/>
                </a:ext>
              </a:extLst>
            </p:cNvPr>
            <p:cNvSpPr txBox="1"/>
            <p:nvPr/>
          </p:nvSpPr>
          <p:spPr>
            <a:xfrm>
              <a:off x="5760086" y="4205722"/>
              <a:ext cx="2034540" cy="4343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200">
                  <a:solidFill>
                    <a:schemeClr val="tx1"/>
                  </a:solidFill>
                  <a:latin typeface="Outfit" pitchFamily="2"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tr-TR" dirty="0"/>
                <a:t>Durum Kodu Kaydedicisi</a:t>
              </a:r>
              <a:br>
                <a:rPr lang="tr-TR" dirty="0"/>
              </a:br>
              <a:r>
                <a:rPr lang="tr-TR" dirty="0">
                  <a:solidFill>
                    <a:srgbClr val="C00000"/>
                  </a:solidFill>
                </a:rPr>
                <a:t>Condition Code Register</a:t>
              </a:r>
            </a:p>
          </p:txBody>
        </p:sp>
        <p:sp>
          <p:nvSpPr>
            <p:cNvPr id="34" name="Dikdörtgen 33">
              <a:extLst>
                <a:ext uri="{FF2B5EF4-FFF2-40B4-BE49-F238E27FC236}">
                  <a16:creationId xmlns:a16="http://schemas.microsoft.com/office/drawing/2014/main" id="{2DB79C85-D4C9-4BF2-A5C1-2D2126AD05DB}"/>
                </a:ext>
              </a:extLst>
            </p:cNvPr>
            <p:cNvSpPr/>
            <p:nvPr/>
          </p:nvSpPr>
          <p:spPr>
            <a:xfrm>
              <a:off x="5552758" y="2985852"/>
              <a:ext cx="128906" cy="247294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6" name="Dikdörtgen 35">
              <a:extLst>
                <a:ext uri="{FF2B5EF4-FFF2-40B4-BE49-F238E27FC236}">
                  <a16:creationId xmlns:a16="http://schemas.microsoft.com/office/drawing/2014/main" id="{75086E29-5F32-4004-91B8-6268856602C4}"/>
                </a:ext>
              </a:extLst>
            </p:cNvPr>
            <p:cNvSpPr/>
            <p:nvPr/>
          </p:nvSpPr>
          <p:spPr>
            <a:xfrm>
              <a:off x="2121376" y="4399051"/>
              <a:ext cx="102870" cy="118004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7" name="Dikdörtgen 36">
              <a:extLst>
                <a:ext uri="{FF2B5EF4-FFF2-40B4-BE49-F238E27FC236}">
                  <a16:creationId xmlns:a16="http://schemas.microsoft.com/office/drawing/2014/main" id="{4F8978BD-FF70-4FFC-BE2B-8FCD660A8041}"/>
                </a:ext>
              </a:extLst>
            </p:cNvPr>
            <p:cNvSpPr/>
            <p:nvPr/>
          </p:nvSpPr>
          <p:spPr>
            <a:xfrm rot="16200000">
              <a:off x="3877338" y="3702831"/>
              <a:ext cx="126786" cy="363871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8" name="Dikdörtgen 37">
              <a:extLst>
                <a:ext uri="{FF2B5EF4-FFF2-40B4-BE49-F238E27FC236}">
                  <a16:creationId xmlns:a16="http://schemas.microsoft.com/office/drawing/2014/main" id="{AF631141-4F35-49DF-9D50-0C9ED1AC4E59}"/>
                </a:ext>
              </a:extLst>
            </p:cNvPr>
            <p:cNvSpPr/>
            <p:nvPr/>
          </p:nvSpPr>
          <p:spPr>
            <a:xfrm>
              <a:off x="3152036" y="5458792"/>
              <a:ext cx="135017" cy="364028"/>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39" name="Metin kutusu 38">
              <a:extLst>
                <a:ext uri="{FF2B5EF4-FFF2-40B4-BE49-F238E27FC236}">
                  <a16:creationId xmlns:a16="http://schemas.microsoft.com/office/drawing/2014/main" id="{4CCC97D1-9A67-46DF-8B42-B4A8E7050124}"/>
                </a:ext>
              </a:extLst>
            </p:cNvPr>
            <p:cNvSpPr txBox="1"/>
            <p:nvPr/>
          </p:nvSpPr>
          <p:spPr>
            <a:xfrm>
              <a:off x="5760086" y="4951397"/>
              <a:ext cx="2128203" cy="999822"/>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200">
                  <a:ln w="0"/>
                  <a:latin typeface="Outfit" pitchFamily="2"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tr-TR" b="1" dirty="0">
                  <a:solidFill>
                    <a:schemeClr val="tx1"/>
                  </a:solidFill>
                </a:rPr>
                <a:t>Aritmetik İşlem Birimi (</a:t>
              </a:r>
              <a:r>
                <a:rPr lang="tr-TR" b="1" dirty="0">
                  <a:solidFill>
                    <a:srgbClr val="C00000"/>
                  </a:solidFill>
                </a:rPr>
                <a:t>Aritmetic Logic Unit-ALU</a:t>
              </a:r>
              <a:r>
                <a:rPr lang="tr-TR" b="1" dirty="0">
                  <a:solidFill>
                    <a:schemeClr val="tx1"/>
                  </a:solidFill>
                </a:rPr>
                <a:t>)</a:t>
              </a:r>
            </a:p>
            <a:p>
              <a:r>
                <a:rPr lang="tr-TR" dirty="0">
                  <a:solidFill>
                    <a:schemeClr val="tx1"/>
                  </a:solidFill>
                </a:rPr>
                <a:t>ADD,SUBTRACT,SHL,SHR, NOT, XOR, AND, OR, ...</a:t>
              </a:r>
              <a:endParaRPr lang="tr-TR" b="1" dirty="0">
                <a:solidFill>
                  <a:schemeClr val="tx1"/>
                </a:solidFill>
              </a:endParaRPr>
            </a:p>
          </p:txBody>
        </p:sp>
        <p:sp>
          <p:nvSpPr>
            <p:cNvPr id="40" name="Metin kutusu 39">
              <a:extLst>
                <a:ext uri="{FF2B5EF4-FFF2-40B4-BE49-F238E27FC236}">
                  <a16:creationId xmlns:a16="http://schemas.microsoft.com/office/drawing/2014/main" id="{092F583E-302E-4238-8DA1-6E031CCBF50D}"/>
                </a:ext>
              </a:extLst>
            </p:cNvPr>
            <p:cNvSpPr txBox="1"/>
            <p:nvPr/>
          </p:nvSpPr>
          <p:spPr>
            <a:xfrm>
              <a:off x="1069848" y="3212523"/>
              <a:ext cx="2471230" cy="118652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ctr">
                <a:defRPr sz="1200">
                  <a:ln w="0"/>
                  <a:latin typeface="Outfit" pitchFamily="2"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tr-TR" b="1" dirty="0">
                  <a:solidFill>
                    <a:schemeClr val="tx1"/>
                  </a:solidFill>
                </a:rPr>
                <a:t>Kontrol Birimi (</a:t>
              </a:r>
              <a:r>
                <a:rPr lang="tr-TR" b="1" dirty="0">
                  <a:solidFill>
                    <a:srgbClr val="C00000"/>
                  </a:solidFill>
                </a:rPr>
                <a:t>Control Unit-CU</a:t>
              </a:r>
              <a:r>
                <a:rPr lang="tr-TR" b="1" dirty="0">
                  <a:solidFill>
                    <a:schemeClr val="tx1"/>
                  </a:solidFill>
                </a:rPr>
                <a:t>)</a:t>
              </a:r>
            </a:p>
            <a:p>
              <a:r>
                <a:rPr lang="tr-TR" dirty="0">
                  <a:solidFill>
                    <a:schemeClr val="tx1"/>
                  </a:solidFill>
                </a:rPr>
                <a:t>Emir Çözme ve Kontrol İşlemleri</a:t>
              </a:r>
              <a:endParaRPr lang="tr-TR" b="1" dirty="0">
                <a:solidFill>
                  <a:schemeClr val="tx1"/>
                </a:solidFill>
              </a:endParaRPr>
            </a:p>
            <a:p>
              <a:r>
                <a:rPr lang="tr-TR" dirty="0">
                  <a:solidFill>
                    <a:srgbClr val="C00000"/>
                  </a:solidFill>
                </a:rPr>
                <a:t>Instruction Decode and Control</a:t>
              </a:r>
              <a:endParaRPr lang="tr-TR" dirty="0">
                <a:solidFill>
                  <a:schemeClr val="tx1"/>
                </a:solidFill>
              </a:endParaRPr>
            </a:p>
          </p:txBody>
        </p:sp>
        <p:sp>
          <p:nvSpPr>
            <p:cNvPr id="42" name="Açıklama Balonu: Yukarı Ok 41">
              <a:extLst>
                <a:ext uri="{FF2B5EF4-FFF2-40B4-BE49-F238E27FC236}">
                  <a16:creationId xmlns:a16="http://schemas.microsoft.com/office/drawing/2014/main" id="{68F42D04-E724-4D3B-BF95-426B84DB50EB}"/>
                </a:ext>
              </a:extLst>
            </p:cNvPr>
            <p:cNvSpPr/>
            <p:nvPr/>
          </p:nvSpPr>
          <p:spPr>
            <a:xfrm>
              <a:off x="3634739" y="2569603"/>
              <a:ext cx="4253549" cy="416248"/>
            </a:xfrm>
            <a:prstGeom prst="upArrowCallout">
              <a:avLst/>
            </a:prstGeom>
            <a:solidFill>
              <a:schemeClr val="accent1">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tx1"/>
                  </a:solidFill>
                  <a:latin typeface="Outfit" pitchFamily="2" charset="0"/>
                </a:rPr>
                <a:t>Adres Tamponu (</a:t>
              </a:r>
              <a:r>
                <a:rPr lang="tr-TR" sz="1200" dirty="0">
                  <a:solidFill>
                    <a:srgbClr val="C00000"/>
                  </a:solidFill>
                  <a:latin typeface="Outfit" pitchFamily="2" charset="0"/>
                </a:rPr>
                <a:t>Address Buffer</a:t>
              </a:r>
              <a:r>
                <a:rPr lang="tr-TR" sz="1200" dirty="0">
                  <a:solidFill>
                    <a:schemeClr val="tx1"/>
                  </a:solidFill>
                  <a:latin typeface="Outfit" pitchFamily="2" charset="0"/>
                </a:rPr>
                <a:t>)</a:t>
              </a:r>
            </a:p>
          </p:txBody>
        </p:sp>
        <p:sp>
          <p:nvSpPr>
            <p:cNvPr id="43" name="Açıklama Balonu: Aşağı Ok 42">
              <a:extLst>
                <a:ext uri="{FF2B5EF4-FFF2-40B4-BE49-F238E27FC236}">
                  <a16:creationId xmlns:a16="http://schemas.microsoft.com/office/drawing/2014/main" id="{FE117877-3C87-42D5-A6C3-04875790725F}"/>
                </a:ext>
              </a:extLst>
            </p:cNvPr>
            <p:cNvSpPr/>
            <p:nvPr/>
          </p:nvSpPr>
          <p:spPr>
            <a:xfrm>
              <a:off x="1069848" y="5817598"/>
              <a:ext cx="4299395" cy="430802"/>
            </a:xfrm>
            <a:prstGeom prst="downArrowCallout">
              <a:avLst/>
            </a:prstGeom>
            <a:solidFill>
              <a:schemeClr val="accent1">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1200" dirty="0">
                  <a:solidFill>
                    <a:schemeClr val="tx1"/>
                  </a:solidFill>
                  <a:latin typeface="Outfit" pitchFamily="2" charset="0"/>
                </a:rPr>
                <a:t>Veri Tamponu (</a:t>
              </a:r>
              <a:r>
                <a:rPr lang="tr-TR" sz="1200" dirty="0">
                  <a:solidFill>
                    <a:srgbClr val="C00000"/>
                  </a:solidFill>
                  <a:latin typeface="Outfit" pitchFamily="2" charset="0"/>
                </a:rPr>
                <a:t>Data Buffer</a:t>
              </a:r>
              <a:r>
                <a:rPr lang="tr-TR" sz="1200" dirty="0">
                  <a:solidFill>
                    <a:schemeClr val="tx1"/>
                  </a:solidFill>
                  <a:latin typeface="Outfit" pitchFamily="2" charset="0"/>
                </a:rPr>
                <a:t>)</a:t>
              </a:r>
            </a:p>
          </p:txBody>
        </p:sp>
        <p:sp>
          <p:nvSpPr>
            <p:cNvPr id="44" name="Dikdörtgen 43">
              <a:extLst>
                <a:ext uri="{FF2B5EF4-FFF2-40B4-BE49-F238E27FC236}">
                  <a16:creationId xmlns:a16="http://schemas.microsoft.com/office/drawing/2014/main" id="{D1B5EAD4-AD78-4DB5-84D0-A934ECA498D2}"/>
                </a:ext>
              </a:extLst>
            </p:cNvPr>
            <p:cNvSpPr/>
            <p:nvPr/>
          </p:nvSpPr>
          <p:spPr>
            <a:xfrm>
              <a:off x="3634740" y="3138966"/>
              <a:ext cx="4253549" cy="1580412"/>
            </a:xfrm>
            <a:prstGeom prst="rect">
              <a:avLst/>
            </a:prstGeom>
            <a:no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tr-TR"/>
            </a:p>
          </p:txBody>
        </p:sp>
        <p:sp>
          <p:nvSpPr>
            <p:cNvPr id="45" name="Metin kutusu 44">
              <a:extLst>
                <a:ext uri="{FF2B5EF4-FFF2-40B4-BE49-F238E27FC236}">
                  <a16:creationId xmlns:a16="http://schemas.microsoft.com/office/drawing/2014/main" id="{EF40ED45-A0C0-4629-9808-A8262DC3FB34}"/>
                </a:ext>
              </a:extLst>
            </p:cNvPr>
            <p:cNvSpPr txBox="1"/>
            <p:nvPr/>
          </p:nvSpPr>
          <p:spPr>
            <a:xfrm>
              <a:off x="5969367" y="3143142"/>
              <a:ext cx="1931940" cy="646331"/>
            </a:xfrm>
            <a:prstGeom prst="rect">
              <a:avLst/>
            </a:prstGeom>
            <a:noFill/>
          </p:spPr>
          <p:txBody>
            <a:bodyPr wrap="none" rtlCol="0">
              <a:spAutoFit/>
            </a:bodyPr>
            <a:lstStyle/>
            <a:p>
              <a:pPr algn="ctr"/>
              <a:r>
                <a:rPr lang="tr-TR" sz="1200" dirty="0">
                  <a:latin typeface="Outfit" pitchFamily="2" charset="0"/>
                </a:rPr>
                <a:t>Kaydediciler ve </a:t>
              </a:r>
              <a:br>
                <a:rPr lang="tr-TR" sz="1200" dirty="0">
                  <a:latin typeface="Outfit" pitchFamily="2" charset="0"/>
                </a:rPr>
              </a:br>
              <a:r>
                <a:rPr lang="tr-TR" sz="1200" dirty="0">
                  <a:latin typeface="Outfit" pitchFamily="2" charset="0"/>
                </a:rPr>
                <a:t>Akümülatörler</a:t>
              </a:r>
              <a:br>
                <a:rPr lang="tr-TR" sz="1200" dirty="0">
                  <a:latin typeface="Outfit" pitchFamily="2" charset="0"/>
                </a:rPr>
              </a:br>
              <a:r>
                <a:rPr lang="tr-TR" sz="1200" dirty="0" err="1">
                  <a:solidFill>
                    <a:srgbClr val="C00000"/>
                  </a:solidFill>
                  <a:latin typeface="Outfit" pitchFamily="2" charset="0"/>
                </a:rPr>
                <a:t>Registers&amp;Accumulators</a:t>
              </a:r>
              <a:endParaRPr lang="tr-TR" sz="1200" dirty="0">
                <a:solidFill>
                  <a:srgbClr val="C00000"/>
                </a:solidFill>
                <a:latin typeface="Outfit" pitchFamily="2" charset="0"/>
              </a:endParaRPr>
            </a:p>
          </p:txBody>
        </p:sp>
      </p:grpSp>
    </p:spTree>
    <p:extLst>
      <p:ext uri="{BB962C8B-B14F-4D97-AF65-F5344CB8AC3E}">
        <p14:creationId xmlns:p14="http://schemas.microsoft.com/office/powerpoint/2010/main" val="3768792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Emir çevrimi </a:t>
            </a:r>
            <a:br>
              <a:rPr lang="tr-TR" dirty="0"/>
            </a:br>
            <a:r>
              <a:rPr lang="tr-TR" dirty="0"/>
              <a:t>(</a:t>
            </a:r>
            <a:r>
              <a:rPr lang="tr-TR" dirty="0" err="1"/>
              <a:t>ınstructıon</a:t>
            </a:r>
            <a:r>
              <a:rPr lang="tr-TR" dirty="0"/>
              <a:t> </a:t>
            </a:r>
            <a:r>
              <a:rPr lang="tr-TR" dirty="0" err="1"/>
              <a:t>cycle</a:t>
            </a:r>
            <a:r>
              <a:rPr lang="tr-TR" dirty="0"/>
              <a:t>) </a:t>
            </a:r>
          </a:p>
        </p:txBody>
      </p:sp>
      <p:sp>
        <p:nvSpPr>
          <p:cNvPr id="4" name="İçerik Yer Tutucusu 3">
            <a:extLst>
              <a:ext uri="{FF2B5EF4-FFF2-40B4-BE49-F238E27FC236}">
                <a16:creationId xmlns:a16="http://schemas.microsoft.com/office/drawing/2014/main" id="{1E776874-0688-4378-87BD-1223B290CB14}"/>
              </a:ext>
            </a:extLst>
          </p:cNvPr>
          <p:cNvSpPr>
            <a:spLocks noGrp="1"/>
          </p:cNvSpPr>
          <p:nvPr>
            <p:ph sz="half" idx="2"/>
          </p:nvPr>
        </p:nvSpPr>
        <p:spPr/>
        <p:txBody>
          <a:bodyPr/>
          <a:lstStyle/>
          <a:p>
            <a:pPr marL="0" indent="0">
              <a:buNone/>
            </a:pPr>
            <a:r>
              <a:rPr lang="tr-TR" sz="2000" dirty="0">
                <a:solidFill>
                  <a:srgbClr val="0070C0"/>
                </a:solidFill>
              </a:rPr>
              <a:t>Emir</a:t>
            </a:r>
            <a:r>
              <a:rPr lang="tr-TR" sz="2000" dirty="0"/>
              <a:t> (</a:t>
            </a:r>
            <a:r>
              <a:rPr lang="tr-TR" sz="2000" dirty="0" err="1">
                <a:solidFill>
                  <a:srgbClr val="C00000"/>
                </a:solidFill>
              </a:rPr>
              <a:t>instruction</a:t>
            </a:r>
            <a:r>
              <a:rPr lang="tr-TR" sz="2000" dirty="0">
                <a:solidFill>
                  <a:srgbClr val="C00000"/>
                </a:solidFill>
              </a:rPr>
              <a:t>/</a:t>
            </a:r>
            <a:r>
              <a:rPr lang="tr-TR" sz="2000" dirty="0" err="1">
                <a:solidFill>
                  <a:srgbClr val="C00000"/>
                </a:solidFill>
              </a:rPr>
              <a:t>opcode</a:t>
            </a:r>
            <a:r>
              <a:rPr lang="tr-TR" sz="2000" dirty="0"/>
              <a:t>): işlemcinin çözebileceği kodlar/sayılardır.</a:t>
            </a:r>
          </a:p>
          <a:p>
            <a:pPr marL="0" indent="0">
              <a:buNone/>
            </a:pPr>
            <a:r>
              <a:rPr lang="tr-TR" sz="2000" dirty="0">
                <a:solidFill>
                  <a:srgbClr val="0070C0"/>
                </a:solidFill>
              </a:rPr>
              <a:t>Emir</a:t>
            </a:r>
            <a:r>
              <a:rPr lang="tr-TR" sz="2000" dirty="0"/>
              <a:t> </a:t>
            </a:r>
            <a:r>
              <a:rPr lang="tr-TR" sz="2000" dirty="0">
                <a:solidFill>
                  <a:srgbClr val="0070C0"/>
                </a:solidFill>
              </a:rPr>
              <a:t>seti </a:t>
            </a:r>
            <a:r>
              <a:rPr lang="tr-TR" sz="2000" dirty="0"/>
              <a:t>(</a:t>
            </a:r>
            <a:r>
              <a:rPr lang="tr-TR" sz="2000" dirty="0" err="1">
                <a:solidFill>
                  <a:srgbClr val="C00000"/>
                </a:solidFill>
              </a:rPr>
              <a:t>instruction</a:t>
            </a:r>
            <a:r>
              <a:rPr lang="tr-TR" sz="2000" dirty="0">
                <a:solidFill>
                  <a:srgbClr val="C00000"/>
                </a:solidFill>
              </a:rPr>
              <a:t> set</a:t>
            </a:r>
            <a:r>
              <a:rPr lang="tr-TR" sz="2000" dirty="0"/>
              <a:t>): İşlemcinin çözebileceği sayıların oluşturduğu kümedir.</a:t>
            </a:r>
          </a:p>
          <a:p>
            <a:endParaRPr lang="tr-TR" dirty="0"/>
          </a:p>
        </p:txBody>
      </p:sp>
      <p:sp>
        <p:nvSpPr>
          <p:cNvPr id="17" name="Serbest Form 10">
            <a:extLst>
              <a:ext uri="{FF2B5EF4-FFF2-40B4-BE49-F238E27FC236}">
                <a16:creationId xmlns:a16="http://schemas.microsoft.com/office/drawing/2014/main" id="{FF0BCAED-FFEA-4A1B-A419-C5675E58DB1A}"/>
              </a:ext>
            </a:extLst>
          </p:cNvPr>
          <p:cNvSpPr/>
          <p:nvPr/>
        </p:nvSpPr>
        <p:spPr>
          <a:xfrm>
            <a:off x="2639017" y="2194560"/>
            <a:ext cx="1824748" cy="1186086"/>
          </a:xfrm>
          <a:custGeom>
            <a:avLst/>
            <a:gdLst>
              <a:gd name="connsiteX0" fmla="*/ 0 w 1824748"/>
              <a:gd name="connsiteY0" fmla="*/ 197685 h 1186086"/>
              <a:gd name="connsiteX1" fmla="*/ 197685 w 1824748"/>
              <a:gd name="connsiteY1" fmla="*/ 0 h 1186086"/>
              <a:gd name="connsiteX2" fmla="*/ 1627063 w 1824748"/>
              <a:gd name="connsiteY2" fmla="*/ 0 h 1186086"/>
              <a:gd name="connsiteX3" fmla="*/ 1824748 w 1824748"/>
              <a:gd name="connsiteY3" fmla="*/ 197685 h 1186086"/>
              <a:gd name="connsiteX4" fmla="*/ 1824748 w 1824748"/>
              <a:gd name="connsiteY4" fmla="*/ 988401 h 1186086"/>
              <a:gd name="connsiteX5" fmla="*/ 1627063 w 1824748"/>
              <a:gd name="connsiteY5" fmla="*/ 1186086 h 1186086"/>
              <a:gd name="connsiteX6" fmla="*/ 197685 w 1824748"/>
              <a:gd name="connsiteY6" fmla="*/ 1186086 h 1186086"/>
              <a:gd name="connsiteX7" fmla="*/ 0 w 1824748"/>
              <a:gd name="connsiteY7" fmla="*/ 988401 h 1186086"/>
              <a:gd name="connsiteX8" fmla="*/ 0 w 1824748"/>
              <a:gd name="connsiteY8" fmla="*/ 197685 h 1186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4748" h="1186086">
                <a:moveTo>
                  <a:pt x="0" y="197685"/>
                </a:moveTo>
                <a:cubicBezTo>
                  <a:pt x="0" y="88507"/>
                  <a:pt x="88507" y="0"/>
                  <a:pt x="197685" y="0"/>
                </a:cubicBezTo>
                <a:lnTo>
                  <a:pt x="1627063" y="0"/>
                </a:lnTo>
                <a:cubicBezTo>
                  <a:pt x="1736241" y="0"/>
                  <a:pt x="1824748" y="88507"/>
                  <a:pt x="1824748" y="197685"/>
                </a:cubicBezTo>
                <a:lnTo>
                  <a:pt x="1824748" y="988401"/>
                </a:lnTo>
                <a:cubicBezTo>
                  <a:pt x="1824748" y="1097579"/>
                  <a:pt x="1736241" y="1186086"/>
                  <a:pt x="1627063" y="1186086"/>
                </a:cubicBezTo>
                <a:lnTo>
                  <a:pt x="197685" y="1186086"/>
                </a:lnTo>
                <a:cubicBezTo>
                  <a:pt x="88507" y="1186086"/>
                  <a:pt x="0" y="1097579"/>
                  <a:pt x="0" y="988401"/>
                </a:cubicBezTo>
                <a:lnTo>
                  <a:pt x="0" y="197685"/>
                </a:lnTo>
                <a:close/>
              </a:path>
            </a:pathLst>
          </a:custGeom>
        </p:spPr>
        <p:style>
          <a:lnRef idx="3">
            <a:schemeClr val="lt1">
              <a:hueOff val="0"/>
              <a:satOff val="0"/>
              <a:lumOff val="0"/>
              <a:alphaOff val="0"/>
            </a:schemeClr>
          </a:lnRef>
          <a:fillRef idx="1">
            <a:schemeClr val="accent2">
              <a:hueOff val="0"/>
              <a:satOff val="0"/>
              <a:lumOff val="0"/>
              <a:alphaOff val="0"/>
            </a:schemeClr>
          </a:fillRef>
          <a:effectRef idx="1">
            <a:schemeClr val="accent2">
              <a:hueOff val="0"/>
              <a:satOff val="0"/>
              <a:lumOff val="0"/>
              <a:alphaOff val="0"/>
            </a:schemeClr>
          </a:effectRef>
          <a:fontRef idx="minor">
            <a:schemeClr val="lt1"/>
          </a:fontRef>
        </p:style>
        <p:txBody>
          <a:bodyPr spcFirstLastPara="0" vert="horz" wrap="square" lIns="122670" tIns="122670" rIns="122670" bIns="122670" numCol="1" spcCol="1270" anchor="ctr" anchorCtr="0">
            <a:noAutofit/>
          </a:bodyPr>
          <a:lstStyle/>
          <a:p>
            <a:pPr lvl="0" algn="ctr" defTabSz="755650">
              <a:lnSpc>
                <a:spcPct val="90000"/>
              </a:lnSpc>
              <a:spcBef>
                <a:spcPct val="0"/>
              </a:spcBef>
              <a:spcAft>
                <a:spcPct val="35000"/>
              </a:spcAft>
            </a:pPr>
            <a:r>
              <a:rPr lang="tr-TR" sz="1700" kern="1200" dirty="0"/>
              <a:t>Emir bellekten alınır </a:t>
            </a:r>
            <a:r>
              <a:rPr lang="tr-TR" sz="1700" b="1" kern="1200" dirty="0">
                <a:solidFill>
                  <a:srgbClr val="FFC000"/>
                </a:solidFill>
              </a:rPr>
              <a:t>(FETCH).</a:t>
            </a:r>
          </a:p>
        </p:txBody>
      </p:sp>
      <p:sp>
        <p:nvSpPr>
          <p:cNvPr id="18" name="Serbest Form 11">
            <a:extLst>
              <a:ext uri="{FF2B5EF4-FFF2-40B4-BE49-F238E27FC236}">
                <a16:creationId xmlns:a16="http://schemas.microsoft.com/office/drawing/2014/main" id="{A1F24D08-C9E0-48D0-A2A8-1FBB2500D5A0}"/>
              </a:ext>
            </a:extLst>
          </p:cNvPr>
          <p:cNvSpPr/>
          <p:nvPr/>
        </p:nvSpPr>
        <p:spPr>
          <a:xfrm>
            <a:off x="1968943" y="2787603"/>
            <a:ext cx="3164896" cy="3164896"/>
          </a:xfrm>
          <a:custGeom>
            <a:avLst/>
            <a:gdLst/>
            <a:ahLst/>
            <a:cxnLst/>
            <a:rect l="0" t="0" r="0" b="0"/>
            <a:pathLst>
              <a:path>
                <a:moveTo>
                  <a:pt x="2739969" y="503427"/>
                </a:moveTo>
                <a:arcTo wR="1582448" hR="1582448" stAng="19020612" swAng="2302975"/>
              </a:path>
            </a:pathLst>
          </a:custGeom>
          <a:noFill/>
          <a:ln w="57150">
            <a:tailEnd type="arrow"/>
          </a:ln>
        </p:spPr>
        <p:style>
          <a:lnRef idx="1">
            <a:schemeClr val="accent2">
              <a:hueOff val="0"/>
              <a:satOff val="0"/>
              <a:lumOff val="0"/>
              <a:alphaOff val="0"/>
            </a:schemeClr>
          </a:lnRef>
          <a:fillRef idx="0">
            <a:scrgbClr r="0" g="0" b="0"/>
          </a:fillRef>
          <a:effectRef idx="0">
            <a:schemeClr val="accent2">
              <a:hueOff val="0"/>
              <a:satOff val="0"/>
              <a:lumOff val="0"/>
              <a:alphaOff val="0"/>
            </a:schemeClr>
          </a:effectRef>
          <a:fontRef idx="minor">
            <a:schemeClr val="tx1">
              <a:hueOff val="0"/>
              <a:satOff val="0"/>
              <a:lumOff val="0"/>
              <a:alphaOff val="0"/>
            </a:schemeClr>
          </a:fontRef>
        </p:style>
      </p:sp>
      <p:sp>
        <p:nvSpPr>
          <p:cNvPr id="19" name="Serbest Form 12">
            <a:extLst>
              <a:ext uri="{FF2B5EF4-FFF2-40B4-BE49-F238E27FC236}">
                <a16:creationId xmlns:a16="http://schemas.microsoft.com/office/drawing/2014/main" id="{16DE1478-C076-48AD-A390-EEFBFC3165E2}"/>
              </a:ext>
            </a:extLst>
          </p:cNvPr>
          <p:cNvSpPr/>
          <p:nvPr/>
        </p:nvSpPr>
        <p:spPr>
          <a:xfrm>
            <a:off x="3929910" y="4370051"/>
            <a:ext cx="1897867" cy="1334140"/>
          </a:xfrm>
          <a:custGeom>
            <a:avLst/>
            <a:gdLst>
              <a:gd name="connsiteX0" fmla="*/ 0 w 1824748"/>
              <a:gd name="connsiteY0" fmla="*/ 197685 h 1186086"/>
              <a:gd name="connsiteX1" fmla="*/ 197685 w 1824748"/>
              <a:gd name="connsiteY1" fmla="*/ 0 h 1186086"/>
              <a:gd name="connsiteX2" fmla="*/ 1627063 w 1824748"/>
              <a:gd name="connsiteY2" fmla="*/ 0 h 1186086"/>
              <a:gd name="connsiteX3" fmla="*/ 1824748 w 1824748"/>
              <a:gd name="connsiteY3" fmla="*/ 197685 h 1186086"/>
              <a:gd name="connsiteX4" fmla="*/ 1824748 w 1824748"/>
              <a:gd name="connsiteY4" fmla="*/ 988401 h 1186086"/>
              <a:gd name="connsiteX5" fmla="*/ 1627063 w 1824748"/>
              <a:gd name="connsiteY5" fmla="*/ 1186086 h 1186086"/>
              <a:gd name="connsiteX6" fmla="*/ 197685 w 1824748"/>
              <a:gd name="connsiteY6" fmla="*/ 1186086 h 1186086"/>
              <a:gd name="connsiteX7" fmla="*/ 0 w 1824748"/>
              <a:gd name="connsiteY7" fmla="*/ 988401 h 1186086"/>
              <a:gd name="connsiteX8" fmla="*/ 0 w 1824748"/>
              <a:gd name="connsiteY8" fmla="*/ 197685 h 1186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4748" h="1186086">
                <a:moveTo>
                  <a:pt x="0" y="197685"/>
                </a:moveTo>
                <a:cubicBezTo>
                  <a:pt x="0" y="88507"/>
                  <a:pt x="88507" y="0"/>
                  <a:pt x="197685" y="0"/>
                </a:cubicBezTo>
                <a:lnTo>
                  <a:pt x="1627063" y="0"/>
                </a:lnTo>
                <a:cubicBezTo>
                  <a:pt x="1736241" y="0"/>
                  <a:pt x="1824748" y="88507"/>
                  <a:pt x="1824748" y="197685"/>
                </a:cubicBezTo>
                <a:lnTo>
                  <a:pt x="1824748" y="988401"/>
                </a:lnTo>
                <a:cubicBezTo>
                  <a:pt x="1824748" y="1097579"/>
                  <a:pt x="1736241" y="1186086"/>
                  <a:pt x="1627063" y="1186086"/>
                </a:cubicBezTo>
                <a:lnTo>
                  <a:pt x="197685" y="1186086"/>
                </a:lnTo>
                <a:cubicBezTo>
                  <a:pt x="88507" y="1186086"/>
                  <a:pt x="0" y="1097579"/>
                  <a:pt x="0" y="988401"/>
                </a:cubicBezTo>
                <a:lnTo>
                  <a:pt x="0" y="197685"/>
                </a:lnTo>
                <a:close/>
              </a:path>
            </a:pathLst>
          </a:custGeom>
        </p:spPr>
        <p:style>
          <a:lnRef idx="3">
            <a:schemeClr val="lt1">
              <a:hueOff val="0"/>
              <a:satOff val="0"/>
              <a:lumOff val="0"/>
              <a:alphaOff val="0"/>
            </a:schemeClr>
          </a:lnRef>
          <a:fillRef idx="1">
            <a:schemeClr val="accent3">
              <a:hueOff val="0"/>
              <a:satOff val="0"/>
              <a:lumOff val="0"/>
              <a:alphaOff val="0"/>
            </a:schemeClr>
          </a:fillRef>
          <a:effectRef idx="1">
            <a:schemeClr val="accent3">
              <a:hueOff val="0"/>
              <a:satOff val="0"/>
              <a:lumOff val="0"/>
              <a:alphaOff val="0"/>
            </a:schemeClr>
          </a:effectRef>
          <a:fontRef idx="minor">
            <a:schemeClr val="lt1"/>
          </a:fontRef>
        </p:style>
        <p:txBody>
          <a:bodyPr spcFirstLastPara="0" vert="horz" wrap="square" lIns="122670" tIns="122670" rIns="122670" bIns="122670" numCol="1" spcCol="1270" anchor="ctr" anchorCtr="0">
            <a:noAutofit/>
          </a:bodyPr>
          <a:lstStyle/>
          <a:p>
            <a:pPr lvl="0" algn="ctr" defTabSz="755650">
              <a:lnSpc>
                <a:spcPct val="90000"/>
              </a:lnSpc>
              <a:spcBef>
                <a:spcPct val="0"/>
              </a:spcBef>
              <a:spcAft>
                <a:spcPct val="35000"/>
              </a:spcAft>
            </a:pPr>
            <a:r>
              <a:rPr lang="tr-TR" sz="1700" kern="1200" dirty="0"/>
              <a:t>Alınan Emir, Çözülür </a:t>
            </a:r>
            <a:r>
              <a:rPr lang="tr-TR" sz="1700" b="1" kern="1200" dirty="0">
                <a:solidFill>
                  <a:srgbClr val="FFC000"/>
                </a:solidFill>
              </a:rPr>
              <a:t>(DECODE).</a:t>
            </a:r>
            <a:br>
              <a:rPr lang="tr-TR" sz="1700" b="1" kern="1200" dirty="0"/>
            </a:br>
            <a:r>
              <a:rPr lang="tr-TR" sz="1700" b="1" kern="1200" dirty="0"/>
              <a:t>CU</a:t>
            </a:r>
          </a:p>
        </p:txBody>
      </p:sp>
      <p:sp>
        <p:nvSpPr>
          <p:cNvPr id="20" name="Serbest Form 13">
            <a:extLst>
              <a:ext uri="{FF2B5EF4-FFF2-40B4-BE49-F238E27FC236}">
                <a16:creationId xmlns:a16="http://schemas.microsoft.com/office/drawing/2014/main" id="{4392AB9E-97CB-429C-83E7-04EFF5E8AD9F}"/>
              </a:ext>
            </a:extLst>
          </p:cNvPr>
          <p:cNvSpPr/>
          <p:nvPr/>
        </p:nvSpPr>
        <p:spPr>
          <a:xfrm>
            <a:off x="1968943" y="2787603"/>
            <a:ext cx="3164896" cy="3164896"/>
          </a:xfrm>
          <a:custGeom>
            <a:avLst/>
            <a:gdLst/>
            <a:ahLst/>
            <a:cxnLst/>
            <a:rect l="0" t="0" r="0" b="0"/>
            <a:pathLst>
              <a:path>
                <a:moveTo>
                  <a:pt x="2068244" y="3088484"/>
                </a:moveTo>
                <a:arcTo wR="1582448" hR="1582448" stAng="4327323" swAng="2145355"/>
              </a:path>
            </a:pathLst>
          </a:custGeom>
          <a:noFill/>
          <a:ln w="57150">
            <a:tailEnd type="arrow"/>
          </a:ln>
        </p:spPr>
        <p:style>
          <a:lnRef idx="1">
            <a:schemeClr val="accent3">
              <a:hueOff val="0"/>
              <a:satOff val="0"/>
              <a:lumOff val="0"/>
              <a:alphaOff val="0"/>
            </a:schemeClr>
          </a:lnRef>
          <a:fillRef idx="0">
            <a:scrgbClr r="0" g="0" b="0"/>
          </a:fillRef>
          <a:effectRef idx="0">
            <a:schemeClr val="accent3">
              <a:hueOff val="0"/>
              <a:satOff val="0"/>
              <a:lumOff val="0"/>
              <a:alphaOff val="0"/>
            </a:schemeClr>
          </a:effectRef>
          <a:fontRef idx="minor">
            <a:schemeClr val="tx1">
              <a:hueOff val="0"/>
              <a:satOff val="0"/>
              <a:lumOff val="0"/>
              <a:alphaOff val="0"/>
            </a:schemeClr>
          </a:fontRef>
        </p:style>
      </p:sp>
      <p:sp>
        <p:nvSpPr>
          <p:cNvPr id="21" name="Serbest Form 14">
            <a:extLst>
              <a:ext uri="{FF2B5EF4-FFF2-40B4-BE49-F238E27FC236}">
                <a16:creationId xmlns:a16="http://schemas.microsoft.com/office/drawing/2014/main" id="{55EDE49E-261F-4698-BFBC-166A367FD395}"/>
              </a:ext>
            </a:extLst>
          </p:cNvPr>
          <p:cNvSpPr/>
          <p:nvPr/>
        </p:nvSpPr>
        <p:spPr>
          <a:xfrm>
            <a:off x="1120004" y="4375867"/>
            <a:ext cx="1861308" cy="1328324"/>
          </a:xfrm>
          <a:custGeom>
            <a:avLst/>
            <a:gdLst>
              <a:gd name="connsiteX0" fmla="*/ 0 w 1824748"/>
              <a:gd name="connsiteY0" fmla="*/ 197685 h 1186086"/>
              <a:gd name="connsiteX1" fmla="*/ 197685 w 1824748"/>
              <a:gd name="connsiteY1" fmla="*/ 0 h 1186086"/>
              <a:gd name="connsiteX2" fmla="*/ 1627063 w 1824748"/>
              <a:gd name="connsiteY2" fmla="*/ 0 h 1186086"/>
              <a:gd name="connsiteX3" fmla="*/ 1824748 w 1824748"/>
              <a:gd name="connsiteY3" fmla="*/ 197685 h 1186086"/>
              <a:gd name="connsiteX4" fmla="*/ 1824748 w 1824748"/>
              <a:gd name="connsiteY4" fmla="*/ 988401 h 1186086"/>
              <a:gd name="connsiteX5" fmla="*/ 1627063 w 1824748"/>
              <a:gd name="connsiteY5" fmla="*/ 1186086 h 1186086"/>
              <a:gd name="connsiteX6" fmla="*/ 197685 w 1824748"/>
              <a:gd name="connsiteY6" fmla="*/ 1186086 h 1186086"/>
              <a:gd name="connsiteX7" fmla="*/ 0 w 1824748"/>
              <a:gd name="connsiteY7" fmla="*/ 988401 h 1186086"/>
              <a:gd name="connsiteX8" fmla="*/ 0 w 1824748"/>
              <a:gd name="connsiteY8" fmla="*/ 197685 h 1186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4748" h="1186086">
                <a:moveTo>
                  <a:pt x="0" y="197685"/>
                </a:moveTo>
                <a:cubicBezTo>
                  <a:pt x="0" y="88507"/>
                  <a:pt x="88507" y="0"/>
                  <a:pt x="197685" y="0"/>
                </a:cubicBezTo>
                <a:lnTo>
                  <a:pt x="1627063" y="0"/>
                </a:lnTo>
                <a:cubicBezTo>
                  <a:pt x="1736241" y="0"/>
                  <a:pt x="1824748" y="88507"/>
                  <a:pt x="1824748" y="197685"/>
                </a:cubicBezTo>
                <a:lnTo>
                  <a:pt x="1824748" y="988401"/>
                </a:lnTo>
                <a:cubicBezTo>
                  <a:pt x="1824748" y="1097579"/>
                  <a:pt x="1736241" y="1186086"/>
                  <a:pt x="1627063" y="1186086"/>
                </a:cubicBezTo>
                <a:lnTo>
                  <a:pt x="197685" y="1186086"/>
                </a:lnTo>
                <a:cubicBezTo>
                  <a:pt x="88507" y="1186086"/>
                  <a:pt x="0" y="1097579"/>
                  <a:pt x="0" y="988401"/>
                </a:cubicBezTo>
                <a:lnTo>
                  <a:pt x="0" y="197685"/>
                </a:lnTo>
                <a:close/>
              </a:path>
            </a:pathLst>
          </a:custGeom>
        </p:spPr>
        <p:style>
          <a:lnRef idx="3">
            <a:schemeClr val="lt1">
              <a:hueOff val="0"/>
              <a:satOff val="0"/>
              <a:lumOff val="0"/>
              <a:alphaOff val="0"/>
            </a:schemeClr>
          </a:lnRef>
          <a:fillRef idx="1">
            <a:schemeClr val="accent4">
              <a:hueOff val="0"/>
              <a:satOff val="0"/>
              <a:lumOff val="0"/>
              <a:alphaOff val="0"/>
            </a:schemeClr>
          </a:fillRef>
          <a:effectRef idx="1">
            <a:schemeClr val="accent4">
              <a:hueOff val="0"/>
              <a:satOff val="0"/>
              <a:lumOff val="0"/>
              <a:alphaOff val="0"/>
            </a:schemeClr>
          </a:effectRef>
          <a:fontRef idx="minor">
            <a:schemeClr val="lt1"/>
          </a:fontRef>
        </p:style>
        <p:txBody>
          <a:bodyPr spcFirstLastPara="0" vert="horz" wrap="square" lIns="122670" tIns="122670" rIns="122670" bIns="122670" numCol="1" spcCol="1270" anchor="ctr" anchorCtr="0">
            <a:noAutofit/>
          </a:bodyPr>
          <a:lstStyle/>
          <a:p>
            <a:pPr lvl="0" algn="ctr" defTabSz="755650">
              <a:lnSpc>
                <a:spcPct val="90000"/>
              </a:lnSpc>
              <a:spcBef>
                <a:spcPct val="0"/>
              </a:spcBef>
              <a:spcAft>
                <a:spcPct val="35000"/>
              </a:spcAft>
            </a:pPr>
            <a:r>
              <a:rPr lang="tr-TR" sz="1700" kern="1200" dirty="0"/>
              <a:t>Çözülen emir (</a:t>
            </a:r>
            <a:r>
              <a:rPr lang="tr-TR" sz="1700" b="1" kern="1200" dirty="0" err="1">
                <a:solidFill>
                  <a:srgbClr val="FFFF00"/>
                </a:solidFill>
              </a:rPr>
              <a:t>instruction</a:t>
            </a:r>
            <a:r>
              <a:rPr lang="tr-TR" sz="1700" kern="1200" dirty="0"/>
              <a:t>) icra edilir </a:t>
            </a:r>
            <a:r>
              <a:rPr lang="tr-TR" sz="1700" b="1" kern="1200" dirty="0">
                <a:solidFill>
                  <a:srgbClr val="FFC000"/>
                </a:solidFill>
              </a:rPr>
              <a:t>(EXECUTE).</a:t>
            </a:r>
            <a:br>
              <a:rPr lang="tr-TR" sz="1700" b="1" kern="1200" dirty="0"/>
            </a:br>
            <a:r>
              <a:rPr lang="tr-TR" sz="1700" b="1" kern="1200" dirty="0"/>
              <a:t>ALU</a:t>
            </a:r>
          </a:p>
        </p:txBody>
      </p:sp>
      <p:sp>
        <p:nvSpPr>
          <p:cNvPr id="22" name="Serbest Form 15">
            <a:extLst>
              <a:ext uri="{FF2B5EF4-FFF2-40B4-BE49-F238E27FC236}">
                <a16:creationId xmlns:a16="http://schemas.microsoft.com/office/drawing/2014/main" id="{95937788-26F5-4584-9396-E0F934A72E85}"/>
              </a:ext>
            </a:extLst>
          </p:cNvPr>
          <p:cNvSpPr/>
          <p:nvPr/>
        </p:nvSpPr>
        <p:spPr>
          <a:xfrm>
            <a:off x="1968943" y="2787603"/>
            <a:ext cx="3164896" cy="3164896"/>
          </a:xfrm>
          <a:custGeom>
            <a:avLst/>
            <a:gdLst/>
            <a:ahLst/>
            <a:cxnLst/>
            <a:rect l="0" t="0" r="0" b="0"/>
            <a:pathLst>
              <a:path>
                <a:moveTo>
                  <a:pt x="5112" y="1455347"/>
                </a:moveTo>
                <a:arcTo wR="1582448" hR="1582448" stAng="11076414" swAng="2302975"/>
              </a:path>
            </a:pathLst>
          </a:custGeom>
          <a:noFill/>
          <a:ln w="57150">
            <a:tailEnd type="arrow"/>
          </a:ln>
        </p:spPr>
        <p:style>
          <a:lnRef idx="1">
            <a:schemeClr val="accent4">
              <a:hueOff val="0"/>
              <a:satOff val="0"/>
              <a:lumOff val="0"/>
              <a:alphaOff val="0"/>
            </a:schemeClr>
          </a:lnRef>
          <a:fillRef idx="0">
            <a:scrgbClr r="0" g="0" b="0"/>
          </a:fillRef>
          <a:effectRef idx="0">
            <a:schemeClr val="accent4">
              <a:hueOff val="0"/>
              <a:satOff val="0"/>
              <a:lumOff val="0"/>
              <a:alphaOff val="0"/>
            </a:schemeClr>
          </a:effectRef>
          <a:fontRef idx="minor">
            <a:schemeClr val="tx1">
              <a:hueOff val="0"/>
              <a:satOff val="0"/>
              <a:lumOff val="0"/>
              <a:alphaOff val="0"/>
            </a:schemeClr>
          </a:fontRef>
        </p:style>
      </p:sp>
      <p:graphicFrame>
        <p:nvGraphicFramePr>
          <p:cNvPr id="23" name="Diyagram 22">
            <a:extLst>
              <a:ext uri="{FF2B5EF4-FFF2-40B4-BE49-F238E27FC236}">
                <a16:creationId xmlns:a16="http://schemas.microsoft.com/office/drawing/2014/main" id="{8298B586-9381-476D-902C-38D84074D661}"/>
              </a:ext>
            </a:extLst>
          </p:cNvPr>
          <p:cNvGraphicFramePr/>
          <p:nvPr>
            <p:extLst>
              <p:ext uri="{D42A27DB-BD31-4B8C-83A1-F6EECF244321}">
                <p14:modId xmlns:p14="http://schemas.microsoft.com/office/powerpoint/2010/main" val="2820645086"/>
              </p:ext>
            </p:extLst>
          </p:nvPr>
        </p:nvGraphicFramePr>
        <p:xfrm>
          <a:off x="6373368" y="3793005"/>
          <a:ext cx="4754880" cy="24680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81895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ppt_x"/>
                                          </p:val>
                                        </p:tav>
                                        <p:tav tm="100000">
                                          <p:val>
                                            <p:strVal val="#ppt_x"/>
                                          </p:val>
                                        </p:tav>
                                      </p:tavLst>
                                    </p:anim>
                                    <p:anim calcmode="lin" valueType="num">
                                      <p:cBhvr additive="base">
                                        <p:cTn id="1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 calcmode="lin" valueType="num">
                                      <p:cBhvr additive="base">
                                        <p:cTn id="17" dur="500" fill="hold"/>
                                        <p:tgtEl>
                                          <p:spTgt spid="19"/>
                                        </p:tgtEl>
                                        <p:attrNameLst>
                                          <p:attrName>ppt_x</p:attrName>
                                        </p:attrNameLst>
                                      </p:cBhvr>
                                      <p:tavLst>
                                        <p:tav tm="0">
                                          <p:val>
                                            <p:strVal val="#ppt_x"/>
                                          </p:val>
                                        </p:tav>
                                        <p:tav tm="100000">
                                          <p:val>
                                            <p:strVal val="#ppt_x"/>
                                          </p:val>
                                        </p:tav>
                                      </p:tavLst>
                                    </p:anim>
                                    <p:anim calcmode="lin" valueType="num">
                                      <p:cBhvr additive="base">
                                        <p:cTn id="18" dur="500" fill="hold"/>
                                        <p:tgtEl>
                                          <p:spTgt spid="19"/>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additive="base">
                                        <p:cTn id="21" dur="500" fill="hold"/>
                                        <p:tgtEl>
                                          <p:spTgt spid="20"/>
                                        </p:tgtEl>
                                        <p:attrNameLst>
                                          <p:attrName>ppt_x</p:attrName>
                                        </p:attrNameLst>
                                      </p:cBhvr>
                                      <p:tavLst>
                                        <p:tav tm="0">
                                          <p:val>
                                            <p:strVal val="#ppt_x"/>
                                          </p:val>
                                        </p:tav>
                                        <p:tav tm="100000">
                                          <p:val>
                                            <p:strVal val="#ppt_x"/>
                                          </p:val>
                                        </p:tav>
                                      </p:tavLst>
                                    </p:anim>
                                    <p:anim calcmode="lin" valueType="num">
                                      <p:cBhvr additive="base">
                                        <p:cTn id="22"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ppt_x"/>
                                          </p:val>
                                        </p:tav>
                                        <p:tav tm="100000">
                                          <p:val>
                                            <p:strVal val="#ppt_x"/>
                                          </p:val>
                                        </p:tav>
                                      </p:tavLst>
                                    </p:anim>
                                    <p:anim calcmode="lin" valueType="num">
                                      <p:cBhvr additive="base">
                                        <p:cTn id="28" dur="500" fill="hold"/>
                                        <p:tgtEl>
                                          <p:spTgt spid="2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animEffect transition="in" filter="barn(inVertical)">
                                      <p:cBhvr>
                                        <p:cTn id="37" dur="500"/>
                                        <p:tgtEl>
                                          <p:spTgt spid="4">
                                            <p:txEl>
                                              <p:pRg st="0" end="0"/>
                                            </p:txEl>
                                          </p:spTgt>
                                        </p:tgtEl>
                                      </p:cBhvr>
                                    </p:animEffect>
                                  </p:childTnLst>
                                </p:cTn>
                              </p:par>
                              <p:par>
                                <p:cTn id="38" presetID="16" presetClass="entr" presetSubtype="21" fill="hold" nodeType="withEffect">
                                  <p:stCondLst>
                                    <p:cond delay="0"/>
                                  </p:stCondLst>
                                  <p:childTnLst>
                                    <p:set>
                                      <p:cBhvr>
                                        <p:cTn id="39" dur="1" fill="hold">
                                          <p:stCondLst>
                                            <p:cond delay="0"/>
                                          </p:stCondLst>
                                        </p:cTn>
                                        <p:tgtEl>
                                          <p:spTgt spid="4">
                                            <p:txEl>
                                              <p:pRg st="1" end="1"/>
                                            </p:txEl>
                                          </p:spTgt>
                                        </p:tgtEl>
                                        <p:attrNameLst>
                                          <p:attrName>style.visibility</p:attrName>
                                        </p:attrNameLst>
                                      </p:cBhvr>
                                      <p:to>
                                        <p:strVal val="visible"/>
                                      </p:to>
                                    </p:set>
                                    <p:animEffect transition="in" filter="barn(inVertical)">
                                      <p:cBhvr>
                                        <p:cTn id="40" dur="500"/>
                                        <p:tgtEl>
                                          <p:spTgt spid="4">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42" presetClass="entr" presetSubtype="0"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1000"/>
                                        <p:tgtEl>
                                          <p:spTgt spid="23"/>
                                        </p:tgtEl>
                                      </p:cBhvr>
                                    </p:animEffect>
                                    <p:anim calcmode="lin" valueType="num">
                                      <p:cBhvr>
                                        <p:cTn id="46" dur="1000" fill="hold"/>
                                        <p:tgtEl>
                                          <p:spTgt spid="23"/>
                                        </p:tgtEl>
                                        <p:attrNameLst>
                                          <p:attrName>ppt_x</p:attrName>
                                        </p:attrNameLst>
                                      </p:cBhvr>
                                      <p:tavLst>
                                        <p:tav tm="0">
                                          <p:val>
                                            <p:strVal val="#ppt_x"/>
                                          </p:val>
                                        </p:tav>
                                        <p:tav tm="100000">
                                          <p:val>
                                            <p:strVal val="#ppt_x"/>
                                          </p:val>
                                        </p:tav>
                                      </p:tavLst>
                                    </p:anim>
                                    <p:anim calcmode="lin" valueType="num">
                                      <p:cBhvr>
                                        <p:cTn id="47"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9" grpId="0" animBg="1"/>
      <p:bldP spid="21" grpId="0" animBg="1"/>
      <p:bldGraphic spid="23"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dirty="0"/>
              <a:t>İşlemci tasarlama stratejileri ve ortak emir setleri</a:t>
            </a:r>
          </a:p>
        </p:txBody>
      </p:sp>
      <p:sp>
        <p:nvSpPr>
          <p:cNvPr id="3" name="İçerik Yer Tutucusu 2"/>
          <p:cNvSpPr>
            <a:spLocks noGrp="1"/>
          </p:cNvSpPr>
          <p:nvPr>
            <p:ph sz="half" idx="1"/>
          </p:nvPr>
        </p:nvSpPr>
        <p:spPr/>
        <p:txBody>
          <a:bodyPr>
            <a:normAutofit/>
          </a:bodyPr>
          <a:lstStyle/>
          <a:p>
            <a:pPr marL="273050" lvl="0" indent="-273050">
              <a:buFont typeface="+mj-lt"/>
              <a:buAutoNum type="arabicPeriod"/>
            </a:pPr>
            <a:r>
              <a:rPr lang="tr-TR" sz="2400" b="1" dirty="0">
                <a:solidFill>
                  <a:srgbClr val="7030A0"/>
                </a:solidFill>
              </a:rPr>
              <a:t>RISC</a:t>
            </a:r>
            <a:r>
              <a:rPr lang="tr-TR" sz="2400" dirty="0"/>
              <a:t> (</a:t>
            </a:r>
            <a:r>
              <a:rPr lang="tr-TR" sz="2400" u="sng" dirty="0" err="1">
                <a:solidFill>
                  <a:srgbClr val="C00000"/>
                </a:solidFill>
              </a:rPr>
              <a:t>Reduced</a:t>
            </a:r>
            <a:r>
              <a:rPr lang="tr-TR" sz="2400" dirty="0">
                <a:solidFill>
                  <a:srgbClr val="C00000"/>
                </a:solidFill>
              </a:rPr>
              <a:t> </a:t>
            </a:r>
            <a:r>
              <a:rPr lang="tr-TR" sz="2400" dirty="0" err="1">
                <a:solidFill>
                  <a:srgbClr val="C00000"/>
                </a:solidFill>
              </a:rPr>
              <a:t>instruction</a:t>
            </a:r>
            <a:r>
              <a:rPr lang="tr-TR" sz="2400" dirty="0">
                <a:solidFill>
                  <a:srgbClr val="C00000"/>
                </a:solidFill>
              </a:rPr>
              <a:t> set </a:t>
            </a:r>
            <a:r>
              <a:rPr lang="tr-TR" sz="2400" dirty="0" err="1">
                <a:solidFill>
                  <a:srgbClr val="C00000"/>
                </a:solidFill>
              </a:rPr>
              <a:t>computing</a:t>
            </a:r>
            <a:r>
              <a:rPr lang="tr-TR" sz="2400" dirty="0"/>
              <a:t>)</a:t>
            </a:r>
          </a:p>
          <a:p>
            <a:pPr marL="273050" lvl="0" indent="-273050">
              <a:buFont typeface="+mj-lt"/>
              <a:buAutoNum type="arabicPeriod"/>
            </a:pPr>
            <a:r>
              <a:rPr lang="tr-TR" sz="2400" b="1" dirty="0">
                <a:solidFill>
                  <a:srgbClr val="7030A0"/>
                </a:solidFill>
              </a:rPr>
              <a:t>CISC</a:t>
            </a:r>
            <a:r>
              <a:rPr lang="tr-TR" sz="2400" dirty="0"/>
              <a:t> (</a:t>
            </a:r>
            <a:r>
              <a:rPr lang="tr-TR" sz="2400" u="sng" dirty="0" err="1">
                <a:solidFill>
                  <a:srgbClr val="C00000"/>
                </a:solidFill>
              </a:rPr>
              <a:t>Complex</a:t>
            </a:r>
            <a:r>
              <a:rPr lang="tr-TR" sz="2400" dirty="0">
                <a:solidFill>
                  <a:srgbClr val="C00000"/>
                </a:solidFill>
              </a:rPr>
              <a:t> </a:t>
            </a:r>
            <a:r>
              <a:rPr lang="tr-TR" sz="2400" dirty="0" err="1">
                <a:solidFill>
                  <a:srgbClr val="C00000"/>
                </a:solidFill>
              </a:rPr>
              <a:t>instruction</a:t>
            </a:r>
            <a:r>
              <a:rPr lang="tr-TR" sz="2400" dirty="0">
                <a:solidFill>
                  <a:srgbClr val="C00000"/>
                </a:solidFill>
              </a:rPr>
              <a:t> set </a:t>
            </a:r>
            <a:r>
              <a:rPr lang="tr-TR" sz="2400" dirty="0" err="1">
                <a:solidFill>
                  <a:srgbClr val="C00000"/>
                </a:solidFill>
              </a:rPr>
              <a:t>computing</a:t>
            </a:r>
            <a:r>
              <a:rPr lang="tr-TR" sz="2400" dirty="0"/>
              <a:t>)</a:t>
            </a:r>
          </a:p>
          <a:p>
            <a:pPr marL="273050" lvl="0" indent="-273050">
              <a:buFont typeface="+mj-lt"/>
              <a:buAutoNum type="arabicPeriod"/>
            </a:pPr>
            <a:r>
              <a:rPr lang="tr-TR" sz="2400" b="1" dirty="0"/>
              <a:t> Özel </a:t>
            </a:r>
          </a:p>
          <a:p>
            <a:pPr lvl="1"/>
            <a:r>
              <a:rPr lang="tr-TR" sz="2000" dirty="0"/>
              <a:t>Math </a:t>
            </a:r>
            <a:r>
              <a:rPr lang="tr-TR" sz="2000" dirty="0" err="1"/>
              <a:t>Processor</a:t>
            </a:r>
            <a:r>
              <a:rPr lang="tr-TR" sz="2000" dirty="0"/>
              <a:t> (80387,…) , </a:t>
            </a:r>
          </a:p>
          <a:p>
            <a:pPr lvl="1"/>
            <a:r>
              <a:rPr lang="tr-TR" sz="2000" dirty="0"/>
              <a:t>Keyboard/</a:t>
            </a:r>
            <a:r>
              <a:rPr lang="tr-TR" sz="2000" dirty="0" err="1"/>
              <a:t>mouse</a:t>
            </a:r>
            <a:r>
              <a:rPr lang="tr-TR" sz="2000" dirty="0"/>
              <a:t> </a:t>
            </a:r>
            <a:r>
              <a:rPr lang="tr-TR" sz="2000" dirty="0" err="1"/>
              <a:t>controller</a:t>
            </a:r>
            <a:r>
              <a:rPr lang="tr-TR" sz="2000" dirty="0"/>
              <a:t>, </a:t>
            </a:r>
          </a:p>
          <a:p>
            <a:pPr lvl="1"/>
            <a:r>
              <a:rPr lang="tr-TR" sz="2000" dirty="0" err="1"/>
              <a:t>Graphic</a:t>
            </a:r>
            <a:r>
              <a:rPr lang="tr-TR" sz="2000" dirty="0"/>
              <a:t> </a:t>
            </a:r>
            <a:r>
              <a:rPr lang="tr-TR" sz="2000" dirty="0" err="1"/>
              <a:t>Display</a:t>
            </a:r>
            <a:r>
              <a:rPr lang="tr-TR" sz="2000" dirty="0"/>
              <a:t> Controller/</a:t>
            </a:r>
            <a:br>
              <a:rPr lang="tr-TR" sz="2000" dirty="0"/>
            </a:br>
            <a:r>
              <a:rPr lang="tr-TR" sz="2000" dirty="0" err="1"/>
              <a:t>Graphic</a:t>
            </a:r>
            <a:r>
              <a:rPr lang="tr-TR" sz="2000" dirty="0"/>
              <a:t> </a:t>
            </a:r>
            <a:r>
              <a:rPr lang="tr-TR" sz="2000" dirty="0" err="1"/>
              <a:t>Processing</a:t>
            </a:r>
            <a:r>
              <a:rPr lang="tr-TR" sz="2000" dirty="0"/>
              <a:t> </a:t>
            </a:r>
            <a:r>
              <a:rPr lang="tr-TR" sz="2000" dirty="0" err="1"/>
              <a:t>Unit</a:t>
            </a:r>
            <a:r>
              <a:rPr lang="tr-TR" sz="2000" dirty="0"/>
              <a:t>-GPU, …</a:t>
            </a:r>
          </a:p>
        </p:txBody>
      </p:sp>
      <p:sp>
        <p:nvSpPr>
          <p:cNvPr id="4" name="İçerik Yer Tutucusu 3"/>
          <p:cNvSpPr>
            <a:spLocks noGrp="1"/>
          </p:cNvSpPr>
          <p:nvPr>
            <p:ph sz="half" idx="2"/>
          </p:nvPr>
        </p:nvSpPr>
        <p:spPr/>
        <p:txBody>
          <a:bodyPr>
            <a:noAutofit/>
          </a:bodyPr>
          <a:lstStyle/>
          <a:p>
            <a:pPr marL="0" indent="0" algn="ctr">
              <a:buNone/>
            </a:pPr>
            <a:r>
              <a:rPr lang="tr-TR" b="1" u="sng" dirty="0"/>
              <a:t>Ortak Emir Seti </a:t>
            </a:r>
          </a:p>
          <a:p>
            <a:pPr marL="0" indent="0" algn="ctr">
              <a:buNone/>
            </a:pPr>
            <a:endParaRPr lang="tr-TR" dirty="0"/>
          </a:p>
          <a:p>
            <a:pPr marL="0" indent="0">
              <a:buNone/>
            </a:pPr>
            <a:r>
              <a:rPr lang="tr-TR" dirty="0"/>
              <a:t>Masaüstü Bilgisayar:</a:t>
            </a:r>
            <a:br>
              <a:rPr lang="tr-TR" dirty="0"/>
            </a:br>
            <a:r>
              <a:rPr lang="tr-TR" dirty="0">
                <a:solidFill>
                  <a:srgbClr val="C00000"/>
                </a:solidFill>
              </a:rPr>
              <a:t>x86-16, x86-32, </a:t>
            </a:r>
            <a:br>
              <a:rPr lang="tr-TR" dirty="0">
                <a:solidFill>
                  <a:srgbClr val="C00000"/>
                </a:solidFill>
              </a:rPr>
            </a:br>
            <a:r>
              <a:rPr lang="tr-TR" dirty="0">
                <a:solidFill>
                  <a:srgbClr val="C00000"/>
                </a:solidFill>
              </a:rPr>
              <a:t>AMD64 (x86-64) ki </a:t>
            </a:r>
            <a:r>
              <a:rPr lang="en-US" b="1" dirty="0">
                <a:solidFill>
                  <a:srgbClr val="C00000"/>
                </a:solidFill>
              </a:rPr>
              <a:t>981</a:t>
            </a:r>
            <a:r>
              <a:rPr lang="en-US" dirty="0">
                <a:solidFill>
                  <a:srgbClr val="C00000"/>
                </a:solidFill>
              </a:rPr>
              <a:t> </a:t>
            </a:r>
            <a:r>
              <a:rPr lang="tr-TR" dirty="0">
                <a:solidFill>
                  <a:srgbClr val="C00000"/>
                </a:solidFill>
              </a:rPr>
              <a:t>tekil emir olmak üzere toplam</a:t>
            </a:r>
            <a:r>
              <a:rPr lang="en-US" dirty="0">
                <a:solidFill>
                  <a:srgbClr val="C00000"/>
                </a:solidFill>
              </a:rPr>
              <a:t> </a:t>
            </a:r>
            <a:r>
              <a:rPr lang="en-US" dirty="0">
                <a:solidFill>
                  <a:srgbClr val="C00000"/>
                </a:solidFill>
                <a:highlight>
                  <a:srgbClr val="FFFF00"/>
                </a:highlight>
              </a:rPr>
              <a:t>3,684</a:t>
            </a:r>
            <a:r>
              <a:rPr lang="tr-TR" dirty="0">
                <a:solidFill>
                  <a:srgbClr val="C00000"/>
                </a:solidFill>
              </a:rPr>
              <a:t> emre sahiptir</a:t>
            </a:r>
            <a:r>
              <a:rPr lang="tr-TR" dirty="0"/>
              <a:t>,…</a:t>
            </a:r>
          </a:p>
          <a:p>
            <a:pPr marL="0" indent="0">
              <a:buNone/>
            </a:pPr>
            <a:endParaRPr lang="tr-TR" dirty="0"/>
          </a:p>
          <a:p>
            <a:pPr marL="0" indent="0">
              <a:buNone/>
            </a:pPr>
            <a:r>
              <a:rPr lang="tr-TR" dirty="0"/>
              <a:t>Telefon ve Tablet ve Dizüstü:</a:t>
            </a:r>
            <a:br>
              <a:rPr lang="tr-TR" dirty="0"/>
            </a:br>
            <a:r>
              <a:rPr lang="tr-TR" dirty="0">
                <a:solidFill>
                  <a:srgbClr val="C00000"/>
                </a:solidFill>
              </a:rPr>
              <a:t>ARMv1 (</a:t>
            </a:r>
            <a:r>
              <a:rPr lang="tr-TR" i="1" dirty="0" err="1">
                <a:solidFill>
                  <a:srgbClr val="7030A0"/>
                </a:solidFill>
              </a:rPr>
              <a:t>A</a:t>
            </a:r>
            <a:r>
              <a:rPr lang="tr-TR" i="1" dirty="0" err="1"/>
              <a:t>corn</a:t>
            </a:r>
            <a:r>
              <a:rPr lang="tr-TR" i="1" dirty="0"/>
              <a:t> </a:t>
            </a:r>
            <a:r>
              <a:rPr lang="tr-TR" i="1" dirty="0">
                <a:solidFill>
                  <a:srgbClr val="7030A0"/>
                </a:solidFill>
              </a:rPr>
              <a:t>R</a:t>
            </a:r>
            <a:r>
              <a:rPr lang="tr-TR" i="1" dirty="0"/>
              <a:t>ISC </a:t>
            </a:r>
            <a:r>
              <a:rPr lang="tr-TR" i="1" dirty="0">
                <a:solidFill>
                  <a:srgbClr val="7030A0"/>
                </a:solidFill>
              </a:rPr>
              <a:t>M</a:t>
            </a:r>
            <a:r>
              <a:rPr lang="tr-TR" i="1" dirty="0"/>
              <a:t>achine-32 BIT</a:t>
            </a:r>
            <a:r>
              <a:rPr lang="tr-TR" dirty="0">
                <a:solidFill>
                  <a:srgbClr val="C00000"/>
                </a:solidFill>
              </a:rPr>
              <a:t>), ARMv8 (</a:t>
            </a:r>
            <a:r>
              <a:rPr lang="tr-TR" i="1" dirty="0"/>
              <a:t>64 BIT</a:t>
            </a:r>
            <a:r>
              <a:rPr lang="tr-TR" dirty="0">
                <a:solidFill>
                  <a:srgbClr val="C00000"/>
                </a:solidFill>
              </a:rPr>
              <a:t>)</a:t>
            </a:r>
            <a:endParaRPr lang="tr-TR" dirty="0"/>
          </a:p>
          <a:p>
            <a:pPr marL="0" indent="0">
              <a:buNone/>
            </a:pPr>
            <a:endParaRPr lang="tr-TR" dirty="0"/>
          </a:p>
          <a:p>
            <a:pPr marL="0" indent="0">
              <a:buNone/>
            </a:pPr>
            <a:endParaRPr lang="tr-TR" dirty="0"/>
          </a:p>
          <a:p>
            <a:pPr marL="0" indent="0">
              <a:buNone/>
            </a:pPr>
            <a:endParaRPr lang="tr-TR" dirty="0"/>
          </a:p>
        </p:txBody>
      </p:sp>
    </p:spTree>
    <p:extLst>
      <p:ext uri="{BB962C8B-B14F-4D97-AF65-F5344CB8AC3E}">
        <p14:creationId xmlns:p14="http://schemas.microsoft.com/office/powerpoint/2010/main" val="3224164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anim calcmode="lin" valueType="num">
                                      <p:cBhvr additive="base">
                                        <p:cTn id="11"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 calcmode="lin" valueType="num">
                                      <p:cBhvr additive="base">
                                        <p:cTn id="1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mbria">
      <a:maj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panose="02040503050406030204"/>
        <a:ea typeface=""/>
        <a:cs typeface=""/>
        <a:font script="Jpan" typeface="HG明朝B"/>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1878</TotalTime>
  <Words>3160</Words>
  <Application>Microsoft Office PowerPoint</Application>
  <PresentationFormat>Geniş ekran</PresentationFormat>
  <Paragraphs>440</Paragraphs>
  <Slides>22</Slides>
  <Notes>19</Notes>
  <HiddenSlides>1</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22</vt:i4>
      </vt:variant>
    </vt:vector>
  </HeadingPairs>
  <TitlesOfParts>
    <vt:vector size="30" baseType="lpstr">
      <vt:lpstr>Arial</vt:lpstr>
      <vt:lpstr>Calibri</vt:lpstr>
      <vt:lpstr>Cambria</vt:lpstr>
      <vt:lpstr>Cambria Math</vt:lpstr>
      <vt:lpstr>Consolas</vt:lpstr>
      <vt:lpstr>Outfit</vt:lpstr>
      <vt:lpstr>Wingdings</vt:lpstr>
      <vt:lpstr>Wood Type</vt:lpstr>
      <vt:lpstr>Temel bilgisayar kavramları</vt:lpstr>
      <vt:lpstr>Mühendis nedir?</vt:lpstr>
      <vt:lpstr>Niçin Bilgisayara İhtiyaç Duyulur? </vt:lpstr>
      <vt:lpstr>BİLGİSAyAR NE YAPAR?</vt:lpstr>
      <vt:lpstr>EN BASİT BİLGİSAYAR</vt:lpstr>
      <vt:lpstr>İŞLEMCİNİN ÇALIŞMASI</vt:lpstr>
      <vt:lpstr>VON NEUMAN MİMARİSİ</vt:lpstr>
      <vt:lpstr>Emir çevrimi  (ınstructıon cycle) </vt:lpstr>
      <vt:lpstr>İşlemci tasarlama stratejileri ve ortak emir setleri</vt:lpstr>
      <vt:lpstr>Adres ve veri yolu</vt:lpstr>
      <vt:lpstr>Veri yolu genişliği</vt:lpstr>
      <vt:lpstr>Adres yolu genişliği</vt:lpstr>
      <vt:lpstr>sayı sistemleri</vt:lpstr>
      <vt:lpstr>Saat, frekans  ve çevrim</vt:lpstr>
      <vt:lpstr>Program ve programlama nedir</vt:lpstr>
      <vt:lpstr>BİLYE Oyunu</vt:lpstr>
      <vt:lpstr>ASSEMBLY programlama</vt:lpstr>
      <vt:lpstr>ÖRNEk 6802 ASSEMBLY KODU</vt:lpstr>
      <vt:lpstr>8086 ASSEMBLY</vt:lpstr>
      <vt:lpstr>Derleme ve icra</vt:lpstr>
      <vt:lpstr>Genel amaçlı bilgisayarlar ve İşletim Sistemi</vt:lpstr>
      <vt:lpstr>Dinlediğiniz için teşekkür ederim.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İlhan ÖZKAN</dc:creator>
  <cp:lastModifiedBy>İlhan ÖZKAN</cp:lastModifiedBy>
  <cp:revision>179</cp:revision>
  <dcterms:created xsi:type="dcterms:W3CDTF">2020-05-21T06:51:03Z</dcterms:created>
  <dcterms:modified xsi:type="dcterms:W3CDTF">2025-04-08T08:57:28Z</dcterms:modified>
</cp:coreProperties>
</file>