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3" r:id="rId3"/>
    <p:sldId id="297" r:id="rId4"/>
    <p:sldId id="300" r:id="rId5"/>
    <p:sldId id="298" r:id="rId6"/>
    <p:sldId id="299" r:id="rId7"/>
    <p:sldId id="296" r:id="rId8"/>
    <p:sldId id="283" r:id="rId9"/>
    <p:sldId id="302" r:id="rId10"/>
    <p:sldId id="272" r:id="rId11"/>
    <p:sldId id="285" r:id="rId12"/>
    <p:sldId id="301" r:id="rId13"/>
    <p:sldId id="295" r:id="rId14"/>
    <p:sldId id="277" r:id="rId15"/>
    <p:sldId id="278" r:id="rId16"/>
    <p:sldId id="28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3550" autoAdjust="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7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4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cebirden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Günümüze hala kullanılan dillerden en önemlisi de eksiksiz yapısal programlama yapmayı sağlayan </a:t>
            </a:r>
            <a:r>
              <a:rPr lang="tr-TR" b="1" dirty="0">
                <a:solidFill>
                  <a:srgbClr val="7030A0"/>
                </a:solidFill>
              </a:rPr>
              <a:t>Pascal</a:t>
            </a:r>
            <a:r>
              <a:rPr lang="tr-TR" dirty="0"/>
              <a:t> programlama dili, </a:t>
            </a:r>
            <a:r>
              <a:rPr lang="tr-TR" i="1" dirty="0" err="1"/>
              <a:t>Niklaus</a:t>
            </a:r>
            <a:r>
              <a:rPr lang="tr-TR" i="1" dirty="0"/>
              <a:t> </a:t>
            </a:r>
            <a:r>
              <a:rPr lang="tr-TR" i="1" dirty="0" err="1"/>
              <a:t>Wirth</a:t>
            </a:r>
            <a:r>
              <a:rPr lang="tr-TR" i="1" dirty="0"/>
              <a:t> </a:t>
            </a:r>
            <a:r>
              <a:rPr lang="tr-TR" dirty="0"/>
              <a:t>tarafından </a:t>
            </a:r>
            <a:r>
              <a:rPr lang="tr-TR" dirty="0">
                <a:solidFill>
                  <a:srgbClr val="0070C0"/>
                </a:solidFill>
              </a:rPr>
              <a:t>1970</a:t>
            </a:r>
            <a:r>
              <a:rPr lang="tr-TR" dirty="0"/>
              <a:t> yılında geliştirilmiştir.</a:t>
            </a:r>
          </a:p>
          <a:p>
            <a:r>
              <a:rPr lang="tr-TR" dirty="0">
                <a:solidFill>
                  <a:srgbClr val="0070C0"/>
                </a:solidFill>
              </a:rPr>
              <a:t>Yapısal programlamada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structural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programming</a:t>
            </a:r>
            <a:r>
              <a:rPr lang="tr-TR" dirty="0"/>
              <a:t>); veri ile bu veriyi işleyecek kontrol yapıları birbirinden ayrılmıştır.  </a:t>
            </a:r>
          </a:p>
          <a:p>
            <a:r>
              <a:rPr lang="tr-TR" dirty="0">
                <a:solidFill>
                  <a:srgbClr val="0070C0"/>
                </a:solidFill>
              </a:rPr>
              <a:t>Kendi kendini çağıran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recursive</a:t>
            </a:r>
            <a:r>
              <a:rPr lang="tr-TR" dirty="0"/>
              <a:t>) fonksiyonları destekler.</a:t>
            </a:r>
          </a:p>
          <a:p>
            <a:r>
              <a:rPr lang="tr-TR" dirty="0"/>
              <a:t>ALGOL dilindeki </a:t>
            </a:r>
            <a:r>
              <a:rPr lang="tr-TR" b="1" dirty="0" err="1">
                <a:solidFill>
                  <a:srgbClr val="FF0000"/>
                </a:solidFill>
              </a:rPr>
              <a:t>array</a:t>
            </a:r>
            <a:r>
              <a:rPr lang="tr-TR" dirty="0"/>
              <a:t> yapısının yanında, bugün bildiğimiz veri yapılarının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list</a:t>
            </a:r>
            <a:r>
              <a:rPr lang="tr-TR" b="1" dirty="0">
                <a:solidFill>
                  <a:srgbClr val="FF0000"/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tree</a:t>
            </a:r>
            <a:r>
              <a:rPr lang="tr-TR" b="1" dirty="0">
                <a:solidFill>
                  <a:srgbClr val="FF0000"/>
                </a:solidFill>
              </a:rPr>
              <a:t>,  </a:t>
            </a:r>
            <a:r>
              <a:rPr lang="tr-TR" b="1" dirty="0" err="1">
                <a:solidFill>
                  <a:srgbClr val="FF0000"/>
                </a:solidFill>
              </a:rPr>
              <a:t>graphs</a:t>
            </a:r>
            <a:r>
              <a:rPr lang="tr-TR" b="1" dirty="0">
                <a:solidFill>
                  <a:srgbClr val="FF0000"/>
                </a:solidFill>
              </a:rPr>
              <a:t>,…) </a:t>
            </a:r>
            <a:r>
              <a:rPr lang="tr-TR" dirty="0"/>
              <a:t>çoğu bu dil ile gerçekleştirilmiştir.</a:t>
            </a:r>
          </a:p>
          <a:p>
            <a:r>
              <a:rPr lang="tr-TR" dirty="0"/>
              <a:t>1980 yılına kadar en yaygın olarak kullanılan programlama dilidir.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67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Veri tipleri birbirleri arasında çalıştırma anında dönüştürülemez (</a:t>
            </a:r>
            <a:r>
              <a:rPr lang="tr-TR" dirty="0" err="1">
                <a:solidFill>
                  <a:srgbClr val="FF0000"/>
                </a:solidFill>
              </a:rPr>
              <a:t>static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system</a:t>
            </a:r>
            <a:r>
              <a:rPr lang="tr-TR" dirty="0"/>
              <a:t>)  böylece bir kısım programlama hatalarının önüne geçilir. </a:t>
            </a:r>
          </a:p>
          <a:p>
            <a:r>
              <a:rPr lang="tr-TR" dirty="0"/>
              <a:t>Assembly dili desteği</a:t>
            </a:r>
            <a:br>
              <a:rPr lang="tr-TR" dirty="0"/>
            </a:br>
            <a:r>
              <a:rPr lang="tr-TR" dirty="0"/>
              <a:t>kullanımına izin vererek,  bellek ve özel işlemci emirlerini çalıştırmayı sağlar ki bu daha sonraları diğer dillere büyük bir üstünlük sağlamasına yardımcı olmuştur.</a:t>
            </a:r>
          </a:p>
          <a:p>
            <a:r>
              <a:rPr lang="tr-TR" dirty="0"/>
              <a:t>Günümüzde kullanılan C++ , Java, PHP, </a:t>
            </a:r>
            <a:r>
              <a:rPr lang="tr-TR" dirty="0" err="1"/>
              <a:t>JavaScript</a:t>
            </a:r>
            <a:r>
              <a:rPr lang="tr-TR" dirty="0"/>
              <a:t>, </a:t>
            </a:r>
            <a:r>
              <a:rPr lang="tr-TR" dirty="0" err="1"/>
              <a:t>ActionScript</a:t>
            </a:r>
            <a:r>
              <a:rPr lang="tr-TR" dirty="0"/>
              <a:t>  ve C# gibi birçok dil sözdizimini bu dilden almıştır.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46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50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92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80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49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Üç kenarı verilen üçgenin alanı:</a:t>
            </a:r>
            <a:br>
              <a:rPr lang="tr-TR" sz="1200" dirty="0"/>
            </a:br>
            <a:r>
              <a:rPr lang="tr-TR" sz="1200" dirty="0"/>
              <a:t>Kenarlar: IA,IB,IC</a:t>
            </a:r>
            <a:br>
              <a:rPr lang="tr-TR" sz="1200" dirty="0"/>
            </a:br>
            <a:r>
              <a:rPr lang="tr-TR" sz="1200" dirty="0"/>
              <a:t>Çevrenin Yarısı S=(IA+IB+IC)/2</a:t>
            </a:r>
            <a:br>
              <a:rPr lang="tr-TR" sz="1200" dirty="0"/>
            </a:br>
            <a:r>
              <a:rPr lang="tr-TR" sz="1200" dirty="0"/>
              <a:t>Alan AREA=</a:t>
            </a:r>
            <a:r>
              <a:rPr lang="tr-TR" sz="1200" dirty="0">
                <a:solidFill>
                  <a:srgbClr val="00B050"/>
                </a:solidFill>
              </a:rPr>
              <a:t>Karekök(S*(S-IA)*(S-IB)*(S-IC))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3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B-0</a:t>
            </a:r>
            <a:r>
              <a:rPr lang="tr-TR" b="1" dirty="0"/>
              <a:t> </a:t>
            </a:r>
            <a:r>
              <a:rPr lang="en-US" dirty="0"/>
              <a:t>(</a:t>
            </a:r>
            <a:r>
              <a:rPr lang="en-US" b="1" dirty="0"/>
              <a:t>Business Language version 0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tr-TR" b="1" dirty="0"/>
              <a:t>olarak bilinen </a:t>
            </a:r>
            <a:r>
              <a:rPr lang="en-US" b="1" dirty="0">
                <a:solidFill>
                  <a:srgbClr val="7030A0"/>
                </a:solidFill>
              </a:rPr>
              <a:t>FLOW-MATIC</a:t>
            </a:r>
            <a:r>
              <a:rPr lang="en-US" dirty="0"/>
              <a:t>,</a:t>
            </a:r>
            <a:r>
              <a:rPr lang="tr-TR" dirty="0"/>
              <a:t> veri işleme amacıyla </a:t>
            </a:r>
            <a:r>
              <a:rPr lang="tr-TR" dirty="0">
                <a:solidFill>
                  <a:srgbClr val="0070C0"/>
                </a:solidFill>
              </a:rPr>
              <a:t>1955</a:t>
            </a:r>
            <a:r>
              <a:rPr lang="tr-TR" dirty="0"/>
              <a:t> ile </a:t>
            </a:r>
            <a:r>
              <a:rPr lang="tr-TR" dirty="0">
                <a:solidFill>
                  <a:srgbClr val="0070C0"/>
                </a:solidFill>
              </a:rPr>
              <a:t>1959</a:t>
            </a:r>
            <a:r>
              <a:rPr lang="tr-TR" dirty="0"/>
              <a:t> yılları arasında UNIVAC I için </a:t>
            </a:r>
            <a:r>
              <a:rPr lang="en-US" i="1" dirty="0"/>
              <a:t>Grace Hopper</a:t>
            </a:r>
            <a:r>
              <a:rPr lang="tr-TR" i="1" dirty="0"/>
              <a:t> </a:t>
            </a:r>
            <a:r>
              <a:rPr lang="tr-TR" dirty="0"/>
              <a:t>tarafından geliştirilen ilk </a:t>
            </a:r>
            <a:r>
              <a:rPr lang="tr-TR" dirty="0">
                <a:solidFill>
                  <a:srgbClr val="FF0000"/>
                </a:solidFill>
              </a:rPr>
              <a:t>İngilizceye benzeyen</a:t>
            </a:r>
            <a:r>
              <a:rPr lang="tr-TR" dirty="0"/>
              <a:t> yüksek düzey bir programlama dilidir.</a:t>
            </a:r>
          </a:p>
          <a:p>
            <a:r>
              <a:rPr lang="tr-TR" dirty="0"/>
              <a:t>Çözülecek problemin mantığına göre hazırlanan programların kaynak kodunda </a:t>
            </a:r>
            <a:r>
              <a:rPr lang="tr-TR" u="sng" dirty="0"/>
              <a:t>bir sürü GOTO </a:t>
            </a:r>
            <a:r>
              <a:rPr lang="tr-TR" u="sng" dirty="0">
                <a:solidFill>
                  <a:srgbClr val="0070C0"/>
                </a:solidFill>
              </a:rPr>
              <a:t>talimatı</a:t>
            </a:r>
            <a:r>
              <a:rPr lang="tr-TR" u="sng" dirty="0"/>
              <a:t> (</a:t>
            </a:r>
            <a:r>
              <a:rPr lang="tr-TR" u="sng" dirty="0" err="1">
                <a:solidFill>
                  <a:srgbClr val="C00000"/>
                </a:solidFill>
              </a:rPr>
              <a:t>statement</a:t>
            </a:r>
            <a:r>
              <a:rPr lang="tr-TR" u="sng" dirty="0"/>
              <a:t>) </a:t>
            </a:r>
            <a:r>
              <a:rPr lang="tr-TR" dirty="0"/>
              <a:t>bulunur.  Program ne yapıyor diye anlamaya çalıştığımızda bir sürü GOTO </a:t>
            </a:r>
            <a:r>
              <a:rPr lang="tr-TR" dirty="0" err="1"/>
              <a:t>taimat</a:t>
            </a:r>
            <a:r>
              <a:rPr lang="tr-TR" dirty="0"/>
              <a:t> olduğundan anlamakta güçlük</a:t>
            </a:r>
            <a:r>
              <a:rPr lang="tr-TR" baseline="0" dirty="0"/>
              <a:t> çekeriz.</a:t>
            </a:r>
            <a:endParaRPr lang="tr-TR" dirty="0"/>
          </a:p>
          <a:p>
            <a:r>
              <a:rPr lang="tr-TR" dirty="0"/>
              <a:t>İşte anlaşılması zor olan bu tür kaynak kodlara </a:t>
            </a:r>
            <a:r>
              <a:rPr lang="tr-TR" b="1" dirty="0">
                <a:solidFill>
                  <a:srgbClr val="0070C0"/>
                </a:solidFill>
              </a:rPr>
              <a:t>arapsaçı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spaghetti</a:t>
            </a:r>
            <a:r>
              <a:rPr lang="tr-TR" b="1" dirty="0"/>
              <a:t>) kod </a:t>
            </a:r>
            <a:r>
              <a:rPr lang="tr-TR" dirty="0"/>
              <a:t>adı verilir.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72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22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Günümüze kadar kullanılan iki dil (</a:t>
            </a:r>
            <a:r>
              <a:rPr lang="tr-TR" baseline="0" dirty="0"/>
              <a:t>LİSP ve COBOL.</a:t>
            </a:r>
            <a:r>
              <a:rPr lang="tr-TR" dirty="0"/>
              <a:t>)</a:t>
            </a:r>
            <a:r>
              <a:rPr lang="tr-TR" baseline="0" dirty="0"/>
              <a:t> ailesinden bahsetmek gerekir.</a:t>
            </a:r>
          </a:p>
          <a:p>
            <a:r>
              <a:rPr lang="tr-TR" dirty="0"/>
              <a:t>John </a:t>
            </a:r>
            <a:r>
              <a:rPr lang="tr-TR" dirty="0" err="1"/>
              <a:t>McCarty</a:t>
            </a:r>
            <a:r>
              <a:rPr lang="tr-TR" dirty="0"/>
              <a:t> bugün çok</a:t>
            </a:r>
            <a:r>
              <a:rPr lang="tr-TR" baseline="0" dirty="0"/>
              <a:t> kullanılan </a:t>
            </a:r>
            <a:r>
              <a:rPr lang="tr-TR" dirty="0"/>
              <a:t>yapay zekanın temel disiplinlerini oluşturan</a:t>
            </a:r>
            <a:r>
              <a:rPr lang="tr-TR" baseline="0" dirty="0"/>
              <a:t> kişidir. </a:t>
            </a:r>
          </a:p>
          <a:p>
            <a:r>
              <a:rPr lang="tr-TR" baseline="0" dirty="0"/>
              <a:t>LİSP parantezler ve ön eklerle programlama yapılan bir dildir.  Belli durumların oluşması ve bu durumlara göre karar verilen diğer durumları test edilmesiyle ilerleyecek şekilde problemleri modelleyen ve çözen bir dildir.</a:t>
            </a:r>
          </a:p>
          <a:p>
            <a:r>
              <a:rPr lang="tr-TR" baseline="0" dirty="0"/>
              <a:t>COBOL ise veri işleme ve manipüle 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/>
              <a:t>İlk olarak IAL (International </a:t>
            </a:r>
            <a:r>
              <a:rPr lang="tr-TR" dirty="0" err="1"/>
              <a:t>Algebraic</a:t>
            </a:r>
            <a:r>
              <a:rPr lang="tr-TR" dirty="0"/>
              <a:t> Language) olarak ortaya çıkan </a:t>
            </a:r>
            <a:r>
              <a:rPr lang="tr-TR" dirty="0">
                <a:solidFill>
                  <a:srgbClr val="7030A0"/>
                </a:solidFill>
              </a:rPr>
              <a:t>ALGOL</a:t>
            </a:r>
            <a:r>
              <a:rPr lang="tr-TR" dirty="0"/>
              <a:t> (</a:t>
            </a:r>
            <a:r>
              <a:rPr lang="tr-TR" dirty="0" err="1"/>
              <a:t>ALGOritmic</a:t>
            </a:r>
            <a:r>
              <a:rPr lang="tr-TR" dirty="0"/>
              <a:t> Language) yılında ortaya bir grup bilim adamı tarafından icat edilmiştir. Bugünkü birçok dilde kullanılan kod blokları (</a:t>
            </a:r>
            <a:r>
              <a:rPr lang="tr-TR" dirty="0" err="1">
                <a:solidFill>
                  <a:srgbClr val="FF0000"/>
                </a:solidFill>
              </a:rPr>
              <a:t>code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block</a:t>
            </a:r>
            <a:r>
              <a:rPr lang="tr-TR" dirty="0"/>
              <a:t>), fonksiyon içinde fonksiyon (</a:t>
            </a:r>
            <a:r>
              <a:rPr lang="tr-TR" dirty="0" err="1">
                <a:solidFill>
                  <a:srgbClr val="FF0000"/>
                </a:solidFill>
              </a:rPr>
              <a:t>nested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/>
              <a:t>), değişkenin tanındığı yerler (</a:t>
            </a:r>
            <a:r>
              <a:rPr lang="tr-TR" dirty="0" err="1">
                <a:solidFill>
                  <a:srgbClr val="FF0000"/>
                </a:solidFill>
              </a:rPr>
              <a:t>scope</a:t>
            </a:r>
            <a:r>
              <a:rPr lang="tr-TR" dirty="0"/>
              <a:t>) bu dille ortaya çıkmıştır.</a:t>
            </a:r>
          </a:p>
          <a:p>
            <a:r>
              <a:rPr lang="tr-TR" baseline="0" dirty="0" err="1"/>
              <a:t>tme</a:t>
            </a:r>
            <a:r>
              <a:rPr lang="tr-TR" baseline="0" dirty="0"/>
              <a:t> üzerine odaklanmış ve iş dünyasının problemlerini çözme üzerine geliştirilmiş bir dildir.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Temel yazılım kavramları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1958-1959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>
                <a:solidFill>
                  <a:srgbClr val="7030A0"/>
                </a:solidFill>
              </a:rPr>
              <a:t>LISP</a:t>
            </a:r>
            <a:br>
              <a:rPr lang="tr-TR" dirty="0"/>
            </a:br>
            <a:r>
              <a:rPr lang="tr-TR" i="1" dirty="0"/>
              <a:t>John </a:t>
            </a:r>
            <a:r>
              <a:rPr lang="tr-TR" i="1" dirty="0" err="1"/>
              <a:t>McCarthy</a:t>
            </a:r>
            <a:r>
              <a:rPr lang="tr-TR" i="1" dirty="0"/>
              <a:t> </a:t>
            </a:r>
            <a:r>
              <a:rPr lang="tr-TR" dirty="0"/>
              <a:t>önderliğinde </a:t>
            </a:r>
            <a:r>
              <a:rPr lang="tr-TR" i="1" dirty="0"/>
              <a:t>Steve </a:t>
            </a:r>
            <a:r>
              <a:rPr lang="tr-TR" i="1" dirty="0" err="1"/>
              <a:t>Russell</a:t>
            </a:r>
            <a:r>
              <a:rPr lang="tr-TR" i="1" dirty="0"/>
              <a:t> </a:t>
            </a:r>
            <a:r>
              <a:rPr lang="tr-TR" u="sng" dirty="0"/>
              <a:t>ikinci yüksek düzey programlama dilidir.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1959-</a:t>
            </a:r>
            <a:r>
              <a:rPr lang="tr-TR" dirty="0">
                <a:solidFill>
                  <a:srgbClr val="7030A0"/>
                </a:solidFill>
              </a:rPr>
              <a:t>COBOL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Common</a:t>
            </a:r>
            <a:r>
              <a:rPr lang="tr-TR" dirty="0"/>
              <a:t> Business-</a:t>
            </a:r>
            <a:r>
              <a:rPr lang="tr-TR" dirty="0" err="1"/>
              <a:t>Oriented</a:t>
            </a:r>
            <a:r>
              <a:rPr lang="tr-TR" dirty="0"/>
              <a:t> Language) </a:t>
            </a:r>
            <a:br>
              <a:rPr lang="tr-TR" dirty="0"/>
            </a:br>
            <a:r>
              <a:rPr lang="tr-TR" i="1" dirty="0"/>
              <a:t>CODASYL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İngilizceye benzer ikinci yüksek düzey bir dildir.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>
                <a:solidFill>
                  <a:srgbClr val="7030A0"/>
                </a:solidFill>
              </a:rPr>
              <a:t> ALGOL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00B050"/>
                </a:solidFill>
              </a:rPr>
              <a:t>ALGOritmic</a:t>
            </a:r>
            <a:r>
              <a:rPr lang="tr-TR" dirty="0">
                <a:solidFill>
                  <a:srgbClr val="00B050"/>
                </a:solidFill>
              </a:rPr>
              <a:t> Language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IAL (International </a:t>
            </a:r>
            <a:r>
              <a:rPr lang="tr-TR" dirty="0" err="1"/>
              <a:t>Algebraic</a:t>
            </a:r>
            <a:r>
              <a:rPr lang="tr-TR" dirty="0"/>
              <a:t> Language)</a:t>
            </a:r>
          </a:p>
          <a:p>
            <a:pPr lvl="1"/>
            <a:r>
              <a:rPr lang="tr-TR" dirty="0"/>
              <a:t>Kod blokları (</a:t>
            </a:r>
            <a:r>
              <a:rPr lang="tr-TR" dirty="0" err="1">
                <a:solidFill>
                  <a:srgbClr val="FF0000"/>
                </a:solidFill>
              </a:rPr>
              <a:t>code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block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İç içe fonksiyon (</a:t>
            </a:r>
            <a:r>
              <a:rPr lang="tr-TR" dirty="0" err="1">
                <a:solidFill>
                  <a:srgbClr val="FF0000"/>
                </a:solidFill>
              </a:rPr>
              <a:t>nested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Değişkenin tanındığı yerler (</a:t>
            </a:r>
            <a:r>
              <a:rPr lang="tr-TR" dirty="0" err="1">
                <a:solidFill>
                  <a:srgbClr val="FF0000"/>
                </a:solidFill>
              </a:rPr>
              <a:t>scope</a:t>
            </a:r>
            <a:r>
              <a:rPr lang="tr-TR" dirty="0"/>
              <a:t>),</a:t>
            </a:r>
          </a:p>
          <a:p>
            <a:pPr lvl="1"/>
            <a:r>
              <a:rPr lang="tr-TR" dirty="0"/>
              <a:t>Diziler (</a:t>
            </a:r>
            <a:r>
              <a:rPr lang="tr-TR" dirty="0" err="1">
                <a:solidFill>
                  <a:srgbClr val="FF0000"/>
                </a:solidFill>
              </a:rPr>
              <a:t>array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3107932"/>
            <a:ext cx="4754562" cy="2150261"/>
          </a:xfrm>
        </p:spPr>
      </p:pic>
    </p:spTree>
    <p:extLst>
      <p:ext uri="{BB962C8B-B14F-4D97-AF65-F5344CB8AC3E}">
        <p14:creationId xmlns:p14="http://schemas.microsoft.com/office/powerpoint/2010/main" val="31043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B050"/>
                </a:solidFill>
              </a:rPr>
              <a:t>Yordamlı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procedural</a:t>
            </a:r>
            <a:r>
              <a:rPr lang="tr-TR" dirty="0">
                <a:solidFill>
                  <a:srgbClr val="00B050"/>
                </a:solidFill>
              </a:rPr>
              <a:t>) programlama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0070C0"/>
                </a:solidFill>
              </a:rPr>
              <a:t>1960-1970</a:t>
            </a:r>
            <a:r>
              <a:rPr lang="tr-TR" sz="2400" dirty="0"/>
              <a:t> Yılları arası</a:t>
            </a:r>
          </a:p>
          <a:p>
            <a:pPr marL="0" indent="0">
              <a:buNone/>
            </a:pPr>
            <a:r>
              <a:rPr lang="tr-TR" sz="2400" dirty="0"/>
              <a:t>GOTO talimatları hala kullanılıyor.</a:t>
            </a:r>
          </a:p>
          <a:p>
            <a:r>
              <a:rPr lang="tr-TR" sz="2400" dirty="0" err="1"/>
              <a:t>Subroutine</a:t>
            </a:r>
            <a:endParaRPr lang="tr-TR" sz="2400" dirty="0"/>
          </a:p>
          <a:p>
            <a:r>
              <a:rPr lang="tr-TR" sz="2400" dirty="0" err="1"/>
              <a:t>Coroutine</a:t>
            </a:r>
            <a:endParaRPr lang="tr-TR" sz="2400" dirty="0"/>
          </a:p>
          <a:p>
            <a:r>
              <a:rPr lang="tr-TR" sz="2400" dirty="0" err="1"/>
              <a:t>Function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1968 Yılında </a:t>
            </a:r>
            <a:r>
              <a:rPr lang="tr-TR" sz="2400" i="1" dirty="0" err="1"/>
              <a:t>Edsger</a:t>
            </a:r>
            <a:r>
              <a:rPr lang="tr-TR" sz="2400" i="1" dirty="0"/>
              <a:t> W. </a:t>
            </a:r>
            <a:r>
              <a:rPr lang="tr-TR" sz="2400" i="1" dirty="0" err="1"/>
              <a:t>Dijkstra</a:t>
            </a:r>
            <a:r>
              <a:rPr lang="tr-TR" sz="2400" i="1" dirty="0"/>
              <a:t> </a:t>
            </a:r>
            <a:br>
              <a:rPr lang="tr-TR" sz="2400" i="1" dirty="0"/>
            </a:br>
            <a:r>
              <a:rPr lang="tr-TR" sz="2400" b="1" i="1" dirty="0">
                <a:solidFill>
                  <a:srgbClr val="00B050"/>
                </a:solidFill>
              </a:rPr>
              <a:t>GOTO ifadesini zararlı olarak ilan edilmiştir</a:t>
            </a:r>
            <a:r>
              <a:rPr lang="tr-TR" sz="2400" dirty="0"/>
              <a:t>. 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ALGOL :  1958-1960</a:t>
            </a:r>
          </a:p>
          <a:p>
            <a:r>
              <a:rPr lang="tr-TR" dirty="0">
                <a:latin typeface="Consolas" panose="020B0609020204030204" pitchFamily="49" charset="0"/>
              </a:rPr>
              <a:t>PROCEDURE</a:t>
            </a:r>
          </a:p>
          <a:p>
            <a:r>
              <a:rPr lang="tr-TR" dirty="0">
                <a:latin typeface="Consolas" panose="020B0609020204030204" pitchFamily="49" charset="0"/>
              </a:rPr>
              <a:t>BEGİN, END</a:t>
            </a:r>
          </a:p>
          <a:p>
            <a:pPr marL="0" indent="0">
              <a:buNone/>
            </a:pPr>
            <a:r>
              <a:rPr lang="tr-TR" dirty="0"/>
              <a:t>FORTRAN II : 1958 </a:t>
            </a:r>
          </a:p>
          <a:p>
            <a:r>
              <a:rPr lang="en-US" dirty="0">
                <a:latin typeface="Consolas" panose="020B0609020204030204" pitchFamily="49" charset="0"/>
              </a:rPr>
              <a:t>SUBROUTINE</a:t>
            </a:r>
            <a:r>
              <a:rPr lang="en-US" dirty="0"/>
              <a:t>, </a:t>
            </a:r>
            <a:endParaRPr lang="tr-TR" dirty="0"/>
          </a:p>
          <a:p>
            <a:r>
              <a:rPr lang="en-US" dirty="0">
                <a:latin typeface="Consolas" panose="020B06090202040302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  <a:p>
            <a:r>
              <a:rPr lang="en-US" dirty="0">
                <a:latin typeface="Consolas" panose="020B0609020204030204" pitchFamily="49" charset="0"/>
              </a:rPr>
              <a:t>COMMON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FORTRAN IV:1966</a:t>
            </a:r>
          </a:p>
          <a:p>
            <a:r>
              <a:rPr lang="en-US" dirty="0">
                <a:latin typeface="Consolas" panose="020B0609020204030204" pitchFamily="49" charset="0"/>
              </a:rPr>
              <a:t>INTEGER, REAL, DOUBLE PRECISION, COMPLEX, and LOGICAL </a:t>
            </a:r>
            <a:r>
              <a:rPr lang="tr-TR" dirty="0">
                <a:latin typeface="Consolas" panose="020B0609020204030204" pitchFamily="49" charset="0"/>
              </a:rPr>
              <a:t>veri tipleri</a:t>
            </a:r>
          </a:p>
          <a:p>
            <a:r>
              <a:rPr lang="en-US" dirty="0">
                <a:latin typeface="Consolas" panose="020B0609020204030204" pitchFamily="49" charset="0"/>
              </a:rPr>
              <a:t>Logical IF and arithmetic (three-way) IF statements</a:t>
            </a:r>
          </a:p>
          <a:p>
            <a:r>
              <a:rPr lang="en-US" dirty="0">
                <a:latin typeface="Consolas" panose="020B0609020204030204" pitchFamily="49" charset="0"/>
              </a:rPr>
              <a:t>DO loop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082979" y="2460267"/>
            <a:ext cx="602299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okunaklılık nispeten iyi 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fakat </a:t>
            </a: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talimatları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hala kullanılmaya</a:t>
            </a: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devam ekmektedir.</a:t>
            </a:r>
          </a:p>
        </p:txBody>
      </p:sp>
    </p:spTree>
    <p:extLst>
      <p:ext uri="{BB962C8B-B14F-4D97-AF65-F5344CB8AC3E}">
        <p14:creationId xmlns:p14="http://schemas.microsoft.com/office/powerpoint/2010/main" val="33758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1970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1970- </a:t>
            </a:r>
            <a:r>
              <a:rPr lang="tr-TR" altLang="tr-TR" b="1" dirty="0">
                <a:solidFill>
                  <a:srgbClr val="00B050"/>
                </a:solidFill>
              </a:rPr>
              <a:t>Merkezi İşlem Birimi </a:t>
            </a:r>
            <a:r>
              <a:rPr lang="tr-TR" altLang="tr-TR" dirty="0">
                <a:solidFill>
                  <a:srgbClr val="00B050"/>
                </a:solidFill>
              </a:rPr>
              <a:t>yani</a:t>
            </a:r>
            <a:r>
              <a:rPr lang="tr-TR" altLang="tr-TR" b="1" dirty="0">
                <a:solidFill>
                  <a:srgbClr val="00B050"/>
                </a:solidFill>
              </a:rPr>
              <a:t> CPU, </a:t>
            </a:r>
            <a:r>
              <a:rPr lang="tr-TR" altLang="tr-TR" dirty="0">
                <a:solidFill>
                  <a:srgbClr val="00B050"/>
                </a:solidFill>
              </a:rPr>
              <a:t>tek bir tümleşik devrede</a:t>
            </a:r>
            <a:r>
              <a:rPr lang="tr-TR" altLang="tr-TR" dirty="0"/>
              <a:t> üretilmeye başlanması ile </a:t>
            </a:r>
            <a:r>
              <a:rPr lang="tr-TR" altLang="tr-TR" u="sng" dirty="0">
                <a:solidFill>
                  <a:srgbClr val="FF0000"/>
                </a:solidFill>
              </a:rPr>
              <a:t>üçüncü kuşak bilgisayarları</a:t>
            </a:r>
            <a:r>
              <a:rPr lang="tr-TR" altLang="tr-TR" dirty="0"/>
              <a:t> üretilmeye başlanmıştır.</a:t>
            </a:r>
          </a:p>
          <a:p>
            <a:r>
              <a:rPr lang="tr-TR" altLang="tr-TR" dirty="0"/>
              <a:t>Tümleşik devreler bilgisayarlarda; daha etkin giriş/çıkış, disk, bellek gibi donanım ürünlerine rastgele bir erişim olanağı verebilmenin yanı sıra, birden fazla yazılım çalıştırma imkanı da sunabilmektedirler.</a:t>
            </a:r>
            <a:endParaRPr lang="tr-TR" dirty="0"/>
          </a:p>
          <a:p>
            <a:endParaRPr lang="tr-T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2D1000F-218E-49F5-8A9E-563A9DEE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72" y="2303799"/>
            <a:ext cx="3840480" cy="21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TMEGA128-16AC">
            <a:extLst>
              <a:ext uri="{FF2B5EF4-FFF2-40B4-BE49-F238E27FC236}">
                <a16:creationId xmlns:a16="http://schemas.microsoft.com/office/drawing/2014/main" id="{251580F6-7165-4E9E-A06F-03A024860A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04" y="3846112"/>
            <a:ext cx="2263448" cy="213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Cebir ve Değişken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800" dirty="0"/>
                  <a:t>x </a:t>
                </a:r>
                <a:r>
                  <a:rPr lang="el-GR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8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tr-TR" sz="2800" b="0" dirty="0"/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 yada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  <a:p>
                <a:endParaRPr lang="tr-TR" sz="2400" dirty="0"/>
              </a:p>
              <a:p>
                <a:pPr marL="0" indent="0" algn="ctr">
                  <a:buNone/>
                </a:pPr>
                <a:r>
                  <a:rPr lang="tr-TR" sz="2400" i="1" dirty="0">
                    <a:latin typeface="Cambria Math" panose="02040503050406030204" pitchFamily="18" charset="0"/>
                  </a:rPr>
                  <a:t>c</a:t>
                </a:r>
                <a:r>
                  <a:rPr lang="tr-TR" sz="2400" b="0" i="1" dirty="0">
                    <a:latin typeface="Cambria Math" panose="02040503050406030204" pitchFamily="18" charset="0"/>
                  </a:rPr>
                  <a:t> dik üçgenin hipotenüsü, a ve b dik kenar uzunlukları olmak üzere;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92" t="-766" r="-1538" b="-9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/>
              <a:t>Değişkenler, </a:t>
            </a:r>
            <a:r>
              <a:rPr lang="tr-TR" sz="1600" u="sng" dirty="0"/>
              <a:t>matematikten bildiğimiz değişkenlerdir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Cebir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algebra</a:t>
            </a:r>
            <a:r>
              <a:rPr lang="tr-TR" sz="1600" dirty="0"/>
              <a:t>) işlemlerinde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sz="1600" b="1" dirty="0">
                <a:solidFill>
                  <a:srgbClr val="0070C0"/>
                </a:solidFill>
              </a:rPr>
              <a:t>ALGOL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Algoritmic</a:t>
            </a:r>
            <a:r>
              <a:rPr lang="tr-TR" sz="1600" dirty="0">
                <a:solidFill>
                  <a:srgbClr val="C00000"/>
                </a:solidFill>
              </a:rPr>
              <a:t> Language</a:t>
            </a:r>
            <a:r>
              <a:rPr lang="tr-TR" sz="1600" dirty="0"/>
              <a:t>) Dili bunun üzerine kurgulanmış bir dildir. </a:t>
            </a:r>
          </a:p>
          <a:p>
            <a:pPr marL="0" indent="0">
              <a:buNone/>
            </a:pPr>
            <a:r>
              <a:rPr lang="tr-TR" sz="1600" dirty="0"/>
              <a:t>Yanda tamsayı ve gerçek sayı diye belirtilen kümeler, yazılımlarda </a:t>
            </a:r>
            <a:r>
              <a:rPr lang="tr-TR" sz="1600" dirty="0">
                <a:solidFill>
                  <a:srgbClr val="0070C0"/>
                </a:solidFill>
              </a:rPr>
              <a:t>değişkenin</a:t>
            </a:r>
            <a:r>
              <a:rPr lang="tr-TR" sz="1600" dirty="0"/>
              <a:t> </a:t>
            </a:r>
            <a:r>
              <a:rPr lang="tr-TR" sz="1600" dirty="0">
                <a:solidFill>
                  <a:srgbClr val="0070C0"/>
                </a:solidFill>
              </a:rPr>
              <a:t>tipine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C00000"/>
                </a:solidFill>
              </a:rPr>
              <a:t>variable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type</a:t>
            </a:r>
            <a:r>
              <a:rPr lang="tr-TR" sz="1600" dirty="0"/>
              <a:t>) karşılık gelir.</a:t>
            </a:r>
          </a:p>
          <a:p>
            <a:pPr marL="0" indent="0">
              <a:buNone/>
            </a:pPr>
            <a:r>
              <a:rPr lang="tr-TR" sz="1600" dirty="0"/>
              <a:t>Yandaki formülde bulunan 2, 3 ve 10 hiçbir zaman değişmeyen sabitlerdir (</a:t>
            </a:r>
            <a:r>
              <a:rPr lang="tr-TR" sz="1600" dirty="0" err="1">
                <a:solidFill>
                  <a:srgbClr val="C00000"/>
                </a:solidFill>
              </a:rPr>
              <a:t>constants</a:t>
            </a:r>
            <a:r>
              <a:rPr lang="tr-TR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1970-</a:t>
            </a:r>
            <a:r>
              <a:rPr lang="tr-TR" dirty="0">
                <a:solidFill>
                  <a:srgbClr val="7030A0"/>
                </a:solidFill>
              </a:rPr>
              <a:t>Pascal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800" b="1" dirty="0">
                <a:solidFill>
                  <a:srgbClr val="7030A0"/>
                </a:solidFill>
              </a:rPr>
              <a:t>Pascal</a:t>
            </a:r>
            <a:r>
              <a:rPr lang="tr-TR" sz="1800" dirty="0"/>
              <a:t> programlama dili, </a:t>
            </a:r>
            <a:br>
              <a:rPr lang="tr-TR" sz="1800" dirty="0"/>
            </a:br>
            <a:r>
              <a:rPr lang="tr-TR" sz="1800" i="1" dirty="0" err="1"/>
              <a:t>Niklaus</a:t>
            </a:r>
            <a:r>
              <a:rPr lang="tr-TR" sz="1800" i="1" dirty="0"/>
              <a:t> </a:t>
            </a:r>
            <a:r>
              <a:rPr lang="tr-TR" sz="1800" i="1" dirty="0" err="1"/>
              <a:t>Wirth</a:t>
            </a:r>
            <a:r>
              <a:rPr lang="tr-TR" sz="1800" dirty="0"/>
              <a:t>.</a:t>
            </a:r>
          </a:p>
          <a:p>
            <a:r>
              <a:rPr lang="tr-TR" sz="1800" b="1" dirty="0">
                <a:solidFill>
                  <a:srgbClr val="00B050"/>
                </a:solidFill>
              </a:rPr>
              <a:t>İlk Yapısal Programlama </a:t>
            </a:r>
            <a:r>
              <a:rPr lang="tr-TR" sz="1800" dirty="0">
                <a:solidFill>
                  <a:srgbClr val="0070C0"/>
                </a:solidFill>
              </a:rPr>
              <a:t>dilidir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structural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programming</a:t>
            </a:r>
            <a:r>
              <a:rPr lang="tr-TR" sz="1800" dirty="0"/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Veri yapıları </a:t>
            </a:r>
            <a:br>
              <a:rPr lang="tr-TR" sz="1800" dirty="0"/>
            </a:br>
            <a:r>
              <a:rPr lang="tr-TR" sz="1800" dirty="0"/>
              <a:t>(</a:t>
            </a:r>
            <a:r>
              <a:rPr lang="tr-TR" sz="1800" dirty="0">
                <a:solidFill>
                  <a:srgbClr val="C00000"/>
                </a:solidFill>
              </a:rPr>
              <a:t>data </a:t>
            </a:r>
            <a:r>
              <a:rPr lang="tr-TR" sz="1800" dirty="0" err="1">
                <a:solidFill>
                  <a:srgbClr val="C00000"/>
                </a:solidFill>
              </a:rPr>
              <a:t>structures</a:t>
            </a:r>
            <a:r>
              <a:rPr lang="tr-TR" sz="1800" dirty="0"/>
              <a:t>), </a:t>
            </a:r>
            <a:br>
              <a:rPr lang="tr-TR" sz="1800" dirty="0"/>
            </a:br>
            <a:r>
              <a:rPr lang="tr-TR" sz="1800" b="1" dirty="0">
                <a:solidFill>
                  <a:srgbClr val="FF0000"/>
                </a:solidFill>
              </a:rPr>
              <a:t>(</a:t>
            </a:r>
            <a:r>
              <a:rPr lang="tr-TR" sz="1800" b="1" dirty="0" err="1">
                <a:solidFill>
                  <a:srgbClr val="FF0000"/>
                </a:solidFill>
              </a:rPr>
              <a:t>list</a:t>
            </a:r>
            <a:r>
              <a:rPr lang="tr-TR" sz="1800" b="1" dirty="0">
                <a:solidFill>
                  <a:srgbClr val="FF0000"/>
                </a:solidFill>
              </a:rPr>
              <a:t>, </a:t>
            </a:r>
            <a:r>
              <a:rPr lang="tr-TR" sz="1800" b="1" dirty="0" err="1">
                <a:solidFill>
                  <a:srgbClr val="FF0000"/>
                </a:solidFill>
              </a:rPr>
              <a:t>tree</a:t>
            </a:r>
            <a:r>
              <a:rPr lang="tr-TR" sz="1800" b="1" dirty="0">
                <a:solidFill>
                  <a:srgbClr val="FF0000"/>
                </a:solidFill>
              </a:rPr>
              <a:t>,  </a:t>
            </a:r>
            <a:r>
              <a:rPr lang="tr-TR" sz="1800" b="1" dirty="0" err="1">
                <a:solidFill>
                  <a:srgbClr val="FF0000"/>
                </a:solidFill>
              </a:rPr>
              <a:t>graphs</a:t>
            </a:r>
            <a:r>
              <a:rPr lang="tr-TR" sz="1800" b="1" dirty="0">
                <a:solidFill>
                  <a:srgbClr val="FF0000"/>
                </a:solidFill>
              </a:rPr>
              <a:t>,…) </a:t>
            </a: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Kontrol Yapıları </a:t>
            </a:r>
            <a:br>
              <a:rPr lang="tr-TR" sz="1800" dirty="0"/>
            </a:b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control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structures</a:t>
            </a:r>
            <a:r>
              <a:rPr lang="tr-T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Kendi kendini çağıran özyinelemeli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recursive</a:t>
            </a:r>
            <a:r>
              <a:rPr lang="tr-TR" sz="1800" dirty="0"/>
              <a:t>) </a:t>
            </a:r>
            <a:r>
              <a:rPr lang="tr-TR" sz="1800" dirty="0">
                <a:solidFill>
                  <a:srgbClr val="0070C0"/>
                </a:solidFill>
              </a:rPr>
              <a:t>fonksiyonlar</a:t>
            </a:r>
            <a:r>
              <a:rPr lang="tr-TR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Gösterici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C00000"/>
                </a:solidFill>
              </a:rPr>
              <a:t>pointer</a:t>
            </a:r>
            <a:r>
              <a:rPr lang="tr-TR" sz="1800" dirty="0"/>
              <a:t>) tipler.</a:t>
            </a:r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6" y="610048"/>
            <a:ext cx="5791200" cy="3086100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0" y="3970909"/>
            <a:ext cx="2209800" cy="22098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99" y="3970909"/>
            <a:ext cx="1781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1972-</a:t>
            </a:r>
            <a:r>
              <a:rPr lang="tr-TR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8" name="Metin Yer Tutucusu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solidFill>
                  <a:srgbClr val="0070C0"/>
                </a:solidFill>
              </a:rPr>
              <a:t>1972</a:t>
            </a:r>
            <a:r>
              <a:rPr lang="tr-TR" sz="1800" dirty="0"/>
              <a:t> ve </a:t>
            </a:r>
            <a:r>
              <a:rPr lang="tr-TR" sz="1800" dirty="0">
                <a:solidFill>
                  <a:srgbClr val="0070C0"/>
                </a:solidFill>
              </a:rPr>
              <a:t>1973</a:t>
            </a:r>
            <a:r>
              <a:rPr lang="tr-TR" sz="1800" dirty="0"/>
              <a:t> yıllarında </a:t>
            </a:r>
            <a:br>
              <a:rPr lang="tr-TR" sz="1800" dirty="0"/>
            </a:br>
            <a:r>
              <a:rPr lang="en-US" sz="1800" i="1" dirty="0"/>
              <a:t>Dennis Ritchie </a:t>
            </a:r>
            <a:r>
              <a:rPr lang="tr-TR" sz="1800" dirty="0"/>
              <a:t>tarafından </a:t>
            </a:r>
            <a:r>
              <a:rPr lang="en-US" sz="1800" dirty="0"/>
              <a:t>Bell</a:t>
            </a:r>
            <a:r>
              <a:rPr lang="tr-TR" sz="1800" dirty="0"/>
              <a:t> </a:t>
            </a:r>
            <a:br>
              <a:rPr lang="tr-TR" sz="1800" dirty="0"/>
            </a:br>
            <a:r>
              <a:rPr lang="tr-TR" sz="1800" dirty="0"/>
              <a:t>UNIX işletim sistemi çekirdeği için yazılmıştır.</a:t>
            </a:r>
          </a:p>
          <a:p>
            <a:r>
              <a:rPr lang="tr-TR" sz="1800" dirty="0"/>
              <a:t>Genel amaçlı olup tamamen </a:t>
            </a:r>
            <a:r>
              <a:rPr lang="tr-TR" sz="1800" dirty="0">
                <a:solidFill>
                  <a:srgbClr val="0070C0"/>
                </a:solidFill>
              </a:rPr>
              <a:t>yapısal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C00000"/>
                </a:solidFill>
              </a:rPr>
              <a:t>structural</a:t>
            </a:r>
            <a:r>
              <a:rPr lang="tr-TR" sz="1800" dirty="0"/>
              <a:t>) bir dildir.</a:t>
            </a:r>
          </a:p>
          <a:p>
            <a:r>
              <a:rPr lang="tr-TR" sz="1800" dirty="0"/>
              <a:t>Değişkenler için belirlenen veri tipi asla değişmez (</a:t>
            </a:r>
            <a:r>
              <a:rPr lang="tr-TR" sz="1800" dirty="0" err="1">
                <a:solidFill>
                  <a:srgbClr val="FF0000"/>
                </a:solidFill>
              </a:rPr>
              <a:t>static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>
                <a:solidFill>
                  <a:srgbClr val="FF0000"/>
                </a:solidFill>
              </a:rPr>
              <a:t>type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>
                <a:solidFill>
                  <a:srgbClr val="FF0000"/>
                </a:solidFill>
              </a:rPr>
              <a:t>system</a:t>
            </a:r>
            <a:r>
              <a:rPr lang="tr-TR" sz="1800" dirty="0"/>
              <a:t>).</a:t>
            </a:r>
          </a:p>
          <a:p>
            <a:r>
              <a:rPr lang="tr-TR" sz="1800" dirty="0"/>
              <a:t>Assembly dili desteği</a:t>
            </a:r>
            <a:br>
              <a:rPr lang="tr-TR" sz="1800" dirty="0"/>
            </a:br>
            <a:endParaRPr lang="tr-TR" sz="1800" dirty="0"/>
          </a:p>
          <a:p>
            <a:r>
              <a:rPr lang="tr-TR" sz="1800" dirty="0"/>
              <a:t>1983 yılında ANSI, </a:t>
            </a:r>
            <a:br>
              <a:rPr lang="tr-TR" sz="1800" dirty="0"/>
            </a:br>
            <a:r>
              <a:rPr lang="tr-TR" sz="1800" dirty="0"/>
              <a:t>1989 yılında ise ISO standardı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9" y="352425"/>
            <a:ext cx="3598381" cy="5827713"/>
          </a:xfrm>
        </p:spPr>
      </p:pic>
    </p:spTree>
    <p:extLst>
      <p:ext uri="{BB962C8B-B14F-4D97-AF65-F5344CB8AC3E}">
        <p14:creationId xmlns:p14="http://schemas.microsoft.com/office/powerpoint/2010/main" val="242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ilhanozkan@outlook.com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…-1830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MÖ-2600-1000 </a:t>
            </a:r>
            <a:r>
              <a:rPr lang="tr-TR" b="1" dirty="0"/>
              <a:t>Çinliler tarafından </a:t>
            </a:r>
            <a:r>
              <a:rPr lang="tr-TR" b="1" dirty="0">
                <a:solidFill>
                  <a:srgbClr val="7030A0"/>
                </a:solidFill>
              </a:rPr>
              <a:t>ABAKÜS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1621 </a:t>
            </a:r>
            <a:r>
              <a:rPr lang="tr-TR" b="1" dirty="0"/>
              <a:t>William </a:t>
            </a:r>
            <a:r>
              <a:rPr lang="tr-TR" b="1" dirty="0" err="1"/>
              <a:t>Oughtred</a:t>
            </a:r>
            <a:r>
              <a:rPr lang="tr-TR" b="1" dirty="0"/>
              <a:t> </a:t>
            </a:r>
            <a:r>
              <a:rPr lang="tr-TR" dirty="0"/>
              <a:t>tarafından icat edilen </a:t>
            </a:r>
            <a:r>
              <a:rPr lang="tr-TR" dirty="0">
                <a:solidFill>
                  <a:srgbClr val="7030A0"/>
                </a:solidFill>
              </a:rPr>
              <a:t>Sürgülü Cetvel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1642 </a:t>
            </a:r>
            <a:r>
              <a:rPr lang="tr-TR" b="1" dirty="0" err="1"/>
              <a:t>Blaise</a:t>
            </a:r>
            <a:r>
              <a:rPr lang="tr-TR" b="1" dirty="0"/>
              <a:t> Pascal </a:t>
            </a:r>
            <a:r>
              <a:rPr lang="tr-TR" dirty="0"/>
              <a:t>tarafından icat edilen </a:t>
            </a:r>
            <a:r>
              <a:rPr lang="tr-TR" dirty="0" err="1">
                <a:solidFill>
                  <a:srgbClr val="7030A0"/>
                </a:solidFill>
              </a:rPr>
              <a:t>Pascalline</a:t>
            </a:r>
            <a:r>
              <a:rPr lang="tr-TR" dirty="0">
                <a:solidFill>
                  <a:srgbClr val="7030A0"/>
                </a:solidFill>
              </a:rPr>
              <a:t> Hesap Makinesi </a:t>
            </a:r>
            <a:r>
              <a:rPr lang="tr-TR" dirty="0"/>
              <a:t>eldeli</a:t>
            </a:r>
            <a:r>
              <a:rPr lang="tr-TR" dirty="0">
                <a:solidFill>
                  <a:srgbClr val="7030A0"/>
                </a:solidFill>
              </a:rPr>
              <a:t> </a:t>
            </a:r>
            <a:r>
              <a:rPr lang="tr-TR" dirty="0"/>
              <a:t>toplama, ödünç almalı çıkarma yapıyordu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1671 </a:t>
            </a:r>
            <a:r>
              <a:rPr lang="tr-TR" altLang="tr-TR" b="1" dirty="0" err="1"/>
              <a:t>Gottfried</a:t>
            </a:r>
            <a:r>
              <a:rPr lang="tr-TR" altLang="tr-TR" b="1" dirty="0"/>
              <a:t> Wilhelm </a:t>
            </a:r>
            <a:r>
              <a:rPr lang="tr-TR" altLang="tr-TR" b="1" dirty="0" err="1"/>
              <a:t>Leibniz</a:t>
            </a:r>
            <a:r>
              <a:rPr lang="tr-TR" altLang="tr-TR" b="1" dirty="0"/>
              <a:t> </a:t>
            </a:r>
            <a:r>
              <a:rPr lang="tr-TR" dirty="0"/>
              <a:t>tarafından icat edilen </a:t>
            </a:r>
            <a:r>
              <a:rPr lang="tr-TR" dirty="0" err="1">
                <a:solidFill>
                  <a:srgbClr val="7030A0"/>
                </a:solidFill>
              </a:rPr>
              <a:t>Leibniz</a:t>
            </a:r>
            <a:r>
              <a:rPr lang="tr-TR" dirty="0">
                <a:solidFill>
                  <a:srgbClr val="7030A0"/>
                </a:solidFill>
              </a:rPr>
              <a:t> Çarkı </a:t>
            </a:r>
            <a:r>
              <a:rPr lang="tr-TR" dirty="0"/>
              <a:t>toplama, ödünç almalı çıkarmanın </a:t>
            </a:r>
            <a:r>
              <a:rPr lang="tr-TR" dirty="0" err="1"/>
              <a:t>yanısıra</a:t>
            </a:r>
            <a:r>
              <a:rPr lang="tr-TR" dirty="0"/>
              <a:t> </a:t>
            </a:r>
            <a:r>
              <a:rPr lang="tr-TR" dirty="0" err="1"/>
              <a:t>bölme,çartpma</a:t>
            </a:r>
            <a:r>
              <a:rPr lang="tr-TR" dirty="0"/>
              <a:t> ve karekök işlemlerini yapıyordu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1801 </a:t>
            </a:r>
            <a:r>
              <a:rPr lang="tr-TR" altLang="tr-TR" b="1" dirty="0"/>
              <a:t>Joseph Maria </a:t>
            </a:r>
            <a:r>
              <a:rPr lang="tr-TR" altLang="tr-TR" b="1" dirty="0" err="1"/>
              <a:t>Jacquard</a:t>
            </a:r>
            <a:r>
              <a:rPr lang="tr-TR" altLang="tr-TR" b="1" dirty="0"/>
              <a:t> </a:t>
            </a:r>
            <a:r>
              <a:rPr lang="tr-TR" dirty="0"/>
              <a:t>dokuma tezgahlarında desenleri oluşturmak için </a:t>
            </a:r>
            <a:r>
              <a:rPr lang="tr-TR" b="1" dirty="0">
                <a:solidFill>
                  <a:srgbClr val="7030A0"/>
                </a:solidFill>
              </a:rPr>
              <a:t>delikli kartlar (</a:t>
            </a:r>
            <a:r>
              <a:rPr lang="tr-TR" b="1" dirty="0" err="1">
                <a:solidFill>
                  <a:srgbClr val="7030A0"/>
                </a:solidFill>
              </a:rPr>
              <a:t>punch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 err="1">
                <a:solidFill>
                  <a:srgbClr val="7030A0"/>
                </a:solidFill>
              </a:rPr>
              <a:t>card</a:t>
            </a:r>
            <a:r>
              <a:rPr lang="tr-TR" b="1" dirty="0">
                <a:solidFill>
                  <a:srgbClr val="7030A0"/>
                </a:solidFill>
              </a:rPr>
              <a:t>) </a:t>
            </a:r>
            <a:r>
              <a:rPr lang="tr-TR" dirty="0"/>
              <a:t>kullanmayı icat etmiştir. Sonraları bilgisayara veri girdisi sağlamak ve sonuçların çıktısı için kullanılacaktır.</a:t>
            </a:r>
          </a:p>
          <a:p>
            <a:r>
              <a:rPr lang="tr-TR" b="1" dirty="0">
                <a:solidFill>
                  <a:srgbClr val="0070C0"/>
                </a:solidFill>
              </a:rPr>
              <a:t>1830 </a:t>
            </a:r>
            <a:r>
              <a:rPr lang="tr-TR" altLang="tr-TR" b="1" dirty="0"/>
              <a:t>Charles </a:t>
            </a:r>
            <a:r>
              <a:rPr lang="tr-TR" altLang="tr-TR" b="1" dirty="0" err="1"/>
              <a:t>Babbage</a:t>
            </a:r>
            <a:r>
              <a:rPr lang="tr-TR" altLang="tr-TR" b="1" dirty="0"/>
              <a:t> </a:t>
            </a:r>
            <a:r>
              <a:rPr lang="tr-TR" altLang="tr-TR" dirty="0"/>
              <a:t>fark makinesi olan </a:t>
            </a:r>
            <a:r>
              <a:rPr lang="tr-TR" altLang="tr-TR" b="1" dirty="0">
                <a:solidFill>
                  <a:srgbClr val="7030A0"/>
                </a:solidFill>
              </a:rPr>
              <a:t>analitik makineyi</a:t>
            </a:r>
            <a:r>
              <a:rPr lang="tr-TR" altLang="tr-TR" dirty="0"/>
              <a:t> </a:t>
            </a:r>
            <a:r>
              <a:rPr lang="tr-TR" dirty="0"/>
              <a:t>icat etmiştir. Buhar gücü kullana bu makine  mantıksal işlem birimi, veri depolama birimi, giriş çıkış üniteleri  bulunuyordu. </a:t>
            </a:r>
            <a:r>
              <a:rPr lang="tr-TR" altLang="tr-TR" sz="2000" b="1" dirty="0" err="1">
                <a:solidFill>
                  <a:srgbClr val="00B050"/>
                </a:solidFill>
              </a:rPr>
              <a:t>Augusta</a:t>
            </a:r>
            <a:r>
              <a:rPr lang="tr-TR" altLang="tr-TR" sz="2000" b="1" dirty="0">
                <a:solidFill>
                  <a:srgbClr val="00B050"/>
                </a:solidFill>
              </a:rPr>
              <a:t> Ada Byron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Babbage</a:t>
            </a:r>
            <a:r>
              <a:rPr lang="tr-TR" altLang="tr-TR" sz="2000" dirty="0"/>
              <a:t> ile beraber çalışmıştır.</a:t>
            </a:r>
            <a:br>
              <a:rPr lang="tr-TR" altLang="tr-TR" sz="2000" dirty="0"/>
            </a:br>
            <a:br>
              <a:rPr lang="tr-TR" altLang="tr-TR" sz="2000" dirty="0"/>
            </a:br>
            <a:r>
              <a:rPr lang="tr-TR" altLang="tr-TR" sz="2000" b="1" dirty="0"/>
              <a:t>Byron</a:t>
            </a:r>
            <a:r>
              <a:rPr lang="tr-TR" altLang="tr-TR" sz="2000" dirty="0"/>
              <a:t>, Analitik Makinenin bir dizi matematiksel işlemi gerçekleştirebildiğini fark etti ve bu makineyi </a:t>
            </a:r>
            <a:r>
              <a:rPr lang="tr-TR" altLang="tr-TR" sz="2000" b="1" dirty="0" err="1">
                <a:solidFill>
                  <a:srgbClr val="7030A0"/>
                </a:solidFill>
              </a:rPr>
              <a:t>Bernoulli</a:t>
            </a:r>
            <a:r>
              <a:rPr lang="tr-TR" altLang="tr-TR" sz="2000" b="1" dirty="0">
                <a:solidFill>
                  <a:srgbClr val="7030A0"/>
                </a:solidFill>
              </a:rPr>
              <a:t> sayılarını üretmek için kullandı</a:t>
            </a:r>
            <a:r>
              <a:rPr lang="tr-TR" altLang="tr-TR" sz="2000" dirty="0"/>
              <a:t>. Bu sayıların hesaplanması için yazdığı algoritma tarihteki </a:t>
            </a:r>
            <a:r>
              <a:rPr lang="tr-TR" altLang="tr-TR" sz="2000" dirty="0">
                <a:highlight>
                  <a:srgbClr val="FFFF00"/>
                </a:highlight>
              </a:rPr>
              <a:t>ilk bilgisayar programı olarak kabul edilir</a:t>
            </a:r>
            <a:r>
              <a:rPr lang="tr-TR" altLang="tr-TR" sz="2000" dirty="0"/>
              <a:t>. Bu sebeple ilk programcı olarak kabul görür.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1830-1944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1854 </a:t>
            </a:r>
            <a:r>
              <a:rPr lang="tr-TR" b="1" dirty="0"/>
              <a:t>George </a:t>
            </a:r>
            <a:r>
              <a:rPr lang="tr-TR" b="1" dirty="0" err="1"/>
              <a:t>Boole</a:t>
            </a:r>
            <a:r>
              <a:rPr lang="tr-TR" b="1" dirty="0"/>
              <a:t> </a:t>
            </a:r>
            <a:r>
              <a:rPr lang="tr-TR" dirty="0"/>
              <a:t>tarafından</a:t>
            </a:r>
            <a:r>
              <a:rPr lang="tr-TR" b="1" dirty="0"/>
              <a:t> ikili sayı sistemini </a:t>
            </a:r>
            <a:r>
              <a:rPr lang="tr-TR" dirty="0"/>
              <a:t>geliştirmiş bugün bilgisayarlarımızın kullandığı </a:t>
            </a:r>
            <a:r>
              <a:rPr lang="tr-TR" b="1" dirty="0">
                <a:solidFill>
                  <a:srgbClr val="7030A0"/>
                </a:solidFill>
              </a:rPr>
              <a:t>bool cebiri </a:t>
            </a:r>
            <a:r>
              <a:rPr lang="tr-TR" dirty="0"/>
              <a:t>üzerine çalışmalar yapmıştır.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1890 </a:t>
            </a:r>
            <a:r>
              <a:rPr lang="tr-TR" b="1" dirty="0" err="1"/>
              <a:t>Herman</a:t>
            </a:r>
            <a:r>
              <a:rPr lang="tr-TR" b="1" dirty="0"/>
              <a:t> </a:t>
            </a:r>
            <a:r>
              <a:rPr lang="tr-TR" b="1" dirty="0" err="1"/>
              <a:t>Hollerith</a:t>
            </a:r>
            <a:r>
              <a:rPr lang="tr-TR" b="1" dirty="0"/>
              <a:t> </a:t>
            </a:r>
            <a:r>
              <a:rPr lang="tr-TR" dirty="0"/>
              <a:t>tarafından </a:t>
            </a:r>
            <a:r>
              <a:rPr lang="tr-TR" altLang="tr-TR" dirty="0"/>
              <a:t>delikli kartlarla bilgilerin yüklenebildiği ve bu bilgiler üzerinde toplama işlemlerinin yapılabildiği bir elektro mekanik araç geliştirdi. </a:t>
            </a:r>
            <a:br>
              <a:rPr lang="tr-TR" altLang="tr-TR" dirty="0"/>
            </a:br>
            <a:r>
              <a:rPr lang="tr-TR" altLang="tr-TR" dirty="0"/>
              <a:t>ABD’nin 1890 nüfus sayımında başarılı biçimde kullanıldı.</a:t>
            </a:r>
            <a:br>
              <a:rPr lang="tr-TR" altLang="tr-TR" dirty="0"/>
            </a:br>
            <a:r>
              <a:rPr lang="tr-TR" altLang="tr-TR" dirty="0" err="1"/>
              <a:t>Hollerith</a:t>
            </a:r>
            <a:r>
              <a:rPr lang="tr-TR" altLang="tr-TR" dirty="0"/>
              <a:t> başarılı olunca </a:t>
            </a:r>
            <a:r>
              <a:rPr lang="tr-TR" altLang="tr-TR" u="sng" dirty="0"/>
              <a:t>bir şirket kurdu ve daha sonra üç firma işle birleşerek 1924 yılında adını </a:t>
            </a:r>
            <a:r>
              <a:rPr lang="tr-TR" altLang="tr-TR" b="1" u="sng" dirty="0">
                <a:solidFill>
                  <a:srgbClr val="7030A0"/>
                </a:solidFill>
              </a:rPr>
              <a:t>IBM</a:t>
            </a:r>
            <a:r>
              <a:rPr lang="tr-TR" altLang="tr-TR" u="sng" dirty="0"/>
              <a:t> olarak değiştirdi</a:t>
            </a:r>
            <a:r>
              <a:rPr lang="tr-TR" altLang="tr-TR" dirty="0"/>
              <a:t>. </a:t>
            </a: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1941 </a:t>
            </a:r>
            <a:r>
              <a:rPr lang="tr-TR" altLang="tr-TR" b="1" dirty="0"/>
              <a:t>Konrad </a:t>
            </a:r>
            <a:r>
              <a:rPr lang="tr-TR" altLang="tr-TR" b="1" dirty="0" err="1"/>
              <a:t>Zuze</a:t>
            </a:r>
            <a:r>
              <a:rPr lang="tr-TR" altLang="tr-TR" b="1" dirty="0"/>
              <a:t> </a:t>
            </a:r>
            <a:r>
              <a:rPr lang="tr-TR" altLang="tr-TR" dirty="0"/>
              <a:t>Z3 isimli elektrik motorları ile çalıştırılan </a:t>
            </a:r>
            <a:r>
              <a:rPr lang="tr-TR" altLang="tr-TR" b="1" dirty="0">
                <a:solidFill>
                  <a:srgbClr val="7030A0"/>
                </a:solidFill>
              </a:rPr>
              <a:t>mekanik bir bilgisayar </a:t>
            </a:r>
            <a:r>
              <a:rPr lang="tr-TR" altLang="tr-TR" dirty="0"/>
              <a:t>yaptı. Bu (Z1, Z2, Z3 ve Z4 serisi) program kontrollü ilk bilgisayardır.</a:t>
            </a:r>
          </a:p>
          <a:p>
            <a:r>
              <a:rPr lang="tr-TR" b="1" dirty="0">
                <a:solidFill>
                  <a:srgbClr val="0070C0"/>
                </a:solidFill>
              </a:rPr>
              <a:t>1944 </a:t>
            </a:r>
            <a:r>
              <a:rPr lang="tr-TR" altLang="tr-TR" b="1" dirty="0" err="1"/>
              <a:t>Howard</a:t>
            </a:r>
            <a:r>
              <a:rPr lang="tr-TR" altLang="tr-TR" b="1" dirty="0"/>
              <a:t> Aitken,</a:t>
            </a:r>
            <a:r>
              <a:rPr lang="tr-TR" altLang="tr-TR" dirty="0"/>
              <a:t> IBM</a:t>
            </a:r>
            <a:r>
              <a:rPr lang="tr-TR" altLang="tr-TR" b="1" dirty="0"/>
              <a:t> </a:t>
            </a:r>
            <a:r>
              <a:rPr lang="tr-TR" altLang="tr-TR" dirty="0"/>
              <a:t> ile işbirliği yaparak </a:t>
            </a:r>
            <a:r>
              <a:rPr lang="tr-TR" altLang="tr-TR" dirty="0">
                <a:solidFill>
                  <a:srgbClr val="7030A0"/>
                </a:solidFill>
              </a:rPr>
              <a:t>MARK </a:t>
            </a:r>
            <a:r>
              <a:rPr lang="tr-TR" altLang="tr-TR" dirty="0" err="1">
                <a:solidFill>
                  <a:srgbClr val="7030A0"/>
                </a:solidFill>
              </a:rPr>
              <a:t>I</a:t>
            </a:r>
            <a:r>
              <a:rPr lang="tr-TR" altLang="tr-TR" dirty="0" err="1"/>
              <a:t>’i</a:t>
            </a:r>
            <a:r>
              <a:rPr lang="tr-TR" altLang="tr-TR" dirty="0"/>
              <a:t> yaptı. </a:t>
            </a:r>
            <a:br>
              <a:rPr lang="tr-TR" altLang="tr-TR" dirty="0"/>
            </a:br>
            <a:r>
              <a:rPr lang="tr-TR" altLang="tr-TR" dirty="0"/>
              <a:t>Bilgiler, MARK </a:t>
            </a:r>
            <a:r>
              <a:rPr lang="tr-TR" altLang="tr-TR" dirty="0" err="1"/>
              <a:t>I’e</a:t>
            </a:r>
            <a:r>
              <a:rPr lang="tr-TR" altLang="tr-TR" dirty="0"/>
              <a:t> </a:t>
            </a:r>
            <a:r>
              <a:rPr lang="tr-TR" altLang="tr-TR" u="sng" dirty="0"/>
              <a:t>delikli kartlarla veriliyor ve sonuçlar yine delikli kartlarla alınıyordu</a:t>
            </a:r>
            <a:r>
              <a:rPr lang="tr-TR" altLang="tr-TR" dirty="0"/>
              <a:t>. </a:t>
            </a:r>
            <a:br>
              <a:rPr lang="tr-TR" altLang="tr-TR" dirty="0"/>
            </a:br>
            <a:r>
              <a:rPr lang="tr-TR" altLang="tr-TR" dirty="0"/>
              <a:t>Saniyede 5 işlem yapabiliyordu. </a:t>
            </a:r>
            <a:br>
              <a:rPr lang="tr-TR" altLang="tr-TR" dirty="0"/>
            </a:br>
            <a:r>
              <a:rPr lang="tr-TR" altLang="tr-TR" dirty="0"/>
              <a:t>18 m uzunluğunda ve 2,5 m yüksekliğinde idi. </a:t>
            </a:r>
            <a:br>
              <a:rPr lang="tr-TR" altLang="tr-TR" dirty="0"/>
            </a:br>
            <a:r>
              <a:rPr lang="tr-TR" altLang="tr-TR" dirty="0"/>
              <a:t>İnsan müdahalesi olmadan sürekli olarak, hazırlanan programı yürüten ilk bilgisayar idi.</a:t>
            </a:r>
            <a:br>
              <a:rPr lang="tr-TR" altLang="tr-TR" dirty="0"/>
            </a:br>
            <a:r>
              <a:rPr lang="tr-TR" altLang="tr-TR" dirty="0"/>
              <a:t>Tam olarak elektronik bir bilgisayar değildi.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72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…-1944-…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1941 </a:t>
            </a:r>
            <a:r>
              <a:rPr lang="tr-TR" altLang="tr-TR" b="1" dirty="0"/>
              <a:t>Konrad </a:t>
            </a:r>
            <a:r>
              <a:rPr lang="tr-TR" altLang="tr-TR" b="1" dirty="0" err="1"/>
              <a:t>Zuze</a:t>
            </a:r>
            <a:r>
              <a:rPr lang="tr-TR" altLang="tr-TR" b="1" dirty="0"/>
              <a:t> </a:t>
            </a:r>
            <a:r>
              <a:rPr lang="tr-TR" altLang="tr-TR" dirty="0"/>
              <a:t>Z3 isimli elektrik motorları ile çalıştırılan </a:t>
            </a:r>
            <a:r>
              <a:rPr lang="tr-TR" altLang="tr-TR" b="1" dirty="0">
                <a:solidFill>
                  <a:srgbClr val="7030A0"/>
                </a:solidFill>
              </a:rPr>
              <a:t>mekanik bir bilgisayar </a:t>
            </a:r>
            <a:r>
              <a:rPr lang="tr-TR" altLang="tr-TR" dirty="0"/>
              <a:t>yaptı. Bu (Z1, Z2, Z3 ve Z4 serisi) program kontrollü ilk bilgisayardır.</a:t>
            </a:r>
          </a:p>
          <a:p>
            <a:pPr marL="0" indent="0">
              <a:buNone/>
            </a:pPr>
            <a:r>
              <a:rPr lang="tr-TR" dirty="0"/>
              <a:t>1943-1945 </a:t>
            </a:r>
            <a:r>
              <a:rPr lang="tr-TR" u="sng" dirty="0">
                <a:highlight>
                  <a:srgbClr val="FFFF00"/>
                </a:highlight>
              </a:rPr>
              <a:t>İlk yüksek düzey </a:t>
            </a:r>
            <a:r>
              <a:rPr lang="tr-TR" dirty="0"/>
              <a:t>programlama dili olan </a:t>
            </a:r>
            <a:r>
              <a:rPr lang="tr-TR" dirty="0" err="1"/>
              <a:t>Plankalkül’ü</a:t>
            </a:r>
            <a:r>
              <a:rPr lang="tr-TR" dirty="0"/>
              <a:t> geliştirmiştir.</a:t>
            </a:r>
          </a:p>
          <a:p>
            <a:pPr marL="0" indent="0">
              <a:buNone/>
            </a:pPr>
            <a:r>
              <a:rPr lang="en-US" i="1" dirty="0" err="1"/>
              <a:t>Zuse</a:t>
            </a:r>
            <a:r>
              <a:rPr lang="tr-TR" dirty="0"/>
              <a:t>,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tr-TR" dirty="0"/>
              <a:t>bunu geliştirmiştir.</a:t>
            </a: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Emir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b="1" i="1" dirty="0">
                <a:solidFill>
                  <a:srgbClr val="0070C0"/>
                </a:solidFill>
              </a:rPr>
              <a:t>kodlarını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i="1" dirty="0"/>
              <a:t>(</a:t>
            </a:r>
            <a:r>
              <a:rPr lang="tr-TR" i="1" dirty="0" err="1">
                <a:solidFill>
                  <a:srgbClr val="FF0000"/>
                </a:solidFill>
              </a:rPr>
              <a:t>instruction</a:t>
            </a:r>
            <a:r>
              <a:rPr lang="tr-TR" i="1" dirty="0">
                <a:solidFill>
                  <a:srgbClr val="FF0000"/>
                </a:solidFill>
              </a:rPr>
              <a:t> </a:t>
            </a:r>
            <a:r>
              <a:rPr lang="tr-TR" i="1" dirty="0" err="1">
                <a:solidFill>
                  <a:srgbClr val="FF0000"/>
                </a:solidFill>
              </a:rPr>
              <a:t>code</a:t>
            </a:r>
            <a:r>
              <a:rPr lang="tr-TR" i="1" dirty="0"/>
              <a:t>) </a:t>
            </a:r>
            <a:br>
              <a:rPr lang="tr-TR" i="1" dirty="0"/>
            </a:br>
            <a:r>
              <a:rPr lang="tr-TR" i="1" dirty="0"/>
              <a:t>ve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sembolik isimleri </a:t>
            </a:r>
            <a:r>
              <a:rPr lang="tr-TR" i="1" dirty="0"/>
              <a:t>(</a:t>
            </a:r>
            <a:r>
              <a:rPr lang="tr-TR" i="1" dirty="0" err="1">
                <a:solidFill>
                  <a:srgbClr val="FF0000"/>
                </a:solidFill>
              </a:rPr>
              <a:t>assembly</a:t>
            </a:r>
            <a:r>
              <a:rPr lang="tr-TR" i="1" dirty="0">
                <a:solidFill>
                  <a:srgbClr val="FF0000"/>
                </a:solidFill>
              </a:rPr>
              <a:t> </a:t>
            </a:r>
            <a:r>
              <a:rPr lang="tr-TR" i="1" dirty="0" err="1">
                <a:solidFill>
                  <a:srgbClr val="FF0000"/>
                </a:solidFill>
              </a:rPr>
              <a:t>code</a:t>
            </a:r>
            <a:r>
              <a:rPr lang="tr-TR" i="1" dirty="0"/>
              <a:t>)</a:t>
            </a:r>
          </a:p>
          <a:p>
            <a:pPr marL="0" indent="0" algn="ctr">
              <a:buNone/>
            </a:pPr>
            <a:r>
              <a:rPr lang="tr-TR" i="1" dirty="0">
                <a:highlight>
                  <a:srgbClr val="FFFF00"/>
                </a:highlight>
              </a:rPr>
              <a:t>İÇERMEYEN</a:t>
            </a:r>
            <a:r>
              <a:rPr lang="tr-TR" i="1" dirty="0"/>
              <a:t> programlama dilleri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yüksek düzey programlama dili</a:t>
            </a:r>
            <a:br>
              <a:rPr lang="tr-TR" b="1" i="1" dirty="0">
                <a:solidFill>
                  <a:srgbClr val="FF0000"/>
                </a:solidFill>
              </a:rPr>
            </a:br>
            <a:r>
              <a:rPr lang="tr-TR" i="1" dirty="0"/>
              <a:t>(</a:t>
            </a:r>
            <a:r>
              <a:rPr lang="tr-TR" b="1" i="1" dirty="0" err="1">
                <a:solidFill>
                  <a:srgbClr val="C00000"/>
                </a:solidFill>
              </a:rPr>
              <a:t>high-level</a:t>
            </a:r>
            <a:r>
              <a:rPr lang="tr-TR" b="1" i="1" dirty="0">
                <a:solidFill>
                  <a:srgbClr val="C00000"/>
                </a:solidFill>
              </a:rPr>
              <a:t> </a:t>
            </a:r>
            <a:r>
              <a:rPr lang="tr-TR" b="1" i="1" dirty="0" err="1">
                <a:solidFill>
                  <a:srgbClr val="C00000"/>
                </a:solidFill>
              </a:rPr>
              <a:t>programming</a:t>
            </a:r>
            <a:r>
              <a:rPr lang="tr-TR" b="1" i="1" dirty="0">
                <a:solidFill>
                  <a:srgbClr val="C00000"/>
                </a:solidFill>
              </a:rPr>
              <a:t> </a:t>
            </a:r>
            <a:r>
              <a:rPr lang="tr-TR" b="1" i="1" dirty="0" err="1">
                <a:solidFill>
                  <a:srgbClr val="C00000"/>
                </a:solidFill>
              </a:rPr>
              <a:t>language</a:t>
            </a:r>
            <a:r>
              <a:rPr lang="tr-TR" i="1" dirty="0"/>
              <a:t>)</a:t>
            </a:r>
          </a:p>
          <a:p>
            <a:pPr marL="0" indent="0" algn="ctr">
              <a:buNone/>
            </a:pPr>
            <a:r>
              <a:rPr lang="tr-TR" i="1" dirty="0"/>
              <a:t>olarak adlandırılır.</a:t>
            </a:r>
          </a:p>
          <a:p>
            <a:pPr marL="0" indent="0" algn="ctr">
              <a:buNone/>
            </a:pPr>
            <a:r>
              <a:rPr lang="tr-TR" b="1" dirty="0"/>
              <a:t>Yüksek düzey programlama dilleri </a:t>
            </a:r>
            <a:r>
              <a:rPr lang="tr-TR" b="1" dirty="0">
                <a:highlight>
                  <a:srgbClr val="FFFF00"/>
                </a:highlight>
              </a:rPr>
              <a:t>çoğunlukla </a:t>
            </a:r>
            <a:r>
              <a:rPr lang="tr-TR" b="1" dirty="0" err="1">
                <a:highlight>
                  <a:srgbClr val="FFFF00"/>
                </a:highlight>
              </a:rPr>
              <a:t>ingilizce</a:t>
            </a:r>
            <a:r>
              <a:rPr lang="tr-TR" b="1" dirty="0">
                <a:highlight>
                  <a:srgbClr val="FFFF00"/>
                </a:highlight>
              </a:rPr>
              <a:t> sözcükleri kullanır.</a:t>
            </a:r>
          </a:p>
          <a:p>
            <a:pPr marL="0" indent="0" algn="ctr">
              <a:buNone/>
            </a:pPr>
            <a:endParaRPr 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65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1946-1954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1946 </a:t>
            </a:r>
            <a:r>
              <a:rPr lang="tr-TR" b="1" dirty="0" err="1"/>
              <a:t>Pensilvanya</a:t>
            </a:r>
            <a:r>
              <a:rPr lang="tr-TR" b="1" dirty="0"/>
              <a:t> Üniversitesinde </a:t>
            </a:r>
            <a:r>
              <a:rPr lang="tr-TR" b="1" dirty="0">
                <a:solidFill>
                  <a:srgbClr val="7030A0"/>
                </a:solidFill>
              </a:rPr>
              <a:t>ENIAC</a:t>
            </a:r>
            <a:r>
              <a:rPr lang="tr-TR" dirty="0"/>
              <a:t> (Elektronik Sayısal Hesaplayıcı ve Doğrulayıcı) isimli sayısal elektronik bilgisayar tamamlandı.</a:t>
            </a:r>
            <a:br>
              <a:rPr lang="tr-TR" dirty="0"/>
            </a:br>
            <a:r>
              <a:rPr lang="tr-TR" dirty="0"/>
              <a:t>Askeri amaçla üretildi ve top mermilerinin menzillerini hesaplamak için kullanıldı.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John </a:t>
            </a:r>
            <a:r>
              <a:rPr lang="tr-TR" b="1" dirty="0" err="1">
                <a:solidFill>
                  <a:srgbClr val="0070C0"/>
                </a:solidFill>
              </a:rPr>
              <a:t>von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Neumann</a:t>
            </a:r>
            <a:r>
              <a:rPr lang="tr-TR" b="1" dirty="0">
                <a:solidFill>
                  <a:srgbClr val="0070C0"/>
                </a:solidFill>
              </a:rPr>
              <a:t> Mimarisi: </a:t>
            </a:r>
            <a:r>
              <a:rPr lang="tr-TR" dirty="0" err="1"/>
              <a:t>Neumann</a:t>
            </a:r>
            <a:r>
              <a:rPr lang="tr-TR" dirty="0"/>
              <a:t> tarafından geliştirilmiş bu mimari, </a:t>
            </a:r>
            <a:r>
              <a:rPr lang="tr-TR" b="1" u="sng" dirty="0">
                <a:solidFill>
                  <a:srgbClr val="FF0000"/>
                </a:solidFill>
              </a:rPr>
              <a:t>günümüzdeki bilgisayarlarda hala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dirty="0"/>
              <a:t>kullanılmaktadır. </a:t>
            </a:r>
            <a:r>
              <a:rPr lang="en-US" dirty="0"/>
              <a:t>(</a:t>
            </a:r>
            <a:r>
              <a:rPr lang="en-US" i="1" dirty="0"/>
              <a:t>Stored-program computer and Universal Turing machine § Stored-program computer</a:t>
            </a:r>
            <a:r>
              <a:rPr lang="en-US" dirty="0"/>
              <a:t>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18,000 adet elektronik tüp kullanılan ENIAC; </a:t>
            </a:r>
            <a:r>
              <a:rPr lang="tr-TR" b="1" dirty="0"/>
              <a:t>150 kW </a:t>
            </a:r>
            <a:r>
              <a:rPr lang="tr-TR" dirty="0"/>
              <a:t>gücünde idi ve </a:t>
            </a:r>
            <a:r>
              <a:rPr lang="tr-TR" b="1" dirty="0"/>
              <a:t>50 ton </a:t>
            </a:r>
            <a:r>
              <a:rPr lang="tr-TR" dirty="0"/>
              <a:t>ağırlığıyla </a:t>
            </a:r>
            <a:r>
              <a:rPr lang="tr-TR" b="1" dirty="0"/>
              <a:t>167 m</a:t>
            </a:r>
            <a:r>
              <a:rPr lang="tr-TR" b="1" baseline="30000" dirty="0"/>
              <a:t>2</a:t>
            </a:r>
            <a:r>
              <a:rPr lang="tr-TR" b="1" dirty="0"/>
              <a:t> </a:t>
            </a:r>
            <a:r>
              <a:rPr lang="tr-TR" dirty="0"/>
              <a:t>yer kaplıyordu. </a:t>
            </a:r>
          </a:p>
          <a:p>
            <a:pPr marL="0" indent="0">
              <a:buNone/>
            </a:pPr>
            <a:r>
              <a:rPr lang="tr-TR" dirty="0"/>
              <a:t>Saniyede </a:t>
            </a:r>
            <a:r>
              <a:rPr lang="tr-TR" b="1" dirty="0"/>
              <a:t>5.000</a:t>
            </a:r>
            <a:r>
              <a:rPr lang="tr-TR" dirty="0"/>
              <a:t> toplama işlemi yapabiliyordu. </a:t>
            </a:r>
          </a:p>
          <a:p>
            <a:pPr marL="0" indent="0">
              <a:buNone/>
            </a:pPr>
            <a:r>
              <a:rPr lang="tr-TR" dirty="0"/>
              <a:t>Mark-I ‘den 1000 kat daha hızlıydı. </a:t>
            </a:r>
          </a:p>
          <a:p>
            <a:pPr marL="0" indent="0">
              <a:buNone/>
            </a:pPr>
            <a:r>
              <a:rPr lang="tr-TR" b="1" i="1" dirty="0">
                <a:solidFill>
                  <a:srgbClr val="7030A0"/>
                </a:solidFill>
              </a:rPr>
              <a:t>Bu bilgisayar ile elektronik bilgisayara geçiş başlamış ve mekanik donanım yerini elektronik devrelere bırakmıştır.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8" name="İçerik Yer Tutucusu 8">
            <a:extLst>
              <a:ext uri="{FF2B5EF4-FFF2-40B4-BE49-F238E27FC236}">
                <a16:creationId xmlns:a16="http://schemas.microsoft.com/office/drawing/2014/main" id="{33D3A4C4-0AA1-4309-AC1C-914984B85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9814" y="2194560"/>
            <a:ext cx="47548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1956-1964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1956 </a:t>
            </a:r>
            <a:r>
              <a:rPr lang="tr-TR" altLang="tr-TR" dirty="0"/>
              <a:t>Ticari amaçlarla kullanılabilen ve seri halde üretimi yapılan ilk bilgisayar UNIVAC I oldu. </a:t>
            </a:r>
          </a:p>
          <a:p>
            <a:pPr marL="0" indent="0">
              <a:buNone/>
            </a:pPr>
            <a:r>
              <a:rPr lang="tr-TR" altLang="tr-TR" dirty="0"/>
              <a:t>UNIVAC, giriş-çıkış birimleri manyetik bant idi ve bir yazıcıya sahipti.</a:t>
            </a:r>
          </a:p>
          <a:p>
            <a:pPr marL="0" indent="0">
              <a:buNone/>
            </a:pPr>
            <a:r>
              <a:rPr lang="tr-TR" altLang="tr-TR" dirty="0"/>
              <a:t>UNIVAC 1951-1959 arasında üretilen bilgisayarlarda vakum tüpleri kullanıldı. Bu tüpler bir ampul büyüklüğünde, çok fazla enerji harcamakta ve çok fazla ısı yaymakta idiler.</a:t>
            </a:r>
          </a:p>
          <a:p>
            <a:pPr marL="0" indent="0">
              <a:buNone/>
            </a:pPr>
            <a:r>
              <a:rPr lang="tr-TR" altLang="tr-TR" dirty="0"/>
              <a:t>Veri ve programlar manyetik teyp ve tambur gibi bilgi saklama araçlarıyla saklandı. Veriler ve programlar bilgisayara delgi kartları ile yükleniyordu.</a:t>
            </a:r>
          </a:p>
          <a:p>
            <a:pPr marL="0" indent="0">
              <a:buNone/>
            </a:pPr>
            <a:r>
              <a:rPr lang="tr-TR" altLang="tr-TR" dirty="0">
                <a:solidFill>
                  <a:srgbClr val="0070C0"/>
                </a:solidFill>
              </a:rPr>
              <a:t>1959 </a:t>
            </a:r>
            <a:r>
              <a:rPr lang="tr-TR" altLang="tr-TR" dirty="0"/>
              <a:t>yılı sonrasında  üretilen bilgisayarlarda transistörler (10 bin adet) kullanıldı. Artık </a:t>
            </a:r>
            <a:r>
              <a:rPr lang="tr-TR" altLang="tr-TR" b="1" dirty="0">
                <a:solidFill>
                  <a:srgbClr val="00B050"/>
                </a:solidFill>
              </a:rPr>
              <a:t>transistor içeren </a:t>
            </a:r>
            <a:r>
              <a:rPr lang="tr-TR" altLang="tr-TR" b="1" u="sng" dirty="0">
                <a:solidFill>
                  <a:srgbClr val="FF0000"/>
                </a:solidFill>
              </a:rPr>
              <a:t>ikinci kuşak bilgisayarlar </a:t>
            </a:r>
            <a:r>
              <a:rPr lang="tr-TR" altLang="tr-TR" dirty="0"/>
              <a:t>hayatımıza girmiştir.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7" name="Picture 3" descr="TransMos">
            <a:extLst>
              <a:ext uri="{FF2B5EF4-FFF2-40B4-BE49-F238E27FC236}">
                <a16:creationId xmlns:a16="http://schemas.microsoft.com/office/drawing/2014/main" id="{73D1022B-A1D8-4010-9AF2-139DB3C411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91" y="4947139"/>
            <a:ext cx="1467961" cy="122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Vacuum Tube Images – Browse 40,106 Stock Photos, Vectors, and Video | Adobe  Stock">
            <a:extLst>
              <a:ext uri="{FF2B5EF4-FFF2-40B4-BE49-F238E27FC236}">
                <a16:creationId xmlns:a16="http://schemas.microsoft.com/office/drawing/2014/main" id="{F12A814D-C7B3-445F-97D6-AB8579F9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8" y="2327765"/>
            <a:ext cx="3974782" cy="261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2E73DB-6B1F-4425-B1C7-F9B8E7B1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245" y="232776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tr-TR" sz="1200" dirty="0">
                <a:solidFill>
                  <a:srgbClr val="0070C0"/>
                </a:solidFill>
              </a:rPr>
              <a:t>1954</a:t>
            </a:r>
            <a:r>
              <a:rPr lang="tr-TR" sz="1200" dirty="0"/>
              <a:t> </a:t>
            </a:r>
            <a:r>
              <a:rPr lang="tr-TR" sz="1200" b="1" dirty="0"/>
              <a:t>FORTRAN</a:t>
            </a:r>
            <a:r>
              <a:rPr lang="tr-TR" sz="1200" dirty="0"/>
              <a:t> (</a:t>
            </a:r>
            <a:r>
              <a:rPr lang="tr-TR" sz="1200" dirty="0" err="1"/>
              <a:t>FORmula</a:t>
            </a:r>
            <a:r>
              <a:rPr lang="tr-TR" sz="1200" dirty="0"/>
              <a:t> </a:t>
            </a:r>
            <a:r>
              <a:rPr lang="tr-TR" sz="1200" dirty="0" err="1"/>
              <a:t>TRANslation</a:t>
            </a:r>
            <a:r>
              <a:rPr lang="tr-TR" sz="1200" dirty="0"/>
              <a:t>), </a:t>
            </a:r>
            <a:br>
              <a:rPr lang="tr-TR" sz="1200" dirty="0"/>
            </a:br>
            <a:r>
              <a:rPr lang="tr-TR" sz="1200" dirty="0"/>
              <a:t>John </a:t>
            </a:r>
            <a:r>
              <a:rPr lang="tr-TR" sz="1200" dirty="0" err="1"/>
              <a:t>Backus</a:t>
            </a:r>
            <a:r>
              <a:rPr lang="tr-TR" sz="1200" dirty="0"/>
              <a:t> liderliğinde IBM 704  için </a:t>
            </a:r>
            <a:r>
              <a:rPr lang="tr-TR" sz="1200" dirty="0" err="1"/>
              <a:t>geliştiririldi</a:t>
            </a:r>
            <a:r>
              <a:rPr lang="tr-TR" sz="1200" dirty="0"/>
              <a:t>. 32 farklı </a:t>
            </a:r>
            <a:r>
              <a:rPr lang="tr-TR" sz="1200" dirty="0">
                <a:solidFill>
                  <a:srgbClr val="0070C0"/>
                </a:solidFill>
              </a:rPr>
              <a:t>talimata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FF0000"/>
                </a:solidFill>
              </a:rPr>
              <a:t>statement</a:t>
            </a:r>
            <a:r>
              <a:rPr lang="tr-TR" sz="1200" dirty="0"/>
              <a:t>) sahiptir. İlk </a:t>
            </a:r>
            <a:r>
              <a:rPr lang="tr-TR" sz="1200" b="1" u="sng" dirty="0">
                <a:solidFill>
                  <a:srgbClr val="FF0000"/>
                </a:solidFill>
              </a:rPr>
              <a:t>genel amaçlı</a:t>
            </a:r>
            <a:r>
              <a:rPr lang="tr-TR" sz="1200" u="sng" dirty="0">
                <a:solidFill>
                  <a:srgbClr val="FF0000"/>
                </a:solidFill>
              </a:rPr>
              <a:t> yüksek düzey bir programlama dili</a:t>
            </a:r>
            <a:r>
              <a:rPr lang="tr-TR" sz="1200" dirty="0"/>
              <a:t>.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tr-TR" sz="1200" dirty="0"/>
              <a:t>Yüksek seviyeli bir dilde yazılmış bir </a:t>
            </a:r>
            <a:r>
              <a:rPr lang="tr-TR" sz="1200" dirty="0">
                <a:solidFill>
                  <a:srgbClr val="0070C0"/>
                </a:solidFill>
              </a:rPr>
              <a:t>talimat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statement</a:t>
            </a:r>
            <a:r>
              <a:rPr lang="tr-TR" sz="1200" dirty="0"/>
              <a:t>), bilgisayara belirtilen bir eylemi gerçekleştirmesini söyler. Yüksek seviyeli bir dildeki tek bir talimat, birkaç makine dili </a:t>
            </a:r>
            <a:r>
              <a:rPr lang="tr-TR" sz="1200" dirty="0">
                <a:solidFill>
                  <a:srgbClr val="0070C0"/>
                </a:solidFill>
              </a:rPr>
              <a:t>emrini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instruction</a:t>
            </a:r>
            <a:r>
              <a:rPr lang="tr-TR" sz="1200" dirty="0"/>
              <a:t>) temsil edebilir. Talimatlar, yapılaması gerekeni kısa ve net olarak belirten mantıksal cümlelerdir;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GİRİŞ TEYBİNDEN IA,IB,IC DEĞİŞKENLERİNİ OKU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EĞER IA SIFIT İSE  DUR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S=IA+IB+IC /2.0</a:t>
            </a:r>
            <a:br>
              <a:rPr lang="tr-TR" sz="1200" dirty="0">
                <a:highlight>
                  <a:srgbClr val="FFFF00"/>
                </a:highlight>
              </a:rPr>
            </a:br>
            <a:r>
              <a:rPr lang="tr-TR" sz="1200" dirty="0">
                <a:highlight>
                  <a:srgbClr val="FFFF00"/>
                </a:highlight>
              </a:rPr>
              <a:t>AREA=SQRTF(S*(S-IA)*(S-IB)*(S-IC))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ÇIKIŞ TEYBİNE YAZ IA,IB,IC,S, AREA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DUR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78" y="2193925"/>
            <a:ext cx="4344582" cy="3978275"/>
          </a:xfrm>
        </p:spPr>
      </p:pic>
    </p:spTree>
    <p:extLst>
      <p:ext uri="{BB962C8B-B14F-4D97-AF65-F5344CB8AC3E}">
        <p14:creationId xmlns:p14="http://schemas.microsoft.com/office/powerpoint/2010/main" val="28874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ARAPSAÇI (</a:t>
            </a:r>
            <a:r>
              <a:rPr lang="tr-TR" dirty="0" err="1">
                <a:solidFill>
                  <a:srgbClr val="00B050"/>
                </a:solidFill>
              </a:rPr>
              <a:t>spaghettI</a:t>
            </a:r>
            <a:r>
              <a:rPr lang="tr-TR" dirty="0">
                <a:solidFill>
                  <a:srgbClr val="00B050"/>
                </a:solidFill>
              </a:rPr>
              <a:t>) kod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763401"/>
            <a:ext cx="4754563" cy="2839323"/>
          </a:xfrm>
        </p:spPr>
      </p:pic>
      <p:sp>
        <p:nvSpPr>
          <p:cNvPr id="9" name="İçerik Yer Tutucus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0070C0"/>
                </a:solidFill>
              </a:rPr>
              <a:t>1955-1959</a:t>
            </a:r>
            <a:r>
              <a:rPr lang="tr-TR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FLOW</a:t>
            </a:r>
            <a:r>
              <a:rPr lang="tr-TR" sz="2400" b="1" dirty="0">
                <a:solidFill>
                  <a:srgbClr val="7030A0"/>
                </a:solidFill>
              </a:rPr>
              <a:t>-</a:t>
            </a:r>
            <a:r>
              <a:rPr lang="en-US" sz="2400" b="1" dirty="0">
                <a:solidFill>
                  <a:srgbClr val="7030A0"/>
                </a:solidFill>
              </a:rPr>
              <a:t>MATIC</a:t>
            </a:r>
            <a:r>
              <a:rPr lang="tr-TR" sz="2400" b="1" dirty="0">
                <a:solidFill>
                  <a:srgbClr val="7030A0"/>
                </a:solidFill>
              </a:rPr>
              <a:t>:B 0</a:t>
            </a:r>
            <a:br>
              <a:rPr lang="tr-TR" sz="2400" b="1" dirty="0">
                <a:solidFill>
                  <a:srgbClr val="7030A0"/>
                </a:solidFill>
              </a:rPr>
            </a:br>
            <a:r>
              <a:rPr lang="en-US" sz="2400" b="1" dirty="0"/>
              <a:t>Business Language version 0</a:t>
            </a:r>
            <a:br>
              <a:rPr lang="tr-TR" sz="2400" dirty="0"/>
            </a:br>
            <a:r>
              <a:rPr lang="en-US" sz="2400" i="1" dirty="0"/>
              <a:t>Grace Hopper</a:t>
            </a:r>
            <a:r>
              <a:rPr lang="tr-TR" sz="2400" i="1" dirty="0"/>
              <a:t> </a:t>
            </a:r>
            <a:r>
              <a:rPr lang="tr-TR" sz="2400" dirty="0"/>
              <a:t>tarafından UNIVAC I </a:t>
            </a:r>
            <a:r>
              <a:rPr lang="tr-TR" sz="2400" dirty="0">
                <a:solidFill>
                  <a:srgbClr val="FF0000"/>
                </a:solidFill>
              </a:rPr>
              <a:t>İngilizceye benzeyen ilk</a:t>
            </a:r>
            <a:r>
              <a:rPr lang="tr-TR" sz="2400" dirty="0"/>
              <a:t> yüksek düzey programlama dilidir.</a:t>
            </a:r>
          </a:p>
          <a:p>
            <a:pPr marL="0" indent="0" algn="ctr">
              <a:buNone/>
            </a:pPr>
            <a:r>
              <a:rPr lang="tr-TR" sz="2400" b="1" u="sng" dirty="0"/>
              <a:t>Bir sürü GOTO/JUMP TO </a:t>
            </a:r>
            <a:r>
              <a:rPr lang="tr-TR" sz="2400" b="1" u="sng" dirty="0">
                <a:solidFill>
                  <a:srgbClr val="0070C0"/>
                </a:solidFill>
              </a:rPr>
              <a:t>talimatı</a:t>
            </a:r>
            <a:r>
              <a:rPr lang="tr-TR" sz="2400" b="1" u="sng" dirty="0"/>
              <a:t> (</a:t>
            </a:r>
            <a:r>
              <a:rPr lang="tr-TR" sz="2400" b="1" u="sng" dirty="0" err="1">
                <a:solidFill>
                  <a:srgbClr val="C00000"/>
                </a:solidFill>
              </a:rPr>
              <a:t>statement</a:t>
            </a:r>
            <a:r>
              <a:rPr lang="tr-TR" sz="2400" b="1" u="sng" dirty="0"/>
              <a:t>)</a:t>
            </a:r>
          </a:p>
          <a:p>
            <a:pPr marL="0" indent="0" algn="ctr">
              <a:buNone/>
            </a:pPr>
            <a:r>
              <a:rPr lang="tr-TR" sz="2400" b="1" dirty="0">
                <a:solidFill>
                  <a:srgbClr val="0070C0"/>
                </a:solidFill>
              </a:rPr>
              <a:t>Arapsaçı kod</a:t>
            </a:r>
            <a:r>
              <a:rPr lang="tr-TR" sz="2400" b="1" dirty="0"/>
              <a:t> </a:t>
            </a:r>
            <a:br>
              <a:rPr lang="tr-TR" sz="2400" b="1" dirty="0"/>
            </a:br>
            <a:r>
              <a:rPr lang="tr-TR" sz="2400" b="1" dirty="0"/>
              <a:t>(</a:t>
            </a:r>
            <a:r>
              <a:rPr lang="tr-TR" sz="2400" b="1" dirty="0" err="1">
                <a:solidFill>
                  <a:srgbClr val="C00000"/>
                </a:solidFill>
              </a:rPr>
              <a:t>spaghetti</a:t>
            </a:r>
            <a:r>
              <a:rPr lang="tr-TR" sz="2400" b="1" dirty="0"/>
              <a:t>) kod.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 rot="19152993">
            <a:off x="3676398" y="2890401"/>
            <a:ext cx="484530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spaghetti</a:t>
            </a: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5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Code</a:t>
            </a:r>
            <a:b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</a:t>
            </a: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ZOR</a:t>
            </a:r>
          </a:p>
        </p:txBody>
      </p:sp>
    </p:spTree>
    <p:extLst>
      <p:ext uri="{BB962C8B-B14F-4D97-AF65-F5344CB8AC3E}">
        <p14:creationId xmlns:p14="http://schemas.microsoft.com/office/powerpoint/2010/main" val="6254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1955-1960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1960’lı yılların ikinci yarısından sonra binlerce transistörlü ve ilgili elektronik parçaları içinde barındıran </a:t>
            </a:r>
            <a:r>
              <a:rPr lang="tr-TR" b="1" dirty="0">
                <a:solidFill>
                  <a:srgbClr val="00B050"/>
                </a:solidFill>
              </a:rPr>
              <a:t>entegre/tümleşik devreler’ in bilgisayarlarda kullanımı, </a:t>
            </a:r>
            <a:r>
              <a:rPr lang="tr-TR" u="sng" dirty="0">
                <a:solidFill>
                  <a:srgbClr val="FF0000"/>
                </a:solidFill>
              </a:rPr>
              <a:t>üçüncü kuşak bilgisayarları </a:t>
            </a:r>
            <a:r>
              <a:rPr lang="tr-TR" dirty="0"/>
              <a:t>ortaya çıkarmıştır.</a:t>
            </a:r>
          </a:p>
          <a:p>
            <a:pPr marL="0" indent="0">
              <a:buNone/>
            </a:pPr>
            <a:r>
              <a:rPr lang="tr-TR" dirty="0"/>
              <a:t>Tümleşik devreler bilgisayarlarda; daha etkin giriş/çıkış, disk, bellek gibi donanım ürünlerine rastgele bir erişim olanağı verebilmenin yanı sıra, birden fazla yazılım çalıştırma imkanı da sunabilmektedirler.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9" name="Picture 4" descr="ATMegaControlBoardSm">
            <a:extLst>
              <a:ext uri="{FF2B5EF4-FFF2-40B4-BE49-F238E27FC236}">
                <a16:creationId xmlns:a16="http://schemas.microsoft.com/office/drawing/2014/main" id="{0E2341B0-D84E-4AEA-8211-AFACF1E8D9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18" y="2258672"/>
            <a:ext cx="3791902" cy="384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19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2045</TotalTime>
  <Words>2504</Words>
  <Application>Microsoft Office PowerPoint</Application>
  <PresentationFormat>Geniş ekran</PresentationFormat>
  <Paragraphs>209</Paragraphs>
  <Slides>17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Temel yazılım kavramları</vt:lpstr>
      <vt:lpstr>TARİHÇE …-1830</vt:lpstr>
      <vt:lpstr>TARİHÇE 1830-1944</vt:lpstr>
      <vt:lpstr>TARİHÇE …-1944-…</vt:lpstr>
      <vt:lpstr>TARİHÇE 1946-1954</vt:lpstr>
      <vt:lpstr>TARİHÇE 1956-1964</vt:lpstr>
      <vt:lpstr>TARİHÇE 1954</vt:lpstr>
      <vt:lpstr>ARAPSAÇI (spaghettI) kod</vt:lpstr>
      <vt:lpstr>TARİHÇE 1955-1960</vt:lpstr>
      <vt:lpstr>TARİHÇE 1958-1959</vt:lpstr>
      <vt:lpstr>Yordamlı (procedural) programlama</vt:lpstr>
      <vt:lpstr>TARİHÇE 1970</vt:lpstr>
      <vt:lpstr>Cebir ve Değişken</vt:lpstr>
      <vt:lpstr> 1970-Pascal</vt:lpstr>
      <vt:lpstr>1972-C</vt:lpstr>
      <vt:lpstr>yapısal (structural) programlama nedir?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229</cp:revision>
  <dcterms:created xsi:type="dcterms:W3CDTF">2020-05-21T06:51:03Z</dcterms:created>
  <dcterms:modified xsi:type="dcterms:W3CDTF">2025-03-04T09:15:46Z</dcterms:modified>
</cp:coreProperties>
</file>