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73" r:id="rId3"/>
    <p:sldId id="321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295" r:id="rId21"/>
    <p:sldId id="32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6323" autoAdjust="0"/>
  </p:normalViewPr>
  <p:slideViewPr>
    <p:cSldViewPr snapToGrid="0">
      <p:cViewPr varScale="1">
        <p:scale>
          <a:sx n="107" d="100"/>
          <a:sy n="107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73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slaydın çoğu Muhammet YORULMAZ </a:t>
            </a:r>
            <a:r>
              <a:rPr lang="tr-TR"/>
              <a:t>hocamızın sunularından </a:t>
            </a:r>
            <a:r>
              <a:rPr lang="tr-TR" dirty="0"/>
              <a:t>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23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 adımı başarılı bir şekilde gerçekleşmeden analiz adımına geçilmemelidir. </a:t>
            </a:r>
          </a:p>
          <a:p>
            <a:r>
              <a:rPr lang="tr-TR" dirty="0"/>
              <a:t>Problem çözümünde ilk iki adım çok önemlidir. </a:t>
            </a:r>
          </a:p>
          <a:p>
            <a:r>
              <a:rPr lang="tr-TR" dirty="0"/>
              <a:t>Çözüm için bir fikir bulunamamışsa problem tekrar gözden geçirilmelidir.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33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Slaydın solunda algoritma kendi içerisinde tutarlı ve mantıksal sıra ile yazılmıştır. </a:t>
            </a:r>
          </a:p>
          <a:p>
            <a:r>
              <a:rPr lang="tr-TR" dirty="0"/>
              <a:t>Değerler verilmeden alan hesabı işlemini yaptırmak doğru olmazdı. </a:t>
            </a:r>
          </a:p>
          <a:p>
            <a:r>
              <a:rPr lang="tr-TR" dirty="0"/>
              <a:t>Algoritmalarda daha öncede belirtildiği gibi kısa ve basit kelimelerle emirler verilmelidir. </a:t>
            </a:r>
          </a:p>
          <a:p>
            <a:r>
              <a:rPr lang="tr-TR" dirty="0"/>
              <a:t>Böylece uygulama yapılacak program kodlarına adapte olmak kolaylaşacaktır.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1632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tr-TR" dirty="0"/>
              <a:t>Algoritmadaki ifadeler şekillerin içerisine yazılır. </a:t>
            </a:r>
          </a:p>
          <a:p>
            <a:pPr algn="just"/>
            <a:r>
              <a:rPr lang="tr-TR" altLang="tr-TR" dirty="0"/>
              <a:t>BAŞLA ve DUR şekilleri hariç her bir şeklin anlamı belli olduğundan içlerine tekrar anlamla aynı olacak kelime ve ifadeler yazılmaz.</a:t>
            </a:r>
            <a:endParaRPr lang="en-US" altLang="tr-TR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162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00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65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altLang="tr-TR" sz="1200" dirty="0"/>
              <a:t>Bir önceki örnekte </a:t>
            </a:r>
            <a:r>
              <a:rPr lang="tr-TR" altLang="tr-TR" sz="1200" b="1" dirty="0" err="1"/>
              <a:t>gun</a:t>
            </a:r>
            <a:r>
              <a:rPr lang="tr-TR" altLang="tr-TR" sz="1200" b="1" dirty="0"/>
              <a:t> </a:t>
            </a:r>
            <a:r>
              <a:rPr lang="tr-TR" altLang="tr-TR" sz="1200" dirty="0"/>
              <a:t>ve </a:t>
            </a:r>
            <a:r>
              <a:rPr lang="tr-TR" altLang="tr-TR" sz="1200" b="1" dirty="0"/>
              <a:t>yevmiye </a:t>
            </a:r>
            <a:r>
              <a:rPr lang="tr-TR" altLang="tr-TR" sz="1200" dirty="0"/>
              <a:t>değerleri değişik işçiler için farklı olacaktır. </a:t>
            </a:r>
          </a:p>
          <a:p>
            <a:pPr algn="just"/>
            <a:r>
              <a:rPr lang="tr-TR" altLang="tr-TR" sz="1200" dirty="0"/>
              <a:t>Örneğin bir işçinin çalıştığı gün sayısı 25 iken diğerinin ki 30 olabilir. </a:t>
            </a:r>
          </a:p>
          <a:p>
            <a:pPr algn="just"/>
            <a:r>
              <a:rPr lang="tr-TR" altLang="tr-TR" sz="1200" dirty="0"/>
              <a:t>Program içerisinde değerleri birer isimle temsil etmek zorunluluğu buradan kaynaklanır. </a:t>
            </a:r>
          </a:p>
          <a:p>
            <a:pPr algn="just"/>
            <a:r>
              <a:rPr lang="tr-TR" altLang="tr-TR" sz="1200" dirty="0"/>
              <a:t>Doğrudan sayılar yerine </a:t>
            </a:r>
            <a:r>
              <a:rPr lang="tr-TR" altLang="tr-TR" sz="1200" u="sng" dirty="0"/>
              <a:t>değerleri temsil eden isimler</a:t>
            </a:r>
            <a:r>
              <a:rPr lang="tr-TR" altLang="tr-TR" sz="1200" dirty="0"/>
              <a:t> kullanılır. </a:t>
            </a:r>
            <a:endParaRPr lang="en-US" altLang="tr-TR" sz="12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764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/>
              <a:t>Değişkenler; aslında matematikten bilinen değişkenlerdir.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/>
              <a:t>Matematikten bildiğimiz </a:t>
            </a:r>
            <a:r>
              <a:rPr lang="tr-TR" sz="1200" dirty="0">
                <a:solidFill>
                  <a:srgbClr val="0070C0"/>
                </a:solidFill>
              </a:rPr>
              <a:t>operatör önceliği </a:t>
            </a:r>
            <a:r>
              <a:rPr lang="tr-TR" sz="1200" dirty="0"/>
              <a:t>(</a:t>
            </a:r>
            <a:r>
              <a:rPr lang="tr-TR" sz="1200" dirty="0">
                <a:solidFill>
                  <a:srgbClr val="C00000"/>
                </a:solidFill>
              </a:rPr>
              <a:t>operatör </a:t>
            </a:r>
            <a:r>
              <a:rPr lang="tr-TR" sz="1200" dirty="0" err="1">
                <a:solidFill>
                  <a:srgbClr val="C00000"/>
                </a:solidFill>
              </a:rPr>
              <a:t>precedence</a:t>
            </a:r>
            <a:r>
              <a:rPr lang="tr-TR" sz="1200" dirty="0"/>
              <a:t>) burada da geçerlidir;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5512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223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10/14/2024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PROGRAM GELİŞTİRME ADIMLARI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2024</a:t>
            </a:r>
          </a:p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DA8DD13-A69F-4D91-A763-FA037B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AKIŞ DİYAGRAMI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15010E5-3673-4B38-B8A7-777A12A5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 adımlarını </a:t>
            </a:r>
            <a:r>
              <a:rPr lang="tr-TR" b="1" u="sng" dirty="0"/>
              <a:t>şekillerle ifade etme işine akış diyagramı </a:t>
            </a:r>
            <a:r>
              <a:rPr lang="tr-TR" dirty="0"/>
              <a:t>adı verilir. </a:t>
            </a:r>
          </a:p>
          <a:p>
            <a:r>
              <a:rPr lang="tr-TR" dirty="0"/>
              <a:t>Standartlaşmış şekillerle ifade edilirler.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5651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DA8DD13-A69F-4D91-A763-FA037B7C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AKIŞ DİYAGRAMI</a:t>
            </a: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08D9DED3-8625-4522-AA6B-58809B4DA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109" y="2306626"/>
            <a:ext cx="25563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EFD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başla ve dur</a:t>
            </a:r>
            <a:endParaRPr lang="en-US" altLang="tr-TR" sz="2400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7" name="Text Box 9">
            <a:extLst>
              <a:ext uri="{FF2B5EF4-FFF2-40B4-BE49-F238E27FC236}">
                <a16:creationId xmlns:a16="http://schemas.microsoft.com/office/drawing/2014/main" id="{AA171256-A438-4A28-B17E-62D24B32A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143" y="3335325"/>
            <a:ext cx="13293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EFD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işlem</a:t>
            </a:r>
            <a:endParaRPr lang="en-US" altLang="tr-TR" sz="2400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DE94E9BC-A4D3-484D-A667-AAD3A6F8F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553" y="4247939"/>
            <a:ext cx="30706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EFD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Giriş-</a:t>
            </a:r>
            <a:br>
              <a:rPr lang="tr-TR" altLang="tr-TR" sz="2400" dirty="0">
                <a:solidFill>
                  <a:srgbClr val="003300"/>
                </a:solidFill>
                <a:latin typeface="+mn-lt"/>
              </a:rPr>
            </a:b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Ekrandan değer oku</a:t>
            </a:r>
            <a:endParaRPr lang="en-US" altLang="tr-TR" sz="2400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6CC36CCC-58CC-4156-AD55-5C0448989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109" y="5413797"/>
            <a:ext cx="29654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EFD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Görüntüleme:</a:t>
            </a:r>
            <a:br>
              <a:rPr lang="tr-TR" altLang="tr-TR" sz="2400" dirty="0">
                <a:solidFill>
                  <a:srgbClr val="003300"/>
                </a:solidFill>
                <a:latin typeface="+mn-lt"/>
              </a:rPr>
            </a:br>
            <a:r>
              <a:rPr lang="tr-TR" altLang="tr-TR" sz="2400" dirty="0">
                <a:solidFill>
                  <a:srgbClr val="003300"/>
                </a:solidFill>
                <a:latin typeface="+mn-lt"/>
              </a:rPr>
              <a:t>Ekrana çıktı yaz</a:t>
            </a:r>
            <a:endParaRPr lang="en-US" altLang="tr-TR" sz="2400" dirty="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2AF8BCE1-968E-41A4-A676-ED92381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2194559"/>
            <a:ext cx="1124810" cy="685800"/>
          </a:xfrm>
          <a:prstGeom prst="flowChartTermina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 dirty="0">
              <a:latin typeface="+mn-lt"/>
            </a:endParaRPr>
          </a:p>
        </p:txBody>
      </p:sp>
      <p:sp>
        <p:nvSpPr>
          <p:cNvPr id="31" name="AutoShape 14">
            <a:extLst>
              <a:ext uri="{FF2B5EF4-FFF2-40B4-BE49-F238E27FC236}">
                <a16:creationId xmlns:a16="http://schemas.microsoft.com/office/drawing/2014/main" id="{1C6EF8FE-DCBB-4BFC-9627-D086FD38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3223259"/>
            <a:ext cx="1124810" cy="685799"/>
          </a:xfrm>
          <a:prstGeom prst="flowChartProcess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+mn-lt"/>
            </a:endParaRPr>
          </a:p>
        </p:txBody>
      </p:sp>
      <p:sp>
        <p:nvSpPr>
          <p:cNvPr id="32" name="AutoShape 15">
            <a:extLst>
              <a:ext uri="{FF2B5EF4-FFF2-40B4-BE49-F238E27FC236}">
                <a16:creationId xmlns:a16="http://schemas.microsoft.com/office/drawing/2014/main" id="{64B6628F-B721-498B-A0E1-901FC6E43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8" y="4320538"/>
            <a:ext cx="1124810" cy="685800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+mn-lt"/>
            </a:endParaRPr>
          </a:p>
        </p:txBody>
      </p:sp>
      <p:sp>
        <p:nvSpPr>
          <p:cNvPr id="33" name="AutoShape 16">
            <a:extLst>
              <a:ext uri="{FF2B5EF4-FFF2-40B4-BE49-F238E27FC236}">
                <a16:creationId xmlns:a16="http://schemas.microsoft.com/office/drawing/2014/main" id="{9D4E8A55-1560-4047-9F00-F8510B0E8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49" y="5486396"/>
            <a:ext cx="1123706" cy="685801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+mn-lt"/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423A9DAC-CE27-44EE-B3A7-43247B81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414" y="2241010"/>
            <a:ext cx="33237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</a:rPr>
              <a:t>Eğer (koşul bildirimi veya karar)</a:t>
            </a:r>
            <a:endParaRPr lang="en-US" altLang="tr-TR" sz="2400" dirty="0">
              <a:solidFill>
                <a:srgbClr val="003300"/>
              </a:solidFill>
            </a:endParaRP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723FE276-4512-4C11-AE5C-84D6F2DC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414" y="3427848"/>
            <a:ext cx="29018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</a:rPr>
              <a:t>sayfa içi bağlayıcı</a:t>
            </a:r>
            <a:endParaRPr lang="en-US" altLang="tr-TR" sz="2400" dirty="0">
              <a:solidFill>
                <a:srgbClr val="003300"/>
              </a:solidFill>
            </a:endParaRP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56D0573C-4CEE-4895-9941-BEEC16BE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414" y="4284443"/>
            <a:ext cx="3070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</a:rPr>
              <a:t>farklı sayfa bağlayıcı</a:t>
            </a:r>
            <a:endParaRPr lang="en-US" altLang="tr-TR" sz="2400" dirty="0">
              <a:solidFill>
                <a:srgbClr val="003300"/>
              </a:solidFill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373F27D1-9BB2-4E00-87ED-D80F1F363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8415" y="5330528"/>
            <a:ext cx="2901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tr-TR" sz="2400" dirty="0">
                <a:solidFill>
                  <a:srgbClr val="003300"/>
                </a:solidFill>
              </a:rPr>
              <a:t>bağlayıcı oklar</a:t>
            </a:r>
            <a:endParaRPr lang="en-US" altLang="tr-TR" sz="2400" dirty="0">
              <a:solidFill>
                <a:srgbClr val="003300"/>
              </a:solidFill>
            </a:endParaRPr>
          </a:p>
        </p:txBody>
      </p:sp>
      <p:sp>
        <p:nvSpPr>
          <p:cNvPr id="39" name="AutoShape 12">
            <a:extLst>
              <a:ext uri="{FF2B5EF4-FFF2-40B4-BE49-F238E27FC236}">
                <a16:creationId xmlns:a16="http://schemas.microsoft.com/office/drawing/2014/main" id="{9838B31B-B605-4E7D-B56E-5D35FEBD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24" y="2194560"/>
            <a:ext cx="1223350" cy="934704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40" name="AutoShape 13">
            <a:extLst>
              <a:ext uri="{FF2B5EF4-FFF2-40B4-BE49-F238E27FC236}">
                <a16:creationId xmlns:a16="http://schemas.microsoft.com/office/drawing/2014/main" id="{DBC7683F-6697-4BFE-9FC3-6C7C132C4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469" y="3528733"/>
            <a:ext cx="262885" cy="268258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41" name="AutoShape 14">
            <a:extLst>
              <a:ext uri="{FF2B5EF4-FFF2-40B4-BE49-F238E27FC236}">
                <a16:creationId xmlns:a16="http://schemas.microsoft.com/office/drawing/2014/main" id="{F46E2506-B476-4E73-8CAE-D1B7E379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071" y="4284443"/>
            <a:ext cx="421966" cy="461665"/>
          </a:xfrm>
          <a:prstGeom prst="flowChartOffpage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605F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tr-TR" altLang="tr-TR" sz="2400">
              <a:latin typeface="Times New Roman" panose="02020603050405020304" pitchFamily="18" charset="0"/>
            </a:endParaRPr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4BD16068-6C52-47AD-97C2-AFE25C5EC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2354" y="5177982"/>
            <a:ext cx="0" cy="8124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43" name="Line 17">
            <a:extLst>
              <a:ext uri="{FF2B5EF4-FFF2-40B4-BE49-F238E27FC236}">
                <a16:creationId xmlns:a16="http://schemas.microsoft.com/office/drawing/2014/main" id="{B822FBA0-7ECB-480A-8144-20465DABB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8788" y="5580892"/>
            <a:ext cx="762155" cy="333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1812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45119FE-4885-44B2-8848-46DBFB0E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ÜÇGENİN ALANI ÖRNEĞİ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67839ADB-6EB8-4194-ABC8-F346574D5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BAŞLA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OKU taban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OKU </a:t>
            </a:r>
            <a:r>
              <a:rPr lang="tr-TR" sz="1600" dirty="0" err="1"/>
              <a:t>yukseklik</a:t>
            </a:r>
            <a:endParaRPr lang="tr-TR" sz="1600" dirty="0"/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alan= (taban X </a:t>
            </a:r>
            <a:r>
              <a:rPr lang="tr-TR" sz="1600" dirty="0" err="1"/>
              <a:t>tukseklik</a:t>
            </a:r>
            <a:r>
              <a:rPr lang="tr-TR" sz="1600" dirty="0"/>
              <a:t>)/2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YAZ alan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DUR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01AD993F-BF47-449C-8870-83EF15040209}"/>
              </a:ext>
            </a:extLst>
          </p:cNvPr>
          <p:cNvSpPr/>
          <p:nvPr/>
        </p:nvSpPr>
        <p:spPr>
          <a:xfrm rot="19152993">
            <a:off x="1378685" y="2127114"/>
            <a:ext cx="5806398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OKLARIN  YÖNÜ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BİR SONRAKI ADIMIN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 OLDUĞUNU BELİRTİR</a:t>
            </a:r>
          </a:p>
        </p:txBody>
      </p:sp>
      <p:sp>
        <p:nvSpPr>
          <p:cNvPr id="36" name="İçerik Yer Tutucusu 35">
            <a:extLst>
              <a:ext uri="{FF2B5EF4-FFF2-40B4-BE49-F238E27FC236}">
                <a16:creationId xmlns:a16="http://schemas.microsoft.com/office/drawing/2014/main" id="{2539071B-09B2-4AE5-8587-FB1CCDB4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grpSp>
        <p:nvGrpSpPr>
          <p:cNvPr id="61" name="Grup 60">
            <a:extLst>
              <a:ext uri="{FF2B5EF4-FFF2-40B4-BE49-F238E27FC236}">
                <a16:creationId xmlns:a16="http://schemas.microsoft.com/office/drawing/2014/main" id="{66465DC2-CF05-4CE1-A336-4C0CB056B6D5}"/>
              </a:ext>
            </a:extLst>
          </p:cNvPr>
          <p:cNvGrpSpPr/>
          <p:nvPr/>
        </p:nvGrpSpPr>
        <p:grpSpPr>
          <a:xfrm>
            <a:off x="2687260" y="797735"/>
            <a:ext cx="2931941" cy="4597749"/>
            <a:chOff x="5215670" y="352839"/>
            <a:chExt cx="2931941" cy="4597749"/>
          </a:xfrm>
        </p:grpSpPr>
        <p:sp>
          <p:nvSpPr>
            <p:cNvPr id="62" name="Akış Çizelgesi: Sonlandırıcı 61">
              <a:extLst>
                <a:ext uri="{FF2B5EF4-FFF2-40B4-BE49-F238E27FC236}">
                  <a16:creationId xmlns:a16="http://schemas.microsoft.com/office/drawing/2014/main" id="{41A34A56-7DE0-4BA3-BFF9-3700AF97FCC1}"/>
                </a:ext>
              </a:extLst>
            </p:cNvPr>
            <p:cNvSpPr/>
            <p:nvPr/>
          </p:nvSpPr>
          <p:spPr>
            <a:xfrm>
              <a:off x="5959499" y="352839"/>
              <a:ext cx="1444284" cy="44668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Başla</a:t>
              </a:r>
            </a:p>
          </p:txBody>
        </p:sp>
        <p:sp>
          <p:nvSpPr>
            <p:cNvPr id="63" name="Akış Çizelgesi: El İle Girdi 62">
              <a:extLst>
                <a:ext uri="{FF2B5EF4-FFF2-40B4-BE49-F238E27FC236}">
                  <a16:creationId xmlns:a16="http://schemas.microsoft.com/office/drawing/2014/main" id="{9985DE0D-646D-44A1-BBBE-6C3C0E8C639F}"/>
                </a:ext>
              </a:extLst>
            </p:cNvPr>
            <p:cNvSpPr/>
            <p:nvPr/>
          </p:nvSpPr>
          <p:spPr>
            <a:xfrm>
              <a:off x="5959499" y="1060333"/>
              <a:ext cx="1444284" cy="561975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Taban</a:t>
              </a:r>
            </a:p>
          </p:txBody>
        </p:sp>
        <p:sp>
          <p:nvSpPr>
            <p:cNvPr id="64" name="Akış Çizelgesi: El İle Girdi 63">
              <a:extLst>
                <a:ext uri="{FF2B5EF4-FFF2-40B4-BE49-F238E27FC236}">
                  <a16:creationId xmlns:a16="http://schemas.microsoft.com/office/drawing/2014/main" id="{20D36709-0F10-43B3-B536-8E7E33871E91}"/>
                </a:ext>
              </a:extLst>
            </p:cNvPr>
            <p:cNvSpPr/>
            <p:nvPr/>
          </p:nvSpPr>
          <p:spPr>
            <a:xfrm>
              <a:off x="5959499" y="1883118"/>
              <a:ext cx="1444284" cy="599091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Yükseklik</a:t>
              </a:r>
            </a:p>
          </p:txBody>
        </p:sp>
        <p:sp>
          <p:nvSpPr>
            <p:cNvPr id="65" name="Akış Çizelgesi: İşlem 64">
              <a:extLst>
                <a:ext uri="{FF2B5EF4-FFF2-40B4-BE49-F238E27FC236}">
                  <a16:creationId xmlns:a16="http://schemas.microsoft.com/office/drawing/2014/main" id="{572C98A6-4DBF-49EB-85D6-6F78CBB336E6}"/>
                </a:ext>
              </a:extLst>
            </p:cNvPr>
            <p:cNvSpPr/>
            <p:nvPr/>
          </p:nvSpPr>
          <p:spPr>
            <a:xfrm>
              <a:off x="5215670" y="2811943"/>
              <a:ext cx="2931941" cy="5990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Alan=(Taban x Yükseklik)/2</a:t>
              </a:r>
            </a:p>
          </p:txBody>
        </p:sp>
        <p:sp>
          <p:nvSpPr>
            <p:cNvPr id="66" name="Akış Çizelgesi: Görüntüleme 65">
              <a:extLst>
                <a:ext uri="{FF2B5EF4-FFF2-40B4-BE49-F238E27FC236}">
                  <a16:creationId xmlns:a16="http://schemas.microsoft.com/office/drawing/2014/main" id="{907557DB-D1D6-40D8-94E5-E0FF0F31AEC8}"/>
                </a:ext>
              </a:extLst>
            </p:cNvPr>
            <p:cNvSpPr/>
            <p:nvPr/>
          </p:nvSpPr>
          <p:spPr>
            <a:xfrm>
              <a:off x="5767241" y="3706882"/>
              <a:ext cx="1828800" cy="455960"/>
            </a:xfrm>
            <a:prstGeom prst="flowChartDisp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Alan</a:t>
              </a:r>
            </a:p>
          </p:txBody>
        </p:sp>
        <p:sp>
          <p:nvSpPr>
            <p:cNvPr id="67" name="Akış Çizelgesi: Sonlandırıcı 66">
              <a:extLst>
                <a:ext uri="{FF2B5EF4-FFF2-40B4-BE49-F238E27FC236}">
                  <a16:creationId xmlns:a16="http://schemas.microsoft.com/office/drawing/2014/main" id="{89B89ABE-CCFD-4DB5-86CC-69E2EB41580E}"/>
                </a:ext>
              </a:extLst>
            </p:cNvPr>
            <p:cNvSpPr/>
            <p:nvPr/>
          </p:nvSpPr>
          <p:spPr>
            <a:xfrm>
              <a:off x="5959499" y="4494629"/>
              <a:ext cx="1444284" cy="455959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>
                    <a:noFill/>
                  </a:ln>
                  <a:solidFill>
                    <a:schemeClr val="tx1"/>
                  </a:solidFill>
                </a:rPr>
                <a:t>Dur</a:t>
              </a:r>
            </a:p>
          </p:txBody>
        </p: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9FD51D95-1650-453C-852E-1D03115446CA}"/>
                </a:ext>
              </a:extLst>
            </p:cNvPr>
            <p:cNvCxnSpPr>
              <a:stCxn id="62" idx="2"/>
              <a:endCxn id="63" idx="0"/>
            </p:cNvCxnSpPr>
            <p:nvPr/>
          </p:nvCxnSpPr>
          <p:spPr>
            <a:xfrm>
              <a:off x="6681641" y="799523"/>
              <a:ext cx="0" cy="317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3C633BF0-2452-48F4-8D11-607F8EFC6DBB}"/>
                </a:ext>
              </a:extLst>
            </p:cNvPr>
            <p:cNvCxnSpPr>
              <a:stCxn id="63" idx="2"/>
              <a:endCxn id="64" idx="0"/>
            </p:cNvCxnSpPr>
            <p:nvPr/>
          </p:nvCxnSpPr>
          <p:spPr>
            <a:xfrm>
              <a:off x="6681641" y="1622308"/>
              <a:ext cx="0" cy="320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942388B6-C3BA-4250-8380-BE7EDB2CF7F1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6681641" y="2482209"/>
              <a:ext cx="0" cy="3297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D5CD16ED-D4D2-4EB7-AD02-34B24050F006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>
              <a:off x="6681641" y="3411034"/>
              <a:ext cx="0" cy="295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F907A440-0A05-4850-A1EB-355A01CD619A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6681641" y="4162842"/>
              <a:ext cx="0" cy="331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76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8D4C708-0CB0-4A6C-BCD4-47F79E8B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kuralları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DE4178-CC97-4299-A026-EF1FABFE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Akış şemalarında </a:t>
            </a:r>
            <a:r>
              <a:rPr lang="tr-TR" b="1" u="sng" dirty="0">
                <a:highlight>
                  <a:srgbClr val="FFFF00"/>
                </a:highlight>
              </a:rPr>
              <a:t>tek bir başlangıç simgesi olmalıdır</a:t>
            </a:r>
          </a:p>
          <a:p>
            <a:r>
              <a:rPr lang="tr-TR" u="sng" dirty="0"/>
              <a:t>Bitiş simgesi birden çok olabilir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Karar simgesinin haricindeki simgelere her zaman tek giriş ve tek çıkış yolu bulunur</a:t>
            </a:r>
            <a:r>
              <a:rPr lang="tr-TR" dirty="0"/>
              <a:t>.</a:t>
            </a:r>
          </a:p>
          <a:p>
            <a:r>
              <a:rPr lang="tr-TR" dirty="0"/>
              <a:t>Bağlaç simgesi sayfanın dolmasından ötürü parçalanan akış şemasının öğelerini birleştirmede kullanılır.</a:t>
            </a:r>
          </a:p>
          <a:p>
            <a:r>
              <a:rPr lang="tr-TR" dirty="0"/>
              <a:t>Simgeler birbirleri ile tek yönlü okla bağlanırlar.</a:t>
            </a:r>
          </a:p>
          <a:p>
            <a:r>
              <a:rPr lang="tr-TR" dirty="0"/>
              <a:t>Okların yönü algoritmanın mantıksal işlem akışını tanımlar.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678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C48CA3-CE5C-4889-A9B7-739D45DD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Uygulamanın yazılması (</a:t>
            </a:r>
            <a:r>
              <a:rPr lang="tr-TR" dirty="0" err="1"/>
              <a:t>ımplementatıon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2F4C04-7362-4E8C-9BBF-A9CA1EFF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Algoritması oluşturulan programın herhangi bir dilin kurallarına uyarak ve komutlarını kullanarak yazılma aşamasıdır. </a:t>
            </a:r>
          </a:p>
          <a:p>
            <a:r>
              <a:rPr lang="tr-TR" dirty="0">
                <a:solidFill>
                  <a:srgbClr val="0070C0"/>
                </a:solidFill>
              </a:rPr>
              <a:t>Sözde kod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Pseudocode</a:t>
            </a:r>
            <a:r>
              <a:rPr lang="tr-TR" dirty="0"/>
              <a:t>), kullanılan programlama diline dönüştürülür.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282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04588-1708-43EE-90CD-CAF04C2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Sınama (test)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0622FC-33EF-4551-9B73-B0E7AD96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 yazıldıktan sonra, uygun aşamalardan geçirilip, verilen girdilere göre uygun çıktıları üretip üretmediği kontrol edilir. </a:t>
            </a:r>
          </a:p>
          <a:p>
            <a:r>
              <a:rPr lang="tr-TR" dirty="0"/>
              <a:t>Bu aşamada program girdi olarak verilebilecek tüm değerlere göre; özellikle de uç değerlere göre sınanır.</a:t>
            </a:r>
          </a:p>
          <a:p>
            <a:r>
              <a:rPr lang="tr-TR" dirty="0"/>
              <a:t>Örneğin girdi olarak bir tamsayı girilmesi gereken programda, girilen sayının negatif olması halinde yapılacak işlemler tanımlanmamış olabilir. </a:t>
            </a:r>
          </a:p>
          <a:p>
            <a:r>
              <a:rPr lang="tr-TR" dirty="0"/>
              <a:t>Bu gibi durumlar bu aşamada gözden geçirilmelidir.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281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904588-1708-43EE-90CD-CAF04C2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BAKIM (MAINTENANCE)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0622FC-33EF-4551-9B73-B0E7AD960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000" dirty="0"/>
              <a:t>Sınama aşamasından sonra </a:t>
            </a:r>
            <a:r>
              <a:rPr lang="tr-TR" altLang="tr-TR" sz="2000" u="sng" dirty="0"/>
              <a:t>ortaya çıkan aksaklıklar </a:t>
            </a:r>
            <a:r>
              <a:rPr lang="tr-TR" altLang="tr-TR" sz="2000" dirty="0"/>
              <a:t>ve </a:t>
            </a:r>
            <a:r>
              <a:rPr lang="tr-TR" altLang="tr-TR" sz="2000" u="sng" dirty="0"/>
              <a:t>varsa yeni ihtiyaçlar </a:t>
            </a:r>
            <a:r>
              <a:rPr lang="tr-TR" altLang="tr-TR" sz="2000" dirty="0"/>
              <a:t> giderilir.</a:t>
            </a:r>
          </a:p>
          <a:p>
            <a:r>
              <a:rPr lang="tr-TR" altLang="tr-TR" dirty="0"/>
              <a:t>Yeni ihtiyaçlar ortaya çıkar ise tasarım aşamasından sonra problem tekrar gözden geçirilmelidir.</a:t>
            </a:r>
            <a:endParaRPr lang="en-US" altLang="tr-TR" sz="2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34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860AF-091C-4C39-AB5B-02BEF42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E2FC34-6C43-4D04-A2C1-555E680D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25F1F-3206-4A56-B772-3EBDBF62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Çalıştığı gün sayısı ve yevmiyesi girilen işçinin maaşını hesaplayan algoritmayı ve akış diyagramını yapınız.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DB5C7B-3B4F-4C69-B289-44DDFFD7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Problemin anlaşılması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CEF9678-5A52-45EF-AEF0-891F3F9236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program çalıştığı gün sayısı ve günlük yevmiyesi verilen işçinin maaşını bulacaktır.</a:t>
            </a:r>
          </a:p>
          <a:p>
            <a:r>
              <a:rPr lang="tr-TR" dirty="0"/>
              <a:t>Maaş hesaplanırken işçinin çalıştığı gün sayısı ile günlük yevmiyesi çarpılarak maaş hesaplanabilir.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3264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9860AF-091C-4C39-AB5B-02BEF425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endParaRPr lang="tr-TR" dirty="0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EE2FC34-6C43-4D04-A2C1-555E680D0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9B25F1F-3206-4A56-B772-3EBDBF62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Girdiler:</a:t>
            </a:r>
          </a:p>
          <a:p>
            <a:r>
              <a:rPr lang="tr-TR" dirty="0"/>
              <a:t>Gün</a:t>
            </a:r>
          </a:p>
          <a:p>
            <a:r>
              <a:rPr lang="tr-TR" dirty="0"/>
              <a:t>Yevmiye</a:t>
            </a:r>
          </a:p>
          <a:p>
            <a:pPr marL="0" indent="0">
              <a:buNone/>
            </a:pPr>
            <a:r>
              <a:rPr lang="tr-TR" dirty="0"/>
              <a:t>Çıktılar: </a:t>
            </a:r>
          </a:p>
          <a:p>
            <a:r>
              <a:rPr lang="tr-TR" dirty="0"/>
              <a:t>Maaş</a:t>
            </a:r>
          </a:p>
          <a:p>
            <a:pPr marL="0" indent="0">
              <a:buNone/>
            </a:pPr>
            <a:r>
              <a:rPr lang="tr-TR" dirty="0"/>
              <a:t>İlişki:</a:t>
            </a:r>
          </a:p>
          <a:p>
            <a:r>
              <a:rPr lang="tr-TR" dirty="0"/>
              <a:t>Maaş = Gün X Yevmiye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8BDB5C7B-3B4F-4C69-B289-44DDFFD70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5CEF9678-5A52-45EF-AEF0-891F3F92363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gun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 err="1"/>
              <a:t>maas</a:t>
            </a:r>
            <a:r>
              <a:rPr lang="tr-TR" altLang="tr-TR" dirty="0"/>
              <a:t> = </a:t>
            </a:r>
            <a:r>
              <a:rPr lang="tr-TR" altLang="tr-TR" dirty="0" err="1"/>
              <a:t>gun</a:t>
            </a:r>
            <a:r>
              <a:rPr lang="tr-TR" altLang="tr-TR" dirty="0"/>
              <a:t> x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</a:t>
            </a:r>
            <a:r>
              <a:rPr lang="tr-TR" altLang="tr-TR" dirty="0" err="1"/>
              <a:t>maas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171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3B94F41C-FA96-453B-AD00-4F275984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ÖRNEk</a:t>
            </a:r>
            <a:r>
              <a:rPr lang="tr-TR" dirty="0"/>
              <a:t> İŞ AKIŞI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4589FE21-644A-4E1A-AAAE-002F1F662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gun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 err="1"/>
              <a:t>maas</a:t>
            </a:r>
            <a:r>
              <a:rPr lang="tr-TR" altLang="tr-TR" dirty="0"/>
              <a:t> = </a:t>
            </a:r>
            <a:r>
              <a:rPr lang="tr-TR" altLang="tr-TR" dirty="0" err="1"/>
              <a:t>gun</a:t>
            </a:r>
            <a:r>
              <a:rPr lang="tr-TR" altLang="tr-TR" dirty="0"/>
              <a:t> x yevmiye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</a:t>
            </a:r>
            <a:r>
              <a:rPr lang="tr-TR" altLang="tr-TR" dirty="0" err="1"/>
              <a:t>maas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endParaRPr lang="tr-TR" dirty="0"/>
          </a:p>
        </p:txBody>
      </p:sp>
      <p:grpSp>
        <p:nvGrpSpPr>
          <p:cNvPr id="30" name="Grup 29">
            <a:extLst>
              <a:ext uri="{FF2B5EF4-FFF2-40B4-BE49-F238E27FC236}">
                <a16:creationId xmlns:a16="http://schemas.microsoft.com/office/drawing/2014/main" id="{F17570FD-987C-4FE8-8433-2C63C8F0E8B4}"/>
              </a:ext>
            </a:extLst>
          </p:cNvPr>
          <p:cNvGrpSpPr/>
          <p:nvPr/>
        </p:nvGrpSpPr>
        <p:grpSpPr>
          <a:xfrm>
            <a:off x="2650588" y="1076739"/>
            <a:ext cx="2931941" cy="3881112"/>
            <a:chOff x="4431763" y="476664"/>
            <a:chExt cx="2931941" cy="3881112"/>
          </a:xfrm>
        </p:grpSpPr>
        <p:sp>
          <p:nvSpPr>
            <p:cNvPr id="31" name="Akış Çizelgesi: Sonlandırıcı 30">
              <a:extLst>
                <a:ext uri="{FF2B5EF4-FFF2-40B4-BE49-F238E27FC236}">
                  <a16:creationId xmlns:a16="http://schemas.microsoft.com/office/drawing/2014/main" id="{1A6C0E19-0441-4038-91C1-976F470C985D}"/>
                </a:ext>
              </a:extLst>
            </p:cNvPr>
            <p:cNvSpPr/>
            <p:nvPr/>
          </p:nvSpPr>
          <p:spPr>
            <a:xfrm>
              <a:off x="5175592" y="476664"/>
              <a:ext cx="1444284" cy="446684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Başla</a:t>
              </a:r>
            </a:p>
          </p:txBody>
        </p:sp>
        <p:sp>
          <p:nvSpPr>
            <p:cNvPr id="32" name="Akış Çizelgesi: El İle Girdi 31">
              <a:extLst>
                <a:ext uri="{FF2B5EF4-FFF2-40B4-BE49-F238E27FC236}">
                  <a16:creationId xmlns:a16="http://schemas.microsoft.com/office/drawing/2014/main" id="{F3827DD0-4C61-4EB7-8D41-0C400690BDBB}"/>
                </a:ext>
              </a:extLst>
            </p:cNvPr>
            <p:cNvSpPr/>
            <p:nvPr/>
          </p:nvSpPr>
          <p:spPr>
            <a:xfrm>
              <a:off x="5175592" y="1184158"/>
              <a:ext cx="1444284" cy="561975"/>
            </a:xfrm>
            <a:prstGeom prst="flowChartManualInpu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Gün,Yevmiye</a:t>
              </a:r>
              <a:endParaRPr lang="tr-T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Akış Çizelgesi: İşlem 32">
              <a:extLst>
                <a:ext uri="{FF2B5EF4-FFF2-40B4-BE49-F238E27FC236}">
                  <a16:creationId xmlns:a16="http://schemas.microsoft.com/office/drawing/2014/main" id="{2A30E547-3EB5-457C-936B-2533D8252ADB}"/>
                </a:ext>
              </a:extLst>
            </p:cNvPr>
            <p:cNvSpPr/>
            <p:nvPr/>
          </p:nvSpPr>
          <p:spPr>
            <a:xfrm>
              <a:off x="4431763" y="2066852"/>
              <a:ext cx="2931941" cy="677359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Maaş=Gün x Yevmiye</a:t>
              </a:r>
            </a:p>
          </p:txBody>
        </p:sp>
        <p:sp>
          <p:nvSpPr>
            <p:cNvPr id="34" name="Akış Çizelgesi: Görüntüleme 33">
              <a:extLst>
                <a:ext uri="{FF2B5EF4-FFF2-40B4-BE49-F238E27FC236}">
                  <a16:creationId xmlns:a16="http://schemas.microsoft.com/office/drawing/2014/main" id="{E29972D3-170A-4165-93C2-2FA8113F86DE}"/>
                </a:ext>
              </a:extLst>
            </p:cNvPr>
            <p:cNvSpPr/>
            <p:nvPr/>
          </p:nvSpPr>
          <p:spPr>
            <a:xfrm>
              <a:off x="4983333" y="3114070"/>
              <a:ext cx="1828800" cy="455960"/>
            </a:xfrm>
            <a:prstGeom prst="flowChartDisplay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Maaş</a:t>
              </a:r>
            </a:p>
          </p:txBody>
        </p:sp>
        <p:sp>
          <p:nvSpPr>
            <p:cNvPr id="35" name="Akış Çizelgesi: Sonlandırıcı 34">
              <a:extLst>
                <a:ext uri="{FF2B5EF4-FFF2-40B4-BE49-F238E27FC236}">
                  <a16:creationId xmlns:a16="http://schemas.microsoft.com/office/drawing/2014/main" id="{088D3B37-9A01-4F3E-8483-30C2BB04570C}"/>
                </a:ext>
              </a:extLst>
            </p:cNvPr>
            <p:cNvSpPr/>
            <p:nvPr/>
          </p:nvSpPr>
          <p:spPr>
            <a:xfrm>
              <a:off x="5175591" y="3901817"/>
              <a:ext cx="1444284" cy="455959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Dur</a:t>
              </a:r>
            </a:p>
          </p:txBody>
        </p: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23E9778E-A307-4A3E-8ADC-418C8CCCCC5D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5897734" y="923348"/>
              <a:ext cx="0" cy="3170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Düz Ok Bağlayıcısı 36">
              <a:extLst>
                <a:ext uri="{FF2B5EF4-FFF2-40B4-BE49-F238E27FC236}">
                  <a16:creationId xmlns:a16="http://schemas.microsoft.com/office/drawing/2014/main" id="{16387DA2-F134-48C6-BD54-295877582ACF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5897734" y="1746133"/>
              <a:ext cx="0" cy="3207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6C68FFF6-FA98-4EBE-B04D-A323B414010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5897733" y="2744211"/>
              <a:ext cx="1" cy="3698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E2466D0F-E27F-4104-AE8D-9FFE92031028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5897733" y="3570030"/>
              <a:ext cx="0" cy="3317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787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dirty="0"/>
              <a:t>Programlamada </a:t>
            </a:r>
            <a:r>
              <a:rPr lang="tr-TR" altLang="tr-TR" u="sng" dirty="0">
                <a:highlight>
                  <a:srgbClr val="FFFF00"/>
                </a:highlight>
              </a:rPr>
              <a:t>asıl olan problem çözümüdür</a:t>
            </a:r>
            <a:r>
              <a:rPr lang="tr-TR" altLang="tr-TR" dirty="0"/>
              <a:t>. </a:t>
            </a:r>
          </a:p>
          <a:p>
            <a:pPr algn="just"/>
            <a:r>
              <a:rPr lang="tr-TR" altLang="tr-TR" dirty="0"/>
              <a:t>Problem çözme işleminde ne kadar iyiyseniz o oranda iyi bir programcı olabilirsiniz. </a:t>
            </a: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tr-TR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  <a:p>
            <a:pPr marL="0" indent="0" algn="ctr">
              <a:buNone/>
            </a:pPr>
            <a:endParaRPr lang="tr-TR" b="1" u="sng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C3C8E79-0D38-45AB-8CCE-BF70B838CC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Bilgisayar programcılarının, program geliştirme SÜRECİ aşağıdaki adımlardan oluşur: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Problem 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Analiz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Tasarım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Uygulama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Sınama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Bakım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026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ve DEĞİŞKEN tipi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2400" dirty="0"/>
                  <a:t>x </a:t>
                </a:r>
                <a:r>
                  <a:rPr lang="el-G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olmak</m:t>
                    </m:r>
                    <m:r>
                      <a:rPr lang="tr-TR" sz="2400">
                        <a:latin typeface="Cambria Math" panose="02040503050406030204" pitchFamily="18" charset="0"/>
                      </a:rPr>
                      <m:t> ü</m:t>
                    </m:r>
                    <m:r>
                      <m:rPr>
                        <m:sty m:val="p"/>
                      </m:rPr>
                      <a:rPr lang="tr-TR" sz="2400">
                        <a:latin typeface="Cambria Math" panose="02040503050406030204" pitchFamily="18" charset="0"/>
                      </a:rPr>
                      <m:t>zere</m:t>
                    </m:r>
                  </m:oMath>
                </a14:m>
                <a:r>
                  <a:rPr lang="tr-TR" sz="24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tr-T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sz="24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400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tr-TR" sz="2400" b="0" dirty="0">
                  <a:highlight>
                    <a:srgbClr val="FFFF00"/>
                  </a:highlight>
                </a:endParaRPr>
              </a:p>
              <a:p>
                <a:r>
                  <a:rPr lang="tr-TR" sz="2400" dirty="0"/>
                  <a:t>Bağımsız değişken, x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x: tamsayı yada</a:t>
                </a:r>
                <a:br>
                  <a:rPr lang="tr-TR" sz="2400" dirty="0"/>
                </a:br>
                <a:r>
                  <a:rPr lang="tr-TR" sz="2400" dirty="0"/>
                  <a:t>y: gerçek sayı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051" t="-6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Daha önce işlenen derste değişkenin, </a:t>
            </a:r>
            <a:r>
              <a:rPr lang="tr-TR" u="sng" dirty="0"/>
              <a:t>matematikten bildiğimiz değişkenler olduğu anlatılmıştı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Cebir (</a:t>
            </a:r>
            <a:r>
              <a:rPr lang="tr-TR" dirty="0" err="1">
                <a:solidFill>
                  <a:srgbClr val="0070C0"/>
                </a:solidFill>
              </a:rPr>
              <a:t>algebra</a:t>
            </a:r>
            <a:r>
              <a:rPr lang="tr-TR" dirty="0"/>
              <a:t>) dilinde doğrudan problemde verilen rakamlar değil, onları temsil eden değişkenleri kullanırız. </a:t>
            </a:r>
          </a:p>
          <a:p>
            <a:pPr marL="0" indent="0">
              <a:buNone/>
            </a:pPr>
            <a:r>
              <a:rPr lang="tr-TR" dirty="0"/>
              <a:t>Yanda </a:t>
            </a:r>
            <a:r>
              <a:rPr lang="tr-TR" b="1" i="1" dirty="0"/>
              <a:t>tamsayı</a:t>
            </a:r>
            <a:r>
              <a:rPr lang="tr-TR" dirty="0"/>
              <a:t> ve </a:t>
            </a:r>
            <a:r>
              <a:rPr lang="tr-TR" b="1" i="1" dirty="0"/>
              <a:t>gerçek sayı </a:t>
            </a:r>
            <a:r>
              <a:rPr lang="tr-TR" dirty="0"/>
              <a:t>diye belirtilen kümeler, yazılımlarda </a:t>
            </a:r>
            <a:r>
              <a:rPr lang="tr-TR" dirty="0">
                <a:solidFill>
                  <a:srgbClr val="0070C0"/>
                </a:solidFill>
              </a:rPr>
              <a:t>değişkenin</a:t>
            </a:r>
            <a:r>
              <a:rPr lang="tr-TR" dirty="0"/>
              <a:t> </a:t>
            </a:r>
            <a:r>
              <a:rPr lang="tr-TR" dirty="0">
                <a:solidFill>
                  <a:srgbClr val="0070C0"/>
                </a:solidFill>
              </a:rPr>
              <a:t>tipine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type</a:t>
            </a:r>
            <a:r>
              <a:rPr lang="tr-TR" dirty="0"/>
              <a:t>) karşılık gelir.</a:t>
            </a:r>
          </a:p>
          <a:p>
            <a:pPr marL="0" indent="0">
              <a:buNone/>
            </a:pPr>
            <a:r>
              <a:rPr lang="tr-TR" dirty="0"/>
              <a:t>Yandaki formülde bulunan </a:t>
            </a:r>
            <a:r>
              <a:rPr lang="tr-TR" dirty="0">
                <a:highlight>
                  <a:srgbClr val="FFFF00"/>
                </a:highlight>
              </a:rPr>
              <a:t>2</a:t>
            </a:r>
            <a:r>
              <a:rPr lang="tr-TR" dirty="0"/>
              <a:t>, </a:t>
            </a:r>
            <a:r>
              <a:rPr lang="tr-TR" dirty="0">
                <a:highlight>
                  <a:srgbClr val="FFFF00"/>
                </a:highlight>
              </a:rPr>
              <a:t>3</a:t>
            </a:r>
            <a:r>
              <a:rPr lang="tr-TR" dirty="0"/>
              <a:t> ve </a:t>
            </a:r>
            <a:r>
              <a:rPr lang="tr-TR" dirty="0">
                <a:highlight>
                  <a:srgbClr val="FFFF00"/>
                </a:highlight>
              </a:rPr>
              <a:t>10</a:t>
            </a:r>
            <a:r>
              <a:rPr lang="tr-TR" dirty="0"/>
              <a:t> hiçbir zaman değişmeyen sabitlerdir.</a:t>
            </a:r>
          </a:p>
        </p:txBody>
      </p:sp>
    </p:spTree>
    <p:extLst>
      <p:ext uri="{BB962C8B-B14F-4D97-AF65-F5344CB8AC3E}">
        <p14:creationId xmlns:p14="http://schemas.microsoft.com/office/powerpoint/2010/main" val="1174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Sabitler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tr-TR" sz="2400" b="1" dirty="0"/>
                  <a:t>r </a:t>
                </a:r>
                <a:r>
                  <a:rPr lang="el-G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ϵ</a:t>
                </a:r>
                <a:r>
                  <a:rPr lang="tr-TR" sz="2400" b="1" dirty="0"/>
                  <a:t>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tr-TR" sz="24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400" b="1" i="1">
                        <a:latin typeface="Cambria Math" panose="02040503050406030204" pitchFamily="18" charset="0"/>
                      </a:rPr>
                      <m:t>𝐨𝐥𝐦𝐚𝐤</m:t>
                    </m:r>
                    <m:r>
                      <a:rPr lang="tr-TR" sz="2400" b="1">
                        <a:latin typeface="Cambria Math" panose="02040503050406030204" pitchFamily="18" charset="0"/>
                      </a:rPr>
                      <m:t> ü</m:t>
                    </m:r>
                    <m:r>
                      <a:rPr lang="tr-TR" sz="2400" b="1" i="1">
                        <a:latin typeface="Cambria Math" panose="02040503050406030204" pitchFamily="18" charset="0"/>
                      </a:rPr>
                      <m:t>𝐳𝐞𝐫𝐞</m:t>
                    </m:r>
                  </m:oMath>
                </a14:m>
                <a:r>
                  <a:rPr lang="tr-TR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tr-T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𝟐</m:t>
                    </m:r>
                    <m:r>
                      <a:rPr lang="tr-TR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tr-TR" sz="2400" b="1" dirty="0"/>
                  <a:t>r </a:t>
                </a:r>
                <a:r>
                  <a:rPr lang="tr-TR" sz="2400" b="0" dirty="0"/>
                  <a:t>çemberin çevre uzunluğunu verir.</a:t>
                </a:r>
              </a:p>
              <a:p>
                <a:r>
                  <a:rPr lang="tr-TR" sz="2400" dirty="0"/>
                  <a:t>Bağımsız değişken, r</a:t>
                </a:r>
              </a:p>
              <a:p>
                <a:r>
                  <a:rPr lang="tr-TR" sz="2400" dirty="0"/>
                  <a:t>Bağımlı değişken y</a:t>
                </a:r>
              </a:p>
              <a:p>
                <a:r>
                  <a:rPr lang="tr-TR" sz="2400" dirty="0"/>
                  <a:t>r, y: gerçek sayı</a:t>
                </a:r>
              </a:p>
              <a:p>
                <a:r>
                  <a:rPr lang="tr-TR" sz="2400" dirty="0"/>
                  <a:t>2 ve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sz="2400" dirty="0"/>
                  <a:t> sabittir.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54" t="-21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tr-TR" dirty="0"/>
                  <a:t>Yandaki formülde bulunan </a:t>
                </a:r>
                <a:r>
                  <a:rPr lang="tr-TR" dirty="0">
                    <a:highlight>
                      <a:srgbClr val="FFFF00"/>
                    </a:highlight>
                  </a:rPr>
                  <a:t>2</a:t>
                </a:r>
                <a:r>
                  <a:rPr lang="tr-TR" dirty="0"/>
                  <a:t> ve </a:t>
                </a:r>
                <a14:m>
                  <m:oMath xmlns:m="http://schemas.openxmlformats.org/officeDocument/2006/math">
                    <m:r>
                      <a:rPr lang="tr-TR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 hiçbir zaman değişmeyen sabitlerdir.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tr-TR" dirty="0"/>
                  <a:t> sabitinde olduğu gibi sabitler herkes tarafından bilinir. </a:t>
                </a:r>
              </a:p>
              <a:p>
                <a:pPr marL="0" indent="0">
                  <a:buNone/>
                </a:pPr>
                <a:r>
                  <a:rPr lang="tr-TR" dirty="0"/>
                  <a:t>Buradan hareketle algoritmalarda yada kodlamalarda ilk önce sabitler tanımlanır.</a:t>
                </a:r>
              </a:p>
              <a:p>
                <a:pPr marL="0" indent="0">
                  <a:buNone/>
                </a:pPr>
                <a:r>
                  <a:rPr lang="tr-TR" dirty="0"/>
                  <a:t>Sabitleri önceden tanımlamak daha sonra yapılacak iş ve işlemler için kolaylık sağlar.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4" name="İçerik Yer Tutucusu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82" t="-1531" r="-6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09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ilhanozkan@outlook.com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2024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0D883-724D-41ED-BF28-2FAC11C5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PROGRAM GELİŞTİRMEDE </a:t>
            </a:r>
            <a:br>
              <a:rPr lang="tr-TR" dirty="0"/>
            </a:br>
            <a:r>
              <a:rPr lang="tr-TR" dirty="0"/>
              <a:t>TEMEL ELEMENTLER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3B43BF-559A-4DC7-BD14-BEA060E1A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Input</a:t>
            </a:r>
            <a:r>
              <a:rPr lang="tr-TR" dirty="0"/>
              <a:t>: Klavyeden, dosyadan, bir başka programdan veri getirecek her şey için kullanılır.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Output</a:t>
            </a:r>
            <a:r>
              <a:rPr lang="tr-TR" dirty="0"/>
              <a:t>: Konsola,  dosyaya veya bir başka programa üretilen sonuçların gönderildiği her ortamdır.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>
                <a:highlight>
                  <a:srgbClr val="FFFF00"/>
                </a:highlight>
              </a:rPr>
              <a:t>Aritmetic</a:t>
            </a:r>
            <a:r>
              <a:rPr lang="tr-TR" dirty="0"/>
              <a:t>: verileriniz üzerinde yapılan matematiksel işlemlerdir.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8C47F4-52A8-4AD1-8AD5-C6C6F0C017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tr-TR" dirty="0" err="1">
                <a:highlight>
                  <a:srgbClr val="FFFF00"/>
                </a:highlight>
              </a:rPr>
              <a:t>Conditionals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Loops</a:t>
            </a:r>
            <a:r>
              <a:rPr lang="tr-TR" dirty="0"/>
              <a:t>: bir durumun test edilip doğrulandığında bir grup emrin icra edilmesi yada bir durumla karşılaşana kadar bir grup emrin icra edilmesi anlamındadır.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tr-TR" dirty="0" err="1">
                <a:highlight>
                  <a:srgbClr val="FFFF00"/>
                </a:highlight>
              </a:rPr>
              <a:t>Variables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and</a:t>
            </a:r>
            <a:r>
              <a:rPr lang="tr-TR" dirty="0">
                <a:highlight>
                  <a:srgbClr val="FFFF00"/>
                </a:highlight>
              </a:rPr>
              <a:t> Data </a:t>
            </a:r>
            <a:r>
              <a:rPr lang="tr-TR" dirty="0" err="1">
                <a:highlight>
                  <a:srgbClr val="FFFF00"/>
                </a:highlight>
              </a:rPr>
              <a:t>Structures</a:t>
            </a:r>
            <a:r>
              <a:rPr lang="tr-TR" dirty="0"/>
              <a:t>: program süresince üzerinde çalıştığımız verilerin saklandığı yerlerdir.</a:t>
            </a:r>
          </a:p>
        </p:txBody>
      </p:sp>
    </p:spTree>
    <p:extLst>
      <p:ext uri="{BB962C8B-B14F-4D97-AF65-F5344CB8AC3E}">
        <p14:creationId xmlns:p14="http://schemas.microsoft.com/office/powerpoint/2010/main" val="15841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>
            <a:extLst>
              <a:ext uri="{FF2B5EF4-FFF2-40B4-BE49-F238E27FC236}">
                <a16:creationId xmlns:a16="http://schemas.microsoft.com/office/drawing/2014/main" id="{237B5B69-D6A7-4414-9754-DFD2AA75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Problemin belirlenmesi ve analiz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4D38935E-8F13-476E-826B-D80197274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82CD4E2-BC7A-4619-83C6-B3487ED744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Bu ilk adımda programcı, </a:t>
            </a:r>
            <a:r>
              <a:rPr lang="tr-TR" u="sng" dirty="0">
                <a:highlight>
                  <a:srgbClr val="FFFF00"/>
                </a:highlight>
              </a:rPr>
              <a:t>problemi anlamaya çalışır</a:t>
            </a:r>
            <a:r>
              <a:rPr lang="tr-TR" dirty="0"/>
              <a:t>. </a:t>
            </a:r>
          </a:p>
          <a:p>
            <a:r>
              <a:rPr lang="tr-TR" dirty="0"/>
              <a:t>Problemin ne olduğunu, </a:t>
            </a:r>
            <a:r>
              <a:rPr lang="tr-TR" u="sng" dirty="0">
                <a:highlight>
                  <a:srgbClr val="FFFF00"/>
                </a:highlight>
              </a:rPr>
              <a:t>çözümde nelerin gerekli olduğunu</a:t>
            </a:r>
            <a:r>
              <a:rPr lang="tr-TR" dirty="0"/>
              <a:t>, lazım olan ön bilgileri belirler. </a:t>
            </a:r>
          </a:p>
          <a:p>
            <a:r>
              <a:rPr lang="tr-TR" dirty="0"/>
              <a:t>Problemi anlamanın çözümün yarısı olduğu unutulmamalıdır!</a:t>
            </a:r>
          </a:p>
          <a:p>
            <a:endParaRPr lang="tr-TR" dirty="0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7B1B08CD-CD75-4BA6-B768-FA4B4D081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ANALİZ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26CFCFA4-2F22-4EB6-8B46-E24A8154CB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adımda problemi </a:t>
            </a:r>
            <a:r>
              <a:rPr lang="tr-TR" u="sng" dirty="0">
                <a:highlight>
                  <a:srgbClr val="FFFF00"/>
                </a:highlight>
              </a:rPr>
              <a:t>çözüm için verilen değerler ile programın elde etmesi gereken değerlerin ne olduğu belirlenmelidir</a:t>
            </a:r>
            <a:r>
              <a:rPr lang="tr-TR" dirty="0"/>
              <a:t>. </a:t>
            </a:r>
          </a:p>
          <a:p>
            <a:r>
              <a:rPr lang="tr-TR" u="sng" dirty="0">
                <a:highlight>
                  <a:srgbClr val="FFFF00"/>
                </a:highlight>
              </a:rPr>
              <a:t>Girdiler ve çıktılar madde madde yazılır</a:t>
            </a:r>
            <a:r>
              <a:rPr lang="tr-TR" dirty="0"/>
              <a:t>. </a:t>
            </a:r>
          </a:p>
          <a:p>
            <a:r>
              <a:rPr lang="tr-TR" dirty="0"/>
              <a:t>Bu </a:t>
            </a:r>
            <a:r>
              <a:rPr lang="tr-TR" u="sng" dirty="0">
                <a:highlight>
                  <a:srgbClr val="FFFF00"/>
                </a:highlight>
              </a:rPr>
              <a:t>girdi ve çıktı arasındaki ilişki belirlenir</a:t>
            </a:r>
            <a:r>
              <a:rPr lang="tr-TR" dirty="0"/>
              <a:t>. </a:t>
            </a:r>
          </a:p>
          <a:p>
            <a:r>
              <a:rPr lang="tr-TR" dirty="0"/>
              <a:t>Belirlenen ilişki formüller ile açıklanabilir.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799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PROBLEM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8C7914EE-9E5A-4B50-8302-5AA3275F5C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Taban ve yükseklik değerleri verilen üçgenin alanını hesaplayınız?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Problemi Anlama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tr-TR" dirty="0"/>
              <a:t>Bu problemde üçgen alanını bulmak için gerekli olan formülün bulunması zorunludur.</a:t>
            </a:r>
          </a:p>
          <a:p>
            <a:r>
              <a:rPr lang="tr-TR" dirty="0"/>
              <a:t>Formül olduğunu düşünmek çözüm yöntemi hakkında bir fikir oluştuğu anlamına gelir.</a:t>
            </a:r>
          </a:p>
        </p:txBody>
      </p:sp>
    </p:spTree>
    <p:extLst>
      <p:ext uri="{BB962C8B-B14F-4D97-AF65-F5344CB8AC3E}">
        <p14:creationId xmlns:p14="http://schemas.microsoft.com/office/powerpoint/2010/main" val="46733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Analiz…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Girdiler:</a:t>
            </a:r>
          </a:p>
          <a:p>
            <a:r>
              <a:rPr lang="tr-TR" dirty="0"/>
              <a:t>Taban ve Yükseklik </a:t>
            </a:r>
          </a:p>
          <a:p>
            <a:pPr marL="0" indent="0">
              <a:buNone/>
            </a:pPr>
            <a:r>
              <a:rPr lang="tr-TR" dirty="0"/>
              <a:t>Çıktılar:</a:t>
            </a:r>
          </a:p>
          <a:p>
            <a:r>
              <a:rPr lang="tr-TR" dirty="0"/>
              <a:t>Alan</a:t>
            </a:r>
          </a:p>
          <a:p>
            <a:r>
              <a:rPr lang="tr-TR" altLang="tr-TR" dirty="0"/>
              <a:t>Verilen değerler ile çıktı arasındaki formüle edilmiş ilişkiyi belirlemek gerekir. </a:t>
            </a:r>
          </a:p>
          <a:p>
            <a:r>
              <a:rPr lang="tr-TR" altLang="tr-TR" dirty="0"/>
              <a:t>Gerekli olan girdileri ve birbirleri arasındaki ilişkileri belirleyerek bir problemi modelleme işlemine </a:t>
            </a:r>
            <a:r>
              <a:rPr lang="tr-TR" altLang="tr-TR" i="1" dirty="0"/>
              <a:t>soyutlama </a:t>
            </a:r>
            <a:r>
              <a:rPr lang="tr-TR" altLang="tr-TR" dirty="0"/>
              <a:t>(</a:t>
            </a:r>
            <a:r>
              <a:rPr lang="tr-TR" altLang="tr-TR" dirty="0" err="1"/>
              <a:t>abstraction</a:t>
            </a:r>
            <a:r>
              <a:rPr lang="tr-TR" altLang="tr-TR" dirty="0"/>
              <a:t>) adı verilir.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tr-TR" altLang="tr-TR" dirty="0"/>
              <a:t>Alan=(Taban x </a:t>
            </a:r>
            <a:r>
              <a:rPr lang="tr-TR" altLang="tr-TR" dirty="0" err="1"/>
              <a:t>Yukseklik</a:t>
            </a:r>
            <a:r>
              <a:rPr lang="tr-TR" altLang="tr-TR" dirty="0"/>
              <a:t>)/2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  <p:grpSp>
        <p:nvGrpSpPr>
          <p:cNvPr id="25" name="Grup 24">
            <a:extLst>
              <a:ext uri="{FF2B5EF4-FFF2-40B4-BE49-F238E27FC236}">
                <a16:creationId xmlns:a16="http://schemas.microsoft.com/office/drawing/2014/main" id="{B0AA0B19-D16F-42EC-ADC9-CCBE35750ADD}"/>
              </a:ext>
            </a:extLst>
          </p:cNvPr>
          <p:cNvGrpSpPr/>
          <p:nvPr/>
        </p:nvGrpSpPr>
        <p:grpSpPr>
          <a:xfrm>
            <a:off x="1556425" y="2915355"/>
            <a:ext cx="3044758" cy="2657757"/>
            <a:chOff x="2247089" y="2811294"/>
            <a:chExt cx="3044758" cy="2657757"/>
          </a:xfrm>
        </p:grpSpPr>
        <p:sp>
          <p:nvSpPr>
            <p:cNvPr id="26" name="İkizkenar Üçgen 25">
              <a:extLst>
                <a:ext uri="{FF2B5EF4-FFF2-40B4-BE49-F238E27FC236}">
                  <a16:creationId xmlns:a16="http://schemas.microsoft.com/office/drawing/2014/main" id="{97B8044F-4F68-482D-9F9C-D8D695F02F3B}"/>
                </a:ext>
              </a:extLst>
            </p:cNvPr>
            <p:cNvSpPr/>
            <p:nvPr/>
          </p:nvSpPr>
          <p:spPr>
            <a:xfrm>
              <a:off x="2247089" y="2811294"/>
              <a:ext cx="3044758" cy="2402732"/>
            </a:xfrm>
            <a:prstGeom prst="triangle">
              <a:avLst>
                <a:gd name="adj" fmla="val 22843"/>
              </a:avLst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cxnSp>
          <p:nvCxnSpPr>
            <p:cNvPr id="27" name="Düz Bağlayıcı 26">
              <a:extLst>
                <a:ext uri="{FF2B5EF4-FFF2-40B4-BE49-F238E27FC236}">
                  <a16:creationId xmlns:a16="http://schemas.microsoft.com/office/drawing/2014/main" id="{10D71F17-0E3E-4A28-B020-7EAB98DCD58D}"/>
                </a:ext>
              </a:extLst>
            </p:cNvPr>
            <p:cNvCxnSpPr>
              <a:stCxn id="26" idx="0"/>
              <a:endCxn id="26" idx="3"/>
            </p:cNvCxnSpPr>
            <p:nvPr/>
          </p:nvCxnSpPr>
          <p:spPr>
            <a:xfrm>
              <a:off x="2942603" y="2811294"/>
              <a:ext cx="0" cy="2402732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ikdörtgen 27">
              <a:extLst>
                <a:ext uri="{FF2B5EF4-FFF2-40B4-BE49-F238E27FC236}">
                  <a16:creationId xmlns:a16="http://schemas.microsoft.com/office/drawing/2014/main" id="{C8EE6CE7-2F08-473A-8FAA-07BD06815E4C}"/>
                </a:ext>
              </a:extLst>
            </p:cNvPr>
            <p:cNvSpPr/>
            <p:nvPr/>
          </p:nvSpPr>
          <p:spPr>
            <a:xfrm>
              <a:off x="2942603" y="5019472"/>
              <a:ext cx="199426" cy="1945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Metin kutusu 28">
              <a:extLst>
                <a:ext uri="{FF2B5EF4-FFF2-40B4-BE49-F238E27FC236}">
                  <a16:creationId xmlns:a16="http://schemas.microsoft.com/office/drawing/2014/main" id="{0B853A43-58EF-4B9A-8FE7-8FA26B39B71B}"/>
                </a:ext>
              </a:extLst>
            </p:cNvPr>
            <p:cNvSpPr txBox="1"/>
            <p:nvPr/>
          </p:nvSpPr>
          <p:spPr>
            <a:xfrm>
              <a:off x="2942602" y="415273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h</a:t>
              </a:r>
            </a:p>
          </p:txBody>
        </p:sp>
        <p:sp>
          <p:nvSpPr>
            <p:cNvPr id="30" name="Metin kutusu 29">
              <a:extLst>
                <a:ext uri="{FF2B5EF4-FFF2-40B4-BE49-F238E27FC236}">
                  <a16:creationId xmlns:a16="http://schemas.microsoft.com/office/drawing/2014/main" id="{3A648834-D2CE-42B7-A15F-7E1948CED6DF}"/>
                </a:ext>
              </a:extLst>
            </p:cNvPr>
            <p:cNvSpPr txBox="1"/>
            <p:nvPr/>
          </p:nvSpPr>
          <p:spPr>
            <a:xfrm>
              <a:off x="3416406" y="5099719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195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Tasarım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Algoritmanın oluşturulmasında </a:t>
            </a:r>
            <a:r>
              <a:rPr lang="tr-TR" dirty="0">
                <a:solidFill>
                  <a:srgbClr val="0070C0"/>
                </a:solidFill>
              </a:rPr>
              <a:t>sözde kod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pseudocode</a:t>
            </a:r>
            <a:r>
              <a:rPr lang="tr-TR" dirty="0"/>
              <a:t>) adı verilen günlük konuşma diline yakın bir dil kullanılabilir. </a:t>
            </a:r>
          </a:p>
          <a:p>
            <a:pPr marL="0" indent="0">
              <a:buNone/>
            </a:pPr>
            <a:r>
              <a:rPr lang="tr-TR" dirty="0"/>
              <a:t>Kullandığı dil programcının kendi inisiyatifine kalmıştır. </a:t>
            </a:r>
          </a:p>
          <a:p>
            <a:pPr marL="0" indent="0">
              <a:buNone/>
            </a:pPr>
            <a:r>
              <a:rPr lang="tr-TR" dirty="0"/>
              <a:t>Daha önce örnek verilen Assembly kod da sözde bir dildir.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Problemin çözümü için </a:t>
            </a:r>
            <a:r>
              <a:rPr lang="tr-TR" u="sng" dirty="0"/>
              <a:t>gerekli olan çözüm aşamalarını mantıksal sıra içerisinde yazılması aşamasıdır</a:t>
            </a:r>
            <a:r>
              <a:rPr lang="tr-TR" dirty="0"/>
              <a:t>. </a:t>
            </a:r>
          </a:p>
          <a:p>
            <a:r>
              <a:rPr lang="tr-TR" dirty="0"/>
              <a:t>Yapılan işleme algoritma adı verilir. </a:t>
            </a:r>
          </a:p>
          <a:p>
            <a:r>
              <a:rPr lang="tr-TR" dirty="0"/>
              <a:t>İyi bir algoritmanın iki şartı vardır.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>
                <a:solidFill>
                  <a:srgbClr val="C00000"/>
                </a:solidFill>
              </a:rPr>
              <a:t>Bütün adımlar </a:t>
            </a:r>
            <a:r>
              <a:rPr lang="tr-TR" u="sng" dirty="0">
                <a:solidFill>
                  <a:srgbClr val="C00000"/>
                </a:solidFill>
              </a:rPr>
              <a:t>mantıksal bir düzen ve sıra içerisinde verilmeli</a:t>
            </a:r>
          </a:p>
          <a:p>
            <a:pPr marL="617220" lvl="1" indent="-342900">
              <a:buFont typeface="+mj-lt"/>
              <a:buAutoNum type="arabicPeriod"/>
            </a:pPr>
            <a:r>
              <a:rPr lang="tr-TR" dirty="0">
                <a:solidFill>
                  <a:srgbClr val="C00000"/>
                </a:solidFill>
              </a:rPr>
              <a:t>Verilen </a:t>
            </a:r>
            <a:r>
              <a:rPr lang="tr-TR" u="sng" dirty="0">
                <a:solidFill>
                  <a:srgbClr val="C00000"/>
                </a:solidFill>
              </a:rPr>
              <a:t>adımların tamamı çalıştırılabilir olmalıdır.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61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6C2F125E-7B4B-4E6C-8928-6CB0E557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2" name="Metin Yer Tutucusu 11">
            <a:extLst>
              <a:ext uri="{FF2B5EF4-FFF2-40B4-BE49-F238E27FC236}">
                <a16:creationId xmlns:a16="http://schemas.microsoft.com/office/drawing/2014/main" id="{55B9FF5D-C62F-4EA3-8608-76AC0A820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Tasarım…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76A8CCCD-E9C1-4BC5-A8BF-34C7114607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/>
            <a:r>
              <a:rPr lang="tr-TR" altLang="tr-TR" sz="2000" dirty="0"/>
              <a:t>Algoritma tasarımının önemli bir parçası da </a:t>
            </a:r>
            <a:r>
              <a:rPr lang="tr-TR" altLang="tr-TR" sz="2000" dirty="0">
                <a:solidFill>
                  <a:srgbClr val="0070C0"/>
                </a:solidFill>
              </a:rPr>
              <a:t>masa incelemesi </a:t>
            </a:r>
            <a:r>
              <a:rPr lang="tr-TR" altLang="tr-TR" sz="2000" dirty="0"/>
              <a:t>(</a:t>
            </a:r>
            <a:r>
              <a:rPr lang="tr-TR" altLang="tr-TR" sz="2000" dirty="0" err="1">
                <a:solidFill>
                  <a:srgbClr val="FF0000"/>
                </a:solidFill>
              </a:rPr>
              <a:t>desk</a:t>
            </a:r>
            <a:r>
              <a:rPr lang="tr-TR" altLang="tr-TR" sz="2000" dirty="0">
                <a:solidFill>
                  <a:srgbClr val="FF0000"/>
                </a:solidFill>
              </a:rPr>
              <a:t> </a:t>
            </a:r>
            <a:r>
              <a:rPr lang="tr-TR" altLang="tr-TR" sz="2000" dirty="0" err="1">
                <a:solidFill>
                  <a:srgbClr val="FF0000"/>
                </a:solidFill>
              </a:rPr>
              <a:t>check</a:t>
            </a:r>
            <a:r>
              <a:rPr lang="tr-TR" altLang="tr-TR" sz="2000" dirty="0"/>
              <a:t>) denilen algoritmanın doğru çalışıp çalışmadığının adım adım </a:t>
            </a:r>
            <a:r>
              <a:rPr lang="tr-TR" altLang="tr-TR" sz="2000" dirty="0">
                <a:solidFill>
                  <a:srgbClr val="0070C0"/>
                </a:solidFill>
              </a:rPr>
              <a:t>izlenerek</a:t>
            </a:r>
            <a:r>
              <a:rPr lang="tr-TR" altLang="tr-TR" sz="2000" dirty="0"/>
              <a:t> (</a:t>
            </a:r>
            <a:r>
              <a:rPr lang="tr-TR" altLang="tr-TR" sz="2000" dirty="0" err="1">
                <a:solidFill>
                  <a:srgbClr val="FF0000"/>
                </a:solidFill>
              </a:rPr>
              <a:t>trace</a:t>
            </a:r>
            <a:r>
              <a:rPr lang="tr-TR" altLang="tr-TR" sz="2000" dirty="0"/>
              <a:t>) kontrol edilmesidir. </a:t>
            </a:r>
          </a:p>
          <a:p>
            <a:pPr algn="just"/>
            <a:r>
              <a:rPr lang="tr-TR" altLang="tr-TR" sz="2000" dirty="0"/>
              <a:t>Bu kontrol etme esnasında erkenden fark edilen hatalar programcıya hem zaman kazandıracak, hem de boş yere enerji harcamasına mani olacaktır.</a:t>
            </a:r>
            <a:endParaRPr lang="en-US" altLang="tr-TR" sz="2000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dirty="0"/>
              <a:t>Algoritma tasarlanırken bütün problem parçaları aynı anda çözülmeye çalışılmaz. </a:t>
            </a:r>
          </a:p>
          <a:p>
            <a:r>
              <a:rPr lang="tr-TR" dirty="0"/>
              <a:t>Problem kendi içinde önemli parçalara ya da alt problemlere ayrılır ve sonra bu alt problemler çözülerek esas problemin çözümüne gidilir. </a:t>
            </a:r>
          </a:p>
          <a:p>
            <a:r>
              <a:rPr lang="tr-TR" dirty="0"/>
              <a:t>Bu yönteme </a:t>
            </a:r>
            <a:r>
              <a:rPr lang="tr-TR" dirty="0">
                <a:solidFill>
                  <a:srgbClr val="0070C0"/>
                </a:solidFill>
              </a:rPr>
              <a:t>yukarıdan aşağı tasarım 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top-</a:t>
            </a:r>
            <a:r>
              <a:rPr lang="tr-TR" dirty="0" err="1">
                <a:solidFill>
                  <a:srgbClr val="FF0000"/>
                </a:solidFill>
              </a:rPr>
              <a:t>down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design</a:t>
            </a:r>
            <a:r>
              <a:rPr lang="tr-TR" dirty="0"/>
              <a:t>) (</a:t>
            </a:r>
            <a:r>
              <a:rPr lang="tr-TR" dirty="0" err="1">
                <a:solidFill>
                  <a:srgbClr val="FF0000"/>
                </a:solidFill>
              </a:rPr>
              <a:t>divide</a:t>
            </a:r>
            <a:r>
              <a:rPr lang="tr-TR" dirty="0">
                <a:solidFill>
                  <a:srgbClr val="FF0000"/>
                </a:solidFill>
              </a:rPr>
              <a:t> &amp; </a:t>
            </a:r>
            <a:r>
              <a:rPr lang="tr-TR" dirty="0" err="1">
                <a:solidFill>
                  <a:srgbClr val="FF0000"/>
                </a:solidFill>
              </a:rPr>
              <a:t>conquer</a:t>
            </a:r>
            <a:r>
              <a:rPr lang="tr-TR" dirty="0"/>
              <a:t>- böl ve yönet diye de bilinir)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4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EA0CAF2-3188-40E9-8CC1-650931E0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… TASARIM </a:t>
            </a:r>
            <a:br>
              <a:rPr lang="tr-TR" dirty="0"/>
            </a:br>
            <a:r>
              <a:rPr lang="tr-TR" dirty="0"/>
              <a:t>(SÖZDE KOD ile algoritma)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796AA9-7157-4144-B69F-6EFD489F8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Taban değerini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Yükseklik değerini al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Taban ile yüksekliği çarp sonucu ikiye böl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Sonucu yaz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B3B50F73-A69E-4FB0-AC4E-16FB1F9FBB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tr-TR" altLang="tr-TR" dirty="0"/>
              <a:t>BAŞLA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taban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OKU </a:t>
            </a:r>
            <a:r>
              <a:rPr lang="tr-TR" altLang="tr-TR" dirty="0" err="1"/>
              <a:t>yukseklik</a:t>
            </a:r>
            <a:endParaRPr lang="tr-TR" altLang="tr-TR" dirty="0"/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alan = (taban </a:t>
            </a:r>
            <a:r>
              <a:rPr lang="en-US" altLang="tr-TR" dirty="0"/>
              <a:t>X </a:t>
            </a:r>
            <a:r>
              <a:rPr lang="tr-TR" altLang="tr-TR" dirty="0" err="1"/>
              <a:t>yukseklik</a:t>
            </a:r>
            <a:r>
              <a:rPr lang="tr-TR" altLang="tr-TR" dirty="0"/>
              <a:t>) / 2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YAZ alan</a:t>
            </a:r>
          </a:p>
          <a:p>
            <a:pPr marL="609600" indent="-609600">
              <a:buFontTx/>
              <a:buAutoNum type="arabicPeriod"/>
            </a:pPr>
            <a:r>
              <a:rPr lang="tr-TR" altLang="tr-TR" dirty="0"/>
              <a:t>DUR</a:t>
            </a:r>
            <a:endParaRPr lang="en-US" alt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C2FD0FE-9A64-4EF8-AF95-7B745DDA2808}"/>
              </a:ext>
            </a:extLst>
          </p:cNvPr>
          <p:cNvSpPr/>
          <p:nvPr/>
        </p:nvSpPr>
        <p:spPr>
          <a:xfrm rot="19152993">
            <a:off x="3903961" y="2333665"/>
            <a:ext cx="384156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ALGORİTMADA ;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ADIMLAR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SIRASIYLA </a:t>
            </a:r>
          </a:p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YAPILIR.</a:t>
            </a:r>
          </a:p>
        </p:txBody>
      </p:sp>
    </p:spTree>
    <p:extLst>
      <p:ext uri="{BB962C8B-B14F-4D97-AF65-F5344CB8AC3E}">
        <p14:creationId xmlns:p14="http://schemas.microsoft.com/office/powerpoint/2010/main" val="18747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2121</TotalTime>
  <Words>1279</Words>
  <Application>Microsoft Office PowerPoint</Application>
  <PresentationFormat>Geniş ekran</PresentationFormat>
  <Paragraphs>209</Paragraphs>
  <Slides>22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Calibri</vt:lpstr>
      <vt:lpstr>Cambria</vt:lpstr>
      <vt:lpstr>Cambria Math</vt:lpstr>
      <vt:lpstr>Times New Roman</vt:lpstr>
      <vt:lpstr>Wingdings</vt:lpstr>
      <vt:lpstr>Wood Type</vt:lpstr>
      <vt:lpstr>PROGRAM GELİŞTİRME ADIMLARI</vt:lpstr>
      <vt:lpstr>giriş</vt:lpstr>
      <vt:lpstr>PROGRAM GELİŞTİRMEDE  TEMEL ELEMENTLER</vt:lpstr>
      <vt:lpstr>Problemin belirlenmesi ve analiz</vt:lpstr>
      <vt:lpstr>ÖRNEK </vt:lpstr>
      <vt:lpstr>ÖRNEK …</vt:lpstr>
      <vt:lpstr>ÖRNEK …</vt:lpstr>
      <vt:lpstr>ÖRNEK …</vt:lpstr>
      <vt:lpstr>ÖRNEK … TASARIM  (SÖZDE KOD ile algoritma)</vt:lpstr>
      <vt:lpstr>AKIŞ DİYAGRAMI</vt:lpstr>
      <vt:lpstr>AKIŞ DİYAGRAMI</vt:lpstr>
      <vt:lpstr>ÜÇGENİN ALANI ÖRNEĞİ</vt:lpstr>
      <vt:lpstr>Akış diyagramı kuralları</vt:lpstr>
      <vt:lpstr>Uygulamanın yazılması (ımplementatıon)</vt:lpstr>
      <vt:lpstr>Sınama (test)</vt:lpstr>
      <vt:lpstr>BAKIM (MAINTENANCE)</vt:lpstr>
      <vt:lpstr>öRNEK</vt:lpstr>
      <vt:lpstr>öRNEK</vt:lpstr>
      <vt:lpstr>ÖRNEk İŞ AKIŞI</vt:lpstr>
      <vt:lpstr>Değişken ve DEĞİŞKEN tipi</vt:lpstr>
      <vt:lpstr>Sabitler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240</cp:revision>
  <dcterms:created xsi:type="dcterms:W3CDTF">2020-05-21T06:51:03Z</dcterms:created>
  <dcterms:modified xsi:type="dcterms:W3CDTF">2024-10-14T08:47:32Z</dcterms:modified>
</cp:coreProperties>
</file>