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jwj+ZDkz2BU/dkAbCHFW4pi9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25EF95-4901-4EA9-A67E-537ACD237949}">
  <a:tblStyle styleId="{A925EF95-4901-4EA9-A67E-537ACD237949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Programlamayı C ile öğreniyorum (2. Baskı), M. Yorulmaz, S. Yorulmaz, 2005, Ankara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Algoritma geliştirme ve programlamaya giriş (4. Baskı).Vatansever, F., 2004, Seçkin Yayınevi: Ankara.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tr-TR"/>
              <a:t>Eskiden grafik arayüz olmadığında giriş işlemleri için klavye çıkış işlemleri için konsol yada diğer adıyla terminal kullanılırdı. Bu nedenle örnekler komut satırı/terminal üzerinden verilmektedir.</a:t>
            </a:r>
            <a:endParaRPr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7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7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5" name="Google Shape;55;p2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Google Shape;63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9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3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3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4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4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sz="48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2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2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_function_printf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c-programming/c-data-typ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/>
              <a:t>C DILI ILE  YAPISAL PROGRAMLAMA</a:t>
            </a:r>
            <a:endParaRPr sz="8000"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PRINTF FORMAT METNİ IV</a:t>
            </a:r>
            <a:endParaRPr/>
          </a:p>
        </p:txBody>
      </p:sp>
      <p:graphicFrame>
        <p:nvGraphicFramePr>
          <p:cNvPr id="171" name="Google Shape;171;p10"/>
          <p:cNvGraphicFramePr/>
          <p:nvPr/>
        </p:nvGraphicFramePr>
        <p:xfrm>
          <a:off x="1069975" y="2120900"/>
          <a:ext cx="10058400" cy="4206330"/>
        </p:xfrm>
        <a:graphic>
          <a:graphicData uri="http://schemas.openxmlformats.org/drawingml/2006/table">
            <a:tbl>
              <a:tblPr firstRow="1" bandRow="1">
                <a:noFill/>
                <a:tableStyleId>{A925EF95-4901-4EA9-A67E-537ACD237949}</a:tableStyleId>
              </a:tblPr>
              <a:tblGrid>
                <a:gridCol w="30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u="none" strike="noStrike" cap="none"/>
                        <a:t>% Biçimlerdime Karakteri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Konsola Gönderilen Çıktı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Karakter/harf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Onlalık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Kayan noktalı gerçek 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Sekizlik tabanda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Metin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İşaretsiz onaltılık tamsayı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% karakteri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0"/>
                        <a:t>Daha fazla biçimlendirme karakteri vardır.</a:t>
                      </a:r>
                      <a:br>
                        <a:rPr lang="tr-TR" sz="1400" b="0"/>
                      </a:br>
                      <a:r>
                        <a:rPr lang="tr-TR" sz="1400" b="0" u="sng">
                          <a:solidFill>
                            <a:schemeClr val="hlink"/>
                          </a:solidFill>
                          <a:hlinkClick r:id="rId3"/>
                        </a:rPr>
                        <a:t>https://www.tutorialspoint.com/c_standard_library/c_function_printf.htm</a:t>
                      </a:r>
                      <a:br>
                        <a:rPr lang="tr-TR" sz="1400" b="0"/>
                      </a:br>
                      <a:r>
                        <a:rPr lang="tr-TR" sz="1400" b="0" u="sng">
                          <a:solidFill>
                            <a:schemeClr val="hlink"/>
                          </a:solidFill>
                          <a:hlinkClick r:id="rId4"/>
                        </a:rPr>
                        <a:t>https://www.programiz.com/c-programming/c-data-types</a:t>
                      </a:r>
                      <a:r>
                        <a:rPr lang="tr-TR" sz="1400" b="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FORMAT METNİ V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400" b="1" i="1">
                <a:solidFill>
                  <a:srgbClr val="0070C0"/>
                </a:solidFill>
              </a:rPr>
              <a:t>% [önek] [genişlik] [.duyarlılık] &lt;format karakteri&gt;</a:t>
            </a:r>
            <a:endParaRPr/>
          </a:p>
          <a:p>
            <a:pPr marL="0" lvl="1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 b="1" i="1"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tr-TR" sz="2400">
                <a:solidFill>
                  <a:srgbClr val="0070C0"/>
                </a:solidFill>
              </a:rPr>
              <a:t>ÖNEK: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2400"/>
              <a:t>: sayının </a:t>
            </a:r>
            <a:r>
              <a:rPr lang="tr-TR" sz="2400" b="1">
                <a:solidFill>
                  <a:srgbClr val="0000FF"/>
                </a:solidFill>
              </a:rPr>
              <a:t>işaretini</a:t>
            </a:r>
            <a:r>
              <a:rPr lang="tr-TR" sz="2400"/>
              <a:t> konsola basar.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2400"/>
              <a:t>: yazdırılacak metin genişliğe bağlı olarak </a:t>
            </a:r>
            <a:r>
              <a:rPr lang="tr-TR" sz="2400" b="1"/>
              <a:t>sola dayalı yazdırılır</a:t>
            </a:r>
            <a:r>
              <a:rPr lang="tr-TR" sz="2400"/>
              <a:t>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highlight>
                  <a:srgbClr val="FFFF00"/>
                </a:highlight>
              </a:rPr>
              <a:t>0</a:t>
            </a:r>
            <a:r>
              <a:rPr lang="tr-TR" sz="2400"/>
              <a:t>: sayılın önüne, genişliğe bağlı olarak, 0 rakamı koyar.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tr-TR" sz="2400">
                <a:solidFill>
                  <a:srgbClr val="0070C0"/>
                </a:solidFill>
              </a:rPr>
              <a:t>GENİŞLİK: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/>
              <a:t>Yazdırılacak değişken belirtilen genişliğe sığacak şekilde konsola gönderilir.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tr-TR" sz="2400">
                <a:solidFill>
                  <a:srgbClr val="0070C0"/>
                </a:solidFill>
              </a:rPr>
              <a:t>DUYARLIK: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/>
              <a:t>Yazdırılacak gerçek sayının ondalık kısmına ilişkin basamak sayısıdır.</a:t>
            </a:r>
            <a:endParaRPr/>
          </a:p>
          <a:p>
            <a:pPr marL="285750" lvl="1" indent="-18535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/>
          </a:p>
          <a:p>
            <a:pPr marL="285750" lvl="1" indent="-18535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/>
          </a:p>
        </p:txBody>
      </p:sp>
      <p:sp>
        <p:nvSpPr>
          <p:cNvPr id="178" name="Google Shape;178;p11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426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PI=3.141527;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//1234567890</a:t>
            </a:r>
            <a:endParaRPr sz="14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     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.f\n",PI);   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7030A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   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1415</a:t>
            </a:r>
            <a:endParaRPr sz="1400">
              <a:solidFill>
                <a:srgbClr val="FF0000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B05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1415</a:t>
            </a:r>
            <a:endParaRPr sz="1400">
              <a:solidFill>
                <a:srgbClr val="FF0000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printf("%-10.4f\n",PI);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3.1415</a:t>
            </a:r>
            <a:r>
              <a:rPr lang="tr-TR" sz="1400">
                <a:solidFill>
                  <a:srgbClr val="BFBFB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____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printf("%-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10.2f\n",PI);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tr-TR" sz="1400">
                <a:solidFill>
                  <a:srgbClr val="BFBFB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_____</a:t>
            </a:r>
            <a:endParaRPr sz="1400">
              <a:solidFill>
                <a:srgbClr val="BFBFBF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printf("%-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10.2f\n",-PI);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tr-TR" sz="1400">
                <a:solidFill>
                  <a:srgbClr val="BFBFB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_____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10.2f\n",-PI);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10.2f\n",-PI);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400">
                <a:solidFill>
                  <a:srgbClr val="00B05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PRINTF</a:t>
            </a:r>
            <a:br>
              <a:rPr lang="tr-TR"/>
            </a:br>
            <a:r>
              <a:rPr lang="tr-TR"/>
              <a:t>ÖRNEK C PROGRAMI</a:t>
            </a:r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{	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x=3.176; 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y=3.13; 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z=10; 	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m='a’;  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("\n\n\n");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("1. x=%f ,y=%f 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1. x=3.176000 ,y=3.130000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("2. x=%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e,y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=%E\n",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2. x=3.176000e+000,y=3.130000E+000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("3. x=%8.2f,y=%8.2f\n",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 x=    3.18,y=    3.13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("4. x=%+.2f,y=%+0.3f\n",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4. x=+3.18,y=+3.130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("5. z=%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d,m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d,m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=%c\n",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z,m,m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5. z=10,m=97,m=a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("6. z=%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=%X, z=%o\n",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z,z,z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 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6. z=</a:t>
            </a:r>
            <a:r>
              <a:rPr lang="tr-TR" dirty="0" err="1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a,z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=A, z=12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("7. z=%010d\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=%d\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=%10d\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=%-10d",z,z,z);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7. z=0000000010 z=10    z=        10    z=11801504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0;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dirty="0"/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Örnek Programı Deneyelim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İcra edilecek programın işlem sırasını sırasını kontrol ederek analiz ediniz.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br>
              <a:rPr lang="tr-TR" sz="1600"/>
            </a:b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PRINTF</a:t>
            </a:r>
            <a:br>
              <a:rPr lang="tr-TR"/>
            </a:br>
            <a:r>
              <a:rPr lang="tr-TR"/>
              <a:t>TÜRKÇE KARAKTERLER</a:t>
            </a:r>
            <a:endParaRPr/>
          </a:p>
        </p:txBody>
      </p:sp>
      <p:pic>
        <p:nvPicPr>
          <p:cNvPr id="191" name="Google Shape;19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1043409"/>
            <a:ext cx="7829550" cy="44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Program Derlenir.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Derleme başarılı olunca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Console altından CMD seçilir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 b="1">
                <a:latin typeface="Consolas"/>
                <a:ea typeface="Consolas"/>
                <a:cs typeface="Consolas"/>
                <a:sym typeface="Consolas"/>
              </a:rPr>
              <a:t>Chcp 65001&gt;null </a:t>
            </a:r>
            <a:r>
              <a:rPr lang="tr-TR" sz="1600"/>
              <a:t>çalıştırılır.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Sonra derlenen program çalıştırılır. </a:t>
            </a:r>
            <a:r>
              <a:rPr lang="tr-TR" sz="1600" b="1"/>
              <a:t>00.00.PRNTF.exe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SCANF-</a:t>
            </a:r>
            <a:r>
              <a:rPr lang="tr-TR" b="1"/>
              <a:t>KLAVYEDEN BİÇİMLENDİRİLMİŞ METİN OKUMA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2800" dirty="0"/>
              <a:t> fonksiyonunun prototipi aşağıda verilmiştir;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 b="1" i="1" dirty="0" err="1"/>
              <a:t>void</a:t>
            </a:r>
            <a:r>
              <a:rPr lang="tr-TR" sz="2800" b="1" i="1" dirty="0"/>
              <a:t> </a:t>
            </a:r>
            <a:r>
              <a:rPr lang="tr-TR" sz="2800" b="1" i="1" dirty="0" err="1"/>
              <a:t>scanf</a:t>
            </a:r>
            <a:r>
              <a:rPr lang="tr-TR" sz="2800" b="1" i="1" dirty="0"/>
              <a:t> (char *</a:t>
            </a:r>
            <a:r>
              <a:rPr lang="tr-TR" sz="2800" b="1" i="1" dirty="0">
                <a:solidFill>
                  <a:srgbClr val="0000FF"/>
                </a:solidFill>
              </a:rPr>
              <a:t>format</a:t>
            </a:r>
            <a:r>
              <a:rPr lang="tr-TR" sz="2800" b="1" i="1" dirty="0"/>
              <a:t>, ... );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sayi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tr-TR"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Sayi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 Giriniz:"); </a:t>
            </a:r>
            <a:br>
              <a:rPr lang="tr-TR"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("%d",</a:t>
            </a:r>
            <a:r>
              <a:rPr lang="tr-TR" sz="2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sayi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br>
              <a:rPr lang="tr-TR" sz="2800" dirty="0"/>
            </a:br>
            <a:r>
              <a:rPr lang="tr-TR" sz="2800" i="1" dirty="0"/>
              <a:t>Bu fonksiyon, format metninde % karakterini gördüğünde yanındaki karaktere göre </a:t>
            </a:r>
            <a:r>
              <a:rPr lang="tr-TR" sz="2800" i="1" u="sng" dirty="0"/>
              <a:t>klavyeden girilen </a:t>
            </a:r>
            <a:r>
              <a:rPr lang="tr-TR" sz="2800" i="1" u="sng" dirty="0">
                <a:solidFill>
                  <a:srgbClr val="0070C0"/>
                </a:solidFill>
              </a:rPr>
              <a:t>biçimlendirilmiş </a:t>
            </a:r>
            <a:r>
              <a:rPr lang="tr-TR" sz="2800" i="1" u="sng" dirty="0"/>
              <a:t>(</a:t>
            </a:r>
            <a:r>
              <a:rPr lang="tr-TR" sz="2800" i="1" u="sng" dirty="0">
                <a:solidFill>
                  <a:srgbClr val="FF0000"/>
                </a:solidFill>
              </a:rPr>
              <a:t>format</a:t>
            </a:r>
            <a:r>
              <a:rPr lang="tr-TR" sz="2800" i="1" u="sng" dirty="0"/>
              <a:t>) veriyi </a:t>
            </a:r>
            <a:r>
              <a:rPr lang="tr-TR" sz="2800" i="1" u="sng" dirty="0">
                <a:solidFill>
                  <a:srgbClr val="FF0000"/>
                </a:solidFill>
              </a:rPr>
              <a:t>adresi verilen argüman değişkenine </a:t>
            </a:r>
            <a:r>
              <a:rPr lang="tr-TR" sz="2800" i="1" u="sng" dirty="0"/>
              <a:t>atar</a:t>
            </a:r>
            <a:r>
              <a:rPr lang="tr-TR" sz="2800" i="1" dirty="0"/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4"/>
          <p:cNvSpPr/>
          <p:nvPr/>
        </p:nvSpPr>
        <p:spPr>
          <a:xfrm rot="-2447007">
            <a:off x="2957929" y="1874749"/>
            <a:ext cx="6276142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% karakterini işleyen her bir format karakteri için;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Format karakterine uygun bir  argümanın adresini vermemiz gerekir. </a:t>
            </a:r>
            <a:b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</a:b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Ayrıca bu karakterlerin sırası da argümanlara uygun olmalıdır.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SCANF FORMAT METNİ I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/>
              <a:t>% karakteri printf fonksiyonundakine benzer kullanılır.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/>
              <a:t> karakterinden sonra gelen karakter, argümanın </a:t>
            </a:r>
            <a:r>
              <a:rPr lang="tr-TR">
                <a:solidFill>
                  <a:srgbClr val="0070C0"/>
                </a:solidFill>
              </a:rPr>
              <a:t>biçimlendirme</a:t>
            </a:r>
            <a:r>
              <a:rPr lang="tr-TR"/>
              <a:t> (</a:t>
            </a:r>
            <a:r>
              <a:rPr lang="tr-TR">
                <a:solidFill>
                  <a:srgbClr val="FF0000"/>
                </a:solidFill>
              </a:rPr>
              <a:t>format</a:t>
            </a:r>
            <a:r>
              <a:rPr lang="tr-TR"/>
              <a:t>) karakteridir.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Örnekteki 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/>
              <a:t> ile temsil edilen argümanın ondalık (decimal) olarak klavyeden okunacağını belirtir.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Argüman olarak verilen değişkenlere değer atanması için </a:t>
            </a:r>
            <a:r>
              <a:rPr lang="tr-TR" b="1" u="sng">
                <a:highlight>
                  <a:srgbClr val="FFFF00"/>
                </a:highlight>
              </a:rPr>
              <a:t>&amp; operatörü </a:t>
            </a:r>
            <a:r>
              <a:rPr lang="tr-TR"/>
              <a:t>kullanılır.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&amp; operatörü, kendisinden sonra gelen değişkenin adresini verir</a:t>
            </a:r>
            <a:r>
              <a:rPr lang="tr-TR">
                <a:highlight>
                  <a:srgbClr val="FFFF00"/>
                </a:highlight>
              </a:rPr>
              <a:t>. 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2"/>
          </p:nvPr>
        </p:nvSpPr>
        <p:spPr>
          <a:xfrm>
            <a:off x="5737413" y="2194560"/>
            <a:ext cx="538169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kapasite;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Olarak Kapasite Giriniz:");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600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Olarak Kapasite Giriniz: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kapasite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("Kapasite: 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%d", kapasite);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Kapasite: </a:t>
            </a:r>
            <a:r>
              <a:rPr lang="tr-TR" sz="1600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0;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SCANF FORMAT METNİ II</a:t>
            </a:r>
            <a:endParaRPr/>
          </a:p>
        </p:txBody>
      </p:sp>
      <p:graphicFrame>
        <p:nvGraphicFramePr>
          <p:cNvPr id="212" name="Google Shape;212;p16"/>
          <p:cNvGraphicFramePr/>
          <p:nvPr/>
        </p:nvGraphicFramePr>
        <p:xfrm>
          <a:off x="1069975" y="2120900"/>
          <a:ext cx="10058400" cy="3327480"/>
        </p:xfrm>
        <a:graphic>
          <a:graphicData uri="http://schemas.openxmlformats.org/drawingml/2006/table">
            <a:tbl>
              <a:tblPr firstRow="1" bandRow="1">
                <a:noFill/>
                <a:tableStyleId>{A925EF95-4901-4EA9-A67E-537ACD237949}</a:tableStyleId>
              </a:tblPr>
              <a:tblGrid>
                <a:gridCol w="30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% Biçimlerdime Karakteri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Klavyeden okunacak biçim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Karakter/harf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Ondalık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Kayan noktalı gerçek 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Sekizlik tabanda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Metin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İşaretsiz onaltılık tamsayı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/>
                        <a:t>Daha fazla biçimlendirme için;</a:t>
                      </a:r>
                      <a:br>
                        <a:rPr lang="tr-TR" sz="1600" b="0"/>
                      </a:br>
                      <a:r>
                        <a:rPr lang="tr-TR" sz="1600" b="0"/>
                        <a:t>https://www.tutorialspoint.com/c_standard_library/c_function_scanf.htm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ÖRNEK 1</a:t>
            </a:r>
            <a:endParaRPr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Taban ve Yükseklik değerine göre üçgenin alanını hesaplayan program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taban,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yukseklik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alan;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("Üçgenin tabanı=");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taban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("Üçgenin yüksekliği=");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("%d",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yukseklik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alan=(taban*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yukseklik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)/2.0;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("\n\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nÜçgenin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alanı %.2f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n",alan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0;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dirty="0"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Taban ve yükseklik değerleri tamsayı olarak verilen üçgenin alanını hesaplayınız.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TAMSAYI DEĞİŞMEZLER</a:t>
            </a:r>
            <a:endParaRPr dirty="0"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c1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66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 byte.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printf("%d\n",c1);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c2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 byte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printf("%d\n",c2);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32767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en az 16 bit (2 byte).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printf("%d\n",si);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32767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en az 16 bits (2 byte)*/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printf("%d\n",si);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li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2147483647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en az 32 bits (4 byte).*/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printf("%d\n",li);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aşağıdaki değişkenlere aynı ilk değerler verilmiştir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d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onluk sabit (base10)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0b00101010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ikilik sabit (base2)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printf("%d\n",bd);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052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sekizlik sabit (base8)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printf("%o\n",o);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0xaf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onaltılık sabit (base16)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printf("%x\n",x);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0XAf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'a' ile 'f' (büyük/küçük farketmez)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     onaltılık sayılarda sırasıyla 10 ile 15 arasındaki sayılara karşılık gelir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printf("%X\n",X);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Yanda tamsayı sabitlerle tanımlanmış değişkenler konsola yazdırılmıştır.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Her zaman kullandığımızın aksine;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-</a:t>
            </a:r>
            <a:r>
              <a:rPr lang="tr-TR" sz="1600" b="1"/>
              <a:t>İkilik tabanda</a:t>
            </a:r>
            <a:r>
              <a:rPr lang="tr-TR" sz="1600"/>
              <a:t> bir sabit tanımlanacaksa başına </a:t>
            </a:r>
            <a:r>
              <a:rPr lang="tr-T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-</a:t>
            </a:r>
            <a:r>
              <a:rPr lang="tr-TR" sz="1600" b="1"/>
              <a:t>Sekizlik tabanda </a:t>
            </a:r>
            <a:r>
              <a:rPr lang="tr-TR" sz="1600"/>
              <a:t>bir sabit tanımlanacaksa başına </a:t>
            </a:r>
            <a:r>
              <a:rPr lang="tr-T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-</a:t>
            </a:r>
            <a:r>
              <a:rPr lang="tr-TR" sz="1600" b="1"/>
              <a:t>Onaltılık tabanda</a:t>
            </a:r>
            <a:r>
              <a:rPr lang="tr-TR" sz="1600"/>
              <a:t> bir sabit tanımlanacaksa başına </a:t>
            </a:r>
            <a:r>
              <a:rPr lang="tr-T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 b="1">
                <a:solidFill>
                  <a:schemeClr val="dk1"/>
                </a:solidFill>
              </a:rPr>
              <a:t>Program nasıl icra edilir? Analiz ediniz.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REEL SAYI DEĞİŞMEZLER</a:t>
            </a:r>
            <a:endParaRPr dirty="0"/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0.314f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f/F eki sabiti float yapar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printf("%f\n",f);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dd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0.314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eksiz reel sayı sabiti double yapar*/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printf("%f\n",dd);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dx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geçerli, ondalık kısmı şart değil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printf("%f\n",dx);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dy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.1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geçerli, tam kısım şart değil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printf("%f\n",dy);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sd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1.2e3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1.2 sayısının 10 üzeri 3 ile çarpımı, yani 1200.0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printf("%f\n",sd);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BÖLME</a:t>
            </a:r>
            <a:br>
              <a:rPr lang="tr-TR"/>
            </a:br>
            <a:r>
              <a:rPr lang="tr-TR"/>
              <a:t>OPERATÖRÜ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int main 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a = 19 / 2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b = 18 / 2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b = 9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c = 255 / 4;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 = 63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d = 44 / 4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e = 19 / 2.0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 = 9.5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f = 18.0 / 2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f = 9.0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g = 255 / 2.0;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g = 127.5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h = 45.0 / 4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h = 11.25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i = 45 / 4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printf("19 / 2 = %d\n", a);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19 / 2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printf("18 / 2 = %d\n", b);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18 / 2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printf("255 / 2 = %d\n", c);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255 / 2 = 127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printf("44 / 4 = %d\n", d);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44 / 4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printf("19 / 2.0 = %g\n", e);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19 / 2.0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9.5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printf("18.0 / 2 = %g\n", f);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18.0 / 2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printf("255 / 2.0 = %g\n", g);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255 / 2.0 = 127.5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printf("45.0 / 4 = %g\n", h);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45.0 / 4 = 11.25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printf("45 / 4 = %g\n", i);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45 / 4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Bölme operatörü Operandların değişken tipine göre işlem yapar.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tr-TR" sz="1600" b="1" i="1"/>
              <a:t>Sonuç; </a:t>
            </a:r>
            <a:r>
              <a:rPr lang="tr-TR" sz="1600" b="1" i="1">
                <a:highlight>
                  <a:srgbClr val="FFFF00"/>
                </a:highlight>
              </a:rPr>
              <a:t>eğer operanadlardan biri reel sayı ise bölme işlemi tüm operandlar reel sayıya çevrilir ve işlem reel sayı olarak yapılır</a:t>
            </a:r>
            <a:r>
              <a:rPr lang="tr-TR" sz="1600" b="1" i="1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tr-TR" sz="1600" b="1" i="1">
                <a:highlight>
                  <a:srgbClr val="FFFF00"/>
                </a:highlight>
              </a:rPr>
              <a:t>Sonuç; eğer operandlar tamsayı ise bölme işlemi tamsayı olarak yapılır.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Eğer sonuç reel sayıya eşitlenecek ise bölme işlemindeki operandlar tamsayı olsa bile reel sayıya çevrilir.</a:t>
            </a:r>
            <a:endParaRPr/>
          </a:p>
        </p:txBody>
      </p:sp>
      <p:grpSp>
        <p:nvGrpSpPr>
          <p:cNvPr id="242" name="Google Shape;242;p20"/>
          <p:cNvGrpSpPr/>
          <p:nvPr/>
        </p:nvGrpSpPr>
        <p:grpSpPr>
          <a:xfrm>
            <a:off x="3368040" y="765209"/>
            <a:ext cx="2868930" cy="751171"/>
            <a:chOff x="3368040" y="765209"/>
            <a:chExt cx="2868930" cy="751171"/>
          </a:xfrm>
        </p:grpSpPr>
        <p:sp>
          <p:nvSpPr>
            <p:cNvPr id="243" name="Google Shape;243;p20"/>
            <p:cNvSpPr/>
            <p:nvPr/>
          </p:nvSpPr>
          <p:spPr>
            <a:xfrm>
              <a:off x="3368040" y="765209"/>
              <a:ext cx="286893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43729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19 2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+18 </a:t>
              </a: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1</a:t>
              </a:r>
              <a:endParaRPr/>
            </a:p>
          </p:txBody>
        </p:sp>
        <p:cxnSp>
          <p:nvCxnSpPr>
            <p:cNvPr id="244" name="Google Shape;244;p20"/>
            <p:cNvCxnSpPr/>
            <p:nvPr/>
          </p:nvCxnSpPr>
          <p:spPr>
            <a:xfrm>
              <a:off x="5690870" y="890979"/>
              <a:ext cx="304800" cy="140684"/>
            </a:xfrm>
            <a:prstGeom prst="bentConnector3">
              <a:avLst>
                <a:gd name="adj1" fmla="val 1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20"/>
            <p:cNvCxnSpPr/>
            <p:nvPr/>
          </p:nvCxnSpPr>
          <p:spPr>
            <a:xfrm rot="10800000">
              <a:off x="5290820" y="1238850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6" name="Google Shape;246;p20"/>
          <p:cNvGrpSpPr/>
          <p:nvPr/>
        </p:nvGrpSpPr>
        <p:grpSpPr>
          <a:xfrm>
            <a:off x="3573780" y="1213224"/>
            <a:ext cx="3975156" cy="751171"/>
            <a:chOff x="3573780" y="1266564"/>
            <a:chExt cx="3975156" cy="751171"/>
          </a:xfrm>
        </p:grpSpPr>
        <p:sp>
          <p:nvSpPr>
            <p:cNvPr id="247" name="Google Shape;247;p20"/>
            <p:cNvSpPr/>
            <p:nvPr/>
          </p:nvSpPr>
          <p:spPr>
            <a:xfrm>
              <a:off x="3573780" y="1266564"/>
              <a:ext cx="3975156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29161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255 4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+252 </a:t>
              </a: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63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3</a:t>
              </a:r>
              <a:endParaRPr/>
            </a:p>
          </p:txBody>
        </p:sp>
        <p:cxnSp>
          <p:nvCxnSpPr>
            <p:cNvPr id="248" name="Google Shape;248;p20"/>
            <p:cNvCxnSpPr/>
            <p:nvPr/>
          </p:nvCxnSpPr>
          <p:spPr>
            <a:xfrm>
              <a:off x="7101896" y="1377094"/>
              <a:ext cx="304800" cy="140684"/>
            </a:xfrm>
            <a:prstGeom prst="bentConnector3">
              <a:avLst>
                <a:gd name="adj1" fmla="val 1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20"/>
            <p:cNvCxnSpPr/>
            <p:nvPr/>
          </p:nvCxnSpPr>
          <p:spPr>
            <a:xfrm rot="10800000">
              <a:off x="6694226" y="1735703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KALAN OPERATÖRÜ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 ()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a = 25 % 2;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25/2=2*12 tam+1 kalan olduğundan a = 1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b = 24 % 2;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24/2=2*12 tam +0 kalan olduğundan b = 0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c = 155 % 5;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155/5=tam bölündüğünden c = 0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d = 49 % 25;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49/25=25*1+24 kalan olduğundan d =24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("25 %% 2 = %d\n", a); </a:t>
            </a:r>
            <a:br>
              <a:rPr lang="tr-TR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Çıktı:"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25 % 2 = 1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("24 %% 2 = %d\n", b);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 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24 % 2 = 0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("155 %% 5 = %d\n", c);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 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155 % 5 = 0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("49 %% 25 = %d\n", d);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 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49 % 25 = 24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/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B94F60E1-F8BC-4A87-AD71-8862821998C2}"/>
              </a:ext>
            </a:extLst>
          </p:cNvPr>
          <p:cNvGrpSpPr/>
          <p:nvPr/>
        </p:nvGrpSpPr>
        <p:grpSpPr>
          <a:xfrm>
            <a:off x="3576320" y="2733660"/>
            <a:ext cx="2868930" cy="751171"/>
            <a:chOff x="3576320" y="2733660"/>
            <a:chExt cx="2868930" cy="751171"/>
          </a:xfrm>
        </p:grpSpPr>
        <p:sp>
          <p:nvSpPr>
            <p:cNvPr id="258" name="Google Shape;258;p21"/>
            <p:cNvSpPr/>
            <p:nvPr/>
          </p:nvSpPr>
          <p:spPr>
            <a:xfrm>
              <a:off x="3576320" y="2733660"/>
              <a:ext cx="286893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43729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25 2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+24 12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cxnSp>
          <p:nvCxnSpPr>
            <p:cNvPr id="259" name="Google Shape;259;p21"/>
            <p:cNvCxnSpPr>
              <a:cxnSpLocks/>
            </p:cNvCxnSpPr>
            <p:nvPr/>
          </p:nvCxnSpPr>
          <p:spPr>
            <a:xfrm>
              <a:off x="5889626" y="2831937"/>
              <a:ext cx="280524" cy="168177"/>
            </a:xfrm>
            <a:prstGeom prst="bentConnector3">
              <a:avLst>
                <a:gd name="adj1" fmla="val 161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21"/>
            <p:cNvCxnSpPr/>
            <p:nvPr/>
          </p:nvCxnSpPr>
          <p:spPr>
            <a:xfrm rot="10800000">
              <a:off x="5499100" y="3207301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8E31B4B2-4EFC-404C-8132-1134B508D1FA}"/>
              </a:ext>
            </a:extLst>
          </p:cNvPr>
          <p:cNvGrpSpPr/>
          <p:nvPr/>
        </p:nvGrpSpPr>
        <p:grpSpPr>
          <a:xfrm>
            <a:off x="3794760" y="4467368"/>
            <a:ext cx="2868930" cy="751171"/>
            <a:chOff x="3794760" y="4467368"/>
            <a:chExt cx="2868930" cy="751171"/>
          </a:xfrm>
        </p:grpSpPr>
        <p:sp>
          <p:nvSpPr>
            <p:cNvPr id="262" name="Google Shape;262;p21"/>
            <p:cNvSpPr/>
            <p:nvPr/>
          </p:nvSpPr>
          <p:spPr>
            <a:xfrm>
              <a:off x="3794760" y="4467368"/>
              <a:ext cx="286893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43729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 49 25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+25 1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24</a:t>
              </a:r>
              <a:endParaRPr/>
            </a:p>
          </p:txBody>
        </p:sp>
        <p:cxnSp>
          <p:nvCxnSpPr>
            <p:cNvPr id="263" name="Google Shape;263;p21"/>
            <p:cNvCxnSpPr>
              <a:cxnSpLocks/>
            </p:cNvCxnSpPr>
            <p:nvPr/>
          </p:nvCxnSpPr>
          <p:spPr>
            <a:xfrm>
              <a:off x="6138863" y="4568516"/>
              <a:ext cx="306387" cy="158533"/>
            </a:xfrm>
            <a:prstGeom prst="bentConnector3">
              <a:avLst>
                <a:gd name="adj1" fmla="val 2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21"/>
            <p:cNvCxnSpPr/>
            <p:nvPr/>
          </p:nvCxnSpPr>
          <p:spPr>
            <a:xfrm rot="10800000">
              <a:off x="5717540" y="4941009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5" name="Google Shape;265;p21"/>
          <p:cNvGrpSpPr/>
          <p:nvPr/>
        </p:nvGrpSpPr>
        <p:grpSpPr>
          <a:xfrm>
            <a:off x="3576320" y="3343704"/>
            <a:ext cx="4325620" cy="751171"/>
            <a:chOff x="3576320" y="3343704"/>
            <a:chExt cx="4325620" cy="751171"/>
          </a:xfrm>
        </p:grpSpPr>
        <p:sp>
          <p:nvSpPr>
            <p:cNvPr id="266" name="Google Shape;266;p21"/>
            <p:cNvSpPr/>
            <p:nvPr/>
          </p:nvSpPr>
          <p:spPr>
            <a:xfrm>
              <a:off x="3576320" y="3343704"/>
              <a:ext cx="432562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22061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24 2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+24 12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cxnSp>
          <p:nvCxnSpPr>
            <p:cNvPr id="267" name="Google Shape;267;p21"/>
            <p:cNvCxnSpPr/>
            <p:nvPr/>
          </p:nvCxnSpPr>
          <p:spPr>
            <a:xfrm>
              <a:off x="7489114" y="3468931"/>
              <a:ext cx="304800" cy="140684"/>
            </a:xfrm>
            <a:prstGeom prst="bentConnector3">
              <a:avLst>
                <a:gd name="adj1" fmla="val 25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7285990" y="3840322"/>
              <a:ext cx="203124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ADRES OPERATÖRÜ</a:t>
            </a: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saat;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dakika;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("Saati giriniz:");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sz="1800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saat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tr-TR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("Dakika giriniz:");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sz="1800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dakika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("saat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degiskeninin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adresi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degeri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:%d\n",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&amp;saat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saat);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("dakika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degiskeninin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adres: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degeri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:%d\n",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&amp;dakika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dakika);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tr-TR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2400"/>
              <a:t> Operatörü kendisinden </a:t>
            </a:r>
            <a:r>
              <a:rPr lang="tr-TR" sz="2400">
                <a:highlight>
                  <a:srgbClr val="FFFF00"/>
                </a:highlight>
              </a:rPr>
              <a:t>sonra gelen değişkenin adresini verir</a:t>
            </a:r>
            <a:r>
              <a:rPr lang="tr-TR" sz="24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40"/>
              <a:buNone/>
            </a:pPr>
            <a:r>
              <a:rPr lang="tr-TR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2400"/>
              <a:t> fonksiyonunda biçimlendirme metninde adres yazılmak istenirse </a:t>
            </a:r>
            <a:r>
              <a:rPr lang="tr-TR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lang="tr-TR" sz="2400"/>
              <a:t> kullanılır.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Cambria"/>
              <a:buNone/>
            </a:pPr>
            <a:br>
              <a:rPr lang="tr-TR">
                <a:solidFill>
                  <a:srgbClr val="00B050"/>
                </a:solidFill>
              </a:rPr>
            </a:br>
            <a:r>
              <a:rPr lang="tr-TR">
                <a:solidFill>
                  <a:schemeClr val="dk1"/>
                </a:solidFill>
              </a:rPr>
              <a:t>MODÜLLER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400"/>
              <a:t>Modüllere ayırmanın üstüklükleri;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solidFill>
                  <a:srgbClr val="0070C0"/>
                </a:solidFill>
              </a:rPr>
              <a:t>Soyutlama</a:t>
            </a:r>
            <a:r>
              <a:rPr lang="tr-TR" sz="2400"/>
              <a:t> (</a:t>
            </a:r>
            <a:r>
              <a:rPr lang="tr-TR" sz="2400">
                <a:solidFill>
                  <a:srgbClr val="C00000"/>
                </a:solidFill>
              </a:rPr>
              <a:t>Abstraction</a:t>
            </a:r>
            <a:r>
              <a:rPr lang="tr-TR" sz="2400"/>
              <a:t>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solidFill>
                  <a:srgbClr val="0070C0"/>
                </a:solidFill>
              </a:rPr>
              <a:t>Değişim Yönetimi </a:t>
            </a:r>
            <a:r>
              <a:rPr lang="tr-TR" sz="2400"/>
              <a:t>(</a:t>
            </a:r>
            <a:r>
              <a:rPr lang="tr-TR" sz="2400">
                <a:solidFill>
                  <a:srgbClr val="C00000"/>
                </a:solidFill>
              </a:rPr>
              <a:t>Change management</a:t>
            </a:r>
            <a:r>
              <a:rPr lang="tr-TR" sz="2400"/>
              <a:t>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solidFill>
                  <a:srgbClr val="0070C0"/>
                </a:solidFill>
              </a:rPr>
              <a:t>Yeniden Kullanma </a:t>
            </a:r>
            <a:r>
              <a:rPr lang="tr-TR" sz="2400"/>
              <a:t>(</a:t>
            </a:r>
            <a:r>
              <a:rPr lang="tr-TR" sz="2400">
                <a:solidFill>
                  <a:srgbClr val="C00000"/>
                </a:solidFill>
              </a:rPr>
              <a:t>Reusing</a:t>
            </a:r>
            <a:r>
              <a:rPr lang="tr-TR" sz="2400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br>
              <a:rPr lang="tr-TR" sz="2400"/>
            </a:b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 sz="2400" b="1"/>
              <a:t>C dilinde;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b="1" u="sng">
                <a:solidFill>
                  <a:srgbClr val="FF0000"/>
                </a:solidFill>
              </a:rPr>
              <a:t>başlık (header) dosyaları </a:t>
            </a:r>
            <a:r>
              <a:rPr lang="tr-TR" sz="2400" b="1"/>
              <a:t>(*.h)  ve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b="1"/>
              <a:t>diğer (*.c) dosyaları modüllerdir.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/>
              <a:t>En çok kullanacağımız modüllerden biri de standart giriş çıkış işlemlerinin tanımlı olduğu </a:t>
            </a:r>
            <a:r>
              <a:rPr lang="tr-TR">
                <a:solidFill>
                  <a:srgbClr val="0070C0"/>
                </a:solidFill>
              </a:rPr>
              <a:t>stdio.h</a:t>
            </a:r>
            <a:r>
              <a:rPr lang="tr-TR"/>
              <a:t> modülüdür.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Bu </a:t>
            </a:r>
            <a:r>
              <a:rPr lang="tr-TR" b="1" u="sng"/>
              <a:t>modülü kodumuza dahil etmek için </a:t>
            </a: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kaynak kodun başına aşağıdaki </a:t>
            </a:r>
            <a:r>
              <a:rPr lang="tr-TR" u="sng">
                <a:solidFill>
                  <a:srgbClr val="0070C0"/>
                </a:solidFill>
                <a:highlight>
                  <a:srgbClr val="FFFF00"/>
                </a:highlight>
              </a:rPr>
              <a:t>önişlemci yönergesini</a:t>
            </a: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tr-TR" b="1" u="sng">
                <a:solidFill>
                  <a:srgbClr val="C00000"/>
                </a:solidFill>
                <a:highlight>
                  <a:srgbClr val="FFFF00"/>
                </a:highlight>
              </a:rPr>
              <a:t>preprocessor directives</a:t>
            </a: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tr-TR"/>
              <a:t>ekleriz.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Böylece konsola bir şey yazmak için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endParaRPr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Klavyeden bir şey okumak için ise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/>
              <a:t>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Fonksiyonlarını kullanabilir hale geliriz.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DIĞER BAŞLIK (HEADER) DOSYALARI</a:t>
            </a:r>
            <a:endParaRPr/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1069975" y="2120900"/>
          <a:ext cx="10058400" cy="4754980"/>
        </p:xfrm>
        <a:graphic>
          <a:graphicData uri="http://schemas.openxmlformats.org/drawingml/2006/table">
            <a:tbl>
              <a:tblPr firstRow="1" bandRow="1">
                <a:noFill/>
                <a:tableStyleId>{A925EF95-4901-4EA9-A67E-537ACD237949}</a:tableStyleId>
              </a:tblPr>
              <a:tblGrid>
                <a:gridCol w="2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Dosya Adı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İçeriği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stdio.h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Standart giriş-çıkış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conio.h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DOS/Windows destekli komut satırı/kolsolda imleç denetimini destekleyen kütüphanedir</a:t>
                      </a:r>
                      <a:endParaRPr sz="2000" b="0" i="0" u="none" strike="noStrike" cap="none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math.h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Matematiksel fonksiyonlar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stdlib.h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Dönüşüm, sıralama, arama vb.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graphics.h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Grafik ortam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ctype.h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Karakter dönüşüm ve sınıflandırma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Alfasayısal ve bazı bellek yönetim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curses.h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curses, metin terminali ekranında imleç denetimini destekleyen eski bir Unix/Linux kütüphanesidir.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tr-TR" sz="1600" b="1" i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Conio.h Microsoft Disk Operatint System/Windows altında çalışan başlık dosyalarıdır.</a:t>
                      </a:r>
                      <a:br>
                        <a:rPr lang="tr-TR" sz="1600" b="1" i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tr-TR" sz="1600" b="1" i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Curses.h ise Unix/linux altında çalışan başlık dosyasıdır.</a:t>
                      </a:r>
                      <a:endParaRPr sz="1600" b="1" i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PRINTF-</a:t>
            </a:r>
            <a:r>
              <a:rPr lang="tr-TR" b="1"/>
              <a:t>KONSOLA BİÇİMLENDİRİLMİŞ METİN GÖNDERME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2800"/>
              <a:t> fonksiyonunun prototipi aşağıda verilmiştir;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 b="1" i="1"/>
              <a:t>void printf (char *</a:t>
            </a:r>
            <a:r>
              <a:rPr lang="tr-TR" sz="2800" b="1" i="1">
                <a:solidFill>
                  <a:srgbClr val="0000FF"/>
                </a:solidFill>
              </a:rPr>
              <a:t>format</a:t>
            </a:r>
            <a:r>
              <a:rPr lang="tr-TR" sz="2800" b="1" i="1"/>
              <a:t>, ... 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printf("Bugün Perşembe."); </a:t>
            </a:r>
            <a:br>
              <a:rPr lang="tr-TR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printf("Yaşınız: </a:t>
            </a:r>
            <a:r>
              <a:rPr lang="tr-TR" sz="2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\n",</a:t>
            </a:r>
            <a:r>
              <a:rPr lang="tr-TR" sz="2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yas</a:t>
            </a: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br>
              <a:rPr lang="tr-TR" sz="2800"/>
            </a:br>
            <a:r>
              <a:rPr lang="tr-TR" sz="2800" i="1"/>
              <a:t>Bu fonksiyon, format metninde </a:t>
            </a:r>
            <a:r>
              <a:rPr lang="tr-TR" sz="2800" b="1" i="1" u="sng"/>
              <a:t>% karakterini yanındaki karakteri yazdırılacak argümanın </a:t>
            </a:r>
            <a:r>
              <a:rPr lang="tr-TR" sz="2800" b="1" i="1" u="sng">
                <a:solidFill>
                  <a:srgbClr val="0070C0"/>
                </a:solidFill>
              </a:rPr>
              <a:t>biçimlendirme</a:t>
            </a:r>
            <a:r>
              <a:rPr lang="tr-TR" sz="2800" b="1" i="1" u="sng"/>
              <a:t> (</a:t>
            </a:r>
            <a:r>
              <a:rPr lang="tr-TR" sz="2800" b="1" i="1" u="sng">
                <a:solidFill>
                  <a:srgbClr val="FF0000"/>
                </a:solidFill>
              </a:rPr>
              <a:t>format</a:t>
            </a:r>
            <a:r>
              <a:rPr lang="tr-TR" sz="2800" b="1" i="1" u="sng"/>
              <a:t>) karakteri olarak ele alır.</a:t>
            </a:r>
            <a:r>
              <a:rPr lang="tr-TR" sz="2800" b="1" i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5"/>
          <p:cNvSpPr/>
          <p:nvPr/>
        </p:nvSpPr>
        <p:spPr>
          <a:xfrm rot="-2447007">
            <a:off x="2957929" y="2090173"/>
            <a:ext cx="627614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% karakterini işleyen her bir format karakteri için;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Format karakterine uygun bir  argüman vermemiz gerekir. </a:t>
            </a:r>
            <a:b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Ayrıca bu karakterlerin sırası da argümanlara uygun olmalıdır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FORMAT METNİ I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/>
              <a:t>% karakteri değişkenin nasıl biçimlendirileceğini belirler.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Konsola 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/>
              <a:t> basmak için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/>
              <a:t> diye biçimlendirmek gerekir.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/>
              <a:t> karakterinden sonra gelen karakter, argümanın </a:t>
            </a:r>
            <a:r>
              <a:rPr lang="tr-TR">
                <a:solidFill>
                  <a:srgbClr val="0070C0"/>
                </a:solidFill>
              </a:rPr>
              <a:t>biçimlendirme</a:t>
            </a:r>
            <a:r>
              <a:rPr lang="tr-TR"/>
              <a:t> (</a:t>
            </a:r>
            <a:r>
              <a:rPr lang="tr-TR">
                <a:solidFill>
                  <a:srgbClr val="FF0000"/>
                </a:solidFill>
              </a:rPr>
              <a:t>format</a:t>
            </a:r>
            <a:r>
              <a:rPr lang="tr-TR"/>
              <a:t>) karakteridir.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Örnekteki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/>
              <a:t> argümanın ondalık (decimal) olarak konsola gönderir.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\n ise konsolda satır başı yapılacağını belirten karakterdir.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i="1"/>
              <a:t>Verilen rakamlar kodun icra sırasıdır!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2"/>
          </p:nvPr>
        </p:nvSpPr>
        <p:spPr>
          <a:xfrm>
            <a:off x="5824728" y="2194560"/>
            <a:ext cx="5294376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600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int kapasite=70;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("Doluluk: 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10\n");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Doluluk: % 10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("Kapasite: 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\n",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kapasite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Kapasite: % 30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return 0;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ÖRNEK 1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069847" y="2194560"/>
            <a:ext cx="5160623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yas=30;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boy=1.8;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Yasiniz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tr-TR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",yas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dirty="0" err="1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Yasiniz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: 30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("Boyunuz: </a:t>
            </a:r>
            <a:r>
              <a:rPr lang="tr-TR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%f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",boy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Boyunuz:1.800000</a:t>
            </a:r>
            <a:r>
              <a:rPr lang="tr-TR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0;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Yas değişkeni 30 varsayılan (default) değeriyle tanımlanmıştır.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İlk örnekteki format parametresi </a:t>
            </a:r>
            <a:r>
              <a:rPr lang="tr-TR" sz="1800" b="1" dirty="0">
                <a:latin typeface="Consolas"/>
                <a:ea typeface="Consolas"/>
                <a:cs typeface="Consolas"/>
                <a:sym typeface="Consolas"/>
              </a:rPr>
              <a:t>yas</a:t>
            </a:r>
            <a:r>
              <a:rPr lang="tr-TR" sz="1800" dirty="0"/>
              <a:t> değişkeninin konsola </a:t>
            </a:r>
            <a:r>
              <a:rPr lang="tr-TR" sz="1800" dirty="0">
                <a:solidFill>
                  <a:srgbClr val="0070C0"/>
                </a:solidFill>
              </a:rPr>
              <a:t>ondalık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FF0000"/>
                </a:solidFill>
              </a:rPr>
              <a:t>decimal</a:t>
            </a:r>
            <a:r>
              <a:rPr lang="tr-TR" sz="1800" dirty="0"/>
              <a:t>) </a:t>
            </a:r>
            <a:r>
              <a:rPr lang="tr-TR" sz="1800" dirty="0">
                <a:highlight>
                  <a:srgbClr val="FFFF00"/>
                </a:highlight>
              </a:rPr>
              <a:t>%d</a:t>
            </a:r>
            <a:r>
              <a:rPr lang="tr-TR" sz="1800" dirty="0"/>
              <a:t> olarak yazılacağını belirleyen biçim metnidir.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İlk örnekteki format parametresi </a:t>
            </a:r>
            <a:r>
              <a:rPr lang="tr-TR" sz="1800" b="1" dirty="0">
                <a:latin typeface="Consolas"/>
                <a:ea typeface="Consolas"/>
                <a:cs typeface="Consolas"/>
                <a:sym typeface="Consolas"/>
              </a:rPr>
              <a:t>boy</a:t>
            </a:r>
            <a:r>
              <a:rPr lang="tr-TR" sz="1800" dirty="0"/>
              <a:t> değişkeninin konsola </a:t>
            </a:r>
            <a:r>
              <a:rPr lang="tr-TR" sz="1800" dirty="0">
                <a:solidFill>
                  <a:srgbClr val="0070C0"/>
                </a:solidFill>
              </a:rPr>
              <a:t>kayan noktalı reel sayı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FF0000"/>
                </a:solidFill>
              </a:rPr>
              <a:t>float</a:t>
            </a:r>
            <a:r>
              <a:rPr lang="tr-TR" sz="1800" dirty="0"/>
              <a:t>) </a:t>
            </a:r>
            <a:r>
              <a:rPr lang="tr-TR" sz="1800" dirty="0">
                <a:highlight>
                  <a:srgbClr val="FFFF00"/>
                </a:highlight>
              </a:rPr>
              <a:t>%f</a:t>
            </a:r>
            <a:r>
              <a:rPr lang="tr-TR" sz="1800" dirty="0"/>
              <a:t> olarak yazılacağını belirleyen biçim metnidir.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Konsola gönderilen </a:t>
            </a:r>
            <a:r>
              <a:rPr lang="tr-TR" sz="1800" dirty="0">
                <a:highlight>
                  <a:srgbClr val="FFFF00"/>
                </a:highlight>
              </a:rPr>
              <a:t>\n</a:t>
            </a:r>
            <a:r>
              <a:rPr lang="tr-TR" sz="1800" dirty="0"/>
              <a:t> karakteri, konsolda İMLEÇ bir alt satıra geçer.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PRINTF FORMAT METNİ III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b="1" i="1"/>
              <a:t>Format metninde; klavyede bastığımız zaman etkisini gördüğümüz karakterlerin davranışlarını biçimlendirilmiş metinde göstermek için özel karakterler kullanırız.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New Line</a:t>
            </a:r>
            <a:r>
              <a:rPr lang="tr-TR"/>
              <a:t>) konsolda bir alt satıra ineriz. </a:t>
            </a:r>
            <a:br>
              <a:rPr lang="tr-TR"/>
            </a:br>
            <a:r>
              <a:rPr lang="tr-TR"/>
              <a:t>(Klavyede Enter tuşuna bastığımızda metin editöründe alt satıra indiğimiz karakter)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'\t'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Tab</a:t>
            </a:r>
            <a:r>
              <a:rPr lang="tr-TR"/>
              <a:t>) konsolda 8 ,16, … (8in katları) sütuna ilerleriz. 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'\r'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Carriage Return</a:t>
            </a:r>
            <a:r>
              <a:rPr lang="tr-TR"/>
              <a:t>) Bulunduğumuz satırın başına döneriz.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'\a' </a:t>
            </a:r>
            <a:r>
              <a:rPr lang="tr-TR"/>
              <a:t>Uyarı (</a:t>
            </a:r>
            <a:r>
              <a:rPr lang="tr-TR">
                <a:solidFill>
                  <a:srgbClr val="FF0000"/>
                </a:solidFill>
              </a:rPr>
              <a:t>Alert</a:t>
            </a:r>
            <a:r>
              <a:rPr lang="tr-TR"/>
              <a:t>) sesi çıkarırız.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tr-TR"/>
              <a:t> konsola </a:t>
            </a:r>
            <a:r>
              <a:rPr lang="tr-TR">
                <a:solidFill>
                  <a:srgbClr val="0000FF"/>
                </a:solidFill>
              </a:rPr>
              <a:t>ters bölü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back slash</a:t>
            </a:r>
            <a:r>
              <a:rPr lang="tr-TR"/>
              <a:t>) karakterini basarız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'\"'</a:t>
            </a:r>
            <a:r>
              <a:rPr lang="tr-TR"/>
              <a:t> konsolda </a:t>
            </a:r>
            <a:r>
              <a:rPr lang="tr-TR">
                <a:solidFill>
                  <a:srgbClr val="0000FF"/>
                </a:solidFill>
              </a:rPr>
              <a:t>çift tırnak </a:t>
            </a:r>
            <a:r>
              <a:rPr lang="tr-TR"/>
              <a:t>karakterini basarız 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tr-TR"/>
              <a:t> konsolda </a:t>
            </a:r>
            <a:r>
              <a:rPr lang="tr-TR">
                <a:solidFill>
                  <a:srgbClr val="0000FF"/>
                </a:solidFill>
              </a:rPr>
              <a:t>tek tırnak </a:t>
            </a:r>
            <a:r>
              <a:rPr lang="tr-TR"/>
              <a:t>karakterini basarız 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'\?'</a:t>
            </a:r>
            <a:r>
              <a:rPr lang="tr-TR"/>
              <a:t> konsolda </a:t>
            </a:r>
            <a:r>
              <a:rPr lang="tr-TR">
                <a:solidFill>
                  <a:srgbClr val="0000FF"/>
                </a:solidFill>
              </a:rPr>
              <a:t>soru işareti </a:t>
            </a:r>
            <a:r>
              <a:rPr lang="tr-TR"/>
              <a:t>karakterini basarız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ÖRNEK 2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5223376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printf("ILHAN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printf("OZKAN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\r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printf("ABC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Iyi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Kotu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\"\n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0;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65" name="Google Shape;165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64288" y="2939374"/>
            <a:ext cx="4754562" cy="248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3250</Words>
  <Application>Microsoft Office PowerPoint</Application>
  <PresentationFormat>Geniş ekran</PresentationFormat>
  <Paragraphs>410</Paragraphs>
  <Slides>23</Slides>
  <Notes>23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Noto Sans Symbols</vt:lpstr>
      <vt:lpstr>Trebuchet MS</vt:lpstr>
      <vt:lpstr>Wood Type</vt:lpstr>
      <vt:lpstr>C DILI ILE  YAPISAL PROGRAMLAMA</vt:lpstr>
      <vt:lpstr>yapısal (structural) programlama nedir?</vt:lpstr>
      <vt:lpstr> MODÜLLER</vt:lpstr>
      <vt:lpstr>DIĞER BAŞLIK (HEADER) DOSYALARI</vt:lpstr>
      <vt:lpstr>PRINTF-KONSOLA BİÇİMLENDİRİLMİŞ METİN GÖNDERME</vt:lpstr>
      <vt:lpstr>PRINTF FORMAT METNİ I</vt:lpstr>
      <vt:lpstr>PRINTF ÖRNEK 1</vt:lpstr>
      <vt:lpstr>PRINTF FORMAT METNİ III</vt:lpstr>
      <vt:lpstr>PRINTF ÖRNEK 2</vt:lpstr>
      <vt:lpstr>PRINTF FORMAT METNİ IV</vt:lpstr>
      <vt:lpstr>PRINTF FORMAT METNİ V</vt:lpstr>
      <vt:lpstr>PRINTF ÖRNEK C PROGRAMI</vt:lpstr>
      <vt:lpstr>PRINTF TÜRKÇE KARAKTERLER</vt:lpstr>
      <vt:lpstr>SCANF-KLAVYEDEN BİÇİMLENDİRİLMİŞ METİN OKUMA</vt:lpstr>
      <vt:lpstr>SCANF FORMAT METNİ I</vt:lpstr>
      <vt:lpstr>SCANF FORMAT METNİ II</vt:lpstr>
      <vt:lpstr>ÖRNEK 1</vt:lpstr>
      <vt:lpstr>TAMSAYI DEĞİŞMEZLER</vt:lpstr>
      <vt:lpstr>REEL SAYI DEĞİŞMEZLER</vt:lpstr>
      <vt:lpstr>BÖLME OPERATÖRÜ</vt:lpstr>
      <vt:lpstr>KALAN OPERATÖRÜ</vt:lpstr>
      <vt:lpstr>ADRES OPERATÖRÜ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DILI ILE  YAPISAL PROGRAMLAMA</dc:title>
  <dc:creator>İlhan ÖZKAN</dc:creator>
  <cp:lastModifiedBy>İlhan ÖZKAN</cp:lastModifiedBy>
  <cp:revision>4</cp:revision>
  <dcterms:created xsi:type="dcterms:W3CDTF">2020-05-21T06:51:03Z</dcterms:created>
  <dcterms:modified xsi:type="dcterms:W3CDTF">2025-04-08T09:14:03Z</dcterms:modified>
</cp:coreProperties>
</file>