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5"/>
  </p:notesMasterIdLst>
  <p:sldIdLst>
    <p:sldId id="256" r:id="rId2"/>
    <p:sldId id="286" r:id="rId3"/>
    <p:sldId id="346" r:id="rId4"/>
    <p:sldId id="307" r:id="rId5"/>
    <p:sldId id="303" r:id="rId6"/>
    <p:sldId id="349" r:id="rId7"/>
    <p:sldId id="350" r:id="rId8"/>
    <p:sldId id="348" r:id="rId9"/>
    <p:sldId id="306" r:id="rId10"/>
    <p:sldId id="329" r:id="rId11"/>
    <p:sldId id="310" r:id="rId12"/>
    <p:sldId id="325" r:id="rId13"/>
    <p:sldId id="326" r:id="rId14"/>
    <p:sldId id="347" r:id="rId15"/>
    <p:sldId id="327" r:id="rId16"/>
    <p:sldId id="328" r:id="rId17"/>
    <p:sldId id="340" r:id="rId18"/>
    <p:sldId id="330" r:id="rId19"/>
    <p:sldId id="341" r:id="rId20"/>
    <p:sldId id="343" r:id="rId21"/>
    <p:sldId id="334" r:id="rId22"/>
    <p:sldId id="339" r:id="rId23"/>
    <p:sldId id="27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CC"/>
    <a:srgbClr val="FF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4" autoAdjust="0"/>
    <p:restoredTop sz="90835" autoAdjust="0"/>
  </p:normalViewPr>
  <p:slideViewPr>
    <p:cSldViewPr snapToGrid="0">
      <p:cViewPr varScale="1">
        <p:scale>
          <a:sx n="113" d="100"/>
          <a:sy n="11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ABE3A-6CDA-4226-9B86-519537E677FC}" type="datetimeFigureOut">
              <a:rPr lang="tr-TR" smtClean="0"/>
              <a:t>6.03.2025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1D6FB-D1B3-4F13-9A3B-291FE42595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1115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0230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309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0719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1" dirty="0"/>
              <a:t>Break</a:t>
            </a:r>
            <a:r>
              <a:rPr lang="tr-TR" dirty="0"/>
              <a:t> talimatı, mevcut </a:t>
            </a:r>
            <a:r>
              <a:rPr lang="tr-TR" b="1" dirty="0" err="1"/>
              <a:t>switch</a:t>
            </a:r>
            <a:r>
              <a:rPr lang="tr-TR" dirty="0"/>
              <a:t> bloğunun dışına çıkmamızı sağlar.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0592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75023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tr-TR" altLang="tr-TR" sz="1200" dirty="0"/>
              <a:t> Klavyeden 3 girildiğinde </a:t>
            </a:r>
            <a:r>
              <a:rPr lang="tr-TR" altLang="tr-TR" sz="1200" b="1" dirty="0"/>
              <a:t>a </a:t>
            </a:r>
            <a:r>
              <a:rPr lang="tr-TR" altLang="tr-TR" sz="1200" dirty="0"/>
              <a:t>değişkeninin değeri 3'e eşit olduğundan ekrana üç metnini yazmıştır ancak diğer </a:t>
            </a:r>
            <a:r>
              <a:rPr lang="tr-TR" altLang="tr-TR" sz="1200" b="1" dirty="0" err="1"/>
              <a:t>case</a:t>
            </a:r>
            <a:r>
              <a:rPr lang="tr-TR" altLang="tr-TR" sz="1200" b="1" dirty="0"/>
              <a:t> </a:t>
            </a:r>
            <a:r>
              <a:rPr lang="tr-TR" altLang="tr-TR" sz="1200" dirty="0"/>
              <a:t>satırlarını da sırası ile çalıştırmıştır.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tr-TR" altLang="tr-TR" sz="1200" dirty="0"/>
              <a:t> Bunu önlemek için </a:t>
            </a:r>
            <a:r>
              <a:rPr lang="tr-TR" altLang="tr-TR" sz="1200" b="1" dirty="0"/>
              <a:t>her </a:t>
            </a:r>
            <a:r>
              <a:rPr lang="tr-TR" altLang="tr-TR" sz="1200" b="1" dirty="0" err="1"/>
              <a:t>case</a:t>
            </a:r>
            <a:r>
              <a:rPr lang="tr-TR" altLang="tr-TR" sz="1200" b="1" dirty="0"/>
              <a:t> </a:t>
            </a:r>
            <a:r>
              <a:rPr lang="tr-TR" altLang="tr-TR" sz="1200" dirty="0"/>
              <a:t>satırının bitmesi gereken yerinde </a:t>
            </a:r>
            <a:r>
              <a:rPr lang="tr-TR" altLang="tr-TR" sz="1200" b="1" dirty="0"/>
              <a:t>break </a:t>
            </a:r>
            <a:r>
              <a:rPr lang="tr-TR" altLang="tr-TR" sz="1200" dirty="0"/>
              <a:t>deyimi kullanılmalıdır.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tr-TR" altLang="tr-TR" sz="1200" dirty="0"/>
              <a:t> Böylece değişkenin değerine uyan durumdaki komut çalışacak diğer satırlar çalışmayacaktır, </a:t>
            </a:r>
            <a:r>
              <a:rPr lang="tr-TR" altLang="tr-TR" sz="1200" b="1" dirty="0"/>
              <a:t>break </a:t>
            </a:r>
            <a:r>
              <a:rPr lang="tr-TR" altLang="tr-TR" sz="1200" dirty="0"/>
              <a:t>deyimi </a:t>
            </a:r>
            <a:r>
              <a:rPr lang="tr-TR" altLang="tr-TR" sz="1200" b="1" dirty="0" err="1"/>
              <a:t>switch</a:t>
            </a:r>
            <a:r>
              <a:rPr lang="tr-TR" altLang="tr-TR" sz="1200" b="1" dirty="0"/>
              <a:t> </a:t>
            </a:r>
            <a:r>
              <a:rPr lang="tr-TR" altLang="tr-TR" sz="1200" dirty="0"/>
              <a:t>bloğunu kırarak program akışını bloğun dışından devam etmesini sağlar. </a:t>
            </a:r>
            <a:endParaRPr lang="en-US" altLang="tr-TR" sz="1200" dirty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9381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tr-TR" altLang="tr-TR" sz="1200" dirty="0"/>
              <a:t> Klavyeden 3 girildiğinde </a:t>
            </a:r>
            <a:r>
              <a:rPr lang="tr-TR" altLang="tr-TR" sz="1200" b="1" dirty="0"/>
              <a:t>a </a:t>
            </a:r>
            <a:r>
              <a:rPr lang="tr-TR" altLang="tr-TR" sz="1200" dirty="0"/>
              <a:t>değişkeninin değeri 3'e eşit olduğundan ekrana üç metnini yazmıştır ancak diğer </a:t>
            </a:r>
            <a:r>
              <a:rPr lang="tr-TR" altLang="tr-TR" sz="1200" b="1" dirty="0" err="1"/>
              <a:t>case</a:t>
            </a:r>
            <a:r>
              <a:rPr lang="tr-TR" altLang="tr-TR" sz="1200" b="1" dirty="0"/>
              <a:t> </a:t>
            </a:r>
            <a:r>
              <a:rPr lang="tr-TR" altLang="tr-TR" sz="1200" dirty="0"/>
              <a:t>satırlarını da sırası ile çalıştırmıştır.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tr-TR" altLang="tr-TR" sz="1200" dirty="0"/>
              <a:t> Bunu önlemek için </a:t>
            </a:r>
            <a:r>
              <a:rPr lang="tr-TR" altLang="tr-TR" sz="1200" b="1" dirty="0"/>
              <a:t>her </a:t>
            </a:r>
            <a:r>
              <a:rPr lang="tr-TR" altLang="tr-TR" sz="1200" b="1" dirty="0" err="1"/>
              <a:t>case</a:t>
            </a:r>
            <a:r>
              <a:rPr lang="tr-TR" altLang="tr-TR" sz="1200" b="1" dirty="0"/>
              <a:t> </a:t>
            </a:r>
            <a:r>
              <a:rPr lang="tr-TR" altLang="tr-TR" sz="1200" dirty="0"/>
              <a:t>satırının bitmesi gereken yerinde </a:t>
            </a:r>
            <a:r>
              <a:rPr lang="tr-TR" altLang="tr-TR" sz="1200" b="1" dirty="0"/>
              <a:t>break </a:t>
            </a:r>
            <a:r>
              <a:rPr lang="tr-TR" altLang="tr-TR" sz="1200" dirty="0"/>
              <a:t>deyimi kullanılmalıdır.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tr-TR" altLang="tr-TR" sz="1200" dirty="0"/>
              <a:t> Böylece değişkenin değerine uyan durumdaki komut çalışacak diğer satırlar çalışmayacaktır, </a:t>
            </a:r>
            <a:r>
              <a:rPr lang="tr-TR" altLang="tr-TR" sz="1200" b="1" dirty="0"/>
              <a:t>break </a:t>
            </a:r>
            <a:r>
              <a:rPr lang="tr-TR" altLang="tr-TR" sz="1200" dirty="0"/>
              <a:t>deyimi </a:t>
            </a:r>
            <a:r>
              <a:rPr lang="tr-TR" altLang="tr-TR" sz="1200" b="1" dirty="0" err="1"/>
              <a:t>switch</a:t>
            </a:r>
            <a:r>
              <a:rPr lang="tr-TR" altLang="tr-TR" sz="1200" b="1" dirty="0"/>
              <a:t> </a:t>
            </a:r>
            <a:r>
              <a:rPr lang="tr-TR" altLang="tr-TR" sz="1200" dirty="0"/>
              <a:t>bloğunu kırarak program akışını bloğun dışından devam etmesini sağlar. </a:t>
            </a:r>
            <a:endParaRPr lang="en-US" altLang="tr-TR" sz="1200" dirty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8598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tr-TR" altLang="tr-TR" sz="1200" dirty="0"/>
              <a:t> Klavyeden 3 girildiğinde </a:t>
            </a:r>
            <a:r>
              <a:rPr lang="tr-TR" altLang="tr-TR" sz="1200" b="1" dirty="0"/>
              <a:t>a </a:t>
            </a:r>
            <a:r>
              <a:rPr lang="tr-TR" altLang="tr-TR" sz="1200" dirty="0"/>
              <a:t>değişkeninin değeri 3'e eşit olduğundan ekrana üç metnini yazmıştır ancak diğer </a:t>
            </a:r>
            <a:r>
              <a:rPr lang="tr-TR" altLang="tr-TR" sz="1200" b="1" dirty="0" err="1"/>
              <a:t>case</a:t>
            </a:r>
            <a:r>
              <a:rPr lang="tr-TR" altLang="tr-TR" sz="1200" b="1" dirty="0"/>
              <a:t> </a:t>
            </a:r>
            <a:r>
              <a:rPr lang="tr-TR" altLang="tr-TR" sz="1200" dirty="0"/>
              <a:t>satırlarını da sırası ile çalıştırmıştır.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tr-TR" altLang="tr-TR" sz="1200" dirty="0"/>
              <a:t> Bunu önlemek için </a:t>
            </a:r>
            <a:r>
              <a:rPr lang="tr-TR" altLang="tr-TR" sz="1200" b="1" dirty="0"/>
              <a:t>her </a:t>
            </a:r>
            <a:r>
              <a:rPr lang="tr-TR" altLang="tr-TR" sz="1200" b="1" dirty="0" err="1"/>
              <a:t>case</a:t>
            </a:r>
            <a:r>
              <a:rPr lang="tr-TR" altLang="tr-TR" sz="1200" b="1" dirty="0"/>
              <a:t> </a:t>
            </a:r>
            <a:r>
              <a:rPr lang="tr-TR" altLang="tr-TR" sz="1200" dirty="0"/>
              <a:t>satırının bitmesi gereken yerinde </a:t>
            </a:r>
            <a:r>
              <a:rPr lang="tr-TR" altLang="tr-TR" sz="1200" b="1" dirty="0"/>
              <a:t>break </a:t>
            </a:r>
            <a:r>
              <a:rPr lang="tr-TR" altLang="tr-TR" sz="1200" dirty="0"/>
              <a:t>deyimi kullanılmalıdır.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tr-TR" altLang="tr-TR" sz="1200" dirty="0"/>
              <a:t> Böylece değişkenin değerine uyan durumdaki komut çalışacak diğer satırlar çalışmayacaktır, </a:t>
            </a:r>
            <a:r>
              <a:rPr lang="tr-TR" altLang="tr-TR" sz="1200" b="1" dirty="0"/>
              <a:t>break </a:t>
            </a:r>
            <a:r>
              <a:rPr lang="tr-TR" altLang="tr-TR" sz="1200" dirty="0"/>
              <a:t>deyimi </a:t>
            </a:r>
            <a:r>
              <a:rPr lang="tr-TR" altLang="tr-TR" sz="1200" b="1" dirty="0" err="1"/>
              <a:t>switch</a:t>
            </a:r>
            <a:r>
              <a:rPr lang="tr-TR" altLang="tr-TR" sz="1200" b="1" dirty="0"/>
              <a:t> </a:t>
            </a:r>
            <a:r>
              <a:rPr lang="tr-TR" altLang="tr-TR" sz="1200" dirty="0"/>
              <a:t>bloğunu kırarak program akışını bloğun dışından devam etmesini sağlar. </a:t>
            </a:r>
            <a:endParaRPr lang="en-US" altLang="tr-TR" sz="1200" dirty="0"/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85906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052716" y="263905"/>
            <a:ext cx="10075531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 userDrawn="1"/>
        </p:nvSpPr>
        <p:spPr>
          <a:xfrm>
            <a:off x="1052716" y="1906835"/>
            <a:ext cx="10075531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 userDrawn="1"/>
        </p:nvSpPr>
        <p:spPr>
          <a:xfrm>
            <a:off x="1052716" y="401738"/>
            <a:ext cx="10075532" cy="1429227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43497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352839"/>
            <a:ext cx="3200400" cy="1436204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352839"/>
            <a:ext cx="7829385" cy="582786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1832146"/>
            <a:ext cx="3200400" cy="43485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49640" y="6272784"/>
            <a:ext cx="2688336" cy="365125"/>
          </a:xfrm>
        </p:spPr>
        <p:txBody>
          <a:bodyPr/>
          <a:lstStyle/>
          <a:p>
            <a:fld id="{DA16AA21-1863-4931-97CB-99D0A168701B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8539" y="6272784"/>
            <a:ext cx="7824410" cy="365125"/>
          </a:xfrm>
        </p:spPr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342900"/>
            <a:ext cx="3200400" cy="1426265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1812267"/>
            <a:ext cx="3200400" cy="436844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49640" y="6272784"/>
            <a:ext cx="2688336" cy="365125"/>
          </a:xfrm>
        </p:spPr>
        <p:txBody>
          <a:bodyPr/>
          <a:lstStyle/>
          <a:p>
            <a:fld id="{3772C379-9A7C-4C87-A116-CBE9F58B04C5}" type="datetimeFigureOut">
              <a:rPr lang="en-US" dirty="0"/>
              <a:t>3/6/2025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2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/>
          <p:nvPr userDrawn="1"/>
        </p:nvSpPr>
        <p:spPr>
          <a:xfrm>
            <a:off x="1052716" y="263905"/>
            <a:ext cx="10075531" cy="80683"/>
          </a:xfrm>
          <a:prstGeom prst="rect">
            <a:avLst/>
          </a:prstGeom>
          <a:blipFill dpi="0" rotWithShape="1">
            <a:blip r:embed="rId1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7"/>
          <p:cNvSpPr/>
          <p:nvPr userDrawn="1"/>
        </p:nvSpPr>
        <p:spPr>
          <a:xfrm>
            <a:off x="1052716" y="1906835"/>
            <a:ext cx="10075531" cy="80683"/>
          </a:xfrm>
          <a:prstGeom prst="rect">
            <a:avLst/>
          </a:prstGeom>
          <a:blipFill dpi="0" rotWithShape="1">
            <a:blip r:embed="rId1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8"/>
          <p:cNvSpPr/>
          <p:nvPr userDrawn="1"/>
        </p:nvSpPr>
        <p:spPr>
          <a:xfrm>
            <a:off x="1052716" y="401738"/>
            <a:ext cx="10075532" cy="1429227"/>
          </a:xfrm>
          <a:prstGeom prst="rect">
            <a:avLst/>
          </a:prstGeom>
          <a:blipFill dpi="0" rotWithShape="1">
            <a:blip r:embed="rId1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3463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8000" dirty="0"/>
              <a:t>C dili ile  </a:t>
            </a:r>
            <a:r>
              <a:rPr lang="tr-TR" sz="8000"/>
              <a:t>yapısal programlama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İlhan ÖZKAN, Elektronik Yüksek Mühendisi</a:t>
            </a:r>
            <a:br>
              <a:rPr lang="tr-TR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Mayıs 2020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346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5A0E48CD-124C-4911-81C0-5D8664CB9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#include &lt;</a:t>
            </a:r>
            <a:r>
              <a:rPr lang="tr-TR" sz="1400" dirty="0" err="1">
                <a:latin typeface="Consolas" panose="020B0609020204030204" pitchFamily="49" charset="0"/>
              </a:rPr>
              <a:t>stdio.h</a:t>
            </a:r>
            <a:r>
              <a:rPr lang="tr-TR" sz="1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 err="1">
                <a:solidFill>
                  <a:srgbClr val="0000CC"/>
                </a:solidFill>
                <a:latin typeface="Consolas" panose="020B0609020204030204" pitchFamily="49" charset="0"/>
              </a:rPr>
              <a:t>void</a:t>
            </a:r>
            <a:r>
              <a:rPr lang="tr-TR" sz="1400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solidFill>
                  <a:srgbClr val="0000CC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telefonTusu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</a:t>
            </a:r>
            <a:r>
              <a:rPr lang="tr-TR" sz="1400" dirty="0" err="1">
                <a:latin typeface="Consolas" panose="020B0609020204030204" pitchFamily="49" charset="0"/>
              </a:rPr>
              <a:t>Yasinizi</a:t>
            </a:r>
            <a:r>
              <a:rPr lang="tr-TR" sz="1400" dirty="0">
                <a:latin typeface="Consolas" panose="020B0609020204030204" pitchFamily="49" charset="0"/>
              </a:rPr>
              <a:t> Giriniz:");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latin typeface="Consolas" panose="020B0609020204030204" pitchFamily="49" charset="0"/>
              </a:rPr>
              <a:t>scanf</a:t>
            </a:r>
            <a:r>
              <a:rPr lang="tr-TR" sz="1400" dirty="0">
                <a:latin typeface="Consolas" panose="020B0609020204030204" pitchFamily="49" charset="0"/>
              </a:rPr>
              <a:t>("%d",&amp;</a:t>
            </a:r>
            <a:r>
              <a:rPr lang="tr-TR" sz="1400" dirty="0" err="1">
                <a:latin typeface="Consolas" panose="020B0609020204030204" pitchFamily="49" charset="0"/>
              </a:rPr>
              <a:t>telefonTusu</a:t>
            </a:r>
            <a:r>
              <a:rPr lang="tr-TR" sz="1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solidFill>
                  <a:srgbClr val="0000CC"/>
                </a:solidFill>
                <a:latin typeface="Consolas" panose="020B0609020204030204" pitchFamily="49" charset="0"/>
              </a:rPr>
              <a:t>switch</a:t>
            </a:r>
            <a:r>
              <a:rPr lang="tr-TR" sz="1400" dirty="0">
                <a:latin typeface="Consolas" panose="020B0609020204030204" pitchFamily="49" charset="0"/>
              </a:rPr>
              <a:t> (</a:t>
            </a:r>
            <a:r>
              <a:rPr lang="tr-TR" sz="1400" dirty="0" err="1">
                <a:latin typeface="Consolas" panose="020B0609020204030204" pitchFamily="49" charset="0"/>
              </a:rPr>
              <a:t>telefonTusu</a:t>
            </a:r>
            <a:r>
              <a:rPr lang="tr-TR" sz="1400" dirty="0">
                <a:latin typeface="Consolas" panose="020B0609020204030204" pitchFamily="49" charset="0"/>
              </a:rPr>
              <a:t>) </a:t>
            </a:r>
            <a:r>
              <a:rPr lang="tr-T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{ </a:t>
            </a:r>
            <a:r>
              <a:rPr lang="tr-TR" sz="1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tr-TR" sz="1400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switch</a:t>
            </a:r>
            <a:r>
              <a:rPr lang="tr-TR" sz="1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Blok Başı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 1</a:t>
            </a:r>
            <a:r>
              <a:rPr lang="tr-TR" sz="1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	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("1 </a:t>
            </a:r>
            <a:r>
              <a:rPr lang="tr-TR" sz="1400" dirty="0" err="1">
                <a:latin typeface="Consolas" panose="020B0609020204030204" pitchFamily="49" charset="0"/>
              </a:rPr>
              <a:t>Tusuna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Bastiniz</a:t>
            </a:r>
            <a:r>
              <a:rPr lang="tr-TR" sz="1400" dirty="0">
                <a:latin typeface="Consolas" panose="020B0609020204030204" pitchFamily="49" charset="0"/>
              </a:rPr>
              <a:t>.\n");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	</a:t>
            </a:r>
            <a:r>
              <a:rPr lang="tr-TR" sz="1400" dirty="0">
                <a:solidFill>
                  <a:srgbClr val="FF0000"/>
                </a:solidFill>
                <a:latin typeface="Consolas" panose="020B0609020204030204" pitchFamily="49" charset="0"/>
              </a:rPr>
              <a:t>break;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 2</a:t>
            </a:r>
            <a:r>
              <a:rPr lang="tr-TR" sz="1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	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("2 </a:t>
            </a:r>
            <a:r>
              <a:rPr lang="tr-TR" sz="1400" dirty="0" err="1">
                <a:latin typeface="Consolas" panose="020B0609020204030204" pitchFamily="49" charset="0"/>
              </a:rPr>
              <a:t>Tusuna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Bastiniz</a:t>
            </a:r>
            <a:r>
              <a:rPr lang="tr-TR" sz="1400" dirty="0">
                <a:latin typeface="Consolas" panose="020B0609020204030204" pitchFamily="49" charset="0"/>
              </a:rPr>
              <a:t>.\n");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	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("Bu tuşa uzun basarsanız hızlı arama yaparsınız.\n");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 </a:t>
            </a:r>
            <a:r>
              <a:rPr lang="tr-TR" sz="1400" dirty="0">
                <a:solidFill>
                  <a:srgbClr val="FF0000"/>
                </a:solidFill>
                <a:latin typeface="Consolas" panose="020B0609020204030204" pitchFamily="49" charset="0"/>
              </a:rPr>
              <a:t>break;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 3</a:t>
            </a:r>
            <a:r>
              <a:rPr lang="tr-TR" sz="1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	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("3 </a:t>
            </a:r>
            <a:r>
              <a:rPr lang="tr-TR" sz="1400" dirty="0" err="1">
                <a:latin typeface="Consolas" panose="020B0609020204030204" pitchFamily="49" charset="0"/>
              </a:rPr>
              <a:t>Tusuna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Bastiniz</a:t>
            </a:r>
            <a:r>
              <a:rPr lang="tr-TR" sz="1400" dirty="0">
                <a:latin typeface="Consolas" panose="020B0609020204030204" pitchFamily="49" charset="0"/>
              </a:rPr>
              <a:t>.\n");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	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("%d tuşuna </a:t>
            </a:r>
            <a:r>
              <a:rPr lang="tr-TR" sz="1400" dirty="0" err="1">
                <a:latin typeface="Consolas" panose="020B0609020204030204" pitchFamily="49" charset="0"/>
              </a:rPr>
              <a:t>bastiniz</a:t>
            </a:r>
            <a:r>
              <a:rPr lang="tr-TR" sz="1400" dirty="0">
                <a:latin typeface="Consolas" panose="020B0609020204030204" pitchFamily="49" charset="0"/>
              </a:rPr>
              <a:t>.\n ",</a:t>
            </a:r>
            <a:r>
              <a:rPr lang="tr-TR" sz="1400" dirty="0" err="1">
                <a:latin typeface="Consolas" panose="020B0609020204030204" pitchFamily="49" charset="0"/>
              </a:rPr>
              <a:t>telefonTusu</a:t>
            </a:r>
            <a:r>
              <a:rPr lang="tr-TR" sz="1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	</a:t>
            </a:r>
            <a:r>
              <a:rPr lang="tr-TR" sz="1400" dirty="0">
                <a:solidFill>
                  <a:srgbClr val="FF0000"/>
                </a:solidFill>
                <a:latin typeface="Consolas" panose="020B0609020204030204" pitchFamily="49" charset="0"/>
              </a:rPr>
              <a:t>break;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tr-TR" sz="1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	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</a:t>
            </a:r>
            <a:r>
              <a:rPr lang="tr-TR" sz="1400" dirty="0" err="1">
                <a:latin typeface="Consolas" panose="020B0609020204030204" pitchFamily="49" charset="0"/>
              </a:rPr>
              <a:t>Baska</a:t>
            </a:r>
            <a:r>
              <a:rPr lang="tr-TR" sz="1400" dirty="0">
                <a:latin typeface="Consolas" panose="020B0609020204030204" pitchFamily="49" charset="0"/>
              </a:rPr>
              <a:t> bir tuşa </a:t>
            </a:r>
            <a:r>
              <a:rPr lang="tr-TR" sz="1400" dirty="0" err="1">
                <a:latin typeface="Consolas" panose="020B0609020204030204" pitchFamily="49" charset="0"/>
              </a:rPr>
              <a:t>bastiniz</a:t>
            </a:r>
            <a:r>
              <a:rPr lang="tr-TR" sz="1400" dirty="0">
                <a:latin typeface="Consolas" panose="020B0609020204030204" pitchFamily="49" charset="0"/>
              </a:rPr>
              <a:t>!");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} </a:t>
            </a:r>
            <a:r>
              <a:rPr lang="tr-TR" sz="1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tr-TR" sz="1400" b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switch</a:t>
            </a:r>
            <a:r>
              <a:rPr lang="tr-TR" sz="1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Blok Sonu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 ("\</a:t>
            </a:r>
            <a:r>
              <a:rPr lang="tr-TR" sz="1400" dirty="0" err="1">
                <a:latin typeface="Consolas" panose="020B0609020204030204" pitchFamily="49" charset="0"/>
              </a:rPr>
              <a:t>nBitti</a:t>
            </a:r>
            <a:r>
              <a:rPr lang="tr-TR" sz="1400" dirty="0">
                <a:latin typeface="Consolas" panose="020B0609020204030204" pitchFamily="49" charset="0"/>
              </a:rPr>
              <a:t>.");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solidFill>
                  <a:srgbClr val="0000CC"/>
                </a:solidFill>
                <a:latin typeface="Consolas" panose="020B0609020204030204" pitchFamily="49" charset="0"/>
              </a:rPr>
              <a:t>return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Başlık 4">
            <a:extLst>
              <a:ext uri="{FF2B5EF4-FFF2-40B4-BE49-F238E27FC236}">
                <a16:creationId xmlns:a16="http://schemas.microsoft.com/office/drawing/2014/main" id="{2E631BAE-FC4D-4BD4-B47C-E00F6BDD1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1</a:t>
            </a:r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BA9AED5B-07C1-4AD6-AD6C-7B036D29A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b="1" i="1" dirty="0">
                <a:solidFill>
                  <a:schemeClr val="tx1"/>
                </a:solidFill>
              </a:rPr>
              <a:t>s</a:t>
            </a:r>
            <a:r>
              <a:rPr lang="en-US" sz="1800" b="1" i="1" dirty="0">
                <a:solidFill>
                  <a:schemeClr val="tx1"/>
                </a:solidFill>
              </a:rPr>
              <a:t>witch </a:t>
            </a:r>
            <a:r>
              <a:rPr lang="tr-TR" sz="1800" b="1" i="1" dirty="0">
                <a:solidFill>
                  <a:srgbClr val="00B050"/>
                </a:solidFill>
              </a:rPr>
              <a:t>kontrol</a:t>
            </a:r>
            <a:r>
              <a:rPr lang="en-US" sz="1800" b="1" i="1" dirty="0" err="1">
                <a:solidFill>
                  <a:srgbClr val="00B050"/>
                </a:solidFill>
              </a:rPr>
              <a:t>ifadesi</a:t>
            </a:r>
            <a:r>
              <a:rPr lang="en-US" sz="1800" b="1" i="1" dirty="0">
                <a:solidFill>
                  <a:srgbClr val="00B050"/>
                </a:solidFill>
              </a:rPr>
              <a:t> </a:t>
            </a:r>
            <a:r>
              <a:rPr lang="en-US" sz="1800" b="1" i="1" u="sng" dirty="0" err="1">
                <a:solidFill>
                  <a:schemeClr val="tx1"/>
                </a:solidFill>
                <a:highlight>
                  <a:srgbClr val="FFFF00"/>
                </a:highlight>
              </a:rPr>
              <a:t>bir</a:t>
            </a:r>
            <a:r>
              <a:rPr lang="en-US" sz="1800" b="1" i="1" u="sng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1800" b="1" i="1" u="sng" dirty="0" err="1">
                <a:solidFill>
                  <a:schemeClr val="tx1"/>
                </a:solidFill>
                <a:highlight>
                  <a:srgbClr val="FFFF00"/>
                </a:highlight>
              </a:rPr>
              <a:t>kez</a:t>
            </a:r>
            <a:r>
              <a:rPr lang="en-US" sz="1800" b="1" i="1" u="sng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1800" b="1" i="1" u="sng" dirty="0" err="1">
                <a:solidFill>
                  <a:schemeClr val="tx1"/>
                </a:solidFill>
                <a:highlight>
                  <a:srgbClr val="FFFF00"/>
                </a:highlight>
              </a:rPr>
              <a:t>değerlendirilir</a:t>
            </a:r>
            <a:endParaRPr lang="tr-TR" sz="1800" b="1" i="1" u="sng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b="1" i="1" dirty="0">
                <a:solidFill>
                  <a:srgbClr val="7030A0"/>
                </a:solidFill>
              </a:rPr>
              <a:t>break </a:t>
            </a:r>
            <a:r>
              <a:rPr lang="tr-TR" sz="1800" b="1" i="1" dirty="0">
                <a:solidFill>
                  <a:schemeClr val="tx1"/>
                </a:solidFill>
              </a:rPr>
              <a:t>talimatı (</a:t>
            </a:r>
            <a:r>
              <a:rPr lang="tr-TR" sz="1800" b="1" i="1" dirty="0" err="1">
                <a:solidFill>
                  <a:schemeClr val="tx1"/>
                </a:solidFill>
              </a:rPr>
              <a:t>statement</a:t>
            </a:r>
            <a:r>
              <a:rPr lang="tr-TR" sz="1800" b="1" i="1" dirty="0">
                <a:solidFill>
                  <a:schemeClr val="tx1"/>
                </a:solidFill>
              </a:rPr>
              <a:t>) ile </a:t>
            </a:r>
            <a:r>
              <a:rPr lang="tr-TR" sz="1800" b="1" i="1" u="sng" dirty="0">
                <a:solidFill>
                  <a:schemeClr val="tx1"/>
                </a:solidFill>
                <a:highlight>
                  <a:srgbClr val="FFFF00"/>
                </a:highlight>
              </a:rPr>
              <a:t>mevcut program akışı kırılır </a:t>
            </a:r>
            <a:r>
              <a:rPr lang="tr-TR" sz="1800" b="1" i="1" dirty="0">
                <a:solidFill>
                  <a:schemeClr val="tx1"/>
                </a:solidFill>
              </a:rPr>
              <a:t>ve </a:t>
            </a:r>
            <a:r>
              <a:rPr lang="tr-TR" sz="1800" b="1" i="1" dirty="0" err="1">
                <a:solidFill>
                  <a:srgbClr val="00B050"/>
                </a:solidFill>
              </a:rPr>
              <a:t>switch</a:t>
            </a:r>
            <a:r>
              <a:rPr lang="tr-TR" sz="1800" b="1" i="1" dirty="0">
                <a:solidFill>
                  <a:srgbClr val="00B050"/>
                </a:solidFill>
              </a:rPr>
              <a:t> bloğundan çıkılır</a:t>
            </a:r>
            <a:r>
              <a:rPr lang="tr-TR" sz="1800" b="1" i="1" dirty="0">
                <a:solidFill>
                  <a:schemeClr val="tx1"/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b="1" i="1" dirty="0">
                <a:solidFill>
                  <a:srgbClr val="7030A0"/>
                </a:solidFill>
              </a:rPr>
              <a:t>break </a:t>
            </a:r>
            <a:r>
              <a:rPr lang="tr-TR" sz="1800" b="1" i="1" dirty="0">
                <a:solidFill>
                  <a:schemeClr val="tx1"/>
                </a:solidFill>
              </a:rPr>
              <a:t>talimatı (</a:t>
            </a:r>
            <a:r>
              <a:rPr lang="tr-TR" sz="1800" b="1" i="1" dirty="0" err="1">
                <a:solidFill>
                  <a:schemeClr val="tx1"/>
                </a:solidFill>
              </a:rPr>
              <a:t>statement</a:t>
            </a:r>
            <a:r>
              <a:rPr lang="tr-TR" sz="1800" b="1" i="1" dirty="0">
                <a:solidFill>
                  <a:schemeClr val="tx1"/>
                </a:solidFill>
              </a:rPr>
              <a:t>) ile blok dışında </a:t>
            </a:r>
            <a:r>
              <a:rPr lang="tr-TR" sz="1800" b="1" i="1" u="sng" dirty="0">
                <a:solidFill>
                  <a:schemeClr val="tx1"/>
                </a:solidFill>
                <a:highlight>
                  <a:srgbClr val="FFFF00"/>
                </a:highlight>
              </a:rPr>
              <a:t>icra edilecek ilk talimata atlanır</a:t>
            </a:r>
            <a:r>
              <a:rPr lang="tr-TR" sz="1800" b="1" i="1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b="1" i="1" dirty="0" err="1">
                <a:solidFill>
                  <a:srgbClr val="7030A0"/>
                </a:solidFill>
              </a:rPr>
              <a:t>default</a:t>
            </a:r>
            <a:r>
              <a:rPr lang="en-US" sz="1800" b="1" i="1" dirty="0">
                <a:solidFill>
                  <a:schemeClr val="tx1"/>
                </a:solidFill>
              </a:rPr>
              <a:t> </a:t>
            </a:r>
            <a:r>
              <a:rPr lang="en-US" sz="1800" b="1" i="1" dirty="0" err="1">
                <a:solidFill>
                  <a:schemeClr val="tx1"/>
                </a:solidFill>
              </a:rPr>
              <a:t>ifade</a:t>
            </a:r>
            <a:r>
              <a:rPr lang="tr-TR" sz="1800" b="1" i="1" dirty="0">
                <a:solidFill>
                  <a:schemeClr val="tx1"/>
                </a:solidFill>
              </a:rPr>
              <a:t>si</a:t>
            </a:r>
            <a:r>
              <a:rPr lang="en-US" sz="1800" b="1" i="1" dirty="0">
                <a:solidFill>
                  <a:srgbClr val="FF0000"/>
                </a:solidFill>
              </a:rPr>
              <a:t> </a:t>
            </a:r>
            <a:r>
              <a:rPr lang="en-US" sz="1800" b="1" i="1" dirty="0" err="1">
                <a:solidFill>
                  <a:srgbClr val="FF0000"/>
                </a:solidFill>
              </a:rPr>
              <a:t>isteğe</a:t>
            </a:r>
            <a:r>
              <a:rPr lang="en-US" sz="1800" b="1" i="1" dirty="0">
                <a:solidFill>
                  <a:srgbClr val="FF0000"/>
                </a:solidFill>
              </a:rPr>
              <a:t> </a:t>
            </a:r>
            <a:r>
              <a:rPr lang="en-US" sz="1800" b="1" i="1" dirty="0" err="1">
                <a:solidFill>
                  <a:srgbClr val="FF0000"/>
                </a:solidFill>
              </a:rPr>
              <a:t>bağlıdır</a:t>
            </a:r>
            <a:r>
              <a:rPr lang="tr-TR" sz="1800" b="1" i="1" dirty="0">
                <a:solidFill>
                  <a:srgbClr val="FF0000"/>
                </a:solidFill>
              </a:rPr>
              <a:t>.</a:t>
            </a:r>
            <a:r>
              <a:rPr lang="tr-TR" sz="1800" b="1" i="1" u="sng" dirty="0">
                <a:solidFill>
                  <a:schemeClr val="tx1"/>
                </a:solidFill>
              </a:rPr>
              <a:t> En sonda yer alır.</a:t>
            </a:r>
            <a:r>
              <a:rPr lang="tr-TR" sz="1800" b="1" i="1" dirty="0">
                <a:solidFill>
                  <a:schemeClr val="tx1"/>
                </a:solidFill>
              </a:rPr>
              <a:t> </a:t>
            </a:r>
            <a:r>
              <a:rPr lang="tr-TR" sz="1800" b="1" i="1" dirty="0">
                <a:solidFill>
                  <a:schemeClr val="tx1"/>
                </a:solidFill>
                <a:highlight>
                  <a:srgbClr val="FFFF00"/>
                </a:highlight>
              </a:rPr>
              <a:t>Öncesinde belirtilen alternatifler dışında çalıştırılacak kodu buraya yazarız.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7A8EB76-40ED-46C2-9670-32175947FB21}"/>
              </a:ext>
            </a:extLst>
          </p:cNvPr>
          <p:cNvSpPr/>
          <p:nvPr/>
        </p:nvSpPr>
        <p:spPr>
          <a:xfrm>
            <a:off x="1057659" y="4814109"/>
            <a:ext cx="157656" cy="1786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693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98F46B92-67C5-4FE5-8C89-EFC697B8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2. örnek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87DD4964-0ED6-4DDB-9727-EA9A3CDF5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#include &lt;</a:t>
            </a:r>
            <a:r>
              <a:rPr lang="tr-TR" sz="1400" dirty="0" err="1">
                <a:latin typeface="Consolas" panose="020B0609020204030204" pitchFamily="49" charset="0"/>
              </a:rPr>
              <a:t>stdio.h</a:t>
            </a:r>
            <a:r>
              <a:rPr lang="tr-TR" sz="1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 err="1">
                <a:solidFill>
                  <a:srgbClr val="0000CC"/>
                </a:solidFill>
                <a:latin typeface="Consolas" panose="020B0609020204030204" pitchFamily="49" charset="0"/>
              </a:rPr>
              <a:t>void</a:t>
            </a:r>
            <a:r>
              <a:rPr lang="tr-TR" sz="1400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rgbClr val="0000CC"/>
                </a:solidFill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CC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tus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("Bir </a:t>
            </a:r>
            <a:r>
              <a:rPr lang="tr-TR" sz="1400" dirty="0" err="1">
                <a:latin typeface="Consolas" panose="020B0609020204030204" pitchFamily="49" charset="0"/>
              </a:rPr>
              <a:t>Tusa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Basiniz</a:t>
            </a:r>
            <a:r>
              <a:rPr lang="tr-TR" sz="1400" dirty="0">
                <a:latin typeface="Consolas" panose="020B0609020204030204" pitchFamily="49" charset="0"/>
              </a:rPr>
              <a:t>:");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latin typeface="Consolas" panose="020B0609020204030204" pitchFamily="49" charset="0"/>
              </a:rPr>
              <a:t>scanf</a:t>
            </a:r>
            <a:r>
              <a:rPr lang="tr-TR" sz="1400" dirty="0">
                <a:latin typeface="Consolas" panose="020B0609020204030204" pitchFamily="49" charset="0"/>
              </a:rPr>
              <a:t>("%c",&amp;</a:t>
            </a:r>
            <a:r>
              <a:rPr lang="tr-TR" sz="1400" dirty="0" err="1">
                <a:latin typeface="Consolas" panose="020B0609020204030204" pitchFamily="49" charset="0"/>
              </a:rPr>
              <a:t>tus</a:t>
            </a:r>
            <a:r>
              <a:rPr lang="tr-TR" sz="1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rgbClr val="0000CC"/>
                </a:solidFill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CC"/>
                </a:solidFill>
                <a:latin typeface="Consolas" panose="020B0609020204030204" pitchFamily="49" charset="0"/>
              </a:rPr>
              <a:t>switch</a:t>
            </a:r>
            <a:r>
              <a:rPr lang="tr-TR" sz="1400" dirty="0">
                <a:latin typeface="Consolas" panose="020B0609020204030204" pitchFamily="49" charset="0"/>
              </a:rPr>
              <a:t> (</a:t>
            </a:r>
            <a:r>
              <a:rPr lang="tr-TR" sz="1400" dirty="0" err="1">
                <a:latin typeface="Consolas" panose="020B0609020204030204" pitchFamily="49" charset="0"/>
              </a:rPr>
              <a:t>tus</a:t>
            </a:r>
            <a:r>
              <a:rPr lang="tr-TR" sz="1400" dirty="0">
                <a:latin typeface="Consolas" panose="020B0609020204030204" pitchFamily="49" charset="0"/>
              </a:rPr>
              <a:t>) </a:t>
            </a:r>
            <a:r>
              <a:rPr lang="tr-TR" sz="1400" b="1" dirty="0">
                <a:latin typeface="Consolas" panose="020B0609020204030204" pitchFamily="49" charset="0"/>
              </a:rPr>
              <a:t>{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tr-TR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switch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Blok Başı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tr-TR" sz="1400" dirty="0">
                <a:latin typeface="Consolas" panose="020B0609020204030204" pitchFamily="49" charset="0"/>
              </a:rPr>
              <a:t> 'A': // karakterlerin de aslında bir tamsayı olduğunu biliyoruz.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 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("A tuşuna </a:t>
            </a:r>
            <a:r>
              <a:rPr lang="tr-TR" sz="1400" dirty="0" err="1">
                <a:latin typeface="Consolas" panose="020B0609020204030204" pitchFamily="49" charset="0"/>
              </a:rPr>
              <a:t>bastiniz</a:t>
            </a:r>
            <a:r>
              <a:rPr lang="tr-TR" sz="1400" dirty="0">
                <a:latin typeface="Consolas" panose="020B0609020204030204" pitchFamily="49" charset="0"/>
              </a:rPr>
              <a:t>.";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 </a:t>
            </a:r>
            <a:r>
              <a:rPr lang="tr-TR" sz="14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tr-TR" sz="1400" dirty="0">
                <a:solidFill>
                  <a:schemeClr val="bg1">
                    <a:lumMod val="7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burada break YOK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tr-TR" sz="1400" dirty="0">
                <a:latin typeface="Consolas" panose="020B0609020204030204" pitchFamily="49" charset="0"/>
              </a:rPr>
              <a:t> 'B':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 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("B tuşuna </a:t>
            </a:r>
            <a:r>
              <a:rPr lang="tr-TR" sz="1400" dirty="0" err="1">
                <a:latin typeface="Consolas" panose="020B0609020204030204" pitchFamily="49" charset="0"/>
              </a:rPr>
              <a:t>bastiniz</a:t>
            </a:r>
            <a:r>
              <a:rPr lang="tr-TR" sz="1400" dirty="0">
                <a:latin typeface="Consolas" panose="020B0609020204030204" pitchFamily="49" charset="0"/>
              </a:rPr>
              <a:t>.");     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 </a:t>
            </a:r>
            <a:r>
              <a:rPr lang="tr-TR" sz="1400" dirty="0">
                <a:solidFill>
                  <a:srgbClr val="FF0000"/>
                </a:solidFill>
                <a:latin typeface="Consolas" panose="020B0609020204030204" pitchFamily="49" charset="0"/>
              </a:rPr>
              <a:t>break;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>
                <a:latin typeface="Consolas" panose="020B0609020204030204" pitchFamily="49" charset="0"/>
              </a:rPr>
              <a:t>'C':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>
                <a:latin typeface="Consolas" panose="020B0609020204030204" pitchFamily="49" charset="0"/>
              </a:rPr>
              <a:t>'D':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>
                <a:latin typeface="Consolas" panose="020B0609020204030204" pitchFamily="49" charset="0"/>
              </a:rPr>
              <a:t>'E’: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 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("C,D veya E tuşuna </a:t>
            </a:r>
            <a:r>
              <a:rPr lang="tr-TR" sz="1400" dirty="0" err="1">
                <a:latin typeface="Consolas" panose="020B0609020204030204" pitchFamily="49" charset="0"/>
              </a:rPr>
              <a:t>bastiniz</a:t>
            </a:r>
            <a:r>
              <a:rPr lang="tr-TR" sz="1400" dirty="0">
                <a:latin typeface="Consolas" panose="020B0609020204030204" pitchFamily="49" charset="0"/>
              </a:rPr>
              <a:t>.");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 </a:t>
            </a:r>
            <a:r>
              <a:rPr lang="tr-TR" sz="1400" dirty="0">
                <a:solidFill>
                  <a:srgbClr val="FF0000"/>
                </a:solidFill>
                <a:latin typeface="Consolas" panose="020B0609020204030204" pitchFamily="49" charset="0"/>
              </a:rPr>
              <a:t>break;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tr-TR" sz="1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 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</a:t>
            </a:r>
            <a:r>
              <a:rPr lang="tr-TR" sz="1400" dirty="0" err="1">
                <a:latin typeface="Consolas" panose="020B0609020204030204" pitchFamily="49" charset="0"/>
              </a:rPr>
              <a:t>Baska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tusa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bastiniz</a:t>
            </a:r>
            <a:r>
              <a:rPr lang="tr-TR" sz="1400" dirty="0">
                <a:latin typeface="Consolas" panose="020B0609020204030204" pitchFamily="49" charset="0"/>
              </a:rPr>
              <a:t>.");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b="1" dirty="0">
                <a:latin typeface="Consolas" panose="020B0609020204030204" pitchFamily="49" charset="0"/>
              </a:rPr>
              <a:t>}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tr-TR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switch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Blok Sonu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rgbClr val="0000CC"/>
                </a:solidFill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CC"/>
                </a:solidFill>
                <a:latin typeface="Consolas" panose="020B0609020204030204" pitchFamily="49" charset="0"/>
              </a:rPr>
              <a:t>return</a:t>
            </a:r>
            <a:r>
              <a:rPr lang="tr-TR" sz="1400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Metin Yer Tutucusu 7">
            <a:extLst>
              <a:ext uri="{FF2B5EF4-FFF2-40B4-BE49-F238E27FC236}">
                <a16:creationId xmlns:a16="http://schemas.microsoft.com/office/drawing/2014/main" id="{7433D8AE-0FF0-4EDB-A798-AEA7993AD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tr-TR" dirty="0"/>
              <a:t>Program ‘A’ karakterine basınca nasıl davranır?</a:t>
            </a:r>
          </a:p>
          <a:p>
            <a:r>
              <a:rPr lang="tr-TR" dirty="0"/>
              <a:t>Program ‘C’ karakterine basınca nasıl davranır?</a:t>
            </a:r>
          </a:p>
          <a:p>
            <a:r>
              <a:rPr lang="tr-TR" dirty="0"/>
              <a:t>Program ‘E’ karakterine basınca nasıl davranır?</a:t>
            </a:r>
          </a:p>
          <a:p>
            <a:endParaRPr lang="tr-TR" dirty="0"/>
          </a:p>
          <a:p>
            <a:pPr algn="ctr"/>
            <a:r>
              <a:rPr lang="tr-TR" b="1" i="1" u="sng" dirty="0">
                <a:solidFill>
                  <a:srgbClr val="00B050"/>
                </a:solidFill>
              </a:rPr>
              <a:t>Birden fazla alternatif için</a:t>
            </a:r>
            <a:r>
              <a:rPr lang="tr-TR" b="1" i="1" dirty="0"/>
              <a:t> aynı kod çalıştırılabilir.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32115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98F46B92-67C5-4FE5-8C89-EFC697B8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1.ÖRNEK UYGULAMA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C368CD84-5EF4-46D9-9A67-55244DCD58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2100" dirty="0"/>
              <a:t>Klavyeden girilen 1’den 5’e kadar olan tamsayıların okunuşlarını yazı ile ekrana yazan c programını kodlayınız.</a:t>
            </a:r>
          </a:p>
          <a:p>
            <a:pPr marL="0" indent="0">
              <a:buNone/>
            </a:pPr>
            <a:r>
              <a:rPr lang="tr-TR" sz="2100" dirty="0"/>
              <a:t>Bu rakamlardan farklı girilenler için «yanlış değer girdiniz» yazınız.</a:t>
            </a:r>
          </a:p>
          <a:p>
            <a:pPr marL="0" indent="0">
              <a:buNone/>
            </a:pPr>
            <a:endParaRPr lang="tr-TR" sz="2100" dirty="0"/>
          </a:p>
        </p:txBody>
      </p:sp>
      <p:sp>
        <p:nvSpPr>
          <p:cNvPr id="2" name="İçerik Yer Tutucusu 1">
            <a:extLst>
              <a:ext uri="{FF2B5EF4-FFF2-40B4-BE49-F238E27FC236}">
                <a16:creationId xmlns:a16="http://schemas.microsoft.com/office/drawing/2014/main" id="{03DF616C-875F-43AC-B473-616493D6C5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2000" dirty="0"/>
              <a:t>ÖRNEK ÇALIŞMA:</a:t>
            </a:r>
          </a:p>
          <a:p>
            <a:pPr marL="0" indent="0">
              <a:buNone/>
            </a:pPr>
            <a:r>
              <a:rPr lang="tr-TR" dirty="0"/>
              <a:t>Sayı Giriniz (1-5): 3</a:t>
            </a:r>
          </a:p>
          <a:p>
            <a:pPr marL="0" indent="0">
              <a:buNone/>
            </a:pPr>
            <a:r>
              <a:rPr lang="tr-TR" dirty="0"/>
              <a:t>Üç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 algn="ctr">
              <a:buNone/>
            </a:pPr>
            <a:r>
              <a:rPr lang="tr-TR" i="1" dirty="0"/>
              <a:t>Programı kodlayınız (</a:t>
            </a:r>
            <a:r>
              <a:rPr lang="tr-TR" i="1" dirty="0" err="1">
                <a:solidFill>
                  <a:srgbClr val="FF0000"/>
                </a:solidFill>
              </a:rPr>
              <a:t>implementation</a:t>
            </a:r>
            <a:r>
              <a:rPr lang="tr-TR" i="1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988301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98F46B92-67C5-4FE5-8C89-EFC697B8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1.1 ÖRNEK UYGULAMA KOD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C368CD84-5EF4-46D9-9A67-55244DCD5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Bu program 1-5 arasındaki değerlerin sayı olarak okunuşlarını yazar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#include &lt;</a:t>
            </a:r>
            <a:r>
              <a:rPr lang="tr-TR" sz="1400" dirty="0" err="1">
                <a:latin typeface="Consolas" panose="020B0609020204030204" pitchFamily="49" charset="0"/>
              </a:rPr>
              <a:t>stdio.h</a:t>
            </a:r>
            <a:r>
              <a:rPr lang="tr-TR" sz="1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a; 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("Sayıyı giriniz (1-5):"); 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latin typeface="Consolas" panose="020B0609020204030204" pitchFamily="49" charset="0"/>
              </a:rPr>
              <a:t>scanf</a:t>
            </a:r>
            <a:r>
              <a:rPr lang="tr-TR" sz="1400" dirty="0">
                <a:latin typeface="Consolas" panose="020B0609020204030204" pitchFamily="49" charset="0"/>
              </a:rPr>
              <a:t>("%</a:t>
            </a:r>
            <a:r>
              <a:rPr lang="tr-TR" sz="1400" dirty="0" err="1">
                <a:latin typeface="Consolas" panose="020B0609020204030204" pitchFamily="49" charset="0"/>
              </a:rPr>
              <a:t>d",&amp;a</a:t>
            </a:r>
            <a:r>
              <a:rPr lang="tr-TR" sz="1400" dirty="0">
                <a:latin typeface="Consolas" panose="020B0609020204030204" pitchFamily="49" charset="0"/>
              </a:rPr>
              <a:t>);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tr-TR" sz="1400" dirty="0">
                <a:latin typeface="Consolas" panose="020B0609020204030204" pitchFamily="49" charset="0"/>
              </a:rPr>
              <a:t> (a) </a:t>
            </a:r>
            <a:r>
              <a:rPr lang="tr-TR" sz="1400" b="1" dirty="0">
                <a:latin typeface="Consolas" panose="020B0609020204030204" pitchFamily="49" charset="0"/>
              </a:rPr>
              <a:t>{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//4</a:t>
            </a: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tr-TR" sz="1400" dirty="0">
                <a:latin typeface="Consolas" panose="020B0609020204030204" pitchFamily="49" charset="0"/>
              </a:rPr>
              <a:t> 1: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("bir ");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>
                <a:solidFill>
                  <a:srgbClr val="FF0000"/>
                </a:solidFill>
                <a:latin typeface="Consolas" panose="020B0609020204030204" pitchFamily="49" charset="0"/>
              </a:rPr>
              <a:t>break</a:t>
            </a:r>
            <a:r>
              <a:rPr lang="tr-TR" sz="1400" dirty="0">
                <a:latin typeface="Consolas" panose="020B0609020204030204" pitchFamily="49" charset="0"/>
              </a:rPr>
              <a:t>; 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tr-TR" sz="1400" dirty="0">
                <a:latin typeface="Consolas" panose="020B0609020204030204" pitchFamily="49" charset="0"/>
              </a:rPr>
              <a:t> 2: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("iki ");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>
                <a:solidFill>
                  <a:srgbClr val="FF0000"/>
                </a:solidFill>
                <a:latin typeface="Consolas" panose="020B0609020204030204" pitchFamily="49" charset="0"/>
              </a:rPr>
              <a:t>break</a:t>
            </a:r>
            <a:r>
              <a:rPr lang="tr-TR" sz="1400" dirty="0">
                <a:latin typeface="Consolas" panose="020B0609020204030204" pitchFamily="49" charset="0"/>
              </a:rPr>
              <a:t>; 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tr-TR" sz="1400" dirty="0">
                <a:latin typeface="Consolas" panose="020B0609020204030204" pitchFamily="49" charset="0"/>
              </a:rPr>
              <a:t> 3: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("üç ");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>
                <a:solidFill>
                  <a:srgbClr val="FF0000"/>
                </a:solidFill>
                <a:latin typeface="Consolas" panose="020B0609020204030204" pitchFamily="49" charset="0"/>
              </a:rPr>
              <a:t>break</a:t>
            </a:r>
            <a:r>
              <a:rPr lang="tr-TR" sz="1400" dirty="0">
                <a:latin typeface="Consolas" panose="020B0609020204030204" pitchFamily="49" charset="0"/>
              </a:rPr>
              <a:t>; 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tr-TR" sz="1400" dirty="0">
                <a:latin typeface="Consolas" panose="020B0609020204030204" pitchFamily="49" charset="0"/>
              </a:rPr>
              <a:t> 4: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("dört ");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>
                <a:solidFill>
                  <a:srgbClr val="FF0000"/>
                </a:solidFill>
                <a:latin typeface="Consolas" panose="020B0609020204030204" pitchFamily="49" charset="0"/>
              </a:rPr>
              <a:t>break</a:t>
            </a:r>
            <a:r>
              <a:rPr lang="tr-TR" sz="1400" dirty="0">
                <a:latin typeface="Consolas" panose="020B0609020204030204" pitchFamily="49" charset="0"/>
              </a:rPr>
              <a:t>; 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tr-TR" sz="1400" dirty="0">
                <a:latin typeface="Consolas" panose="020B0609020204030204" pitchFamily="49" charset="0"/>
              </a:rPr>
              <a:t> 5: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("beş ");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>
                <a:solidFill>
                  <a:srgbClr val="FF0000"/>
                </a:solidFill>
                <a:latin typeface="Consolas" panose="020B0609020204030204" pitchFamily="49" charset="0"/>
              </a:rPr>
              <a:t>break</a:t>
            </a:r>
            <a:r>
              <a:rPr lang="tr-TR" sz="1400" dirty="0">
                <a:latin typeface="Consolas" panose="020B0609020204030204" pitchFamily="49" charset="0"/>
              </a:rPr>
              <a:t>; 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tr-TR" sz="1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("yanlış değer girdiniz"); 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400" dirty="0">
                <a:latin typeface="Consolas" panose="020B0609020204030204" pitchFamily="49" charset="0"/>
              </a:rPr>
              <a:t> 0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;  //?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6C74D0D4-58B1-49D4-A807-6BE6FC5C4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tr-TR" sz="1400" dirty="0"/>
              <a:t>Klavyeden girilen 1’den 5’e kadar olan tamsayıların okunuşlarını yazı ile ekrana yazan c program</a:t>
            </a:r>
          </a:p>
          <a:p>
            <a:endParaRPr lang="tr-TR" dirty="0"/>
          </a:p>
          <a:p>
            <a:pPr algn="ctr"/>
            <a:r>
              <a:rPr lang="tr-TR" b="1" i="1" dirty="0"/>
              <a:t>Klavyeden 1,3,5,7 rakamları için programın icrasını belirleyiniz.</a:t>
            </a:r>
          </a:p>
        </p:txBody>
      </p:sp>
    </p:spTree>
    <p:extLst>
      <p:ext uri="{BB962C8B-B14F-4D97-AF65-F5344CB8AC3E}">
        <p14:creationId xmlns:p14="http://schemas.microsoft.com/office/powerpoint/2010/main" val="2566184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98F46B92-67C5-4FE5-8C89-EFC697B8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1.2 ÖRNEK UYGULAMA KOD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C368CD84-5EF4-46D9-9A67-55244DCD5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#include &lt;</a:t>
            </a:r>
            <a:r>
              <a:rPr lang="tr-TR" sz="1400" dirty="0" err="1">
                <a:latin typeface="Consolas" panose="020B0609020204030204" pitchFamily="49" charset="0"/>
              </a:rPr>
              <a:t>stdio.h</a:t>
            </a:r>
            <a:r>
              <a:rPr lang="tr-TR" sz="1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a;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("Sayıyı giriniz:");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latin typeface="Consolas" panose="020B0609020204030204" pitchFamily="49" charset="0"/>
              </a:rPr>
              <a:t>scanf</a:t>
            </a:r>
            <a:r>
              <a:rPr lang="tr-TR" sz="1400" dirty="0">
                <a:latin typeface="Consolas" panose="020B0609020204030204" pitchFamily="49" charset="0"/>
              </a:rPr>
              <a:t>("%</a:t>
            </a:r>
            <a:r>
              <a:rPr lang="tr-TR" sz="1400" dirty="0" err="1">
                <a:latin typeface="Consolas" panose="020B0609020204030204" pitchFamily="49" charset="0"/>
              </a:rPr>
              <a:t>d",&amp;a</a:t>
            </a:r>
            <a:r>
              <a:rPr lang="tr-TR" sz="1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tr-TR" sz="1400" dirty="0">
                <a:latin typeface="Consolas" panose="020B0609020204030204" pitchFamily="49" charset="0"/>
              </a:rPr>
              <a:t> (</a:t>
            </a:r>
            <a:r>
              <a:rPr lang="tr-TR" sz="1400" dirty="0">
                <a:highlight>
                  <a:srgbClr val="FFFF00"/>
                </a:highlight>
                <a:latin typeface="Consolas" panose="020B0609020204030204" pitchFamily="49" charset="0"/>
              </a:rPr>
              <a:t>a%10</a:t>
            </a:r>
            <a:r>
              <a:rPr lang="tr-TR" sz="1400" dirty="0">
                <a:latin typeface="Consolas" panose="020B0609020204030204" pitchFamily="49" charset="0"/>
              </a:rPr>
              <a:t>)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//ifadenin sonucu tam sayı olmalı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tr-TR" sz="1400" dirty="0">
                <a:latin typeface="Consolas" panose="020B0609020204030204" pitchFamily="49" charset="0"/>
              </a:rPr>
              <a:t> 0:printf("sıfır "); </a:t>
            </a:r>
            <a:r>
              <a:rPr lang="tr-TR" sz="1400" dirty="0">
                <a:solidFill>
                  <a:srgbClr val="FF0000"/>
                </a:solidFill>
                <a:latin typeface="Consolas" panose="020B0609020204030204" pitchFamily="49" charset="0"/>
              </a:rPr>
              <a:t>break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tr-TR" sz="1400" dirty="0">
                <a:latin typeface="Consolas" panose="020B0609020204030204" pitchFamily="49" charset="0"/>
              </a:rPr>
              <a:t> 1:printf("bir "); </a:t>
            </a:r>
            <a:r>
              <a:rPr lang="tr-TR" sz="1400" dirty="0">
                <a:solidFill>
                  <a:srgbClr val="FF0000"/>
                </a:solidFill>
                <a:latin typeface="Consolas" panose="020B0609020204030204" pitchFamily="49" charset="0"/>
              </a:rPr>
              <a:t>break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tr-TR" sz="1400" dirty="0">
                <a:latin typeface="Consolas" panose="020B0609020204030204" pitchFamily="49" charset="0"/>
              </a:rPr>
              <a:t> 2:printf("iki "); </a:t>
            </a:r>
            <a:r>
              <a:rPr lang="tr-TR" sz="1400" dirty="0">
                <a:solidFill>
                  <a:srgbClr val="FF0000"/>
                </a:solidFill>
                <a:latin typeface="Consolas" panose="020B0609020204030204" pitchFamily="49" charset="0"/>
              </a:rPr>
              <a:t>break</a:t>
            </a:r>
            <a:r>
              <a:rPr lang="tr-TR" sz="1400" dirty="0">
                <a:latin typeface="Consolas" panose="020B0609020204030204" pitchFamily="49" charset="0"/>
              </a:rPr>
              <a:t>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tr-TR" sz="1400" dirty="0">
                <a:latin typeface="Consolas" panose="020B0609020204030204" pitchFamily="49" charset="0"/>
              </a:rPr>
              <a:t> 3:printf("üç "); </a:t>
            </a:r>
            <a:r>
              <a:rPr lang="tr-TR" sz="1400" dirty="0">
                <a:solidFill>
                  <a:srgbClr val="FF0000"/>
                </a:solidFill>
                <a:latin typeface="Consolas" panose="020B0609020204030204" pitchFamily="49" charset="0"/>
              </a:rPr>
              <a:t>break</a:t>
            </a:r>
            <a:r>
              <a:rPr lang="tr-TR" sz="1400" dirty="0">
                <a:latin typeface="Consolas" panose="020B0609020204030204" pitchFamily="49" charset="0"/>
              </a:rPr>
              <a:t>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tr-TR" sz="1400" dirty="0">
                <a:latin typeface="Consolas" panose="020B0609020204030204" pitchFamily="49" charset="0"/>
              </a:rPr>
              <a:t> 4:printf("dört "); </a:t>
            </a:r>
            <a:r>
              <a:rPr lang="tr-TR" sz="1400" dirty="0">
                <a:solidFill>
                  <a:srgbClr val="FF0000"/>
                </a:solidFill>
                <a:latin typeface="Consolas" panose="020B0609020204030204" pitchFamily="49" charset="0"/>
              </a:rPr>
              <a:t>break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tr-TR" sz="1400" dirty="0">
                <a:latin typeface="Consolas" panose="020B0609020204030204" pitchFamily="49" charset="0"/>
              </a:rPr>
              <a:t> 5:printf("beş "); </a:t>
            </a:r>
            <a:r>
              <a:rPr lang="tr-TR" sz="1400" dirty="0">
                <a:solidFill>
                  <a:srgbClr val="FF0000"/>
                </a:solidFill>
                <a:latin typeface="Consolas" panose="020B0609020204030204" pitchFamily="49" charset="0"/>
              </a:rPr>
              <a:t>break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tr-TR" sz="1400" dirty="0">
                <a:latin typeface="Consolas" panose="020B0609020204030204" pitchFamily="49" charset="0"/>
              </a:rPr>
              <a:t> 6:printf("altı "); </a:t>
            </a:r>
            <a:r>
              <a:rPr lang="tr-TR" sz="1400" dirty="0">
                <a:solidFill>
                  <a:srgbClr val="FF0000"/>
                </a:solidFill>
                <a:latin typeface="Consolas" panose="020B0609020204030204" pitchFamily="49" charset="0"/>
              </a:rPr>
              <a:t>break</a:t>
            </a:r>
            <a:r>
              <a:rPr lang="tr-TR" sz="1400" dirty="0"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tr-TR" sz="1400" dirty="0">
                <a:latin typeface="Consolas" panose="020B0609020204030204" pitchFamily="49" charset="0"/>
              </a:rPr>
              <a:t> 7:printf("yedi "); </a:t>
            </a:r>
            <a:r>
              <a:rPr lang="tr-TR" sz="1400" dirty="0">
                <a:solidFill>
                  <a:srgbClr val="FF0000"/>
                </a:solidFill>
                <a:latin typeface="Consolas" panose="020B0609020204030204" pitchFamily="49" charset="0"/>
              </a:rPr>
              <a:t>break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tr-TR" sz="1400" dirty="0">
                <a:latin typeface="Consolas" panose="020B0609020204030204" pitchFamily="49" charset="0"/>
              </a:rPr>
              <a:t> 8:printf("sekiz "); </a:t>
            </a:r>
            <a:r>
              <a:rPr lang="tr-TR" sz="1400" dirty="0">
                <a:solidFill>
                  <a:srgbClr val="FF0000"/>
                </a:solidFill>
                <a:latin typeface="Consolas" panose="020B0609020204030204" pitchFamily="49" charset="0"/>
              </a:rPr>
              <a:t>break</a:t>
            </a:r>
            <a:r>
              <a:rPr lang="tr-TR" sz="1400" dirty="0"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tr-TR" sz="1400" dirty="0">
                <a:latin typeface="Consolas" panose="020B0609020204030204" pitchFamily="49" charset="0"/>
              </a:rPr>
              <a:t>: 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("dokuz ");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geriye 9 kaldı ifade sonucunda başka bir alternatif olamaz!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</a:t>
            </a:r>
            <a:r>
              <a:rPr lang="tr-TR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default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yerine aşağıdaki de yazılabilir: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</a:t>
            </a:r>
            <a:r>
              <a:rPr lang="tr-TR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case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9: </a:t>
            </a:r>
            <a:r>
              <a:rPr lang="tr-TR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printf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("dokuz ");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Bu durum son alternatif olduğundan break talimatına gerek yoktur!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400" dirty="0">
                <a:latin typeface="Consolas" panose="020B0609020204030204" pitchFamily="49" charset="0"/>
              </a:rPr>
              <a:t> 0;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6C74D0D4-58B1-49D4-A807-6BE6FC5C4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tr-TR" sz="1400" dirty="0"/>
              <a:t>Klavyeden girilen sayının birler basamağının okunuşlarını yazı ile ekrana yazan c program</a:t>
            </a:r>
          </a:p>
          <a:p>
            <a:endParaRPr lang="tr-TR" dirty="0"/>
          </a:p>
          <a:p>
            <a:pPr algn="ctr"/>
            <a:r>
              <a:rPr lang="tr-TR" b="1" i="1" dirty="0"/>
              <a:t>Klavyeden 10,32,55,71 rakamları için programın icrasını belirleyiniz.</a:t>
            </a:r>
          </a:p>
        </p:txBody>
      </p:sp>
    </p:spTree>
    <p:extLst>
      <p:ext uri="{BB962C8B-B14F-4D97-AF65-F5344CB8AC3E}">
        <p14:creationId xmlns:p14="http://schemas.microsoft.com/office/powerpoint/2010/main" val="3611458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98F46B92-67C5-4FE5-8C89-EFC697B8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2.ÖRNEK UYGULAMA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C368CD84-5EF4-46D9-9A67-55244DCD58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2100" dirty="0"/>
              <a:t>Klavyeden girilen gün değerine göre hangi güne ait olduğunu ekrana yazan C programını kodlayınız</a:t>
            </a:r>
          </a:p>
          <a:p>
            <a:pPr marL="0" indent="0">
              <a:buNone/>
            </a:pPr>
            <a:r>
              <a:rPr lang="tr-TR" sz="2100" dirty="0"/>
              <a:t>Günler Pazar’dan başlamak üzere 1’den 7’e kadar numaralandırılacaktır. </a:t>
            </a:r>
          </a:p>
        </p:txBody>
      </p:sp>
      <p:sp>
        <p:nvSpPr>
          <p:cNvPr id="2" name="İçerik Yer Tutucusu 1">
            <a:extLst>
              <a:ext uri="{FF2B5EF4-FFF2-40B4-BE49-F238E27FC236}">
                <a16:creationId xmlns:a16="http://schemas.microsoft.com/office/drawing/2014/main" id="{03DF616C-875F-43AC-B473-616493D6C5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2000" dirty="0"/>
              <a:t>ÖRNEK ÇALIŞMA:</a:t>
            </a:r>
          </a:p>
          <a:p>
            <a:pPr marL="0" indent="0">
              <a:buNone/>
            </a:pPr>
            <a:r>
              <a:rPr lang="tr-TR" sz="2000" dirty="0"/>
              <a:t>Gün değerini giriniz (1-7): 4</a:t>
            </a:r>
          </a:p>
          <a:p>
            <a:pPr marL="0" indent="0">
              <a:buNone/>
            </a:pPr>
            <a:r>
              <a:rPr lang="tr-TR" sz="2000" dirty="0"/>
              <a:t>------------------------------------</a:t>
            </a:r>
          </a:p>
          <a:p>
            <a:pPr marL="0" indent="0">
              <a:buNone/>
            </a:pPr>
            <a:r>
              <a:rPr lang="tr-TR" sz="2000" dirty="0"/>
              <a:t>Girdiğiniz değer “Çarşamba” ya aittir</a:t>
            </a:r>
          </a:p>
          <a:p>
            <a:pPr marL="0" indent="0">
              <a:buNone/>
            </a:pPr>
            <a:endParaRPr lang="tr-TR" dirty="0"/>
          </a:p>
          <a:p>
            <a:pPr marL="0" indent="0" algn="ctr">
              <a:buNone/>
            </a:pPr>
            <a:r>
              <a:rPr lang="tr-TR" i="1" dirty="0"/>
              <a:t>Programı kodlayınız (</a:t>
            </a:r>
            <a:r>
              <a:rPr lang="tr-TR" i="1" dirty="0" err="1">
                <a:solidFill>
                  <a:srgbClr val="FF0000"/>
                </a:solidFill>
              </a:rPr>
              <a:t>implementation</a:t>
            </a:r>
            <a:r>
              <a:rPr lang="tr-TR" i="1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243169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98F46B92-67C5-4FE5-8C89-EFC697B8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2.ÖRNEK UYGULAMA KOD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C368CD84-5EF4-46D9-9A67-55244DCD5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/*Bu program 1-7 arasındaki değerlerin haftanın günü karşılığını verir*/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#include &lt;</a:t>
            </a:r>
            <a:r>
              <a:rPr lang="tr-TR" sz="1400" dirty="0" err="1">
                <a:latin typeface="Consolas" panose="020B0609020204030204" pitchFamily="49" charset="0"/>
              </a:rPr>
              <a:t>stdio.h</a:t>
            </a:r>
            <a:r>
              <a:rPr lang="tr-TR" sz="1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gun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("Gün değerini giriniz (1-7):");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latin typeface="Consolas" panose="020B0609020204030204" pitchFamily="49" charset="0"/>
              </a:rPr>
              <a:t>scanf</a:t>
            </a:r>
            <a:r>
              <a:rPr lang="tr-TR" sz="1400" dirty="0">
                <a:latin typeface="Consolas" panose="020B0609020204030204" pitchFamily="49" charset="0"/>
              </a:rPr>
              <a:t>("%d",&amp;</a:t>
            </a:r>
            <a:r>
              <a:rPr lang="tr-TR" sz="1400" dirty="0" err="1">
                <a:latin typeface="Consolas" panose="020B0609020204030204" pitchFamily="49" charset="0"/>
              </a:rPr>
              <a:t>gun</a:t>
            </a:r>
            <a:r>
              <a:rPr lang="tr-TR" sz="1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tr-TR" sz="1400" dirty="0">
                <a:latin typeface="Consolas" panose="020B0609020204030204" pitchFamily="49" charset="0"/>
              </a:rPr>
              <a:t> (</a:t>
            </a:r>
            <a:r>
              <a:rPr lang="tr-TR" sz="1400" dirty="0" err="1">
                <a:latin typeface="Consolas" panose="020B0609020204030204" pitchFamily="49" charset="0"/>
              </a:rPr>
              <a:t>gun</a:t>
            </a:r>
            <a:r>
              <a:rPr lang="tr-TR" sz="1400" dirty="0">
                <a:latin typeface="Consolas" panose="020B0609020204030204" pitchFamily="49" charset="0"/>
              </a:rPr>
              <a:t>) </a:t>
            </a:r>
            <a:r>
              <a:rPr lang="tr-TR" sz="14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tr-TR" sz="1400" dirty="0">
                <a:latin typeface="Consolas" panose="020B0609020204030204" pitchFamily="49" charset="0"/>
              </a:rPr>
              <a:t> 1:printf("Girdiğiniz Değer Pazara aittir."); </a:t>
            </a:r>
            <a:r>
              <a:rPr lang="tr-TR" sz="1400" dirty="0">
                <a:solidFill>
                  <a:srgbClr val="FF0000"/>
                </a:solidFill>
                <a:latin typeface="Consolas" panose="020B0609020204030204" pitchFamily="49" charset="0"/>
              </a:rPr>
              <a:t>break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tr-TR" sz="1400" dirty="0">
                <a:latin typeface="Consolas" panose="020B0609020204030204" pitchFamily="49" charset="0"/>
              </a:rPr>
              <a:t> 2:printf("Girdiğiniz Değer Pazartesiye aittir."); </a:t>
            </a:r>
            <a:r>
              <a:rPr lang="tr-TR" sz="1400" dirty="0">
                <a:solidFill>
                  <a:srgbClr val="FF0000"/>
                </a:solidFill>
                <a:latin typeface="Consolas" panose="020B0609020204030204" pitchFamily="49" charset="0"/>
              </a:rPr>
              <a:t>break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tr-TR" sz="1400" dirty="0">
                <a:latin typeface="Consolas" panose="020B0609020204030204" pitchFamily="49" charset="0"/>
              </a:rPr>
              <a:t> 3:printf("Girdiğiniz Değer Salıya aittir."); </a:t>
            </a:r>
            <a:r>
              <a:rPr lang="tr-TR" sz="1400" dirty="0">
                <a:solidFill>
                  <a:srgbClr val="FF0000"/>
                </a:solidFill>
                <a:latin typeface="Consolas" panose="020B0609020204030204" pitchFamily="49" charset="0"/>
              </a:rPr>
              <a:t>break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tr-TR" sz="1400" dirty="0">
                <a:latin typeface="Consolas" panose="020B0609020204030204" pitchFamily="49" charset="0"/>
              </a:rPr>
              <a:t> 4:printf("Girdiğiniz Değer Çarşambaya aittir."); </a:t>
            </a:r>
            <a:r>
              <a:rPr lang="tr-TR" sz="1400" dirty="0">
                <a:solidFill>
                  <a:srgbClr val="FF0000"/>
                </a:solidFill>
                <a:latin typeface="Consolas" panose="020B0609020204030204" pitchFamily="49" charset="0"/>
              </a:rPr>
              <a:t>break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tr-TR" sz="1400" dirty="0">
                <a:latin typeface="Consolas" panose="020B0609020204030204" pitchFamily="49" charset="0"/>
              </a:rPr>
              <a:t> 5:printf("Girdiğiniz Değer Perşembeye aittir."); </a:t>
            </a:r>
            <a:r>
              <a:rPr lang="tr-TR" sz="1400" dirty="0">
                <a:solidFill>
                  <a:srgbClr val="FF0000"/>
                </a:solidFill>
                <a:latin typeface="Consolas" panose="020B0609020204030204" pitchFamily="49" charset="0"/>
              </a:rPr>
              <a:t>break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tr-TR" sz="1400" dirty="0">
                <a:latin typeface="Consolas" panose="020B0609020204030204" pitchFamily="49" charset="0"/>
              </a:rPr>
              <a:t> 6:printf("Girdiğiniz Değer Cumaya aittir."); </a:t>
            </a:r>
            <a:r>
              <a:rPr lang="tr-TR" sz="1400" dirty="0">
                <a:solidFill>
                  <a:srgbClr val="FF0000"/>
                </a:solidFill>
                <a:latin typeface="Consolas" panose="020B0609020204030204" pitchFamily="49" charset="0"/>
              </a:rPr>
              <a:t>break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tr-TR" sz="1400" dirty="0">
                <a:latin typeface="Consolas" panose="020B0609020204030204" pitchFamily="49" charset="0"/>
              </a:rPr>
              <a:t> 7:printf("Girdiğiniz Değer Cumartesiye aittir."); </a:t>
            </a:r>
            <a:r>
              <a:rPr lang="tr-TR" sz="1400" dirty="0">
                <a:solidFill>
                  <a:srgbClr val="FF0000"/>
                </a:solidFill>
                <a:latin typeface="Consolas" panose="020B0609020204030204" pitchFamily="49" charset="0"/>
              </a:rPr>
              <a:t>break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latin typeface="Consolas" panose="020B0609020204030204" pitchFamily="49" charset="0"/>
              </a:rPr>
              <a:t>default:printf</a:t>
            </a:r>
            <a:r>
              <a:rPr lang="tr-TR" sz="1400" dirty="0">
                <a:latin typeface="Consolas" panose="020B0609020204030204" pitchFamily="49" charset="0"/>
              </a:rPr>
              <a:t>("Yanlış değer girdiniz.");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400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2560EBEE-AC53-4EEB-92F7-3C9F127F5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tr-TR" dirty="0"/>
              <a:t>Klavyeden girilen gün değerine göre hangi güne ait olduğunu ekrana yazan C programı</a:t>
            </a:r>
          </a:p>
        </p:txBody>
      </p:sp>
    </p:spTree>
    <p:extLst>
      <p:ext uri="{BB962C8B-B14F-4D97-AF65-F5344CB8AC3E}">
        <p14:creationId xmlns:p14="http://schemas.microsoft.com/office/powerpoint/2010/main" val="4158754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684F91-24AC-4AEE-BCC1-32487586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3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7EB739-E4B1-4910-BD11-F7E127EFF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16600" dirty="0">
                <a:solidFill>
                  <a:srgbClr val="FF0000"/>
                </a:solidFill>
                <a:sym typeface="Webdings" panose="05030102010509060703" pitchFamily="18" charset="2"/>
              </a:rPr>
              <a:t></a:t>
            </a:r>
            <a:endParaRPr lang="tr-TR" sz="16600" dirty="0">
              <a:solidFill>
                <a:srgbClr val="FF0000"/>
              </a:solidFill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5BFD38D-E03B-46EF-9ABB-E0140ACF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Koordinat sisteminde verilen bir noktanın koordinat sisteminin hangi bölgesine düştüğünü belirten programın;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2000" dirty="0"/>
              <a:t>Kodunu Yazınız</a:t>
            </a:r>
          </a:p>
        </p:txBody>
      </p:sp>
    </p:spTree>
    <p:extLst>
      <p:ext uri="{BB962C8B-B14F-4D97-AF65-F5344CB8AC3E}">
        <p14:creationId xmlns:p14="http://schemas.microsoft.com/office/powerpoint/2010/main" val="3385182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684F91-24AC-4AEE-BCC1-32487586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4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7EB739-E4B1-4910-BD11-F7E127EFF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16600" dirty="0">
                <a:solidFill>
                  <a:srgbClr val="FF0000"/>
                </a:solidFill>
                <a:sym typeface="Webdings" panose="05030102010509060703" pitchFamily="18" charset="2"/>
              </a:rPr>
              <a:t></a:t>
            </a:r>
            <a:endParaRPr lang="tr-TR" sz="16600" dirty="0">
              <a:solidFill>
                <a:srgbClr val="FF0000"/>
              </a:solidFill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5BFD38D-E03B-46EF-9ABB-E0140ACF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Birbirinden farklı olarak verilen üç sayıdan büyük bulan ve ekrana yazan programın; IF ile;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2000" dirty="0"/>
              <a:t>Akış Diyagramını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2000" dirty="0"/>
              <a:t>Sözde Kodunu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2000" dirty="0"/>
              <a:t>Kodunu Yazınız</a:t>
            </a:r>
          </a:p>
        </p:txBody>
      </p:sp>
    </p:spTree>
    <p:extLst>
      <p:ext uri="{BB962C8B-B14F-4D97-AF65-F5344CB8AC3E}">
        <p14:creationId xmlns:p14="http://schemas.microsoft.com/office/powerpoint/2010/main" val="202168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684F91-24AC-4AEE-BCC1-32487586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5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7EB739-E4B1-4910-BD11-F7E127EFF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16600" dirty="0">
                <a:solidFill>
                  <a:srgbClr val="FF0000"/>
                </a:solidFill>
                <a:sym typeface="Webdings" panose="05030102010509060703" pitchFamily="18" charset="2"/>
              </a:rPr>
              <a:t></a:t>
            </a:r>
            <a:endParaRPr lang="tr-TR" sz="16600" dirty="0">
              <a:solidFill>
                <a:srgbClr val="FF0000"/>
              </a:solidFill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5BFD38D-E03B-46EF-9ABB-E0140ACF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Birbirinden farklı olarak girilen üç reel sayının sırasını bulan ve ekrana sıralı yazan programın; IF ile;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2000" dirty="0"/>
              <a:t>Akış Diyagramını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2000" dirty="0"/>
              <a:t>Sözde Kodunu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2000" dirty="0"/>
              <a:t>Kodunu Yazınız</a:t>
            </a:r>
          </a:p>
        </p:txBody>
      </p:sp>
    </p:spTree>
    <p:extLst>
      <p:ext uri="{BB962C8B-B14F-4D97-AF65-F5344CB8AC3E}">
        <p14:creationId xmlns:p14="http://schemas.microsoft.com/office/powerpoint/2010/main" val="2028264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B050"/>
                </a:solidFill>
              </a:rPr>
              <a:t>yapısal (</a:t>
            </a:r>
            <a:r>
              <a:rPr lang="tr-TR" dirty="0" err="1">
                <a:solidFill>
                  <a:srgbClr val="00B050"/>
                </a:solidFill>
              </a:rPr>
              <a:t>structural</a:t>
            </a:r>
            <a:r>
              <a:rPr lang="tr-TR" dirty="0">
                <a:solidFill>
                  <a:srgbClr val="00B050"/>
                </a:solidFill>
              </a:rPr>
              <a:t>) programlama nedir?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tr-TR" b="1" dirty="0"/>
              <a:t>Yapısal programlama, ana fonksiyondan başlayarak tanımlanan fonksiyonların birbirlerini çağırmasıyla yapılır.</a:t>
            </a:r>
            <a:br>
              <a:rPr lang="tr-TR" b="1" dirty="0"/>
            </a:br>
            <a:endParaRPr lang="tr-TR" b="1" dirty="0"/>
          </a:p>
          <a:p>
            <a:pPr marL="0" indent="0">
              <a:buNone/>
            </a:pPr>
            <a:r>
              <a:rPr lang="tr-TR" dirty="0"/>
              <a:t>Programın ana çerçevesi: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>
                <a:highlight>
                  <a:srgbClr val="FFFF00"/>
                </a:highlight>
              </a:rPr>
              <a:t>İlk olarak </a:t>
            </a:r>
            <a:r>
              <a:rPr lang="tr-TR" dirty="0">
                <a:solidFill>
                  <a:srgbClr val="0070C0"/>
                </a:solidFill>
                <a:highlight>
                  <a:srgbClr val="FFFF00"/>
                </a:highlight>
              </a:rPr>
              <a:t>Ana fonksiyon </a:t>
            </a:r>
            <a:r>
              <a:rPr lang="tr-TR" dirty="0">
                <a:highlight>
                  <a:srgbClr val="FFFF00"/>
                </a:highlight>
              </a:rPr>
              <a:t>(</a:t>
            </a:r>
            <a:r>
              <a:rPr lang="tr-TR" dirty="0">
                <a:solidFill>
                  <a:srgbClr val="C00000"/>
                </a:solidFill>
                <a:highlight>
                  <a:srgbClr val="FFFF00"/>
                </a:highlight>
              </a:rPr>
              <a:t>main function</a:t>
            </a:r>
            <a:r>
              <a:rPr lang="tr-TR" dirty="0">
                <a:highlight>
                  <a:srgbClr val="FFFF00"/>
                </a:highlight>
              </a:rPr>
              <a:t>) tanımlanır. 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>
                <a:highlight>
                  <a:srgbClr val="FFFF00"/>
                </a:highlight>
              </a:rPr>
              <a:t>Her bir fonksiyonda önce </a:t>
            </a:r>
            <a:r>
              <a:rPr lang="tr-TR" dirty="0">
                <a:solidFill>
                  <a:srgbClr val="0070C0"/>
                </a:solidFill>
                <a:highlight>
                  <a:srgbClr val="FFFF00"/>
                </a:highlight>
              </a:rPr>
              <a:t>veri yapıları </a:t>
            </a:r>
            <a:r>
              <a:rPr lang="tr-TR" dirty="0">
                <a:highlight>
                  <a:srgbClr val="FFFF00"/>
                </a:highlight>
              </a:rPr>
              <a:t>(</a:t>
            </a:r>
            <a:r>
              <a:rPr lang="tr-TR" dirty="0">
                <a:solidFill>
                  <a:srgbClr val="C00000"/>
                </a:solidFill>
                <a:highlight>
                  <a:srgbClr val="FFFF00"/>
                </a:highlight>
              </a:rPr>
              <a:t>data structure</a:t>
            </a:r>
            <a:r>
              <a:rPr lang="tr-TR" dirty="0">
                <a:highlight>
                  <a:srgbClr val="FFFF00"/>
                </a:highlight>
              </a:rPr>
              <a:t>)</a:t>
            </a:r>
            <a:r>
              <a:rPr lang="tr-TR" dirty="0">
                <a:solidFill>
                  <a:srgbClr val="0070C0"/>
                </a:solidFill>
                <a:highlight>
                  <a:srgbClr val="FFFF00"/>
                </a:highlight>
              </a:rPr>
              <a:t> tanımlanır 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Sonra bu veri yapılarını işleyen kontrol yapıları kodlanır.</a:t>
            </a:r>
            <a:br>
              <a:rPr lang="tr-TR" dirty="0"/>
            </a:br>
            <a:r>
              <a:rPr lang="tr-TR" dirty="0"/>
              <a:t>(procedure  and </a:t>
            </a:r>
            <a:r>
              <a:rPr lang="tr-TR" dirty="0">
                <a:solidFill>
                  <a:srgbClr val="C00000"/>
                </a:solidFill>
              </a:rPr>
              <a:t>function</a:t>
            </a:r>
            <a:r>
              <a:rPr lang="tr-TR" dirty="0"/>
              <a:t>) </a:t>
            </a:r>
          </a:p>
          <a:p>
            <a:pPr marL="273050" indent="-273050">
              <a:buFont typeface="+mj-lt"/>
              <a:buAutoNum type="arabicPeriod"/>
            </a:pPr>
            <a:endParaRPr lang="tr-TR" dirty="0"/>
          </a:p>
          <a:p>
            <a:pPr marL="0" indent="0" algn="ctr">
              <a:buNone/>
            </a:pPr>
            <a:r>
              <a:rPr lang="tr-TR" b="1" dirty="0"/>
              <a:t>Yapısal programlamada veri ile bunu işleyen yapılar birbirinden ayrıdır.</a:t>
            </a:r>
          </a:p>
          <a:p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b="1" dirty="0">
                <a:solidFill>
                  <a:srgbClr val="0070C0"/>
                </a:solidFill>
              </a:rPr>
              <a:t>Veri yapıları </a:t>
            </a:r>
            <a:r>
              <a:rPr lang="tr-TR" b="1" dirty="0"/>
              <a:t>(</a:t>
            </a:r>
            <a:r>
              <a:rPr lang="tr-TR" b="1" dirty="0">
                <a:solidFill>
                  <a:srgbClr val="C00000"/>
                </a:solidFill>
              </a:rPr>
              <a:t>data </a:t>
            </a:r>
            <a:r>
              <a:rPr lang="tr-TR" b="1" dirty="0" err="1">
                <a:solidFill>
                  <a:srgbClr val="C00000"/>
                </a:solidFill>
              </a:rPr>
              <a:t>structures</a:t>
            </a:r>
            <a:r>
              <a:rPr lang="tr-TR" b="1" dirty="0"/>
              <a:t>) yada yeni ismiyle </a:t>
            </a:r>
            <a:r>
              <a:rPr lang="tr-TR" b="1" dirty="0">
                <a:solidFill>
                  <a:srgbClr val="0070C0"/>
                </a:solidFill>
              </a:rPr>
              <a:t>koleksiyonlar</a:t>
            </a:r>
            <a:r>
              <a:rPr lang="tr-TR" b="1" dirty="0"/>
              <a:t> (</a:t>
            </a:r>
            <a:r>
              <a:rPr lang="tr-TR" b="1" dirty="0" err="1">
                <a:solidFill>
                  <a:srgbClr val="C00000"/>
                </a:solidFill>
              </a:rPr>
              <a:t>collections</a:t>
            </a:r>
            <a:r>
              <a:rPr lang="tr-TR" b="1" dirty="0"/>
              <a:t>);</a:t>
            </a:r>
          </a:p>
          <a:p>
            <a:r>
              <a:rPr lang="tr-TR" dirty="0">
                <a:solidFill>
                  <a:srgbClr val="0070C0"/>
                </a:solidFill>
                <a:highlight>
                  <a:srgbClr val="FFFF00"/>
                </a:highlight>
              </a:rPr>
              <a:t>Değişken</a:t>
            </a:r>
            <a:r>
              <a:rPr lang="tr-TR" dirty="0">
                <a:highlight>
                  <a:srgbClr val="FFFF00"/>
                </a:highlight>
              </a:rPr>
              <a:t> (</a:t>
            </a:r>
            <a:r>
              <a:rPr lang="tr-TR" dirty="0" err="1">
                <a:highlight>
                  <a:srgbClr val="FFFF00"/>
                </a:highlight>
              </a:rPr>
              <a:t>variable</a:t>
            </a:r>
            <a:r>
              <a:rPr lang="tr-TR" dirty="0">
                <a:highlight>
                  <a:srgbClr val="FFFF00"/>
                </a:highlight>
              </a:rPr>
              <a:t>)</a:t>
            </a:r>
            <a:r>
              <a:rPr lang="tr-TR" dirty="0"/>
              <a:t>, </a:t>
            </a:r>
            <a:r>
              <a:rPr lang="tr-TR" dirty="0">
                <a:solidFill>
                  <a:srgbClr val="0070C0"/>
                </a:solidFill>
              </a:rPr>
              <a:t>Dizi</a:t>
            </a:r>
            <a:r>
              <a:rPr lang="tr-TR" dirty="0"/>
              <a:t> (</a:t>
            </a:r>
            <a:r>
              <a:rPr lang="tr-TR" dirty="0" err="1"/>
              <a:t>array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Liste</a:t>
            </a:r>
            <a:r>
              <a:rPr lang="tr-TR" dirty="0"/>
              <a:t> (</a:t>
            </a:r>
            <a:r>
              <a:rPr lang="tr-TR" dirty="0" err="1"/>
              <a:t>list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Yığın</a:t>
            </a:r>
            <a:r>
              <a:rPr lang="tr-TR" dirty="0"/>
              <a:t> (</a:t>
            </a:r>
            <a:r>
              <a:rPr lang="tr-TR" dirty="0" err="1"/>
              <a:t>stack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Kuyruk</a:t>
            </a:r>
            <a:r>
              <a:rPr lang="tr-TR" dirty="0"/>
              <a:t> (</a:t>
            </a:r>
            <a:r>
              <a:rPr lang="tr-TR" dirty="0" err="1"/>
              <a:t>queue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Ağaç</a:t>
            </a:r>
            <a:r>
              <a:rPr lang="tr-TR" dirty="0"/>
              <a:t> (</a:t>
            </a:r>
            <a:r>
              <a:rPr lang="tr-TR" dirty="0" err="1"/>
              <a:t>tree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Sözlük</a:t>
            </a:r>
            <a:r>
              <a:rPr lang="tr-TR" dirty="0"/>
              <a:t> (</a:t>
            </a:r>
            <a:r>
              <a:rPr lang="tr-TR" dirty="0" err="1"/>
              <a:t>dictionary</a:t>
            </a:r>
            <a:r>
              <a:rPr lang="tr-TR" dirty="0"/>
              <a:t>).</a:t>
            </a:r>
          </a:p>
          <a:p>
            <a:r>
              <a:rPr lang="tr-TR" dirty="0"/>
              <a:t>Günümüzde </a:t>
            </a:r>
            <a:r>
              <a:rPr lang="tr-TR" dirty="0">
                <a:solidFill>
                  <a:srgbClr val="0070C0"/>
                </a:solidFill>
              </a:rPr>
              <a:t>XML Belgesi </a:t>
            </a:r>
            <a:r>
              <a:rPr lang="tr-TR" dirty="0"/>
              <a:t>(</a:t>
            </a:r>
            <a:r>
              <a:rPr lang="tr-TR" dirty="0">
                <a:solidFill>
                  <a:srgbClr val="C00000"/>
                </a:solidFill>
              </a:rPr>
              <a:t>XML </a:t>
            </a:r>
            <a:r>
              <a:rPr lang="tr-TR" dirty="0" err="1">
                <a:solidFill>
                  <a:srgbClr val="C00000"/>
                </a:solidFill>
              </a:rPr>
              <a:t>document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Nesne Grafiği</a:t>
            </a:r>
            <a:r>
              <a:rPr lang="tr-TR" dirty="0"/>
              <a:t> (</a:t>
            </a:r>
            <a:r>
              <a:rPr lang="tr-TR" dirty="0">
                <a:solidFill>
                  <a:srgbClr val="C00000"/>
                </a:solidFill>
              </a:rPr>
              <a:t>Object </a:t>
            </a:r>
            <a:r>
              <a:rPr lang="tr-TR" dirty="0" err="1">
                <a:solidFill>
                  <a:srgbClr val="C00000"/>
                </a:solidFill>
              </a:rPr>
              <a:t>Graph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Veri Seti </a:t>
            </a:r>
            <a:r>
              <a:rPr lang="tr-TR" dirty="0"/>
              <a:t>(</a:t>
            </a:r>
            <a:r>
              <a:rPr lang="tr-TR" dirty="0" err="1">
                <a:solidFill>
                  <a:srgbClr val="C00000"/>
                </a:solidFill>
              </a:rPr>
              <a:t>Dataset</a:t>
            </a:r>
            <a:r>
              <a:rPr lang="tr-TR" dirty="0"/>
              <a:t>)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b="1" dirty="0">
                <a:solidFill>
                  <a:srgbClr val="0070C0"/>
                </a:solidFill>
              </a:rPr>
              <a:t>Kontrol yapıları </a:t>
            </a:r>
            <a:r>
              <a:rPr lang="tr-TR" b="1" dirty="0"/>
              <a:t>(</a:t>
            </a:r>
            <a:r>
              <a:rPr lang="tr-TR" b="1" dirty="0" err="1">
                <a:solidFill>
                  <a:srgbClr val="C00000"/>
                </a:solidFill>
              </a:rPr>
              <a:t>control</a:t>
            </a:r>
            <a:r>
              <a:rPr lang="tr-TR" b="1" dirty="0">
                <a:solidFill>
                  <a:srgbClr val="C00000"/>
                </a:solidFill>
              </a:rPr>
              <a:t> </a:t>
            </a:r>
            <a:r>
              <a:rPr lang="tr-TR" b="1" dirty="0" err="1">
                <a:solidFill>
                  <a:srgbClr val="C00000"/>
                </a:solidFill>
              </a:rPr>
              <a:t>strructures</a:t>
            </a:r>
            <a:r>
              <a:rPr lang="tr-TR" b="1" dirty="0"/>
              <a:t>);</a:t>
            </a:r>
          </a:p>
          <a:p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if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if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 else</a:t>
            </a:r>
          </a:p>
          <a:p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switch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 err="1">
                <a:latin typeface="Consolas" panose="020B0609020204030204" pitchFamily="49" charset="0"/>
              </a:rPr>
              <a:t>case</a:t>
            </a:r>
            <a:endParaRPr lang="tr-TR" dirty="0">
              <a:latin typeface="Consolas" panose="020B0609020204030204" pitchFamily="49" charset="0"/>
            </a:endParaRPr>
          </a:p>
          <a:p>
            <a:r>
              <a:rPr lang="tr-TR" dirty="0">
                <a:latin typeface="Consolas" panose="020B0609020204030204" pitchFamily="49" charset="0"/>
              </a:rPr>
              <a:t>do, while, for</a:t>
            </a:r>
          </a:p>
          <a:p>
            <a:r>
              <a:rPr lang="tr-TR" dirty="0" err="1">
                <a:latin typeface="Consolas" panose="020B0609020204030204" pitchFamily="49" charset="0"/>
              </a:rPr>
              <a:t>continue</a:t>
            </a:r>
            <a:r>
              <a:rPr lang="tr-TR" dirty="0">
                <a:latin typeface="Consolas" panose="020B0609020204030204" pitchFamily="49" charset="0"/>
              </a:rPr>
              <a:t>, break, </a:t>
            </a:r>
            <a:r>
              <a:rPr lang="tr-TR" dirty="0" err="1">
                <a:latin typeface="Consolas" panose="020B0609020204030204" pitchFamily="49" charset="0"/>
              </a:rPr>
              <a:t>goto</a:t>
            </a:r>
            <a:r>
              <a:rPr lang="tr-TR" dirty="0">
                <a:latin typeface="Consolas" panose="020B0609020204030204" pitchFamily="49" charset="0"/>
              </a:rPr>
              <a:t>, return</a:t>
            </a:r>
          </a:p>
          <a:p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 rot="19152993">
            <a:off x="3478991" y="2774129"/>
            <a:ext cx="4691477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OKUNAKLILIK </a:t>
            </a:r>
            <a:br>
              <a:rPr lang="tr-TR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ÇOK YÜKSEK!</a:t>
            </a:r>
            <a:br>
              <a:rPr lang="tr-TR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GOTO talimatı Yok.</a:t>
            </a:r>
          </a:p>
        </p:txBody>
      </p:sp>
    </p:spTree>
    <p:extLst>
      <p:ext uri="{BB962C8B-B14F-4D97-AF65-F5344CB8AC3E}">
        <p14:creationId xmlns:p14="http://schemas.microsoft.com/office/powerpoint/2010/main" val="421192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684F91-24AC-4AEE-BCC1-32487586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6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7EB739-E4B1-4910-BD11-F7E127EFF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16600" dirty="0">
                <a:solidFill>
                  <a:srgbClr val="FF0000"/>
                </a:solidFill>
                <a:sym typeface="Webdings" panose="05030102010509060703" pitchFamily="18" charset="2"/>
              </a:rPr>
              <a:t></a:t>
            </a:r>
            <a:endParaRPr lang="tr-TR" sz="16600" dirty="0">
              <a:solidFill>
                <a:srgbClr val="FF0000"/>
              </a:solidFill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5BFD38D-E03B-46EF-9ABB-E0140ACF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Klavyeden girilen karaktere göre cinsiyeti ekrana yazan programın;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2000" dirty="0"/>
              <a:t>Kodunu Yazınız</a:t>
            </a:r>
          </a:p>
        </p:txBody>
      </p:sp>
    </p:spTree>
    <p:extLst>
      <p:ext uri="{BB962C8B-B14F-4D97-AF65-F5344CB8AC3E}">
        <p14:creationId xmlns:p14="http://schemas.microsoft.com/office/powerpoint/2010/main" val="3321087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684F91-24AC-4AEE-BCC1-32487586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7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7EB739-E4B1-4910-BD11-F7E127EFF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16600" dirty="0">
                <a:solidFill>
                  <a:srgbClr val="FF0000"/>
                </a:solidFill>
                <a:sym typeface="Webdings" panose="05030102010509060703" pitchFamily="18" charset="2"/>
              </a:rPr>
              <a:t></a:t>
            </a:r>
            <a:endParaRPr lang="tr-TR" sz="16600" dirty="0">
              <a:solidFill>
                <a:srgbClr val="FF0000"/>
              </a:solidFill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5BFD38D-E03B-46EF-9ABB-E0140ACF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sz="2000" dirty="0"/>
              <a:t>Bir öğrencinin yapılan 100 soruluk test sınavında, net sayısına göre seviyesini ekrana yazan programın C KODU istenmektedir.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70 ve fazlası ise </a:t>
            </a:r>
            <a:br>
              <a:rPr lang="tr-TR" sz="2000" dirty="0"/>
            </a:br>
            <a:r>
              <a:rPr lang="tr-TR" sz="2000" dirty="0"/>
              <a:t>«</a:t>
            </a:r>
            <a:r>
              <a:rPr lang="tr-TR" sz="2000" dirty="0" err="1"/>
              <a:t>Super</a:t>
            </a:r>
            <a:r>
              <a:rPr lang="tr-TR" sz="2000" dirty="0"/>
              <a:t>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50 ve fazlası ise </a:t>
            </a:r>
            <a:br>
              <a:rPr lang="tr-TR" sz="2000" dirty="0"/>
            </a:br>
            <a:r>
              <a:rPr lang="tr-TR" sz="2000" dirty="0"/>
              <a:t>«</a:t>
            </a:r>
            <a:r>
              <a:rPr lang="tr-TR" sz="2000" dirty="0" err="1"/>
              <a:t>Intermediate</a:t>
            </a:r>
            <a:r>
              <a:rPr lang="tr-TR" sz="2000" dirty="0"/>
              <a:t>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30 ve fazlası ise </a:t>
            </a:r>
            <a:br>
              <a:rPr lang="tr-TR" sz="2000" dirty="0"/>
            </a:br>
            <a:r>
              <a:rPr lang="tr-TR" sz="2000" dirty="0"/>
              <a:t>«</a:t>
            </a:r>
            <a:r>
              <a:rPr lang="tr-TR" sz="2000" dirty="0" err="1"/>
              <a:t>PreIntermediate</a:t>
            </a:r>
            <a:r>
              <a:rPr lang="tr-TR" sz="2000" dirty="0"/>
              <a:t>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10 dan fazla ise </a:t>
            </a:r>
            <a:br>
              <a:rPr lang="tr-TR" sz="2000" dirty="0"/>
            </a:br>
            <a:r>
              <a:rPr lang="tr-TR" sz="2000" dirty="0"/>
              <a:t>«</a:t>
            </a:r>
            <a:r>
              <a:rPr lang="tr-TR" sz="2000" dirty="0" err="1"/>
              <a:t>Elementary</a:t>
            </a:r>
            <a:r>
              <a:rPr lang="tr-TR" sz="2000" dirty="0"/>
              <a:t>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Daha az ise </a:t>
            </a:r>
            <a:br>
              <a:rPr lang="tr-TR" sz="2000" dirty="0"/>
            </a:br>
            <a:r>
              <a:rPr lang="tr-TR" sz="2000" dirty="0"/>
              <a:t>«</a:t>
            </a:r>
            <a:r>
              <a:rPr lang="tr-TR" sz="2000" dirty="0" err="1"/>
              <a:t>Beginner</a:t>
            </a:r>
            <a:r>
              <a:rPr lang="tr-TR" sz="2000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294716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684F91-24AC-4AEE-BCC1-32487586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8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7EB739-E4B1-4910-BD11-F7E127EFF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16600" dirty="0">
                <a:solidFill>
                  <a:srgbClr val="0070C0"/>
                </a:solidFill>
                <a:sym typeface="Webdings" panose="05030102010509060703" pitchFamily="18" charset="2"/>
              </a:rPr>
              <a:t></a:t>
            </a:r>
            <a:endParaRPr lang="tr-TR" sz="16600" dirty="0">
              <a:solidFill>
                <a:srgbClr val="0070C0"/>
              </a:solidFill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5BFD38D-E03B-46EF-9ABB-E0140ACF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sz="2000" dirty="0"/>
              <a:t>Klavyeden girilen GÜN,KM ve TİP bilgilerine göre kiralanan aracın ücretini belirleyen programı yazınız.</a:t>
            </a:r>
          </a:p>
          <a:p>
            <a:r>
              <a:rPr lang="tr-TR" sz="2000" dirty="0"/>
              <a:t>Arazi araçları (A veya a) gün başına 20$ ve ayrıca km başına 18$</a:t>
            </a:r>
            <a:br>
              <a:rPr lang="tr-TR" sz="2000" dirty="0"/>
            </a:br>
            <a:r>
              <a:rPr lang="tr-TR" sz="2000" dirty="0"/>
              <a:t>Binek araçları (B veya b) gün başına 32$ ve ayrıca km başına 22$</a:t>
            </a:r>
            <a:br>
              <a:rPr lang="tr-TR" sz="2000" dirty="0"/>
            </a:br>
            <a:r>
              <a:rPr lang="tr-TR" sz="2000" dirty="0"/>
              <a:t>Spor araçlar (S veya s)  gün başına 51$ ve gün başına 36$</a:t>
            </a:r>
            <a:br>
              <a:rPr lang="tr-TR" sz="2000" dirty="0"/>
            </a:br>
            <a:r>
              <a:rPr lang="tr-TR" sz="2000" dirty="0"/>
              <a:t>Limuzin Araçlar (L veya l) gün başına 50$ ve ayrıca km başına 40$ </a:t>
            </a:r>
          </a:p>
          <a:p>
            <a:r>
              <a:rPr lang="tr-TR" sz="2000" dirty="0"/>
              <a:t>Örnek;</a:t>
            </a:r>
            <a:br>
              <a:rPr lang="tr-TR" sz="2000" dirty="0"/>
            </a:br>
            <a:r>
              <a:rPr lang="tr-TR" sz="2000" dirty="0"/>
              <a:t>Aracın </a:t>
            </a:r>
            <a:r>
              <a:rPr lang="tr-TR" sz="2000" dirty="0" err="1"/>
              <a:t>Tipi:L</a:t>
            </a:r>
            <a:br>
              <a:rPr lang="tr-TR" sz="2000" dirty="0"/>
            </a:br>
            <a:r>
              <a:rPr lang="tr-TR" sz="2000" dirty="0"/>
              <a:t>Kaç Gün: 3</a:t>
            </a:r>
            <a:br>
              <a:rPr lang="tr-TR" sz="2000" dirty="0"/>
            </a:br>
            <a:r>
              <a:rPr lang="tr-TR" sz="2000" dirty="0"/>
              <a:t>Kaç Km: 100</a:t>
            </a:r>
            <a:br>
              <a:rPr lang="tr-TR" sz="2000" dirty="0"/>
            </a:br>
            <a:r>
              <a:rPr lang="tr-TR" sz="2000" dirty="0"/>
              <a:t>Ödenecek Tutar: 550$</a:t>
            </a:r>
          </a:p>
          <a:p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42483869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van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Dinlediğiniz için teşekkür ederim.</a:t>
            </a:r>
          </a:p>
        </p:txBody>
      </p:sp>
      <p:sp>
        <p:nvSpPr>
          <p:cNvPr id="8" name="Alt Başlık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İlhan ÖZKAN, </a:t>
            </a:r>
            <a:r>
              <a:rPr lang="tr-TR" dirty="0" err="1">
                <a:solidFill>
                  <a:schemeClr val="bg1">
                    <a:lumMod val="50000"/>
                  </a:schemeClr>
                </a:solidFill>
              </a:rPr>
              <a:t>hoydabre@</a:t>
            </a:r>
            <a:r>
              <a:rPr lang="tr-TR" err="1">
                <a:solidFill>
                  <a:schemeClr val="bg1">
                    <a:lumMod val="50000"/>
                  </a:schemeClr>
                </a:solidFill>
              </a:rPr>
              <a:t>gmail</a:t>
            </a:r>
            <a:r>
              <a:rPr lang="tr-TR">
                <a:solidFill>
                  <a:schemeClr val="bg1">
                    <a:lumMod val="50000"/>
                  </a:schemeClr>
                </a:solidFill>
              </a:rPr>
              <a:t>.com</a:t>
            </a:r>
            <a:br>
              <a:rPr lang="tr-T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Elektronik Yüksek Mühendisi</a:t>
            </a:r>
            <a:br>
              <a:rPr lang="tr-T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Mayıs 2020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598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000" dirty="0">
                <a:solidFill>
                  <a:schemeClr val="tx1"/>
                </a:solidFill>
              </a:rPr>
              <a:t>Yapısal programlama: </a:t>
            </a:r>
            <a:br>
              <a:rPr lang="tr-TR" sz="4000" dirty="0">
                <a:solidFill>
                  <a:schemeClr val="tx1"/>
                </a:solidFill>
              </a:rPr>
            </a:br>
            <a:r>
              <a:rPr lang="tr-TR" sz="4000" dirty="0">
                <a:solidFill>
                  <a:schemeClr val="tx1"/>
                </a:solidFill>
              </a:rPr>
              <a:t>Ardışık işlem ve kontrol işlemleri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tr-TR" sz="1400" b="1" dirty="0">
                <a:solidFill>
                  <a:srgbClr val="0070C0"/>
                </a:solidFill>
              </a:rPr>
              <a:t>Ardışık İşlemler </a:t>
            </a:r>
            <a:r>
              <a:rPr lang="tr-TR" sz="1400" b="1" dirty="0"/>
              <a:t>(</a:t>
            </a:r>
            <a:r>
              <a:rPr lang="tr-TR" sz="1400" b="1" dirty="0" err="1">
                <a:solidFill>
                  <a:srgbClr val="C00000"/>
                </a:solidFill>
              </a:rPr>
              <a:t>sequential</a:t>
            </a:r>
            <a:r>
              <a:rPr lang="tr-TR" sz="1400" b="1" dirty="0">
                <a:solidFill>
                  <a:srgbClr val="C00000"/>
                </a:solidFill>
              </a:rPr>
              <a:t> </a:t>
            </a:r>
            <a:r>
              <a:rPr lang="tr-TR" sz="1400" b="1" dirty="0" err="1">
                <a:solidFill>
                  <a:srgbClr val="C00000"/>
                </a:solidFill>
              </a:rPr>
              <a:t>operations</a:t>
            </a:r>
            <a:r>
              <a:rPr lang="tr-TR" sz="1400" b="1" dirty="0"/>
              <a:t>); </a:t>
            </a:r>
            <a:r>
              <a:rPr lang="tr-TR" sz="1400" b="1" dirty="0">
                <a:highlight>
                  <a:srgbClr val="FFFF00"/>
                </a:highlight>
              </a:rPr>
              <a:t>Program akışı, biri bitince sonraki icra edilecek şekilde devam eder.</a:t>
            </a:r>
          </a:p>
          <a:p>
            <a:pPr marL="180975" indent="-180975">
              <a:buFont typeface="+mj-lt"/>
              <a:buAutoNum type="arabicPeriod"/>
            </a:pPr>
            <a:r>
              <a:rPr lang="tr-TR" sz="1400" dirty="0">
                <a:solidFill>
                  <a:srgbClr val="0070C0"/>
                </a:solidFill>
              </a:rPr>
              <a:t>Tanımlamalar</a:t>
            </a:r>
            <a:r>
              <a:rPr lang="tr-TR" sz="1400" dirty="0"/>
              <a:t> (</a:t>
            </a:r>
            <a:r>
              <a:rPr lang="tr-TR" sz="1400" dirty="0" err="1">
                <a:solidFill>
                  <a:srgbClr val="C00000"/>
                </a:solidFill>
              </a:rPr>
              <a:t>declarations</a:t>
            </a:r>
            <a:r>
              <a:rPr lang="tr-TR" sz="1400" dirty="0"/>
              <a:t>):  </a:t>
            </a:r>
            <a:br>
              <a:rPr lang="tr-TR" sz="1400" dirty="0"/>
            </a:br>
            <a:br>
              <a:rPr lang="tr-TR" sz="1400" dirty="0"/>
            </a:br>
            <a:r>
              <a:rPr lang="tr-TR" sz="1400" b="1" dirty="0" err="1"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yas,boy</a:t>
            </a:r>
            <a:r>
              <a:rPr lang="tr-TR" sz="1400" dirty="0">
                <a:latin typeface="Consolas" panose="020B0609020204030204" pitchFamily="49" charset="0"/>
              </a:rPr>
              <a:t>; </a:t>
            </a:r>
            <a:br>
              <a:rPr lang="tr-TR" sz="1400" dirty="0">
                <a:latin typeface="Consolas" panose="020B0609020204030204" pitchFamily="49" charset="0"/>
              </a:rPr>
            </a:br>
            <a:r>
              <a:rPr lang="tr-TR" sz="1400" b="1" dirty="0" err="1">
                <a:latin typeface="Consolas" panose="020B0609020204030204" pitchFamily="49" charset="0"/>
              </a:rPr>
              <a:t>float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bedenkitleindeksi,kilo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  <a:endParaRPr lang="tr-TR" sz="1400" dirty="0"/>
          </a:p>
          <a:p>
            <a:pPr marL="180975" indent="-180975">
              <a:buFont typeface="+mj-lt"/>
              <a:buAutoNum type="arabicPeriod"/>
            </a:pPr>
            <a:r>
              <a:rPr lang="tr-TR" sz="1400" b="1" dirty="0">
                <a:solidFill>
                  <a:srgbClr val="00B050"/>
                </a:solidFill>
              </a:rPr>
              <a:t>İfadeler</a:t>
            </a:r>
            <a:r>
              <a:rPr lang="tr-TR" sz="1400" dirty="0"/>
              <a:t> (</a:t>
            </a:r>
            <a:r>
              <a:rPr lang="tr-TR" sz="1400" b="1" dirty="0" err="1">
                <a:solidFill>
                  <a:srgbClr val="FF0000"/>
                </a:solidFill>
              </a:rPr>
              <a:t>expressions</a:t>
            </a:r>
            <a:r>
              <a:rPr lang="tr-TR" sz="1400" dirty="0"/>
              <a:t>): </a:t>
            </a:r>
            <a:r>
              <a:rPr lang="tr-TR" sz="1400" b="1" u="sng" dirty="0">
                <a:solidFill>
                  <a:srgbClr val="0000FF"/>
                </a:solidFill>
              </a:rPr>
              <a:t>Sabit, değişken ve operatör içeren sözdizimleri</a:t>
            </a:r>
            <a:br>
              <a:rPr lang="tr-TR" sz="1400" b="1" u="sng" dirty="0">
                <a:solidFill>
                  <a:srgbClr val="0000FF"/>
                </a:solidFill>
              </a:rPr>
            </a:br>
            <a:br>
              <a:rPr lang="tr-TR" sz="1400" dirty="0"/>
            </a:br>
            <a:r>
              <a:rPr lang="tr-TR" sz="1400" dirty="0" err="1">
                <a:latin typeface="Consolas" panose="020B0609020204030204" pitchFamily="49" charset="0"/>
              </a:rPr>
              <a:t>bedenkitleindeksi</a:t>
            </a:r>
            <a:r>
              <a:rPr lang="tr-TR" sz="1400" dirty="0">
                <a:latin typeface="Consolas" panose="020B0609020204030204" pitchFamily="49" charset="0"/>
              </a:rPr>
              <a:t>=kilo/(boy*boy);</a:t>
            </a:r>
            <a:br>
              <a:rPr lang="tr-TR" sz="1400" dirty="0">
                <a:latin typeface="Consolas" panose="020B0609020204030204" pitchFamily="49" charset="0"/>
              </a:rPr>
            </a:br>
            <a:r>
              <a:rPr lang="tr-TR" sz="1400" dirty="0" err="1">
                <a:latin typeface="Consolas" panose="020B0609020204030204" pitchFamily="49" charset="0"/>
              </a:rPr>
              <a:t>cevre</a:t>
            </a:r>
            <a:r>
              <a:rPr lang="tr-TR" sz="1400" dirty="0">
                <a:latin typeface="Consolas" panose="020B0609020204030204" pitchFamily="49" charset="0"/>
              </a:rPr>
              <a:t>=2.0*3.14*r; </a:t>
            </a:r>
          </a:p>
          <a:p>
            <a:pPr marL="180975" indent="-180975">
              <a:buFont typeface="+mj-lt"/>
              <a:buAutoNum type="arabicPeriod"/>
            </a:pPr>
            <a:r>
              <a:rPr lang="tr-TR" sz="1400" dirty="0">
                <a:solidFill>
                  <a:srgbClr val="0070C0"/>
                </a:solidFill>
              </a:rPr>
              <a:t>Giriş/çıkış işlemleri </a:t>
            </a:r>
            <a:r>
              <a:rPr lang="tr-TR" sz="1400" dirty="0"/>
              <a:t>(</a:t>
            </a:r>
            <a:r>
              <a:rPr lang="tr-TR" sz="1400" dirty="0" err="1">
                <a:solidFill>
                  <a:srgbClr val="C00000"/>
                </a:solidFill>
              </a:rPr>
              <a:t>input</a:t>
            </a:r>
            <a:r>
              <a:rPr lang="tr-TR" sz="1400" dirty="0">
                <a:solidFill>
                  <a:srgbClr val="C00000"/>
                </a:solidFill>
              </a:rPr>
              <a:t>/</a:t>
            </a:r>
            <a:r>
              <a:rPr lang="tr-TR" sz="1400" dirty="0" err="1">
                <a:solidFill>
                  <a:srgbClr val="C00000"/>
                </a:solidFill>
              </a:rPr>
              <a:t>output</a:t>
            </a:r>
            <a:r>
              <a:rPr lang="tr-TR" sz="1400" dirty="0">
                <a:solidFill>
                  <a:srgbClr val="C00000"/>
                </a:solidFill>
              </a:rPr>
              <a:t> </a:t>
            </a:r>
            <a:r>
              <a:rPr lang="tr-TR" sz="1400" dirty="0" err="1">
                <a:solidFill>
                  <a:srgbClr val="C00000"/>
                </a:solidFill>
              </a:rPr>
              <a:t>operations</a:t>
            </a:r>
            <a:r>
              <a:rPr lang="tr-TR" sz="1400" dirty="0"/>
              <a:t>):</a:t>
            </a:r>
            <a:br>
              <a:rPr lang="tr-TR" sz="1400" dirty="0"/>
            </a:br>
            <a:br>
              <a:rPr lang="tr-TR" sz="1400" dirty="0"/>
            </a:br>
            <a:r>
              <a:rPr lang="tr-TR" sz="1400" b="1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("%d",</a:t>
            </a:r>
            <a:r>
              <a:rPr lang="tr-TR" sz="1400" dirty="0" err="1">
                <a:latin typeface="Consolas" panose="020B0609020204030204" pitchFamily="49" charset="0"/>
              </a:rPr>
              <a:t>output</a:t>
            </a:r>
            <a:r>
              <a:rPr lang="tr-TR" sz="1400" dirty="0">
                <a:latin typeface="Consolas" panose="020B0609020204030204" pitchFamily="49" charset="0"/>
              </a:rPr>
              <a:t>); </a:t>
            </a:r>
            <a:br>
              <a:rPr lang="tr-TR" sz="1400" dirty="0">
                <a:latin typeface="Consolas" panose="020B0609020204030204" pitchFamily="49" charset="0"/>
              </a:rPr>
            </a:br>
            <a:r>
              <a:rPr lang="tr-TR" sz="1400" b="1" dirty="0" err="1">
                <a:latin typeface="Consolas" panose="020B0609020204030204" pitchFamily="49" charset="0"/>
              </a:rPr>
              <a:t>scanf</a:t>
            </a:r>
            <a:r>
              <a:rPr lang="tr-TR" sz="1400" dirty="0">
                <a:latin typeface="Consolas" panose="020B0609020204030204" pitchFamily="49" charset="0"/>
              </a:rPr>
              <a:t>("%d",&amp;</a:t>
            </a:r>
            <a:r>
              <a:rPr lang="tr-TR" sz="1400" dirty="0" err="1">
                <a:latin typeface="Consolas" panose="020B0609020204030204" pitchFamily="49" charset="0"/>
              </a:rPr>
              <a:t>input</a:t>
            </a:r>
            <a:r>
              <a:rPr lang="tr-TR" sz="1400" dirty="0">
                <a:latin typeface="Consolas" panose="020B0609020204030204" pitchFamily="49" charset="0"/>
              </a:rPr>
              <a:t>); 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tr-TR" sz="1200" b="1" dirty="0">
                <a:solidFill>
                  <a:srgbClr val="0070C0"/>
                </a:solidFill>
              </a:rPr>
              <a:t>Kontrol İşlemleri </a:t>
            </a:r>
            <a:r>
              <a:rPr lang="tr-TR" sz="1200" b="1" dirty="0"/>
              <a:t>(</a:t>
            </a:r>
            <a:r>
              <a:rPr lang="tr-TR" sz="1200" b="1" dirty="0" err="1">
                <a:solidFill>
                  <a:srgbClr val="C00000"/>
                </a:solidFill>
              </a:rPr>
              <a:t>control</a:t>
            </a:r>
            <a:r>
              <a:rPr lang="tr-TR" sz="1200" b="1" dirty="0">
                <a:solidFill>
                  <a:srgbClr val="C00000"/>
                </a:solidFill>
              </a:rPr>
              <a:t> </a:t>
            </a:r>
            <a:r>
              <a:rPr lang="tr-TR" sz="1200" b="1" dirty="0" err="1">
                <a:solidFill>
                  <a:srgbClr val="C00000"/>
                </a:solidFill>
              </a:rPr>
              <a:t>operations</a:t>
            </a:r>
            <a:r>
              <a:rPr lang="tr-TR" sz="1200" b="1" dirty="0"/>
              <a:t>); </a:t>
            </a:r>
            <a:r>
              <a:rPr lang="tr-TR" sz="1200" b="1" dirty="0">
                <a:highlight>
                  <a:srgbClr val="FFFF00"/>
                </a:highlight>
              </a:rPr>
              <a:t>Program akışı, sırayla icra edilmeyecek devam eder.  </a:t>
            </a:r>
          </a:p>
          <a:p>
            <a:pPr marL="180975" indent="-180975">
              <a:buFont typeface="+mj-lt"/>
              <a:buAutoNum type="arabicPeriod"/>
            </a:pPr>
            <a:r>
              <a:rPr lang="tr-TR" sz="1200" dirty="0">
                <a:solidFill>
                  <a:srgbClr val="0070C0"/>
                </a:solidFill>
              </a:rPr>
              <a:t>Duruma göre seçimler </a:t>
            </a:r>
            <a:r>
              <a:rPr lang="tr-TR" sz="1200" dirty="0"/>
              <a:t>(</a:t>
            </a:r>
            <a:r>
              <a:rPr lang="tr-TR" sz="1200" dirty="0" err="1">
                <a:solidFill>
                  <a:srgbClr val="C00000"/>
                </a:solidFill>
              </a:rPr>
              <a:t>conditional</a:t>
            </a:r>
            <a:r>
              <a:rPr lang="tr-TR" sz="1200" dirty="0">
                <a:solidFill>
                  <a:srgbClr val="C00000"/>
                </a:solidFill>
              </a:rPr>
              <a:t> </a:t>
            </a:r>
            <a:r>
              <a:rPr lang="tr-TR" sz="1200" dirty="0" err="1">
                <a:solidFill>
                  <a:srgbClr val="C00000"/>
                </a:solidFill>
              </a:rPr>
              <a:t>choices</a:t>
            </a:r>
            <a:r>
              <a:rPr lang="tr-TR" sz="1200" dirty="0"/>
              <a:t>): </a:t>
            </a:r>
            <a:br>
              <a:rPr lang="tr-TR" sz="1200" dirty="0"/>
            </a:b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b="1" dirty="0" err="1">
                <a:latin typeface="Consolas" panose="020B0609020204030204" pitchFamily="49" charset="0"/>
              </a:rPr>
              <a:t>if</a:t>
            </a:r>
            <a:r>
              <a:rPr lang="tr-TR" sz="1200" dirty="0">
                <a:latin typeface="Consolas" panose="020B0609020204030204" pitchFamily="49" charset="0"/>
              </a:rPr>
              <a:t> (i&gt;0) a=3; </a:t>
            </a:r>
            <a:r>
              <a:rPr lang="tr-TR" sz="1200" b="1" dirty="0" err="1">
                <a:latin typeface="Consolas" panose="020B0609020204030204" pitchFamily="49" charset="0"/>
              </a:rPr>
              <a:t>if</a:t>
            </a:r>
            <a:r>
              <a:rPr lang="tr-TR" sz="1200" dirty="0">
                <a:latin typeface="Consolas" panose="020B0609020204030204" pitchFamily="49" charset="0"/>
              </a:rPr>
              <a:t> (i&gt;0) a=3 </a:t>
            </a:r>
            <a:r>
              <a:rPr lang="tr-TR" sz="1200" b="1" dirty="0">
                <a:latin typeface="Consolas" panose="020B0609020204030204" pitchFamily="49" charset="0"/>
              </a:rPr>
              <a:t>else</a:t>
            </a:r>
            <a:r>
              <a:rPr lang="tr-TR" sz="1200" dirty="0">
                <a:latin typeface="Consolas" panose="020B0609020204030204" pitchFamily="49" charset="0"/>
              </a:rPr>
              <a:t> a=2; 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en-US" sz="1200" b="1" dirty="0">
                <a:latin typeface="Consolas" panose="020B0609020204030204" pitchFamily="49" charset="0"/>
              </a:rPr>
              <a:t>switch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(operator)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{ };</a:t>
            </a:r>
            <a:endParaRPr lang="tr-TR" sz="1200" b="1" u="sng" dirty="0"/>
          </a:p>
          <a:p>
            <a:pPr marL="180975" indent="-180975">
              <a:buFont typeface="+mj-lt"/>
              <a:buAutoNum type="arabicPeriod"/>
            </a:pPr>
            <a:r>
              <a:rPr lang="tr-TR" sz="1200" dirty="0">
                <a:solidFill>
                  <a:srgbClr val="0070C0"/>
                </a:solidFill>
              </a:rPr>
              <a:t>İlişkisel Döngü </a:t>
            </a:r>
            <a:r>
              <a:rPr lang="tr-TR" sz="1200" dirty="0"/>
              <a:t>(</a:t>
            </a:r>
            <a:r>
              <a:rPr lang="tr-TR" sz="1200" dirty="0" err="1">
                <a:solidFill>
                  <a:srgbClr val="C00000"/>
                </a:solidFill>
              </a:rPr>
              <a:t>relational</a:t>
            </a:r>
            <a:r>
              <a:rPr lang="tr-TR" sz="1200" dirty="0">
                <a:solidFill>
                  <a:srgbClr val="C00000"/>
                </a:solidFill>
              </a:rPr>
              <a:t> </a:t>
            </a:r>
            <a:r>
              <a:rPr lang="tr-TR" sz="1200" dirty="0" err="1">
                <a:solidFill>
                  <a:srgbClr val="C00000"/>
                </a:solidFill>
              </a:rPr>
              <a:t>loops</a:t>
            </a:r>
            <a:r>
              <a:rPr lang="tr-TR" sz="1200" dirty="0"/>
              <a:t>): </a:t>
            </a:r>
            <a:br>
              <a:rPr lang="tr-TR" sz="1200" dirty="0"/>
            </a:br>
            <a:br>
              <a:rPr lang="tr-TR" sz="1200" dirty="0"/>
            </a:br>
            <a:r>
              <a:rPr lang="tr-TR" sz="1200" b="1" dirty="0" err="1">
                <a:latin typeface="Consolas" panose="020B0609020204030204" pitchFamily="49" charset="0"/>
              </a:rPr>
              <a:t>while</a:t>
            </a:r>
            <a:r>
              <a:rPr lang="tr-TR" sz="1200" dirty="0">
                <a:latin typeface="Consolas" panose="020B0609020204030204" pitchFamily="49" charset="0"/>
              </a:rPr>
              <a:t> (i++&lt;10) a=3*i;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b="1" dirty="0">
                <a:latin typeface="Consolas" panose="020B0609020204030204" pitchFamily="49" charset="0"/>
              </a:rPr>
              <a:t>do</a:t>
            </a:r>
            <a:r>
              <a:rPr lang="tr-TR" sz="1200" dirty="0">
                <a:latin typeface="Consolas" panose="020B0609020204030204" pitchFamily="49" charset="0"/>
              </a:rPr>
              <a:t> a=3*i; </a:t>
            </a:r>
            <a:r>
              <a:rPr lang="tr-TR" sz="1200" b="1" dirty="0" err="1">
                <a:latin typeface="Consolas" panose="020B0609020204030204" pitchFamily="49" charset="0"/>
              </a:rPr>
              <a:t>while</a:t>
            </a:r>
            <a:r>
              <a:rPr lang="tr-TR" sz="1200" dirty="0">
                <a:latin typeface="Consolas" panose="020B0609020204030204" pitchFamily="49" charset="0"/>
              </a:rPr>
              <a:t> (i++&lt;10);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b="1" dirty="0" err="1">
                <a:latin typeface="Consolas" panose="020B0609020204030204" pitchFamily="49" charset="0"/>
              </a:rPr>
              <a:t>for</a:t>
            </a:r>
            <a:r>
              <a:rPr lang="tr-TR" sz="1200" dirty="0">
                <a:latin typeface="Consolas" panose="020B0609020204030204" pitchFamily="49" charset="0"/>
              </a:rPr>
              <a:t> (i=1; i&lt;=10; i++) a=3*i;</a:t>
            </a:r>
          </a:p>
          <a:p>
            <a:pPr marL="180975" indent="-180975">
              <a:buFont typeface="+mj-lt"/>
              <a:buAutoNum type="arabicPeriod"/>
            </a:pPr>
            <a:r>
              <a:rPr lang="tr-TR" sz="1200" dirty="0">
                <a:solidFill>
                  <a:srgbClr val="0070C0"/>
                </a:solidFill>
              </a:rPr>
              <a:t>Dallanmalar</a:t>
            </a:r>
            <a:r>
              <a:rPr lang="tr-TR" sz="1200" dirty="0"/>
              <a:t> (</a:t>
            </a:r>
            <a:r>
              <a:rPr lang="tr-TR" sz="1200" dirty="0" err="1">
                <a:solidFill>
                  <a:srgbClr val="C00000"/>
                </a:solidFill>
              </a:rPr>
              <a:t>jumps</a:t>
            </a:r>
            <a:r>
              <a:rPr lang="tr-TR" sz="1200" dirty="0"/>
              <a:t>): </a:t>
            </a:r>
            <a:br>
              <a:rPr lang="tr-TR" sz="1200" dirty="0"/>
            </a:br>
            <a:r>
              <a:rPr lang="tr-TR" sz="1200" dirty="0"/>
              <a:t> </a:t>
            </a:r>
            <a:br>
              <a:rPr lang="tr-TR" sz="1200" dirty="0"/>
            </a:b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samplefunc</a:t>
            </a:r>
            <a:r>
              <a:rPr lang="tr-TR" sz="1200" dirty="0">
                <a:latin typeface="Consolas" panose="020B0609020204030204" pitchFamily="49" charset="0"/>
              </a:rPr>
              <a:t>(</a:t>
            </a: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n) {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dirty="0" err="1">
                <a:latin typeface="Consolas" panose="020B0609020204030204" pitchFamily="49" charset="0"/>
              </a:rPr>
              <a:t>inf</a:t>
            </a:r>
            <a:r>
              <a:rPr lang="tr-TR" sz="1200" dirty="0">
                <a:latin typeface="Consolas" panose="020B0609020204030204" pitchFamily="49" charset="0"/>
              </a:rPr>
              <a:t> f=1;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dirty="0" err="1">
                <a:latin typeface="Consolas" panose="020B0609020204030204" pitchFamily="49" charset="0"/>
              </a:rPr>
              <a:t>if</a:t>
            </a:r>
            <a:r>
              <a:rPr lang="tr-TR" sz="1200" dirty="0">
                <a:latin typeface="Consolas" panose="020B0609020204030204" pitchFamily="49" charset="0"/>
              </a:rPr>
              <a:t> (n&lt;1) </a:t>
            </a:r>
            <a:r>
              <a:rPr lang="tr-TR" sz="1200" b="1" dirty="0" err="1">
                <a:latin typeface="Consolas" panose="020B0609020204030204" pitchFamily="49" charset="0"/>
              </a:rPr>
              <a:t>return</a:t>
            </a:r>
            <a:r>
              <a:rPr lang="tr-TR" sz="1200" dirty="0">
                <a:latin typeface="Consolas" panose="020B0609020204030204" pitchFamily="49" charset="0"/>
              </a:rPr>
              <a:t> f; 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dirty="0" err="1">
                <a:latin typeface="Consolas" panose="020B0609020204030204" pitchFamily="49" charset="0"/>
              </a:rPr>
              <a:t>for</a:t>
            </a:r>
            <a:r>
              <a:rPr lang="tr-TR" sz="1200" dirty="0">
                <a:latin typeface="Consolas" panose="020B0609020204030204" pitchFamily="49" charset="0"/>
              </a:rPr>
              <a:t> (</a:t>
            </a: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i=1; ; i++) {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dirty="0">
                <a:latin typeface="Consolas" panose="020B0609020204030204" pitchFamily="49" charset="0"/>
              </a:rPr>
              <a:t>    </a:t>
            </a:r>
            <a:r>
              <a:rPr lang="tr-TR" sz="1200" dirty="0" err="1">
                <a:latin typeface="Consolas" panose="020B0609020204030204" pitchFamily="49" charset="0"/>
              </a:rPr>
              <a:t>if</a:t>
            </a:r>
            <a:r>
              <a:rPr lang="tr-TR" sz="1200" dirty="0">
                <a:latin typeface="Consolas" panose="020B0609020204030204" pitchFamily="49" charset="0"/>
              </a:rPr>
              <a:t> (i%2) </a:t>
            </a:r>
            <a:r>
              <a:rPr lang="tr-TR" sz="1200" b="1" dirty="0" err="1">
                <a:latin typeface="Consolas" panose="020B0609020204030204" pitchFamily="49" charset="0"/>
              </a:rPr>
              <a:t>continue</a:t>
            </a:r>
            <a:r>
              <a:rPr lang="tr-TR" sz="1200" dirty="0">
                <a:latin typeface="Consolas" panose="020B0609020204030204" pitchFamily="49" charset="0"/>
              </a:rPr>
              <a:t>; f=f*</a:t>
            </a:r>
            <a:r>
              <a:rPr lang="tr-TR" sz="1200" dirty="0" err="1">
                <a:latin typeface="Consolas" panose="020B0609020204030204" pitchFamily="49" charset="0"/>
              </a:rPr>
              <a:t>i;if</a:t>
            </a:r>
            <a:r>
              <a:rPr lang="tr-TR" sz="1200" dirty="0">
                <a:latin typeface="Consolas" panose="020B0609020204030204" pitchFamily="49" charset="0"/>
              </a:rPr>
              <a:t> (i==n) </a:t>
            </a:r>
            <a:r>
              <a:rPr lang="tr-TR" sz="1200" b="1" dirty="0">
                <a:latin typeface="Consolas" panose="020B0609020204030204" pitchFamily="49" charset="0"/>
              </a:rPr>
              <a:t>break</a:t>
            </a:r>
            <a:r>
              <a:rPr lang="tr-TR" sz="1200" dirty="0">
                <a:latin typeface="Consolas" panose="020B0609020204030204" pitchFamily="49" charset="0"/>
              </a:rPr>
              <a:t>;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dirty="0">
                <a:latin typeface="Consolas" panose="020B0609020204030204" pitchFamily="49" charset="0"/>
              </a:rPr>
              <a:t>  };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b="1" dirty="0" err="1">
                <a:latin typeface="Consolas" panose="020B0609020204030204" pitchFamily="49" charset="0"/>
              </a:rPr>
              <a:t>return</a:t>
            </a:r>
            <a:r>
              <a:rPr lang="tr-TR" sz="1200" dirty="0">
                <a:latin typeface="Consolas" panose="020B0609020204030204" pitchFamily="49" charset="0"/>
              </a:rPr>
              <a:t> f;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3225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tx1"/>
                </a:solidFill>
              </a:rPr>
              <a:t>Kontrol Yapıları Nelerdir?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b="1" i="1" dirty="0">
                <a:solidFill>
                  <a:srgbClr val="0070C0"/>
                </a:solidFill>
              </a:rPr>
              <a:t>İfadeler</a:t>
            </a:r>
            <a:r>
              <a:rPr lang="tr-TR" b="1" i="1" dirty="0"/>
              <a:t> (</a:t>
            </a:r>
            <a:r>
              <a:rPr lang="tr-TR" b="1" i="1" dirty="0" err="1">
                <a:solidFill>
                  <a:srgbClr val="0070C0"/>
                </a:solidFill>
              </a:rPr>
              <a:t>expressions</a:t>
            </a:r>
            <a:r>
              <a:rPr lang="tr-TR" b="1" i="1" dirty="0"/>
              <a:t>), yalnızca sabit, değişken ve operatör içeren sözdizimleridir.</a:t>
            </a:r>
          </a:p>
          <a:p>
            <a:pPr marL="0" indent="0">
              <a:buNone/>
            </a:pPr>
            <a:r>
              <a:rPr lang="tr-TR" dirty="0"/>
              <a:t>Normal şartlar altında program için yazılan her bir </a:t>
            </a:r>
            <a:r>
              <a:rPr lang="tr-TR" b="1" dirty="0">
                <a:solidFill>
                  <a:srgbClr val="0070C0"/>
                </a:solidFill>
              </a:rPr>
              <a:t>talimat</a:t>
            </a:r>
            <a:r>
              <a:rPr lang="tr-TR" dirty="0"/>
              <a:t> (</a:t>
            </a:r>
            <a:r>
              <a:rPr lang="tr-TR" dirty="0" err="1">
                <a:solidFill>
                  <a:srgbClr val="FF0000"/>
                </a:solidFill>
              </a:rPr>
              <a:t>statement</a:t>
            </a:r>
            <a:r>
              <a:rPr lang="tr-TR" dirty="0"/>
              <a:t>), yazılmış oldukları sırada icra edilir. Yani program her zaman  </a:t>
            </a:r>
            <a:r>
              <a:rPr lang="tr-TR" b="1" dirty="0">
                <a:solidFill>
                  <a:srgbClr val="0070C0"/>
                </a:solidFill>
              </a:rPr>
              <a:t>ifadelerden</a:t>
            </a:r>
            <a:r>
              <a:rPr lang="tr-TR" dirty="0"/>
              <a:t> (</a:t>
            </a:r>
            <a:r>
              <a:rPr lang="tr-TR" dirty="0" err="1">
                <a:solidFill>
                  <a:srgbClr val="FF0000"/>
                </a:solidFill>
              </a:rPr>
              <a:t>expression</a:t>
            </a:r>
            <a:r>
              <a:rPr lang="tr-TR" dirty="0"/>
              <a:t>) oluşmaz.</a:t>
            </a:r>
          </a:p>
          <a:p>
            <a:pPr marL="0" indent="0">
              <a:buNone/>
            </a:pPr>
            <a:r>
              <a:rPr lang="tr-TR" dirty="0"/>
              <a:t>Programın akışı, bazı durumlarda talimatların </a:t>
            </a:r>
            <a:r>
              <a:rPr lang="tr-TR" dirty="0">
                <a:highlight>
                  <a:srgbClr val="FFFF00"/>
                </a:highlight>
              </a:rPr>
              <a:t>yazıldığı sırada değil de farklı sırada icra edilmesi istenir.</a:t>
            </a:r>
            <a:r>
              <a:rPr lang="tr-TR" dirty="0"/>
              <a:t> İcra sırasında bir duruma göre sıradaki talimat değil bir başka talimat icra edilir.  </a:t>
            </a:r>
          </a:p>
          <a:p>
            <a:pPr marL="0" indent="0">
              <a:buNone/>
            </a:pPr>
            <a:r>
              <a:rPr lang="tr-TR" dirty="0"/>
              <a:t>Bu tür akışı değiştirecek yapılara </a:t>
            </a:r>
            <a:r>
              <a:rPr lang="tr-TR" b="1" dirty="0">
                <a:solidFill>
                  <a:srgbClr val="0070C0"/>
                </a:solidFill>
              </a:rPr>
              <a:t>kontrol yapıları </a:t>
            </a:r>
            <a:r>
              <a:rPr lang="tr-TR" dirty="0"/>
              <a:t>(</a:t>
            </a:r>
            <a:r>
              <a:rPr lang="tr-TR" b="1" dirty="0" err="1">
                <a:solidFill>
                  <a:srgbClr val="FF0000"/>
                </a:solidFill>
              </a:rPr>
              <a:t>control</a:t>
            </a:r>
            <a:r>
              <a:rPr lang="tr-TR" b="1" dirty="0">
                <a:solidFill>
                  <a:srgbClr val="FF0000"/>
                </a:solidFill>
              </a:rPr>
              <a:t> </a:t>
            </a:r>
            <a:r>
              <a:rPr lang="tr-TR" b="1" dirty="0" err="1">
                <a:solidFill>
                  <a:srgbClr val="FF0000"/>
                </a:solidFill>
              </a:rPr>
              <a:t>structure</a:t>
            </a:r>
            <a:r>
              <a:rPr lang="tr-TR" dirty="0"/>
              <a:t>) adı verilir.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63705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0A98D442-D29F-4829-8D0C-3B3FE224AF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KONROL YAPILARI</a:t>
            </a:r>
          </a:p>
        </p:txBody>
      </p:sp>
      <p:sp>
        <p:nvSpPr>
          <p:cNvPr id="6" name="Alt Başlık 5">
            <a:extLst>
              <a:ext uri="{FF2B5EF4-FFF2-40B4-BE49-F238E27FC236}">
                <a16:creationId xmlns:a16="http://schemas.microsoft.com/office/drawing/2014/main" id="{4B5F79BA-FB42-40E9-A218-9C094A1ADD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SWITCH ve break</a:t>
            </a:r>
          </a:p>
        </p:txBody>
      </p:sp>
    </p:spTree>
    <p:extLst>
      <p:ext uri="{BB962C8B-B14F-4D97-AF65-F5344CB8AC3E}">
        <p14:creationId xmlns:p14="http://schemas.microsoft.com/office/powerpoint/2010/main" val="1581419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98F46B92-67C5-4FE5-8C89-EFC697B8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IF </a:t>
            </a:r>
            <a:r>
              <a:rPr lang="tr-TR" dirty="0" err="1"/>
              <a:t>talimatI</a:t>
            </a:r>
            <a:r>
              <a:rPr lang="tr-TR" dirty="0"/>
              <a:t> (IF STATEMENT)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C368CD84-5EF4-46D9-9A67-55244DCD58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1600" b="1" dirty="0"/>
              <a:t>Karar vermeye</a:t>
            </a:r>
            <a:r>
              <a:rPr lang="tr-TR" sz="1600" dirty="0"/>
              <a:t> (</a:t>
            </a:r>
            <a:r>
              <a:rPr lang="tr-TR" sz="1600" b="1" dirty="0" err="1">
                <a:solidFill>
                  <a:srgbClr val="00B050"/>
                </a:solidFill>
              </a:rPr>
              <a:t>decision-making</a:t>
            </a:r>
            <a:r>
              <a:rPr lang="tr-TR" sz="1600" dirty="0"/>
              <a:t>) ilişkin bir </a:t>
            </a:r>
            <a:r>
              <a:rPr lang="tr-TR" sz="1600" dirty="0" err="1"/>
              <a:t>talimatdır</a:t>
            </a:r>
            <a:r>
              <a:rPr lang="tr-TR" sz="1600" dirty="0"/>
              <a:t>.</a:t>
            </a:r>
          </a:p>
          <a:p>
            <a:pPr marL="0" indent="0">
              <a:buNone/>
            </a:pPr>
            <a:r>
              <a:rPr lang="tr-TR" sz="1600" dirty="0"/>
              <a:t>Bu talimatına  ilişkin </a:t>
            </a:r>
            <a:r>
              <a:rPr lang="tr-TR" sz="1600" dirty="0">
                <a:solidFill>
                  <a:srgbClr val="0070C0"/>
                </a:solidFill>
              </a:rPr>
              <a:t>sözde kod </a:t>
            </a:r>
            <a:r>
              <a:rPr lang="tr-TR" sz="1600" dirty="0"/>
              <a:t>(</a:t>
            </a:r>
            <a:r>
              <a:rPr lang="tr-TR" sz="1600" dirty="0" err="1">
                <a:solidFill>
                  <a:srgbClr val="FF0000"/>
                </a:solidFill>
              </a:rPr>
              <a:t>pseudo</a:t>
            </a:r>
            <a:r>
              <a:rPr lang="tr-TR" sz="1600" dirty="0">
                <a:solidFill>
                  <a:srgbClr val="FF0000"/>
                </a:solidFill>
              </a:rPr>
              <a:t> </a:t>
            </a:r>
            <a:r>
              <a:rPr lang="tr-TR" sz="1600" dirty="0" err="1">
                <a:solidFill>
                  <a:srgbClr val="FF0000"/>
                </a:solidFill>
              </a:rPr>
              <a:t>code</a:t>
            </a:r>
            <a:r>
              <a:rPr lang="tr-TR" sz="1600" dirty="0"/>
              <a:t>) aşağıdaki gibidir;</a:t>
            </a:r>
          </a:p>
          <a:p>
            <a:pPr marL="0" indent="0" algn="ctr">
              <a:buNone/>
            </a:pPr>
            <a:r>
              <a:rPr lang="tr-TR" sz="1600" b="1" i="1" dirty="0"/>
              <a:t>EĞER &lt;koşul&gt; İSE &lt;talimat&gt;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/>
              <a:t>C Dilinde aşağıdaki gibi yazılır;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b="1" dirty="0" err="1">
                <a:latin typeface="Consolas" panose="020B0609020204030204" pitchFamily="49" charset="0"/>
              </a:rPr>
              <a:t>if</a:t>
            </a:r>
            <a:r>
              <a:rPr lang="tr-TR" sz="1600" b="1" dirty="0">
                <a:latin typeface="Consolas" panose="020B0609020204030204" pitchFamily="49" charset="0"/>
              </a:rPr>
              <a:t> (</a:t>
            </a:r>
            <a:r>
              <a:rPr lang="tr-T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koşul</a:t>
            </a:r>
            <a:r>
              <a:rPr lang="tr-TR" sz="1600" b="1" dirty="0">
                <a:latin typeface="Consolas" panose="020B0609020204030204" pitchFamily="49" charset="0"/>
              </a:rPr>
              <a:t>)</a:t>
            </a:r>
            <a:br>
              <a:rPr lang="tr-TR" sz="1600" b="1" dirty="0">
                <a:latin typeface="Consolas" panose="020B0609020204030204" pitchFamily="49" charset="0"/>
              </a:rPr>
            </a:br>
            <a:r>
              <a:rPr lang="tr-TR" sz="1600" b="1" dirty="0">
                <a:latin typeface="Consolas" panose="020B0609020204030204" pitchFamily="49" charset="0"/>
              </a:rPr>
              <a:t>   </a:t>
            </a:r>
            <a:r>
              <a:rPr lang="tr-TR" sz="1600" b="1" dirty="0" err="1">
                <a:latin typeface="Consolas" panose="020B0609020204030204" pitchFamily="49" charset="0"/>
              </a:rPr>
              <a:t>KoşulaBağlıİcraEdilecekTEKTalimat</a:t>
            </a:r>
            <a:r>
              <a:rPr lang="tr-TR" sz="1600" b="1" dirty="0">
                <a:latin typeface="Consolas" panose="020B0609020204030204" pitchFamily="49" charset="0"/>
              </a:rPr>
              <a:t>;</a:t>
            </a:r>
          </a:p>
        </p:txBody>
      </p:sp>
      <p:grpSp>
        <p:nvGrpSpPr>
          <p:cNvPr id="32" name="Grup 31">
            <a:extLst>
              <a:ext uri="{FF2B5EF4-FFF2-40B4-BE49-F238E27FC236}">
                <a16:creationId xmlns:a16="http://schemas.microsoft.com/office/drawing/2014/main" id="{6A26911B-CA2C-4081-91C2-A990D1140D58}"/>
              </a:ext>
            </a:extLst>
          </p:cNvPr>
          <p:cNvGrpSpPr/>
          <p:nvPr/>
        </p:nvGrpSpPr>
        <p:grpSpPr>
          <a:xfrm>
            <a:off x="6966284" y="2358190"/>
            <a:ext cx="3889166" cy="2795994"/>
            <a:chOff x="6966284" y="2358190"/>
            <a:chExt cx="3889166" cy="2795994"/>
          </a:xfrm>
        </p:grpSpPr>
        <p:sp>
          <p:nvSpPr>
            <p:cNvPr id="8" name="Akış Çizelgesi: Bağlayıcı 7">
              <a:extLst>
                <a:ext uri="{FF2B5EF4-FFF2-40B4-BE49-F238E27FC236}">
                  <a16:creationId xmlns:a16="http://schemas.microsoft.com/office/drawing/2014/main" id="{D39A2322-1752-41B8-88C1-3E75595C32A7}"/>
                </a:ext>
              </a:extLst>
            </p:cNvPr>
            <p:cNvSpPr/>
            <p:nvPr/>
          </p:nvSpPr>
          <p:spPr>
            <a:xfrm>
              <a:off x="7863840" y="2358190"/>
              <a:ext cx="288758" cy="279133"/>
            </a:xfrm>
            <a:prstGeom prst="flowChartConnector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9" name="Akış Çizelgesi: Karar 8">
              <a:extLst>
                <a:ext uri="{FF2B5EF4-FFF2-40B4-BE49-F238E27FC236}">
                  <a16:creationId xmlns:a16="http://schemas.microsoft.com/office/drawing/2014/main" id="{B08360F4-C83F-4097-9F8B-4411B0CE02D7}"/>
                </a:ext>
              </a:extLst>
            </p:cNvPr>
            <p:cNvSpPr/>
            <p:nvPr/>
          </p:nvSpPr>
          <p:spPr>
            <a:xfrm>
              <a:off x="6966284" y="2890006"/>
              <a:ext cx="2083869" cy="798897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/>
                  <a:solidFill>
                    <a:schemeClr val="tx1"/>
                  </a:solidFill>
                </a:rPr>
                <a:t>Karar Koşulu</a:t>
              </a:r>
              <a:br>
                <a:rPr lang="tr-TR" sz="1200" dirty="0">
                  <a:ln w="0"/>
                  <a:solidFill>
                    <a:schemeClr val="tx1"/>
                  </a:solidFill>
                </a:rPr>
              </a:br>
              <a:r>
                <a:rPr lang="tr-TR" sz="1200" dirty="0" err="1">
                  <a:ln w="0"/>
                  <a:solidFill>
                    <a:srgbClr val="C00000"/>
                  </a:solidFill>
                </a:rPr>
                <a:t>if</a:t>
              </a:r>
              <a:r>
                <a:rPr lang="tr-TR" sz="1200" dirty="0">
                  <a:ln w="0"/>
                  <a:solidFill>
                    <a:srgbClr val="C00000"/>
                  </a:solidFill>
                </a:rPr>
                <a:t> </a:t>
              </a:r>
              <a:r>
                <a:rPr lang="tr-TR" sz="1200" dirty="0" err="1">
                  <a:ln w="0"/>
                  <a:solidFill>
                    <a:srgbClr val="C00000"/>
                  </a:solidFill>
                </a:rPr>
                <a:t>condition</a:t>
              </a:r>
              <a:endParaRPr lang="tr-TR" sz="1200" dirty="0">
                <a:ln w="0"/>
                <a:solidFill>
                  <a:srgbClr val="C00000"/>
                </a:solidFill>
              </a:endParaRPr>
            </a:p>
          </p:txBody>
        </p:sp>
        <p:sp>
          <p:nvSpPr>
            <p:cNvPr id="10" name="Akış Çizelgesi: İşlem 9">
              <a:extLst>
                <a:ext uri="{FF2B5EF4-FFF2-40B4-BE49-F238E27FC236}">
                  <a16:creationId xmlns:a16="http://schemas.microsoft.com/office/drawing/2014/main" id="{01F9E0D1-7AEB-4E7C-8AD3-FE226683923F}"/>
                </a:ext>
              </a:extLst>
            </p:cNvPr>
            <p:cNvSpPr/>
            <p:nvPr/>
          </p:nvSpPr>
          <p:spPr>
            <a:xfrm>
              <a:off x="9050153" y="3941586"/>
              <a:ext cx="1600361" cy="599091"/>
            </a:xfrm>
            <a:prstGeom prst="flowChartProcess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/>
                  <a:solidFill>
                    <a:schemeClr val="tx1"/>
                  </a:solidFill>
                </a:rPr>
                <a:t>Koşula Bağlı Kod</a:t>
              </a:r>
              <a:br>
                <a:rPr lang="tr-TR" sz="1200" dirty="0">
                  <a:ln w="0"/>
                  <a:solidFill>
                    <a:schemeClr val="tx1"/>
                  </a:solidFill>
                </a:rPr>
              </a:br>
              <a:r>
                <a:rPr lang="tr-TR" sz="1200" dirty="0" err="1">
                  <a:ln w="0"/>
                  <a:solidFill>
                    <a:srgbClr val="C00000"/>
                  </a:solidFill>
                </a:rPr>
                <a:t>conditional</a:t>
              </a:r>
              <a:r>
                <a:rPr lang="tr-TR" sz="1200" dirty="0">
                  <a:ln w="0"/>
                  <a:solidFill>
                    <a:srgbClr val="C00000"/>
                  </a:solidFill>
                </a:rPr>
                <a:t> </a:t>
              </a:r>
              <a:r>
                <a:rPr lang="tr-TR" sz="1200" dirty="0" err="1">
                  <a:ln w="0"/>
                  <a:solidFill>
                    <a:srgbClr val="C00000"/>
                  </a:solidFill>
                </a:rPr>
                <a:t>code</a:t>
              </a:r>
              <a:endParaRPr lang="tr-TR" sz="1200" dirty="0">
                <a:ln w="0"/>
                <a:solidFill>
                  <a:srgbClr val="C00000"/>
                </a:solidFill>
              </a:endParaRPr>
            </a:p>
          </p:txBody>
        </p:sp>
        <p:sp>
          <p:nvSpPr>
            <p:cNvPr id="11" name="Akış Çizelgesi: Bağlayıcı 10">
              <a:extLst>
                <a:ext uri="{FF2B5EF4-FFF2-40B4-BE49-F238E27FC236}">
                  <a16:creationId xmlns:a16="http://schemas.microsoft.com/office/drawing/2014/main" id="{7E94A711-22BA-40DF-B12F-AB6792D09E65}"/>
                </a:ext>
              </a:extLst>
            </p:cNvPr>
            <p:cNvSpPr/>
            <p:nvPr/>
          </p:nvSpPr>
          <p:spPr>
            <a:xfrm>
              <a:off x="7863840" y="4875051"/>
              <a:ext cx="288758" cy="279133"/>
            </a:xfrm>
            <a:prstGeom prst="flowChartConnector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bg1"/>
                  </a:solidFill>
                </a:rPr>
                <a:t>B</a:t>
              </a:r>
            </a:p>
          </p:txBody>
        </p:sp>
        <p:cxnSp>
          <p:nvCxnSpPr>
            <p:cNvPr id="12" name="Düz Ok Bağlayıcısı 11">
              <a:extLst>
                <a:ext uri="{FF2B5EF4-FFF2-40B4-BE49-F238E27FC236}">
                  <a16:creationId xmlns:a16="http://schemas.microsoft.com/office/drawing/2014/main" id="{D025B22C-C0D1-4B2D-A386-6A66DBD1F1CE}"/>
                </a:ext>
              </a:extLst>
            </p:cNvPr>
            <p:cNvCxnSpPr>
              <a:stCxn id="8" idx="4"/>
              <a:endCxn id="9" idx="0"/>
            </p:cNvCxnSpPr>
            <p:nvPr/>
          </p:nvCxnSpPr>
          <p:spPr>
            <a:xfrm>
              <a:off x="8008219" y="2637323"/>
              <a:ext cx="0" cy="25268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Düz Ok Bağlayıcısı 15">
              <a:extLst>
                <a:ext uri="{FF2B5EF4-FFF2-40B4-BE49-F238E27FC236}">
                  <a16:creationId xmlns:a16="http://schemas.microsoft.com/office/drawing/2014/main" id="{42400433-1D95-47CA-B252-6E3DDD9AE83D}"/>
                </a:ext>
              </a:extLst>
            </p:cNvPr>
            <p:cNvCxnSpPr>
              <a:cxnSpLocks/>
              <a:stCxn id="9" idx="2"/>
              <a:endCxn id="11" idx="0"/>
            </p:cNvCxnSpPr>
            <p:nvPr/>
          </p:nvCxnSpPr>
          <p:spPr>
            <a:xfrm>
              <a:off x="8008219" y="3688903"/>
              <a:ext cx="0" cy="11861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Metin kutusu 18">
              <a:extLst>
                <a:ext uri="{FF2B5EF4-FFF2-40B4-BE49-F238E27FC236}">
                  <a16:creationId xmlns:a16="http://schemas.microsoft.com/office/drawing/2014/main" id="{64AFBE7F-630B-4421-A7CA-746FF7EC2303}"/>
                </a:ext>
              </a:extLst>
            </p:cNvPr>
            <p:cNvSpPr txBox="1"/>
            <p:nvPr/>
          </p:nvSpPr>
          <p:spPr>
            <a:xfrm>
              <a:off x="8845215" y="3012454"/>
              <a:ext cx="201023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200" dirty="0">
                  <a:ln w="0"/>
                  <a:highlight>
                    <a:srgbClr val="FFFF00"/>
                  </a:highlight>
                </a:rPr>
                <a:t>Sıfırdan Farklı /Evet/Doğru</a:t>
              </a:r>
            </a:p>
          </p:txBody>
        </p:sp>
        <p:sp>
          <p:nvSpPr>
            <p:cNvPr id="20" name="Metin kutusu 19">
              <a:extLst>
                <a:ext uri="{FF2B5EF4-FFF2-40B4-BE49-F238E27FC236}">
                  <a16:creationId xmlns:a16="http://schemas.microsoft.com/office/drawing/2014/main" id="{50E715C6-D777-40EF-8750-DB6E7ABB89C7}"/>
                </a:ext>
              </a:extLst>
            </p:cNvPr>
            <p:cNvSpPr txBox="1"/>
            <p:nvPr/>
          </p:nvSpPr>
          <p:spPr>
            <a:xfrm>
              <a:off x="7133121" y="3781245"/>
              <a:ext cx="175019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200" dirty="0">
                  <a:ln w="0"/>
                  <a:highlight>
                    <a:srgbClr val="FFFF00"/>
                  </a:highlight>
                </a:rPr>
                <a:t>Sıfır/Hayır/Yanlış</a:t>
              </a:r>
            </a:p>
          </p:txBody>
        </p:sp>
        <p:cxnSp>
          <p:nvCxnSpPr>
            <p:cNvPr id="23" name="Bağlayıcı: Dirsek 22">
              <a:extLst>
                <a:ext uri="{FF2B5EF4-FFF2-40B4-BE49-F238E27FC236}">
                  <a16:creationId xmlns:a16="http://schemas.microsoft.com/office/drawing/2014/main" id="{565572CC-222E-4945-8D5C-652B69B38207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9050153" y="3289453"/>
              <a:ext cx="800181" cy="65213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Bağlayıcı: Dirsek 25">
              <a:extLst>
                <a:ext uri="{FF2B5EF4-FFF2-40B4-BE49-F238E27FC236}">
                  <a16:creationId xmlns:a16="http://schemas.microsoft.com/office/drawing/2014/main" id="{8605F7E9-FEF6-4E4F-9AEE-E1621F951ADE}"/>
                </a:ext>
              </a:extLst>
            </p:cNvPr>
            <p:cNvCxnSpPr>
              <a:cxnSpLocks/>
              <a:stCxn id="10" idx="2"/>
              <a:endCxn id="11" idx="6"/>
            </p:cNvCxnSpPr>
            <p:nvPr/>
          </p:nvCxnSpPr>
          <p:spPr>
            <a:xfrm rot="5400000">
              <a:off x="8764496" y="3928779"/>
              <a:ext cx="473941" cy="1697736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ikdörtgen 1">
            <a:extLst>
              <a:ext uri="{FF2B5EF4-FFF2-40B4-BE49-F238E27FC236}">
                <a16:creationId xmlns:a16="http://schemas.microsoft.com/office/drawing/2014/main" id="{C1862D1A-33B2-51C2-C107-66C8B1A868E6}"/>
              </a:ext>
            </a:extLst>
          </p:cNvPr>
          <p:cNvSpPr/>
          <p:nvPr/>
        </p:nvSpPr>
        <p:spPr>
          <a:xfrm rot="19152993">
            <a:off x="2957930" y="2526987"/>
            <a:ext cx="6276142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Koşula bağlı </a:t>
            </a:r>
            <a:r>
              <a:rPr lang="tr-TR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birden çok talimat (</a:t>
            </a:r>
            <a:r>
              <a:rPr lang="tr-TR" sz="28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statement</a:t>
            </a:r>
            <a:r>
              <a:rPr lang="tr-TR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) icra edilecek ise;</a:t>
            </a:r>
          </a:p>
          <a:p>
            <a:pPr algn="ctr"/>
            <a:r>
              <a:rPr lang="tr-TR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 BLOK içine alınarak sınırsız talimat yazılabilir.</a:t>
            </a:r>
          </a:p>
        </p:txBody>
      </p:sp>
    </p:spTree>
    <p:extLst>
      <p:ext uri="{BB962C8B-B14F-4D97-AF65-F5344CB8AC3E}">
        <p14:creationId xmlns:p14="http://schemas.microsoft.com/office/powerpoint/2010/main" val="4123613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98F46B92-67C5-4FE5-8C89-EFC697B8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IF..ELSE talimatı (IF..ELSE STATEMENT)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C368CD84-5EF4-46D9-9A67-55244DCD58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tr-TR" sz="1600" b="1" dirty="0"/>
              <a:t>Karar vermeye</a:t>
            </a:r>
            <a:r>
              <a:rPr lang="tr-TR" sz="1600" dirty="0"/>
              <a:t> (</a:t>
            </a:r>
            <a:r>
              <a:rPr lang="tr-TR" sz="1600" b="1" dirty="0" err="1">
                <a:solidFill>
                  <a:srgbClr val="00B050"/>
                </a:solidFill>
              </a:rPr>
              <a:t>decision-making</a:t>
            </a:r>
            <a:r>
              <a:rPr lang="tr-TR" sz="1600" dirty="0"/>
              <a:t>) ilişkin bir başka talimat da; </a:t>
            </a:r>
            <a:r>
              <a:rPr lang="tr-TR" sz="1600" dirty="0" err="1">
                <a:solidFill>
                  <a:srgbClr val="0070C0"/>
                </a:solidFill>
              </a:rPr>
              <a:t>if</a:t>
            </a:r>
            <a:r>
              <a:rPr lang="tr-TR" sz="1600" dirty="0">
                <a:solidFill>
                  <a:srgbClr val="0070C0"/>
                </a:solidFill>
              </a:rPr>
              <a:t> talimatının </a:t>
            </a:r>
            <a:r>
              <a:rPr lang="tr-TR" sz="1600" dirty="0"/>
              <a:t>(</a:t>
            </a:r>
            <a:r>
              <a:rPr lang="tr-TR" sz="1600" dirty="0" err="1">
                <a:solidFill>
                  <a:srgbClr val="FF0000"/>
                </a:solidFill>
              </a:rPr>
              <a:t>statement</a:t>
            </a:r>
            <a:r>
              <a:rPr lang="tr-TR" sz="1600" dirty="0"/>
              <a:t>) aksi durumda icra edilecek talimatı içeren halidir. Bu talimatına  ilişkin </a:t>
            </a:r>
            <a:r>
              <a:rPr lang="tr-TR" sz="1600" dirty="0">
                <a:solidFill>
                  <a:srgbClr val="0070C0"/>
                </a:solidFill>
              </a:rPr>
              <a:t>sözde kod </a:t>
            </a:r>
            <a:r>
              <a:rPr lang="tr-TR" sz="1600" dirty="0"/>
              <a:t>(</a:t>
            </a:r>
            <a:r>
              <a:rPr lang="tr-TR" sz="1600" dirty="0" err="1">
                <a:solidFill>
                  <a:srgbClr val="FF0000"/>
                </a:solidFill>
              </a:rPr>
              <a:t>pseudo</a:t>
            </a:r>
            <a:r>
              <a:rPr lang="tr-TR" sz="1600" dirty="0">
                <a:solidFill>
                  <a:srgbClr val="FF0000"/>
                </a:solidFill>
              </a:rPr>
              <a:t> </a:t>
            </a:r>
            <a:r>
              <a:rPr lang="tr-TR" sz="1600" dirty="0" err="1">
                <a:solidFill>
                  <a:srgbClr val="FF0000"/>
                </a:solidFill>
              </a:rPr>
              <a:t>code</a:t>
            </a:r>
            <a:r>
              <a:rPr lang="tr-TR" sz="1600" dirty="0"/>
              <a:t>) aşağıdaki gibidir;</a:t>
            </a:r>
          </a:p>
          <a:p>
            <a:pPr marL="0" indent="0">
              <a:buNone/>
            </a:pPr>
            <a:r>
              <a:rPr lang="tr-TR" sz="1600" b="1" i="1" dirty="0"/>
              <a:t>EĞER &lt;koşul&gt; İSE &lt;talimat(</a:t>
            </a:r>
            <a:r>
              <a:rPr lang="tr-TR" sz="1600" b="1" i="1" dirty="0" err="1"/>
              <a:t>lar</a:t>
            </a:r>
            <a:r>
              <a:rPr lang="tr-TR" sz="1600" b="1" i="1" dirty="0"/>
              <a:t>)&gt; </a:t>
            </a:r>
            <a:br>
              <a:rPr lang="tr-TR" sz="1600" b="1" i="1" dirty="0"/>
            </a:br>
            <a:r>
              <a:rPr lang="tr-TR" sz="1600" b="1" i="1" dirty="0"/>
              <a:t>        DEĞİLSE &lt;talimat(</a:t>
            </a:r>
            <a:r>
              <a:rPr lang="tr-TR" sz="1600" b="1" i="1" dirty="0" err="1"/>
              <a:t>lar</a:t>
            </a:r>
            <a:r>
              <a:rPr lang="tr-TR" sz="1600" b="1" i="1" dirty="0"/>
              <a:t>)&gt;</a:t>
            </a:r>
          </a:p>
          <a:p>
            <a:pPr marL="0" indent="0">
              <a:buNone/>
            </a:pPr>
            <a:r>
              <a:rPr lang="tr-TR" sz="1600" dirty="0"/>
              <a:t>C Dilinde aşağıdaki gibi yazılır;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b="1" dirty="0" err="1">
                <a:latin typeface="Consolas" panose="020B0609020204030204" pitchFamily="49" charset="0"/>
              </a:rPr>
              <a:t>if</a:t>
            </a:r>
            <a:r>
              <a:rPr lang="tr-TR" sz="1600" b="1" dirty="0">
                <a:latin typeface="Consolas" panose="020B0609020204030204" pitchFamily="49" charset="0"/>
              </a:rPr>
              <a:t> (</a:t>
            </a:r>
            <a:r>
              <a:rPr lang="tr-TR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koşul</a:t>
            </a:r>
            <a:r>
              <a:rPr lang="tr-TR" sz="16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b="1" dirty="0">
                <a:latin typeface="Consolas" panose="020B0609020204030204" pitchFamily="49" charset="0"/>
              </a:rPr>
              <a:t>   </a:t>
            </a:r>
            <a:r>
              <a:rPr lang="tr-TR" sz="1600" b="1" dirty="0" err="1">
                <a:latin typeface="Consolas" panose="020B0609020204030204" pitchFamily="49" charset="0"/>
              </a:rPr>
              <a:t>KoşulBağlıİcraEdilecekTEKtalimat</a:t>
            </a:r>
            <a:r>
              <a:rPr lang="tr-TR" sz="1600" b="1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b="1" dirty="0">
                <a:latin typeface="Consolas" panose="020B0609020204030204" pitchFamily="49" charset="0"/>
              </a:rPr>
              <a:t>else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b="1" dirty="0">
                <a:latin typeface="Consolas" panose="020B0609020204030204" pitchFamily="49" charset="0"/>
              </a:rPr>
              <a:t>   </a:t>
            </a:r>
            <a:r>
              <a:rPr lang="tr-TR" sz="1600" b="1" dirty="0" err="1">
                <a:latin typeface="Consolas" panose="020B0609020204030204" pitchFamily="49" charset="0"/>
              </a:rPr>
              <a:t>AksiDurumdaİcraEdilecekTEKtalimat</a:t>
            </a:r>
            <a:r>
              <a:rPr lang="tr-TR" sz="1600" b="1" dirty="0">
                <a:latin typeface="Consolas" panose="020B0609020204030204" pitchFamily="49" charset="0"/>
              </a:rPr>
              <a:t>;</a:t>
            </a:r>
          </a:p>
        </p:txBody>
      </p:sp>
      <p:grpSp>
        <p:nvGrpSpPr>
          <p:cNvPr id="40" name="Grup 39">
            <a:extLst>
              <a:ext uri="{FF2B5EF4-FFF2-40B4-BE49-F238E27FC236}">
                <a16:creationId xmlns:a16="http://schemas.microsoft.com/office/drawing/2014/main" id="{8A1ABA95-8BA8-4889-B7E1-6AC2A53233DD}"/>
              </a:ext>
            </a:extLst>
          </p:cNvPr>
          <p:cNvGrpSpPr/>
          <p:nvPr/>
        </p:nvGrpSpPr>
        <p:grpSpPr>
          <a:xfrm>
            <a:off x="6545899" y="2415340"/>
            <a:ext cx="4576253" cy="2795994"/>
            <a:chOff x="6072660" y="2415340"/>
            <a:chExt cx="4576253" cy="2795994"/>
          </a:xfrm>
        </p:grpSpPr>
        <p:sp>
          <p:nvSpPr>
            <p:cNvPr id="8" name="Akış Çizelgesi: Bağlayıcı 7">
              <a:extLst>
                <a:ext uri="{FF2B5EF4-FFF2-40B4-BE49-F238E27FC236}">
                  <a16:creationId xmlns:a16="http://schemas.microsoft.com/office/drawing/2014/main" id="{76F86FA1-9947-43DA-ABD0-E7B99160F0D0}"/>
                </a:ext>
              </a:extLst>
            </p:cNvPr>
            <p:cNvSpPr/>
            <p:nvPr/>
          </p:nvSpPr>
          <p:spPr>
            <a:xfrm>
              <a:off x="8092442" y="2415340"/>
              <a:ext cx="288758" cy="279133"/>
            </a:xfrm>
            <a:prstGeom prst="flowChartConnector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9" name="Akış Çizelgesi: Karar 8">
              <a:extLst>
                <a:ext uri="{FF2B5EF4-FFF2-40B4-BE49-F238E27FC236}">
                  <a16:creationId xmlns:a16="http://schemas.microsoft.com/office/drawing/2014/main" id="{DC5EA251-087E-4347-AC00-AFFF83A8A30A}"/>
                </a:ext>
              </a:extLst>
            </p:cNvPr>
            <p:cNvSpPr/>
            <p:nvPr/>
          </p:nvSpPr>
          <p:spPr>
            <a:xfrm>
              <a:off x="7194886" y="2947156"/>
              <a:ext cx="2083869" cy="798897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/>
                  <a:solidFill>
                    <a:schemeClr val="tx1"/>
                  </a:solidFill>
                </a:rPr>
                <a:t>Karar Koşulu</a:t>
              </a:r>
              <a:br>
                <a:rPr lang="tr-TR" sz="1200" dirty="0">
                  <a:ln w="0"/>
                  <a:solidFill>
                    <a:schemeClr val="tx1"/>
                  </a:solidFill>
                </a:rPr>
              </a:br>
              <a:r>
                <a:rPr lang="tr-TR" sz="1200" dirty="0" err="1">
                  <a:ln w="0"/>
                  <a:solidFill>
                    <a:srgbClr val="C00000"/>
                  </a:solidFill>
                </a:rPr>
                <a:t>if</a:t>
              </a:r>
              <a:r>
                <a:rPr lang="tr-TR" sz="1200" dirty="0">
                  <a:ln w="0"/>
                  <a:solidFill>
                    <a:srgbClr val="C00000"/>
                  </a:solidFill>
                </a:rPr>
                <a:t> </a:t>
              </a:r>
              <a:r>
                <a:rPr lang="tr-TR" sz="1200" dirty="0" err="1">
                  <a:ln w="0"/>
                  <a:solidFill>
                    <a:srgbClr val="C00000"/>
                  </a:solidFill>
                </a:rPr>
                <a:t>condition</a:t>
              </a:r>
              <a:endParaRPr lang="tr-TR" sz="1200" dirty="0">
                <a:ln w="0"/>
                <a:solidFill>
                  <a:srgbClr val="C00000"/>
                </a:solidFill>
              </a:endParaRPr>
            </a:p>
          </p:txBody>
        </p:sp>
        <p:sp>
          <p:nvSpPr>
            <p:cNvPr id="10" name="Akış Çizelgesi: İşlem 9">
              <a:extLst>
                <a:ext uri="{FF2B5EF4-FFF2-40B4-BE49-F238E27FC236}">
                  <a16:creationId xmlns:a16="http://schemas.microsoft.com/office/drawing/2014/main" id="{366629AC-7A8B-4049-8569-1E6BD6ABD30A}"/>
                </a:ext>
              </a:extLst>
            </p:cNvPr>
            <p:cNvSpPr/>
            <p:nvPr/>
          </p:nvSpPr>
          <p:spPr>
            <a:xfrm>
              <a:off x="8892623" y="3998736"/>
              <a:ext cx="1600361" cy="599091"/>
            </a:xfrm>
            <a:prstGeom prst="flowChartProcess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/>
                  <a:solidFill>
                    <a:schemeClr val="tx1"/>
                  </a:solidFill>
                </a:rPr>
                <a:t>Koşula Bağlı Kod</a:t>
              </a:r>
              <a:br>
                <a:rPr lang="tr-TR" sz="1200" dirty="0">
                  <a:ln w="0"/>
                  <a:solidFill>
                    <a:schemeClr val="tx1"/>
                  </a:solidFill>
                </a:rPr>
              </a:br>
              <a:r>
                <a:rPr lang="tr-TR" sz="1200" dirty="0" err="1">
                  <a:ln w="0"/>
                  <a:solidFill>
                    <a:srgbClr val="C00000"/>
                  </a:solidFill>
                </a:rPr>
                <a:t>conditional</a:t>
              </a:r>
              <a:r>
                <a:rPr lang="tr-TR" sz="1200" dirty="0">
                  <a:ln w="0"/>
                  <a:solidFill>
                    <a:srgbClr val="C00000"/>
                  </a:solidFill>
                </a:rPr>
                <a:t> </a:t>
              </a:r>
              <a:r>
                <a:rPr lang="tr-TR" sz="1200" dirty="0" err="1">
                  <a:ln w="0"/>
                  <a:solidFill>
                    <a:srgbClr val="C00000"/>
                  </a:solidFill>
                </a:rPr>
                <a:t>code</a:t>
              </a:r>
              <a:endParaRPr lang="tr-TR" sz="1200" dirty="0">
                <a:ln w="0"/>
                <a:solidFill>
                  <a:srgbClr val="C00000"/>
                </a:solidFill>
              </a:endParaRPr>
            </a:p>
          </p:txBody>
        </p:sp>
        <p:sp>
          <p:nvSpPr>
            <p:cNvPr id="11" name="Akış Çizelgesi: Bağlayıcı 10">
              <a:extLst>
                <a:ext uri="{FF2B5EF4-FFF2-40B4-BE49-F238E27FC236}">
                  <a16:creationId xmlns:a16="http://schemas.microsoft.com/office/drawing/2014/main" id="{E7B8E8FF-19B9-4EF0-9362-434C889D2406}"/>
                </a:ext>
              </a:extLst>
            </p:cNvPr>
            <p:cNvSpPr/>
            <p:nvPr/>
          </p:nvSpPr>
          <p:spPr>
            <a:xfrm>
              <a:off x="8092442" y="4932201"/>
              <a:ext cx="288758" cy="279133"/>
            </a:xfrm>
            <a:prstGeom prst="flowChartConnector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bg1"/>
                  </a:solidFill>
                </a:rPr>
                <a:t>B</a:t>
              </a:r>
            </a:p>
          </p:txBody>
        </p:sp>
        <p:cxnSp>
          <p:nvCxnSpPr>
            <p:cNvPr id="12" name="Düz Ok Bağlayıcısı 11">
              <a:extLst>
                <a:ext uri="{FF2B5EF4-FFF2-40B4-BE49-F238E27FC236}">
                  <a16:creationId xmlns:a16="http://schemas.microsoft.com/office/drawing/2014/main" id="{98FDF016-5B1A-475D-A52B-73FD22E5CEA5}"/>
                </a:ext>
              </a:extLst>
            </p:cNvPr>
            <p:cNvCxnSpPr>
              <a:stCxn id="8" idx="4"/>
              <a:endCxn id="9" idx="0"/>
            </p:cNvCxnSpPr>
            <p:nvPr/>
          </p:nvCxnSpPr>
          <p:spPr>
            <a:xfrm>
              <a:off x="8236821" y="2694473"/>
              <a:ext cx="0" cy="25268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Metin kutusu 18">
              <a:extLst>
                <a:ext uri="{FF2B5EF4-FFF2-40B4-BE49-F238E27FC236}">
                  <a16:creationId xmlns:a16="http://schemas.microsoft.com/office/drawing/2014/main" id="{A1C0C68C-E197-41CE-A03D-A258B0A43FAB}"/>
                </a:ext>
              </a:extLst>
            </p:cNvPr>
            <p:cNvSpPr txBox="1"/>
            <p:nvPr/>
          </p:nvSpPr>
          <p:spPr>
            <a:xfrm>
              <a:off x="8638678" y="3572356"/>
              <a:ext cx="201023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200" dirty="0">
                  <a:ln w="0"/>
                  <a:highlight>
                    <a:srgbClr val="FFFF00"/>
                  </a:highlight>
                </a:rPr>
                <a:t>Sıfırdan Farklı /Evet/Doğru</a:t>
              </a:r>
            </a:p>
          </p:txBody>
        </p:sp>
        <p:sp>
          <p:nvSpPr>
            <p:cNvPr id="20" name="Metin kutusu 19">
              <a:extLst>
                <a:ext uri="{FF2B5EF4-FFF2-40B4-BE49-F238E27FC236}">
                  <a16:creationId xmlns:a16="http://schemas.microsoft.com/office/drawing/2014/main" id="{8433EB15-54F1-4C69-BBF2-4BE1406B13E9}"/>
                </a:ext>
              </a:extLst>
            </p:cNvPr>
            <p:cNvSpPr txBox="1"/>
            <p:nvPr/>
          </p:nvSpPr>
          <p:spPr>
            <a:xfrm>
              <a:off x="6072660" y="3527527"/>
              <a:ext cx="137159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200" dirty="0">
                  <a:ln w="0"/>
                  <a:highlight>
                    <a:srgbClr val="FFFF00"/>
                  </a:highlight>
                </a:rPr>
                <a:t>Sıfır/Hayır/Yanlış</a:t>
              </a:r>
            </a:p>
          </p:txBody>
        </p:sp>
        <p:sp>
          <p:nvSpPr>
            <p:cNvPr id="21" name="Akış Çizelgesi: İşlem 20">
              <a:extLst>
                <a:ext uri="{FF2B5EF4-FFF2-40B4-BE49-F238E27FC236}">
                  <a16:creationId xmlns:a16="http://schemas.microsoft.com/office/drawing/2014/main" id="{949C2F31-2F3C-4286-9CB5-BCC4DD3401A8}"/>
                </a:ext>
              </a:extLst>
            </p:cNvPr>
            <p:cNvSpPr/>
            <p:nvPr/>
          </p:nvSpPr>
          <p:spPr>
            <a:xfrm>
              <a:off x="6096000" y="3900162"/>
              <a:ext cx="1600361" cy="599091"/>
            </a:xfrm>
            <a:prstGeom prst="flowChartProcess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/>
                  <a:solidFill>
                    <a:schemeClr val="tx1"/>
                  </a:solidFill>
                </a:rPr>
                <a:t>Aksi Durum Kodu</a:t>
              </a:r>
              <a:br>
                <a:rPr lang="tr-TR" sz="1200" dirty="0">
                  <a:ln w="0"/>
                  <a:solidFill>
                    <a:schemeClr val="tx1"/>
                  </a:solidFill>
                </a:rPr>
              </a:br>
              <a:r>
                <a:rPr lang="tr-TR" sz="1200" dirty="0">
                  <a:ln w="0"/>
                  <a:solidFill>
                    <a:srgbClr val="C00000"/>
                  </a:solidFill>
                </a:rPr>
                <a:t>else </a:t>
              </a:r>
              <a:r>
                <a:rPr lang="tr-TR" sz="1200" dirty="0" err="1">
                  <a:ln w="0"/>
                  <a:solidFill>
                    <a:srgbClr val="C00000"/>
                  </a:solidFill>
                </a:rPr>
                <a:t>code</a:t>
              </a:r>
              <a:endParaRPr lang="tr-TR" sz="1200" dirty="0">
                <a:ln w="0"/>
                <a:solidFill>
                  <a:srgbClr val="C00000"/>
                </a:solidFill>
              </a:endParaRPr>
            </a:p>
          </p:txBody>
        </p:sp>
        <p:cxnSp>
          <p:nvCxnSpPr>
            <p:cNvPr id="25" name="Bağlayıcı: Dirsek 24">
              <a:extLst>
                <a:ext uri="{FF2B5EF4-FFF2-40B4-BE49-F238E27FC236}">
                  <a16:creationId xmlns:a16="http://schemas.microsoft.com/office/drawing/2014/main" id="{C2A9DD16-5BC6-46BC-8F55-16AC81C7D221}"/>
                </a:ext>
              </a:extLst>
            </p:cNvPr>
            <p:cNvCxnSpPr>
              <a:cxnSpLocks/>
              <a:stCxn id="9" idx="1"/>
              <a:endCxn id="21" idx="0"/>
            </p:cNvCxnSpPr>
            <p:nvPr/>
          </p:nvCxnSpPr>
          <p:spPr>
            <a:xfrm rot="10800000" flipV="1">
              <a:off x="6896182" y="3346604"/>
              <a:ext cx="298705" cy="553557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Bağlayıcı: Dirsek 26">
              <a:extLst>
                <a:ext uri="{FF2B5EF4-FFF2-40B4-BE49-F238E27FC236}">
                  <a16:creationId xmlns:a16="http://schemas.microsoft.com/office/drawing/2014/main" id="{768AE4FD-C884-4759-A098-BDF77ED5FE97}"/>
                </a:ext>
              </a:extLst>
            </p:cNvPr>
            <p:cNvCxnSpPr>
              <a:cxnSpLocks/>
              <a:stCxn id="9" idx="3"/>
              <a:endCxn id="10" idx="0"/>
            </p:cNvCxnSpPr>
            <p:nvPr/>
          </p:nvCxnSpPr>
          <p:spPr>
            <a:xfrm>
              <a:off x="9278755" y="3346605"/>
              <a:ext cx="414049" cy="652131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Bağlayıcı: Dirsek 29">
              <a:extLst>
                <a:ext uri="{FF2B5EF4-FFF2-40B4-BE49-F238E27FC236}">
                  <a16:creationId xmlns:a16="http://schemas.microsoft.com/office/drawing/2014/main" id="{D3DDD938-2D03-4B2F-AF5E-37E9498C15F0}"/>
                </a:ext>
              </a:extLst>
            </p:cNvPr>
            <p:cNvCxnSpPr>
              <a:cxnSpLocks/>
              <a:stCxn id="10" idx="2"/>
              <a:endCxn id="11" idx="6"/>
            </p:cNvCxnSpPr>
            <p:nvPr/>
          </p:nvCxnSpPr>
          <p:spPr>
            <a:xfrm rot="5400000">
              <a:off x="8800032" y="4178995"/>
              <a:ext cx="473941" cy="1311604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Bağlayıcı: Dirsek 32">
              <a:extLst>
                <a:ext uri="{FF2B5EF4-FFF2-40B4-BE49-F238E27FC236}">
                  <a16:creationId xmlns:a16="http://schemas.microsoft.com/office/drawing/2014/main" id="{596E3570-7C9A-496C-9658-220F0A3CAEC0}"/>
                </a:ext>
              </a:extLst>
            </p:cNvPr>
            <p:cNvCxnSpPr>
              <a:cxnSpLocks/>
              <a:stCxn id="21" idx="2"/>
              <a:endCxn id="11" idx="2"/>
            </p:cNvCxnSpPr>
            <p:nvPr/>
          </p:nvCxnSpPr>
          <p:spPr>
            <a:xfrm rot="16200000" flipH="1">
              <a:off x="7208054" y="4187379"/>
              <a:ext cx="572515" cy="1196261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Dikdörtgen 1">
            <a:extLst>
              <a:ext uri="{FF2B5EF4-FFF2-40B4-BE49-F238E27FC236}">
                <a16:creationId xmlns:a16="http://schemas.microsoft.com/office/drawing/2014/main" id="{D315DF9D-8F5C-5C79-E1B1-7FD359ED8DF7}"/>
              </a:ext>
            </a:extLst>
          </p:cNvPr>
          <p:cNvSpPr/>
          <p:nvPr/>
        </p:nvSpPr>
        <p:spPr>
          <a:xfrm rot="19152993">
            <a:off x="2957929" y="2448971"/>
            <a:ext cx="6276142" cy="22467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tr-TR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Koşula bağlı yada aksi durumda </a:t>
            </a:r>
            <a:r>
              <a:rPr lang="tr-TR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birden çok talimat (</a:t>
            </a:r>
            <a:r>
              <a:rPr lang="tr-TR" sz="28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statement</a:t>
            </a:r>
            <a:r>
              <a:rPr lang="tr-TR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) icra edilecek ise;</a:t>
            </a:r>
          </a:p>
          <a:p>
            <a:pPr algn="ctr"/>
            <a:r>
              <a:rPr lang="tr-TR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 BLOK içine alınarak sınırsız talimat yazılabilir.</a:t>
            </a:r>
          </a:p>
        </p:txBody>
      </p:sp>
    </p:spTree>
    <p:extLst>
      <p:ext uri="{BB962C8B-B14F-4D97-AF65-F5344CB8AC3E}">
        <p14:creationId xmlns:p14="http://schemas.microsoft.com/office/powerpoint/2010/main" val="92685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28D201B-BC16-F73F-2894-80232DF4C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Üçlü (</a:t>
            </a:r>
            <a:r>
              <a:rPr lang="tr-TR" dirty="0" err="1"/>
              <a:t>tenary</a:t>
            </a:r>
            <a:r>
              <a:rPr lang="tr-TR" dirty="0"/>
              <a:t>) işleç (</a:t>
            </a:r>
            <a:r>
              <a:rPr lang="tr-TR" dirty="0" err="1"/>
              <a:t>operator</a:t>
            </a:r>
            <a:r>
              <a:rPr lang="tr-TR" dirty="0"/>
              <a:t>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0D54BE6-466F-C12A-308D-D3DA129778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1600" dirty="0">
                <a:solidFill>
                  <a:srgbClr val="0070C0"/>
                </a:solidFill>
              </a:rPr>
              <a:t>İfadelerin</a:t>
            </a:r>
            <a:r>
              <a:rPr lang="tr-TR" sz="1600" dirty="0"/>
              <a:t> (</a:t>
            </a:r>
            <a:r>
              <a:rPr lang="tr-TR" sz="1600" dirty="0" err="1">
                <a:solidFill>
                  <a:srgbClr val="FF0000"/>
                </a:solidFill>
              </a:rPr>
              <a:t>explression</a:t>
            </a:r>
            <a:r>
              <a:rPr lang="tr-TR" sz="1600" dirty="0"/>
              <a:t>), içerisinde </a:t>
            </a:r>
            <a:r>
              <a:rPr lang="tr-TR" sz="1600" b="1" dirty="0"/>
              <a:t>sabit, değişken ve işleçlerin olduğu </a:t>
            </a:r>
            <a:r>
              <a:rPr lang="tr-TR" sz="1600" b="1" dirty="0">
                <a:solidFill>
                  <a:srgbClr val="0070C0"/>
                </a:solidFill>
              </a:rPr>
              <a:t>talimatlar</a:t>
            </a:r>
            <a:r>
              <a:rPr lang="tr-TR" sz="1600" b="1" dirty="0"/>
              <a:t> </a:t>
            </a:r>
            <a:r>
              <a:rPr lang="tr-TR" sz="1600" dirty="0"/>
              <a:t>(</a:t>
            </a:r>
            <a:r>
              <a:rPr lang="tr-TR" sz="1600" dirty="0" err="1">
                <a:solidFill>
                  <a:srgbClr val="FF0000"/>
                </a:solidFill>
              </a:rPr>
              <a:t>statements</a:t>
            </a:r>
            <a:r>
              <a:rPr lang="tr-TR" sz="1600" dirty="0"/>
              <a:t>) olduğu anlatılmıştı.</a:t>
            </a:r>
          </a:p>
          <a:p>
            <a:pPr marL="0" indent="0">
              <a:buNone/>
            </a:pPr>
            <a:r>
              <a:rPr lang="tr-TR" sz="1600" dirty="0"/>
              <a:t>İşte ifadelerde bir </a:t>
            </a:r>
            <a:r>
              <a:rPr lang="tr-TR" sz="1600" dirty="0">
                <a:solidFill>
                  <a:srgbClr val="0070C0"/>
                </a:solidFill>
              </a:rPr>
              <a:t>duruma</a:t>
            </a:r>
            <a:r>
              <a:rPr lang="tr-TR" sz="1600" dirty="0"/>
              <a:t> (</a:t>
            </a:r>
            <a:r>
              <a:rPr lang="tr-TR" sz="1600" dirty="0" err="1">
                <a:solidFill>
                  <a:srgbClr val="FF0000"/>
                </a:solidFill>
              </a:rPr>
              <a:t>condition</a:t>
            </a:r>
            <a:r>
              <a:rPr lang="tr-TR" sz="1600" dirty="0"/>
              <a:t>) göre </a:t>
            </a:r>
            <a:r>
              <a:rPr lang="tr-TR" sz="1600" dirty="0">
                <a:solidFill>
                  <a:srgbClr val="0070C0"/>
                </a:solidFill>
              </a:rPr>
              <a:t>işleneni </a:t>
            </a:r>
            <a:r>
              <a:rPr lang="tr-TR" sz="1600" dirty="0"/>
              <a:t>(</a:t>
            </a:r>
            <a:r>
              <a:rPr lang="tr-TR" sz="1600" dirty="0" err="1">
                <a:solidFill>
                  <a:srgbClr val="FF0000"/>
                </a:solidFill>
              </a:rPr>
              <a:t>operand</a:t>
            </a:r>
            <a:r>
              <a:rPr lang="tr-TR" sz="1600" dirty="0"/>
              <a:t>) seçme işlemi yapılan işleç, </a:t>
            </a:r>
            <a:r>
              <a:rPr lang="tr-TR" sz="1600" dirty="0">
                <a:solidFill>
                  <a:srgbClr val="0070C0"/>
                </a:solidFill>
              </a:rPr>
              <a:t>üçlü</a:t>
            </a:r>
            <a:r>
              <a:rPr lang="tr-TR" sz="1600" dirty="0"/>
              <a:t> (</a:t>
            </a:r>
            <a:r>
              <a:rPr lang="tr-TR" sz="1600" dirty="0" err="1">
                <a:solidFill>
                  <a:srgbClr val="FF0000"/>
                </a:solidFill>
              </a:rPr>
              <a:t>tenary</a:t>
            </a:r>
            <a:r>
              <a:rPr lang="tr-TR" sz="1600" dirty="0"/>
              <a:t>) işleçtir.</a:t>
            </a:r>
          </a:p>
          <a:p>
            <a:pPr marL="0" indent="0">
              <a:buNone/>
            </a:pPr>
            <a:endParaRPr lang="tr-TR" sz="1600" dirty="0"/>
          </a:p>
          <a:p>
            <a:pPr marL="0" indent="0">
              <a:buNone/>
            </a:pPr>
            <a:r>
              <a:rPr lang="tr-TR" sz="1400" dirty="0">
                <a:latin typeface="Consolas" panose="020B0609020204030204" pitchFamily="49" charset="0"/>
              </a:rPr>
              <a:t>(şart)</a:t>
            </a:r>
            <a:r>
              <a:rPr lang="tr-TR" sz="1400" dirty="0">
                <a:highlight>
                  <a:srgbClr val="FFFF00"/>
                </a:highlight>
                <a:latin typeface="Consolas" panose="020B0609020204030204" pitchFamily="49" charset="0"/>
              </a:rPr>
              <a:t>?</a:t>
            </a:r>
            <a:r>
              <a:rPr lang="tr-TR" sz="1400" dirty="0">
                <a:latin typeface="Consolas" panose="020B0609020204030204" pitchFamily="49" charset="0"/>
              </a:rPr>
              <a:t>(doğru ise ifade1):(yanlış ise ifade2) </a:t>
            </a:r>
          </a:p>
          <a:p>
            <a:pPr marL="0" indent="0">
              <a:buNone/>
            </a:pPr>
            <a:endParaRPr lang="tr-TR" sz="1600" dirty="0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1A35F37-E9D0-7088-E624-1D38FAB17E2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tr-TR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1800" dirty="0">
                <a:latin typeface="Consolas" panose="020B0609020204030204" pitchFamily="49" charset="0"/>
              </a:rPr>
              <a:t>int i=(3&lt;5)?7:6;   //i=7;</a:t>
            </a:r>
          </a:p>
          <a:p>
            <a:pPr marL="0" indent="0">
              <a:buNone/>
            </a:pPr>
            <a:r>
              <a:rPr lang="tr-TR" sz="1800" dirty="0" err="1">
                <a:latin typeface="Consolas" panose="020B0609020204030204" pitchFamily="49" charset="0"/>
              </a:rPr>
              <a:t>int</a:t>
            </a:r>
            <a:r>
              <a:rPr lang="tr-TR" sz="1800" dirty="0">
                <a:latin typeface="Consolas" panose="020B0609020204030204" pitchFamily="49" charset="0"/>
              </a:rPr>
              <a:t> j=(8&lt;5)?10:-1; //j=-1;</a:t>
            </a:r>
          </a:p>
          <a:p>
            <a:pPr marL="0" indent="0">
              <a:buNone/>
            </a:pPr>
            <a:endParaRPr lang="tr-TR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1800" dirty="0">
                <a:latin typeface="Consolas" panose="020B0609020204030204" pitchFamily="49" charset="0"/>
              </a:rPr>
              <a:t>int k=(i==j)?</a:t>
            </a:r>
            <a:r>
              <a:rPr lang="tr-TR" sz="1800" dirty="0" err="1">
                <a:latin typeface="Consolas" panose="020B0609020204030204" pitchFamily="49" charset="0"/>
              </a:rPr>
              <a:t>i:j</a:t>
            </a:r>
            <a:r>
              <a:rPr lang="tr-TR" sz="1800" dirty="0">
                <a:latin typeface="Consolas" panose="020B0609020204030204" pitchFamily="49" charset="0"/>
              </a:rPr>
              <a:t>;  //k=j; </a:t>
            </a:r>
          </a:p>
        </p:txBody>
      </p:sp>
    </p:spTree>
    <p:extLst>
      <p:ext uri="{BB962C8B-B14F-4D97-AF65-F5344CB8AC3E}">
        <p14:creationId xmlns:p14="http://schemas.microsoft.com/office/powerpoint/2010/main" val="3106471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98F46B92-67C5-4FE5-8C89-EFC697B8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SWITCH talimatı (SWITCH STATEMENT)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C368CD84-5EF4-46D9-9A67-55244DCD58E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tr-TR" sz="1800" b="1" dirty="0" err="1"/>
              <a:t>switch</a:t>
            </a:r>
            <a:r>
              <a:rPr lang="tr-TR" sz="1800" b="1" dirty="0"/>
              <a:t> </a:t>
            </a:r>
            <a:r>
              <a:rPr lang="tr-TR" sz="1800" dirty="0">
                <a:solidFill>
                  <a:srgbClr val="0070C0"/>
                </a:solidFill>
              </a:rPr>
              <a:t>talimatı</a:t>
            </a:r>
            <a:r>
              <a:rPr lang="tr-TR" sz="1800" dirty="0"/>
              <a:t> (</a:t>
            </a:r>
            <a:r>
              <a:rPr lang="tr-TR" sz="1800" dirty="0" err="1">
                <a:solidFill>
                  <a:srgbClr val="FF0000"/>
                </a:solidFill>
              </a:rPr>
              <a:t>statement</a:t>
            </a:r>
            <a:r>
              <a:rPr lang="tr-TR" sz="1800" dirty="0"/>
              <a:t>), bir kontrol ifadesi sonucunda </a:t>
            </a:r>
            <a:r>
              <a:rPr lang="tr-TR" sz="1800" b="1" u="sng" dirty="0"/>
              <a:t>birden fazla alternatif arasında seçim yapılmasını sağlayan</a:t>
            </a:r>
            <a:r>
              <a:rPr lang="tr-TR" sz="1800" b="1" dirty="0"/>
              <a:t> </a:t>
            </a:r>
            <a:r>
              <a:rPr lang="tr-TR" sz="1800" dirty="0"/>
              <a:t>bir </a:t>
            </a:r>
            <a:r>
              <a:rPr lang="tr-TR" sz="1800" dirty="0" err="1"/>
              <a:t>talimatdır</a:t>
            </a:r>
            <a:r>
              <a:rPr lang="tr-TR" sz="1800" dirty="0"/>
              <a:t>.</a:t>
            </a:r>
            <a:br>
              <a:rPr lang="tr-TR" sz="1800" dirty="0"/>
            </a:br>
            <a:r>
              <a:rPr lang="tr-TR" sz="1800" dirty="0"/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switch</a:t>
            </a:r>
            <a:r>
              <a:rPr lang="tr-TR" sz="1400" b="1" dirty="0">
                <a:latin typeface="Consolas" panose="020B0609020204030204" pitchFamily="49" charset="0"/>
              </a:rPr>
              <a:t> (</a:t>
            </a:r>
            <a:r>
              <a:rPr lang="tr-TR" sz="1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kontrolifadesi</a:t>
            </a:r>
            <a:r>
              <a:rPr lang="tr-TR" sz="1400" b="1" dirty="0">
                <a:latin typeface="Consolas" panose="020B0609020204030204" pitchFamily="49" charset="0"/>
              </a:rPr>
              <a:t>) { </a:t>
            </a:r>
            <a:r>
              <a:rPr lang="tr-T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//Blok Açılmalı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case</a:t>
            </a:r>
            <a:r>
              <a:rPr lang="tr-TR" sz="1400" b="1" dirty="0">
                <a:latin typeface="Consolas" panose="020B0609020204030204" pitchFamily="49" charset="0"/>
              </a:rPr>
              <a:t> </a:t>
            </a:r>
            <a:r>
              <a:rPr lang="tr-TR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değişmez-alternatif-1</a:t>
            </a:r>
            <a:r>
              <a:rPr lang="tr-TR" sz="1400" b="1" dirty="0">
                <a:latin typeface="Consolas" panose="020B0609020204030204" pitchFamily="49" charset="0"/>
              </a:rPr>
              <a:t>: </a:t>
            </a:r>
            <a:br>
              <a:rPr lang="tr-TR" sz="1400" b="1" dirty="0">
                <a:latin typeface="Consolas" panose="020B0609020204030204" pitchFamily="49" charset="0"/>
              </a:rPr>
            </a:br>
            <a:r>
              <a:rPr lang="tr-TR" sz="1400" b="1" dirty="0">
                <a:latin typeface="Consolas" panose="020B0609020204030204" pitchFamily="49" charset="0"/>
              </a:rPr>
              <a:t>      talimat(</a:t>
            </a:r>
            <a:r>
              <a:rPr lang="tr-TR" sz="1400" b="1" dirty="0" err="1">
                <a:latin typeface="Consolas" panose="020B0609020204030204" pitchFamily="49" charset="0"/>
              </a:rPr>
              <a:t>lar</a:t>
            </a:r>
            <a:r>
              <a:rPr lang="tr-TR" sz="14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b="1" dirty="0">
                <a:latin typeface="Consolas" panose="020B0609020204030204" pitchFamily="49" charset="0"/>
              </a:rPr>
              <a:t>      </a:t>
            </a:r>
            <a:r>
              <a:rPr lang="tr-T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break;</a:t>
            </a:r>
            <a:r>
              <a:rPr lang="tr-TR" sz="1400" b="1" dirty="0">
                <a:latin typeface="Consolas" panose="020B0609020204030204" pitchFamily="49" charset="0"/>
              </a:rPr>
              <a:t> //break zorunlu değil. (</a:t>
            </a:r>
            <a:r>
              <a:rPr lang="tr-TR" sz="1400" b="1" dirty="0" err="1">
                <a:latin typeface="Consolas" panose="020B0609020204030204" pitchFamily="49" charset="0"/>
              </a:rPr>
              <a:t>optional</a:t>
            </a:r>
            <a:r>
              <a:rPr lang="tr-TR" sz="14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case</a:t>
            </a:r>
            <a:r>
              <a:rPr lang="tr-TR" sz="1400" b="1" dirty="0">
                <a:latin typeface="Consolas" panose="020B0609020204030204" pitchFamily="49" charset="0"/>
              </a:rPr>
              <a:t> </a:t>
            </a:r>
            <a:r>
              <a:rPr lang="tr-TR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değişmez-alternatif-2</a:t>
            </a:r>
            <a:r>
              <a:rPr lang="tr-TR" sz="1400" b="1" dirty="0">
                <a:latin typeface="Consolas" panose="020B0609020204030204" pitchFamily="49" charset="0"/>
              </a:rPr>
              <a:t>: </a:t>
            </a:r>
            <a:br>
              <a:rPr lang="tr-TR" sz="1400" b="1" dirty="0">
                <a:latin typeface="Consolas" panose="020B0609020204030204" pitchFamily="49" charset="0"/>
              </a:rPr>
            </a:br>
            <a:r>
              <a:rPr lang="tr-TR" sz="1400" b="1" dirty="0">
                <a:latin typeface="Consolas" panose="020B0609020204030204" pitchFamily="49" charset="0"/>
              </a:rPr>
              <a:t>      talimat(</a:t>
            </a:r>
            <a:r>
              <a:rPr lang="tr-TR" sz="1400" b="1" dirty="0" err="1">
                <a:latin typeface="Consolas" panose="020B0609020204030204" pitchFamily="49" charset="0"/>
              </a:rPr>
              <a:t>lar</a:t>
            </a:r>
            <a:r>
              <a:rPr lang="tr-TR" sz="14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b="1" dirty="0">
                <a:latin typeface="Consolas" panose="020B0609020204030204" pitchFamily="49" charset="0"/>
              </a:rPr>
              <a:t>      </a:t>
            </a:r>
            <a:r>
              <a:rPr lang="tr-TR" sz="1400" b="1" dirty="0">
                <a:solidFill>
                  <a:srgbClr val="0000FF"/>
                </a:solidFill>
                <a:latin typeface="Consolas" panose="020B0609020204030204" pitchFamily="49" charset="0"/>
              </a:rPr>
              <a:t>break; </a:t>
            </a:r>
            <a:r>
              <a:rPr lang="tr-TR" sz="1400" b="1" dirty="0">
                <a:latin typeface="Consolas" panose="020B0609020204030204" pitchFamily="49" charset="0"/>
              </a:rPr>
              <a:t>//break zorunlu değil. (</a:t>
            </a:r>
            <a:r>
              <a:rPr lang="tr-TR" sz="1400" b="1" dirty="0" err="1">
                <a:latin typeface="Consolas" panose="020B0609020204030204" pitchFamily="49" charset="0"/>
              </a:rPr>
              <a:t>optional</a:t>
            </a:r>
            <a:r>
              <a:rPr lang="tr-TR" sz="14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tr-TR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default</a:t>
            </a:r>
            <a:r>
              <a:rPr lang="tr-T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r>
              <a:rPr lang="tr-TR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tr-TR" sz="1400" b="1" dirty="0">
                <a:latin typeface="Consolas" panose="020B0609020204030204" pitchFamily="49" charset="0"/>
              </a:rPr>
              <a:t>//varsayılan alternatif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b="1" dirty="0">
                <a:latin typeface="Consolas" panose="020B0609020204030204" pitchFamily="49" charset="0"/>
              </a:rPr>
              <a:t>      // </a:t>
            </a:r>
            <a:r>
              <a:rPr lang="tr-TR" sz="1400" b="1" dirty="0" err="1">
                <a:latin typeface="Consolas" panose="020B0609020204030204" pitchFamily="49" charset="0"/>
              </a:rPr>
              <a:t>default</a:t>
            </a:r>
            <a:r>
              <a:rPr lang="tr-TR" sz="1400" b="1" dirty="0">
                <a:latin typeface="Consolas" panose="020B0609020204030204" pitchFamily="49" charset="0"/>
              </a:rPr>
              <a:t> da zorunlu değil (</a:t>
            </a:r>
            <a:r>
              <a:rPr lang="tr-TR" sz="1400" b="1" dirty="0" err="1">
                <a:latin typeface="Consolas" panose="020B0609020204030204" pitchFamily="49" charset="0"/>
              </a:rPr>
              <a:t>optional</a:t>
            </a:r>
            <a:r>
              <a:rPr lang="tr-TR" sz="14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      </a:t>
            </a:r>
            <a:r>
              <a:rPr lang="tr-TR" sz="1400" b="1" dirty="0">
                <a:latin typeface="Consolas" panose="020B0609020204030204" pitchFamily="49" charset="0"/>
              </a:rPr>
              <a:t>talimat(</a:t>
            </a:r>
            <a:r>
              <a:rPr lang="tr-TR" sz="1400" b="1" dirty="0" err="1">
                <a:latin typeface="Consolas" panose="020B0609020204030204" pitchFamily="49" charset="0"/>
              </a:rPr>
              <a:t>lar</a:t>
            </a:r>
            <a:r>
              <a:rPr lang="tr-TR" sz="1400" b="1" dirty="0">
                <a:latin typeface="Consolas" panose="020B0609020204030204" pitchFamily="49" charset="0"/>
              </a:rPr>
              <a:t>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b="1" dirty="0">
                <a:latin typeface="Consolas" panose="020B0609020204030204" pitchFamily="49" charset="0"/>
              </a:rPr>
              <a:t>} </a:t>
            </a:r>
            <a:r>
              <a:rPr lang="tr-T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// Açılan Blok Kapatılmalı</a:t>
            </a:r>
          </a:p>
        </p:txBody>
      </p:sp>
      <p:grpSp>
        <p:nvGrpSpPr>
          <p:cNvPr id="90" name="Grup 89">
            <a:extLst>
              <a:ext uri="{FF2B5EF4-FFF2-40B4-BE49-F238E27FC236}">
                <a16:creationId xmlns:a16="http://schemas.microsoft.com/office/drawing/2014/main" id="{935EB16A-DBC6-4461-9659-4E8452FF4ADC}"/>
              </a:ext>
            </a:extLst>
          </p:cNvPr>
          <p:cNvGrpSpPr/>
          <p:nvPr/>
        </p:nvGrpSpPr>
        <p:grpSpPr>
          <a:xfrm>
            <a:off x="5874536" y="2102612"/>
            <a:ext cx="5391995" cy="4044779"/>
            <a:chOff x="5874536" y="2102612"/>
            <a:chExt cx="5391995" cy="4044779"/>
          </a:xfrm>
        </p:grpSpPr>
        <p:sp>
          <p:nvSpPr>
            <p:cNvPr id="9" name="Akış Çizelgesi: Bağlayıcı 8">
              <a:extLst>
                <a:ext uri="{FF2B5EF4-FFF2-40B4-BE49-F238E27FC236}">
                  <a16:creationId xmlns:a16="http://schemas.microsoft.com/office/drawing/2014/main" id="{A750A914-7B2F-4126-893F-30CB16B8FF52}"/>
                </a:ext>
              </a:extLst>
            </p:cNvPr>
            <p:cNvSpPr/>
            <p:nvPr/>
          </p:nvSpPr>
          <p:spPr>
            <a:xfrm>
              <a:off x="7129815" y="2102612"/>
              <a:ext cx="288758" cy="279133"/>
            </a:xfrm>
            <a:prstGeom prst="flowChartConnector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0" name="Akış Çizelgesi: Karar 9">
              <a:extLst>
                <a:ext uri="{FF2B5EF4-FFF2-40B4-BE49-F238E27FC236}">
                  <a16:creationId xmlns:a16="http://schemas.microsoft.com/office/drawing/2014/main" id="{218FE65D-419A-4C92-84FA-593B1970C44C}"/>
                </a:ext>
              </a:extLst>
            </p:cNvPr>
            <p:cNvSpPr/>
            <p:nvPr/>
          </p:nvSpPr>
          <p:spPr>
            <a:xfrm>
              <a:off x="5874536" y="2574264"/>
              <a:ext cx="2799316" cy="798897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/>
                  <a:solidFill>
                    <a:schemeClr val="tx1"/>
                  </a:solidFill>
                </a:rPr>
                <a:t>Kontrol ifadesi </a:t>
              </a:r>
              <a:r>
                <a:rPr lang="tr-TR" sz="1200" dirty="0" err="1">
                  <a:ln w="0"/>
                  <a:solidFill>
                    <a:srgbClr val="C00000"/>
                  </a:solidFill>
                </a:rPr>
                <a:t>control</a:t>
              </a:r>
              <a:r>
                <a:rPr lang="tr-TR" sz="1200" dirty="0">
                  <a:ln w="0"/>
                  <a:solidFill>
                    <a:srgbClr val="C00000"/>
                  </a:solidFill>
                </a:rPr>
                <a:t> </a:t>
              </a:r>
              <a:r>
                <a:rPr lang="tr-TR" sz="1200" dirty="0" err="1">
                  <a:ln w="0"/>
                  <a:solidFill>
                    <a:srgbClr val="C00000"/>
                  </a:solidFill>
                </a:rPr>
                <a:t>expression</a:t>
              </a:r>
              <a:endParaRPr lang="tr-TR" sz="1200" dirty="0">
                <a:ln w="0"/>
                <a:solidFill>
                  <a:srgbClr val="C00000"/>
                </a:solidFill>
              </a:endParaRPr>
            </a:p>
          </p:txBody>
        </p:sp>
        <p:sp>
          <p:nvSpPr>
            <p:cNvPr id="11" name="Akış Çizelgesi: İşlem 10">
              <a:extLst>
                <a:ext uri="{FF2B5EF4-FFF2-40B4-BE49-F238E27FC236}">
                  <a16:creationId xmlns:a16="http://schemas.microsoft.com/office/drawing/2014/main" id="{31953A30-2777-4BD8-AADD-F5BCF0B75A20}"/>
                </a:ext>
              </a:extLst>
            </p:cNvPr>
            <p:cNvSpPr/>
            <p:nvPr/>
          </p:nvSpPr>
          <p:spPr>
            <a:xfrm>
              <a:off x="9150053" y="3519988"/>
              <a:ext cx="1671792" cy="473452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/>
                  <a:solidFill>
                    <a:schemeClr val="tx1"/>
                  </a:solidFill>
                </a:rPr>
                <a:t>1. Duruma İlişkin Kod</a:t>
              </a:r>
              <a:br>
                <a:rPr lang="tr-TR" sz="1200" dirty="0">
                  <a:ln w="0"/>
                  <a:solidFill>
                    <a:schemeClr val="tx1"/>
                  </a:solidFill>
                </a:rPr>
              </a:br>
              <a:r>
                <a:rPr lang="tr-TR" sz="1200" dirty="0" err="1">
                  <a:ln w="0"/>
                  <a:solidFill>
                    <a:srgbClr val="C00000"/>
                  </a:solidFill>
                </a:rPr>
                <a:t>code</a:t>
              </a:r>
              <a:r>
                <a:rPr lang="tr-TR" sz="1200" dirty="0">
                  <a:ln w="0"/>
                  <a:solidFill>
                    <a:srgbClr val="C00000"/>
                  </a:solidFill>
                </a:rPr>
                <a:t> blok 1</a:t>
              </a:r>
            </a:p>
          </p:txBody>
        </p:sp>
        <p:sp>
          <p:nvSpPr>
            <p:cNvPr id="12" name="Akış Çizelgesi: Bağlayıcı 11">
              <a:extLst>
                <a:ext uri="{FF2B5EF4-FFF2-40B4-BE49-F238E27FC236}">
                  <a16:creationId xmlns:a16="http://schemas.microsoft.com/office/drawing/2014/main" id="{7554F4E6-0677-47A5-9F0F-8F9D6067BF33}"/>
                </a:ext>
              </a:extLst>
            </p:cNvPr>
            <p:cNvSpPr/>
            <p:nvPr/>
          </p:nvSpPr>
          <p:spPr>
            <a:xfrm>
              <a:off x="10977773" y="5868258"/>
              <a:ext cx="288758" cy="279133"/>
            </a:xfrm>
            <a:prstGeom prst="flowChartConnector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bg1"/>
                  </a:solidFill>
                </a:rPr>
                <a:t>B</a:t>
              </a:r>
            </a:p>
          </p:txBody>
        </p:sp>
        <p:cxnSp>
          <p:nvCxnSpPr>
            <p:cNvPr id="13" name="Düz Ok Bağlayıcısı 12">
              <a:extLst>
                <a:ext uri="{FF2B5EF4-FFF2-40B4-BE49-F238E27FC236}">
                  <a16:creationId xmlns:a16="http://schemas.microsoft.com/office/drawing/2014/main" id="{278617E8-7B2E-4AB3-953C-7E80C2504705}"/>
                </a:ext>
              </a:extLst>
            </p:cNvPr>
            <p:cNvCxnSpPr>
              <a:cxnSpLocks/>
              <a:stCxn id="9" idx="4"/>
              <a:endCxn id="10" idx="0"/>
            </p:cNvCxnSpPr>
            <p:nvPr/>
          </p:nvCxnSpPr>
          <p:spPr>
            <a:xfrm>
              <a:off x="7274194" y="2381745"/>
              <a:ext cx="0" cy="1925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Bağlayıcı: Dirsek 17">
              <a:extLst>
                <a:ext uri="{FF2B5EF4-FFF2-40B4-BE49-F238E27FC236}">
                  <a16:creationId xmlns:a16="http://schemas.microsoft.com/office/drawing/2014/main" id="{A61A97BE-BFD5-4D48-AA89-64D057F83D00}"/>
                </a:ext>
              </a:extLst>
            </p:cNvPr>
            <p:cNvCxnSpPr>
              <a:cxnSpLocks/>
              <a:stCxn id="10" idx="2"/>
              <a:endCxn id="11" idx="1"/>
            </p:cNvCxnSpPr>
            <p:nvPr/>
          </p:nvCxnSpPr>
          <p:spPr>
            <a:xfrm rot="16200000" flipH="1">
              <a:off x="8020347" y="2627007"/>
              <a:ext cx="383553" cy="1875859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Bağlayıcı: Dirsek 18">
              <a:extLst>
                <a:ext uri="{FF2B5EF4-FFF2-40B4-BE49-F238E27FC236}">
                  <a16:creationId xmlns:a16="http://schemas.microsoft.com/office/drawing/2014/main" id="{BC7BC8E2-C56F-4DBA-958A-9AF108A80820}"/>
                </a:ext>
              </a:extLst>
            </p:cNvPr>
            <p:cNvCxnSpPr>
              <a:cxnSpLocks/>
              <a:stCxn id="11" idx="3"/>
              <a:endCxn id="12" idx="0"/>
            </p:cNvCxnSpPr>
            <p:nvPr/>
          </p:nvCxnSpPr>
          <p:spPr>
            <a:xfrm>
              <a:off x="10821845" y="3756714"/>
              <a:ext cx="300307" cy="2111544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Metin kutusu 32">
              <a:extLst>
                <a:ext uri="{FF2B5EF4-FFF2-40B4-BE49-F238E27FC236}">
                  <a16:creationId xmlns:a16="http://schemas.microsoft.com/office/drawing/2014/main" id="{A07C5A56-9F5F-4828-9163-57B2F0B4853B}"/>
                </a:ext>
              </a:extLst>
            </p:cNvPr>
            <p:cNvSpPr txBox="1"/>
            <p:nvPr/>
          </p:nvSpPr>
          <p:spPr>
            <a:xfrm>
              <a:off x="7228473" y="3521385"/>
              <a:ext cx="94415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200" dirty="0">
                  <a:ln w="0"/>
                </a:rPr>
                <a:t>1. Durum</a:t>
              </a:r>
              <a:br>
                <a:rPr lang="tr-TR" sz="1200" dirty="0">
                  <a:ln w="0"/>
                </a:rPr>
              </a:br>
              <a:r>
                <a:rPr lang="tr-TR" sz="1200" dirty="0">
                  <a:ln w="0"/>
                </a:rPr>
                <a:t>case1</a:t>
              </a:r>
            </a:p>
          </p:txBody>
        </p:sp>
        <p:sp>
          <p:nvSpPr>
            <p:cNvPr id="45" name="Akış Çizelgesi: İşlem 44">
              <a:extLst>
                <a:ext uri="{FF2B5EF4-FFF2-40B4-BE49-F238E27FC236}">
                  <a16:creationId xmlns:a16="http://schemas.microsoft.com/office/drawing/2014/main" id="{9D556237-22C0-409D-9F25-BA1EC46C9E82}"/>
                </a:ext>
              </a:extLst>
            </p:cNvPr>
            <p:cNvSpPr/>
            <p:nvPr/>
          </p:nvSpPr>
          <p:spPr>
            <a:xfrm>
              <a:off x="9166400" y="4107446"/>
              <a:ext cx="1655445" cy="473453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/>
                  <a:solidFill>
                    <a:schemeClr val="tx1"/>
                  </a:solidFill>
                </a:rPr>
                <a:t>2. Duruma İlişkin Kod</a:t>
              </a:r>
              <a:br>
                <a:rPr lang="tr-TR" sz="1200" dirty="0">
                  <a:ln w="0"/>
                  <a:solidFill>
                    <a:schemeClr val="tx1"/>
                  </a:solidFill>
                </a:rPr>
              </a:br>
              <a:r>
                <a:rPr lang="tr-TR" sz="1200" dirty="0" err="1">
                  <a:ln w="0"/>
                  <a:solidFill>
                    <a:srgbClr val="C00000"/>
                  </a:solidFill>
                </a:rPr>
                <a:t>code</a:t>
              </a:r>
              <a:r>
                <a:rPr lang="tr-TR" sz="1200" dirty="0">
                  <a:ln w="0"/>
                  <a:solidFill>
                    <a:srgbClr val="C00000"/>
                  </a:solidFill>
                </a:rPr>
                <a:t> blok 2</a:t>
              </a:r>
            </a:p>
          </p:txBody>
        </p:sp>
        <p:cxnSp>
          <p:nvCxnSpPr>
            <p:cNvPr id="46" name="Bağlayıcı: Dirsek 45">
              <a:extLst>
                <a:ext uri="{FF2B5EF4-FFF2-40B4-BE49-F238E27FC236}">
                  <a16:creationId xmlns:a16="http://schemas.microsoft.com/office/drawing/2014/main" id="{675F3DF9-B346-48FF-BBCF-B54B4675DB1B}"/>
                </a:ext>
              </a:extLst>
            </p:cNvPr>
            <p:cNvCxnSpPr>
              <a:cxnSpLocks/>
              <a:stCxn id="10" idx="2"/>
              <a:endCxn id="45" idx="1"/>
            </p:cNvCxnSpPr>
            <p:nvPr/>
          </p:nvCxnSpPr>
          <p:spPr>
            <a:xfrm rot="16200000" flipH="1">
              <a:off x="7734791" y="2912564"/>
              <a:ext cx="971012" cy="1892206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Bağlayıcı: Dirsek 46">
              <a:extLst>
                <a:ext uri="{FF2B5EF4-FFF2-40B4-BE49-F238E27FC236}">
                  <a16:creationId xmlns:a16="http://schemas.microsoft.com/office/drawing/2014/main" id="{4209A8C6-66B5-4B9D-BAFB-F21EA02755C8}"/>
                </a:ext>
              </a:extLst>
            </p:cNvPr>
            <p:cNvCxnSpPr>
              <a:cxnSpLocks/>
              <a:stCxn id="45" idx="3"/>
              <a:endCxn id="12" idx="0"/>
            </p:cNvCxnSpPr>
            <p:nvPr/>
          </p:nvCxnSpPr>
          <p:spPr>
            <a:xfrm>
              <a:off x="10821845" y="4344173"/>
              <a:ext cx="300307" cy="1524085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Metin kutusu 47">
              <a:extLst>
                <a:ext uri="{FF2B5EF4-FFF2-40B4-BE49-F238E27FC236}">
                  <a16:creationId xmlns:a16="http://schemas.microsoft.com/office/drawing/2014/main" id="{D5C1E556-DBC2-4566-AA46-A206334FEE40}"/>
                </a:ext>
              </a:extLst>
            </p:cNvPr>
            <p:cNvSpPr txBox="1"/>
            <p:nvPr/>
          </p:nvSpPr>
          <p:spPr>
            <a:xfrm>
              <a:off x="7236647" y="4113339"/>
              <a:ext cx="94415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200" dirty="0">
                  <a:ln w="0"/>
                </a:rPr>
                <a:t>2. Durum</a:t>
              </a:r>
              <a:br>
                <a:rPr lang="tr-TR" sz="1200" dirty="0">
                  <a:ln w="0"/>
                </a:rPr>
              </a:br>
              <a:r>
                <a:rPr lang="tr-TR" sz="1200" dirty="0">
                  <a:ln w="0"/>
                </a:rPr>
                <a:t>case2</a:t>
              </a:r>
            </a:p>
          </p:txBody>
        </p:sp>
        <p:sp>
          <p:nvSpPr>
            <p:cNvPr id="51" name="Akış Çizelgesi: İşlem 50">
              <a:extLst>
                <a:ext uri="{FF2B5EF4-FFF2-40B4-BE49-F238E27FC236}">
                  <a16:creationId xmlns:a16="http://schemas.microsoft.com/office/drawing/2014/main" id="{98710641-8DEC-4578-BF5E-858A2CC91D6F}"/>
                </a:ext>
              </a:extLst>
            </p:cNvPr>
            <p:cNvSpPr/>
            <p:nvPr/>
          </p:nvSpPr>
          <p:spPr>
            <a:xfrm>
              <a:off x="8999621" y="5214903"/>
              <a:ext cx="1821001" cy="461665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/>
                  <a:solidFill>
                    <a:schemeClr val="tx1"/>
                  </a:solidFill>
                </a:rPr>
                <a:t>Varsayılan Durum Kodu</a:t>
              </a:r>
              <a:br>
                <a:rPr lang="tr-TR" sz="1200" dirty="0">
                  <a:ln w="0"/>
                  <a:solidFill>
                    <a:schemeClr val="tx1"/>
                  </a:solidFill>
                </a:rPr>
              </a:br>
              <a:r>
                <a:rPr lang="tr-TR" sz="1200" dirty="0" err="1">
                  <a:ln w="0"/>
                  <a:solidFill>
                    <a:srgbClr val="C00000"/>
                  </a:solidFill>
                </a:rPr>
                <a:t>default</a:t>
              </a:r>
              <a:r>
                <a:rPr lang="tr-TR" sz="1200" dirty="0">
                  <a:ln w="0"/>
                  <a:solidFill>
                    <a:srgbClr val="C00000"/>
                  </a:solidFill>
                </a:rPr>
                <a:t> </a:t>
              </a:r>
              <a:r>
                <a:rPr lang="tr-TR" sz="1200" dirty="0" err="1">
                  <a:ln w="0"/>
                  <a:solidFill>
                    <a:srgbClr val="C00000"/>
                  </a:solidFill>
                </a:rPr>
                <a:t>code</a:t>
              </a:r>
              <a:r>
                <a:rPr lang="tr-TR" sz="1200" dirty="0">
                  <a:ln w="0"/>
                  <a:solidFill>
                    <a:srgbClr val="C00000"/>
                  </a:solidFill>
                </a:rPr>
                <a:t> blok</a:t>
              </a:r>
            </a:p>
          </p:txBody>
        </p:sp>
        <p:cxnSp>
          <p:nvCxnSpPr>
            <p:cNvPr id="52" name="Bağlayıcı: Dirsek 51">
              <a:extLst>
                <a:ext uri="{FF2B5EF4-FFF2-40B4-BE49-F238E27FC236}">
                  <a16:creationId xmlns:a16="http://schemas.microsoft.com/office/drawing/2014/main" id="{E870EF56-2E9D-43CA-83C6-58A63FD2E376}"/>
                </a:ext>
              </a:extLst>
            </p:cNvPr>
            <p:cNvCxnSpPr>
              <a:cxnSpLocks/>
              <a:stCxn id="10" idx="2"/>
              <a:endCxn id="51" idx="1"/>
            </p:cNvCxnSpPr>
            <p:nvPr/>
          </p:nvCxnSpPr>
          <p:spPr>
            <a:xfrm rot="16200000" flipH="1">
              <a:off x="7100620" y="3546734"/>
              <a:ext cx="2072575" cy="1725427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Bağlayıcı: Dirsek 52">
              <a:extLst>
                <a:ext uri="{FF2B5EF4-FFF2-40B4-BE49-F238E27FC236}">
                  <a16:creationId xmlns:a16="http://schemas.microsoft.com/office/drawing/2014/main" id="{67950D71-FA04-4810-A78D-861BE9C57AF1}"/>
                </a:ext>
              </a:extLst>
            </p:cNvPr>
            <p:cNvCxnSpPr>
              <a:cxnSpLocks/>
              <a:stCxn id="51" idx="3"/>
              <a:endCxn id="12" idx="0"/>
            </p:cNvCxnSpPr>
            <p:nvPr/>
          </p:nvCxnSpPr>
          <p:spPr>
            <a:xfrm>
              <a:off x="10820622" y="5445736"/>
              <a:ext cx="301530" cy="422522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Metin kutusu 53">
              <a:extLst>
                <a:ext uri="{FF2B5EF4-FFF2-40B4-BE49-F238E27FC236}">
                  <a16:creationId xmlns:a16="http://schemas.microsoft.com/office/drawing/2014/main" id="{1449492A-0BE8-46F4-92BE-1E47B32A30C8}"/>
                </a:ext>
              </a:extLst>
            </p:cNvPr>
            <p:cNvSpPr txBox="1"/>
            <p:nvPr/>
          </p:nvSpPr>
          <p:spPr>
            <a:xfrm>
              <a:off x="7228473" y="5205276"/>
              <a:ext cx="144537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200" dirty="0">
                  <a:ln w="0"/>
                </a:rPr>
                <a:t>varsayılan Durum</a:t>
              </a:r>
              <a:br>
                <a:rPr lang="tr-TR" sz="1200" dirty="0">
                  <a:ln w="0"/>
                </a:rPr>
              </a:br>
              <a:r>
                <a:rPr lang="tr-TR" sz="1200" dirty="0" err="1">
                  <a:ln w="0"/>
                </a:rPr>
                <a:t>default</a:t>
              </a:r>
              <a:endParaRPr lang="tr-TR" sz="1200" dirty="0">
                <a:ln w="0"/>
              </a:endParaRPr>
            </a:p>
          </p:txBody>
        </p:sp>
        <p:cxnSp>
          <p:nvCxnSpPr>
            <p:cNvPr id="58" name="Düz Bağlayıcı 57">
              <a:extLst>
                <a:ext uri="{FF2B5EF4-FFF2-40B4-BE49-F238E27FC236}">
                  <a16:creationId xmlns:a16="http://schemas.microsoft.com/office/drawing/2014/main" id="{9EDCC187-D4A4-45BD-8B92-24B65D6D1BCC}"/>
                </a:ext>
              </a:extLst>
            </p:cNvPr>
            <p:cNvCxnSpPr/>
            <p:nvPr/>
          </p:nvCxnSpPr>
          <p:spPr>
            <a:xfrm flipH="1">
              <a:off x="7050825" y="4940325"/>
              <a:ext cx="288758" cy="18031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Düz Bağlayıcı 58">
              <a:extLst>
                <a:ext uri="{FF2B5EF4-FFF2-40B4-BE49-F238E27FC236}">
                  <a16:creationId xmlns:a16="http://schemas.microsoft.com/office/drawing/2014/main" id="{98A15599-A010-457F-A4B8-D4EDADF0D517}"/>
                </a:ext>
              </a:extLst>
            </p:cNvPr>
            <p:cNvCxnSpPr/>
            <p:nvPr/>
          </p:nvCxnSpPr>
          <p:spPr>
            <a:xfrm flipH="1">
              <a:off x="7049602" y="5017417"/>
              <a:ext cx="288758" cy="18031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Düz Bağlayıcı 59">
              <a:extLst>
                <a:ext uri="{FF2B5EF4-FFF2-40B4-BE49-F238E27FC236}">
                  <a16:creationId xmlns:a16="http://schemas.microsoft.com/office/drawing/2014/main" id="{98BA81E9-8132-40A4-B3ED-8056BB20DB12}"/>
                </a:ext>
              </a:extLst>
            </p:cNvPr>
            <p:cNvCxnSpPr/>
            <p:nvPr/>
          </p:nvCxnSpPr>
          <p:spPr>
            <a:xfrm flipH="1">
              <a:off x="10977773" y="4921973"/>
              <a:ext cx="288758" cy="18031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Düz Bağlayıcı 60">
              <a:extLst>
                <a:ext uri="{FF2B5EF4-FFF2-40B4-BE49-F238E27FC236}">
                  <a16:creationId xmlns:a16="http://schemas.microsoft.com/office/drawing/2014/main" id="{F1C8357A-0FC2-4CA3-8F6F-2F131FDD3C78}"/>
                </a:ext>
              </a:extLst>
            </p:cNvPr>
            <p:cNvCxnSpPr/>
            <p:nvPr/>
          </p:nvCxnSpPr>
          <p:spPr>
            <a:xfrm flipH="1">
              <a:off x="10976550" y="4999065"/>
              <a:ext cx="288758" cy="18031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Dikdörtgen 24">
            <a:extLst>
              <a:ext uri="{FF2B5EF4-FFF2-40B4-BE49-F238E27FC236}">
                <a16:creationId xmlns:a16="http://schemas.microsoft.com/office/drawing/2014/main" id="{906FF550-7311-4700-A918-B4A09AB1CDA3}"/>
              </a:ext>
            </a:extLst>
          </p:cNvPr>
          <p:cNvSpPr/>
          <p:nvPr/>
        </p:nvSpPr>
        <p:spPr>
          <a:xfrm rot="19152993">
            <a:off x="3321073" y="1795220"/>
            <a:ext cx="5549853" cy="35394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1-</a:t>
            </a: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kontrol ifadesi,</a:t>
            </a:r>
            <a:b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</a:b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yalnızca tamsayı </a:t>
            </a: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(</a:t>
            </a:r>
            <a:r>
              <a:rPr lang="tr-TR" sz="2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char</a:t>
            </a: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, </a:t>
            </a:r>
            <a:r>
              <a:rPr lang="tr-TR" sz="2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int</a:t>
            </a: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, </a:t>
            </a:r>
            <a:r>
              <a:rPr lang="tr-TR" sz="2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long</a:t>
            </a: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) </a:t>
            </a:r>
            <a:b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olabilen ifadedir. </a:t>
            </a:r>
            <a:b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2-switch, </a:t>
            </a: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blok-{ } </a:t>
            </a:r>
            <a:b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</a:b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olmadan YAZILAMAZ</a:t>
            </a: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!</a:t>
            </a:r>
          </a:p>
          <a:p>
            <a:pPr algn="ctr"/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3- Case </a:t>
            </a:r>
            <a:r>
              <a:rPr lang="tr-TR" sz="2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lerin</a:t>
            </a: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tr-TR" sz="2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herbiri</a:t>
            </a: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  <a:p>
            <a:pPr algn="ctr"/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sabit tamsayılar </a:t>
            </a:r>
            <a:b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olmalıdır.</a:t>
            </a:r>
          </a:p>
        </p:txBody>
      </p:sp>
    </p:spTree>
    <p:extLst>
      <p:ext uri="{BB962C8B-B14F-4D97-AF65-F5344CB8AC3E}">
        <p14:creationId xmlns:p14="http://schemas.microsoft.com/office/powerpoint/2010/main" val="216946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4297</TotalTime>
  <Words>2559</Words>
  <Application>Microsoft Office PowerPoint</Application>
  <PresentationFormat>Geniş ekran</PresentationFormat>
  <Paragraphs>320</Paragraphs>
  <Slides>23</Slides>
  <Notes>8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23</vt:i4>
      </vt:variant>
    </vt:vector>
  </HeadingPairs>
  <TitlesOfParts>
    <vt:vector size="29" baseType="lpstr">
      <vt:lpstr>Arial</vt:lpstr>
      <vt:lpstr>Calibri</vt:lpstr>
      <vt:lpstr>Cambria</vt:lpstr>
      <vt:lpstr>Consolas</vt:lpstr>
      <vt:lpstr>Wingdings</vt:lpstr>
      <vt:lpstr>Wood Type</vt:lpstr>
      <vt:lpstr>C dili ile  yapısal programlama</vt:lpstr>
      <vt:lpstr>yapısal (structural) programlama nedir?</vt:lpstr>
      <vt:lpstr>Yapısal programlama:  Ardışık işlem ve kontrol işlemleri</vt:lpstr>
      <vt:lpstr>Kontrol Yapıları Nelerdir?</vt:lpstr>
      <vt:lpstr>KONROL YAPILARI</vt:lpstr>
      <vt:lpstr>IF talimatI (IF STATEMENT)</vt:lpstr>
      <vt:lpstr>IF..ELSE talimatı (IF..ELSE STATEMENT)</vt:lpstr>
      <vt:lpstr>Üçlü (tenary) işleç (operator)</vt:lpstr>
      <vt:lpstr>SWITCH talimatı (SWITCH STATEMENT)</vt:lpstr>
      <vt:lpstr>Örnek 1</vt:lpstr>
      <vt:lpstr>2. örnek</vt:lpstr>
      <vt:lpstr>1.ÖRNEK UYGULAMA</vt:lpstr>
      <vt:lpstr>1.1 ÖRNEK UYGULAMA KOD</vt:lpstr>
      <vt:lpstr>1.2 ÖRNEK UYGULAMA KOD</vt:lpstr>
      <vt:lpstr>2.ÖRNEK UYGULAMA</vt:lpstr>
      <vt:lpstr>2.ÖRNEK UYGULAMA KOD</vt:lpstr>
      <vt:lpstr>ÖRNEK 3</vt:lpstr>
      <vt:lpstr>ÖRNEK 4</vt:lpstr>
      <vt:lpstr>ÖRNEK 5</vt:lpstr>
      <vt:lpstr>ÖRNEK 6</vt:lpstr>
      <vt:lpstr>ÖRNEK 7</vt:lpstr>
      <vt:lpstr>ÖRNEK 8</vt:lpstr>
      <vt:lpstr>Dinlediğiniz için teşekkür ederim.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İlhan ÖZKAN</dc:creator>
  <cp:lastModifiedBy>İlhan ÖZKAN</cp:lastModifiedBy>
  <cp:revision>376</cp:revision>
  <dcterms:created xsi:type="dcterms:W3CDTF">2020-05-21T06:51:03Z</dcterms:created>
  <dcterms:modified xsi:type="dcterms:W3CDTF">2025-03-06T13:05:37Z</dcterms:modified>
</cp:coreProperties>
</file>