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9"/>
  </p:notesMasterIdLst>
  <p:sldIdLst>
    <p:sldId id="256" r:id="rId2"/>
    <p:sldId id="286" r:id="rId3"/>
    <p:sldId id="372" r:id="rId4"/>
    <p:sldId id="303" r:id="rId5"/>
    <p:sldId id="331" r:id="rId6"/>
    <p:sldId id="332" r:id="rId7"/>
    <p:sldId id="333" r:id="rId8"/>
    <p:sldId id="335" r:id="rId9"/>
    <p:sldId id="338" r:id="rId10"/>
    <p:sldId id="337" r:id="rId11"/>
    <p:sldId id="336" r:id="rId12"/>
    <p:sldId id="340" r:id="rId13"/>
    <p:sldId id="347" r:id="rId14"/>
    <p:sldId id="348" r:id="rId15"/>
    <p:sldId id="369" r:id="rId16"/>
    <p:sldId id="339" r:id="rId17"/>
    <p:sldId id="341" r:id="rId18"/>
    <p:sldId id="343" r:id="rId19"/>
    <p:sldId id="351" r:id="rId20"/>
    <p:sldId id="345" r:id="rId21"/>
    <p:sldId id="346" r:id="rId22"/>
    <p:sldId id="352" r:id="rId23"/>
    <p:sldId id="367" r:id="rId24"/>
    <p:sldId id="349" r:id="rId25"/>
    <p:sldId id="350" r:id="rId26"/>
    <p:sldId id="370" r:id="rId27"/>
    <p:sldId id="353" r:id="rId28"/>
    <p:sldId id="354" r:id="rId29"/>
    <p:sldId id="355" r:id="rId30"/>
    <p:sldId id="361" r:id="rId31"/>
    <p:sldId id="362" r:id="rId32"/>
    <p:sldId id="363" r:id="rId33"/>
    <p:sldId id="368" r:id="rId34"/>
    <p:sldId id="366" r:id="rId35"/>
    <p:sldId id="364" r:id="rId36"/>
    <p:sldId id="371" r:id="rId37"/>
    <p:sldId id="27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835" autoAdjust="0"/>
  </p:normalViewPr>
  <p:slideViewPr>
    <p:cSldViewPr snapToGrid="0">
      <p:cViewPr varScale="1">
        <p:scale>
          <a:sx n="73" d="100"/>
          <a:sy n="73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i="1" dirty="0">
                <a:solidFill>
                  <a:srgbClr val="0070C0"/>
                </a:solidFill>
                <a:highlight>
                  <a:srgbClr val="FFFF00"/>
                </a:highlight>
              </a:rPr>
              <a:t>mantıksal olarak 5 satır </a:t>
            </a:r>
            <a:r>
              <a:rPr lang="tr-TR" sz="1200" b="1" i="1" dirty="0">
                <a:highlight>
                  <a:srgbClr val="FFFF00"/>
                </a:highlight>
              </a:rPr>
              <a:t>(</a:t>
            </a:r>
            <a:r>
              <a:rPr lang="tr-TR" sz="1200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logical</a:t>
            </a:r>
            <a:r>
              <a:rPr lang="tr-TR" sz="1200" b="1" i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tr-TR" sz="1200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sequences-statements</a:t>
            </a:r>
            <a:r>
              <a:rPr lang="tr-TR" sz="1200" b="1" i="1" dirty="0">
                <a:highlight>
                  <a:srgbClr val="FFFF00"/>
                </a:highlight>
              </a:rPr>
              <a:t>), </a:t>
            </a:r>
            <a:br>
              <a:rPr lang="tr-TR" sz="1200" b="1" i="1" dirty="0">
                <a:highlight>
                  <a:srgbClr val="FFFF00"/>
                </a:highlight>
              </a:rPr>
            </a:br>
            <a:r>
              <a:rPr lang="tr-TR" sz="1200" b="1" i="1" dirty="0">
                <a:highlight>
                  <a:srgbClr val="FFFF00"/>
                </a:highlight>
              </a:rPr>
              <a:t>ancak </a:t>
            </a:r>
            <a:r>
              <a:rPr lang="tr-TR" sz="1200" b="1" i="1" dirty="0">
                <a:solidFill>
                  <a:srgbClr val="0070C0"/>
                </a:solidFill>
                <a:highlight>
                  <a:srgbClr val="FFFF00"/>
                </a:highlight>
              </a:rPr>
              <a:t>fiziksel olarak 40 satırdır </a:t>
            </a:r>
            <a:r>
              <a:rPr lang="tr-TR" sz="1200" b="1" i="1" dirty="0">
                <a:highlight>
                  <a:srgbClr val="FFFF00"/>
                </a:highlight>
              </a:rPr>
              <a:t>(</a:t>
            </a:r>
            <a:r>
              <a:rPr lang="tr-TR" sz="1200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physical</a:t>
            </a:r>
            <a:r>
              <a:rPr lang="tr-TR" sz="1200" b="1" i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tr-TR" sz="1200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sequences</a:t>
            </a:r>
            <a:r>
              <a:rPr lang="tr-TR" sz="1200" b="1" i="1" dirty="0">
                <a:highlight>
                  <a:srgbClr val="FFFF00"/>
                </a:highlight>
              </a:rPr>
              <a:t>).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73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3/6/2025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5FC2FCE-B639-4580-9D57-8391841D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 KONTROLÜ ÇALIŞMASI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7DB27774-BB8E-4CF7-AE20-420B3F037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Programcı adını ekrana 10 kere yazan algoritmayı ve akış diyagramını yapınız.</a:t>
            </a:r>
          </a:p>
          <a:p>
            <a:r>
              <a:rPr lang="tr-TR" sz="2800" dirty="0">
                <a:highlight>
                  <a:srgbClr val="FFFF00"/>
                </a:highlight>
              </a:rPr>
              <a:t>C dilinde sayaçlar genellikle sıfırdan başlatılır.</a:t>
            </a:r>
          </a:p>
        </p:txBody>
      </p:sp>
      <p:grpSp>
        <p:nvGrpSpPr>
          <p:cNvPr id="4" name="Grup 3">
            <a:extLst>
              <a:ext uri="{FF2B5EF4-FFF2-40B4-BE49-F238E27FC236}">
                <a16:creationId xmlns:a16="http://schemas.microsoft.com/office/drawing/2014/main" id="{D7AFD14E-CA4C-4FB3-9901-CA1424C4212D}"/>
              </a:ext>
            </a:extLst>
          </p:cNvPr>
          <p:cNvGrpSpPr/>
          <p:nvPr/>
        </p:nvGrpSpPr>
        <p:grpSpPr>
          <a:xfrm>
            <a:off x="2700557" y="518463"/>
            <a:ext cx="2589390" cy="5335856"/>
            <a:chOff x="2700557" y="518463"/>
            <a:chExt cx="2589390" cy="5335856"/>
          </a:xfrm>
        </p:grpSpPr>
        <p:sp>
          <p:nvSpPr>
            <p:cNvPr id="9" name="Akış Çizelgesi: Karar 8">
              <a:extLst>
                <a:ext uri="{FF2B5EF4-FFF2-40B4-BE49-F238E27FC236}">
                  <a16:creationId xmlns:a16="http://schemas.microsoft.com/office/drawing/2014/main" id="{56E109BD-BEC6-4AF4-BF39-B679A3440706}"/>
                </a:ext>
              </a:extLst>
            </p:cNvPr>
            <p:cNvSpPr/>
            <p:nvPr/>
          </p:nvSpPr>
          <p:spPr>
            <a:xfrm>
              <a:off x="3027671" y="4500177"/>
              <a:ext cx="1739477" cy="594672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Sayaç &lt;10</a:t>
              </a:r>
            </a:p>
          </p:txBody>
        </p:sp>
        <p:cxnSp>
          <p:nvCxnSpPr>
            <p:cNvPr id="11" name="Düz Ok Bağlayıcısı 10">
              <a:extLst>
                <a:ext uri="{FF2B5EF4-FFF2-40B4-BE49-F238E27FC236}">
                  <a16:creationId xmlns:a16="http://schemas.microsoft.com/office/drawing/2014/main" id="{6F082577-0757-4571-A555-969DE4FA0655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3905554" y="893861"/>
              <a:ext cx="0" cy="2869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Ok Bağlayıcısı 11">
              <a:extLst>
                <a:ext uri="{FF2B5EF4-FFF2-40B4-BE49-F238E27FC236}">
                  <a16:creationId xmlns:a16="http://schemas.microsoft.com/office/drawing/2014/main" id="{707563F9-27EE-4C68-B498-E47D072981B3}"/>
                </a:ext>
              </a:extLst>
            </p:cNvPr>
            <p:cNvCxnSpPr>
              <a:cxnSpLocks/>
              <a:stCxn id="9" idx="2"/>
              <a:endCxn id="51" idx="0"/>
            </p:cNvCxnSpPr>
            <p:nvPr/>
          </p:nvCxnSpPr>
          <p:spPr>
            <a:xfrm flipH="1">
              <a:off x="3897409" y="5094849"/>
              <a:ext cx="1" cy="3944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A21378D8-DBC4-4E2E-87D1-0521185979C3}"/>
                </a:ext>
              </a:extLst>
            </p:cNvPr>
            <p:cNvSpPr txBox="1"/>
            <p:nvPr/>
          </p:nvSpPr>
          <p:spPr>
            <a:xfrm>
              <a:off x="4622271" y="4500177"/>
              <a:ext cx="66767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</a:rPr>
                <a:t>Evet</a:t>
              </a:r>
            </a:p>
          </p:txBody>
        </p:sp>
        <p:cxnSp>
          <p:nvCxnSpPr>
            <p:cNvPr id="14" name="Bağlayıcı: Dirsek 13">
              <a:extLst>
                <a:ext uri="{FF2B5EF4-FFF2-40B4-BE49-F238E27FC236}">
                  <a16:creationId xmlns:a16="http://schemas.microsoft.com/office/drawing/2014/main" id="{9A3BEF51-3C74-4861-916F-8772F5FB5D31}"/>
                </a:ext>
              </a:extLst>
            </p:cNvPr>
            <p:cNvCxnSpPr>
              <a:cxnSpLocks/>
              <a:stCxn id="9" idx="3"/>
              <a:endCxn id="16" idx="6"/>
            </p:cNvCxnSpPr>
            <p:nvPr/>
          </p:nvCxnSpPr>
          <p:spPr>
            <a:xfrm flipH="1" flipV="1">
              <a:off x="4049933" y="2031759"/>
              <a:ext cx="717215" cy="2765754"/>
            </a:xfrm>
            <a:prstGeom prst="bentConnector3">
              <a:avLst>
                <a:gd name="adj1" fmla="val -12419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kış Çizelgesi: İşlem 14">
              <a:extLst>
                <a:ext uri="{FF2B5EF4-FFF2-40B4-BE49-F238E27FC236}">
                  <a16:creationId xmlns:a16="http://schemas.microsoft.com/office/drawing/2014/main" id="{6CA3375D-36C2-4E87-A7D8-16710AA0EA5C}"/>
                </a:ext>
              </a:extLst>
            </p:cNvPr>
            <p:cNvSpPr/>
            <p:nvPr/>
          </p:nvSpPr>
          <p:spPr>
            <a:xfrm>
              <a:off x="3337159" y="1180784"/>
              <a:ext cx="1136789" cy="36943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Sayaç=0</a:t>
              </a:r>
            </a:p>
          </p:txBody>
        </p:sp>
        <p:sp>
          <p:nvSpPr>
            <p:cNvPr id="16" name="Akış Çizelgesi: Bağlayıcı 15">
              <a:extLst>
                <a:ext uri="{FF2B5EF4-FFF2-40B4-BE49-F238E27FC236}">
                  <a16:creationId xmlns:a16="http://schemas.microsoft.com/office/drawing/2014/main" id="{0C03925F-6AFA-4E23-BBBB-EB958149C3AF}"/>
                </a:ext>
              </a:extLst>
            </p:cNvPr>
            <p:cNvSpPr/>
            <p:nvPr/>
          </p:nvSpPr>
          <p:spPr>
            <a:xfrm>
              <a:off x="3761175" y="1892192"/>
              <a:ext cx="288758" cy="279133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Düz Ok Bağlayıcısı 16">
              <a:extLst>
                <a:ext uri="{FF2B5EF4-FFF2-40B4-BE49-F238E27FC236}">
                  <a16:creationId xmlns:a16="http://schemas.microsoft.com/office/drawing/2014/main" id="{DEB1D213-B5E7-442C-8469-55676C725F75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3905554" y="1550219"/>
              <a:ext cx="0" cy="3419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Ok Bağlayıcısı 18">
              <a:extLst>
                <a:ext uri="{FF2B5EF4-FFF2-40B4-BE49-F238E27FC236}">
                  <a16:creationId xmlns:a16="http://schemas.microsoft.com/office/drawing/2014/main" id="{1C735178-A708-4849-B3EC-9754D6536AAE}"/>
                </a:ext>
              </a:extLst>
            </p:cNvPr>
            <p:cNvCxnSpPr>
              <a:cxnSpLocks/>
              <a:stCxn id="16" idx="4"/>
              <a:endCxn id="23" idx="0"/>
            </p:cNvCxnSpPr>
            <p:nvPr/>
          </p:nvCxnSpPr>
          <p:spPr>
            <a:xfrm>
              <a:off x="3905554" y="2171325"/>
              <a:ext cx="2356" cy="383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kış Çizelgesi: İşlem 19">
              <a:extLst>
                <a:ext uri="{FF2B5EF4-FFF2-40B4-BE49-F238E27FC236}">
                  <a16:creationId xmlns:a16="http://schemas.microsoft.com/office/drawing/2014/main" id="{EF1B52C0-FAB2-44AD-A52A-8A7FB6042B58}"/>
                </a:ext>
              </a:extLst>
            </p:cNvPr>
            <p:cNvSpPr/>
            <p:nvPr/>
          </p:nvSpPr>
          <p:spPr>
            <a:xfrm>
              <a:off x="2898080" y="3534621"/>
              <a:ext cx="2010235" cy="599091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Sayaç=Sayaç+1</a:t>
              </a:r>
            </a:p>
          </p:txBody>
        </p:sp>
        <p:cxnSp>
          <p:nvCxnSpPr>
            <p:cNvPr id="21" name="Düz Ok Bağlayıcısı 20">
              <a:extLst>
                <a:ext uri="{FF2B5EF4-FFF2-40B4-BE49-F238E27FC236}">
                  <a16:creationId xmlns:a16="http://schemas.microsoft.com/office/drawing/2014/main" id="{13DF5B43-09FA-4D73-8D4C-9F59DFF7BAA2}"/>
                </a:ext>
              </a:extLst>
            </p:cNvPr>
            <p:cNvCxnSpPr>
              <a:cxnSpLocks/>
              <a:stCxn id="23" idx="2"/>
              <a:endCxn id="20" idx="0"/>
            </p:cNvCxnSpPr>
            <p:nvPr/>
          </p:nvCxnSpPr>
          <p:spPr>
            <a:xfrm flipH="1">
              <a:off x="3903198" y="3011170"/>
              <a:ext cx="4712" cy="523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Ok Bağlayıcısı 21">
              <a:extLst>
                <a:ext uri="{FF2B5EF4-FFF2-40B4-BE49-F238E27FC236}">
                  <a16:creationId xmlns:a16="http://schemas.microsoft.com/office/drawing/2014/main" id="{8C1371E4-648D-4416-BEA1-1F6DA04BC326}"/>
                </a:ext>
              </a:extLst>
            </p:cNvPr>
            <p:cNvCxnSpPr>
              <a:cxnSpLocks/>
              <a:stCxn id="20" idx="2"/>
              <a:endCxn id="9" idx="0"/>
            </p:cNvCxnSpPr>
            <p:nvPr/>
          </p:nvCxnSpPr>
          <p:spPr>
            <a:xfrm flipH="1">
              <a:off x="3897410" y="4133712"/>
              <a:ext cx="5788" cy="3664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kış Çizelgesi: Görüntüleme 22">
              <a:extLst>
                <a:ext uri="{FF2B5EF4-FFF2-40B4-BE49-F238E27FC236}">
                  <a16:creationId xmlns:a16="http://schemas.microsoft.com/office/drawing/2014/main" id="{5D6822A1-6DBC-4B13-BB6D-59A955B5B50D}"/>
                </a:ext>
              </a:extLst>
            </p:cNvPr>
            <p:cNvSpPr/>
            <p:nvPr/>
          </p:nvSpPr>
          <p:spPr>
            <a:xfrm>
              <a:off x="2700557" y="2555210"/>
              <a:ext cx="2414705" cy="45596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</a:rPr>
                <a:t>«</a:t>
              </a:r>
              <a:r>
                <a:rPr lang="tr-TR" sz="1200" dirty="0" err="1">
                  <a:ln w="0">
                    <a:noFill/>
                  </a:ln>
                  <a:solidFill>
                    <a:schemeClr val="tx1"/>
                  </a:solidFill>
                </a:rPr>
                <a:t>ProgramcıAdı</a:t>
              </a:r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</a:rPr>
                <a:t>»</a:t>
              </a:r>
            </a:p>
          </p:txBody>
        </p:sp>
        <p:sp>
          <p:nvSpPr>
            <p:cNvPr id="50" name="Akış Çizelgesi: Sonlandırıcı 49">
              <a:extLst>
                <a:ext uri="{FF2B5EF4-FFF2-40B4-BE49-F238E27FC236}">
                  <a16:creationId xmlns:a16="http://schemas.microsoft.com/office/drawing/2014/main" id="{53899E90-4BC1-4921-9BA6-250A92F7D40E}"/>
                </a:ext>
              </a:extLst>
            </p:cNvPr>
            <p:cNvSpPr/>
            <p:nvPr/>
          </p:nvSpPr>
          <p:spPr>
            <a:xfrm>
              <a:off x="3337156" y="518463"/>
              <a:ext cx="1136789" cy="36498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Başla</a:t>
              </a:r>
            </a:p>
          </p:txBody>
        </p:sp>
        <p:sp>
          <p:nvSpPr>
            <p:cNvPr id="51" name="Akış Çizelgesi: Sonlandırıcı 50">
              <a:extLst>
                <a:ext uri="{FF2B5EF4-FFF2-40B4-BE49-F238E27FC236}">
                  <a16:creationId xmlns:a16="http://schemas.microsoft.com/office/drawing/2014/main" id="{B29E7193-0C57-43ED-B42F-08F81DF377CE}"/>
                </a:ext>
              </a:extLst>
            </p:cNvPr>
            <p:cNvSpPr/>
            <p:nvPr/>
          </p:nvSpPr>
          <p:spPr>
            <a:xfrm>
              <a:off x="3329014" y="5489333"/>
              <a:ext cx="1136789" cy="36498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Bitir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89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 KONTROLÜ ÇALIŞMASI ALGORİTMA VE UYGULAMA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sz="4400" b="1" dirty="0"/>
              <a:t>Algoritma: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/>
              <a:t>BAŞLA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 err="1"/>
              <a:t>Sayac</a:t>
            </a:r>
            <a:r>
              <a:rPr lang="tr-TR" sz="4400" dirty="0"/>
              <a:t>=0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/>
              <a:t>YAZ "ILHAN"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 err="1"/>
              <a:t>Sayac</a:t>
            </a:r>
            <a:r>
              <a:rPr lang="tr-TR" sz="4400" dirty="0"/>
              <a:t>=Sayac+1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/>
              <a:t>EĞER </a:t>
            </a:r>
            <a:r>
              <a:rPr lang="tr-TR" sz="4400" dirty="0" err="1"/>
              <a:t>Sayac</a:t>
            </a:r>
            <a:r>
              <a:rPr lang="tr-TR" sz="4400" dirty="0"/>
              <a:t>&lt;10 İSE GİT Adım 3 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/>
              <a:t>DUR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BF57F0-A831-48C4-823C-02E8139FF8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#include &lt;</a:t>
            </a:r>
            <a:r>
              <a:rPr lang="en-US" sz="3200" dirty="0" err="1">
                <a:latin typeface="Consolas" panose="020B0609020204030204" pitchFamily="49" charset="0"/>
              </a:rPr>
              <a:t>stdio.h</a:t>
            </a:r>
            <a:r>
              <a:rPr lang="en-US" sz="3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void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3200" dirty="0">
                <a:latin typeface="Consolas" panose="020B0609020204030204" pitchFamily="49" charset="0"/>
              </a:rPr>
              <a:t>   </a:t>
            </a:r>
            <a:r>
              <a:rPr lang="en-US" sz="3200" dirty="0"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  <a:r>
              <a:rPr lang="tr-TR" sz="3200" dirty="0" err="1">
                <a:solidFill>
                  <a:srgbClr val="FF00FF"/>
                </a:solidFill>
                <a:latin typeface="Consolas" panose="020B0609020204030204" pitchFamily="49" charset="0"/>
              </a:rPr>
              <a:t>sayac</a:t>
            </a:r>
            <a:r>
              <a:rPr lang="en-US" sz="3200" dirty="0">
                <a:solidFill>
                  <a:srgbClr val="FF00FF"/>
                </a:solidFill>
                <a:latin typeface="Consolas" panose="020B0609020204030204" pitchFamily="49" charset="0"/>
              </a:rPr>
              <a:t>=</a:t>
            </a:r>
            <a:r>
              <a:rPr lang="tr-TR" sz="3200" dirty="0">
                <a:solidFill>
                  <a:srgbClr val="FF00FF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FF00FF"/>
                </a:solidFill>
                <a:latin typeface="Consolas" panose="020B0609020204030204" pitchFamily="49" charset="0"/>
              </a:rPr>
              <a:t>; 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32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Basla</a:t>
            </a:r>
            <a:r>
              <a:rPr lang="en-US" sz="3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endParaRPr lang="tr-TR" sz="3200" dirty="0">
              <a:solidFill>
                <a:srgbClr val="0000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3200" dirty="0">
                <a:latin typeface="Consolas" panose="020B0609020204030204" pitchFamily="49" charset="0"/>
              </a:rPr>
              <a:t>      </a:t>
            </a:r>
            <a:r>
              <a:rPr lang="pt-BR" sz="3200" dirty="0">
                <a:latin typeface="Consolas" panose="020B0609020204030204" pitchFamily="49" charset="0"/>
              </a:rPr>
              <a:t>printf("%s</a:t>
            </a:r>
            <a:r>
              <a:rPr lang="tr-TR" sz="3200" dirty="0">
                <a:latin typeface="Consolas" panose="020B0609020204030204" pitchFamily="49" charset="0"/>
              </a:rPr>
              <a:t>\n</a:t>
            </a:r>
            <a:r>
              <a:rPr lang="pt-BR" sz="3200" dirty="0">
                <a:latin typeface="Consolas" panose="020B0609020204030204" pitchFamily="49" charset="0"/>
              </a:rPr>
              <a:t>",PROGRAMCIADI);</a:t>
            </a:r>
            <a:endParaRPr lang="tr-TR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3200" dirty="0">
                <a:latin typeface="Consolas" panose="020B0609020204030204" pitchFamily="49" charset="0"/>
              </a:rPr>
              <a:t>      </a:t>
            </a:r>
            <a:r>
              <a:rPr lang="tr-TR" sz="3200" dirty="0" err="1">
                <a:solidFill>
                  <a:srgbClr val="FF00FF"/>
                </a:solidFill>
                <a:latin typeface="Consolas" panose="020B0609020204030204" pitchFamily="49" charset="0"/>
              </a:rPr>
              <a:t>sayac</a:t>
            </a:r>
            <a:r>
              <a:rPr lang="tr-TR" sz="3200" dirty="0">
                <a:solidFill>
                  <a:srgbClr val="FF00FF"/>
                </a:solidFill>
                <a:latin typeface="Consolas" panose="020B0609020204030204" pitchFamily="49" charset="0"/>
              </a:rPr>
              <a:t>=</a:t>
            </a:r>
            <a:r>
              <a:rPr lang="tr-TR" sz="3200" dirty="0" err="1">
                <a:solidFill>
                  <a:srgbClr val="FF00FF"/>
                </a:solidFill>
                <a:latin typeface="Consolas" panose="020B0609020204030204" pitchFamily="49" charset="0"/>
              </a:rPr>
              <a:t>sayac</a:t>
            </a:r>
            <a:r>
              <a:rPr lang="en-US" sz="3200" dirty="0">
                <a:solidFill>
                  <a:srgbClr val="FF00FF"/>
                </a:solidFill>
                <a:latin typeface="Consolas" panose="020B0609020204030204" pitchFamily="49" charset="0"/>
              </a:rPr>
              <a:t>+</a:t>
            </a:r>
            <a:r>
              <a:rPr lang="tr-TR" sz="3200" dirty="0">
                <a:solidFill>
                  <a:srgbClr val="FF00FF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FF00FF"/>
                </a:solidFill>
                <a:latin typeface="Consolas" panose="020B0609020204030204" pitchFamily="49" charset="0"/>
              </a:rPr>
              <a:t>;</a:t>
            </a:r>
            <a:r>
              <a:rPr lang="tr-TR" sz="3200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3200" dirty="0">
                <a:solidFill>
                  <a:srgbClr val="FF00FF"/>
                </a:solidFill>
                <a:latin typeface="Consolas" panose="020B0609020204030204" pitchFamily="49" charset="0"/>
              </a:rPr>
              <a:t>      </a:t>
            </a:r>
            <a:r>
              <a:rPr lang="en-US" sz="3200" dirty="0">
                <a:latin typeface="Consolas" panose="020B0609020204030204" pitchFamily="49" charset="0"/>
              </a:rPr>
              <a:t>if (</a:t>
            </a:r>
            <a:r>
              <a:rPr lang="tr-TR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sayac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&lt;1</a:t>
            </a:r>
            <a:r>
              <a:rPr lang="tr-TR" sz="32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latin typeface="Consolas" panose="020B0609020204030204" pitchFamily="49" charset="0"/>
              </a:rPr>
              <a:t>) 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Basla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latin typeface="Consolas" panose="020B0609020204030204" pitchFamily="49" charset="0"/>
              </a:rPr>
              <a:t>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tr-TR" sz="32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tr-TR" sz="3200" dirty="0"/>
          </a:p>
          <a:p>
            <a:pPr marL="0" indent="0" algn="ctr">
              <a:buNone/>
            </a:pPr>
            <a:endParaRPr lang="tr-TR" sz="32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301A2E3-44FF-45CD-AAFB-5E0067165FC7}"/>
              </a:ext>
            </a:extLst>
          </p:cNvPr>
          <p:cNvSpPr/>
          <p:nvPr/>
        </p:nvSpPr>
        <p:spPr>
          <a:xfrm rot="19152993">
            <a:off x="2406995" y="2641442"/>
            <a:ext cx="683552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Etiketlere de kimlik verilirken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değişken </a:t>
            </a:r>
            <a:r>
              <a:rPr lang="tr-TR" sz="4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kimliklendirme</a:t>
            </a: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kuralları geçerlidir!</a:t>
            </a:r>
          </a:p>
        </p:txBody>
      </p:sp>
    </p:spTree>
    <p:extLst>
      <p:ext uri="{BB962C8B-B14F-4D97-AF65-F5344CB8AC3E}">
        <p14:creationId xmlns:p14="http://schemas.microsoft.com/office/powerpoint/2010/main" val="5748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CE0C726-7D7F-4565-8CC1-85AC5784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KARŞILAŞTIRMA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1B186AB-360E-4F25-A0B6-2A1DB38B9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3143564" cy="397764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void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//1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//2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//3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//5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//9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r>
              <a:rPr lang="tr-TR" sz="2000" dirty="0">
                <a:latin typeface="Consolas" panose="020B0609020204030204" pitchFamily="49" charset="0"/>
              </a:rPr>
              <a:t> //11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439AF615-F5F7-421E-908B-9EAAB7506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9872" y="2241561"/>
            <a:ext cx="6502280" cy="397764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tr-TR" dirty="0">
                <a:latin typeface="Consolas" panose="020B0609020204030204" pitchFamily="49" charset="0"/>
              </a:rPr>
              <a:t>=0;             //1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Basla:                   </a:t>
            </a:r>
            <a:r>
              <a:rPr lang="tr-TR" dirty="0">
                <a:latin typeface="Consolas" panose="020B0609020204030204" pitchFamily="49" charset="0"/>
              </a:rPr>
              <a:t>//Etiket icra edilemez!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(PROGRAMCIADI); //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2-6-10-14-18-22-26-30-34-38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tr-TR" dirty="0">
                <a:latin typeface="Consolas" panose="020B0609020204030204" pitchFamily="49" charset="0"/>
              </a:rPr>
              <a:t>=sayac+1;        //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3-7-11-15-19-23-27-31-35-39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tr-TR" dirty="0">
                <a:latin typeface="Consolas" panose="020B0609020204030204" pitchFamily="49" charset="0"/>
              </a:rPr>
              <a:t>&lt;10)         //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4-8-12-16-20-24-28-32-36-40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Basla;       </a:t>
            </a:r>
            <a:r>
              <a:rPr lang="tr-TR" dirty="0"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5-9-13-17-21-25-29-33-37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;                  //41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E556DAFA-27BC-41EF-BA8E-D2253FB89890}"/>
              </a:ext>
            </a:extLst>
          </p:cNvPr>
          <p:cNvSpPr/>
          <p:nvPr/>
        </p:nvSpPr>
        <p:spPr>
          <a:xfrm rot="19152993">
            <a:off x="2515949" y="2130121"/>
            <a:ext cx="716010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 defTabSz="914400">
              <a:defRPr/>
            </a:pP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Buradaki Döngü: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Mantıksal</a:t>
            </a:r>
            <a:r>
              <a:rPr lang="tr-TR" sz="4000" b="1" i="1" dirty="0">
                <a:solidFill>
                  <a:srgbClr val="0070C0"/>
                </a:solidFill>
              </a:rPr>
              <a:t> </a:t>
            </a: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olarak 5 satır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ancak fiziksel olarak 40 satırdır </a:t>
            </a:r>
          </a:p>
        </p:txBody>
      </p:sp>
    </p:spTree>
    <p:extLst>
      <p:ext uri="{BB962C8B-B14F-4D97-AF65-F5344CB8AC3E}">
        <p14:creationId xmlns:p14="http://schemas.microsoft.com/office/powerpoint/2010/main" val="376909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717322E-2749-4F27-B9F3-5E5FCEB1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İzleme (</a:t>
            </a:r>
            <a:r>
              <a:rPr lang="tr-TR" dirty="0" err="1"/>
              <a:t>trace</a:t>
            </a:r>
            <a:r>
              <a:rPr lang="tr-TR" dirty="0"/>
              <a:t>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E06D06A-B4EA-4DCA-8891-BE1C266D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Özellikle döngü içeren kodlarda istenilen sayı kadar işlemin yapılıp yapılmadığı </a:t>
            </a:r>
            <a:r>
              <a:rPr lang="tr-TR" b="1" dirty="0">
                <a:solidFill>
                  <a:srgbClr val="0070C0"/>
                </a:solidFill>
              </a:rPr>
              <a:t>izleme </a:t>
            </a:r>
            <a:r>
              <a:rPr lang="tr-TR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trace</a:t>
            </a:r>
            <a:r>
              <a:rPr lang="tr-TR" dirty="0"/>
              <a:t>) yapılarak anlaşılabilir.</a:t>
            </a:r>
          </a:p>
          <a:p>
            <a:pPr marL="0" indent="0">
              <a:buNone/>
            </a:pPr>
            <a:r>
              <a:rPr lang="tr-TR" dirty="0"/>
              <a:t>İzleme yapıldığında;</a:t>
            </a:r>
          </a:p>
          <a:p>
            <a:r>
              <a:rPr lang="tr-TR" dirty="0"/>
              <a:t>Sayacın değişimleri,</a:t>
            </a:r>
          </a:p>
          <a:p>
            <a:r>
              <a:rPr lang="tr-TR" dirty="0"/>
              <a:t>Yapılan işlemlerdeki konsol çıktıları,</a:t>
            </a:r>
          </a:p>
          <a:p>
            <a:r>
              <a:rPr lang="tr-TR" dirty="0"/>
              <a:t>Diğer değişkenlerin aldığı değerler </a:t>
            </a:r>
            <a:r>
              <a:rPr lang="tr-TR" b="1" dirty="0">
                <a:solidFill>
                  <a:srgbClr val="0070C0"/>
                </a:solidFill>
              </a:rPr>
              <a:t>gözlemlenebilir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watch</a:t>
            </a:r>
            <a:r>
              <a:rPr lang="tr-TR" dirty="0"/>
              <a:t>).</a:t>
            </a:r>
          </a:p>
          <a:p>
            <a:pPr marL="0" indent="0" algn="ctr">
              <a:buNone/>
            </a:pPr>
            <a:r>
              <a:rPr lang="tr-TR" b="1" i="1" dirty="0"/>
              <a:t>Genellikle çalıştırma anındaki </a:t>
            </a:r>
            <a:r>
              <a:rPr lang="tr-TR" b="1" i="1" dirty="0">
                <a:solidFill>
                  <a:srgbClr val="0070C0"/>
                </a:solidFill>
              </a:rPr>
              <a:t>yazılım hataları, </a:t>
            </a:r>
            <a:r>
              <a:rPr lang="tr-TR" b="1" i="1" dirty="0" err="1">
                <a:solidFill>
                  <a:srgbClr val="C00000"/>
                </a:solidFill>
              </a:rPr>
              <a:t>bug</a:t>
            </a:r>
            <a:r>
              <a:rPr lang="tr-TR" b="1" i="1" dirty="0"/>
              <a:t> olarak adlandırılır.</a:t>
            </a:r>
          </a:p>
          <a:p>
            <a:pPr marL="0" indent="0" algn="ctr">
              <a:buNone/>
            </a:pPr>
            <a:r>
              <a:rPr lang="tr-TR" b="1" i="1" dirty="0"/>
              <a:t>Yazılım hatalarını araştırmak için «</a:t>
            </a:r>
            <a:r>
              <a:rPr lang="tr-TR" b="1" i="1" dirty="0" err="1">
                <a:solidFill>
                  <a:srgbClr val="7030A0"/>
                </a:solidFill>
              </a:rPr>
              <a:t>debug</a:t>
            </a:r>
            <a:r>
              <a:rPr lang="tr-TR" b="1" i="1" dirty="0"/>
              <a:t>» </a:t>
            </a:r>
            <a:r>
              <a:rPr lang="tr-TR" b="1" i="1" dirty="0" err="1"/>
              <a:t>modunda</a:t>
            </a:r>
            <a:r>
              <a:rPr lang="tr-TR" b="1" i="1" dirty="0"/>
              <a:t> derlemenin yapılması gerekir. İzleme (</a:t>
            </a:r>
            <a:r>
              <a:rPr lang="tr-TR" b="1" i="1" dirty="0" err="1"/>
              <a:t>trace</a:t>
            </a:r>
            <a:r>
              <a:rPr lang="tr-TR" b="1" i="1" dirty="0"/>
              <a:t>) bu </a:t>
            </a:r>
            <a:r>
              <a:rPr lang="tr-TR" b="1" i="1" dirty="0" err="1"/>
              <a:t>modda</a:t>
            </a:r>
            <a:r>
              <a:rPr lang="tr-TR" b="1" i="1" dirty="0"/>
              <a:t> yapılır.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161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717322E-2749-4F27-B9F3-5E5FCEB1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İzleme (</a:t>
            </a:r>
            <a:r>
              <a:rPr lang="tr-TR" dirty="0" err="1"/>
              <a:t>trace</a:t>
            </a:r>
            <a:r>
              <a:rPr lang="tr-TR" dirty="0"/>
              <a:t>) –</a:t>
            </a:r>
            <a:r>
              <a:rPr lang="tr-TR" dirty="0" err="1"/>
              <a:t>devc</a:t>
            </a:r>
            <a:r>
              <a:rPr lang="tr-TR" dirty="0"/>
              <a:t>++</a:t>
            </a:r>
          </a:p>
        </p:txBody>
      </p:sp>
      <p:pic>
        <p:nvPicPr>
          <p:cNvPr id="16" name="İçerik Yer Tutucusu 15">
            <a:extLst>
              <a:ext uri="{FF2B5EF4-FFF2-40B4-BE49-F238E27FC236}">
                <a16:creationId xmlns:a16="http://schemas.microsoft.com/office/drawing/2014/main" id="{74C6B12E-4684-46D0-BA00-97BC3733D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441875"/>
            <a:ext cx="7829550" cy="5648812"/>
          </a:xfrm>
        </p:spPr>
      </p:pic>
      <p:sp>
        <p:nvSpPr>
          <p:cNvPr id="19" name="Metin Yer Tutucusu 18">
            <a:extLst>
              <a:ext uri="{FF2B5EF4-FFF2-40B4-BE49-F238E27FC236}">
                <a16:creationId xmlns:a16="http://schemas.microsoft.com/office/drawing/2014/main" id="{575AF098-61A6-4390-90FB-3B12925E0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2400" b="0" dirty="0"/>
              <a:t>İlk Önce Derleme </a:t>
            </a:r>
            <a:r>
              <a:rPr lang="tr-TR" sz="2400" b="0" dirty="0" err="1"/>
              <a:t>Modu</a:t>
            </a:r>
            <a:r>
              <a:rPr lang="tr-TR" sz="2400" b="0" dirty="0"/>
              <a:t> «</a:t>
            </a:r>
            <a:r>
              <a:rPr lang="tr-TR" sz="24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Debug</a:t>
            </a:r>
            <a:r>
              <a:rPr lang="tr-TR" sz="2400" b="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tr-TR" sz="24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Mode</a:t>
            </a:r>
            <a:r>
              <a:rPr lang="tr-TR" sz="2400" b="0" dirty="0"/>
              <a:t>» Seçilmelidir.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2400" b="0" dirty="0">
                <a:highlight>
                  <a:srgbClr val="FFFF00"/>
                </a:highlight>
              </a:rPr>
              <a:t>F4</a:t>
            </a:r>
            <a:r>
              <a:rPr lang="tr-TR" sz="2400" b="0" dirty="0"/>
              <a:t> ile izlemeye başladığında kırılma noktası (</a:t>
            </a:r>
            <a:r>
              <a:rPr lang="tr-TR" sz="24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breakpoint</a:t>
            </a:r>
            <a:r>
              <a:rPr lang="tr-TR" sz="2400" b="0" dirty="0"/>
              <a:t>) işaretlenir.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2400" b="0" dirty="0">
                <a:highlight>
                  <a:srgbClr val="FFFF00"/>
                </a:highlight>
              </a:rPr>
              <a:t>F5</a:t>
            </a:r>
            <a:r>
              <a:rPr lang="tr-TR" sz="2400" b="0" dirty="0"/>
              <a:t> ile izleme başlatılır.</a:t>
            </a:r>
          </a:p>
        </p:txBody>
      </p:sp>
    </p:spTree>
    <p:extLst>
      <p:ext uri="{BB962C8B-B14F-4D97-AF65-F5344CB8AC3E}">
        <p14:creationId xmlns:p14="http://schemas.microsoft.com/office/powerpoint/2010/main" val="339807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717322E-2749-4F27-B9F3-5E5FCEB1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İzleme (</a:t>
            </a:r>
            <a:r>
              <a:rPr lang="tr-TR" dirty="0" err="1"/>
              <a:t>trace</a:t>
            </a:r>
            <a:r>
              <a:rPr lang="tr-TR" dirty="0"/>
              <a:t>) –</a:t>
            </a:r>
            <a:r>
              <a:rPr lang="tr-TR" dirty="0" err="1"/>
              <a:t>devc</a:t>
            </a:r>
            <a:r>
              <a:rPr lang="tr-TR" dirty="0"/>
              <a:t>++</a:t>
            </a:r>
          </a:p>
        </p:txBody>
      </p:sp>
      <p:pic>
        <p:nvPicPr>
          <p:cNvPr id="18" name="İçerik Yer Tutucusu 17">
            <a:extLst>
              <a:ext uri="{FF2B5EF4-FFF2-40B4-BE49-F238E27FC236}">
                <a16:creationId xmlns:a16="http://schemas.microsoft.com/office/drawing/2014/main" id="{A35F5D25-4C14-4279-B34E-4519A2619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441875"/>
            <a:ext cx="7829550" cy="5648812"/>
          </a:xfrm>
        </p:spPr>
      </p:pic>
      <p:sp>
        <p:nvSpPr>
          <p:cNvPr id="20" name="Metin Yer Tutucusu 19">
            <a:extLst>
              <a:ext uri="{FF2B5EF4-FFF2-40B4-BE49-F238E27FC236}">
                <a16:creationId xmlns:a16="http://schemas.microsoft.com/office/drawing/2014/main" id="{4A7E2586-0FCA-443F-944A-6832144C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2000" b="0" dirty="0" err="1"/>
              <a:t>Debug</a:t>
            </a:r>
            <a:r>
              <a:rPr lang="tr-TR" sz="2000" b="0" dirty="0"/>
              <a:t> başladıktan sonra gözlemlenecek değişkenler «</a:t>
            </a:r>
            <a:r>
              <a:rPr lang="tr-TR" sz="20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Add</a:t>
            </a:r>
            <a:r>
              <a:rPr lang="tr-TR" sz="2000" b="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tr-TR" sz="20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watch</a:t>
            </a:r>
            <a:r>
              <a:rPr lang="tr-TR" sz="2000" b="0" dirty="0"/>
              <a:t>» ile eklenir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2000" b="0" dirty="0"/>
              <a:t>Bulunulan satır icra edildikten sonraki satır «</a:t>
            </a:r>
            <a:r>
              <a:rPr lang="tr-TR" sz="20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Next</a:t>
            </a:r>
            <a:r>
              <a:rPr lang="tr-TR" sz="2000" b="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tr-TR" sz="20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Line</a:t>
            </a:r>
            <a:r>
              <a:rPr lang="tr-TR" sz="2000" b="0" dirty="0"/>
              <a:t>» ile icra edilir.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2000" b="0" dirty="0"/>
              <a:t>Bir sonraki kırılma noktasına kadar icra için «</a:t>
            </a:r>
            <a:r>
              <a:rPr lang="tr-TR" sz="20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Continue</a:t>
            </a:r>
            <a:r>
              <a:rPr lang="tr-TR" sz="2000" b="0" dirty="0"/>
              <a:t>» seçilir.</a:t>
            </a:r>
          </a:p>
        </p:txBody>
      </p:sp>
    </p:spTree>
    <p:extLst>
      <p:ext uri="{BB962C8B-B14F-4D97-AF65-F5344CB8AC3E}">
        <p14:creationId xmlns:p14="http://schemas.microsoft.com/office/powerpoint/2010/main" val="219546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44465B-541C-4406-BE11-E0871BF7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ve DO..</a:t>
            </a:r>
            <a:r>
              <a:rPr lang="tr-TR" dirty="0" err="1"/>
              <a:t>whıle</a:t>
            </a:r>
            <a:r>
              <a:rPr lang="tr-TR" dirty="0"/>
              <a:t> döngüleri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C48626-42A7-46BE-A4E1-CD834A1A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b="1" dirty="0"/>
              <a:t>1968 Yılında </a:t>
            </a:r>
            <a:r>
              <a:rPr lang="tr-TR" b="1" i="1" dirty="0" err="1"/>
              <a:t>Edsger</a:t>
            </a:r>
            <a:r>
              <a:rPr lang="tr-TR" b="1" i="1" dirty="0"/>
              <a:t> W. </a:t>
            </a:r>
            <a:r>
              <a:rPr lang="tr-TR" b="1" i="1" dirty="0" err="1"/>
              <a:t>Dijkstra</a:t>
            </a:r>
            <a:r>
              <a:rPr lang="tr-TR" b="1" i="1" dirty="0"/>
              <a:t> </a:t>
            </a:r>
            <a:br>
              <a:rPr lang="tr-TR" i="1" dirty="0"/>
            </a:br>
            <a:r>
              <a:rPr lang="tr-TR" b="1" i="1" dirty="0">
                <a:solidFill>
                  <a:srgbClr val="0000FF"/>
                </a:solidFill>
              </a:rPr>
              <a:t>GOTO/JUMP TO</a:t>
            </a:r>
            <a:r>
              <a:rPr lang="tr-TR" b="1" i="1" dirty="0">
                <a:solidFill>
                  <a:srgbClr val="00B050"/>
                </a:solidFill>
              </a:rPr>
              <a:t> ifadelerini zararlı olarak ilan edilmiştir</a:t>
            </a:r>
            <a:r>
              <a:rPr lang="tr-TR" dirty="0"/>
              <a:t>. </a:t>
            </a:r>
          </a:p>
          <a:p>
            <a:pPr marL="0" indent="0" algn="ctr">
              <a:buNone/>
            </a:pPr>
            <a:r>
              <a:rPr lang="tr-TR" sz="4800" b="1" i="1" dirty="0">
                <a:solidFill>
                  <a:srgbClr val="FF0000"/>
                </a:solidFill>
              </a:rPr>
              <a:t>Yapısal programlamada </a:t>
            </a:r>
            <a:br>
              <a:rPr lang="tr-TR" sz="4800" b="1" i="1" dirty="0">
                <a:solidFill>
                  <a:srgbClr val="FF0000"/>
                </a:solidFill>
              </a:rPr>
            </a:br>
            <a:r>
              <a:rPr lang="tr-TR" sz="4800" b="1" i="1" dirty="0">
                <a:solidFill>
                  <a:srgbClr val="FF0000"/>
                </a:solidFill>
              </a:rPr>
              <a:t>GOTO kullanılmaz</a:t>
            </a:r>
            <a:r>
              <a:rPr lang="tr-TR" sz="4800" i="1" dirty="0">
                <a:solidFill>
                  <a:srgbClr val="FF0000"/>
                </a:solidFill>
              </a:rPr>
              <a:t>.</a:t>
            </a:r>
            <a:r>
              <a:rPr lang="tr-TR" sz="4800" i="1" dirty="0"/>
              <a:t> </a:t>
            </a:r>
          </a:p>
          <a:p>
            <a:pPr marL="0" indent="0" algn="ctr">
              <a:buNone/>
            </a:pPr>
            <a:r>
              <a:rPr lang="tr-TR" i="1" dirty="0"/>
              <a:t>C dilinde kullanılmasının nedeni, </a:t>
            </a:r>
            <a:br>
              <a:rPr lang="tr-TR" i="1" dirty="0"/>
            </a:br>
            <a:r>
              <a:rPr lang="tr-TR" i="1" dirty="0"/>
              <a:t>düşük düzey </a:t>
            </a:r>
            <a:r>
              <a:rPr lang="tr-TR" i="1" dirty="0" err="1"/>
              <a:t>assembly</a:t>
            </a:r>
            <a:r>
              <a:rPr lang="tr-TR" i="1" dirty="0"/>
              <a:t> yada makine kodu yazılmasını desteklemektir. </a:t>
            </a:r>
          </a:p>
          <a:p>
            <a:pPr marL="0" indent="0" algn="ctr">
              <a:buNone/>
            </a:pPr>
            <a:r>
              <a:rPr lang="tr-TR" dirty="0"/>
              <a:t>GOTO kullanmamak için;</a:t>
            </a:r>
            <a:br>
              <a:rPr lang="tr-TR" dirty="0"/>
            </a:br>
            <a:r>
              <a:rPr lang="tr-TR" dirty="0"/>
              <a:t> </a:t>
            </a:r>
            <a:r>
              <a:rPr lang="tr-TR" b="1" dirty="0" err="1">
                <a:latin typeface="Consolas" panose="020B0609020204030204" pitchFamily="49" charset="0"/>
              </a:rPr>
              <a:t>while</a:t>
            </a:r>
            <a:r>
              <a:rPr lang="tr-TR" dirty="0"/>
              <a:t>, </a:t>
            </a:r>
            <a:r>
              <a:rPr lang="tr-TR" b="1" dirty="0">
                <a:latin typeface="Consolas" panose="020B0609020204030204" pitchFamily="49" charset="0"/>
              </a:rPr>
              <a:t>do..</a:t>
            </a:r>
            <a:r>
              <a:rPr lang="tr-TR" b="1" dirty="0" err="1"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/>
              <a:t>ve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/>
              <a:t>olmak üzere talimatları (</a:t>
            </a:r>
            <a:r>
              <a:rPr lang="tr-TR" dirty="0" err="1">
                <a:solidFill>
                  <a:srgbClr val="FF0000"/>
                </a:solidFill>
              </a:rPr>
              <a:t>statements</a:t>
            </a:r>
            <a:r>
              <a:rPr lang="tr-TR" dirty="0"/>
              <a:t>) yapısal programlamayı karşılayacak şekilde C diline eklenmiştir.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3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71A281A-0212-4169-B913-D1B3C60B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while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KoşulDoğruİseİcraEdilecekTEKTalimat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while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{ //DÖNGÜ Bloğu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İcraEdilecektalimat1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 İcraEdilecektalimat2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//...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İcraEdilecektalimatN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 //DÖNGÜ Bloğu Bitişi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Bu döngüde; </a:t>
            </a:r>
            <a:r>
              <a:rPr lang="tr-TR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kosul</a:t>
            </a:r>
            <a:r>
              <a:rPr lang="tr-TR" sz="1600" dirty="0"/>
              <a:t> ifadesi test edilir. </a:t>
            </a:r>
            <a:r>
              <a:rPr lang="tr-TR" sz="1600" b="1" dirty="0"/>
              <a:t>DOĞRU/SIFIRDANFARKLI/EVET </a:t>
            </a:r>
            <a:br>
              <a:rPr lang="tr-TR" sz="1600" b="1" dirty="0"/>
            </a:br>
            <a:r>
              <a:rPr lang="tr-TR" sz="1600" b="1" u="sng" dirty="0">
                <a:solidFill>
                  <a:srgbClr val="FF0000"/>
                </a:solidFill>
              </a:rPr>
              <a:t>olduğu sürece</a:t>
            </a:r>
            <a:r>
              <a:rPr lang="tr-TR" sz="1600" b="1" dirty="0"/>
              <a:t> </a:t>
            </a:r>
            <a:r>
              <a:rPr lang="tr-TR" sz="1600" b="1" dirty="0" err="1">
                <a:latin typeface="Consolas" panose="020B0609020204030204" pitchFamily="49" charset="0"/>
              </a:rPr>
              <a:t>KoşulDoğruİseİcraEdilecekTEKTalimat</a:t>
            </a:r>
            <a:r>
              <a:rPr lang="tr-TR" sz="1600" dirty="0"/>
              <a:t> çalıştırılır.</a:t>
            </a:r>
          </a:p>
          <a:p>
            <a:r>
              <a:rPr lang="tr-TR" sz="1600" dirty="0"/>
              <a:t>Birden fazla talimat icra edilecekse blok içine alınır.</a:t>
            </a:r>
          </a:p>
          <a:p>
            <a:r>
              <a:rPr lang="tr-TR" sz="1600" u="sng" dirty="0">
                <a:highlight>
                  <a:srgbClr val="FFFF00"/>
                </a:highlight>
              </a:rPr>
              <a:t>Sayaca ilk değer </a:t>
            </a:r>
            <a:r>
              <a:rPr lang="tr-TR" sz="1600" b="1" u="sng" dirty="0" err="1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sz="1600" u="sng" dirty="0">
                <a:highlight>
                  <a:srgbClr val="FFFF00"/>
                </a:highlight>
              </a:rPr>
              <a:t> talimatı öncesi yine verilir.</a:t>
            </a:r>
          </a:p>
          <a:p>
            <a:r>
              <a:rPr lang="tr-TR" sz="1600" u="sng" dirty="0">
                <a:highlight>
                  <a:srgbClr val="FFFF00"/>
                </a:highlight>
              </a:rPr>
              <a:t>Artırma veya eksiltme ifadesi blok içinde yer alır. </a:t>
            </a:r>
          </a:p>
          <a:p>
            <a:pPr marL="0" indent="0" algn="ctr">
              <a:buNone/>
            </a:pPr>
            <a:r>
              <a:rPr lang="tr-TR" sz="1600" b="1" i="1" dirty="0">
                <a:solidFill>
                  <a:srgbClr val="C00000"/>
                </a:solidFill>
              </a:rPr>
              <a:t>Klasik Döngüdeki GOTO ve IF talimatlarından kurtulmuş olduk.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285704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akışı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A: </a:t>
            </a:r>
            <a:r>
              <a:rPr lang="tr-TR" sz="2400" dirty="0" err="1">
                <a:latin typeface="Consolas" panose="020B0609020204030204" pitchFamily="49" charset="0"/>
              </a:rPr>
              <a:t>While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i="1" dirty="0"/>
              <a:t>Döngüsü Başlangıcı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u="sng" dirty="0"/>
              <a:t>Koşul, döngü bloğunun </a:t>
            </a:r>
            <a:r>
              <a:rPr lang="tr-TR" sz="2400" u="sng" dirty="0">
                <a:highlight>
                  <a:srgbClr val="FFFF00"/>
                </a:highlight>
              </a:rPr>
              <a:t>her yinelemesi öncesinde</a:t>
            </a:r>
            <a:r>
              <a:rPr lang="tr-TR" sz="2400" u="sng" dirty="0"/>
              <a:t> test edilir. Doğrulanırsa yinelemeye devam edilir.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i="1" u="sng" dirty="0"/>
              <a:t>Döngü bloğu icra edilmese de koşul en az 1 kez kontrol edilir.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B: </a:t>
            </a:r>
            <a:r>
              <a:rPr lang="tr-TR" sz="2400" dirty="0" err="1">
                <a:latin typeface="Consolas" panose="020B0609020204030204" pitchFamily="49" charset="0"/>
              </a:rPr>
              <a:t>While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i="1" dirty="0"/>
              <a:t>Döngüsü Bitişi</a:t>
            </a:r>
            <a:endParaRPr lang="tr-TR" sz="24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u="sng" dirty="0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A01FE9F2-8B3E-4C3A-AEFA-9D8EEC63E8A5}"/>
              </a:ext>
            </a:extLst>
          </p:cNvPr>
          <p:cNvGrpSpPr/>
          <p:nvPr/>
        </p:nvGrpSpPr>
        <p:grpSpPr>
          <a:xfrm>
            <a:off x="1767582" y="1070941"/>
            <a:ext cx="4908487" cy="4099640"/>
            <a:chOff x="1767582" y="1070941"/>
            <a:chExt cx="4908487" cy="4099640"/>
          </a:xfrm>
        </p:grpSpPr>
        <p:sp>
          <p:nvSpPr>
            <p:cNvPr id="25" name="Akış Çizelgesi: Bağlayıcı 24">
              <a:extLst>
                <a:ext uri="{FF2B5EF4-FFF2-40B4-BE49-F238E27FC236}">
                  <a16:creationId xmlns:a16="http://schemas.microsoft.com/office/drawing/2014/main" id="{9434E09A-C3E9-41F0-BCE4-093FA593BD48}"/>
                </a:ext>
              </a:extLst>
            </p:cNvPr>
            <p:cNvSpPr/>
            <p:nvPr/>
          </p:nvSpPr>
          <p:spPr>
            <a:xfrm>
              <a:off x="3684491" y="1070941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6" name="Akış Çizelgesi: Karar 25">
              <a:extLst>
                <a:ext uri="{FF2B5EF4-FFF2-40B4-BE49-F238E27FC236}">
                  <a16:creationId xmlns:a16="http://schemas.microsoft.com/office/drawing/2014/main" id="{4B05F390-6B02-45D0-8AF1-D9192188FBDF}"/>
                </a:ext>
              </a:extLst>
            </p:cNvPr>
            <p:cNvSpPr/>
            <p:nvPr/>
          </p:nvSpPr>
          <p:spPr>
            <a:xfrm>
              <a:off x="2801969" y="1822944"/>
              <a:ext cx="2083869" cy="722775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ln w="0"/>
                  <a:solidFill>
                    <a:schemeClr val="tx1"/>
                  </a:solidFill>
                </a:rPr>
                <a:t>While</a:t>
              </a:r>
              <a:r>
                <a:rPr lang="tr-TR" sz="1200" dirty="0">
                  <a:ln w="0"/>
                  <a:solidFill>
                    <a:schemeClr val="tx1"/>
                  </a:solidFill>
                </a:rPr>
                <a:t> 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>
                  <a:ln w="0"/>
                  <a:solidFill>
                    <a:schemeClr val="tx1"/>
                  </a:solidFill>
                </a:rPr>
                <a:t>Koşul Kontrolü</a:t>
              </a:r>
            </a:p>
          </p:txBody>
        </p:sp>
        <p:sp>
          <p:nvSpPr>
            <p:cNvPr id="27" name="Akış Çizelgesi: Bağlayıcı 26">
              <a:extLst>
                <a:ext uri="{FF2B5EF4-FFF2-40B4-BE49-F238E27FC236}">
                  <a16:creationId xmlns:a16="http://schemas.microsoft.com/office/drawing/2014/main" id="{CB87E4BB-75D9-483A-B45C-460A023CC6DA}"/>
                </a:ext>
              </a:extLst>
            </p:cNvPr>
            <p:cNvSpPr/>
            <p:nvPr/>
          </p:nvSpPr>
          <p:spPr>
            <a:xfrm>
              <a:off x="6387311" y="4891448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28" name="Düz Ok Bağlayıcısı 27">
              <a:extLst>
                <a:ext uri="{FF2B5EF4-FFF2-40B4-BE49-F238E27FC236}">
                  <a16:creationId xmlns:a16="http://schemas.microsoft.com/office/drawing/2014/main" id="{C0567212-869B-4928-B620-2DA6C8B3A130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3828870" y="1350074"/>
              <a:ext cx="15034" cy="4728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38A28880-C7D2-4C5B-8AC9-E97EEFF68403}"/>
                </a:ext>
              </a:extLst>
            </p:cNvPr>
            <p:cNvSpPr txBox="1"/>
            <p:nvPr/>
          </p:nvSpPr>
          <p:spPr>
            <a:xfrm>
              <a:off x="5494346" y="2136574"/>
              <a:ext cx="1037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  <a:highlight>
                    <a:srgbClr val="FFFF00"/>
                  </a:highlight>
                </a:rPr>
                <a:t>Koşul Yanlış/Hayır/ Sıfır İse</a:t>
              </a:r>
            </a:p>
          </p:txBody>
        </p:sp>
        <p:cxnSp>
          <p:nvCxnSpPr>
            <p:cNvPr id="31" name="Bağlayıcı: Dirsek 30">
              <a:extLst>
                <a:ext uri="{FF2B5EF4-FFF2-40B4-BE49-F238E27FC236}">
                  <a16:creationId xmlns:a16="http://schemas.microsoft.com/office/drawing/2014/main" id="{AA754D6D-49FD-4C54-9633-F5DD3F9D5F11}"/>
                </a:ext>
              </a:extLst>
            </p:cNvPr>
            <p:cNvCxnSpPr>
              <a:cxnSpLocks/>
              <a:stCxn id="35" idx="1"/>
              <a:endCxn id="25" idx="2"/>
            </p:cNvCxnSpPr>
            <p:nvPr/>
          </p:nvCxnSpPr>
          <p:spPr>
            <a:xfrm rot="10800000" flipH="1">
              <a:off x="2124075" y="1210508"/>
              <a:ext cx="1560415" cy="3144794"/>
            </a:xfrm>
            <a:prstGeom prst="bentConnector3">
              <a:avLst>
                <a:gd name="adj1" fmla="val -2319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kış Çizelgesi: İşlem 34">
              <a:extLst>
                <a:ext uri="{FF2B5EF4-FFF2-40B4-BE49-F238E27FC236}">
                  <a16:creationId xmlns:a16="http://schemas.microsoft.com/office/drawing/2014/main" id="{E6FB7461-833E-4046-B56E-2DCE214687C9}"/>
                </a:ext>
              </a:extLst>
            </p:cNvPr>
            <p:cNvSpPr/>
            <p:nvPr/>
          </p:nvSpPr>
          <p:spPr>
            <a:xfrm>
              <a:off x="2124076" y="3972149"/>
              <a:ext cx="3370270" cy="76630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ln w="0"/>
                  <a:solidFill>
                    <a:schemeClr val="tx1"/>
                  </a:solidFill>
                </a:rPr>
                <a:t>While</a:t>
              </a:r>
              <a:r>
                <a:rPr lang="tr-TR" sz="1200" dirty="0">
                  <a:ln w="0"/>
                  <a:solidFill>
                    <a:schemeClr val="tx1"/>
                  </a:solidFill>
                </a:rPr>
                <a:t> koşul ifadesinden sonraki talimat (</a:t>
              </a:r>
              <a:r>
                <a:rPr lang="tr-TR" sz="1200" dirty="0" err="1">
                  <a:ln w="0"/>
                  <a:solidFill>
                    <a:schemeClr val="tx1"/>
                  </a:solidFill>
                </a:rPr>
                <a:t>statement</a:t>
              </a:r>
              <a:r>
                <a:rPr lang="tr-TR" sz="1200" dirty="0">
                  <a:ln w="0"/>
                  <a:solidFill>
                    <a:schemeClr val="tx1"/>
                  </a:solidFill>
                </a:rPr>
                <a:t>)  yada döngü bloğu icra edilir.</a:t>
              </a:r>
            </a:p>
          </p:txBody>
        </p:sp>
        <p:cxnSp>
          <p:nvCxnSpPr>
            <p:cNvPr id="36" name="Düz Ok Bağlayıcısı 35">
              <a:extLst>
                <a:ext uri="{FF2B5EF4-FFF2-40B4-BE49-F238E27FC236}">
                  <a16:creationId xmlns:a16="http://schemas.microsoft.com/office/drawing/2014/main" id="{71C54B35-B08A-4583-95A6-12F14FF13730}"/>
                </a:ext>
              </a:extLst>
            </p:cNvPr>
            <p:cNvCxnSpPr>
              <a:cxnSpLocks/>
              <a:stCxn id="26" idx="2"/>
              <a:endCxn id="35" idx="0"/>
            </p:cNvCxnSpPr>
            <p:nvPr/>
          </p:nvCxnSpPr>
          <p:spPr>
            <a:xfrm flipH="1">
              <a:off x="3809211" y="2545719"/>
              <a:ext cx="34693" cy="14264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Metin kutusu 55">
              <a:extLst>
                <a:ext uri="{FF2B5EF4-FFF2-40B4-BE49-F238E27FC236}">
                  <a16:creationId xmlns:a16="http://schemas.microsoft.com/office/drawing/2014/main" id="{367B3152-1072-411F-8F02-80FAA3DEE64D}"/>
                </a:ext>
              </a:extLst>
            </p:cNvPr>
            <p:cNvSpPr txBox="1"/>
            <p:nvPr/>
          </p:nvSpPr>
          <p:spPr>
            <a:xfrm>
              <a:off x="1767582" y="3013501"/>
              <a:ext cx="175101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/>
                  <a:highlight>
                    <a:srgbClr val="FFFF00"/>
                  </a:highlight>
                </a:rPr>
                <a:t>Koşul Doğru/Evet/</a:t>
              </a:r>
              <a:br>
                <a:rPr lang="tr-TR" sz="1200" dirty="0">
                  <a:ln w="0"/>
                  <a:highlight>
                    <a:srgbClr val="FFFF00"/>
                  </a:highlight>
                </a:rPr>
              </a:br>
              <a:r>
                <a:rPr lang="tr-TR" sz="1200" dirty="0">
                  <a:ln w="0"/>
                  <a:highlight>
                    <a:srgbClr val="FFFF00"/>
                  </a:highlight>
                </a:rPr>
                <a:t>Sıfırdan Farklı </a:t>
              </a:r>
              <a:br>
                <a:rPr lang="tr-TR" sz="1200" dirty="0">
                  <a:ln w="0"/>
                  <a:highlight>
                    <a:srgbClr val="FFFF00"/>
                  </a:highlight>
                </a:rPr>
              </a:br>
              <a:r>
                <a:rPr lang="tr-TR" sz="1200" dirty="0">
                  <a:ln w="0"/>
                  <a:highlight>
                    <a:srgbClr val="FFFF00"/>
                  </a:highlight>
                </a:rPr>
                <a:t>ise</a:t>
              </a:r>
              <a:br>
                <a:rPr lang="tr-TR" sz="1200" dirty="0">
                  <a:ln w="0"/>
                  <a:highlight>
                    <a:srgbClr val="FFFF00"/>
                  </a:highlight>
                </a:rPr>
              </a:br>
              <a:r>
                <a:rPr lang="tr-TR" sz="1200" dirty="0">
                  <a:ln w="0"/>
                  <a:highlight>
                    <a:srgbClr val="FFFF00"/>
                  </a:highlight>
                </a:rPr>
                <a:t>Yineleme (</a:t>
              </a:r>
              <a:r>
                <a:rPr lang="tr-TR" sz="1200" dirty="0" err="1">
                  <a:ln w="0"/>
                  <a:highlight>
                    <a:srgbClr val="FFFF00"/>
                  </a:highlight>
                </a:rPr>
                <a:t>Iteration</a:t>
              </a:r>
              <a:r>
                <a:rPr lang="tr-TR" sz="1200" dirty="0">
                  <a:ln w="0"/>
                  <a:highlight>
                    <a:srgbClr val="FFFF00"/>
                  </a:highlight>
                </a:rPr>
                <a:t>)</a:t>
              </a:r>
            </a:p>
          </p:txBody>
        </p:sp>
        <p:cxnSp>
          <p:nvCxnSpPr>
            <p:cNvPr id="76" name="Bağlayıcı: Dirsek 75">
              <a:extLst>
                <a:ext uri="{FF2B5EF4-FFF2-40B4-BE49-F238E27FC236}">
                  <a16:creationId xmlns:a16="http://schemas.microsoft.com/office/drawing/2014/main" id="{41BA4632-1F9C-4923-9329-FCCF471FA26B}"/>
                </a:ext>
              </a:extLst>
            </p:cNvPr>
            <p:cNvCxnSpPr>
              <a:cxnSpLocks/>
              <a:stCxn id="26" idx="3"/>
              <a:endCxn id="27" idx="0"/>
            </p:cNvCxnSpPr>
            <p:nvPr/>
          </p:nvCxnSpPr>
          <p:spPr>
            <a:xfrm>
              <a:off x="4885838" y="2184332"/>
              <a:ext cx="1645852" cy="270711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958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örneği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BF7E71C-80DD-47CC-BC0F-D195B774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//1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while (</a:t>
            </a:r>
            <a:r>
              <a:rPr lang="en-US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tr-TR" b="1" dirty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tr-TR" b="1" dirty="0">
                <a:solidFill>
                  <a:srgbClr val="FF00FF"/>
                </a:solidFill>
                <a:latin typeface="Consolas" panose="020B0609020204030204" pitchFamily="49" charset="0"/>
              </a:rPr>
              <a:t> {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//2-5- 8-11-14-17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  </a:t>
            </a:r>
            <a:r>
              <a:rPr lang="tr-TR" dirty="0">
                <a:latin typeface="Consolas" panose="020B0609020204030204" pitchFamily="49" charset="0"/>
              </a:rPr>
              <a:t>                 //3-6- 9-12-15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("%d.</a:t>
            </a:r>
            <a:r>
              <a:rPr lang="tr-TR" dirty="0">
                <a:latin typeface="Consolas" panose="020B0609020204030204" pitchFamily="49" charset="0"/>
              </a:rPr>
              <a:t>ILHAN</a:t>
            </a:r>
            <a:r>
              <a:rPr lang="en-US" dirty="0">
                <a:latin typeface="Consolas" panose="020B0609020204030204" pitchFamily="49" charset="0"/>
              </a:rPr>
              <a:t>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//4-7-10-13-16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 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//18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u="sng" dirty="0">
                <a:latin typeface="Consolas" panose="020B0609020204030204" pitchFamily="49" charset="0"/>
              </a:rPr>
              <a:t>İcra sırası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u="sng" dirty="0">
                <a:latin typeface="Consolas" panose="020B0609020204030204" pitchFamily="49" charset="0"/>
              </a:rPr>
              <a:t>i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u="sng" dirty="0">
                <a:latin typeface="Consolas" panose="020B0609020204030204" pitchFamily="49" charset="0"/>
              </a:rPr>
              <a:t>ÇIKTI</a:t>
            </a:r>
            <a:r>
              <a:rPr lang="tr-TR" sz="2000" dirty="0">
                <a:latin typeface="Consolas" panose="020B0609020204030204" pitchFamily="49" charset="0"/>
              </a:rPr>
              <a:t>   </a:t>
            </a:r>
            <a:r>
              <a:rPr lang="tr-TR" sz="2000" u="sng" dirty="0">
                <a:latin typeface="Consolas" panose="020B0609020204030204" pitchFamily="49" charset="0"/>
              </a:rPr>
              <a:t>ACIKLAMA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1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2  0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 i&lt;5 olduğundan döngüye girilir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3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4  1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1.ILHAN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5  1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6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2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7  2  2.ILHAN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8  2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9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10  3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3.ILHAN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11  3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12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13  </a:t>
            </a:r>
            <a:r>
              <a:rPr lang="tr-TR" dirty="0">
                <a:latin typeface="Consolas" panose="020B0609020204030204" pitchFamily="49" charset="0"/>
              </a:rPr>
              <a:t>4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>
                <a:latin typeface="Consolas" panose="020B0609020204030204" pitchFamily="49" charset="0"/>
              </a:rPr>
              <a:t>4</a:t>
            </a:r>
            <a:r>
              <a:rPr lang="tr-TR" sz="2000" dirty="0">
                <a:latin typeface="Consolas" panose="020B0609020204030204" pitchFamily="49" charset="0"/>
              </a:rPr>
              <a:t>.ILHAN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14  </a:t>
            </a:r>
            <a:r>
              <a:rPr lang="tr-TR" dirty="0">
                <a:latin typeface="Consolas" panose="020B0609020204030204" pitchFamily="49" charset="0"/>
              </a:rPr>
              <a:t>4</a:t>
            </a:r>
            <a:r>
              <a:rPr lang="tr-TR" sz="2000" dirty="0">
                <a:latin typeface="Consolas" panose="020B0609020204030204" pitchFamily="49" charset="0"/>
              </a:rPr>
              <a:t>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15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16  5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5.ILHAN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17  </a:t>
            </a:r>
            <a:r>
              <a:rPr lang="tr-TR" dirty="0">
                <a:latin typeface="Consolas" panose="020B0609020204030204" pitchFamily="49" charset="0"/>
              </a:rPr>
              <a:t>5</a:t>
            </a:r>
            <a:r>
              <a:rPr lang="tr-TR" sz="2000" dirty="0">
                <a:latin typeface="Consolas" panose="020B0609020204030204" pitchFamily="49" charset="0"/>
              </a:rPr>
              <a:t>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</a:t>
            </a:r>
            <a:r>
              <a:rPr lang="tr-TR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olmadığından döngü biter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18  5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*/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Önceki örneği ele alalım.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Döngü öncesinde sayaca başlangıç değeri verildi. </a:t>
            </a:r>
            <a:r>
              <a:rPr lang="tr-TR" sz="2400" dirty="0">
                <a:highlight>
                  <a:srgbClr val="FFFF00"/>
                </a:highlight>
              </a:rPr>
              <a:t>Vermezsek ne olur?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i&lt;5 </a:t>
            </a:r>
            <a:r>
              <a:rPr lang="tr-TR" sz="2400" u="sng" dirty="0">
                <a:highlight>
                  <a:srgbClr val="FFFF00"/>
                </a:highlight>
              </a:rPr>
              <a:t>olduğu sürece </a:t>
            </a:r>
            <a:r>
              <a:rPr lang="tr-T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tr-TR" sz="2400" dirty="0"/>
              <a:t> bloğu içindeki talimatlar icra edilir.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Döngü içinde sayaç artırıldı. </a:t>
            </a:r>
            <a:r>
              <a:rPr lang="tr-TR" sz="2400" dirty="0">
                <a:highlight>
                  <a:srgbClr val="FFFF00"/>
                </a:highlight>
              </a:rPr>
              <a:t>Artırılmazsa ne olur?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74DD8BE-B045-4CC4-9728-928E72D57C99}"/>
              </a:ext>
            </a:extLst>
          </p:cNvPr>
          <p:cNvSpPr/>
          <p:nvPr/>
        </p:nvSpPr>
        <p:spPr>
          <a:xfrm rot="19152993">
            <a:off x="-33591" y="2457502"/>
            <a:ext cx="925445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ve bloğu;</a:t>
            </a:r>
          </a:p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Mantıksal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logical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olarak 3 satır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sequence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fiziksel olarak ise 16 satırdır.</a:t>
            </a:r>
          </a:p>
        </p:txBody>
      </p:sp>
    </p:spTree>
    <p:extLst>
      <p:ext uri="{BB962C8B-B14F-4D97-AF65-F5344CB8AC3E}">
        <p14:creationId xmlns:p14="http://schemas.microsoft.com/office/powerpoint/2010/main" val="166551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Sonra bu veri yapılarını işleyen kontrol yapıları kodlanır.</a:t>
            </a:r>
            <a:br>
              <a:rPr lang="tr-TR" dirty="0"/>
            </a:br>
            <a:r>
              <a:rPr lang="tr-TR" dirty="0"/>
              <a:t>(procedure  and </a:t>
            </a:r>
            <a:r>
              <a:rPr lang="tr-TR" dirty="0">
                <a:solidFill>
                  <a:srgbClr val="C00000"/>
                </a:solidFill>
              </a:rPr>
              <a:t>function</a:t>
            </a:r>
            <a:r>
              <a:rPr lang="tr-TR" dirty="0"/>
              <a:t>) </a:t>
            </a: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case</a:t>
            </a:r>
            <a:endParaRPr lang="tr-TR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Do..</a:t>
            </a:r>
            <a:r>
              <a:rPr lang="tr-TR" dirty="0" err="1"/>
              <a:t>whıle</a:t>
            </a:r>
            <a:r>
              <a:rPr lang="tr-TR" dirty="0"/>
              <a:t>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71A281A-0212-4169-B913-D1B3C60B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do 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İcraEdilecekTEKTalimat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 //DÖNGÜ Bloğu Başlangıcı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İcraEdilecektalimat1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İcraEdilecektalimat2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İcraEdilecektalimatN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 //DÖNGÜ Bloğu Bitişi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Bu döngüde; </a:t>
            </a:r>
            <a:r>
              <a:rPr lang="tr-TR" dirty="0" err="1">
                <a:latin typeface="Consolas" panose="020B0609020204030204" pitchFamily="49" charset="0"/>
              </a:rPr>
              <a:t>İcraEdilecektalimat</a:t>
            </a:r>
            <a:r>
              <a:rPr lang="tr-TR" dirty="0"/>
              <a:t> bir kez çalıştırıldıktan sonra,  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dirty="0"/>
              <a:t> test edilir ve DOĞRU </a:t>
            </a:r>
            <a:r>
              <a:rPr lang="tr-TR" u="sng" dirty="0">
                <a:solidFill>
                  <a:srgbClr val="FF0000"/>
                </a:solidFill>
              </a:rPr>
              <a:t>olduğu sürece </a:t>
            </a:r>
            <a:r>
              <a:rPr lang="tr-TR" dirty="0" err="1">
                <a:latin typeface="Consolas" panose="020B0609020204030204" pitchFamily="49" charset="0"/>
              </a:rPr>
              <a:t>İcraEdilecekTEKTalimat</a:t>
            </a:r>
            <a:r>
              <a:rPr lang="tr-TR" dirty="0"/>
              <a:t> çalıştırılır.</a:t>
            </a:r>
          </a:p>
          <a:p>
            <a:r>
              <a:rPr lang="tr-TR" dirty="0"/>
              <a:t>Birden fazla talimat icra edilecekse blok içine alınır.</a:t>
            </a:r>
          </a:p>
          <a:p>
            <a:r>
              <a:rPr lang="tr-TR" u="sng" dirty="0">
                <a:highlight>
                  <a:srgbClr val="FFFF00"/>
                </a:highlight>
              </a:rPr>
              <a:t>Sayaca ilk değer </a:t>
            </a:r>
            <a:r>
              <a:rPr lang="tr-TR" b="1" u="sng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u="sng" dirty="0">
                <a:highlight>
                  <a:srgbClr val="FFFF00"/>
                </a:highlight>
              </a:rPr>
              <a:t> öncesi yine verilir</a:t>
            </a:r>
            <a:r>
              <a:rPr lang="tr-TR" dirty="0"/>
              <a:t>.</a:t>
            </a:r>
          </a:p>
          <a:p>
            <a:r>
              <a:rPr lang="tr-TR" dirty="0">
                <a:highlight>
                  <a:srgbClr val="FFFF00"/>
                </a:highlight>
              </a:rPr>
              <a:t>Artırma veya eksiltme ifadesi blok içinde yer alır. </a:t>
            </a:r>
          </a:p>
          <a:p>
            <a:pPr marL="0" indent="0" algn="ctr">
              <a:buNone/>
            </a:pPr>
            <a:r>
              <a:rPr lang="tr-TR" b="1" i="1" dirty="0">
                <a:solidFill>
                  <a:srgbClr val="C00000"/>
                </a:solidFill>
              </a:rPr>
              <a:t>Burada da klasik Döngüdeki GOTO ve IF talimatlarından kurtulmuş olduk.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709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Do..</a:t>
            </a:r>
            <a:r>
              <a:rPr lang="tr-TR" dirty="0" err="1"/>
              <a:t>Whıle</a:t>
            </a:r>
            <a:r>
              <a:rPr lang="tr-TR" dirty="0"/>
              <a:t> akışı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2400" b="1" dirty="0"/>
              <a:t>A: </a:t>
            </a:r>
            <a:r>
              <a:rPr lang="tr-TR" sz="2400" dirty="0"/>
              <a:t>Do etiketi ve Döngü Başlangıcı</a:t>
            </a:r>
          </a:p>
          <a:p>
            <a:r>
              <a:rPr lang="tr-TR" sz="2400" dirty="0"/>
              <a:t>Do bloğu en az 1 kez icra edilir.</a:t>
            </a:r>
          </a:p>
          <a:p>
            <a:r>
              <a:rPr lang="tr-TR" sz="2400" b="1" dirty="0"/>
              <a:t>B:</a:t>
            </a:r>
            <a:r>
              <a:rPr lang="tr-TR" sz="2400" dirty="0"/>
              <a:t> Döngüsü Bloğu Bitişi</a:t>
            </a:r>
            <a:endParaRPr lang="tr-TR" sz="2400" u="sng" dirty="0"/>
          </a:p>
          <a:p>
            <a:r>
              <a:rPr lang="tr-TR" sz="2400" dirty="0"/>
              <a:t>Döngü bloğunun </a:t>
            </a:r>
            <a:r>
              <a:rPr lang="tr-TR" sz="2400" dirty="0">
                <a:highlight>
                  <a:srgbClr val="FFFF00"/>
                </a:highlight>
              </a:rPr>
              <a:t>her yinelenmesi sonrasında koşul test edilir</a:t>
            </a:r>
            <a:r>
              <a:rPr lang="tr-TR" sz="2400" dirty="0"/>
              <a:t>. </a:t>
            </a:r>
          </a:p>
          <a:p>
            <a:r>
              <a:rPr lang="tr-TR" sz="2400" dirty="0"/>
              <a:t>Koşul doğrulanırsa do etiketine dönülerek yinelemeye devam edilir.</a:t>
            </a:r>
          </a:p>
          <a:p>
            <a:r>
              <a:rPr lang="tr-TR" sz="2400" b="1" dirty="0"/>
              <a:t>C:</a:t>
            </a:r>
            <a:r>
              <a:rPr lang="tr-TR" sz="2400" dirty="0"/>
              <a:t> Koşul doğrulanmaz ise yineleme yapılmaz ve çıkılır.</a:t>
            </a:r>
          </a:p>
        </p:txBody>
      </p:sp>
      <p:sp>
        <p:nvSpPr>
          <p:cNvPr id="9" name="Akış Çizelgesi: Karar 8">
            <a:extLst>
              <a:ext uri="{FF2B5EF4-FFF2-40B4-BE49-F238E27FC236}">
                <a16:creationId xmlns:a16="http://schemas.microsoft.com/office/drawing/2014/main" id="{3F469775-5DC1-47D2-99BA-7EC0A97D3F33}"/>
              </a:ext>
            </a:extLst>
          </p:cNvPr>
          <p:cNvSpPr/>
          <p:nvPr/>
        </p:nvSpPr>
        <p:spPr>
          <a:xfrm>
            <a:off x="2393046" y="3254362"/>
            <a:ext cx="1751010" cy="84670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</a:rPr>
              <a:t>Do..</a:t>
            </a:r>
            <a:r>
              <a:rPr lang="tr-TR" sz="1200" dirty="0" err="1">
                <a:ln w="0"/>
                <a:solidFill>
                  <a:schemeClr val="tx1"/>
                </a:solidFill>
              </a:rPr>
              <a:t>While</a:t>
            </a:r>
            <a:r>
              <a:rPr lang="tr-TR" sz="1200" dirty="0">
                <a:ln w="0"/>
                <a:solidFill>
                  <a:schemeClr val="tx1"/>
                </a:solidFill>
              </a:rPr>
              <a:t> Koşul Kontrolü</a:t>
            </a:r>
          </a:p>
        </p:txBody>
      </p:sp>
      <p:sp>
        <p:nvSpPr>
          <p:cNvPr id="10" name="Akış Çizelgesi: Bağlayıcı 9">
            <a:extLst>
              <a:ext uri="{FF2B5EF4-FFF2-40B4-BE49-F238E27FC236}">
                <a16:creationId xmlns:a16="http://schemas.microsoft.com/office/drawing/2014/main" id="{E8CD2F55-D6C8-4E7A-AE6C-B025FA8C70EB}"/>
              </a:ext>
            </a:extLst>
          </p:cNvPr>
          <p:cNvSpPr/>
          <p:nvPr/>
        </p:nvSpPr>
        <p:spPr>
          <a:xfrm>
            <a:off x="3133718" y="4959601"/>
            <a:ext cx="288758" cy="279133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F18DE573-EA08-46A8-91D4-76A63E7DA2A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268551" y="4101069"/>
            <a:ext cx="9546" cy="858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BCD9D31B-1079-43C4-BC71-85D1A698FD55}"/>
              </a:ext>
            </a:extLst>
          </p:cNvPr>
          <p:cNvCxnSpPr>
            <a:cxnSpLocks/>
            <a:stCxn id="9" idx="3"/>
            <a:endCxn id="17" idx="6"/>
          </p:cNvCxnSpPr>
          <p:nvPr/>
        </p:nvCxnSpPr>
        <p:spPr>
          <a:xfrm flipH="1" flipV="1">
            <a:off x="3422476" y="1410533"/>
            <a:ext cx="721580" cy="2267183"/>
          </a:xfrm>
          <a:prstGeom prst="bentConnector3">
            <a:avLst>
              <a:gd name="adj1" fmla="val -11616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kış Çizelgesi: Bağlayıcı 16">
            <a:extLst>
              <a:ext uri="{FF2B5EF4-FFF2-40B4-BE49-F238E27FC236}">
                <a16:creationId xmlns:a16="http://schemas.microsoft.com/office/drawing/2014/main" id="{787287B2-C9C8-4F76-AC13-3D649B9A9BA9}"/>
              </a:ext>
            </a:extLst>
          </p:cNvPr>
          <p:cNvSpPr/>
          <p:nvPr/>
        </p:nvSpPr>
        <p:spPr>
          <a:xfrm>
            <a:off x="3133718" y="1270966"/>
            <a:ext cx="288758" cy="279133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Akış Çizelgesi: İşlem 18">
            <a:extLst>
              <a:ext uri="{FF2B5EF4-FFF2-40B4-BE49-F238E27FC236}">
                <a16:creationId xmlns:a16="http://schemas.microsoft.com/office/drawing/2014/main" id="{FB94E993-7922-45E4-8F00-47E89AD8C1EE}"/>
              </a:ext>
            </a:extLst>
          </p:cNvPr>
          <p:cNvSpPr/>
          <p:nvPr/>
        </p:nvSpPr>
        <p:spPr>
          <a:xfrm>
            <a:off x="2272979" y="1789043"/>
            <a:ext cx="1994221" cy="645128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</a:rPr>
              <a:t>Do etiketi sonrası talimat (</a:t>
            </a:r>
            <a:r>
              <a:rPr lang="tr-TR" sz="1200" dirty="0" err="1">
                <a:ln w="0"/>
                <a:solidFill>
                  <a:schemeClr val="tx1"/>
                </a:solidFill>
              </a:rPr>
              <a:t>statement</a:t>
            </a:r>
            <a:r>
              <a:rPr lang="tr-TR" sz="1200" dirty="0">
                <a:ln w="0"/>
                <a:solidFill>
                  <a:schemeClr val="tx1"/>
                </a:solidFill>
              </a:rPr>
              <a:t>) yada Döngü Bloğu icra edilir</a:t>
            </a: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93DDDE2C-B686-4F0B-94E3-528D4796B015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3270090" y="1550099"/>
            <a:ext cx="8007" cy="238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CDA6B78A-83D9-4322-A18B-C2E0FB5175BF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flipH="1">
            <a:off x="3268551" y="2434171"/>
            <a:ext cx="1539" cy="3305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72F934C9-DE35-45B5-9317-F595783EDE7B}"/>
              </a:ext>
            </a:extLst>
          </p:cNvPr>
          <p:cNvSpPr txBox="1"/>
          <p:nvPr/>
        </p:nvSpPr>
        <p:spPr>
          <a:xfrm>
            <a:off x="2272979" y="4152924"/>
            <a:ext cx="1037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/>
                <a:highlight>
                  <a:srgbClr val="FFFF00"/>
                </a:highlight>
              </a:rPr>
              <a:t>Koşul Yanlış/Hayır/ Sıfır İse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0A5F247D-5637-4F9D-B093-03392122F065}"/>
              </a:ext>
            </a:extLst>
          </p:cNvPr>
          <p:cNvSpPr txBox="1"/>
          <p:nvPr/>
        </p:nvSpPr>
        <p:spPr>
          <a:xfrm>
            <a:off x="5019561" y="2238699"/>
            <a:ext cx="15667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</a:rPr>
              <a:t>Koşul Doğru/Evet/Sıfırdan Farklı </a:t>
            </a:r>
            <a:br>
              <a:rPr lang="tr-TR" sz="1200" dirty="0">
                <a:ln w="0"/>
              </a:rPr>
            </a:br>
            <a:r>
              <a:rPr lang="tr-TR" sz="1200" dirty="0">
                <a:ln w="0"/>
              </a:rPr>
              <a:t>ise</a:t>
            </a:r>
            <a:br>
              <a:rPr lang="tr-TR" sz="1200" dirty="0">
                <a:ln w="0"/>
              </a:rPr>
            </a:br>
            <a:r>
              <a:rPr lang="tr-TR" sz="1200" dirty="0">
                <a:ln w="0"/>
              </a:rPr>
              <a:t>Yineleme (</a:t>
            </a:r>
            <a:r>
              <a:rPr lang="tr-TR" sz="1200" dirty="0" err="1">
                <a:ln w="0"/>
              </a:rPr>
              <a:t>Iteration</a:t>
            </a:r>
            <a:r>
              <a:rPr lang="tr-TR" sz="1200" dirty="0">
                <a:ln w="0"/>
              </a:rPr>
              <a:t>)</a:t>
            </a:r>
          </a:p>
        </p:txBody>
      </p:sp>
      <p:sp>
        <p:nvSpPr>
          <p:cNvPr id="14" name="Akış Çizelgesi: Bağlayıcı 13">
            <a:extLst>
              <a:ext uri="{FF2B5EF4-FFF2-40B4-BE49-F238E27FC236}">
                <a16:creationId xmlns:a16="http://schemas.microsoft.com/office/drawing/2014/main" id="{A980DD55-D9DD-DE70-DDAC-5A09BCD40E24}"/>
              </a:ext>
            </a:extLst>
          </p:cNvPr>
          <p:cNvSpPr/>
          <p:nvPr/>
        </p:nvSpPr>
        <p:spPr>
          <a:xfrm>
            <a:off x="3124172" y="2764762"/>
            <a:ext cx="288758" cy="279133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0BD4582C-22F5-90C2-F18F-5D8DA94ED89A}"/>
              </a:ext>
            </a:extLst>
          </p:cNvPr>
          <p:cNvCxnSpPr>
            <a:cxnSpLocks/>
            <a:stCxn id="14" idx="4"/>
            <a:endCxn id="9" idx="0"/>
          </p:cNvCxnSpPr>
          <p:nvPr/>
        </p:nvCxnSpPr>
        <p:spPr>
          <a:xfrm>
            <a:off x="3268551" y="3043895"/>
            <a:ext cx="0" cy="210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03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Do-</a:t>
            </a:r>
            <a:r>
              <a:rPr lang="tr-TR" dirty="0" err="1"/>
              <a:t>Whıle</a:t>
            </a:r>
            <a:r>
              <a:rPr lang="tr-TR" dirty="0"/>
              <a:t> örneği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BF7E71C-80DD-47CC-BC0F-D195B774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</a:t>
            </a:r>
            <a:r>
              <a:rPr lang="tr-TR" dirty="0">
                <a:latin typeface="Consolas" panose="020B0609020204030204" pitchFamily="49" charset="0"/>
              </a:rPr>
              <a:t> 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b="1" dirty="0">
                <a:solidFill>
                  <a:srgbClr val="FF00FF"/>
                </a:solidFill>
                <a:latin typeface="Consolas" panose="020B0609020204030204" pitchFamily="49" charset="0"/>
              </a:rPr>
              <a:t>do { </a:t>
            </a:r>
            <a:r>
              <a:rPr lang="tr-TR" dirty="0">
                <a:latin typeface="Consolas" panose="020B0609020204030204" pitchFamily="49" charset="0"/>
              </a:rPr>
              <a:t>// do etiket olduğundan icra edilemez!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  <a:r>
              <a:rPr lang="tr-TR" dirty="0">
                <a:latin typeface="Consolas" panose="020B0609020204030204" pitchFamily="49" charset="0"/>
              </a:rPr>
              <a:t>                   //2-5-8-11-14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("%d.</a:t>
            </a:r>
            <a:r>
              <a:rPr lang="tr-TR" dirty="0">
                <a:latin typeface="Consolas" panose="020B0609020204030204" pitchFamily="49" charset="0"/>
              </a:rPr>
              <a:t>ILHAN</a:t>
            </a:r>
            <a:r>
              <a:rPr lang="en-US" dirty="0">
                <a:latin typeface="Consolas" panose="020B0609020204030204" pitchFamily="49" charset="0"/>
              </a:rPr>
              <a:t>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//3-6-9-12-15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}</a:t>
            </a:r>
            <a:r>
              <a:rPr lang="tr-TR" b="1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while (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             //4-7-10-13-16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return;</a:t>
            </a:r>
            <a:r>
              <a:rPr lang="tr-TR" dirty="0">
                <a:latin typeface="Consolas" panose="020B0609020204030204" pitchFamily="49" charset="0"/>
              </a:rPr>
              <a:t> //17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u="sng" dirty="0">
                <a:latin typeface="Consolas" panose="020B0609020204030204" pitchFamily="49" charset="0"/>
              </a:rPr>
              <a:t>İcra sırası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u="sng" dirty="0">
                <a:latin typeface="Consolas" panose="020B0609020204030204" pitchFamily="49" charset="0"/>
              </a:rPr>
              <a:t>i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u="sng" dirty="0">
                <a:latin typeface="Consolas" panose="020B0609020204030204" pitchFamily="49" charset="0"/>
              </a:rPr>
              <a:t>ÇIKTI</a:t>
            </a:r>
            <a:r>
              <a:rPr lang="tr-TR" sz="2000" dirty="0">
                <a:latin typeface="Consolas" panose="020B0609020204030204" pitchFamily="49" charset="0"/>
              </a:rPr>
              <a:t>   </a:t>
            </a:r>
            <a:r>
              <a:rPr lang="tr-TR" sz="2000" u="sng" dirty="0">
                <a:latin typeface="Consolas" panose="020B0609020204030204" pitchFamily="49" charset="0"/>
              </a:rPr>
              <a:t>ACIKLAMA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1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2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3  1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1.ILHAN 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4  1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 i&lt;5 olduğundan döngüye devam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5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tr-TR" sz="2000" dirty="0">
                <a:latin typeface="Consolas" panose="020B060902020403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6  2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2.ILHAN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7  2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8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9  3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3.ILHAN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10  3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11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12  4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>
                <a:latin typeface="Consolas" panose="020B0609020204030204" pitchFamily="49" charset="0"/>
              </a:rPr>
              <a:t>4</a:t>
            </a:r>
            <a:r>
              <a:rPr lang="tr-TR" sz="2000" dirty="0">
                <a:latin typeface="Consolas" panose="020B0609020204030204" pitchFamily="49" charset="0"/>
              </a:rPr>
              <a:t>.ILHAN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13  </a:t>
            </a:r>
            <a:r>
              <a:rPr lang="tr-TR" dirty="0">
                <a:latin typeface="Consolas" panose="020B0609020204030204" pitchFamily="49" charset="0"/>
              </a:rPr>
              <a:t>4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 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14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15  </a:t>
            </a:r>
            <a:r>
              <a:rPr lang="tr-TR" dirty="0"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5.ILHAN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16  5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</a:t>
            </a:r>
            <a:r>
              <a:rPr lang="tr-TR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olmadığından döngü biter</a:t>
            </a:r>
            <a:endParaRPr lang="tr-TR" u="sng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17  </a:t>
            </a:r>
            <a:r>
              <a:rPr lang="tr-TR" dirty="0"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4825" y="1832145"/>
            <a:ext cx="3200400" cy="434856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Önceki örneği ele alalım.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Bloğa girmeden sayaç değişkenine ilk değer verildi. </a:t>
            </a:r>
            <a:r>
              <a:rPr lang="tr-TR" sz="2400" dirty="0">
                <a:highlight>
                  <a:srgbClr val="FFFF00"/>
                </a:highlight>
              </a:rPr>
              <a:t>Verilmeseydi ne olurdu?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Bloğun içinde sayaç değişkeni değiştiriliyor. </a:t>
            </a:r>
            <a:r>
              <a:rPr lang="tr-TR" sz="2400" dirty="0">
                <a:highlight>
                  <a:srgbClr val="FFFF00"/>
                </a:highlight>
              </a:rPr>
              <a:t>Artırılmasaydı ne olurdu?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i&lt;5 </a:t>
            </a:r>
            <a:r>
              <a:rPr lang="tr-TR" sz="2400" u="sng" dirty="0">
                <a:highlight>
                  <a:srgbClr val="FFFF00"/>
                </a:highlight>
              </a:rPr>
              <a:t>olduğu sürece </a:t>
            </a:r>
            <a:r>
              <a:rPr lang="tr-T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do </a:t>
            </a:r>
            <a:r>
              <a:rPr lang="tr-TR" sz="2400" dirty="0"/>
              <a:t>bloğu icra edilir.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AAA59BA-4B8D-4FEE-AE4D-277DB55F5FD5}"/>
              </a:ext>
            </a:extLst>
          </p:cNvPr>
          <p:cNvSpPr/>
          <p:nvPr/>
        </p:nvSpPr>
        <p:spPr>
          <a:xfrm rot="19152993">
            <a:off x="-274450" y="2574276"/>
            <a:ext cx="925445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do..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bloğu;</a:t>
            </a:r>
          </a:p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Mantıksal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logical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olarak 3 satır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sequence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fiziksel olarak ise 15 satırdır.</a:t>
            </a:r>
          </a:p>
        </p:txBody>
      </p:sp>
    </p:spTree>
    <p:extLst>
      <p:ext uri="{BB962C8B-B14F-4D97-AF65-F5344CB8AC3E}">
        <p14:creationId xmlns:p14="http://schemas.microsoft.com/office/powerpoint/2010/main" val="37816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2B5EC3F5-3259-40A3-968A-EF7E9A91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KARŞILAŞTIRMA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06673897-8F22-4605-8FB9-4F4E4A0C0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While</a:t>
            </a:r>
            <a:endParaRPr lang="tr-TR" dirty="0">
              <a:highlight>
                <a:srgbClr val="FFFF00"/>
              </a:highlight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C212274-6904-4DF8-8AB0-0759FCA559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while (</a:t>
            </a:r>
            <a:r>
              <a:rPr lang="en-US" sz="1600" dirty="0" err="1">
                <a:highlight>
                  <a:srgbClr val="FF00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00FF"/>
                </a:highlight>
                <a:latin typeface="Consolas" panose="020B0609020204030204" pitchFamily="49" charset="0"/>
              </a:rPr>
              <a:t>&lt;1</a:t>
            </a:r>
            <a:r>
              <a:rPr lang="tr-TR" sz="1600" dirty="0">
                <a:highlight>
                  <a:srgbClr val="FF00FF"/>
                </a:highlight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=i+1; </a:t>
            </a:r>
            <a:endParaRPr lang="tr-TR" sz="16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("%d. %s\n",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, PROGRAMCIADI);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1B189105-948D-4202-AF2D-60D4F274E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Do..</a:t>
            </a:r>
            <a:r>
              <a:rPr lang="tr-TR" dirty="0" err="1"/>
              <a:t>While</a:t>
            </a:r>
            <a:endParaRPr lang="tr-TR" dirty="0">
              <a:highlight>
                <a:srgbClr val="FFFF00"/>
              </a:highlight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E8B68A90-C7DA-4E4C-BC89-694503B45B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=0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do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=i+1;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("%d. %s\n",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PROGRAMCIADI);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while (</a:t>
            </a:r>
            <a:r>
              <a:rPr lang="en-US" sz="1600" dirty="0" err="1">
                <a:highlight>
                  <a:srgbClr val="FF00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00FF"/>
                </a:highlight>
                <a:latin typeface="Consolas" panose="020B0609020204030204" pitchFamily="49" charset="0"/>
              </a:rPr>
              <a:t>&lt;1</a:t>
            </a:r>
            <a:r>
              <a:rPr lang="tr-TR" sz="1600" dirty="0">
                <a:highlight>
                  <a:srgbClr val="FF00FF"/>
                </a:highlight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6BFF832-48B6-4214-810B-E51B3810C108}"/>
              </a:ext>
            </a:extLst>
          </p:cNvPr>
          <p:cNvSpPr/>
          <p:nvPr/>
        </p:nvSpPr>
        <p:spPr>
          <a:xfrm rot="19152993">
            <a:off x="1799391" y="2051848"/>
            <a:ext cx="8044575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 defTabSz="914400">
              <a:defRPr/>
            </a:pP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 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while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talimatında koşul en başta,</a:t>
            </a:r>
            <a:b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 do..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while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talimatında ise en sonda kontrol edilir.</a:t>
            </a:r>
          </a:p>
          <a:p>
            <a:pPr lvl="0" algn="ctr" defTabSz="914400">
              <a:defRPr/>
            </a:pP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- 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while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de koşul kontrolü en az 1 kez,</a:t>
            </a:r>
            <a:b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- do..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while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da ise döngü bloğu en az 1 kez icra edilir.</a:t>
            </a:r>
          </a:p>
        </p:txBody>
      </p:sp>
    </p:spTree>
    <p:extLst>
      <p:ext uri="{BB962C8B-B14F-4D97-AF65-F5344CB8AC3E}">
        <p14:creationId xmlns:p14="http://schemas.microsoft.com/office/powerpoint/2010/main" val="21497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6BDC3232-B650-47DB-8C80-6A1CB13D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8C652C7-64DA-455D-94D3-3E70360D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1'den 50'ye kadar  olan </a:t>
            </a:r>
            <a:r>
              <a:rPr lang="tr-TR" u="sng" dirty="0">
                <a:solidFill>
                  <a:srgbClr val="FF0000"/>
                </a:solidFill>
              </a:rPr>
              <a:t>tamsayılar içerisindeki </a:t>
            </a:r>
            <a:r>
              <a:rPr lang="tr-TR" b="1" u="sng" dirty="0">
                <a:solidFill>
                  <a:srgbClr val="FF0000"/>
                </a:solidFill>
              </a:rPr>
              <a:t>tek olanların toplamını </a:t>
            </a:r>
            <a:r>
              <a:rPr lang="tr-TR" dirty="0"/>
              <a:t>bulup yazdıran programın;</a:t>
            </a:r>
          </a:p>
          <a:p>
            <a:r>
              <a:rPr lang="tr-TR" dirty="0"/>
              <a:t>Algoritma ve </a:t>
            </a:r>
          </a:p>
          <a:p>
            <a:r>
              <a:rPr lang="tr-TR" dirty="0"/>
              <a:t>Akış diyagramını yapınız</a:t>
            </a:r>
          </a:p>
          <a:p>
            <a:r>
              <a:rPr lang="tr-TR" dirty="0"/>
              <a:t>Kodunu yazınız.</a:t>
            </a:r>
          </a:p>
        </p:txBody>
      </p:sp>
    </p:spTree>
    <p:extLst>
      <p:ext uri="{BB962C8B-B14F-4D97-AF65-F5344CB8AC3E}">
        <p14:creationId xmlns:p14="http://schemas.microsoft.com/office/powerpoint/2010/main" val="3357227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5533C70E-ED19-4DAE-A39B-C73DA943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Örnek 1</a:t>
            </a:r>
            <a:br>
              <a:rPr lang="tr-TR" dirty="0"/>
            </a:br>
            <a:r>
              <a:rPr lang="tr-TR" dirty="0"/>
              <a:t>algoritma ve Akış </a:t>
            </a:r>
            <a:r>
              <a:rPr lang="tr-TR" dirty="0" err="1"/>
              <a:t>diyagyamı</a:t>
            </a: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87424B6A-A97C-40E4-A1E3-B326475B1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Sayac</a:t>
            </a:r>
            <a:r>
              <a:rPr lang="tr-TR" dirty="0"/>
              <a:t>=1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Toplam=0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</a:t>
            </a:r>
            <a:r>
              <a:rPr lang="tr-TR" dirty="0" err="1"/>
              <a:t>Sayac</a:t>
            </a:r>
            <a:r>
              <a:rPr lang="tr-TR" dirty="0"/>
              <a:t> MOD 2 ≠0 İSE Toplam=Toplam + </a:t>
            </a:r>
            <a:r>
              <a:rPr lang="tr-TR" dirty="0" err="1"/>
              <a:t>Sayac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Sayac</a:t>
            </a:r>
            <a:r>
              <a:rPr lang="tr-TR" dirty="0"/>
              <a:t>=</a:t>
            </a:r>
            <a:r>
              <a:rPr lang="tr-TR" dirty="0" err="1"/>
              <a:t>Sayac+l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</a:t>
            </a:r>
            <a:r>
              <a:rPr lang="tr-TR" dirty="0" err="1"/>
              <a:t>Sayac</a:t>
            </a:r>
            <a:r>
              <a:rPr lang="tr-TR" dirty="0"/>
              <a:t>&lt;=50 İSE GİT adım 4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Toplam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DUR</a:t>
            </a:r>
          </a:p>
        </p:txBody>
      </p:sp>
      <p:grpSp>
        <p:nvGrpSpPr>
          <p:cNvPr id="137" name="Grup 136">
            <a:extLst>
              <a:ext uri="{FF2B5EF4-FFF2-40B4-BE49-F238E27FC236}">
                <a16:creationId xmlns:a16="http://schemas.microsoft.com/office/drawing/2014/main" id="{31DA8C6B-49E7-40E7-9C79-DC60C03278F0}"/>
              </a:ext>
            </a:extLst>
          </p:cNvPr>
          <p:cNvGrpSpPr/>
          <p:nvPr/>
        </p:nvGrpSpPr>
        <p:grpSpPr>
          <a:xfrm>
            <a:off x="2611235" y="299676"/>
            <a:ext cx="3628353" cy="6291807"/>
            <a:chOff x="757035" y="359906"/>
            <a:chExt cx="3628353" cy="6291807"/>
          </a:xfrm>
        </p:grpSpPr>
        <p:sp>
          <p:nvSpPr>
            <p:cNvPr id="9" name="Akış Çizelgesi: Karar 8">
              <a:extLst>
                <a:ext uri="{FF2B5EF4-FFF2-40B4-BE49-F238E27FC236}">
                  <a16:creationId xmlns:a16="http://schemas.microsoft.com/office/drawing/2014/main" id="{4E93596C-5C43-4CBF-A763-E5E21572ACB4}"/>
                </a:ext>
              </a:extLst>
            </p:cNvPr>
            <p:cNvSpPr/>
            <p:nvPr/>
          </p:nvSpPr>
          <p:spPr>
            <a:xfrm>
              <a:off x="1400195" y="4759650"/>
              <a:ext cx="1136790" cy="594672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Sayaç &lt;=50</a:t>
              </a:r>
            </a:p>
          </p:txBody>
        </p:sp>
        <p:cxnSp>
          <p:nvCxnSpPr>
            <p:cNvPr id="10" name="Düz Ok Bağlayıcısı 9">
              <a:extLst>
                <a:ext uri="{FF2B5EF4-FFF2-40B4-BE49-F238E27FC236}">
                  <a16:creationId xmlns:a16="http://schemas.microsoft.com/office/drawing/2014/main" id="{316FEC6B-BAE7-4686-92A5-C805D3173730}"/>
                </a:ext>
              </a:extLst>
            </p:cNvPr>
            <p:cNvCxnSpPr>
              <a:cxnSpLocks/>
              <a:stCxn id="22" idx="2"/>
              <a:endCxn id="14" idx="0"/>
            </p:cNvCxnSpPr>
            <p:nvPr/>
          </p:nvCxnSpPr>
          <p:spPr>
            <a:xfrm>
              <a:off x="1968592" y="724892"/>
              <a:ext cx="7980" cy="219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Ok Bağlayıcısı 10">
              <a:extLst>
                <a:ext uri="{FF2B5EF4-FFF2-40B4-BE49-F238E27FC236}">
                  <a16:creationId xmlns:a16="http://schemas.microsoft.com/office/drawing/2014/main" id="{A800F42F-68FF-49A3-8888-F69059141E9D}"/>
                </a:ext>
              </a:extLst>
            </p:cNvPr>
            <p:cNvCxnSpPr>
              <a:cxnSpLocks/>
              <a:stCxn id="27" idx="2"/>
              <a:endCxn id="23" idx="0"/>
            </p:cNvCxnSpPr>
            <p:nvPr/>
          </p:nvCxnSpPr>
          <p:spPr>
            <a:xfrm flipH="1">
              <a:off x="1975629" y="6026162"/>
              <a:ext cx="1" cy="2605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Metin kutusu 11">
              <a:extLst>
                <a:ext uri="{FF2B5EF4-FFF2-40B4-BE49-F238E27FC236}">
                  <a16:creationId xmlns:a16="http://schemas.microsoft.com/office/drawing/2014/main" id="{2FF8B0D8-D341-43F4-B04F-E78F0A225843}"/>
                </a:ext>
              </a:extLst>
            </p:cNvPr>
            <p:cNvSpPr txBox="1"/>
            <p:nvPr/>
          </p:nvSpPr>
          <p:spPr>
            <a:xfrm>
              <a:off x="757035" y="4835441"/>
              <a:ext cx="66767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</a:rPr>
                <a:t>Evet</a:t>
              </a:r>
            </a:p>
          </p:txBody>
        </p:sp>
        <p:cxnSp>
          <p:nvCxnSpPr>
            <p:cNvPr id="13" name="Bağlayıcı: Dirsek 12">
              <a:extLst>
                <a:ext uri="{FF2B5EF4-FFF2-40B4-BE49-F238E27FC236}">
                  <a16:creationId xmlns:a16="http://schemas.microsoft.com/office/drawing/2014/main" id="{7B8919CD-1A78-4B13-9827-58BCF8674629}"/>
                </a:ext>
              </a:extLst>
            </p:cNvPr>
            <p:cNvCxnSpPr>
              <a:cxnSpLocks/>
              <a:stCxn id="9" idx="1"/>
              <a:endCxn id="15" idx="2"/>
            </p:cNvCxnSpPr>
            <p:nvPr/>
          </p:nvCxnSpPr>
          <p:spPr>
            <a:xfrm rot="10800000" flipH="1">
              <a:off x="1400194" y="1789044"/>
              <a:ext cx="431997" cy="3267943"/>
            </a:xfrm>
            <a:prstGeom prst="bentConnector3">
              <a:avLst>
                <a:gd name="adj1" fmla="val -17051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kış Çizelgesi: İşlem 13">
              <a:extLst>
                <a:ext uri="{FF2B5EF4-FFF2-40B4-BE49-F238E27FC236}">
                  <a16:creationId xmlns:a16="http://schemas.microsoft.com/office/drawing/2014/main" id="{4E00EE1C-3242-4D52-A358-A941C14E9982}"/>
                </a:ext>
              </a:extLst>
            </p:cNvPr>
            <p:cNvSpPr/>
            <p:nvPr/>
          </p:nvSpPr>
          <p:spPr>
            <a:xfrm>
              <a:off x="1408177" y="943916"/>
              <a:ext cx="1136789" cy="494646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Sayaç=1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>
                  <a:ln w="0"/>
                  <a:solidFill>
                    <a:schemeClr val="tx1"/>
                  </a:solidFill>
                </a:rPr>
                <a:t>Toplam=0</a:t>
              </a:r>
            </a:p>
          </p:txBody>
        </p:sp>
        <p:sp>
          <p:nvSpPr>
            <p:cNvPr id="15" name="Akış Çizelgesi: Bağlayıcı 14">
              <a:extLst>
                <a:ext uri="{FF2B5EF4-FFF2-40B4-BE49-F238E27FC236}">
                  <a16:creationId xmlns:a16="http://schemas.microsoft.com/office/drawing/2014/main" id="{3C73211E-EF36-4FBE-A94B-5F02EC2C6AF5}"/>
                </a:ext>
              </a:extLst>
            </p:cNvPr>
            <p:cNvSpPr/>
            <p:nvPr/>
          </p:nvSpPr>
          <p:spPr>
            <a:xfrm>
              <a:off x="1832192" y="1649476"/>
              <a:ext cx="288758" cy="279133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Düz Ok Bağlayıcısı 15">
              <a:extLst>
                <a:ext uri="{FF2B5EF4-FFF2-40B4-BE49-F238E27FC236}">
                  <a16:creationId xmlns:a16="http://schemas.microsoft.com/office/drawing/2014/main" id="{9136541D-889C-4ADE-91FE-2953922818E9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1976571" y="1438562"/>
              <a:ext cx="1" cy="210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Ok Bağlayıcısı 16">
              <a:extLst>
                <a:ext uri="{FF2B5EF4-FFF2-40B4-BE49-F238E27FC236}">
                  <a16:creationId xmlns:a16="http://schemas.microsoft.com/office/drawing/2014/main" id="{CB733ABC-4D2E-49CB-A318-6B9156F4A3C4}"/>
                </a:ext>
              </a:extLst>
            </p:cNvPr>
            <p:cNvCxnSpPr>
              <a:cxnSpLocks/>
              <a:stCxn id="15" idx="4"/>
              <a:endCxn id="31" idx="0"/>
            </p:cNvCxnSpPr>
            <p:nvPr/>
          </p:nvCxnSpPr>
          <p:spPr>
            <a:xfrm>
              <a:off x="1976571" y="1928609"/>
              <a:ext cx="0" cy="2911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kış Çizelgesi: İşlem 17">
              <a:extLst>
                <a:ext uri="{FF2B5EF4-FFF2-40B4-BE49-F238E27FC236}">
                  <a16:creationId xmlns:a16="http://schemas.microsoft.com/office/drawing/2014/main" id="{BEFC9406-0BD5-4F30-9954-8A731441DBA6}"/>
                </a:ext>
              </a:extLst>
            </p:cNvPr>
            <p:cNvSpPr/>
            <p:nvPr/>
          </p:nvSpPr>
          <p:spPr>
            <a:xfrm>
              <a:off x="1267952" y="4155290"/>
              <a:ext cx="1401277" cy="38281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Sayaç=Sayaç+1</a:t>
              </a:r>
            </a:p>
          </p:txBody>
        </p:sp>
        <p:cxnSp>
          <p:nvCxnSpPr>
            <p:cNvPr id="19" name="Düz Ok Bağlayıcısı 18">
              <a:extLst>
                <a:ext uri="{FF2B5EF4-FFF2-40B4-BE49-F238E27FC236}">
                  <a16:creationId xmlns:a16="http://schemas.microsoft.com/office/drawing/2014/main" id="{3CB511E7-CB7F-43D4-A09A-4620942DAAC9}"/>
                </a:ext>
              </a:extLst>
            </p:cNvPr>
            <p:cNvCxnSpPr>
              <a:cxnSpLocks/>
              <a:stCxn id="54" idx="4"/>
              <a:endCxn id="18" idx="0"/>
            </p:cNvCxnSpPr>
            <p:nvPr/>
          </p:nvCxnSpPr>
          <p:spPr>
            <a:xfrm flipH="1">
              <a:off x="1968591" y="3852118"/>
              <a:ext cx="7039" cy="3031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Ok Bağlayıcısı 19">
              <a:extLst>
                <a:ext uri="{FF2B5EF4-FFF2-40B4-BE49-F238E27FC236}">
                  <a16:creationId xmlns:a16="http://schemas.microsoft.com/office/drawing/2014/main" id="{B7DD5D11-85AD-4175-BF53-76F1D6BDB118}"/>
                </a:ext>
              </a:extLst>
            </p:cNvPr>
            <p:cNvCxnSpPr>
              <a:cxnSpLocks/>
              <a:stCxn id="18" idx="2"/>
              <a:endCxn id="9" idx="0"/>
            </p:cNvCxnSpPr>
            <p:nvPr/>
          </p:nvCxnSpPr>
          <p:spPr>
            <a:xfrm flipH="1">
              <a:off x="1968590" y="4538105"/>
              <a:ext cx="1" cy="2215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kış Çizelgesi: Sonlandırıcı 21">
              <a:extLst>
                <a:ext uri="{FF2B5EF4-FFF2-40B4-BE49-F238E27FC236}">
                  <a16:creationId xmlns:a16="http://schemas.microsoft.com/office/drawing/2014/main" id="{B4ECB3C8-75F9-43AE-9AE4-871D005BFF33}"/>
                </a:ext>
              </a:extLst>
            </p:cNvPr>
            <p:cNvSpPr/>
            <p:nvPr/>
          </p:nvSpPr>
          <p:spPr>
            <a:xfrm>
              <a:off x="1400197" y="359906"/>
              <a:ext cx="1136789" cy="36498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Başla</a:t>
              </a:r>
            </a:p>
          </p:txBody>
        </p:sp>
        <p:sp>
          <p:nvSpPr>
            <p:cNvPr id="23" name="Akış Çizelgesi: Sonlandırıcı 22">
              <a:extLst>
                <a:ext uri="{FF2B5EF4-FFF2-40B4-BE49-F238E27FC236}">
                  <a16:creationId xmlns:a16="http://schemas.microsoft.com/office/drawing/2014/main" id="{DD71FBC2-A856-4882-A016-7AD7D89603EE}"/>
                </a:ext>
              </a:extLst>
            </p:cNvPr>
            <p:cNvSpPr/>
            <p:nvPr/>
          </p:nvSpPr>
          <p:spPr>
            <a:xfrm>
              <a:off x="1407234" y="6286727"/>
              <a:ext cx="1136789" cy="364986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Bitir</a:t>
              </a:r>
            </a:p>
          </p:txBody>
        </p:sp>
        <p:sp>
          <p:nvSpPr>
            <p:cNvPr id="27" name="Akış Çizelgesi: Görüntüleme 26">
              <a:extLst>
                <a:ext uri="{FF2B5EF4-FFF2-40B4-BE49-F238E27FC236}">
                  <a16:creationId xmlns:a16="http://schemas.microsoft.com/office/drawing/2014/main" id="{8A3A7C09-CFBC-4FAA-813E-B433E48A448E}"/>
                </a:ext>
              </a:extLst>
            </p:cNvPr>
            <p:cNvSpPr/>
            <p:nvPr/>
          </p:nvSpPr>
          <p:spPr>
            <a:xfrm>
              <a:off x="1442655" y="5570202"/>
              <a:ext cx="1065949" cy="45596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</a:rPr>
                <a:t>Toplam</a:t>
              </a:r>
            </a:p>
          </p:txBody>
        </p:sp>
        <p:sp>
          <p:nvSpPr>
            <p:cNvPr id="31" name="Akış Çizelgesi: Karar 30">
              <a:extLst>
                <a:ext uri="{FF2B5EF4-FFF2-40B4-BE49-F238E27FC236}">
                  <a16:creationId xmlns:a16="http://schemas.microsoft.com/office/drawing/2014/main" id="{062C3A60-F5A5-4903-A22D-C5CF9FB94618}"/>
                </a:ext>
              </a:extLst>
            </p:cNvPr>
            <p:cNvSpPr/>
            <p:nvPr/>
          </p:nvSpPr>
          <p:spPr>
            <a:xfrm>
              <a:off x="1106832" y="2219724"/>
              <a:ext cx="1739477" cy="90614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Sayaç MOD 2 Sıfırdan Farklı</a:t>
              </a:r>
            </a:p>
          </p:txBody>
        </p:sp>
        <p:sp>
          <p:nvSpPr>
            <p:cNvPr id="50" name="Akış Çizelgesi: İşlem 49">
              <a:extLst>
                <a:ext uri="{FF2B5EF4-FFF2-40B4-BE49-F238E27FC236}">
                  <a16:creationId xmlns:a16="http://schemas.microsoft.com/office/drawing/2014/main" id="{0AD0FCC4-A16B-4BF1-9564-3863BD9BCA6B}"/>
                </a:ext>
              </a:extLst>
            </p:cNvPr>
            <p:cNvSpPr/>
            <p:nvPr/>
          </p:nvSpPr>
          <p:spPr>
            <a:xfrm>
              <a:off x="2645911" y="2954895"/>
              <a:ext cx="1739477" cy="38281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Toplam=</a:t>
              </a:r>
              <a:r>
                <a:rPr lang="tr-TR" sz="1200" dirty="0" err="1">
                  <a:ln w="0"/>
                  <a:solidFill>
                    <a:schemeClr val="tx1"/>
                  </a:solidFill>
                </a:rPr>
                <a:t>Toplam+Sayaç</a:t>
              </a:r>
              <a:endParaRPr lang="tr-TR" sz="12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54" name="Akış Çizelgesi: Bağlayıcı 53">
              <a:extLst>
                <a:ext uri="{FF2B5EF4-FFF2-40B4-BE49-F238E27FC236}">
                  <a16:creationId xmlns:a16="http://schemas.microsoft.com/office/drawing/2014/main" id="{1ECF131A-F5B3-4839-BA85-AB571338F75A}"/>
                </a:ext>
              </a:extLst>
            </p:cNvPr>
            <p:cNvSpPr/>
            <p:nvPr/>
          </p:nvSpPr>
          <p:spPr>
            <a:xfrm>
              <a:off x="1831251" y="3572985"/>
              <a:ext cx="288758" cy="279133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Düz Ok Bağlayıcısı 54">
              <a:extLst>
                <a:ext uri="{FF2B5EF4-FFF2-40B4-BE49-F238E27FC236}">
                  <a16:creationId xmlns:a16="http://schemas.microsoft.com/office/drawing/2014/main" id="{2CD25C61-AB31-45A6-A5B6-7903204FB66C}"/>
                </a:ext>
              </a:extLst>
            </p:cNvPr>
            <p:cNvCxnSpPr>
              <a:cxnSpLocks/>
              <a:stCxn id="31" idx="2"/>
              <a:endCxn id="54" idx="0"/>
            </p:cNvCxnSpPr>
            <p:nvPr/>
          </p:nvCxnSpPr>
          <p:spPr>
            <a:xfrm flipH="1">
              <a:off x="1975630" y="3125871"/>
              <a:ext cx="941" cy="447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Bağlayıcı: Dirsek 57">
              <a:extLst>
                <a:ext uri="{FF2B5EF4-FFF2-40B4-BE49-F238E27FC236}">
                  <a16:creationId xmlns:a16="http://schemas.microsoft.com/office/drawing/2014/main" id="{DFC4D695-61E4-433F-98F4-76E06FC16114}"/>
                </a:ext>
              </a:extLst>
            </p:cNvPr>
            <p:cNvCxnSpPr>
              <a:cxnSpLocks/>
              <a:stCxn id="31" idx="3"/>
              <a:endCxn id="50" idx="0"/>
            </p:cNvCxnSpPr>
            <p:nvPr/>
          </p:nvCxnSpPr>
          <p:spPr>
            <a:xfrm>
              <a:off x="2846309" y="2672798"/>
              <a:ext cx="669341" cy="28209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Bağlayıcı: Dirsek 60">
              <a:extLst>
                <a:ext uri="{FF2B5EF4-FFF2-40B4-BE49-F238E27FC236}">
                  <a16:creationId xmlns:a16="http://schemas.microsoft.com/office/drawing/2014/main" id="{77F897DD-1ACB-48D3-B351-82D06D58954E}"/>
                </a:ext>
              </a:extLst>
            </p:cNvPr>
            <p:cNvCxnSpPr>
              <a:cxnSpLocks/>
              <a:stCxn id="50" idx="2"/>
              <a:endCxn id="54" idx="6"/>
            </p:cNvCxnSpPr>
            <p:nvPr/>
          </p:nvCxnSpPr>
          <p:spPr>
            <a:xfrm rot="5400000">
              <a:off x="2630409" y="2827311"/>
              <a:ext cx="374842" cy="139564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Düz Ok Bağlayıcısı 99">
              <a:extLst>
                <a:ext uri="{FF2B5EF4-FFF2-40B4-BE49-F238E27FC236}">
                  <a16:creationId xmlns:a16="http://schemas.microsoft.com/office/drawing/2014/main" id="{81C196B2-09BF-4C1D-894A-2AABAC9E5E1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1968590" y="5354322"/>
              <a:ext cx="7040" cy="2158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8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5533C70E-ED19-4DAE-A39B-C73DA943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Örnek 1</a:t>
            </a:r>
            <a:br>
              <a:rPr lang="tr-TR" dirty="0"/>
            </a:br>
            <a:r>
              <a:rPr lang="tr-TR" dirty="0"/>
              <a:t>KOD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22404A-84F3-45FA-B25C-2558FB05F7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toplam=0;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tr-TR" dirty="0">
                <a:latin typeface="Consolas" panose="020B0609020204030204" pitchFamily="49" charset="0"/>
              </a:rPr>
              <a:t> </a:t>
            </a:r>
            <a:endParaRPr lang="tr-TR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(sayac%2!=0)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toplam=</a:t>
            </a:r>
            <a:r>
              <a:rPr lang="tr-TR" dirty="0" err="1">
                <a:latin typeface="Consolas" panose="020B0609020204030204" pitchFamily="49" charset="0"/>
              </a:rPr>
              <a:t>toplam+sayac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+1;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(</a:t>
            </a:r>
            <a:r>
              <a:rPr lang="tr-TR" dirty="0" err="1">
                <a:solidFill>
                  <a:srgbClr val="FF00FF"/>
                </a:solidFill>
                <a:latin typeface="Consolas" panose="020B0609020204030204" pitchFamily="49" charset="0"/>
              </a:rPr>
              <a:t>sayac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=50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("%d\n",</a:t>
            </a:r>
            <a:r>
              <a:rPr lang="tr-TR" dirty="0">
                <a:latin typeface="Consolas" panose="020B0609020204030204" pitchFamily="49" charset="0"/>
              </a:rPr>
              <a:t> toplam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87424B6A-A97C-40E4-A1E3-B326475B19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toplam=0;</a:t>
            </a:r>
            <a:r>
              <a:rPr lang="tr-TR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Basla: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((sayac%2)!=0)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toplam=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toplam+sayac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+1;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FF00FF"/>
                </a:solidFill>
                <a:latin typeface="Consolas" panose="020B0609020204030204" pitchFamily="49" charset="0"/>
              </a:rPr>
              <a:t>sayac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=50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 Basla;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("%d\n",</a:t>
            </a:r>
            <a:r>
              <a:rPr lang="tr-TR" dirty="0">
                <a:latin typeface="Consolas" panose="020B0609020204030204" pitchFamily="49" charset="0"/>
              </a:rPr>
              <a:t> toplam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5982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44465B-541C-4406-BE11-E0871BF7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GÖZCÜ KONTROLLÜ döngüler</a:t>
            </a:r>
            <a:br>
              <a:rPr lang="tr-TR" dirty="0"/>
            </a:br>
            <a:r>
              <a:rPr lang="tr-TR" dirty="0"/>
              <a:t>(SENTINEL VALUE)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C48626-42A7-46BE-A4E1-CD834A1A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3001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Şu ana kadar sayaç kontrollü döngüleri gördük.  </a:t>
            </a:r>
            <a:r>
              <a:rPr lang="tr-TR" b="1" i="1" dirty="0"/>
              <a:t>Yani döngüye giriş, döngüden çıkma koşulu bir sayaca bağlı gerçekleşiyordu.</a:t>
            </a:r>
          </a:p>
          <a:p>
            <a:pPr marL="0" indent="0">
              <a:buNone/>
            </a:pP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Çalıştırılması gereken adımların tekrar sayısının bilinmediği problemlerle karşılaşılabilir. Bu tür problemlerde program;</a:t>
            </a:r>
          </a:p>
          <a:p>
            <a:r>
              <a:rPr lang="tr-TR" u="sng" dirty="0">
                <a:highlight>
                  <a:srgbClr val="FFFF00"/>
                </a:highlight>
              </a:rPr>
              <a:t>Kullanıcının dışarıdan belli bir değeri girmesiyle</a:t>
            </a:r>
            <a:r>
              <a:rPr lang="tr-TR" dirty="0"/>
              <a:t>, </a:t>
            </a:r>
            <a:br>
              <a:rPr lang="tr-TR" dirty="0"/>
            </a:br>
            <a:r>
              <a:rPr lang="tr-TR" dirty="0"/>
              <a:t>(Örneğin kullanıcı klavyeden 0 girene kadar döngü devam eder.)</a:t>
            </a:r>
          </a:p>
          <a:p>
            <a:r>
              <a:rPr lang="tr-TR" u="sng" dirty="0">
                <a:highlight>
                  <a:srgbClr val="FFFF00"/>
                </a:highlight>
              </a:rPr>
              <a:t>Program  içinde  üretilen  belli  bir değere  göre sonlandırılır</a:t>
            </a:r>
            <a:r>
              <a:rPr lang="tr-TR" dirty="0"/>
              <a:t>. </a:t>
            </a:r>
            <a:br>
              <a:rPr lang="tr-TR" dirty="0"/>
            </a:br>
            <a:r>
              <a:rPr lang="tr-TR" dirty="0"/>
              <a:t>( İleride göreceğiz; dosyayı okurken dosya sonuna (EOF-</a:t>
            </a:r>
            <a:r>
              <a:rPr lang="tr-TR" dirty="0" err="1"/>
              <a:t>End</a:t>
            </a:r>
            <a:r>
              <a:rPr lang="tr-TR" dirty="0"/>
              <a:t> of File) ulaşıldığında)</a:t>
            </a:r>
          </a:p>
          <a:p>
            <a:pPr marL="0" indent="0" algn="ctr">
              <a:buNone/>
            </a:pPr>
            <a:r>
              <a:rPr lang="tr-TR" dirty="0"/>
              <a:t>İşte yukarıda verilen örneklerdeki 0 ve EOF, </a:t>
            </a:r>
            <a:r>
              <a:rPr lang="tr-TR" b="1" dirty="0" err="1">
                <a:solidFill>
                  <a:srgbClr val="0070C0"/>
                </a:solidFill>
              </a:rPr>
              <a:t>sentinel-value</a:t>
            </a:r>
            <a:r>
              <a:rPr lang="tr-TR" dirty="0"/>
              <a:t> olarak adlandırılır.</a:t>
            </a:r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65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0C958EDD-CECE-4E70-BA95-15EF015D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FD80E1-155A-44CC-88BA-66334160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stdio.h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1200" dirty="0">
                <a:latin typeface="Consolas" panose="020B0609020204030204" pitchFamily="49" charset="0"/>
              </a:rPr>
              <a:t> toplam =0;	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Notların toplamı. İlk değer mutlaka sıfırlanmalı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= 0, not;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Öğrenci sayısı. İlk değer sıfırlanmalı */ </a:t>
            </a:r>
            <a:r>
              <a:rPr lang="tr-TR" sz="12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ortalama;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do </a:t>
            </a:r>
            <a:r>
              <a:rPr lang="tr-TR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 ("Notu giriniz (sonlandırmak için -1):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scanf</a:t>
            </a:r>
            <a:r>
              <a:rPr lang="tr-TR" sz="1200" dirty="0">
                <a:latin typeface="Consolas" panose="020B0609020204030204" pitchFamily="49" charset="0"/>
              </a:rPr>
              <a:t> ("%d", &amp;not);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(not != -1) {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eğer not gerçek not ise */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	toplam = toplam + not;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notu toplama ekle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 = 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 + 1;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}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(not != -1);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not -1'den farklı olduğu sürece işlemlere devam et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 !=0 )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/*İlk çalıştığı anda -1 girilirse 0'a bölme hatası olmaması için kontrol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ortalama= toplam / 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("\n\</a:t>
            </a:r>
            <a:r>
              <a:rPr lang="tr-TR" sz="1200" dirty="0" err="1">
                <a:latin typeface="Consolas" panose="020B0609020204030204" pitchFamily="49" charset="0"/>
              </a:rPr>
              <a:t>nOrtalama</a:t>
            </a:r>
            <a:r>
              <a:rPr lang="tr-TR" sz="1200" dirty="0">
                <a:latin typeface="Consolas" panose="020B0609020204030204" pitchFamily="49" charset="0"/>
              </a:rPr>
              <a:t>: %5.2f \n", ortalama);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}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5BBD1ED-FC10-4C9C-9353-D9CA96A9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sz="2400" dirty="0"/>
              <a:t>Klavyeden -1 girilinceye kadar verilen notların ortalamasını hesaplayan program isteniyor.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Burada kaç adet not girileceği belirtilmemiştir.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Kullanıcı isterse 4 nottan sonra -1 , isterse de 100 nottan sonra -1 girebilir.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Bu amaçla bir </a:t>
            </a:r>
            <a:r>
              <a:rPr lang="tr-TR" sz="2400" dirty="0">
                <a:solidFill>
                  <a:srgbClr val="0070C0"/>
                </a:solidFill>
              </a:rPr>
              <a:t>kontrol değeri </a:t>
            </a:r>
            <a:r>
              <a:rPr lang="tr-TR" sz="2400" dirty="0"/>
              <a:t>(</a:t>
            </a:r>
            <a:r>
              <a:rPr lang="tr-TR" sz="2400" dirty="0" err="1">
                <a:solidFill>
                  <a:srgbClr val="FF0000"/>
                </a:solidFill>
              </a:rPr>
              <a:t>sentinel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tr-TR" sz="2400" dirty="0" err="1">
                <a:solidFill>
                  <a:srgbClr val="FF0000"/>
                </a:solidFill>
              </a:rPr>
              <a:t>value</a:t>
            </a:r>
            <a:r>
              <a:rPr lang="tr-TR" sz="2400" dirty="0"/>
              <a:t>) kullanılır.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Bu çözümde </a:t>
            </a:r>
            <a:r>
              <a:rPr lang="tr-TR" sz="2400" u="sng" dirty="0">
                <a:highlight>
                  <a:srgbClr val="FFFF00"/>
                </a:highlight>
              </a:rPr>
              <a:t>sınav notu olamayacak bir değer olan</a:t>
            </a:r>
            <a:r>
              <a:rPr lang="tr-TR" sz="2400" dirty="0"/>
              <a:t> -1, kontrol değeri olarak seçilmiştir.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Klavyeden normal olarak sınav notlarını girerken, en son değer olarak bu kontrol değeri girildiğinde; döngü çalışmasını durdurmalıdır. 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336945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0C958EDD-CECE-4E70-BA95-15EF015D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FD80E1-155A-44CC-88BA-66334160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14321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okunan tamsayı */ 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=2;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sayac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degiskeni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sonuc</a:t>
            </a:r>
            <a:r>
              <a:rPr lang="tr-TR" sz="1400" dirty="0">
                <a:latin typeface="Consolas" panose="020B0609020204030204" pitchFamily="49" charset="0"/>
              </a:rPr>
              <a:t>=1;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sayinin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faktoriyel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degeri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do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Pozitif girilmesini sağlıyoruz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("Lütfen pozitif sayı giriniz: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&lt;=0)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HATA:Pozitif</a:t>
            </a:r>
            <a:r>
              <a:rPr lang="tr-TR" sz="1400" dirty="0">
                <a:latin typeface="Consolas" panose="020B0609020204030204" pitchFamily="49" charset="0"/>
              </a:rPr>
              <a:t> sayı giriniz!\n");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 &lt;= 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Sayının faktöriyel değerini bulan kısım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 &lt;=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sonuc</a:t>
            </a:r>
            <a:r>
              <a:rPr lang="tr-TR" sz="1400" dirty="0">
                <a:latin typeface="Consolas" panose="020B0609020204030204" pitchFamily="49" charset="0"/>
              </a:rPr>
              <a:t> = </a:t>
            </a:r>
            <a:r>
              <a:rPr lang="tr-TR" sz="1400" dirty="0" err="1">
                <a:latin typeface="Consolas" panose="020B0609020204030204" pitchFamily="49" charset="0"/>
              </a:rPr>
              <a:t>sonuc</a:t>
            </a:r>
            <a:r>
              <a:rPr lang="tr-TR" sz="1400" dirty="0">
                <a:latin typeface="Consolas" panose="020B0609020204030204" pitchFamily="49" charset="0"/>
              </a:rPr>
              <a:t> *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 =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 + 1;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("\</a:t>
            </a:r>
            <a:r>
              <a:rPr lang="tr-TR" sz="1400" dirty="0" err="1">
                <a:latin typeface="Consolas" panose="020B0609020204030204" pitchFamily="49" charset="0"/>
              </a:rPr>
              <a:t>nGirilen</a:t>
            </a:r>
            <a:r>
              <a:rPr lang="tr-TR" sz="1400" dirty="0">
                <a:latin typeface="Consolas" panose="020B0609020204030204" pitchFamily="49" charset="0"/>
              </a:rPr>
              <a:t> tamsayı: %d \n",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("Faktöriyeli: %d",</a:t>
            </a:r>
            <a:r>
              <a:rPr lang="tr-TR" sz="1400" dirty="0" err="1">
                <a:latin typeface="Consolas" panose="020B0609020204030204" pitchFamily="49" charset="0"/>
              </a:rPr>
              <a:t>sonuc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5BBD1ED-FC10-4C9C-9353-D9CA96A9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400" dirty="0"/>
              <a:t>Klavyeden girilen pozitif tamsayının faktöriyelini bulan programı yazınız</a:t>
            </a:r>
          </a:p>
          <a:p>
            <a:r>
              <a:rPr lang="tr-TR" sz="2400" b="1" dirty="0"/>
              <a:t>Pozitif sayı girmeye zorlama iki türlü yapılabilir! </a:t>
            </a:r>
          </a:p>
          <a:p>
            <a:r>
              <a:rPr lang="tr-TR" sz="2400" b="1" dirty="0"/>
              <a:t>Bu iki yöntemle kullanıcı belli bir aralıkta sayı (5 ile 10 arsında sayı giriniz gibi) girilmeye zorlanabilir!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381B826-3EA2-4280-BD36-3CEFE887FE09}"/>
              </a:ext>
            </a:extLst>
          </p:cNvPr>
          <p:cNvSpPr txBox="1"/>
          <p:nvPr/>
        </p:nvSpPr>
        <p:spPr>
          <a:xfrm>
            <a:off x="441960" y="1774962"/>
            <a:ext cx="6957461" cy="2141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("Lütfen pozitif sayı giriniz: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 &lt;= 0)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Pozitif girilmesini sağlıyoruz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HATA:Pozitif</a:t>
            </a:r>
            <a:r>
              <a:rPr lang="tr-TR" sz="1400" dirty="0">
                <a:latin typeface="Consolas" panose="020B0609020204030204" pitchFamily="49" charset="0"/>
              </a:rPr>
              <a:t> sayı giriniz!\n");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("Lütfen pozitif sayı giriniz: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8186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Yapısal programlama: </a:t>
            </a:r>
            <a:br>
              <a:rPr lang="tr-TR" sz="4000" dirty="0">
                <a:solidFill>
                  <a:schemeClr val="tx1"/>
                </a:solidFill>
              </a:rPr>
            </a:br>
            <a:r>
              <a:rPr lang="tr-TR" sz="4000" dirty="0">
                <a:solidFill>
                  <a:schemeClr val="tx1"/>
                </a:solidFill>
              </a:rPr>
              <a:t>Ardışık işlem ve kontrol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b="1" dirty="0">
                <a:solidFill>
                  <a:srgbClr val="0070C0"/>
                </a:solidFill>
              </a:rPr>
              <a:t>Ardışık İşlemler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sequential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operations</a:t>
            </a:r>
            <a:r>
              <a:rPr lang="tr-TR" sz="1400" b="1" dirty="0"/>
              <a:t>); </a:t>
            </a:r>
            <a:r>
              <a:rPr lang="tr-TR" sz="1400" b="1" dirty="0">
                <a:highlight>
                  <a:srgbClr val="FFFF00"/>
                </a:highlight>
              </a:rPr>
              <a:t>Program akışı, biri bitince sonraki icra edilecek şekilde devam eder.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Tanımlamalar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C00000"/>
                </a:solidFill>
              </a:rPr>
              <a:t>declarations</a:t>
            </a:r>
            <a:r>
              <a:rPr lang="tr-TR" sz="1400" dirty="0"/>
              <a:t>):  </a:t>
            </a:r>
            <a:br>
              <a:rPr lang="tr-TR" sz="1400" dirty="0"/>
            </a:b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yas,boy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bedenkitleindeksi,kilo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  <a:endParaRPr lang="tr-TR" sz="1400" dirty="0"/>
          </a:p>
          <a:p>
            <a:pPr marL="180975" indent="-180975">
              <a:buFont typeface="+mj-lt"/>
              <a:buAutoNum type="arabicPeriod"/>
            </a:pPr>
            <a:r>
              <a:rPr lang="tr-TR" sz="1400" b="1" dirty="0">
                <a:solidFill>
                  <a:srgbClr val="00B050"/>
                </a:solidFill>
              </a:rPr>
              <a:t>İfadeler</a:t>
            </a:r>
            <a:r>
              <a:rPr lang="tr-TR" sz="1400" dirty="0"/>
              <a:t> (</a:t>
            </a:r>
            <a:r>
              <a:rPr lang="tr-TR" sz="1400" b="1" dirty="0" err="1">
                <a:solidFill>
                  <a:srgbClr val="FF0000"/>
                </a:solidFill>
              </a:rPr>
              <a:t>expressions</a:t>
            </a:r>
            <a:r>
              <a:rPr lang="tr-TR" sz="1400" dirty="0"/>
              <a:t>): </a:t>
            </a:r>
            <a:r>
              <a:rPr lang="tr-TR" sz="1400" b="1" u="sng" dirty="0">
                <a:solidFill>
                  <a:srgbClr val="0000FF"/>
                </a:solidFill>
              </a:rPr>
              <a:t>Sabit, değişken ve operatör içeren sözdizimleri</a:t>
            </a:r>
            <a:br>
              <a:rPr lang="tr-TR" sz="1400" b="1" u="sng" dirty="0">
                <a:solidFill>
                  <a:srgbClr val="0000FF"/>
                </a:solidFill>
              </a:rPr>
            </a:br>
            <a:br>
              <a:rPr lang="tr-TR" sz="1400" dirty="0"/>
            </a:br>
            <a:r>
              <a:rPr lang="tr-TR" sz="1400" dirty="0" err="1">
                <a:latin typeface="Consolas" panose="020B0609020204030204" pitchFamily="49" charset="0"/>
              </a:rPr>
              <a:t>bedenkitleindeksi</a:t>
            </a:r>
            <a:r>
              <a:rPr lang="tr-TR" sz="1400" dirty="0">
                <a:latin typeface="Consolas" panose="020B0609020204030204" pitchFamily="49" charset="0"/>
              </a:rPr>
              <a:t>=kilo/(boy*boy);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 err="1">
                <a:latin typeface="Consolas" panose="020B0609020204030204" pitchFamily="49" charset="0"/>
              </a:rPr>
              <a:t>cevre</a:t>
            </a:r>
            <a:r>
              <a:rPr lang="tr-TR" sz="1400" dirty="0">
                <a:latin typeface="Consolas" panose="020B0609020204030204" pitchFamily="49" charset="0"/>
              </a:rPr>
              <a:t>=2.0*3.14*r;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Giriş/çıkış işlemleri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C00000"/>
                </a:solidFill>
              </a:rPr>
              <a:t>input</a:t>
            </a:r>
            <a:r>
              <a:rPr lang="tr-TR" sz="1400" dirty="0">
                <a:solidFill>
                  <a:srgbClr val="C00000"/>
                </a:solidFill>
              </a:rPr>
              <a:t>/</a:t>
            </a:r>
            <a:r>
              <a:rPr lang="tr-TR" sz="1400" dirty="0" err="1">
                <a:solidFill>
                  <a:srgbClr val="C00000"/>
                </a:solidFill>
              </a:rPr>
              <a:t>output</a:t>
            </a:r>
            <a:r>
              <a:rPr lang="tr-TR" sz="1400" dirty="0">
                <a:solidFill>
                  <a:srgbClr val="C00000"/>
                </a:solidFill>
              </a:rPr>
              <a:t> </a:t>
            </a:r>
            <a:r>
              <a:rPr lang="tr-TR" sz="1400" dirty="0" err="1">
                <a:solidFill>
                  <a:srgbClr val="C00000"/>
                </a:solidFill>
              </a:rPr>
              <a:t>operations</a:t>
            </a:r>
            <a:r>
              <a:rPr lang="tr-TR" sz="1400" dirty="0"/>
              <a:t>):</a:t>
            </a:r>
            <a:br>
              <a:rPr lang="tr-TR" sz="1400" dirty="0"/>
            </a:b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("%d",</a:t>
            </a:r>
            <a:r>
              <a:rPr lang="tr-TR" sz="1400" dirty="0" err="1">
                <a:latin typeface="Consolas" panose="020B0609020204030204" pitchFamily="49" charset="0"/>
              </a:rPr>
              <a:t>output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input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b="1" dirty="0">
                <a:solidFill>
                  <a:srgbClr val="0070C0"/>
                </a:solidFill>
              </a:rPr>
              <a:t>Kontrol İşlemleri </a:t>
            </a:r>
            <a:r>
              <a:rPr lang="tr-TR" sz="1200" b="1" dirty="0"/>
              <a:t>(</a:t>
            </a:r>
            <a:r>
              <a:rPr lang="tr-TR" sz="1200" b="1" dirty="0" err="1">
                <a:solidFill>
                  <a:srgbClr val="C00000"/>
                </a:solidFill>
              </a:rPr>
              <a:t>control</a:t>
            </a:r>
            <a:r>
              <a:rPr lang="tr-TR" sz="1200" b="1" dirty="0">
                <a:solidFill>
                  <a:srgbClr val="C00000"/>
                </a:solidFill>
              </a:rPr>
              <a:t> </a:t>
            </a:r>
            <a:r>
              <a:rPr lang="tr-TR" sz="1200" b="1" dirty="0" err="1">
                <a:solidFill>
                  <a:srgbClr val="C00000"/>
                </a:solidFill>
              </a:rPr>
              <a:t>operations</a:t>
            </a:r>
            <a:r>
              <a:rPr lang="tr-TR" sz="1200" b="1" dirty="0"/>
              <a:t>); </a:t>
            </a:r>
            <a:r>
              <a:rPr lang="tr-TR" sz="1200" b="1" dirty="0">
                <a:highlight>
                  <a:srgbClr val="FFFF00"/>
                </a:highlight>
              </a:rPr>
              <a:t>Program akışı, sırayla icra edilmeyecek şekilde devam eder. 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Duruma göre seçimler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conditional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choices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a=3; </a:t>
            </a: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 </a:t>
            </a:r>
            <a:r>
              <a:rPr lang="tr-TR" sz="1200" b="1" dirty="0"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a=2;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switch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(operator)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};</a:t>
            </a:r>
            <a:endParaRPr lang="tr-TR" sz="1200" b="1" u="sng" dirty="0"/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İlişkisel Döngü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relational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loops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/>
            </a:b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 a=3*i;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a=3*i; </a:t>
            </a: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(i=1; i&lt;=10; i++) a=3*i;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Dallanmalar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jumps</a:t>
            </a:r>
            <a:r>
              <a:rPr lang="tr-TR" sz="1200" dirty="0"/>
              <a:t>): </a:t>
            </a:r>
            <a:br>
              <a:rPr lang="tr-TR" sz="1200" dirty="0"/>
            </a:b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samplefunc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n)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inf</a:t>
            </a:r>
            <a:r>
              <a:rPr lang="tr-TR" sz="1200" dirty="0">
                <a:latin typeface="Consolas" panose="020B0609020204030204" pitchFamily="49" charset="0"/>
              </a:rPr>
              <a:t> f=1;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(n&lt;1)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i=1; ; i++)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(i%2) </a:t>
            </a:r>
            <a:r>
              <a:rPr lang="tr-TR" sz="1200" b="1" dirty="0" err="1">
                <a:latin typeface="Consolas" panose="020B0609020204030204" pitchFamily="49" charset="0"/>
              </a:rPr>
              <a:t>continue</a:t>
            </a:r>
            <a:r>
              <a:rPr lang="tr-TR" sz="1200" dirty="0">
                <a:latin typeface="Consolas" panose="020B0609020204030204" pitchFamily="49" charset="0"/>
              </a:rPr>
              <a:t>; f=f*</a:t>
            </a:r>
            <a:r>
              <a:rPr lang="tr-TR" sz="1200" dirty="0" err="1">
                <a:latin typeface="Consolas" panose="020B0609020204030204" pitchFamily="49" charset="0"/>
              </a:rPr>
              <a:t>i;if</a:t>
            </a:r>
            <a:r>
              <a:rPr lang="tr-TR" sz="1200" dirty="0">
                <a:latin typeface="Consolas" panose="020B0609020204030204" pitchFamily="49" charset="0"/>
              </a:rPr>
              <a:t> (i==n) </a:t>
            </a:r>
            <a:r>
              <a:rPr lang="tr-TR" sz="1200" b="1" dirty="0">
                <a:latin typeface="Consolas" panose="020B0609020204030204" pitchFamily="49" charset="0"/>
              </a:rPr>
              <a:t>break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};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22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sayma sayısına kadar ekrana sayıların tümünü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3385182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sayının bölenlerini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pPr marL="342900" indent="-342900">
              <a:buFont typeface="+mj-lt"/>
              <a:buAutoNum type="arabicPeriod"/>
            </a:pPr>
            <a:endParaRPr lang="tr-TR" sz="2000" dirty="0"/>
          </a:p>
          <a:p>
            <a:r>
              <a:rPr lang="tr-TR" sz="2000" b="1" dirty="0">
                <a:solidFill>
                  <a:schemeClr val="tx1"/>
                </a:solidFill>
              </a:rPr>
              <a:t>Burada düşünmemiz gereken girilen sayıdan 1 e kadar tüm sayıları test etmek</a:t>
            </a:r>
          </a:p>
        </p:txBody>
      </p:sp>
    </p:spTree>
    <p:extLst>
      <p:ext uri="{BB962C8B-B14F-4D97-AF65-F5344CB8AC3E}">
        <p14:creationId xmlns:p14="http://schemas.microsoft.com/office/powerpoint/2010/main" val="841452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sayının asal sayı olup olmadığını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pPr marL="342900" indent="-342900">
              <a:buFont typeface="+mj-lt"/>
              <a:buAutoNum type="arabicPeriod"/>
            </a:pPr>
            <a:endParaRPr lang="tr-TR" sz="2000" dirty="0"/>
          </a:p>
          <a:p>
            <a:r>
              <a:rPr lang="tr-TR" sz="2000" b="1" i="1" dirty="0">
                <a:solidFill>
                  <a:schemeClr val="tx1"/>
                </a:solidFill>
              </a:rPr>
              <a:t>Asal sayı, bölenleri s</a:t>
            </a:r>
            <a:r>
              <a:rPr lang="tr-TR" sz="2000" b="1" i="1" u="sng" dirty="0">
                <a:solidFill>
                  <a:schemeClr val="tx1"/>
                </a:solidFill>
              </a:rPr>
              <a:t>adece kendisi ve 1</a:t>
            </a:r>
            <a:r>
              <a:rPr lang="tr-TR" sz="2000" b="1" i="1" dirty="0">
                <a:solidFill>
                  <a:schemeClr val="tx1"/>
                </a:solidFill>
              </a:rPr>
              <a:t> olan sayıdır.</a:t>
            </a:r>
          </a:p>
        </p:txBody>
      </p:sp>
    </p:spTree>
    <p:extLst>
      <p:ext uri="{BB962C8B-B14F-4D97-AF65-F5344CB8AC3E}">
        <p14:creationId xmlns:p14="http://schemas.microsoft.com/office/powerpoint/2010/main" val="2290721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sayının mükemmel sayı olup olmadığını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r>
              <a:rPr lang="tr-TR" sz="2000" b="1" i="1" dirty="0">
                <a:solidFill>
                  <a:schemeClr val="tx1"/>
                </a:solidFill>
              </a:rPr>
              <a:t>Mükemmel sayı, Kendi dışında </a:t>
            </a:r>
            <a:r>
              <a:rPr lang="tr-TR" sz="2000" b="1" i="1" u="sng" dirty="0">
                <a:solidFill>
                  <a:schemeClr val="tx1"/>
                </a:solidFill>
              </a:rPr>
              <a:t>bölenlerinin toplamının kendisine eşit </a:t>
            </a:r>
            <a:r>
              <a:rPr lang="tr-TR" sz="2000" b="1" i="1" dirty="0">
                <a:solidFill>
                  <a:schemeClr val="tx1"/>
                </a:solidFill>
              </a:rPr>
              <a:t>olan sayışır.</a:t>
            </a:r>
          </a:p>
        </p:txBody>
      </p:sp>
    </p:spTree>
    <p:extLst>
      <p:ext uri="{BB962C8B-B14F-4D97-AF65-F5344CB8AC3E}">
        <p14:creationId xmlns:p14="http://schemas.microsoft.com/office/powerpoint/2010/main" val="3301695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Klavyeden negatif sayı girilene kadar girilen pozitif sayıların </a:t>
            </a:r>
            <a:r>
              <a:rPr lang="tr-TR" sz="2000" dirty="0" err="1"/>
              <a:t>ranjını</a:t>
            </a:r>
            <a:r>
              <a:rPr lang="tr-TR" sz="2000" dirty="0"/>
              <a:t>  veren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r>
              <a:rPr lang="tr-TR" sz="2000" b="1" i="1" dirty="0" err="1">
                <a:solidFill>
                  <a:schemeClr val="tx1"/>
                </a:solidFill>
              </a:rPr>
              <a:t>Ranj</a:t>
            </a:r>
            <a:r>
              <a:rPr lang="tr-TR" sz="2000" b="1" i="1" dirty="0">
                <a:solidFill>
                  <a:schemeClr val="tx1"/>
                </a:solidFill>
              </a:rPr>
              <a:t>; bir takım sayının en küçüğü ile en büyüğü arsındaki farktır.</a:t>
            </a:r>
          </a:p>
        </p:txBody>
      </p:sp>
    </p:spTree>
    <p:extLst>
      <p:ext uri="{BB962C8B-B14F-4D97-AF65-F5344CB8AC3E}">
        <p14:creationId xmlns:p14="http://schemas.microsoft.com/office/powerpoint/2010/main" val="3904101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İlk 20 </a:t>
            </a:r>
            <a:r>
              <a:rPr lang="tr-TR" sz="2000" dirty="0" err="1"/>
              <a:t>Fibonacci</a:t>
            </a:r>
            <a:r>
              <a:rPr lang="tr-TR" sz="2000" dirty="0"/>
              <a:t> Sayısını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r>
              <a:rPr lang="tr-TR" sz="2000" b="1" i="1" dirty="0" err="1">
                <a:solidFill>
                  <a:schemeClr val="tx1"/>
                </a:solidFill>
              </a:rPr>
              <a:t>Fibonacci</a:t>
            </a:r>
            <a:r>
              <a:rPr lang="tr-TR" sz="2000" b="1" i="1" dirty="0">
                <a:solidFill>
                  <a:schemeClr val="tx1"/>
                </a:solidFill>
              </a:rPr>
              <a:t> sayıları, önceki iki sayma sayısının toplamına bir sonraki sayının eşit olduğu sayılardır. İlk iki sayıyı 1 kabul ediniz.</a:t>
            </a:r>
          </a:p>
        </p:txBody>
      </p:sp>
    </p:spTree>
    <p:extLst>
      <p:ext uri="{BB962C8B-B14F-4D97-AF65-F5344CB8AC3E}">
        <p14:creationId xmlns:p14="http://schemas.microsoft.com/office/powerpoint/2010/main" val="2954995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 7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FF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FF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Klavyeden 0 girilene kadar girilen sayıların </a:t>
            </a:r>
            <a:r>
              <a:rPr lang="tr-TR" sz="2000" u="sng" dirty="0"/>
              <a:t>en küçüğünü</a:t>
            </a:r>
            <a:r>
              <a:rPr lang="tr-TR" sz="2000" dirty="0"/>
              <a:t>, </a:t>
            </a:r>
            <a:r>
              <a:rPr lang="tr-TR" sz="2000" u="sng" dirty="0"/>
              <a:t>en büyüğünü </a:t>
            </a:r>
            <a:r>
              <a:rPr lang="tr-TR" sz="2000" dirty="0"/>
              <a:t>ve </a:t>
            </a:r>
            <a:r>
              <a:rPr lang="tr-TR" sz="2000" u="sng" dirty="0"/>
              <a:t>bunların sırasını</a:t>
            </a:r>
            <a:r>
              <a:rPr lang="tr-TR" sz="2000" dirty="0"/>
              <a:t> yazan programın</a:t>
            </a:r>
          </a:p>
        </p:txBody>
      </p:sp>
    </p:spTree>
    <p:extLst>
      <p:ext uri="{BB962C8B-B14F-4D97-AF65-F5344CB8AC3E}">
        <p14:creationId xmlns:p14="http://schemas.microsoft.com/office/powerpoint/2010/main" val="2418208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A98D442-D29F-4829-8D0C-3B3FE224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KONROL YAPILARI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4B5F79BA-FB42-40E9-A218-9C094A1A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DO , WHILE ve break</a:t>
            </a:r>
          </a:p>
        </p:txBody>
      </p:sp>
    </p:spTree>
    <p:extLst>
      <p:ext uri="{BB962C8B-B14F-4D97-AF65-F5344CB8AC3E}">
        <p14:creationId xmlns:p14="http://schemas.microsoft.com/office/powerpoint/2010/main" val="158141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 SAĞLAYAN KONTROL YAPILARI:DÖNGÜLER (LOOPS)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dirty="0"/>
              <a:t>İşlemciler iyi bir </a:t>
            </a:r>
            <a:r>
              <a:rPr lang="tr-TR" sz="2800" dirty="0">
                <a:highlight>
                  <a:srgbClr val="FFFF00"/>
                </a:highlight>
              </a:rPr>
              <a:t>sayıcıdır</a:t>
            </a:r>
            <a:r>
              <a:rPr lang="tr-TR" sz="2800" dirty="0"/>
              <a:t>. CPU içindeki </a:t>
            </a:r>
            <a:r>
              <a:rPr lang="tr-TR" sz="2800" dirty="0">
                <a:solidFill>
                  <a:srgbClr val="0070C0"/>
                </a:solidFill>
              </a:rPr>
              <a:t>kaydediciler</a:t>
            </a:r>
            <a:r>
              <a:rPr lang="tr-TR" sz="2800" dirty="0"/>
              <a:t> (</a:t>
            </a:r>
            <a:r>
              <a:rPr lang="tr-TR" sz="2800" dirty="0" err="1">
                <a:solidFill>
                  <a:srgbClr val="FF0000"/>
                </a:solidFill>
              </a:rPr>
              <a:t>registers</a:t>
            </a:r>
            <a:r>
              <a:rPr lang="tr-TR" sz="2800" dirty="0"/>
              <a:t>) </a:t>
            </a:r>
            <a:r>
              <a:rPr lang="tr-TR" sz="2800" u="sng" dirty="0"/>
              <a:t>sayma işlevini bir çok matematiksel işlemi yapmak için de </a:t>
            </a:r>
            <a:r>
              <a:rPr lang="tr-TR" sz="2800" dirty="0"/>
              <a:t>kullanılır.</a:t>
            </a:r>
          </a:p>
          <a:p>
            <a:r>
              <a:rPr lang="tr-TR" sz="2800" dirty="0"/>
              <a:t>Program akışında belli problemlerin çözümünde, </a:t>
            </a:r>
            <a:r>
              <a:rPr lang="tr-TR" sz="2800" u="sng" dirty="0">
                <a:highlight>
                  <a:srgbClr val="FFFF00"/>
                </a:highlight>
              </a:rPr>
              <a:t>gerçekleştirilen belli adımların tekrarlanması sonucu </a:t>
            </a:r>
            <a:r>
              <a:rPr lang="tr-TR" sz="2800" dirty="0"/>
              <a:t>gidilir. Bu tip problemler şimdiye kadar olan yöntemlerle yapılırsa, </a:t>
            </a:r>
            <a:r>
              <a:rPr lang="tr-TR" sz="2800" u="sng" dirty="0">
                <a:solidFill>
                  <a:srgbClr val="FF0000"/>
                </a:solidFill>
              </a:rPr>
              <a:t>tekrar tekrar aynı kodu yazmak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/>
              <a:t>zorunda kalırız.</a:t>
            </a:r>
          </a:p>
          <a:p>
            <a:r>
              <a:rPr lang="tr-TR" sz="2800" dirty="0"/>
              <a:t>İlk konularda da söylendiği gibi, iyi bir algoritma problemi olabilecek en kısa adımda ve en etkili biçimde çözebilendir.</a:t>
            </a:r>
          </a:p>
          <a:p>
            <a:pPr marL="0" indent="0" algn="ctr">
              <a:buNone/>
            </a:pPr>
            <a:r>
              <a:rPr lang="tr-TR" sz="2800" i="1" dirty="0">
                <a:highlight>
                  <a:srgbClr val="FFFF00"/>
                </a:highlight>
              </a:rPr>
              <a:t>talimatları</a:t>
            </a:r>
            <a:r>
              <a:rPr lang="tr-TR" sz="2800" i="1" dirty="0"/>
              <a:t> (</a:t>
            </a:r>
            <a:r>
              <a:rPr lang="tr-TR" sz="2800" i="1" dirty="0" err="1"/>
              <a:t>statement</a:t>
            </a:r>
            <a:r>
              <a:rPr lang="tr-TR" sz="2800" i="1" dirty="0"/>
              <a:t>) tekrar tekrar icra etmek için </a:t>
            </a:r>
            <a:r>
              <a:rPr lang="tr-TR" sz="2800" b="1" i="1" dirty="0">
                <a:solidFill>
                  <a:srgbClr val="0070C0"/>
                </a:solidFill>
              </a:rPr>
              <a:t>döngü</a:t>
            </a:r>
            <a:r>
              <a:rPr lang="tr-TR" sz="2800" i="1" dirty="0"/>
              <a:t> (</a:t>
            </a:r>
            <a:r>
              <a:rPr lang="tr-TR" sz="2800" b="1" i="1" dirty="0" err="1">
                <a:solidFill>
                  <a:srgbClr val="C00000"/>
                </a:solidFill>
              </a:rPr>
              <a:t>loop</a:t>
            </a:r>
            <a:r>
              <a:rPr lang="tr-TR" sz="2800" i="1" dirty="0"/>
              <a:t>) talimatlarını (</a:t>
            </a:r>
            <a:r>
              <a:rPr lang="tr-TR" sz="2800" b="1" i="1" dirty="0">
                <a:latin typeface="Consolas" panose="020B0609020204030204" pitchFamily="49" charset="0"/>
              </a:rPr>
              <a:t>do,</a:t>
            </a:r>
            <a:r>
              <a:rPr lang="tr-TR" sz="2800" i="1" dirty="0"/>
              <a:t> </a:t>
            </a:r>
            <a:r>
              <a:rPr lang="tr-TR" sz="2800" b="1" i="1" dirty="0" err="1">
                <a:latin typeface="Consolas" panose="020B0609020204030204" pitchFamily="49" charset="0"/>
              </a:rPr>
              <a:t>while</a:t>
            </a:r>
            <a:r>
              <a:rPr lang="tr-TR" sz="2800" b="1" i="1" dirty="0">
                <a:latin typeface="Consolas" panose="020B0609020204030204" pitchFamily="49" charset="0"/>
              </a:rPr>
              <a:t>, </a:t>
            </a:r>
            <a:r>
              <a:rPr lang="tr-TR" sz="2800" b="1" i="1" dirty="0" err="1">
                <a:latin typeface="Consolas" panose="020B0609020204030204" pitchFamily="49" charset="0"/>
              </a:rPr>
              <a:t>for</a:t>
            </a:r>
            <a:r>
              <a:rPr lang="tr-TR" sz="2800" b="1" i="1" dirty="0">
                <a:latin typeface="Consolas" panose="020B0609020204030204" pitchFamily="49" charset="0"/>
              </a:rPr>
              <a:t>)</a:t>
            </a:r>
            <a:r>
              <a:rPr lang="tr-TR" sz="2800" i="1" dirty="0"/>
              <a:t> kullanırız. 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0329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 SAĞLAYAN KONTROL YAPILARI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altLang="tr-TR" sz="2800" dirty="0"/>
              <a:t>Ekrana 10 defa programcının adını yazan algoritmayı yapınız</a:t>
            </a:r>
            <a:endParaRPr lang="tr-TR" sz="28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6D60135-6A2B-4AEA-A285-63AF8B3DDA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DUR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900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 KONTROLÜ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sz="2900" dirty="0"/>
              <a:t>Yapılacak tekrar miktarının bilindiği durumlarda döngü, bir </a:t>
            </a:r>
            <a:r>
              <a:rPr lang="tr-TR" sz="2900" b="1" dirty="0">
                <a:solidFill>
                  <a:srgbClr val="0070C0"/>
                </a:solidFill>
              </a:rPr>
              <a:t>sayaç</a:t>
            </a:r>
            <a:r>
              <a:rPr lang="tr-TR" sz="2900" dirty="0"/>
              <a:t> (</a:t>
            </a:r>
            <a:r>
              <a:rPr lang="tr-TR" sz="2900" dirty="0" err="1">
                <a:solidFill>
                  <a:srgbClr val="C00000"/>
                </a:solidFill>
              </a:rPr>
              <a:t>counter</a:t>
            </a:r>
            <a:r>
              <a:rPr lang="tr-TR" sz="2900" dirty="0"/>
              <a:t>) kullanarak tasarlanabilir.  Sayaç aslında tekrar edilme işleminin ne kadar yapıldığını tutan </a:t>
            </a:r>
            <a:r>
              <a:rPr lang="tr-TR" sz="2900" u="sng" dirty="0"/>
              <a:t>bir değişkendir</a:t>
            </a:r>
            <a:r>
              <a:rPr lang="tr-TR" sz="2900" dirty="0"/>
              <a:t>. </a:t>
            </a:r>
          </a:p>
          <a:p>
            <a:r>
              <a:rPr lang="tr-TR" sz="2900" dirty="0"/>
              <a:t>Bu amaç için tanımlanan değişkenler, </a:t>
            </a:r>
            <a:r>
              <a:rPr lang="tr-TR" sz="2900" b="1" dirty="0">
                <a:solidFill>
                  <a:srgbClr val="0070C0"/>
                </a:solidFill>
              </a:rPr>
              <a:t>döngü sayacı </a:t>
            </a:r>
            <a:r>
              <a:rPr lang="tr-TR" sz="2900" dirty="0"/>
              <a:t>(</a:t>
            </a:r>
            <a:r>
              <a:rPr lang="tr-TR" sz="2900" b="1" dirty="0" err="1">
                <a:solidFill>
                  <a:srgbClr val="C00000"/>
                </a:solidFill>
              </a:rPr>
              <a:t>loop</a:t>
            </a:r>
            <a:r>
              <a:rPr lang="tr-TR" sz="2900" b="1" dirty="0">
                <a:solidFill>
                  <a:srgbClr val="C00000"/>
                </a:solidFill>
              </a:rPr>
              <a:t> </a:t>
            </a:r>
            <a:r>
              <a:rPr lang="tr-TR" sz="2900" b="1" dirty="0" err="1">
                <a:solidFill>
                  <a:srgbClr val="C00000"/>
                </a:solidFill>
              </a:rPr>
              <a:t>counter</a:t>
            </a:r>
            <a:r>
              <a:rPr lang="tr-TR" sz="2900" dirty="0"/>
              <a:t>) olarak bilinir;</a:t>
            </a:r>
          </a:p>
          <a:p>
            <a:pPr marL="788670" lvl="1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tr-TR" sz="2900" dirty="0"/>
              <a:t>Döngü sayacına bir atama </a:t>
            </a:r>
            <a:r>
              <a:rPr lang="tr-TR" sz="2900" dirty="0">
                <a:highlight>
                  <a:srgbClr val="FFFF00"/>
                </a:highlight>
              </a:rPr>
              <a:t>ifadesiyle </a:t>
            </a:r>
            <a:r>
              <a:rPr lang="tr-TR" sz="2900" u="sng" dirty="0">
                <a:highlight>
                  <a:srgbClr val="FFFF00"/>
                </a:highlight>
              </a:rPr>
              <a:t>ilk değer verilir</a:t>
            </a:r>
            <a:r>
              <a:rPr lang="tr-TR" sz="2900" dirty="0">
                <a:highlight>
                  <a:srgbClr val="FFFF00"/>
                </a:highlight>
              </a:rPr>
              <a:t>.</a:t>
            </a:r>
          </a:p>
          <a:p>
            <a:pPr marL="788670" lvl="1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tr-TR" sz="2900" dirty="0"/>
              <a:t>Döngü sayacının değerinin </a:t>
            </a:r>
            <a:r>
              <a:rPr lang="tr-TR" sz="2900" u="sng" dirty="0">
                <a:highlight>
                  <a:srgbClr val="FFFF00"/>
                </a:highlight>
              </a:rPr>
              <a:t>sınır değere gelip gelmediği kontrol edilir</a:t>
            </a:r>
            <a:r>
              <a:rPr lang="tr-TR" sz="2900" dirty="0">
                <a:highlight>
                  <a:srgbClr val="FFFF00"/>
                </a:highlight>
              </a:rPr>
              <a:t>.</a:t>
            </a:r>
          </a:p>
          <a:p>
            <a:pPr marL="788670" lvl="1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tr-TR" sz="2900" dirty="0"/>
              <a:t>Döngünün gövdesinin her çalışmasından sonra, </a:t>
            </a:r>
            <a:r>
              <a:rPr lang="tr-TR" sz="2900" u="sng" dirty="0">
                <a:highlight>
                  <a:srgbClr val="FFFF00"/>
                </a:highlight>
              </a:rPr>
              <a:t>sayacın değeri artırma ya da eksiltme işlemi ile değiştirilir</a:t>
            </a:r>
            <a:r>
              <a:rPr lang="tr-TR" sz="2900" dirty="0">
                <a:highlight>
                  <a:srgbClr val="FFFF00"/>
                </a:highlight>
              </a:rPr>
              <a:t>.</a:t>
            </a:r>
          </a:p>
          <a:p>
            <a:endParaRPr lang="tr-TR" sz="2800" dirty="0"/>
          </a:p>
          <a:p>
            <a:endParaRPr lang="tr-TR" sz="28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C84BD4C-0146-4486-8C50-D6E65B8B8E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3400" dirty="0"/>
              <a:t>Bu tip bir döngüyü oluşturmak için şimdiye kadar verilen komutlara </a:t>
            </a:r>
            <a:r>
              <a:rPr lang="tr-TR" sz="3400" dirty="0">
                <a:solidFill>
                  <a:srgbClr val="FF0000"/>
                </a:solidFill>
              </a:rPr>
              <a:t>GİT </a:t>
            </a:r>
            <a:r>
              <a:rPr lang="tr-TR" sz="3400" dirty="0"/>
              <a:t>(</a:t>
            </a:r>
            <a:r>
              <a:rPr lang="tr-TR" sz="3400" dirty="0">
                <a:solidFill>
                  <a:srgbClr val="FF0000"/>
                </a:solidFill>
              </a:rPr>
              <a:t>GOTO/JUMP TO</a:t>
            </a:r>
            <a:r>
              <a:rPr lang="tr-TR" sz="3400" dirty="0"/>
              <a:t>) komutu eklenecektir. </a:t>
            </a:r>
            <a:br>
              <a:rPr lang="tr-TR" sz="3400" dirty="0"/>
            </a:br>
            <a:endParaRPr lang="tr-TR" sz="34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3400" dirty="0"/>
              <a:t>Genellikle </a:t>
            </a:r>
            <a:r>
              <a:rPr lang="tr-TR" sz="3400" b="1" u="sng" dirty="0"/>
              <a:t>tamsayı olarak seçilen bir sayaç</a:t>
            </a:r>
            <a:r>
              <a:rPr lang="tr-TR" sz="3400" dirty="0"/>
              <a:t> (</a:t>
            </a:r>
            <a:r>
              <a:rPr lang="tr-TR" sz="3400" dirty="0" err="1"/>
              <a:t>counter</a:t>
            </a:r>
            <a:r>
              <a:rPr lang="tr-TR" sz="3400" dirty="0"/>
              <a:t>) değişkeni tanımlanır. </a:t>
            </a:r>
            <a:br>
              <a:rPr lang="tr-TR" sz="3400" dirty="0"/>
            </a:br>
            <a:endParaRPr lang="tr-TR" sz="900" dirty="0"/>
          </a:p>
          <a:p>
            <a:pPr marL="0" indent="0">
              <a:buNone/>
            </a:pP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23383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 KONTROLÜ şablonu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400" dirty="0"/>
              <a:t>BAŞLA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 </a:t>
            </a:r>
            <a:r>
              <a:rPr lang="tr-TR" sz="2400" b="1" dirty="0" err="1">
                <a:solidFill>
                  <a:srgbClr val="0000FF"/>
                </a:solidFill>
              </a:rPr>
              <a:t>Sayac</a:t>
            </a:r>
            <a:r>
              <a:rPr lang="tr-TR" sz="2400" b="1" dirty="0">
                <a:solidFill>
                  <a:srgbClr val="0000FF"/>
                </a:solidFill>
              </a:rPr>
              <a:t>=&lt;başlangıç değeri&gt;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talimat1&gt;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talimat2&gt;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talimat3&gt;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talimat4&gt;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</a:t>
            </a:r>
            <a:r>
              <a:rPr lang="tr-TR" sz="2400" dirty="0" err="1"/>
              <a:t>talimatN</a:t>
            </a:r>
            <a:r>
              <a:rPr lang="tr-TR" sz="2400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b="1" dirty="0" err="1">
                <a:solidFill>
                  <a:srgbClr val="FF0000"/>
                </a:solidFill>
              </a:rPr>
              <a:t>Sayac</a:t>
            </a:r>
            <a:r>
              <a:rPr lang="tr-TR" sz="2400" b="1" dirty="0">
                <a:solidFill>
                  <a:srgbClr val="FF0000"/>
                </a:solidFill>
              </a:rPr>
              <a:t>=</a:t>
            </a:r>
            <a:r>
              <a:rPr lang="tr-TR" sz="2400" b="1" dirty="0" err="1">
                <a:solidFill>
                  <a:srgbClr val="FF0000"/>
                </a:solidFill>
              </a:rPr>
              <a:t>Sayac</a:t>
            </a:r>
            <a:r>
              <a:rPr lang="tr-TR" sz="2400" b="1" dirty="0">
                <a:solidFill>
                  <a:srgbClr val="FF0000"/>
                </a:solidFill>
              </a:rPr>
              <a:t> + | - &lt;artma ya da azalma miktarı&gt;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>
                <a:solidFill>
                  <a:srgbClr val="0000FF"/>
                </a:solidFill>
              </a:rPr>
              <a:t>EĞER sayaç &gt; | &lt; | &gt;= | &lt;= | = &lt;bitiş değeri&gt; İSE </a:t>
            </a:r>
            <a:br>
              <a:rPr lang="tr-TR" sz="2400" dirty="0">
                <a:solidFill>
                  <a:srgbClr val="0000FF"/>
                </a:solidFill>
              </a:rPr>
            </a:br>
            <a:r>
              <a:rPr lang="tr-TR" sz="2400" dirty="0">
                <a:solidFill>
                  <a:srgbClr val="0000FF"/>
                </a:solidFill>
              </a:rPr>
              <a:t>        GİT </a:t>
            </a:r>
            <a:r>
              <a:rPr lang="tr-TR" sz="2400" dirty="0">
                <a:solidFill>
                  <a:srgbClr val="0000FF"/>
                </a:solidFill>
                <a:highlight>
                  <a:srgbClr val="FFFF00"/>
                </a:highlight>
              </a:rPr>
              <a:t>ADIM 3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DUR</a:t>
            </a:r>
          </a:p>
          <a:p>
            <a:pPr marL="0" indent="0">
              <a:buNone/>
            </a:pPr>
            <a:endParaRPr lang="tr-TR" sz="2400" dirty="0"/>
          </a:p>
          <a:p>
            <a:endParaRPr lang="tr-TR" sz="2400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BF57F0-A831-48C4-823C-02E8139FF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tr-TR" sz="2400" b="1" dirty="0"/>
              <a:t>Sayaç </a:t>
            </a:r>
            <a:r>
              <a:rPr lang="tr-TR" sz="2400" b="1" dirty="0">
                <a:highlight>
                  <a:srgbClr val="FFFF00"/>
                </a:highlight>
              </a:rPr>
              <a:t>başlangıç değeri </a:t>
            </a:r>
            <a:r>
              <a:rPr lang="tr-TR" sz="2400" b="1" u="sng" dirty="0"/>
              <a:t>döngüye girmeden </a:t>
            </a:r>
            <a:r>
              <a:rPr lang="tr-TR" sz="2400" b="1" dirty="0"/>
              <a:t>verilir</a:t>
            </a:r>
          </a:p>
          <a:p>
            <a:pPr marL="457200" indent="-457200">
              <a:buFont typeface="+mj-lt"/>
              <a:buAutoNum type="alphaUcPeriod"/>
            </a:pPr>
            <a:r>
              <a:rPr lang="tr-TR" sz="2400" b="1" dirty="0"/>
              <a:t>Döngü içinde </a:t>
            </a:r>
            <a:r>
              <a:rPr lang="tr-TR" sz="2400" b="1" u="sng" dirty="0"/>
              <a:t>sayaç güncellenir.</a:t>
            </a:r>
          </a:p>
          <a:p>
            <a:pPr marL="457200" indent="-457200">
              <a:buFont typeface="+mj-lt"/>
              <a:buAutoNum type="alphaUcPeriod"/>
            </a:pPr>
            <a:r>
              <a:rPr lang="tr-TR" sz="2400" b="1" dirty="0"/>
              <a:t>döngü içerisinde şart kontrol edilir; </a:t>
            </a:r>
            <a:r>
              <a:rPr lang="tr-TR" sz="2400" b="1" dirty="0">
                <a:highlight>
                  <a:srgbClr val="FFFF00"/>
                </a:highlight>
              </a:rPr>
              <a:t>istenilen sınır değere ulaşılmamış ise </a:t>
            </a:r>
            <a:r>
              <a:rPr lang="tr-TR" sz="2400" b="1" dirty="0"/>
              <a:t>döngüye başlanan ifadeye giden </a:t>
            </a:r>
            <a:r>
              <a:rPr lang="tr-TR" sz="2400" b="1" u="sng" dirty="0"/>
              <a:t>GİT komutu verilir</a:t>
            </a:r>
            <a:r>
              <a:rPr lang="tr-T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55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SAYAÇ KONTROLÜ Akış Diyagramı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BF57F0-A831-48C4-823C-02E8139FF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2000" dirty="0"/>
              <a:t>C dilinde, 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2000" dirty="0"/>
              <a:t>Akışın </a:t>
            </a:r>
            <a:r>
              <a:rPr lang="tr-TR" sz="2000" b="1" u="sng" dirty="0"/>
              <a:t>B Noktasına Karşılık gelen</a:t>
            </a:r>
            <a:r>
              <a:rPr lang="tr-TR" sz="2000" dirty="0"/>
              <a:t> gidilecek </a:t>
            </a:r>
            <a:r>
              <a:rPr lang="tr-TR" sz="2000" dirty="0">
                <a:solidFill>
                  <a:srgbClr val="0070C0"/>
                </a:solidFill>
              </a:rPr>
              <a:t>talimatın</a:t>
            </a:r>
            <a:r>
              <a:rPr lang="tr-TR" sz="2000" dirty="0"/>
              <a:t> (</a:t>
            </a:r>
            <a:r>
              <a:rPr lang="tr-TR" sz="2000" dirty="0" err="1">
                <a:solidFill>
                  <a:srgbClr val="FF0000"/>
                </a:solidFill>
              </a:rPr>
              <a:t>statement</a:t>
            </a:r>
            <a:r>
              <a:rPr lang="tr-TR" sz="2000" dirty="0"/>
              <a:t>) başına bir </a:t>
            </a:r>
            <a:r>
              <a:rPr lang="tr-TR" sz="2000" dirty="0">
                <a:solidFill>
                  <a:srgbClr val="0070C0"/>
                </a:solidFill>
              </a:rPr>
              <a:t>etiket</a:t>
            </a:r>
            <a:r>
              <a:rPr lang="tr-TR" sz="2000" dirty="0"/>
              <a:t> (</a:t>
            </a:r>
            <a:r>
              <a:rPr lang="tr-TR" sz="2000" dirty="0" err="1">
                <a:solidFill>
                  <a:srgbClr val="C00000"/>
                </a:solidFill>
              </a:rPr>
              <a:t>label</a:t>
            </a:r>
            <a:r>
              <a:rPr lang="tr-TR" sz="2000" dirty="0"/>
              <a:t>) konulur.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tr-TR" sz="20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2000" dirty="0"/>
              <a:t>Etiketli yere gitmek için </a:t>
            </a:r>
            <a:r>
              <a:rPr lang="tr-TR" sz="2000" b="1" dirty="0" err="1">
                <a:latin typeface="Consolas" panose="020B0609020204030204" pitchFamily="49" charset="0"/>
              </a:rPr>
              <a:t>goto</a:t>
            </a:r>
            <a:r>
              <a:rPr lang="tr-TR" sz="2000" dirty="0"/>
              <a:t> saklı kelimesi kullanılır.</a:t>
            </a:r>
          </a:p>
          <a:p>
            <a:pPr algn="ctr"/>
            <a:endParaRPr lang="tr-TR" sz="2000" b="1" dirty="0"/>
          </a:p>
        </p:txBody>
      </p:sp>
      <p:grpSp>
        <p:nvGrpSpPr>
          <p:cNvPr id="63" name="Grup 62">
            <a:extLst>
              <a:ext uri="{FF2B5EF4-FFF2-40B4-BE49-F238E27FC236}">
                <a16:creationId xmlns:a16="http://schemas.microsoft.com/office/drawing/2014/main" id="{1FFBD1A6-1EF5-41CA-AA3E-B5C0A89F655A}"/>
              </a:ext>
            </a:extLst>
          </p:cNvPr>
          <p:cNvGrpSpPr/>
          <p:nvPr/>
        </p:nvGrpSpPr>
        <p:grpSpPr>
          <a:xfrm>
            <a:off x="3018918" y="478963"/>
            <a:ext cx="2611477" cy="5573690"/>
            <a:chOff x="3870256" y="352839"/>
            <a:chExt cx="2611477" cy="5573690"/>
          </a:xfrm>
        </p:grpSpPr>
        <p:sp>
          <p:nvSpPr>
            <p:cNvPr id="6" name="Akış Çizelgesi: Bağlayıcı 5">
              <a:extLst>
                <a:ext uri="{FF2B5EF4-FFF2-40B4-BE49-F238E27FC236}">
                  <a16:creationId xmlns:a16="http://schemas.microsoft.com/office/drawing/2014/main" id="{DD13237C-A976-49F7-ADE8-B88BAC68A7EA}"/>
                </a:ext>
              </a:extLst>
            </p:cNvPr>
            <p:cNvSpPr/>
            <p:nvPr/>
          </p:nvSpPr>
          <p:spPr>
            <a:xfrm>
              <a:off x="4752778" y="352839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" name="Akış Çizelgesi: Karar 6">
              <a:extLst>
                <a:ext uri="{FF2B5EF4-FFF2-40B4-BE49-F238E27FC236}">
                  <a16:creationId xmlns:a16="http://schemas.microsoft.com/office/drawing/2014/main" id="{EF1F44A7-1E62-48A6-84E2-F540F70E7359}"/>
                </a:ext>
              </a:extLst>
            </p:cNvPr>
            <p:cNvSpPr/>
            <p:nvPr/>
          </p:nvSpPr>
          <p:spPr>
            <a:xfrm>
              <a:off x="3870256" y="4187540"/>
              <a:ext cx="2083869" cy="1093781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Sayaç İstenilen Değere Ulaştı mı?</a:t>
              </a:r>
            </a:p>
          </p:txBody>
        </p:sp>
        <p:sp>
          <p:nvSpPr>
            <p:cNvPr id="10" name="Akış Çizelgesi: Bağlayıcı 9">
              <a:extLst>
                <a:ext uri="{FF2B5EF4-FFF2-40B4-BE49-F238E27FC236}">
                  <a16:creationId xmlns:a16="http://schemas.microsoft.com/office/drawing/2014/main" id="{511D9C1B-09B5-4F04-B117-0ADBDD68F379}"/>
                </a:ext>
              </a:extLst>
            </p:cNvPr>
            <p:cNvSpPr/>
            <p:nvPr/>
          </p:nvSpPr>
          <p:spPr>
            <a:xfrm>
              <a:off x="4762024" y="5647396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11" name="Düz Ok Bağlayıcısı 10">
              <a:extLst>
                <a:ext uri="{FF2B5EF4-FFF2-40B4-BE49-F238E27FC236}">
                  <a16:creationId xmlns:a16="http://schemas.microsoft.com/office/drawing/2014/main" id="{79E149C5-AABA-4D9B-9603-AE85915C559C}"/>
                </a:ext>
              </a:extLst>
            </p:cNvPr>
            <p:cNvCxnSpPr>
              <a:cxnSpLocks/>
              <a:stCxn id="6" idx="4"/>
              <a:endCxn id="20" idx="0"/>
            </p:cNvCxnSpPr>
            <p:nvPr/>
          </p:nvCxnSpPr>
          <p:spPr>
            <a:xfrm>
              <a:off x="4897157" y="631972"/>
              <a:ext cx="0" cy="3070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Ok Bağlayıcısı 11">
              <a:extLst>
                <a:ext uri="{FF2B5EF4-FFF2-40B4-BE49-F238E27FC236}">
                  <a16:creationId xmlns:a16="http://schemas.microsoft.com/office/drawing/2014/main" id="{5B7CD40D-28DE-46E0-B65C-0263D3C9D075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 flipH="1">
              <a:off x="4906403" y="5281321"/>
              <a:ext cx="5788" cy="366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Metin kutusu 12">
              <a:extLst>
                <a:ext uri="{FF2B5EF4-FFF2-40B4-BE49-F238E27FC236}">
                  <a16:creationId xmlns:a16="http://schemas.microsoft.com/office/drawing/2014/main" id="{37142E2C-E19A-461F-B237-88F8B747763C}"/>
                </a:ext>
              </a:extLst>
            </p:cNvPr>
            <p:cNvSpPr txBox="1"/>
            <p:nvPr/>
          </p:nvSpPr>
          <p:spPr>
            <a:xfrm>
              <a:off x="5814057" y="4782212"/>
              <a:ext cx="66767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</a:rPr>
                <a:t>Hayır</a:t>
              </a:r>
            </a:p>
          </p:txBody>
        </p:sp>
        <p:cxnSp>
          <p:nvCxnSpPr>
            <p:cNvPr id="15" name="Bağlayıcı: Dirsek 14">
              <a:extLst>
                <a:ext uri="{FF2B5EF4-FFF2-40B4-BE49-F238E27FC236}">
                  <a16:creationId xmlns:a16="http://schemas.microsoft.com/office/drawing/2014/main" id="{1A2BF548-446A-427E-AF4C-21F130C6B4B9}"/>
                </a:ext>
              </a:extLst>
            </p:cNvPr>
            <p:cNvCxnSpPr>
              <a:cxnSpLocks/>
              <a:stCxn id="7" idx="3"/>
              <a:endCxn id="25" idx="6"/>
            </p:cNvCxnSpPr>
            <p:nvPr/>
          </p:nvCxnSpPr>
          <p:spPr>
            <a:xfrm flipH="1" flipV="1">
              <a:off x="5036806" y="1815107"/>
              <a:ext cx="917319" cy="2919324"/>
            </a:xfrm>
            <a:prstGeom prst="bentConnector3">
              <a:avLst>
                <a:gd name="adj1" fmla="val -2492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kış Çizelgesi: İşlem 19">
              <a:extLst>
                <a:ext uri="{FF2B5EF4-FFF2-40B4-BE49-F238E27FC236}">
                  <a16:creationId xmlns:a16="http://schemas.microsoft.com/office/drawing/2014/main" id="{DF4D49C2-9D87-4B26-AB46-D8EE4150ECF2}"/>
                </a:ext>
              </a:extLst>
            </p:cNvPr>
            <p:cNvSpPr/>
            <p:nvPr/>
          </p:nvSpPr>
          <p:spPr>
            <a:xfrm>
              <a:off x="3901286" y="939046"/>
              <a:ext cx="1991741" cy="36943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Sayaç=Başlangıç Değeri</a:t>
              </a:r>
            </a:p>
          </p:txBody>
        </p:sp>
        <p:sp>
          <p:nvSpPr>
            <p:cNvPr id="25" name="Akış Çizelgesi: Bağlayıcı 24">
              <a:extLst>
                <a:ext uri="{FF2B5EF4-FFF2-40B4-BE49-F238E27FC236}">
                  <a16:creationId xmlns:a16="http://schemas.microsoft.com/office/drawing/2014/main" id="{E9CE5612-1D23-4F79-A9F3-99FC1107682F}"/>
                </a:ext>
              </a:extLst>
            </p:cNvPr>
            <p:cNvSpPr/>
            <p:nvPr/>
          </p:nvSpPr>
          <p:spPr>
            <a:xfrm>
              <a:off x="4748048" y="1675540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26" name="Düz Ok Bağlayıcısı 25">
              <a:extLst>
                <a:ext uri="{FF2B5EF4-FFF2-40B4-BE49-F238E27FC236}">
                  <a16:creationId xmlns:a16="http://schemas.microsoft.com/office/drawing/2014/main" id="{0FA14702-A9B7-4E57-AC3D-D47DF4E5B2C7}"/>
                </a:ext>
              </a:extLst>
            </p:cNvPr>
            <p:cNvCxnSpPr>
              <a:cxnSpLocks/>
              <a:stCxn id="20" idx="2"/>
              <a:endCxn id="25" idx="0"/>
            </p:cNvCxnSpPr>
            <p:nvPr/>
          </p:nvCxnSpPr>
          <p:spPr>
            <a:xfrm flipH="1">
              <a:off x="4892427" y="1308481"/>
              <a:ext cx="4730" cy="3670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kış Çizelgesi: İşlem 29">
              <a:extLst>
                <a:ext uri="{FF2B5EF4-FFF2-40B4-BE49-F238E27FC236}">
                  <a16:creationId xmlns:a16="http://schemas.microsoft.com/office/drawing/2014/main" id="{306A56D3-7C29-4476-BFF3-6547E232C428}"/>
                </a:ext>
              </a:extLst>
            </p:cNvPr>
            <p:cNvSpPr/>
            <p:nvPr/>
          </p:nvSpPr>
          <p:spPr>
            <a:xfrm>
              <a:off x="3901286" y="2196545"/>
              <a:ext cx="2010235" cy="798897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talimat1 (statement1);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>
                  <a:ln w="0"/>
                  <a:solidFill>
                    <a:schemeClr val="tx1"/>
                  </a:solidFill>
                </a:rPr>
                <a:t>talimat2 (statement2);</a:t>
              </a:r>
            </a:p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…</a:t>
              </a:r>
            </a:p>
            <a:p>
              <a:pPr algn="ctr"/>
              <a:r>
                <a:rPr lang="tr-TR" sz="1200" dirty="0" err="1">
                  <a:ln w="0"/>
                  <a:solidFill>
                    <a:schemeClr val="tx1"/>
                  </a:solidFill>
                </a:rPr>
                <a:t>talimatN</a:t>
              </a:r>
              <a:r>
                <a:rPr lang="tr-TR" sz="1200" dirty="0">
                  <a:ln w="0"/>
                  <a:solidFill>
                    <a:schemeClr val="tx1"/>
                  </a:solidFill>
                </a:rPr>
                <a:t> (</a:t>
              </a:r>
              <a:r>
                <a:rPr lang="tr-TR" sz="1200" dirty="0" err="1">
                  <a:ln w="0"/>
                  <a:solidFill>
                    <a:schemeClr val="tx1"/>
                  </a:solidFill>
                </a:rPr>
                <a:t>statementN</a:t>
              </a:r>
              <a:r>
                <a:rPr lang="tr-TR" sz="1200" dirty="0">
                  <a:ln w="0"/>
                  <a:solidFill>
                    <a:schemeClr val="tx1"/>
                  </a:solidFill>
                </a:rPr>
                <a:t>);</a:t>
              </a:r>
            </a:p>
          </p:txBody>
        </p:sp>
        <p:cxnSp>
          <p:nvCxnSpPr>
            <p:cNvPr id="31" name="Düz Ok Bağlayıcısı 30">
              <a:extLst>
                <a:ext uri="{FF2B5EF4-FFF2-40B4-BE49-F238E27FC236}">
                  <a16:creationId xmlns:a16="http://schemas.microsoft.com/office/drawing/2014/main" id="{C2EE9BD4-77D2-41B8-B2D7-38178AB08116}"/>
                </a:ext>
              </a:extLst>
            </p:cNvPr>
            <p:cNvCxnSpPr>
              <a:cxnSpLocks/>
              <a:stCxn id="25" idx="4"/>
              <a:endCxn id="30" idx="0"/>
            </p:cNvCxnSpPr>
            <p:nvPr/>
          </p:nvCxnSpPr>
          <p:spPr>
            <a:xfrm>
              <a:off x="4892427" y="1954673"/>
              <a:ext cx="13977" cy="241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kış Çizelgesi: İşlem 35">
              <a:extLst>
                <a:ext uri="{FF2B5EF4-FFF2-40B4-BE49-F238E27FC236}">
                  <a16:creationId xmlns:a16="http://schemas.microsoft.com/office/drawing/2014/main" id="{40C7E314-1336-4D7B-8735-FB1A1BD514E9}"/>
                </a:ext>
              </a:extLst>
            </p:cNvPr>
            <p:cNvSpPr/>
            <p:nvPr/>
          </p:nvSpPr>
          <p:spPr>
            <a:xfrm>
              <a:off x="3907073" y="3292883"/>
              <a:ext cx="2010235" cy="599091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Sayaç=</a:t>
              </a:r>
              <a:r>
                <a:rPr lang="tr-TR" sz="1200" dirty="0" err="1">
                  <a:ln w="0"/>
                  <a:solidFill>
                    <a:schemeClr val="tx1"/>
                  </a:solidFill>
                </a:rPr>
                <a:t>Sayaç+Artım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>
                  <a:ln w="0"/>
                  <a:solidFill>
                    <a:schemeClr val="tx1"/>
                  </a:solidFill>
                </a:rPr>
                <a:t>yada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>
                  <a:ln w="0"/>
                  <a:solidFill>
                    <a:schemeClr val="tx1"/>
                  </a:solidFill>
                </a:rPr>
                <a:t>Sayaç=Sayaç-Eksiltme;</a:t>
              </a:r>
            </a:p>
          </p:txBody>
        </p:sp>
        <p:cxnSp>
          <p:nvCxnSpPr>
            <p:cNvPr id="39" name="Düz Ok Bağlayıcısı 38">
              <a:extLst>
                <a:ext uri="{FF2B5EF4-FFF2-40B4-BE49-F238E27FC236}">
                  <a16:creationId xmlns:a16="http://schemas.microsoft.com/office/drawing/2014/main" id="{29974A40-8562-4942-961A-6805DA644A3F}"/>
                </a:ext>
              </a:extLst>
            </p:cNvPr>
            <p:cNvCxnSpPr>
              <a:cxnSpLocks/>
              <a:stCxn id="30" idx="2"/>
              <a:endCxn id="36" idx="0"/>
            </p:cNvCxnSpPr>
            <p:nvPr/>
          </p:nvCxnSpPr>
          <p:spPr>
            <a:xfrm>
              <a:off x="4906404" y="2995442"/>
              <a:ext cx="5787" cy="2974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Düz Ok Bağlayıcısı 41">
              <a:extLst>
                <a:ext uri="{FF2B5EF4-FFF2-40B4-BE49-F238E27FC236}">
                  <a16:creationId xmlns:a16="http://schemas.microsoft.com/office/drawing/2014/main" id="{F48360C9-8FC5-4BB0-B523-DE5FE2B853A3}"/>
                </a:ext>
              </a:extLst>
            </p:cNvPr>
            <p:cNvCxnSpPr>
              <a:cxnSpLocks/>
              <a:stCxn id="36" idx="2"/>
              <a:endCxn id="7" idx="0"/>
            </p:cNvCxnSpPr>
            <p:nvPr/>
          </p:nvCxnSpPr>
          <p:spPr>
            <a:xfrm>
              <a:off x="4912191" y="3891974"/>
              <a:ext cx="0" cy="2955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6470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5660</TotalTime>
  <Words>3527</Words>
  <Application>Microsoft Office PowerPoint</Application>
  <PresentationFormat>Geniş ekran</PresentationFormat>
  <Paragraphs>512</Paragraphs>
  <Slides>37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</vt:lpstr>
      <vt:lpstr>Consolas</vt:lpstr>
      <vt:lpstr>Wingdings</vt:lpstr>
      <vt:lpstr>Wood Type</vt:lpstr>
      <vt:lpstr>C dili ile  yapısal programlama</vt:lpstr>
      <vt:lpstr>yapısal (structural) programlama nedir?</vt:lpstr>
      <vt:lpstr>Yapısal programlama:  Ardışık işlem ve kontrol işlemleri</vt:lpstr>
      <vt:lpstr>KONROL YAPILARI</vt:lpstr>
      <vt:lpstr>TEKRAR SAĞLAYAN KONTROL YAPILARI:DÖNGÜLER (LOOPS)</vt:lpstr>
      <vt:lpstr>TEKRAR SAĞLAYAN KONTROL YAPILARI</vt:lpstr>
      <vt:lpstr>SAYAÇ KONTROLÜ</vt:lpstr>
      <vt:lpstr>SAYAÇ KONTROLÜ şablonu</vt:lpstr>
      <vt:lpstr>SAYAÇ KONTROLÜ Akış Diyagramı</vt:lpstr>
      <vt:lpstr>SAYAÇ KONTROLÜ ÇALIŞMASI</vt:lpstr>
      <vt:lpstr>SAYAÇ KONTROLÜ ÇALIŞMASI ALGORİTMA VE UYGULAMA</vt:lpstr>
      <vt:lpstr>KARŞILAŞTIRMA</vt:lpstr>
      <vt:lpstr>İzleme (trace)</vt:lpstr>
      <vt:lpstr>İzleme (trace) –devc++</vt:lpstr>
      <vt:lpstr>İzleme (trace) –devc++</vt:lpstr>
      <vt:lpstr>Whıle ve DO..whıle döngüleri</vt:lpstr>
      <vt:lpstr>whıle talimatı (STATEMENT)</vt:lpstr>
      <vt:lpstr>Whıle akışı</vt:lpstr>
      <vt:lpstr>Whıle örneği</vt:lpstr>
      <vt:lpstr>Do..whıle talimatı (STATEMENT)</vt:lpstr>
      <vt:lpstr>Do..Whıle akışı</vt:lpstr>
      <vt:lpstr>Do-Whıle örneği</vt:lpstr>
      <vt:lpstr>KARŞILAŞTIRMA</vt:lpstr>
      <vt:lpstr>Örnek 1</vt:lpstr>
      <vt:lpstr>Örnek 1 algoritma ve Akış diyagyamı</vt:lpstr>
      <vt:lpstr>Örnek 1 KOD</vt:lpstr>
      <vt:lpstr>GÖZCÜ KONTROLLÜ döngüler (SENTINEL VALUE)</vt:lpstr>
      <vt:lpstr>Örnek 1</vt:lpstr>
      <vt:lpstr>Örnek 2</vt:lpstr>
      <vt:lpstr>ÖRNEK 1</vt:lpstr>
      <vt:lpstr>ÖRNEK 2</vt:lpstr>
      <vt:lpstr>ÖRNEK 3</vt:lpstr>
      <vt:lpstr>ÖRNEK 4</vt:lpstr>
      <vt:lpstr>ÖRNEK 5</vt:lpstr>
      <vt:lpstr>ÖRNEK 6</vt:lpstr>
      <vt:lpstr>ÖRNEK 7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462</cp:revision>
  <dcterms:created xsi:type="dcterms:W3CDTF">2020-05-21T06:51:03Z</dcterms:created>
  <dcterms:modified xsi:type="dcterms:W3CDTF">2025-03-06T13:08:37Z</dcterms:modified>
</cp:coreProperties>
</file>