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86" r:id="rId3"/>
    <p:sldId id="378" r:id="rId4"/>
    <p:sldId id="303" r:id="rId5"/>
    <p:sldId id="331" r:id="rId6"/>
    <p:sldId id="354" r:id="rId7"/>
    <p:sldId id="356" r:id="rId8"/>
    <p:sldId id="355" r:id="rId9"/>
    <p:sldId id="357" r:id="rId10"/>
    <p:sldId id="376" r:id="rId11"/>
    <p:sldId id="381" r:id="rId12"/>
    <p:sldId id="358" r:id="rId13"/>
    <p:sldId id="377" r:id="rId14"/>
    <p:sldId id="364" r:id="rId15"/>
    <p:sldId id="365" r:id="rId16"/>
    <p:sldId id="382" r:id="rId17"/>
    <p:sldId id="383" r:id="rId18"/>
    <p:sldId id="366" r:id="rId19"/>
    <p:sldId id="367" r:id="rId20"/>
    <p:sldId id="373" r:id="rId21"/>
    <p:sldId id="370" r:id="rId22"/>
    <p:sldId id="371" r:id="rId23"/>
    <p:sldId id="37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73" d="100"/>
          <a:sy n="73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5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56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64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09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96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i,j</a:t>
            </a:r>
            <a:r>
              <a:rPr lang="tr-TR" sz="1400" dirty="0">
                <a:latin typeface="Consolas" panose="020B0609020204030204" pitchFamily="49" charset="0"/>
              </a:rPr>
              <a:t>;  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 i- j:\n");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j=5</a:t>
            </a:r>
            <a:r>
              <a:rPr lang="tr-TR" sz="1400" dirty="0">
                <a:latin typeface="Consolas" panose="020B0609020204030204" pitchFamily="49" charset="0"/>
              </a:rPr>
              <a:t>; i&lt;5;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j=j-1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//3-5-7- 9-11-13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("%02d-%02d\n",</a:t>
            </a:r>
            <a:r>
              <a:rPr lang="tr-TR" sz="1400" dirty="0" err="1">
                <a:latin typeface="Consolas" panose="020B0609020204030204" pitchFamily="49" charset="0"/>
              </a:rPr>
              <a:t>i,j</a:t>
            </a:r>
            <a:r>
              <a:rPr lang="tr-TR" sz="1400" dirty="0">
                <a:latin typeface="Consolas" panose="020B0609020204030204" pitchFamily="49" charset="0"/>
              </a:rPr>
              <a:t>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//4-6-8-10-12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retrurn</a:t>
            </a:r>
            <a:r>
              <a:rPr lang="tr-TR" sz="1400" dirty="0">
                <a:latin typeface="Consolas" panose="020B0609020204030204" pitchFamily="49" charset="0"/>
              </a:rPr>
              <a:t> 0;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           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İcra sırası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ÇIKTI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1  ? 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2  ?  ?  i-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3  0  5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4  0  5 00-05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5  1  4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6  1  5 01-04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7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2  3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8  2  3 02-04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9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3  2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10  3  2 03-02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11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4  1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12  4  1 04-01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13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5  0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i&lt;5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14  5  0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İki sayaçlı tek </a:t>
            </a:r>
            <a:r>
              <a:rPr lang="tr-TR" sz="1600" dirty="0" err="1"/>
              <a:t>for</a:t>
            </a:r>
            <a:r>
              <a:rPr lang="tr-TR" sz="1600" dirty="0"/>
              <a:t> döngüsü tanımlanabileceği gibi, sayaç güncelleme ifadeleri de birden fazla tanımlanabilir.</a:t>
            </a:r>
          </a:p>
          <a:p>
            <a:r>
              <a:rPr lang="tr-TR" sz="1600" dirty="0"/>
              <a:t>Bu durumda </a:t>
            </a:r>
            <a:r>
              <a:rPr lang="tr-TR" sz="1600" dirty="0">
                <a:latin typeface="Consolas" panose="020B0609020204030204" pitchFamily="49" charset="0"/>
              </a:rPr>
              <a:t>virgül (,) </a:t>
            </a:r>
            <a:r>
              <a:rPr lang="tr-TR" sz="1600" dirty="0"/>
              <a:t>kullanılır. </a:t>
            </a:r>
          </a:p>
          <a:p>
            <a:pPr algn="ctr"/>
            <a:r>
              <a:rPr lang="tr-TR" sz="1600" b="1" dirty="0"/>
              <a:t>Şart ifadesi olmayabilir ama birden fazla şart ifadesi OLAMAZ.</a:t>
            </a:r>
          </a:p>
        </p:txBody>
      </p:sp>
    </p:spTree>
    <p:extLst>
      <p:ext uri="{BB962C8B-B14F-4D97-AF65-F5344CB8AC3E}">
        <p14:creationId xmlns:p14="http://schemas.microsoft.com/office/powerpoint/2010/main" val="195474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, sayi1,sayi2;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=0,ciftToplam=0;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("İki Sayı Giriniz (1-5) gibi: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("%d-%d",&amp;sayi1,&amp;sayi2);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(sayi2&lt;sayi1) 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//sayi2 sayi1 den büyük olmalı.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//küçük ise yer değiştiriyoruz.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sayi1=sayi2;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sayi2=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sayi1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&lt;=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sayi2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=sayac+1)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(sayac%2==1)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: %d\</a:t>
            </a:r>
            <a:r>
              <a:rPr lang="tr-TR" sz="1400" dirty="0" err="1">
                <a:latin typeface="Consolas" panose="020B0609020204030204" pitchFamily="49" charset="0"/>
              </a:rPr>
              <a:t>nCiftToplam</a:t>
            </a:r>
            <a:r>
              <a:rPr lang="tr-TR" sz="1400" dirty="0">
                <a:latin typeface="Consolas" panose="020B0609020204030204" pitchFamily="49" charset="0"/>
              </a:rPr>
              <a:t>: %d\n",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iki sayı aralığında tek ve çift sayıların toplamını bulan ve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6129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19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program klavyeden girilen sayının asal olup olmadığını bulur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, i, test=1;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/*test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asal ise 1 değilse 0 değerini alacak*/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/*ilk değer olarak 1 almış ve sayı asal kabul edilmiştir*/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sz="1400" dirty="0">
                <a:latin typeface="Consolas" panose="020B0609020204030204" pitchFamily="49" charset="0"/>
              </a:rPr>
              <a:t> 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//Pozitif girmeye zorluyoruz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("Sayıyı giriniz 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Sayıyı giriniz!");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==1)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/*Klavyeden girilen sayı 1 ise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test=0;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/*test değişkenine 0 atanacak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1 değilse sayi-1 ile 2 arasındaki bütün sayıları elde et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(i = sayi-1; i&gt;1 &amp;&amp; test==1; i-=1)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% i == 0 ) test=0;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(test)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 asaldır");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 asal değildir");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1600" dirty="0"/>
              <a:t>Klavyeden girilen pozitif bir tamsayının asal olup olmadığını ekrana yazdıran c programını kodlayınız. 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(Bir ve kendisinden başka tam böleni olmayan sayıya asal denir</a:t>
            </a:r>
            <a:r>
              <a:rPr lang="tr-TR" sz="1600" dirty="0"/>
              <a:t>. Yalnız 1 asal değildir. Asal sayılar: 2,3,5,7,11,13,17, 19, 23,29, 31,...)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sz="1600" dirty="0"/>
              <a:t>Bir sayının asal olduğunu ispatlamak yerine olmadığını ispatlamak daha kolaydır.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sz="1600" dirty="0"/>
              <a:t>Çünkü kendisinden ve birden başka bir tane bile böleni varsa o sayı asal değildir.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sz="1600" dirty="0"/>
              <a:t>Bakılması gereken sayı aralığı; klavyeden girilen sayı dan bire kadar olan bütün sayılardır.</a:t>
            </a:r>
            <a:endParaRPr lang="en-US" alt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8025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5832E49-573E-436B-82DD-D97E69F2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 içe (</a:t>
            </a:r>
            <a:r>
              <a:rPr lang="tr-TR" dirty="0" err="1"/>
              <a:t>nested</a:t>
            </a:r>
            <a:r>
              <a:rPr lang="tr-TR" dirty="0"/>
              <a:t>) döngüler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A2577A-F538-4A73-B4DE-9034BAC370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İç içe döngüde bir döngü diğerinin içinde bulunur. </a:t>
            </a:r>
          </a:p>
          <a:p>
            <a:r>
              <a:rPr lang="tr-TR" dirty="0"/>
              <a:t>Bunlar genellikle yanda gösterildiği gibi satırlara ve sütunlara yıldız yazdırmak gibi iki/üç.. boyutla çalışmak için kullanılır. </a:t>
            </a:r>
          </a:p>
          <a:p>
            <a:r>
              <a:rPr lang="tr-TR" dirty="0"/>
              <a:t>Bir döngü başka bir döngünün içine yerleştirildiğinde, iç döngü dış döngünün içinde birçok kez çalışır. </a:t>
            </a:r>
          </a:p>
          <a:p>
            <a:r>
              <a:rPr lang="tr-TR" dirty="0"/>
              <a:t>Dış döngünün her yinelemesinde iç döngü yeniden başlatılacaktır. </a:t>
            </a:r>
          </a:p>
          <a:p>
            <a:r>
              <a:rPr lang="tr-TR" dirty="0">
                <a:highlight>
                  <a:srgbClr val="FFFF00"/>
                </a:highlight>
              </a:rPr>
              <a:t>Dış döngünün </a:t>
            </a:r>
            <a:r>
              <a:rPr lang="tr-TR" u="sng" dirty="0">
                <a:highlight>
                  <a:srgbClr val="FFFF00"/>
                </a:highlight>
              </a:rPr>
              <a:t>bir sonraki yinelemeye devam edebilmesi için iç döngünün tüm yinelemelerini tamamlaması gerekir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0957FB0-A1C7-4992-8C63-3E0C6440A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satir,sutun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(satir=0; satir&lt;5; satir=satir+1)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=0;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&lt;4;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=sutun+1)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("*");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("\n");</a:t>
            </a:r>
            <a:endParaRPr lang="tr-T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6" name="Akış Çizelgesi: Bağlayıcı 25">
            <a:extLst>
              <a:ext uri="{FF2B5EF4-FFF2-40B4-BE49-F238E27FC236}">
                <a16:creationId xmlns:a16="http://schemas.microsoft.com/office/drawing/2014/main" id="{D36524DC-0010-4B83-BB60-2004B0FF6A1C}"/>
              </a:ext>
            </a:extLst>
          </p:cNvPr>
          <p:cNvSpPr/>
          <p:nvPr/>
        </p:nvSpPr>
        <p:spPr>
          <a:xfrm>
            <a:off x="5498907" y="4171813"/>
            <a:ext cx="597093" cy="2916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DIŞ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D30A135-6160-44A3-8C7E-EB6FC40D2C7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797454" y="3748674"/>
            <a:ext cx="838042" cy="42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E785B3E8-F077-478F-9BE3-D25F56B4A878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797454" y="4463416"/>
            <a:ext cx="838042" cy="3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Bağlayıcı 40">
            <a:extLst>
              <a:ext uri="{FF2B5EF4-FFF2-40B4-BE49-F238E27FC236}">
                <a16:creationId xmlns:a16="http://schemas.microsoft.com/office/drawing/2014/main" id="{AF027339-41A2-4F42-83E4-B8AD7B031A4A}"/>
              </a:ext>
            </a:extLst>
          </p:cNvPr>
          <p:cNvSpPr/>
          <p:nvPr/>
        </p:nvSpPr>
        <p:spPr>
          <a:xfrm>
            <a:off x="6182501" y="4161303"/>
            <a:ext cx="516583" cy="26979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İÇ</a:t>
            </a:r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D2A3B1C2-F2C6-4412-9369-506057AF6194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623432" y="4139493"/>
            <a:ext cx="289328" cy="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DBBD7F83-1679-4DF8-8057-A1CB39BD5654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623432" y="4391585"/>
            <a:ext cx="289328" cy="5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6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int </a:t>
            </a:r>
            <a:r>
              <a:rPr lang="en-US" sz="1600" dirty="0" err="1">
                <a:latin typeface="Consolas" panose="020B0609020204030204" pitchFamily="49" charset="0"/>
              </a:rPr>
              <a:t>m,p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for(m=0; m&lt;3;m+</a:t>
            </a:r>
            <a:r>
              <a:rPr lang="tr-TR" sz="1600" dirty="0">
                <a:latin typeface="Consolas" panose="020B0609020204030204" pitchFamily="49" charset="0"/>
              </a:rPr>
              <a:t>=1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("A,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for (p=0;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("B, ")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("C, ",m);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</p:spTree>
    <p:extLst>
      <p:ext uri="{BB962C8B-B14F-4D97-AF65-F5344CB8AC3E}">
        <p14:creationId xmlns:p14="http://schemas.microsoft.com/office/powerpoint/2010/main" val="14786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stdio.h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m,p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(m=0; m&lt;3;m+</a:t>
            </a:r>
            <a:r>
              <a:rPr lang="tr-TR" sz="2400" dirty="0">
                <a:latin typeface="Consolas" panose="020B0609020204030204" pitchFamily="49" charset="0"/>
              </a:rPr>
              <a:t>=1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(p=m;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("A,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("B\n");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system("pause");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  <a:p>
            <a:r>
              <a:rPr lang="tr-TR" sz="2000" dirty="0"/>
              <a:t>İç içe (</a:t>
            </a:r>
            <a:r>
              <a:rPr lang="tr-TR" sz="2000" dirty="0" err="1">
                <a:solidFill>
                  <a:srgbClr val="FF0000"/>
                </a:solidFill>
              </a:rPr>
              <a:t>nested</a:t>
            </a:r>
            <a:r>
              <a:rPr lang="tr-TR" sz="2000" dirty="0"/>
              <a:t>) </a:t>
            </a:r>
            <a:r>
              <a:rPr lang="tr-TR" sz="2000" dirty="0" err="1"/>
              <a:t>for</a:t>
            </a:r>
            <a:r>
              <a:rPr lang="tr-TR" sz="2000" dirty="0"/>
              <a:t> döngüleri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7253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Başlığı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:\t");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 ("%3d ",sutun+1);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Matrisi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("%2d.Satir:\t",satir+1);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("%03d ",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sutun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000 001 002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7975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Başlığı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:\t");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 ("%3d ",sutun+1);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Matrisi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("%2d.Satir:\t",satir+1);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("%03d ",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satir*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sutun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001 002 003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002 004 006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003 006 009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004 008 012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005 010 015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0835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5162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284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dolu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6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iki sayı arasındaki tek sayıların toplamını veren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87435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iki sayı arasındaki çift sayıların toplamını veren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516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8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iki sayı arasındaki çift sayıların toplamını ve tek sayıların toplamını veren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5648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WHILE, DO..WHILE, FOR ve break, </a:t>
            </a:r>
            <a:r>
              <a:rPr lang="tr-TR" dirty="0" err="1"/>
              <a:t>continue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YAPILARI:DÖNGÜLER (LOOPS)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Program akışında sonuca, gerçekleştirilen belli adımların tekrarlanması sonucu problem çözümüne gidilebilir. </a:t>
            </a:r>
          </a:p>
          <a:p>
            <a:r>
              <a:rPr lang="tr-TR" sz="2800" dirty="0"/>
              <a:t>Bu tip problemler şimdiye kadar olan yöntemlerle yapılırsa, tekrar tekrar aynı kodu yazmak zorunda kalırız.</a:t>
            </a:r>
          </a:p>
          <a:p>
            <a:r>
              <a:rPr lang="tr-TR" sz="2800" dirty="0"/>
              <a:t>İlk konularda da söylendiği gibi, iyi bir algoritma problemi olabilecek en kısa adımda ve en etkili biçimde çözebilendir.</a:t>
            </a:r>
          </a:p>
          <a:p>
            <a:pPr marL="0" indent="0" algn="ctr">
              <a:buNone/>
            </a:pPr>
            <a:r>
              <a:rPr lang="tr-TR" sz="2800" i="1" dirty="0"/>
              <a:t>talimat(</a:t>
            </a:r>
            <a:r>
              <a:rPr lang="tr-TR" sz="2800" i="1" dirty="0" err="1"/>
              <a:t>ları</a:t>
            </a:r>
            <a:r>
              <a:rPr lang="tr-TR" sz="2800" i="1" dirty="0"/>
              <a:t>) (</a:t>
            </a:r>
            <a:r>
              <a:rPr lang="tr-TR" sz="2800" i="1" dirty="0" err="1"/>
              <a:t>statement</a:t>
            </a:r>
            <a:r>
              <a:rPr lang="tr-TR" sz="2800" i="1" dirty="0"/>
              <a:t>) tekrar tekrar icra etmek için </a:t>
            </a:r>
            <a:r>
              <a:rPr lang="tr-TR" sz="2800" b="1" i="1" dirty="0">
                <a:solidFill>
                  <a:srgbClr val="0070C0"/>
                </a:solidFill>
              </a:rPr>
              <a:t>döngü</a:t>
            </a:r>
            <a:r>
              <a:rPr lang="tr-TR" sz="2800" i="1" dirty="0"/>
              <a:t> (</a:t>
            </a:r>
            <a:r>
              <a:rPr lang="tr-TR" sz="2800" b="1" i="1" dirty="0" err="1">
                <a:solidFill>
                  <a:srgbClr val="C00000"/>
                </a:solidFill>
              </a:rPr>
              <a:t>loop</a:t>
            </a:r>
            <a:r>
              <a:rPr lang="tr-TR" sz="2800" i="1" dirty="0"/>
              <a:t>) talimatlarını (</a:t>
            </a:r>
            <a:r>
              <a:rPr lang="tr-TR" sz="2800" b="1" i="1" dirty="0">
                <a:latin typeface="Consolas" panose="020B0609020204030204" pitchFamily="49" charset="0"/>
              </a:rPr>
              <a:t>do,</a:t>
            </a:r>
            <a:r>
              <a:rPr lang="tr-TR" sz="2800" i="1" dirty="0"/>
              <a:t> </a:t>
            </a:r>
            <a:r>
              <a:rPr lang="tr-TR" sz="2800" b="1" i="1" dirty="0" err="1">
                <a:latin typeface="Consolas" panose="020B0609020204030204" pitchFamily="49" charset="0"/>
              </a:rPr>
              <a:t>while</a:t>
            </a:r>
            <a:r>
              <a:rPr lang="tr-TR" sz="2800" b="1" i="1" dirty="0">
                <a:latin typeface="Consolas" panose="020B0609020204030204" pitchFamily="49" charset="0"/>
              </a:rPr>
              <a:t>, </a:t>
            </a:r>
            <a:r>
              <a:rPr lang="tr-TR" sz="2800" b="1" i="1" dirty="0" err="1">
                <a:latin typeface="Consolas" panose="020B0609020204030204" pitchFamily="49" charset="0"/>
              </a:rPr>
              <a:t>for</a:t>
            </a:r>
            <a:r>
              <a:rPr lang="tr-TR" sz="2800" b="1" i="1" dirty="0">
                <a:latin typeface="Consolas" panose="020B0609020204030204" pitchFamily="49" charset="0"/>
              </a:rPr>
              <a:t>)</a:t>
            </a:r>
            <a:r>
              <a:rPr lang="tr-TR" sz="2800" i="1" dirty="0"/>
              <a:t> kullanırız. 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32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for (</a:t>
            </a:r>
            <a:r>
              <a:rPr lang="tr-TR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koşul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latin typeface="Consolas" panose="020B0609020204030204" pitchFamily="49" charset="0"/>
              </a:rPr>
              <a:t>İcraEdilecekTekTalimat</a:t>
            </a:r>
            <a:r>
              <a:rPr lang="tr-TR" sz="1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(i=0; i&lt;10; i=i+1)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2186458"/>
            <a:ext cx="4754880" cy="39776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altLang="tr-TR" sz="2000" b="1" dirty="0" err="1">
                <a:latin typeface="Consolas" panose="020B0609020204030204" pitchFamily="49" charset="0"/>
              </a:rPr>
              <a:t>for</a:t>
            </a:r>
            <a:r>
              <a:rPr lang="tr-TR" altLang="tr-TR" sz="2000" dirty="0"/>
              <a:t> döngüsü özellikle tekrar edilen işlemlerin sayısı belli olduğunda kullanılan başka bir döngü yapısıdır. </a:t>
            </a:r>
          </a:p>
          <a:p>
            <a:pPr marL="0" indent="0" algn="ctr">
              <a:buNone/>
            </a:pPr>
            <a:r>
              <a:rPr lang="tr-TR" altLang="tr-TR" dirty="0"/>
              <a:t>Sayaç kontrollü döngüler için en iyi seçimdir. Üç adımda çalışır;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tr-TR" altLang="tr-TR" dirty="0"/>
              <a:t> ifadesi </a:t>
            </a:r>
            <a:r>
              <a:rPr lang="tr-TR" altLang="tr-TR" u="sng" dirty="0">
                <a:highlight>
                  <a:srgbClr val="FFFF00"/>
                </a:highlight>
              </a:rPr>
              <a:t>ilk sefer 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dirty="0"/>
              <a:t>Sonra </a:t>
            </a:r>
            <a:r>
              <a:rPr lang="tr-TR" alt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dirty="0"/>
              <a:t> test edilir. Şart DOĞRU ise döngü </a:t>
            </a:r>
            <a:r>
              <a:rPr lang="tr-TR" altLang="tr-TR" dirty="0">
                <a:solidFill>
                  <a:srgbClr val="0070C0"/>
                </a:solidFill>
              </a:rPr>
              <a:t>yinelenir</a:t>
            </a:r>
            <a:r>
              <a:rPr lang="tr-TR" altLang="tr-TR" dirty="0"/>
              <a:t> (</a:t>
            </a:r>
            <a:r>
              <a:rPr lang="tr-TR" altLang="tr-TR" dirty="0" err="1">
                <a:solidFill>
                  <a:srgbClr val="FF0000"/>
                </a:solidFill>
              </a:rPr>
              <a:t>iteration</a:t>
            </a:r>
            <a:r>
              <a:rPr lang="tr-TR" altLang="tr-TR" dirty="0"/>
              <a:t>). Şart yanlış ise döngü icra edilmez.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>
                <a:highlight>
                  <a:srgbClr val="FFFF00"/>
                </a:highlight>
              </a:rPr>
              <a:t>Her yineleme sonrasında</a:t>
            </a:r>
            <a:r>
              <a:rPr lang="tr-TR" dirty="0"/>
              <a:t>, </a:t>
            </a:r>
            <a:r>
              <a:rPr lang="tr-TR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tr-TR" dirty="0"/>
              <a:t> ifadesi icra edilir  ve bir üstteki adıma dönülür.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2" name="Ok: Sağa Bükülü 1">
            <a:extLst>
              <a:ext uri="{FF2B5EF4-FFF2-40B4-BE49-F238E27FC236}">
                <a16:creationId xmlns:a16="http://schemas.microsoft.com/office/drawing/2014/main" id="{0753C120-93D1-44EF-9D58-7850E7A4385A}"/>
              </a:ext>
            </a:extLst>
          </p:cNvPr>
          <p:cNvSpPr/>
          <p:nvPr/>
        </p:nvSpPr>
        <p:spPr>
          <a:xfrm flipV="1">
            <a:off x="6096000" y="4712628"/>
            <a:ext cx="592718" cy="1010654"/>
          </a:xfrm>
          <a:prstGeom prst="curvedRightArrow">
            <a:avLst>
              <a:gd name="adj1" fmla="val 9931"/>
              <a:gd name="adj2" fmla="val 20735"/>
              <a:gd name="adj3" fmla="val 2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0AE38DA-53CD-47ED-802B-D6A6ACCA507A}"/>
              </a:ext>
            </a:extLst>
          </p:cNvPr>
          <p:cNvSpPr/>
          <p:nvPr/>
        </p:nvSpPr>
        <p:spPr>
          <a:xfrm rot="19152993">
            <a:off x="2095547" y="2090173"/>
            <a:ext cx="8000908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talimatında;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sayaçlara ilk değer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verilen ifadeler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2- koşul ifadesi yazmak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3- sayaç güncelleme ifadeleri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4-Birden Fazla Talimat İcra edilecekse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BLOK içine alınır</a:t>
            </a:r>
            <a:endParaRPr lang="tr-T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</a:t>
            </a:r>
            <a:r>
              <a:rPr lang="tr-TR" dirty="0" err="1"/>
              <a:t>talimatI</a:t>
            </a:r>
            <a:r>
              <a:rPr lang="tr-TR" dirty="0"/>
              <a:t> (STATEMENT) akışı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A: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Başlangıcı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ilkdeğer</a:t>
            </a:r>
            <a:r>
              <a:rPr lang="tr-TR" altLang="tr-TR" sz="1800" dirty="0"/>
              <a:t> ifadesi </a:t>
            </a:r>
            <a:r>
              <a:rPr lang="tr-TR" altLang="tr-TR" sz="1800" b="1" u="sng" dirty="0"/>
              <a:t>ilk sefer </a:t>
            </a:r>
            <a:r>
              <a:rPr lang="tr-TR" altLang="tr-TR" sz="1800" u="sng" dirty="0">
                <a:highlight>
                  <a:srgbClr val="FFFF00"/>
                </a:highlight>
              </a:rPr>
              <a:t>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dirty="0"/>
              <a:t>Sonra </a:t>
            </a:r>
            <a:r>
              <a:rPr lang="tr-TR" alt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sz="1800" dirty="0"/>
              <a:t> test edilir. </a:t>
            </a:r>
            <a:r>
              <a:rPr lang="tr-TR" altLang="tr-TR" sz="1800" u="sng" dirty="0"/>
              <a:t>Şart doğru ise yinelemeye devam edilir</a:t>
            </a:r>
            <a:r>
              <a:rPr lang="tr-TR" altLang="tr-T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u="sng" dirty="0">
                <a:highlight>
                  <a:srgbClr val="FFFF00"/>
                </a:highlight>
              </a:rPr>
              <a:t>Her yineleme sonunda</a:t>
            </a:r>
            <a:r>
              <a:rPr lang="tr-TR" sz="1800" dirty="0"/>
              <a:t>, </a:t>
            </a:r>
            <a:r>
              <a:rPr lang="tr-TR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artım</a:t>
            </a:r>
            <a:r>
              <a:rPr lang="tr-TR" sz="1800" dirty="0"/>
              <a:t> ifadesi icra edilir  ve </a:t>
            </a:r>
            <a:r>
              <a:rPr lang="tr-TR" altLang="tr-TR" sz="1800" b="1" dirty="0">
                <a:highlight>
                  <a:srgbClr val="FFFF00"/>
                </a:highlight>
              </a:rPr>
              <a:t>bir üst adıma geçilir</a:t>
            </a:r>
            <a:r>
              <a:rPr lang="tr-TR" altLang="tr-TR" sz="1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B: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Bitişi</a:t>
            </a:r>
          </a:p>
          <a:p>
            <a:pPr marL="457200" indent="-457200">
              <a:buFont typeface="+mj-lt"/>
              <a:buAutoNum type="arabicPeriod"/>
            </a:pPr>
            <a:endParaRPr lang="tr-TR" sz="1800" dirty="0"/>
          </a:p>
        </p:txBody>
      </p:sp>
      <p:sp>
        <p:nvSpPr>
          <p:cNvPr id="9" name="Ok: Sağa Bükülü 8">
            <a:extLst>
              <a:ext uri="{FF2B5EF4-FFF2-40B4-BE49-F238E27FC236}">
                <a16:creationId xmlns:a16="http://schemas.microsoft.com/office/drawing/2014/main" id="{AE72EEA1-E619-4D9F-A5CC-18E5B90066E5}"/>
              </a:ext>
            </a:extLst>
          </p:cNvPr>
          <p:cNvSpPr/>
          <p:nvPr/>
        </p:nvSpPr>
        <p:spPr>
          <a:xfrm flipV="1">
            <a:off x="8158955" y="3638601"/>
            <a:ext cx="781369" cy="1135782"/>
          </a:xfrm>
          <a:prstGeom prst="curvedRightArrow">
            <a:avLst>
              <a:gd name="adj1" fmla="val 8325"/>
              <a:gd name="adj2" fmla="val 2449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grpSp>
        <p:nvGrpSpPr>
          <p:cNvPr id="49" name="Grup 48">
            <a:extLst>
              <a:ext uri="{FF2B5EF4-FFF2-40B4-BE49-F238E27FC236}">
                <a16:creationId xmlns:a16="http://schemas.microsoft.com/office/drawing/2014/main" id="{D13BACBB-1ADA-4A45-8B2D-5EB833EA78AC}"/>
              </a:ext>
            </a:extLst>
          </p:cNvPr>
          <p:cNvGrpSpPr/>
          <p:nvPr/>
        </p:nvGrpSpPr>
        <p:grpSpPr>
          <a:xfrm>
            <a:off x="2484378" y="728750"/>
            <a:ext cx="3611622" cy="5400500"/>
            <a:chOff x="3260555" y="604709"/>
            <a:chExt cx="3611622" cy="5400500"/>
          </a:xfrm>
        </p:grpSpPr>
        <p:sp>
          <p:nvSpPr>
            <p:cNvPr id="8" name="Akış Çizelgesi: Bağlayıcı 7">
              <a:extLst>
                <a:ext uri="{FF2B5EF4-FFF2-40B4-BE49-F238E27FC236}">
                  <a16:creationId xmlns:a16="http://schemas.microsoft.com/office/drawing/2014/main" id="{2E54BC4D-52C3-4697-B0C3-16DC6CA7B69B}"/>
                </a:ext>
              </a:extLst>
            </p:cNvPr>
            <p:cNvSpPr/>
            <p:nvPr/>
          </p:nvSpPr>
          <p:spPr>
            <a:xfrm>
              <a:off x="4694584" y="604709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" name="Akış Çizelgesi: Karar 9">
              <a:extLst>
                <a:ext uri="{FF2B5EF4-FFF2-40B4-BE49-F238E27FC236}">
                  <a16:creationId xmlns:a16="http://schemas.microsoft.com/office/drawing/2014/main" id="{2693704A-AD92-4FA9-A1AB-F91E5BEAFA1C}"/>
                </a:ext>
              </a:extLst>
            </p:cNvPr>
            <p:cNvSpPr/>
            <p:nvPr/>
          </p:nvSpPr>
          <p:spPr>
            <a:xfrm>
              <a:off x="4070671" y="1987107"/>
              <a:ext cx="1536582" cy="72277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Koşul Kontrolü</a:t>
              </a:r>
            </a:p>
          </p:txBody>
        </p:sp>
        <p:sp>
          <p:nvSpPr>
            <p:cNvPr id="12" name="Akış Çizelgesi: Bağlayıcı 11">
              <a:extLst>
                <a:ext uri="{FF2B5EF4-FFF2-40B4-BE49-F238E27FC236}">
                  <a16:creationId xmlns:a16="http://schemas.microsoft.com/office/drawing/2014/main" id="{CB789CC9-5E05-442D-A37D-C4A52621DA86}"/>
                </a:ext>
              </a:extLst>
            </p:cNvPr>
            <p:cNvSpPr/>
            <p:nvPr/>
          </p:nvSpPr>
          <p:spPr>
            <a:xfrm>
              <a:off x="6491845" y="5726076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DB4E4541-C09B-4D3B-936F-E94C1E2ED2BE}"/>
                </a:ext>
              </a:extLst>
            </p:cNvPr>
            <p:cNvCxnSpPr>
              <a:cxnSpLocks/>
              <a:stCxn id="8" idx="4"/>
              <a:endCxn id="16" idx="0"/>
            </p:cNvCxnSpPr>
            <p:nvPr/>
          </p:nvCxnSpPr>
          <p:spPr>
            <a:xfrm>
              <a:off x="4838963" y="883842"/>
              <a:ext cx="0" cy="307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Metin kutusu 13">
              <a:extLst>
                <a:ext uri="{FF2B5EF4-FFF2-40B4-BE49-F238E27FC236}">
                  <a16:creationId xmlns:a16="http://schemas.microsoft.com/office/drawing/2014/main" id="{1F7A993C-F1D7-4A50-9ED7-5AD1DD8A0A40}"/>
                </a:ext>
              </a:extLst>
            </p:cNvPr>
            <p:cNvSpPr txBox="1"/>
            <p:nvPr/>
          </p:nvSpPr>
          <p:spPr>
            <a:xfrm>
              <a:off x="5834833" y="1700735"/>
              <a:ext cx="10373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Koşul Yanlış/Hayır/ Sıfır İse</a:t>
              </a:r>
            </a:p>
          </p:txBody>
        </p:sp>
        <p:cxnSp>
          <p:nvCxnSpPr>
            <p:cNvPr id="15" name="Bağlayıcı: Dirsek 14">
              <a:extLst>
                <a:ext uri="{FF2B5EF4-FFF2-40B4-BE49-F238E27FC236}">
                  <a16:creationId xmlns:a16="http://schemas.microsoft.com/office/drawing/2014/main" id="{ACA9202E-087E-490A-84EF-5CFA00EBED25}"/>
                </a:ext>
              </a:extLst>
            </p:cNvPr>
            <p:cNvCxnSpPr>
              <a:cxnSpLocks/>
              <a:stCxn id="22" idx="1"/>
              <a:endCxn id="10" idx="1"/>
            </p:cNvCxnSpPr>
            <p:nvPr/>
          </p:nvCxnSpPr>
          <p:spPr>
            <a:xfrm rot="10800000" flipH="1">
              <a:off x="3848877" y="2348496"/>
              <a:ext cx="221793" cy="2666453"/>
            </a:xfrm>
            <a:prstGeom prst="bentConnector3">
              <a:avLst>
                <a:gd name="adj1" fmla="val -286303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kış Çizelgesi: İşlem 15">
              <a:extLst>
                <a:ext uri="{FF2B5EF4-FFF2-40B4-BE49-F238E27FC236}">
                  <a16:creationId xmlns:a16="http://schemas.microsoft.com/office/drawing/2014/main" id="{5EDA94EF-C557-441B-A87B-34A7EB7C7D41}"/>
                </a:ext>
              </a:extLst>
            </p:cNvPr>
            <p:cNvSpPr/>
            <p:nvPr/>
          </p:nvSpPr>
          <p:spPr>
            <a:xfrm>
              <a:off x="3843092" y="1190916"/>
              <a:ext cx="1991741" cy="36943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ilk değer ifadesinin İcrası</a:t>
              </a:r>
            </a:p>
          </p:txBody>
        </p:sp>
        <p:cxnSp>
          <p:nvCxnSpPr>
            <p:cNvPr id="17" name="Düz Ok Bağlayıcısı 16">
              <a:extLst>
                <a:ext uri="{FF2B5EF4-FFF2-40B4-BE49-F238E27FC236}">
                  <a16:creationId xmlns:a16="http://schemas.microsoft.com/office/drawing/2014/main" id="{ACF9DA5D-58FA-40C3-AB99-454E9BBC665A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flipH="1">
              <a:off x="4838962" y="1560351"/>
              <a:ext cx="1" cy="426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Akış Çizelgesi: İşlem 17">
              <a:extLst>
                <a:ext uri="{FF2B5EF4-FFF2-40B4-BE49-F238E27FC236}">
                  <a16:creationId xmlns:a16="http://schemas.microsoft.com/office/drawing/2014/main" id="{287C8E49-6B90-4F68-8963-DDE1F3DE8482}"/>
                </a:ext>
              </a:extLst>
            </p:cNvPr>
            <p:cNvSpPr/>
            <p:nvPr/>
          </p:nvSpPr>
          <p:spPr>
            <a:xfrm>
              <a:off x="3843092" y="3785431"/>
              <a:ext cx="2010235" cy="72277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 err="1">
                  <a:ln w="0"/>
                  <a:solidFill>
                    <a:schemeClr val="tx1"/>
                  </a:solidFill>
                </a:rPr>
                <a:t>For</a:t>
              </a:r>
              <a:r>
                <a:rPr lang="tr-TR" sz="1200" dirty="0">
                  <a:ln w="0"/>
                  <a:solidFill>
                    <a:schemeClr val="tx1"/>
                  </a:solidFill>
                </a:rPr>
                <a:t> sonrası ilk talimat yada Döngü Bloğu icra edilir.</a:t>
              </a:r>
            </a:p>
          </p:txBody>
        </p:sp>
        <p:cxnSp>
          <p:nvCxnSpPr>
            <p:cNvPr id="19" name="Düz Ok Bağlayıcısı 18">
              <a:extLst>
                <a:ext uri="{FF2B5EF4-FFF2-40B4-BE49-F238E27FC236}">
                  <a16:creationId xmlns:a16="http://schemas.microsoft.com/office/drawing/2014/main" id="{B0E16D19-CC09-41B7-8BBE-4595DFD7EAEF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>
              <a:off x="4838962" y="2709882"/>
              <a:ext cx="9248" cy="107554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254BF01E-5BF3-45F4-815C-4DAD456F8B12}"/>
                </a:ext>
              </a:extLst>
            </p:cNvPr>
            <p:cNvSpPr txBox="1"/>
            <p:nvPr/>
          </p:nvSpPr>
          <p:spPr>
            <a:xfrm>
              <a:off x="3260555" y="2755131"/>
              <a:ext cx="175101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Koşul Doğru/Evet/Sıfırdan Farklı 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ise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Yineleme (</a:t>
              </a:r>
              <a:r>
                <a:rPr lang="tr-TR" sz="1200" dirty="0" err="1">
                  <a:ln w="0"/>
                </a:rPr>
                <a:t>Iteration</a:t>
              </a:r>
              <a:r>
                <a:rPr lang="tr-TR" sz="1200" dirty="0">
                  <a:ln w="0"/>
                </a:rPr>
                <a:t>)</a:t>
              </a:r>
            </a:p>
          </p:txBody>
        </p:sp>
        <p:cxnSp>
          <p:nvCxnSpPr>
            <p:cNvPr id="21" name="Bağlayıcı: Dirsek 20">
              <a:extLst>
                <a:ext uri="{FF2B5EF4-FFF2-40B4-BE49-F238E27FC236}">
                  <a16:creationId xmlns:a16="http://schemas.microsoft.com/office/drawing/2014/main" id="{7D0E2850-332B-447D-B2C3-8D339DAAB2A2}"/>
                </a:ext>
              </a:extLst>
            </p:cNvPr>
            <p:cNvCxnSpPr>
              <a:cxnSpLocks/>
              <a:stCxn id="10" idx="3"/>
              <a:endCxn id="12" idx="0"/>
            </p:cNvCxnSpPr>
            <p:nvPr/>
          </p:nvCxnSpPr>
          <p:spPr>
            <a:xfrm>
              <a:off x="5607253" y="2348495"/>
              <a:ext cx="1028971" cy="337758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Akış Çizelgesi: İşlem 21">
              <a:extLst>
                <a:ext uri="{FF2B5EF4-FFF2-40B4-BE49-F238E27FC236}">
                  <a16:creationId xmlns:a16="http://schemas.microsoft.com/office/drawing/2014/main" id="{DDB098BB-6F4D-428E-906E-2C04B702C515}"/>
                </a:ext>
              </a:extLst>
            </p:cNvPr>
            <p:cNvSpPr/>
            <p:nvPr/>
          </p:nvSpPr>
          <p:spPr>
            <a:xfrm>
              <a:off x="3848878" y="4822166"/>
              <a:ext cx="2010235" cy="38556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Güncelleme  İfadesinin İcrası</a:t>
              </a:r>
            </a:p>
          </p:txBody>
        </p:sp>
        <p:cxnSp>
          <p:nvCxnSpPr>
            <p:cNvPr id="23" name="Düz Ok Bağlayıcısı 22">
              <a:extLst>
                <a:ext uri="{FF2B5EF4-FFF2-40B4-BE49-F238E27FC236}">
                  <a16:creationId xmlns:a16="http://schemas.microsoft.com/office/drawing/2014/main" id="{C36288CA-B294-4D8A-9EE8-D5A78E06BDA9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4848210" y="4508206"/>
              <a:ext cx="5786" cy="3139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372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FOR karşılaştırması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91D0067-FAB3-4A28-9486-56FDB5517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Sayaca </a:t>
            </a:r>
            <a:r>
              <a:rPr lang="tr-TR" dirty="0">
                <a:highlight>
                  <a:srgbClr val="FFFF00"/>
                </a:highlight>
              </a:rPr>
              <a:t>ilk değer verme ve artım ifadeleri 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içinde</a:t>
            </a:r>
            <a:r>
              <a:rPr lang="tr-TR" dirty="0"/>
              <a:t> yer alır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 i&lt;10;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A37777-ED60-44B7-9439-26B77943F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Sayaca ilk değer verme </a:t>
            </a:r>
            <a:r>
              <a:rPr lang="tr-TR" dirty="0" err="1"/>
              <a:t>while</a:t>
            </a:r>
            <a:r>
              <a:rPr lang="tr-TR" dirty="0"/>
              <a:t> bloğuna girmeden, </a:t>
            </a:r>
            <a:r>
              <a:rPr lang="tr-TR" dirty="0">
                <a:highlight>
                  <a:srgbClr val="FFFF00"/>
                </a:highlight>
              </a:rPr>
              <a:t>artım ifadesi ile blok içinde yer alır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(i&lt;10)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841443F-6785-439D-A885-440F50273C42}"/>
              </a:ext>
            </a:extLst>
          </p:cNvPr>
          <p:cNvSpPr/>
          <p:nvPr/>
        </p:nvSpPr>
        <p:spPr>
          <a:xfrm rot="19152993">
            <a:off x="378337" y="2784624"/>
            <a:ext cx="6131807" cy="12887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Buradaki 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talimatı;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2 satır,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10 satırdır.</a:t>
            </a:r>
          </a:p>
        </p:txBody>
      </p:sp>
    </p:spTree>
    <p:extLst>
      <p:ext uri="{BB962C8B-B14F-4D97-AF65-F5344CB8AC3E}">
        <p14:creationId xmlns:p14="http://schemas.microsoft.com/office/powerpoint/2010/main" val="7332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AYNI ÖRNEK </a:t>
            </a:r>
            <a:r>
              <a:rPr lang="tr-TR" dirty="0">
                <a:highlight>
                  <a:srgbClr val="FFFF00"/>
                </a:highlight>
              </a:rPr>
              <a:t>azalan SAYAÇ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stdio.h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i=10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i&gt;=1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i-=1</a:t>
            </a:r>
            <a:r>
              <a:rPr lang="tr-TR" sz="1800" dirty="0">
                <a:latin typeface="Consolas" panose="020B0609020204030204" pitchFamily="49" charset="0"/>
              </a:rPr>
              <a:t>) </a:t>
            </a: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Burada döngünün gövdesi farklıdır;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i değişkeninin 10'dan 1'e kadar olan değerleri azaltılarak döngü bloğu yinelenir.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Bloğa ilk girildiğinde i değişkenin değeri 10, ikinci girildiğinde 9, ... ve en son girildiğinde ise 1 olacaktır.</a:t>
            </a:r>
          </a:p>
        </p:txBody>
      </p:sp>
    </p:spTree>
    <p:extLst>
      <p:ext uri="{BB962C8B-B14F-4D97-AF65-F5344CB8AC3E}">
        <p14:creationId xmlns:p14="http://schemas.microsoft.com/office/powerpoint/2010/main" val="128142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5728</TotalTime>
  <Words>2695</Words>
  <Application>Microsoft Office PowerPoint</Application>
  <PresentationFormat>Geniş ekran</PresentationFormat>
  <Paragraphs>363</Paragraphs>
  <Slides>24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Consolas</vt:lpstr>
      <vt:lpstr>Wingdings</vt:lpstr>
      <vt:lpstr>Wood Type</vt:lpstr>
      <vt:lpstr>C dili ile  yapısal programlama</vt:lpstr>
      <vt:lpstr>yapısal (structural) programlama nedir?</vt:lpstr>
      <vt:lpstr>Yapısal programlama:  Ardışık işlem ve kontrol işlemleri</vt:lpstr>
      <vt:lpstr>KONROL YAPILARI</vt:lpstr>
      <vt:lpstr>TEKRAR SAĞLAYAN KONTROL YAPILARI:DÖNGÜLER (LOOPS)</vt:lpstr>
      <vt:lpstr>FOR talimatı (STATEMENT)</vt:lpstr>
      <vt:lpstr>FOR talimatI (STATEMENT) akışı</vt:lpstr>
      <vt:lpstr>WHıLE ve FOR karşılaştırması</vt:lpstr>
      <vt:lpstr>FOR talimatı (statement) AYNI ÖRNEK azalan SAYAÇ</vt:lpstr>
      <vt:lpstr>ÖRNEK</vt:lpstr>
      <vt:lpstr>ÖRNEK</vt:lpstr>
      <vt:lpstr>ÖRNEK</vt:lpstr>
      <vt:lpstr>İç içe (nested) döngüler</vt:lpstr>
      <vt:lpstr>İNCELEME 1</vt:lpstr>
      <vt:lpstr>İNCELEME 2</vt:lpstr>
      <vt:lpstr>ÖRNEK 2.1</vt:lpstr>
      <vt:lpstr>ÖRNEK 2.2</vt:lpstr>
      <vt:lpstr>ÖRNEK 3</vt:lpstr>
      <vt:lpstr>ÖRNEK 4</vt:lpstr>
      <vt:lpstr>ÖRNEK 5</vt:lpstr>
      <vt:lpstr>ÖRNEK 6</vt:lpstr>
      <vt:lpstr>ÖRNEK 7</vt:lpstr>
      <vt:lpstr>ÖRNEK 8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458</cp:revision>
  <dcterms:created xsi:type="dcterms:W3CDTF">2020-05-21T06:51:03Z</dcterms:created>
  <dcterms:modified xsi:type="dcterms:W3CDTF">2025-03-06T13:08:10Z</dcterms:modified>
</cp:coreProperties>
</file>