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286" r:id="rId3"/>
    <p:sldId id="302" r:id="rId4"/>
    <p:sldId id="378" r:id="rId5"/>
    <p:sldId id="303" r:id="rId6"/>
    <p:sldId id="392" r:id="rId7"/>
    <p:sldId id="393" r:id="rId8"/>
    <p:sldId id="354" r:id="rId9"/>
    <p:sldId id="368" r:id="rId10"/>
    <p:sldId id="387" r:id="rId11"/>
    <p:sldId id="359" r:id="rId12"/>
    <p:sldId id="344" r:id="rId13"/>
    <p:sldId id="360" r:id="rId14"/>
    <p:sldId id="362" r:id="rId15"/>
    <p:sldId id="381" r:id="rId16"/>
    <p:sldId id="382" r:id="rId17"/>
    <p:sldId id="328" r:id="rId18"/>
    <p:sldId id="369" r:id="rId19"/>
    <p:sldId id="384" r:id="rId20"/>
    <p:sldId id="391" r:id="rId21"/>
    <p:sldId id="363" r:id="rId22"/>
    <p:sldId id="390" r:id="rId23"/>
    <p:sldId id="367" r:id="rId24"/>
    <p:sldId id="371" r:id="rId25"/>
    <p:sldId id="380" r:id="rId26"/>
    <p:sldId id="372" r:id="rId27"/>
    <p:sldId id="375" r:id="rId28"/>
    <p:sldId id="377" r:id="rId29"/>
    <p:sldId id="379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90835" autoAdjust="0"/>
  </p:normalViewPr>
  <p:slideViewPr>
    <p:cSldViewPr snapToGrid="0">
      <p:cViewPr varScale="1">
        <p:scale>
          <a:sx n="73" d="100"/>
          <a:sy n="73" d="100"/>
        </p:scale>
        <p:origin x="90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8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35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DO..WHILE ve WHILE Break talimatı (</a:t>
            </a:r>
            <a:r>
              <a:rPr lang="tr-TR" dirty="0" err="1"/>
              <a:t>statement</a:t>
            </a:r>
            <a:r>
              <a:rPr lang="tr-TR" dirty="0"/>
              <a:t>) AKIŞI</a:t>
            </a:r>
          </a:p>
        </p:txBody>
      </p:sp>
      <p:sp>
        <p:nvSpPr>
          <p:cNvPr id="42" name="Akış Çizelgesi: Karar 41">
            <a:extLst>
              <a:ext uri="{FF2B5EF4-FFF2-40B4-BE49-F238E27FC236}">
                <a16:creationId xmlns:a16="http://schemas.microsoft.com/office/drawing/2014/main" id="{C85B0945-A574-4F12-B2D6-02FE6017FFE3}"/>
              </a:ext>
            </a:extLst>
          </p:cNvPr>
          <p:cNvSpPr/>
          <p:nvPr/>
        </p:nvSpPr>
        <p:spPr>
          <a:xfrm>
            <a:off x="7367003" y="4317907"/>
            <a:ext cx="1751010" cy="109378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</a:rPr>
              <a:t>Do .. </a:t>
            </a:r>
            <a:r>
              <a:rPr lang="tr-TR" sz="1200" dirty="0" err="1">
                <a:ln w="0"/>
                <a:solidFill>
                  <a:schemeClr val="tx1"/>
                </a:solidFill>
              </a:rPr>
              <a:t>While</a:t>
            </a:r>
            <a:r>
              <a:rPr lang="tr-TR" sz="1200" dirty="0">
                <a:ln w="0"/>
                <a:solidFill>
                  <a:schemeClr val="tx1"/>
                </a:solidFill>
              </a:rPr>
              <a:t> Koşul Kontrolü</a:t>
            </a:r>
          </a:p>
        </p:txBody>
      </p:sp>
      <p:sp>
        <p:nvSpPr>
          <p:cNvPr id="43" name="Akış Çizelgesi: Bağlayıcı 42">
            <a:extLst>
              <a:ext uri="{FF2B5EF4-FFF2-40B4-BE49-F238E27FC236}">
                <a16:creationId xmlns:a16="http://schemas.microsoft.com/office/drawing/2014/main" id="{0DA242DD-BD92-4EC5-977D-1B8C4AF90F9D}"/>
              </a:ext>
            </a:extLst>
          </p:cNvPr>
          <p:cNvSpPr/>
          <p:nvPr/>
        </p:nvSpPr>
        <p:spPr>
          <a:xfrm>
            <a:off x="8098129" y="5839199"/>
            <a:ext cx="288758" cy="27913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C</a:t>
            </a:r>
          </a:p>
        </p:txBody>
      </p:sp>
      <p:cxnSp>
        <p:nvCxnSpPr>
          <p:cNvPr id="44" name="Düz Ok Bağlayıcısı 43">
            <a:extLst>
              <a:ext uri="{FF2B5EF4-FFF2-40B4-BE49-F238E27FC236}">
                <a16:creationId xmlns:a16="http://schemas.microsoft.com/office/drawing/2014/main" id="{30B985FB-5E42-4B2F-8DEC-8026F1FEB0D2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8242508" y="5411688"/>
            <a:ext cx="0" cy="4275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ağlayıcı: Dirsek 44">
            <a:extLst>
              <a:ext uri="{FF2B5EF4-FFF2-40B4-BE49-F238E27FC236}">
                <a16:creationId xmlns:a16="http://schemas.microsoft.com/office/drawing/2014/main" id="{AC93B3DD-BF6F-4020-B2BE-027572AA2CAB}"/>
              </a:ext>
            </a:extLst>
          </p:cNvPr>
          <p:cNvCxnSpPr>
            <a:cxnSpLocks/>
            <a:stCxn id="42" idx="3"/>
            <a:endCxn id="46" idx="6"/>
          </p:cNvCxnSpPr>
          <p:nvPr/>
        </p:nvCxnSpPr>
        <p:spPr>
          <a:xfrm flipH="1" flipV="1">
            <a:off x="8396433" y="2474078"/>
            <a:ext cx="721580" cy="2390720"/>
          </a:xfrm>
          <a:prstGeom prst="bentConnector3">
            <a:avLst>
              <a:gd name="adj1" fmla="val -26576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kış Çizelgesi: Bağlayıcı 45">
            <a:extLst>
              <a:ext uri="{FF2B5EF4-FFF2-40B4-BE49-F238E27FC236}">
                <a16:creationId xmlns:a16="http://schemas.microsoft.com/office/drawing/2014/main" id="{067DBD14-BE44-4AF4-B361-D936F5DDD715}"/>
              </a:ext>
            </a:extLst>
          </p:cNvPr>
          <p:cNvSpPr/>
          <p:nvPr/>
        </p:nvSpPr>
        <p:spPr>
          <a:xfrm>
            <a:off x="8107675" y="2334511"/>
            <a:ext cx="288758" cy="27913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7" name="Akış Çizelgesi: İşlem 46">
            <a:extLst>
              <a:ext uri="{FF2B5EF4-FFF2-40B4-BE49-F238E27FC236}">
                <a16:creationId xmlns:a16="http://schemas.microsoft.com/office/drawing/2014/main" id="{B67DEA5C-6615-4465-9B52-7DA60A8EFC2A}"/>
              </a:ext>
            </a:extLst>
          </p:cNvPr>
          <p:cNvSpPr/>
          <p:nvPr/>
        </p:nvSpPr>
        <p:spPr>
          <a:xfrm>
            <a:off x="7246936" y="2892909"/>
            <a:ext cx="2010235" cy="109378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</a:rPr>
              <a:t>Döngü Bloğu: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dirty="0">
                <a:ln w="0"/>
                <a:solidFill>
                  <a:schemeClr val="tx1"/>
                </a:solidFill>
              </a:rPr>
              <a:t>…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b="1" dirty="0" err="1">
                <a:ln w="0"/>
                <a:solidFill>
                  <a:srgbClr val="FF0000"/>
                </a:solidFill>
              </a:rPr>
              <a:t>continue</a:t>
            </a:r>
            <a:r>
              <a:rPr lang="tr-TR" sz="1200" b="1" dirty="0">
                <a:ln w="0"/>
                <a:solidFill>
                  <a:srgbClr val="FF0000"/>
                </a:solidFill>
              </a:rPr>
              <a:t>;</a:t>
            </a:r>
            <a:br>
              <a:rPr lang="tr-TR" sz="1200" b="1" dirty="0">
                <a:ln w="0"/>
                <a:solidFill>
                  <a:srgbClr val="FF0000"/>
                </a:solidFill>
              </a:rPr>
            </a:br>
            <a:r>
              <a:rPr lang="tr-TR" sz="1200" dirty="0">
                <a:ln w="0"/>
                <a:solidFill>
                  <a:schemeClr val="tx1"/>
                </a:solidFill>
              </a:rPr>
              <a:t>…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b="1" dirty="0">
                <a:ln w="0"/>
                <a:solidFill>
                  <a:srgbClr val="FF0000"/>
                </a:solidFill>
              </a:rPr>
              <a:t>break;</a:t>
            </a:r>
          </a:p>
        </p:txBody>
      </p: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71F74FDD-2A1C-4BAB-BDCE-139CB653331C}"/>
              </a:ext>
            </a:extLst>
          </p:cNvPr>
          <p:cNvCxnSpPr>
            <a:cxnSpLocks/>
            <a:stCxn id="46" idx="4"/>
            <a:endCxn id="47" idx="0"/>
          </p:cNvCxnSpPr>
          <p:nvPr/>
        </p:nvCxnSpPr>
        <p:spPr>
          <a:xfrm>
            <a:off x="8252054" y="2613644"/>
            <a:ext cx="0" cy="2792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Düz Ok Bağlayıcısı 48">
            <a:extLst>
              <a:ext uri="{FF2B5EF4-FFF2-40B4-BE49-F238E27FC236}">
                <a16:creationId xmlns:a16="http://schemas.microsoft.com/office/drawing/2014/main" id="{6479AF42-F8AD-460E-A462-BA3CAB2BA6A1}"/>
              </a:ext>
            </a:extLst>
          </p:cNvPr>
          <p:cNvCxnSpPr>
            <a:cxnSpLocks/>
            <a:stCxn id="47" idx="2"/>
            <a:endCxn id="42" idx="0"/>
          </p:cNvCxnSpPr>
          <p:nvPr/>
        </p:nvCxnSpPr>
        <p:spPr>
          <a:xfrm flipH="1">
            <a:off x="8242508" y="3986689"/>
            <a:ext cx="9546" cy="3312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Metin kutusu 49">
            <a:extLst>
              <a:ext uri="{FF2B5EF4-FFF2-40B4-BE49-F238E27FC236}">
                <a16:creationId xmlns:a16="http://schemas.microsoft.com/office/drawing/2014/main" id="{C12CF731-9D52-4545-BC9D-3F46C2699C0E}"/>
              </a:ext>
            </a:extLst>
          </p:cNvPr>
          <p:cNvSpPr txBox="1"/>
          <p:nvPr/>
        </p:nvSpPr>
        <p:spPr>
          <a:xfrm>
            <a:off x="7833967" y="5486418"/>
            <a:ext cx="2846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</a:rPr>
              <a:t>Koşul Yanlış/Hayır/ Sıfır İse</a:t>
            </a:r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541FFAE5-C439-4BA0-B3B1-AF7CDED5091C}"/>
              </a:ext>
            </a:extLst>
          </p:cNvPr>
          <p:cNvSpPr txBox="1"/>
          <p:nvPr/>
        </p:nvSpPr>
        <p:spPr>
          <a:xfrm>
            <a:off x="9416316" y="3849134"/>
            <a:ext cx="15793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200" dirty="0">
                <a:ln w="0"/>
              </a:rPr>
              <a:t>Koşul Doğru/Evet/Sıfırdan Farklı 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ise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Yineleme (</a:t>
            </a:r>
            <a:r>
              <a:rPr lang="tr-TR" sz="1200" dirty="0" err="1">
                <a:ln w="0"/>
              </a:rPr>
              <a:t>Iteration</a:t>
            </a:r>
            <a:r>
              <a:rPr lang="tr-TR" sz="1200" dirty="0">
                <a:ln w="0"/>
              </a:rPr>
              <a:t>)</a:t>
            </a:r>
          </a:p>
        </p:txBody>
      </p:sp>
      <p:cxnSp>
        <p:nvCxnSpPr>
          <p:cNvPr id="52" name="Bağlayıcı: Dirsek 51">
            <a:extLst>
              <a:ext uri="{FF2B5EF4-FFF2-40B4-BE49-F238E27FC236}">
                <a16:creationId xmlns:a16="http://schemas.microsoft.com/office/drawing/2014/main" id="{EB88C074-99B8-4C09-93CB-296E956036EE}"/>
              </a:ext>
            </a:extLst>
          </p:cNvPr>
          <p:cNvCxnSpPr>
            <a:cxnSpLocks/>
            <a:endCxn id="43" idx="2"/>
          </p:cNvCxnSpPr>
          <p:nvPr/>
        </p:nvCxnSpPr>
        <p:spPr>
          <a:xfrm rot="16200000" flipH="1">
            <a:off x="6365865" y="4246501"/>
            <a:ext cx="2173551" cy="1290977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Düz Bağlayıcı 54">
            <a:extLst>
              <a:ext uri="{FF2B5EF4-FFF2-40B4-BE49-F238E27FC236}">
                <a16:creationId xmlns:a16="http://schemas.microsoft.com/office/drawing/2014/main" id="{95A387B1-2648-41CC-A4ED-DF481AD4FF37}"/>
              </a:ext>
            </a:extLst>
          </p:cNvPr>
          <p:cNvCxnSpPr>
            <a:cxnSpLocks/>
          </p:cNvCxnSpPr>
          <p:nvPr/>
        </p:nvCxnSpPr>
        <p:spPr>
          <a:xfrm flipH="1">
            <a:off x="6807153" y="3817915"/>
            <a:ext cx="1193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kış Çizelgesi: Bağlayıcı 60">
            <a:extLst>
              <a:ext uri="{FF2B5EF4-FFF2-40B4-BE49-F238E27FC236}">
                <a16:creationId xmlns:a16="http://schemas.microsoft.com/office/drawing/2014/main" id="{1E46FAF0-26C9-4EFE-BA68-DD27A8BB04D7}"/>
              </a:ext>
            </a:extLst>
          </p:cNvPr>
          <p:cNvSpPr/>
          <p:nvPr/>
        </p:nvSpPr>
        <p:spPr>
          <a:xfrm>
            <a:off x="1632614" y="2272600"/>
            <a:ext cx="288758" cy="27913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" name="Akış Çizelgesi: Karar 61">
            <a:extLst>
              <a:ext uri="{FF2B5EF4-FFF2-40B4-BE49-F238E27FC236}">
                <a16:creationId xmlns:a16="http://schemas.microsoft.com/office/drawing/2014/main" id="{1B4842F1-CF80-43A6-92F5-D32A1BF3E23D}"/>
              </a:ext>
            </a:extLst>
          </p:cNvPr>
          <p:cNvSpPr/>
          <p:nvPr/>
        </p:nvSpPr>
        <p:spPr>
          <a:xfrm>
            <a:off x="2315761" y="2706225"/>
            <a:ext cx="2083869" cy="722775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</a:rPr>
              <a:t>While</a:t>
            </a:r>
            <a:r>
              <a:rPr lang="tr-TR" sz="1200" dirty="0">
                <a:ln w="0"/>
                <a:solidFill>
                  <a:schemeClr val="tx1"/>
                </a:solidFill>
              </a:rPr>
              <a:t> 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dirty="0">
                <a:ln w="0"/>
                <a:solidFill>
                  <a:schemeClr val="tx1"/>
                </a:solidFill>
              </a:rPr>
              <a:t>Koşul Kontrolü</a:t>
            </a:r>
          </a:p>
        </p:txBody>
      </p:sp>
      <p:sp>
        <p:nvSpPr>
          <p:cNvPr id="63" name="Akış Çizelgesi: Bağlayıcı 62">
            <a:extLst>
              <a:ext uri="{FF2B5EF4-FFF2-40B4-BE49-F238E27FC236}">
                <a16:creationId xmlns:a16="http://schemas.microsoft.com/office/drawing/2014/main" id="{EAAE4EBF-9489-4EBE-B31D-647CC2EF275F}"/>
              </a:ext>
            </a:extLst>
          </p:cNvPr>
          <p:cNvSpPr/>
          <p:nvPr/>
        </p:nvSpPr>
        <p:spPr>
          <a:xfrm>
            <a:off x="4988042" y="5927369"/>
            <a:ext cx="288758" cy="279133"/>
          </a:xfrm>
          <a:prstGeom prst="flowChartConnector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3EAEB806-A23C-4B52-B3D3-3864FE46723D}"/>
              </a:ext>
            </a:extLst>
          </p:cNvPr>
          <p:cNvSpPr txBox="1"/>
          <p:nvPr/>
        </p:nvSpPr>
        <p:spPr>
          <a:xfrm>
            <a:off x="4870874" y="2782669"/>
            <a:ext cx="11197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</a:rPr>
              <a:t>Koşul Yanlış/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Hayır/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Sıfır İse</a:t>
            </a:r>
          </a:p>
        </p:txBody>
      </p:sp>
      <p:cxnSp>
        <p:nvCxnSpPr>
          <p:cNvPr id="66" name="Bağlayıcı: Dirsek 65">
            <a:extLst>
              <a:ext uri="{FF2B5EF4-FFF2-40B4-BE49-F238E27FC236}">
                <a16:creationId xmlns:a16="http://schemas.microsoft.com/office/drawing/2014/main" id="{8FFFB372-AE55-47DB-900F-AAE4BD1B93D9}"/>
              </a:ext>
            </a:extLst>
          </p:cNvPr>
          <p:cNvCxnSpPr>
            <a:cxnSpLocks/>
            <a:stCxn id="67" idx="1"/>
            <a:endCxn id="61" idx="4"/>
          </p:cNvCxnSpPr>
          <p:nvPr/>
        </p:nvCxnSpPr>
        <p:spPr>
          <a:xfrm rot="10800000">
            <a:off x="1776994" y="2551733"/>
            <a:ext cx="791921" cy="25866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kış Çizelgesi: İşlem 66">
            <a:extLst>
              <a:ext uri="{FF2B5EF4-FFF2-40B4-BE49-F238E27FC236}">
                <a16:creationId xmlns:a16="http://schemas.microsoft.com/office/drawing/2014/main" id="{BBA260F0-5A14-4723-90C5-9A4C9FEB1E95}"/>
              </a:ext>
            </a:extLst>
          </p:cNvPr>
          <p:cNvSpPr/>
          <p:nvPr/>
        </p:nvSpPr>
        <p:spPr>
          <a:xfrm>
            <a:off x="2568914" y="4497215"/>
            <a:ext cx="1577564" cy="1282252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</a:rPr>
              <a:t>Döngü Bloğu: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dirty="0">
                <a:ln w="0"/>
                <a:solidFill>
                  <a:schemeClr val="tx1"/>
                </a:solidFill>
              </a:rPr>
              <a:t>…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b="1" dirty="0">
                <a:ln w="0"/>
                <a:solidFill>
                  <a:srgbClr val="FF0000"/>
                </a:solidFill>
              </a:rPr>
              <a:t>break;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dirty="0">
                <a:ln w="0"/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tr-TR" sz="1200" b="1" dirty="0" err="1">
                <a:ln w="0"/>
                <a:solidFill>
                  <a:srgbClr val="FF0000"/>
                </a:solidFill>
              </a:rPr>
              <a:t>continue</a:t>
            </a:r>
            <a:r>
              <a:rPr lang="tr-TR" sz="1200" b="1" dirty="0">
                <a:ln w="0"/>
                <a:solidFill>
                  <a:srgbClr val="FF0000"/>
                </a:solidFill>
              </a:rPr>
              <a:t>;</a:t>
            </a:r>
            <a:br>
              <a:rPr lang="tr-TR" sz="1200" dirty="0">
                <a:ln w="0"/>
                <a:solidFill>
                  <a:schemeClr val="tx1"/>
                </a:solidFill>
              </a:rPr>
            </a:br>
            <a:r>
              <a:rPr lang="tr-TR" sz="1200" dirty="0">
                <a:ln w="0"/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68" name="Düz Ok Bağlayıcısı 67">
            <a:extLst>
              <a:ext uri="{FF2B5EF4-FFF2-40B4-BE49-F238E27FC236}">
                <a16:creationId xmlns:a16="http://schemas.microsoft.com/office/drawing/2014/main" id="{563FB94F-9ADA-4D4E-9181-AEDD15375F48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>
          <a:xfrm>
            <a:off x="3357696" y="3429000"/>
            <a:ext cx="0" cy="10682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C5F24EF8-6883-4C61-986A-CB3763D94660}"/>
              </a:ext>
            </a:extLst>
          </p:cNvPr>
          <p:cNvSpPr txBox="1"/>
          <p:nvPr/>
        </p:nvSpPr>
        <p:spPr>
          <a:xfrm>
            <a:off x="1857561" y="3439799"/>
            <a:ext cx="15775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tr-TR" sz="1200" dirty="0">
                <a:ln w="0"/>
              </a:rPr>
              <a:t>Koşul Doğru/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Evet/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Sıfırdan Farklı 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ise</a:t>
            </a:r>
            <a:br>
              <a:rPr lang="tr-TR" sz="1200" dirty="0">
                <a:ln w="0"/>
              </a:rPr>
            </a:br>
            <a:r>
              <a:rPr lang="tr-TR" sz="1200" dirty="0">
                <a:ln w="0"/>
              </a:rPr>
              <a:t>Yineleme (</a:t>
            </a:r>
            <a:r>
              <a:rPr lang="tr-TR" sz="1200" dirty="0" err="1">
                <a:ln w="0"/>
              </a:rPr>
              <a:t>Iteration</a:t>
            </a:r>
            <a:r>
              <a:rPr lang="tr-TR" sz="1200" dirty="0">
                <a:ln w="0"/>
              </a:rPr>
              <a:t>)</a:t>
            </a:r>
          </a:p>
        </p:txBody>
      </p:sp>
      <p:cxnSp>
        <p:nvCxnSpPr>
          <p:cNvPr id="70" name="Bağlayıcı: Dirsek 69">
            <a:extLst>
              <a:ext uri="{FF2B5EF4-FFF2-40B4-BE49-F238E27FC236}">
                <a16:creationId xmlns:a16="http://schemas.microsoft.com/office/drawing/2014/main" id="{D522E18E-B653-4F46-80C3-6FF0B342D121}"/>
              </a:ext>
            </a:extLst>
          </p:cNvPr>
          <p:cNvCxnSpPr>
            <a:cxnSpLocks/>
            <a:stCxn id="62" idx="3"/>
            <a:endCxn id="63" idx="0"/>
          </p:cNvCxnSpPr>
          <p:nvPr/>
        </p:nvCxnSpPr>
        <p:spPr>
          <a:xfrm>
            <a:off x="4399630" y="3067613"/>
            <a:ext cx="732791" cy="285975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Bağlayıcı: Dirsek 74">
            <a:extLst>
              <a:ext uri="{FF2B5EF4-FFF2-40B4-BE49-F238E27FC236}">
                <a16:creationId xmlns:a16="http://schemas.microsoft.com/office/drawing/2014/main" id="{9EEA6646-18BD-4773-9B9A-3533E9AA8916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657963" y="5067300"/>
            <a:ext cx="1330079" cy="99963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Bağlayıcı: Dirsek 99">
            <a:extLst>
              <a:ext uri="{FF2B5EF4-FFF2-40B4-BE49-F238E27FC236}">
                <a16:creationId xmlns:a16="http://schemas.microsoft.com/office/drawing/2014/main" id="{4D6A86BB-4C1C-4F51-981A-449470BAA8C8}"/>
              </a:ext>
            </a:extLst>
          </p:cNvPr>
          <p:cNvCxnSpPr>
            <a:cxnSpLocks/>
            <a:endCxn id="61" idx="2"/>
          </p:cNvCxnSpPr>
          <p:nvPr/>
        </p:nvCxnSpPr>
        <p:spPr>
          <a:xfrm rot="16200000" flipV="1">
            <a:off x="803627" y="3241155"/>
            <a:ext cx="2999521" cy="1341546"/>
          </a:xfrm>
          <a:prstGeom prst="bentConnector4">
            <a:avLst>
              <a:gd name="adj1" fmla="val -276"/>
              <a:gd name="adj2" fmla="val 11704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Bağlayıcı: Dirsek 125">
            <a:extLst>
              <a:ext uri="{FF2B5EF4-FFF2-40B4-BE49-F238E27FC236}">
                <a16:creationId xmlns:a16="http://schemas.microsoft.com/office/drawing/2014/main" id="{8FC1AFFF-E3FF-489E-B6B8-7FCA8DA649C2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7038975" y="2474078"/>
            <a:ext cx="1068700" cy="981887"/>
          </a:xfrm>
          <a:prstGeom prst="bentConnector3">
            <a:avLst>
              <a:gd name="adj1" fmla="val -2575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Düz Bağlayıcı 131">
            <a:extLst>
              <a:ext uri="{FF2B5EF4-FFF2-40B4-BE49-F238E27FC236}">
                <a16:creationId xmlns:a16="http://schemas.microsoft.com/office/drawing/2014/main" id="{B446B37B-975B-4B44-85EB-FECB14347909}"/>
              </a:ext>
            </a:extLst>
          </p:cNvPr>
          <p:cNvCxnSpPr>
            <a:cxnSpLocks/>
          </p:cNvCxnSpPr>
          <p:nvPr/>
        </p:nvCxnSpPr>
        <p:spPr>
          <a:xfrm flipH="1">
            <a:off x="7038975" y="3455964"/>
            <a:ext cx="83309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7097A7F5-144A-41B9-AEE4-C4FBF60D1351}"/>
              </a:ext>
            </a:extLst>
          </p:cNvPr>
          <p:cNvCxnSpPr>
            <a:cxnSpLocks/>
            <a:stCxn id="61" idx="6"/>
            <a:endCxn id="62" idx="0"/>
          </p:cNvCxnSpPr>
          <p:nvPr/>
        </p:nvCxnSpPr>
        <p:spPr>
          <a:xfrm>
            <a:off x="1921372" y="2412167"/>
            <a:ext cx="1436324" cy="29405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E91BA5-17B0-44BA-B371-1823CDD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FOR için Break ve </a:t>
            </a:r>
            <a:r>
              <a:rPr lang="tr-TR" dirty="0" err="1"/>
              <a:t>contınue</a:t>
            </a:r>
            <a:r>
              <a:rPr lang="tr-TR" dirty="0"/>
              <a:t> talimatları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FFC73C-4805-4707-A918-9FEC7506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bloğundan herhangi bir şekilde çıkılmak istendiği yerde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1800" dirty="0"/>
              <a:t> talimatı (</a:t>
            </a:r>
            <a:r>
              <a:rPr lang="tr-TR" sz="1800" dirty="0" err="1"/>
              <a:t>statement</a:t>
            </a:r>
            <a:r>
              <a:rPr lang="tr-TR" sz="1800" dirty="0"/>
              <a:t>)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bloğunun </a:t>
            </a:r>
            <a:r>
              <a:rPr lang="tr-TR" sz="1800" u="sng" dirty="0"/>
              <a:t>bir sonraki </a:t>
            </a:r>
            <a:r>
              <a:rPr lang="tr-TR" sz="1800" u="sng" dirty="0">
                <a:solidFill>
                  <a:srgbClr val="0070C0"/>
                </a:solidFill>
              </a:rPr>
              <a:t>yinelemesi</a:t>
            </a:r>
            <a:r>
              <a:rPr lang="tr-TR" sz="1800" u="sng" dirty="0"/>
              <a:t>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FF0000"/>
                </a:solidFill>
              </a:rPr>
              <a:t>iteration</a:t>
            </a:r>
            <a:r>
              <a:rPr lang="tr-TR" sz="1800" dirty="0"/>
              <a:t>) yapılmak istenirse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/>
              <a:t>For</a:t>
            </a:r>
            <a:r>
              <a:rPr lang="tr-TR" sz="1800" dirty="0"/>
              <a:t> döngüsünde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bir sonraki yineleme için artım ifadesine dallanır.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D1F19C95-4B5B-44CE-8421-D8BACD375536}"/>
              </a:ext>
            </a:extLst>
          </p:cNvPr>
          <p:cNvGrpSpPr/>
          <p:nvPr/>
        </p:nvGrpSpPr>
        <p:grpSpPr>
          <a:xfrm>
            <a:off x="1921300" y="440610"/>
            <a:ext cx="4461820" cy="5976779"/>
            <a:chOff x="2255778" y="580177"/>
            <a:chExt cx="4461820" cy="5976779"/>
          </a:xfrm>
        </p:grpSpPr>
        <p:sp>
          <p:nvSpPr>
            <p:cNvPr id="6" name="Akış Çizelgesi: Bağlayıcı 5">
              <a:extLst>
                <a:ext uri="{FF2B5EF4-FFF2-40B4-BE49-F238E27FC236}">
                  <a16:creationId xmlns:a16="http://schemas.microsoft.com/office/drawing/2014/main" id="{A45F3694-D2E0-4AD4-8407-7718452E8B81}"/>
                </a:ext>
              </a:extLst>
            </p:cNvPr>
            <p:cNvSpPr/>
            <p:nvPr/>
          </p:nvSpPr>
          <p:spPr>
            <a:xfrm>
              <a:off x="3689807" y="580177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8" name="Akış Çizelgesi: Karar 7">
              <a:extLst>
                <a:ext uri="{FF2B5EF4-FFF2-40B4-BE49-F238E27FC236}">
                  <a16:creationId xmlns:a16="http://schemas.microsoft.com/office/drawing/2014/main" id="{589DD328-32A8-48C9-B4D2-EF572AAA158D}"/>
                </a:ext>
              </a:extLst>
            </p:cNvPr>
            <p:cNvSpPr/>
            <p:nvPr/>
          </p:nvSpPr>
          <p:spPr>
            <a:xfrm>
              <a:off x="3065894" y="1962575"/>
              <a:ext cx="1536582" cy="72277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Koşul Kontrolü</a:t>
              </a:r>
            </a:p>
          </p:txBody>
        </p:sp>
        <p:sp>
          <p:nvSpPr>
            <p:cNvPr id="9" name="Akış Çizelgesi: Bağlayıcı 8">
              <a:extLst>
                <a:ext uri="{FF2B5EF4-FFF2-40B4-BE49-F238E27FC236}">
                  <a16:creationId xmlns:a16="http://schemas.microsoft.com/office/drawing/2014/main" id="{31C88098-F270-4E25-AB92-813F5A77DB6D}"/>
                </a:ext>
              </a:extLst>
            </p:cNvPr>
            <p:cNvSpPr/>
            <p:nvPr/>
          </p:nvSpPr>
          <p:spPr>
            <a:xfrm>
              <a:off x="6213337" y="6277823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0" name="Düz Ok Bağlayıcısı 9">
              <a:extLst>
                <a:ext uri="{FF2B5EF4-FFF2-40B4-BE49-F238E27FC236}">
                  <a16:creationId xmlns:a16="http://schemas.microsoft.com/office/drawing/2014/main" id="{3B4DEECB-6728-4BA0-A661-D8AA1C07A7C0}"/>
                </a:ext>
              </a:extLst>
            </p:cNvPr>
            <p:cNvCxnSpPr>
              <a:cxnSpLocks/>
              <a:stCxn id="6" idx="4"/>
              <a:endCxn id="13" idx="0"/>
            </p:cNvCxnSpPr>
            <p:nvPr/>
          </p:nvCxnSpPr>
          <p:spPr>
            <a:xfrm>
              <a:off x="3834186" y="859310"/>
              <a:ext cx="0" cy="307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Metin kutusu 10">
              <a:extLst>
                <a:ext uri="{FF2B5EF4-FFF2-40B4-BE49-F238E27FC236}">
                  <a16:creationId xmlns:a16="http://schemas.microsoft.com/office/drawing/2014/main" id="{C3027718-D4BE-4739-8834-C65687DB135D}"/>
                </a:ext>
              </a:extLst>
            </p:cNvPr>
            <p:cNvSpPr txBox="1"/>
            <p:nvPr/>
          </p:nvSpPr>
          <p:spPr>
            <a:xfrm>
              <a:off x="4461054" y="2046963"/>
              <a:ext cx="22565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Koşul Yanlış/Hayır/ Sıfır İse</a:t>
              </a:r>
            </a:p>
          </p:txBody>
        </p:sp>
        <p:cxnSp>
          <p:nvCxnSpPr>
            <p:cNvPr id="12" name="Bağlayıcı: Dirsek 11">
              <a:extLst>
                <a:ext uri="{FF2B5EF4-FFF2-40B4-BE49-F238E27FC236}">
                  <a16:creationId xmlns:a16="http://schemas.microsoft.com/office/drawing/2014/main" id="{A2A92746-1E50-4C92-9EBC-CD6CA4B74B10}"/>
                </a:ext>
              </a:extLst>
            </p:cNvPr>
            <p:cNvCxnSpPr>
              <a:cxnSpLocks/>
              <a:stCxn id="19" idx="2"/>
              <a:endCxn id="8" idx="1"/>
            </p:cNvCxnSpPr>
            <p:nvPr/>
          </p:nvCxnSpPr>
          <p:spPr>
            <a:xfrm rot="5400000" flipH="1">
              <a:off x="1682007" y="3707850"/>
              <a:ext cx="3564609" cy="796836"/>
            </a:xfrm>
            <a:prstGeom prst="bentConnector4">
              <a:avLst>
                <a:gd name="adj1" fmla="val -6413"/>
                <a:gd name="adj2" fmla="val 2217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kış Çizelgesi: İşlem 12">
              <a:extLst>
                <a:ext uri="{FF2B5EF4-FFF2-40B4-BE49-F238E27FC236}">
                  <a16:creationId xmlns:a16="http://schemas.microsoft.com/office/drawing/2014/main" id="{D84A7D07-13FF-41E6-82DE-3F4A5E6F1197}"/>
                </a:ext>
              </a:extLst>
            </p:cNvPr>
            <p:cNvSpPr/>
            <p:nvPr/>
          </p:nvSpPr>
          <p:spPr>
            <a:xfrm>
              <a:off x="2838315" y="1166384"/>
              <a:ext cx="1991741" cy="36943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ilk değer ifadesinin İcrası</a:t>
              </a:r>
            </a:p>
          </p:txBody>
        </p:sp>
        <p:cxnSp>
          <p:nvCxnSpPr>
            <p:cNvPr id="14" name="Düz Ok Bağlayıcısı 13">
              <a:extLst>
                <a:ext uri="{FF2B5EF4-FFF2-40B4-BE49-F238E27FC236}">
                  <a16:creationId xmlns:a16="http://schemas.microsoft.com/office/drawing/2014/main" id="{834CF7BB-1CF5-4543-B16B-A62FEAB43480}"/>
                </a:ext>
              </a:extLst>
            </p:cNvPr>
            <p:cNvCxnSpPr>
              <a:cxnSpLocks/>
              <a:stCxn id="13" idx="2"/>
              <a:endCxn id="8" idx="0"/>
            </p:cNvCxnSpPr>
            <p:nvPr/>
          </p:nvCxnSpPr>
          <p:spPr>
            <a:xfrm flipH="1">
              <a:off x="3834185" y="1535819"/>
              <a:ext cx="1" cy="4267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kış Çizelgesi: İşlem 14">
              <a:extLst>
                <a:ext uri="{FF2B5EF4-FFF2-40B4-BE49-F238E27FC236}">
                  <a16:creationId xmlns:a16="http://schemas.microsoft.com/office/drawing/2014/main" id="{4AD05867-D6E4-4177-B221-FCE76089572F}"/>
                </a:ext>
              </a:extLst>
            </p:cNvPr>
            <p:cNvSpPr/>
            <p:nvPr/>
          </p:nvSpPr>
          <p:spPr>
            <a:xfrm>
              <a:off x="2857612" y="4025601"/>
              <a:ext cx="2010235" cy="1264136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Döngü Bloğu: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chemeClr val="tx1"/>
                  </a:solidFill>
                </a:rPr>
                <a:t>….</a:t>
              </a:r>
            </a:p>
            <a:p>
              <a:pPr algn="ctr"/>
              <a:r>
                <a:rPr lang="tr-TR" sz="1200" b="1" dirty="0" err="1">
                  <a:ln w="0"/>
                  <a:solidFill>
                    <a:srgbClr val="FF0000"/>
                  </a:solidFill>
                </a:rPr>
                <a:t>continue</a:t>
              </a:r>
              <a:r>
                <a:rPr lang="tr-TR" sz="1200" b="1" dirty="0">
                  <a:ln w="0"/>
                  <a:solidFill>
                    <a:srgbClr val="FF0000"/>
                  </a:solidFill>
                </a:rPr>
                <a:t>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…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b="1" dirty="0">
                  <a:ln w="0"/>
                  <a:solidFill>
                    <a:srgbClr val="FF0000"/>
                  </a:solidFill>
                </a:rPr>
                <a:t>break;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….</a:t>
              </a:r>
            </a:p>
          </p:txBody>
        </p: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ECA3324B-ABE7-40EB-9F7C-3CA72EC3F767}"/>
                </a:ext>
              </a:extLst>
            </p:cNvPr>
            <p:cNvCxnSpPr>
              <a:cxnSpLocks/>
              <a:stCxn id="8" idx="2"/>
              <a:endCxn id="15" idx="0"/>
            </p:cNvCxnSpPr>
            <p:nvPr/>
          </p:nvCxnSpPr>
          <p:spPr>
            <a:xfrm>
              <a:off x="3834185" y="2685350"/>
              <a:ext cx="28545" cy="13402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6433EA65-DAEA-4078-BCD4-A78670B3E933}"/>
                </a:ext>
              </a:extLst>
            </p:cNvPr>
            <p:cNvSpPr txBox="1"/>
            <p:nvPr/>
          </p:nvSpPr>
          <p:spPr>
            <a:xfrm>
              <a:off x="2255778" y="2730599"/>
              <a:ext cx="1578406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</a:rPr>
                <a:t>Koşul Doğru/Evet/Sıfırdan Farklı 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ise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Yineleme (</a:t>
              </a:r>
              <a:r>
                <a:rPr lang="tr-TR" sz="1200" dirty="0" err="1">
                  <a:ln w="0"/>
                </a:rPr>
                <a:t>Iteration</a:t>
              </a:r>
              <a:r>
                <a:rPr lang="tr-TR" sz="1200" dirty="0">
                  <a:ln w="0"/>
                </a:rPr>
                <a:t>)</a:t>
              </a:r>
            </a:p>
          </p:txBody>
        </p: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5DFABC59-90B7-477A-8FE3-42CE3AA13F5D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>
              <a:off x="4602476" y="2323963"/>
              <a:ext cx="1755240" cy="395386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Akış Çizelgesi: İşlem 18">
              <a:extLst>
                <a:ext uri="{FF2B5EF4-FFF2-40B4-BE49-F238E27FC236}">
                  <a16:creationId xmlns:a16="http://schemas.microsoft.com/office/drawing/2014/main" id="{7F6FB115-E435-4794-90BB-88C32EBD0923}"/>
                </a:ext>
              </a:extLst>
            </p:cNvPr>
            <p:cNvSpPr/>
            <p:nvPr/>
          </p:nvSpPr>
          <p:spPr>
            <a:xfrm>
              <a:off x="2857612" y="5503008"/>
              <a:ext cx="2010235" cy="38556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Sayaç Güncelleme  İfadesinin İcrası</a:t>
              </a:r>
            </a:p>
          </p:txBody>
        </p:sp>
        <p:cxnSp>
          <p:nvCxnSpPr>
            <p:cNvPr id="20" name="Düz Ok Bağlayıcısı 19">
              <a:extLst>
                <a:ext uri="{FF2B5EF4-FFF2-40B4-BE49-F238E27FC236}">
                  <a16:creationId xmlns:a16="http://schemas.microsoft.com/office/drawing/2014/main" id="{3DD60E6D-C2D6-4AFF-9693-1D9C1F7A570F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3862730" y="5289737"/>
              <a:ext cx="0" cy="213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ağlayıcı: Dirsek 39">
              <a:extLst>
                <a:ext uri="{FF2B5EF4-FFF2-40B4-BE49-F238E27FC236}">
                  <a16:creationId xmlns:a16="http://schemas.microsoft.com/office/drawing/2014/main" id="{D29BB7C1-4B14-4422-8D08-19F32A5869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82765" y="4849555"/>
              <a:ext cx="1121083" cy="571388"/>
            </a:xfrm>
            <a:prstGeom prst="bentConnector4">
              <a:avLst>
                <a:gd name="adj1" fmla="val 620"/>
                <a:gd name="adj2" fmla="val 14000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DE2833ED-B68B-490D-8A81-4D1F1164FC2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>
              <a:off x="4168746" y="4957011"/>
              <a:ext cx="2044591" cy="1460379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6475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509D1-A4DD-4F58-895A-8F1372D9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</a:t>
            </a:r>
            <a:br>
              <a:rPr lang="tr-TR" dirty="0"/>
            </a:br>
            <a:r>
              <a:rPr lang="tr-TR" dirty="0"/>
              <a:t>talimatı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66C8C6-AB96-4002-B178-78CEA8FA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2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=i+1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 %s\n",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PROGRAMCIADI);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==8)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("SON.");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43D884-6DE1-423C-85B5-FE402607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tr-T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0070C0"/>
                </a:solidFill>
              </a:rPr>
              <a:t>talimatında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olduğu gibi </a:t>
            </a:r>
            <a:r>
              <a:rPr lang="tr-TR" sz="2000" b="1" u="sng" dirty="0">
                <a:highlight>
                  <a:srgbClr val="FF9900"/>
                </a:highlight>
              </a:rPr>
              <a:t>döngü bloğunun işleyişini kırıp çıkmak istenirse</a:t>
            </a:r>
            <a:r>
              <a:rPr lang="tr-TR" sz="2000" b="1" dirty="0"/>
              <a:t> </a:t>
            </a: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kullanılır.</a:t>
            </a:r>
          </a:p>
          <a:p>
            <a:pPr marL="269875" indent="-269875">
              <a:buFont typeface="+mj-lt"/>
              <a:buAutoNum type="arabicPeriod"/>
            </a:pP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ile blok dışında </a:t>
            </a:r>
            <a:r>
              <a:rPr lang="tr-TR" sz="2000" b="1" u="sng" dirty="0">
                <a:highlight>
                  <a:srgbClr val="FFFF00"/>
                </a:highlight>
              </a:rPr>
              <a:t>icra edilecek ilk talimata </a:t>
            </a:r>
            <a:r>
              <a:rPr lang="tr-TR" sz="2000" dirty="0"/>
              <a:t>atlanır.</a:t>
            </a:r>
          </a:p>
          <a:p>
            <a:pPr algn="ctr"/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>
                <a:solidFill>
                  <a:schemeClr val="tx1"/>
                </a:solidFill>
              </a:rPr>
              <a:t> talimatı, tüm döngü talimatlarında kullanılabilir.</a:t>
            </a:r>
          </a:p>
        </p:txBody>
      </p:sp>
      <p:cxnSp>
        <p:nvCxnSpPr>
          <p:cNvPr id="6" name="Bağlayıcı: Dirsek 5">
            <a:extLst>
              <a:ext uri="{FF2B5EF4-FFF2-40B4-BE49-F238E27FC236}">
                <a16:creationId xmlns:a16="http://schemas.microsoft.com/office/drawing/2014/main" id="{BFA7DE3C-F259-43FF-B9E1-13FD7F81B3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40829" y="3899338"/>
            <a:ext cx="1250731" cy="515006"/>
          </a:xfrm>
          <a:prstGeom prst="bentConnector3">
            <a:avLst>
              <a:gd name="adj1" fmla="val 131513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90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8A690-2798-4B30-B2F2-0B572BEA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Contınue</a:t>
            </a:r>
            <a:r>
              <a:rPr lang="tr-TR" dirty="0"/>
              <a:t>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1186C7-9A94-45E8-B887-F2FE6B4F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altLang="tr-TR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deyiminin uygulaması */</a:t>
            </a:r>
            <a:endParaRPr lang="en-US" altLang="tr-TR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#include &lt;</a:t>
            </a:r>
            <a:r>
              <a:rPr lang="tr-TR" altLang="tr-TR" sz="2000" dirty="0" err="1">
                <a:latin typeface="Consolas" panose="020B0609020204030204" pitchFamily="49" charset="0"/>
              </a:rPr>
              <a:t>stdio.h</a:t>
            </a:r>
            <a:r>
              <a:rPr lang="tr-TR" altLang="tr-TR" sz="2000" dirty="0">
                <a:latin typeface="Consolas" panose="020B0609020204030204" pitchFamily="49" charset="0"/>
              </a:rPr>
              <a:t>&gt;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altLang="tr-TR" sz="2000" dirty="0">
                <a:latin typeface="Consolas" panose="020B0609020204030204" pitchFamily="49" charset="0"/>
              </a:rPr>
              <a:t> (i=0; i&lt;=15; i=i+1)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(i==3)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3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(i%5==0)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5 in katı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latin typeface="Consolas" panose="020B0609020204030204" pitchFamily="49" charset="0"/>
              </a:rPr>
              <a:t>printf</a:t>
            </a:r>
            <a:r>
              <a:rPr lang="tr-TR" altLang="tr-TR" sz="2000" dirty="0">
                <a:latin typeface="Consolas" panose="020B0609020204030204" pitchFamily="49" charset="0"/>
              </a:rPr>
              <a:t> ("i = %d \</a:t>
            </a:r>
            <a:r>
              <a:rPr lang="tr-TR" altLang="tr-TR" sz="2000" dirty="0" err="1">
                <a:latin typeface="Consolas" panose="020B0609020204030204" pitchFamily="49" charset="0"/>
              </a:rPr>
              <a:t>n",i</a:t>
            </a:r>
            <a:r>
              <a:rPr lang="tr-TR" altLang="tr-TR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altLang="tr-TR" sz="20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07B60-8A1E-4C89-8874-087A6542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0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i = 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2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4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6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7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8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9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11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12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13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14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FAE95425-87C3-474F-82EF-FA3B6C9048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22181" y="2417379"/>
            <a:ext cx="767257" cy="472968"/>
          </a:xfrm>
          <a:prstGeom prst="bentConnector3">
            <a:avLst>
              <a:gd name="adj1" fmla="val -68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C59D15FA-5A7C-4D19-B825-6BF990086A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43505" y="2596055"/>
            <a:ext cx="1355836" cy="704195"/>
          </a:xfrm>
          <a:prstGeom prst="bentConnector3">
            <a:avLst>
              <a:gd name="adj1" fmla="val 3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k: Sağa Bükülü 14">
            <a:extLst>
              <a:ext uri="{FF2B5EF4-FFF2-40B4-BE49-F238E27FC236}">
                <a16:creationId xmlns:a16="http://schemas.microsoft.com/office/drawing/2014/main" id="{37C0EB72-3EF5-4258-9544-04286AE1C2EA}"/>
              </a:ext>
            </a:extLst>
          </p:cNvPr>
          <p:cNvSpPr/>
          <p:nvPr/>
        </p:nvSpPr>
        <p:spPr>
          <a:xfrm rot="5400000">
            <a:off x="2963921" y="1324302"/>
            <a:ext cx="252245" cy="9669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7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(m=0; m&lt;5;m</a:t>
            </a:r>
            <a:r>
              <a:rPr lang="tr-TR" sz="1600" dirty="0">
                <a:latin typeface="Consolas" panose="020B0609020204030204" pitchFamily="49" charset="0"/>
              </a:rPr>
              <a:t>=m+1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("%d\</a:t>
            </a:r>
            <a:r>
              <a:rPr lang="en-US" sz="1600" dirty="0" err="1">
                <a:latin typeface="Consolas" panose="020B0609020204030204" pitchFamily="49" charset="0"/>
              </a:rPr>
              <a:t>n",m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(m==3)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2A0D418B-2793-4491-917E-2EC5538405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7766" y="2469930"/>
            <a:ext cx="1124606" cy="378371"/>
          </a:xfrm>
          <a:prstGeom prst="bentConnector3">
            <a:avLst>
              <a:gd name="adj1" fmla="val -686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I.for</a:t>
            </a:r>
            <a:r>
              <a:rPr lang="en-US" sz="1400" dirty="0">
                <a:latin typeface="Consolas" panose="020B0609020204030204" pitchFamily="49" charset="0"/>
              </a:rPr>
              <a:t>( ;m&lt;5;m=m+1)\n");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;m&lt;5;m=m+1)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II.for</a:t>
            </a:r>
            <a:r>
              <a:rPr lang="en-US" sz="1400" dirty="0">
                <a:latin typeface="Consolas" panose="020B0609020204030204" pitchFamily="49" charset="0"/>
              </a:rPr>
              <a:t>( ; 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III.for</a:t>
            </a:r>
            <a:r>
              <a:rPr lang="en-US" sz="1400" dirty="0">
                <a:latin typeface="Consolas" panose="020B0609020204030204" pitchFamily="49" charset="0"/>
              </a:rPr>
              <a:t>( ;1;m=m+1)\n");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IV.for</a:t>
            </a:r>
            <a:r>
              <a:rPr lang="en-US" sz="1400" dirty="0">
                <a:latin typeface="Consolas" panose="020B0609020204030204" pitchFamily="49" charset="0"/>
              </a:rPr>
              <a:t>( ;0;m=m+1)\n");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910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("while(1)\n");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(1)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m+=2;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(m&gt;5)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do..while</a:t>
            </a:r>
            <a:r>
              <a:rPr lang="en-US" sz="1400" dirty="0">
                <a:latin typeface="Consolas" panose="020B0609020204030204" pitchFamily="49" charset="0"/>
              </a:rPr>
              <a:t>(1)\n");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("%d\</a:t>
            </a:r>
            <a:r>
              <a:rPr lang="en-US" sz="1400" dirty="0" err="1">
                <a:latin typeface="Consolas" panose="020B0609020204030204" pitchFamily="49" charset="0"/>
              </a:rPr>
              <a:t>n",m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m-=2;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(m&lt;-4)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16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İŞLEÇLER 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10845777"/>
              </p:ext>
            </p:extLst>
          </p:nvPr>
        </p:nvGraphicFramePr>
        <p:xfrm>
          <a:off x="1069975" y="2193925"/>
          <a:ext cx="475456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0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989652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Aritmetik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</a:t>
                      </a:r>
                      <a:r>
                        <a:rPr lang="tr-TR" sz="1400" dirty="0" err="1">
                          <a:effectLst/>
                        </a:rPr>
                        <a:t>Oprandı</a:t>
                      </a:r>
                      <a:r>
                        <a:rPr lang="tr-TR" sz="1400" dirty="0">
                          <a:effectLst/>
                        </a:rPr>
                        <a:t> Toplar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</a:t>
                      </a:r>
                      <a:r>
                        <a:rPr lang="tr-TR" sz="1400" dirty="0" err="1">
                          <a:effectLst/>
                        </a:rPr>
                        <a:t>operanddan</a:t>
                      </a:r>
                      <a:r>
                        <a:rPr lang="tr-TR" sz="1400" dirty="0">
                          <a:effectLst/>
                        </a:rPr>
                        <a:t> ikincisini</a:t>
                      </a:r>
                      <a:r>
                        <a:rPr lang="tr-TR" sz="1400" baseline="0" dirty="0">
                          <a:effectLst/>
                        </a:rPr>
                        <a:t> çıkarır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operandı çarpar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operandı ikincisine böler.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bölüm tamsayıdır.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u="sng" dirty="0">
                          <a:effectLst/>
                          <a:highlight>
                            <a:srgbClr val="FFFF00"/>
                          </a:highlight>
                        </a:rPr>
                        <a:t>Tamsayılarda</a:t>
                      </a:r>
                      <a:r>
                        <a:rPr lang="tr-TR" sz="1400" u="sng" baseline="0" dirty="0">
                          <a:effectLst/>
                          <a:highlight>
                            <a:srgbClr val="FFFF00"/>
                          </a:highlight>
                        </a:rPr>
                        <a:t> geçerli </a:t>
                      </a:r>
                      <a:r>
                        <a:rPr lang="tr-TR" sz="1400" baseline="0" dirty="0">
                          <a:effectLst/>
                        </a:rPr>
                        <a:t>birinci operandı ikincisine bölündüğünde kalanı verir.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  <a:highlight>
                            <a:srgbClr val="FFFF00"/>
                          </a:highlight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geçerli 1 artırma. </a:t>
                      </a:r>
                    </a:p>
                    <a:p>
                      <a:pPr fontAlgn="t"/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7591375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  <a:highlight>
                            <a:srgbClr val="FFFF00"/>
                          </a:highlight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</a:rPr>
                        <a:t>Tamsayılarda geçerli 1 eksiltme.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4648666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++ ve – operatörleri, özellikle </a:t>
            </a:r>
            <a:r>
              <a:rPr lang="tr-TR" dirty="0" err="1"/>
              <a:t>for</a:t>
            </a:r>
            <a:r>
              <a:rPr lang="tr-TR" dirty="0"/>
              <a:t> döngüsünde </a:t>
            </a:r>
            <a:r>
              <a:rPr lang="tr-TR" u="sng" dirty="0">
                <a:solidFill>
                  <a:srgbClr val="0070C0"/>
                </a:solidFill>
              </a:rPr>
              <a:t>artım ifadesinde </a:t>
            </a:r>
            <a:r>
              <a:rPr lang="tr-TR" u="sng" dirty="0">
                <a:solidFill>
                  <a:srgbClr val="FF0000"/>
                </a:solidFill>
              </a:rPr>
              <a:t>(</a:t>
            </a:r>
            <a:r>
              <a:rPr lang="tr-TR" u="sng" dirty="0" err="1">
                <a:solidFill>
                  <a:srgbClr val="FF0000"/>
                </a:solidFill>
              </a:rPr>
              <a:t>expression</a:t>
            </a:r>
            <a:r>
              <a:rPr lang="tr-TR" u="sng" dirty="0">
                <a:solidFill>
                  <a:srgbClr val="FF0000"/>
                </a:solidFill>
              </a:rPr>
              <a:t>) </a:t>
            </a:r>
            <a:r>
              <a:rPr lang="tr-TR" dirty="0"/>
              <a:t>yer alırlar.</a:t>
            </a:r>
          </a:p>
          <a:p>
            <a:r>
              <a:rPr lang="tr-TR" dirty="0"/>
              <a:t>++ veya – değişkenin önünde yer alırsa ifade </a:t>
            </a:r>
            <a:r>
              <a:rPr lang="tr-TR" b="1" u="sng" dirty="0"/>
              <a:t>ilk önce değişkenler değiştirilir </a:t>
            </a:r>
            <a:r>
              <a:rPr lang="tr-TR" dirty="0"/>
              <a:t>sonra ifade hesaplanır.</a:t>
            </a:r>
          </a:p>
          <a:p>
            <a:r>
              <a:rPr lang="tr-TR" dirty="0"/>
              <a:t>++ veya – değişkenin sonrasında yer alırsa ilk önce ifade hesaplanır </a:t>
            </a:r>
            <a:r>
              <a:rPr lang="tr-TR" b="1" u="sng" dirty="0"/>
              <a:t>daha sonra değişkenler değiştirilir </a:t>
            </a:r>
            <a:r>
              <a:rPr lang="tr-TR" dirty="0"/>
              <a:t>sonra.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42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ve -- operatörleri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</a:t>
            </a:r>
            <a:r>
              <a:rPr lang="en-US" sz="1400" dirty="0" err="1">
                <a:latin typeface="Consolas" panose="020B0609020204030204" pitchFamily="49" charset="0"/>
              </a:rPr>
              <a:t>stdio.h</a:t>
            </a:r>
            <a:r>
              <a:rPr lang="en-US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En</a:t>
            </a:r>
            <a:r>
              <a:rPr lang="en-US" sz="1400" dirty="0">
                <a:latin typeface="Consolas" panose="020B0609020204030204" pitchFamily="49" charset="0"/>
              </a:rPr>
              <a:t> Basta: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a:%d, b:%d\n",</a:t>
            </a:r>
            <a:r>
              <a:rPr lang="en-US" sz="1400" dirty="0" err="1">
                <a:latin typeface="Consolas" panose="020B0609020204030204" pitchFamily="49" charset="0"/>
              </a:rPr>
              <a:t>tmp,a,b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++a;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one,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sonra ifade hesaplanır: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a=6,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++a;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a:%d\n",</a:t>
            </a:r>
            <a:r>
              <a:rPr lang="en-US" sz="1400" dirty="0" err="1">
                <a:latin typeface="Consolas" panose="020B0609020204030204" pitchFamily="49" charset="0"/>
              </a:rPr>
              <a:t>tmp,a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a++;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ifade hesaplanır sonra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artırılır: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a=7,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a++;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a:%d\n",</a:t>
            </a:r>
            <a:r>
              <a:rPr lang="en-US" sz="1400" dirty="0" err="1">
                <a:latin typeface="Consolas" panose="020B0609020204030204" pitchFamily="49" charset="0"/>
              </a:rPr>
              <a:t>tmp,a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--b;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İlk önce b bir eksiltilir, sonra ifade hesaplanır: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b=2,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--b;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b:%d\n",</a:t>
            </a:r>
            <a:r>
              <a:rPr lang="en-US" sz="1400" dirty="0" err="1">
                <a:latin typeface="Consolas" panose="020B0609020204030204" pitchFamily="49" charset="0"/>
              </a:rPr>
              <a:t>tmp,b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b--; 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ilk önce ifade hesaplanır sonra b 1 eksiltilir: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b=1, </a:t>
            </a:r>
            <a:r>
              <a:rPr lang="en-US" sz="14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 = b--; </a:t>
            </a:r>
            <a:r>
              <a:rPr lang="en-US" sz="1400" dirty="0" err="1">
                <a:latin typeface="Consolas" panose="020B0609020204030204" pitchFamily="49" charset="0"/>
              </a:rPr>
              <a:t>sonra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tmp</a:t>
            </a:r>
            <a:r>
              <a:rPr lang="en-US" sz="1400" dirty="0">
                <a:latin typeface="Consolas" panose="020B0609020204030204" pitchFamily="49" charset="0"/>
              </a:rPr>
              <a:t>:%d, b:%d\n",</a:t>
            </a:r>
            <a:r>
              <a:rPr lang="en-US" sz="1400" dirty="0" err="1">
                <a:latin typeface="Consolas" panose="020B0609020204030204" pitchFamily="49" charset="0"/>
              </a:rPr>
              <a:t>tmp,b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artırılır.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artırılır.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</a:t>
            </a:r>
            <a:r>
              <a:rPr lang="tr-TR" sz="1600" dirty="0" err="1"/>
              <a:t>ifade</a:t>
            </a:r>
            <a:r>
              <a:rPr lang="tr-TR" sz="1600" dirty="0"/>
              <a:t>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eksiltilir.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eksiltilir.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69606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ve -- operatör</a:t>
            </a:r>
            <a:br>
              <a:rPr lang="tr-TR" dirty="0"/>
            </a:br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a:%d, b:%d\n",</a:t>
            </a:r>
            <a:r>
              <a:rPr lang="en-US" dirty="0" err="1">
                <a:latin typeface="Consolas" panose="020B0609020204030204" pitchFamily="49" charset="0"/>
              </a:rPr>
              <a:t>tmp,a,b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es-ES" dirty="0">
                <a:highlight>
                  <a:srgbClr val="C0C0C0"/>
                </a:highlight>
                <a:latin typeface="Consolas" panose="020B0609020204030204" pitchFamily="49" charset="0"/>
              </a:rPr>
              <a:t>tmp:0, a:5, b:3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++a +10;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++a +10;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a:%d\n",</a:t>
            </a:r>
            <a:r>
              <a:rPr lang="en-US" dirty="0" err="1">
                <a:latin typeface="Consolas" panose="020B0609020204030204" pitchFamily="49" charset="0"/>
              </a:rPr>
              <a:t>tmp,a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tmp = ++a +10;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 den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 sonra tmp:16, a:6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a++ -10;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a++ -10;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a:%d\n",</a:t>
            </a:r>
            <a:r>
              <a:rPr lang="en-US" dirty="0" err="1">
                <a:latin typeface="Consolas" panose="020B0609020204030204" pitchFamily="49" charset="0"/>
              </a:rPr>
              <a:t>tmp,a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tmp = a++ -10; 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den </a:t>
            </a:r>
            <a:r>
              <a:rPr lang="pt-BR" dirty="0">
                <a:highlight>
                  <a:srgbClr val="C0C0C0"/>
                </a:highlight>
                <a:latin typeface="Consolas" panose="020B0609020204030204" pitchFamily="49" charset="0"/>
              </a:rPr>
              <a:t>sonra tmp:-4, a:7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--b +10;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--b +10;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b:%d\n",</a:t>
            </a:r>
            <a:r>
              <a:rPr lang="en-US" dirty="0" err="1">
                <a:latin typeface="Consolas" panose="020B0609020204030204" pitchFamily="49" charset="0"/>
              </a:rPr>
              <a:t>tmp,b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 err="1">
                <a:highlight>
                  <a:srgbClr val="C0C0C0"/>
                </a:highlight>
                <a:latin typeface="Consolas" panose="020B0609020204030204" pitchFamily="49" charset="0"/>
              </a:rPr>
              <a:t>tmp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 = --b +10; den sonra tmp:12, b:2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b-- -10; 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b-- -10;</a:t>
            </a:r>
            <a:r>
              <a:rPr lang="tr-TR" dirty="0">
                <a:latin typeface="Consolas" panose="020B0609020204030204" pitchFamily="49" charset="0"/>
              </a:rPr>
              <a:t> den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sonra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:%d, b:%d\n",</a:t>
            </a:r>
            <a:r>
              <a:rPr lang="en-US" dirty="0" err="1">
                <a:latin typeface="Consolas" panose="020B0609020204030204" pitchFamily="49" charset="0"/>
              </a:rPr>
              <a:t>tmp,b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</a:t>
            </a:r>
            <a:r>
              <a:rPr lang="tr-TR" dirty="0" err="1">
                <a:highlight>
                  <a:srgbClr val="C0C0C0"/>
                </a:highlight>
                <a:latin typeface="Consolas" panose="020B0609020204030204" pitchFamily="49" charset="0"/>
              </a:rPr>
              <a:t>tmp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 = b-- -10; den sonra </a:t>
            </a:r>
            <a:r>
              <a:rPr lang="tr-TR" dirty="0" err="1">
                <a:highlight>
                  <a:srgbClr val="C0C0C0"/>
                </a:highlight>
                <a:latin typeface="Consolas" panose="020B0609020204030204" pitchFamily="49" charset="0"/>
              </a:rPr>
              <a:t>tmp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:-8, b:1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r</a:t>
            </a:r>
            <a:r>
              <a:rPr lang="en-US" dirty="0" err="1">
                <a:latin typeface="Consolas" panose="020B0609020204030204" pitchFamily="49" charset="0"/>
              </a:rPr>
              <a:t>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artırılır.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artırılır.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</a:t>
            </a:r>
            <a:r>
              <a:rPr lang="tr-TR" sz="1600" dirty="0" err="1"/>
              <a:t>ifade</a:t>
            </a:r>
            <a:r>
              <a:rPr lang="tr-TR" sz="1600" dirty="0"/>
              <a:t>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eksiltilir.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eksiltilir.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47919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, -- , &amp;&amp;, || operatörleri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x=0,y=0;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x++ </a:t>
            </a:r>
            <a:r>
              <a:rPr lang="en-US" dirty="0">
                <a:latin typeface="Consolas" panose="020B0609020204030204" pitchFamily="49" charset="0"/>
              </a:rPr>
              <a:t>&amp;&amp; y++)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Yanlış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-&gt; x:%d,y:%d\n",x,y);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Yanlış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x=1; y=1;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x-- &amp;&amp; y--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: -&gt; x:%d,y:%d\n",x,y);</a:t>
            </a:r>
            <a:r>
              <a:rPr lang="en-US" dirty="0">
                <a:latin typeface="Consolas" panose="020B0609020204030204" pitchFamily="49" charset="0"/>
              </a:rPr>
              <a:t> 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: -&gt; x:0,y:0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 &amp;&amp; ++y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-&gt; x:%d,y:%d\n",x,y);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</a:t>
            </a:r>
            <a:r>
              <a:rPr lang="en-US" dirty="0">
                <a:latin typeface="Consolas" panose="020B0609020204030204" pitchFamily="49" charset="0"/>
              </a:rPr>
              <a:t> || ++y)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-&gt; x:%d,y:%d\n",x,y);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 -&gt; x:%d,y:%d\n",x,y);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/>
              <a:t>İlişkisel operatörlerde;</a:t>
            </a:r>
          </a:p>
          <a:p>
            <a:pPr algn="ctr"/>
            <a:r>
              <a:rPr lang="tr-TR" sz="1600" b="1" dirty="0">
                <a:highlight>
                  <a:srgbClr val="FFFF00"/>
                </a:highlight>
              </a:rPr>
              <a:t>Derleyici tarafından yapılan optimizasyon gereği şart sağlandığı anda </a:t>
            </a:r>
            <a:r>
              <a:rPr lang="tr-TR" sz="1600" b="1" dirty="0"/>
              <a:t>geri kalan ifadeler icra edilmez.</a:t>
            </a:r>
          </a:p>
          <a:p>
            <a:r>
              <a:rPr lang="tr-TR" sz="1600" dirty="0"/>
              <a:t>İlk </a:t>
            </a:r>
            <a:r>
              <a:rPr lang="tr-TR" sz="1600" dirty="0" err="1"/>
              <a:t>if</a:t>
            </a:r>
            <a:r>
              <a:rPr lang="tr-TR" sz="1600" dirty="0"/>
              <a:t> ifadesinde x sıfır olduğundan şartın tamamı yanlış olur ve sadece x artırılır.</a:t>
            </a:r>
          </a:p>
          <a:p>
            <a:r>
              <a:rPr lang="tr-TR" sz="1600" dirty="0"/>
              <a:t>İkinci </a:t>
            </a:r>
            <a:r>
              <a:rPr lang="tr-TR" sz="1600" dirty="0" err="1"/>
              <a:t>if</a:t>
            </a:r>
            <a:r>
              <a:rPr lang="tr-TR" sz="1600" dirty="0"/>
              <a:t> ifadesinde x ve y 1 olduğundan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Üçüncü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Dördüncü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|| </a:t>
            </a:r>
            <a:r>
              <a:rPr lang="tr-TR" sz="1600" dirty="0" err="1"/>
              <a:t>operandlarından</a:t>
            </a:r>
            <a:r>
              <a:rPr lang="tr-TR" sz="1600" dirty="0"/>
              <a:t> ilki 1 olduğu tespit edildiğinden geri kalan ifadeler icra edilmez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0980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(m=0; m&lt;5;m++)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(m==3)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("%d\</a:t>
            </a:r>
            <a:r>
              <a:rPr lang="en-US" sz="1600" dirty="0" err="1">
                <a:latin typeface="Consolas" panose="020B0609020204030204" pitchFamily="49" charset="0"/>
              </a:rPr>
              <a:t>n",m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 </a:t>
            </a:r>
          </a:p>
          <a:p>
            <a:r>
              <a:rPr lang="tr-TR" sz="2000" dirty="0">
                <a:highlight>
                  <a:srgbClr val="FFFF00"/>
                </a:highlight>
              </a:rPr>
              <a:t>Aynı örneği do ve </a:t>
            </a:r>
            <a:r>
              <a:rPr lang="tr-TR" sz="2000" dirty="0" err="1">
                <a:highlight>
                  <a:srgbClr val="FFFF00"/>
                </a:highlight>
              </a:rPr>
              <a:t>while</a:t>
            </a:r>
            <a:r>
              <a:rPr lang="tr-TR" sz="2000" dirty="0">
                <a:highlight>
                  <a:srgbClr val="FFFF00"/>
                </a:highlight>
              </a:rPr>
              <a:t> ile yapınız.</a:t>
            </a:r>
          </a:p>
        </p:txBody>
      </p:sp>
    </p:spTree>
    <p:extLst>
      <p:ext uri="{BB962C8B-B14F-4D97-AF65-F5344CB8AC3E}">
        <p14:creationId xmlns:p14="http://schemas.microsoft.com/office/powerpoint/2010/main" val="336917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21216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("%</a:t>
            </a:r>
            <a:r>
              <a:rPr lang="en-US" sz="1600" dirty="0" err="1">
                <a:latin typeface="Consolas" panose="020B0609020204030204" pitchFamily="49" charset="0"/>
              </a:rPr>
              <a:t>d%d</a:t>
            </a:r>
            <a:r>
              <a:rPr lang="en-US" sz="1600" dirty="0">
                <a:latin typeface="Consolas" panose="020B0609020204030204" pitchFamily="49" charset="0"/>
              </a:rPr>
              <a:t>",&amp;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,&amp;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bitişten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büyük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olamaz</a:t>
            </a:r>
            <a:r>
              <a:rPr lang="en-US" sz="1600" dirty="0">
                <a:latin typeface="Consolas" panose="020B0609020204030204" pitchFamily="49" charset="0"/>
              </a:rPr>
              <a:t>!\n");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//döngü sonuna ulaşıldığından buna gerek var mı?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Böleni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("%d",&amp;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olmalıdır</a:t>
            </a:r>
            <a:r>
              <a:rPr lang="en-US" sz="1600" dirty="0">
                <a:latin typeface="Consolas" panose="020B0609020204030204" pitchFamily="49" charset="0"/>
              </a:rPr>
              <a:t>!\n");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("----------------------------\n");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%d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en-US" sz="1600" dirty="0">
                <a:latin typeface="Consolas" panose="020B0609020204030204" pitchFamily="49" charset="0"/>
              </a:rPr>
              <a:t> %d </a:t>
            </a:r>
            <a:r>
              <a:rPr lang="en-US" sz="1600" dirty="0" err="1">
                <a:latin typeface="Consolas" panose="020B0609020204030204" pitchFamily="49" charset="0"/>
              </a:rPr>
              <a:t>sayısına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bölünenler</a:t>
            </a:r>
            <a:r>
              <a:rPr lang="en-US" sz="1600" dirty="0">
                <a:latin typeface="Consolas" panose="020B0609020204030204" pitchFamily="49" charset="0"/>
              </a:rPr>
              <a:t>:\n",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</a:rPr>
              <a:t>baslangic,bitis,bolen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baslangic;sayac</a:t>
            </a:r>
            <a:r>
              <a:rPr lang="en-US" sz="1600" dirty="0">
                <a:latin typeface="Consolas" panose="020B0609020204030204" pitchFamily="49" charset="0"/>
              </a:rPr>
              <a:t>&lt;=</a:t>
            </a:r>
            <a:r>
              <a:rPr lang="en-US" sz="1600" dirty="0" err="1">
                <a:latin typeface="Consolas" panose="020B0609020204030204" pitchFamily="49" charset="0"/>
              </a:rPr>
              <a:t>bitis;sayac</a:t>
            </a:r>
            <a:r>
              <a:rPr lang="en-US" sz="16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sayac%bolen</a:t>
            </a:r>
            <a:r>
              <a:rPr lang="en-US" sz="1600" dirty="0">
                <a:latin typeface="Consolas" panose="020B0609020204030204" pitchFamily="49" charset="0"/>
              </a:rPr>
              <a:t>==0)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%d ye </a:t>
            </a:r>
            <a:r>
              <a:rPr lang="en-US" sz="1600" dirty="0" err="1">
                <a:latin typeface="Consolas" panose="020B0609020204030204" pitchFamily="49" charset="0"/>
              </a:rPr>
              <a:t>bölünür</a:t>
            </a:r>
            <a:r>
              <a:rPr lang="en-US" sz="1600" dirty="0">
                <a:latin typeface="Consolas" panose="020B0609020204030204" pitchFamily="49" charset="0"/>
              </a:rPr>
              <a:t>.\n",</a:t>
            </a:r>
            <a:r>
              <a:rPr lang="en-US" sz="1600" dirty="0" err="1">
                <a:latin typeface="Consolas" panose="020B0609020204030204" pitchFamily="49" charset="0"/>
              </a:rPr>
              <a:t>sayac,bolen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 </a:t>
            </a:r>
            <a:r>
              <a:rPr lang="en-US" sz="1600" dirty="0" err="1">
                <a:latin typeface="Consolas" panose="020B0609020204030204" pitchFamily="49" charset="0"/>
              </a:rPr>
              <a:t>adet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sayı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bulundu</a:t>
            </a:r>
            <a:r>
              <a:rPr lang="en-US" sz="1600" dirty="0">
                <a:latin typeface="Consolas" panose="020B0609020204030204" pitchFamily="49" charset="0"/>
              </a:rPr>
              <a:t>.",</a:t>
            </a:r>
            <a:r>
              <a:rPr lang="en-US" sz="1600" dirty="0" err="1">
                <a:latin typeface="Consolas" panose="020B0609020204030204" pitchFamily="49" charset="0"/>
              </a:rPr>
              <a:t>adet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başlangıç ve bitiş arasındaki sayıların, girilen üçüncü bir sayının katının olup olmadığı ve kaç tane katının olduğu araştırılacaktır. Problemi çözen C programını yazınız. </a:t>
            </a:r>
            <a:endParaRPr lang="tr-T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39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tersini yazan programı yazınız.</a:t>
            </a:r>
          </a:p>
          <a:p>
            <a:endParaRPr lang="tr-TR" sz="2000" dirty="0"/>
          </a:p>
          <a:p>
            <a:r>
              <a:rPr lang="tr-TR" sz="2000" b="1" i="1" dirty="0" err="1"/>
              <a:t>Pelindrome</a:t>
            </a:r>
            <a:r>
              <a:rPr lang="tr-TR" sz="2000" b="1" i="1" dirty="0"/>
              <a:t> rakam, düzü ile tersi birbirinin aynı olan rakamlardır. (123:321)</a:t>
            </a:r>
          </a:p>
        </p:txBody>
      </p:sp>
    </p:spTree>
    <p:extLst>
      <p:ext uri="{BB962C8B-B14F-4D97-AF65-F5344CB8AC3E}">
        <p14:creationId xmlns:p14="http://schemas.microsoft.com/office/powerpoint/2010/main" val="97137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 İÇE </a:t>
            </a:r>
            <a:r>
              <a:rPr lang="tr-TR" dirty="0" err="1"/>
              <a:t>talimatLAR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 = 0;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("I----\n");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(b=1; b&lt;3; b++)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("II----\n");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(b-- &gt;0)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("III--\n");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(a%2==1)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("IV--\n");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(a=1; a&lt;3; a++)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(a%2==1)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&gt;0;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	</a:t>
            </a:r>
            <a:r>
              <a:rPr lang="en-US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&lt;3; 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("%d-%d-%d\n",</a:t>
            </a:r>
            <a:r>
              <a:rPr lang="en-US" dirty="0" err="1">
                <a:latin typeface="Consolas" panose="020B0609020204030204" pitchFamily="49" charset="0"/>
              </a:rPr>
              <a:t>a,b,tmp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 err="1"/>
              <a:t>for</a:t>
            </a:r>
            <a:r>
              <a:rPr lang="tr-TR" sz="1600" dirty="0"/>
              <a:t> talimatı bir başka </a:t>
            </a:r>
            <a:r>
              <a:rPr lang="tr-TR" sz="1600" dirty="0" err="1"/>
              <a:t>for</a:t>
            </a:r>
            <a:r>
              <a:rPr lang="tr-TR" sz="1600" dirty="0"/>
              <a:t>/</a:t>
            </a:r>
            <a:r>
              <a:rPr lang="tr-TR" sz="1600" dirty="0" err="1"/>
              <a:t>while</a:t>
            </a:r>
            <a:r>
              <a:rPr lang="tr-TR" sz="1600" dirty="0"/>
              <a:t>/do..</a:t>
            </a:r>
            <a:r>
              <a:rPr lang="tr-TR" sz="1600" dirty="0" err="1"/>
              <a:t>while</a:t>
            </a:r>
            <a:r>
              <a:rPr lang="tr-TR" sz="1600" dirty="0"/>
              <a:t> talimatını çalıştırıyorsa iç içe döngü var demektir.</a:t>
            </a:r>
          </a:p>
          <a:p>
            <a:r>
              <a:rPr lang="tr-TR" sz="1600" dirty="0"/>
              <a:t>Yandaki 1. örnekte ilk </a:t>
            </a:r>
            <a:r>
              <a:rPr lang="tr-TR" sz="1600" dirty="0" err="1"/>
              <a:t>for</a:t>
            </a:r>
            <a:r>
              <a:rPr lang="tr-TR" sz="1600" dirty="0"/>
              <a:t> talimatı ikincisini, ikincisi de üçüncüsünü çalıştırmaktadır.</a:t>
            </a:r>
          </a:p>
          <a:p>
            <a:r>
              <a:rPr lang="tr-TR" sz="1600" dirty="0"/>
              <a:t>Yandaki 2. örnekte ilk </a:t>
            </a:r>
            <a:r>
              <a:rPr lang="tr-TR" sz="1600" dirty="0" err="1"/>
              <a:t>for</a:t>
            </a:r>
            <a:r>
              <a:rPr lang="tr-TR" sz="1600" dirty="0"/>
              <a:t> talimatı </a:t>
            </a:r>
            <a:r>
              <a:rPr lang="tr-TR" sz="1600" dirty="0" err="1"/>
              <a:t>while</a:t>
            </a:r>
            <a:r>
              <a:rPr lang="tr-TR" sz="1600" dirty="0"/>
              <a:t> döngüsünü, </a:t>
            </a:r>
            <a:r>
              <a:rPr lang="tr-TR" sz="1600" dirty="0" err="1"/>
              <a:t>while</a:t>
            </a:r>
            <a:r>
              <a:rPr lang="tr-TR" sz="1600" dirty="0"/>
              <a:t> döngüsü de ikinci </a:t>
            </a:r>
            <a:r>
              <a:rPr lang="tr-TR" sz="1600" dirty="0" err="1"/>
              <a:t>for</a:t>
            </a:r>
            <a:r>
              <a:rPr lang="tr-TR" sz="1600" dirty="0"/>
              <a:t> döngüsünü çalıştırmaktadır.</a:t>
            </a:r>
          </a:p>
          <a:p>
            <a:r>
              <a:rPr lang="tr-TR" sz="1600" dirty="0"/>
              <a:t>….</a:t>
            </a:r>
          </a:p>
          <a:p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5275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i,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taban;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("Satir </a:t>
            </a:r>
            <a:r>
              <a:rPr lang="tr-TR" sz="1400" dirty="0" err="1">
                <a:latin typeface="Consolas" panose="020B0609020204030204" pitchFamily="49" charset="0"/>
              </a:rPr>
              <a:t>Sayisi</a:t>
            </a:r>
            <a:r>
              <a:rPr lang="tr-TR" sz="14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d",&amp;satir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=taban-1;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(i=0; i&lt;satir; i++){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("*");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+=2;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848060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CEC11-BB86-43BD-A6AC-EE7FCA35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02A95-5C53-4374-B1E2-23EA9BED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307C79-F7BC-483E-96F8-EB7F1783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800" dirty="0"/>
              <a:t>Girilen iki sayma sayısı arasındaki arasındaki sayıların toplamını bulan programı giriniz.</a:t>
            </a:r>
          </a:p>
        </p:txBody>
      </p:sp>
    </p:spTree>
    <p:extLst>
      <p:ext uri="{BB962C8B-B14F-4D97-AF65-F5344CB8AC3E}">
        <p14:creationId xmlns:p14="http://schemas.microsoft.com/office/powerpoint/2010/main" val="3644185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boş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67049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CEC11-BB86-43BD-A6AC-EE7FCA35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10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02A95-5C53-4374-B1E2-23EA9BED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307C79-F7BC-483E-96F8-EB7F1783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800" dirty="0"/>
              <a:t>Klavyeden -1 girilinceye kadar girilen sayıların </a:t>
            </a:r>
            <a:r>
              <a:rPr lang="tr-TR" sz="1800" dirty="0" err="1"/>
              <a:t>ranjını</a:t>
            </a:r>
            <a:r>
              <a:rPr lang="tr-TR" sz="1800" dirty="0"/>
              <a:t> bulan programı yazınız.</a:t>
            </a:r>
          </a:p>
          <a:p>
            <a:endParaRPr lang="tr-TR" sz="1800" dirty="0"/>
          </a:p>
          <a:p>
            <a:r>
              <a:rPr lang="tr-TR" sz="1800" b="1" dirty="0" err="1"/>
              <a:t>Ranj</a:t>
            </a:r>
            <a:r>
              <a:rPr lang="tr-TR" sz="1800" b="1" dirty="0"/>
              <a:t>, bir takım sayının en büyüğü ile en küçüğü arasındaki farktır.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25624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4CEC11-BB86-43BD-A6AC-EE7FCA35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A102A95-5C53-4374-B1E2-23EA9BED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307C79-F7BC-483E-96F8-EB7F1783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800" dirty="0"/>
              <a:t>Bir gün içindeki </a:t>
            </a:r>
            <a:r>
              <a:rPr lang="tr-TR" sz="1800" dirty="0" err="1"/>
              <a:t>pelindrome</a:t>
            </a:r>
            <a:r>
              <a:rPr lang="tr-TR" sz="1800" dirty="0"/>
              <a:t> zamanları bulan programı yazınız.</a:t>
            </a:r>
          </a:p>
          <a:p>
            <a:endParaRPr lang="tr-TR" sz="1800" dirty="0"/>
          </a:p>
          <a:p>
            <a:r>
              <a:rPr lang="tr-TR" sz="1800" b="1" dirty="0" err="1"/>
              <a:t>Pelindrome</a:t>
            </a:r>
            <a:r>
              <a:rPr lang="tr-TR" sz="1800" b="1" dirty="0"/>
              <a:t> sayı, düzü ile tersi birbirinin aynı olan sayılardır.</a:t>
            </a:r>
          </a:p>
          <a:p>
            <a:r>
              <a:rPr lang="tr-TR" sz="1800" b="1"/>
              <a:t>Örnek: </a:t>
            </a:r>
            <a:r>
              <a:rPr lang="tr-TR" sz="1800" b="1" dirty="0"/>
              <a:t>12:21,…</a:t>
            </a:r>
          </a:p>
        </p:txBody>
      </p:sp>
    </p:spTree>
    <p:extLst>
      <p:ext uri="{BB962C8B-B14F-4D97-AF65-F5344CB8AC3E}">
        <p14:creationId xmlns:p14="http://schemas.microsoft.com/office/powerpoint/2010/main" val="38906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dillerde, </a:t>
            </a:r>
            <a:br>
              <a:rPr lang="tr-TR" b="1" dirty="0"/>
            </a:br>
            <a:r>
              <a:rPr lang="tr-TR" b="1" dirty="0"/>
              <a:t>veri ve bu veriyi işleyen yapılar  </a:t>
            </a:r>
            <a:br>
              <a:rPr lang="tr-TR" b="1" dirty="0"/>
            </a:br>
            <a:r>
              <a:rPr lang="tr-TR" b="1" dirty="0"/>
              <a:t>birbirinden ayrıdır.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Yapısal Programların Ana Çerçevesi:</a:t>
            </a: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Değişkenler tanımlanır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declaration</a:t>
            </a:r>
            <a:r>
              <a:rPr lang="tr-TR" dirty="0"/>
              <a:t>)</a:t>
            </a:r>
          </a:p>
          <a:p>
            <a:r>
              <a:rPr lang="tr-TR" dirty="0">
                <a:solidFill>
                  <a:srgbClr val="0070C0"/>
                </a:solidFill>
              </a:rPr>
              <a:t>Fonksiyonlar</a:t>
            </a:r>
            <a:r>
              <a:rPr lang="tr-TR" dirty="0"/>
              <a:t>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Ana fonksiyon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</a:rPr>
              <a:t>Değişken </a:t>
            </a:r>
            <a:r>
              <a:rPr lang="tr-TR" dirty="0"/>
              <a:t>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Verinin hangi yapı içine konulacağını, </a:t>
            </a:r>
            <a:r>
              <a:rPr lang="tr-TR" i="1" dirty="0"/>
              <a:t>verinin doğal şekli</a:t>
            </a:r>
            <a:r>
              <a:rPr lang="tr-TR" dirty="0"/>
              <a:t> ve </a:t>
            </a:r>
            <a:r>
              <a:rPr lang="tr-TR" i="1" dirty="0"/>
              <a:t>veriye erişim şekli </a:t>
            </a:r>
            <a:r>
              <a:rPr lang="tr-TR" dirty="0"/>
              <a:t>belirler.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endParaRPr lang="tr-TR" sz="2200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do, </a:t>
            </a:r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endParaRPr lang="tr-TR" sz="2200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tr-TR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, 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endParaRPr lang="tr-TR" dirty="0"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468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WHILE, DO..WHILE, FOR ve break, </a:t>
            </a:r>
            <a:r>
              <a:rPr lang="tr-TR" dirty="0" err="1"/>
              <a:t>continue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//DÖNGÜ Bloğu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 //DÖNGÜ Bloğu Bitişi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Bu döngüde;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kosul</a:t>
            </a:r>
            <a:r>
              <a:rPr lang="tr-TR" sz="1600" dirty="0"/>
              <a:t> ifadesi test edilir. </a:t>
            </a:r>
            <a:r>
              <a:rPr lang="tr-TR" sz="1600" b="1" dirty="0"/>
              <a:t>DOĞRU/SIFIRDANFARKLI/EVET </a:t>
            </a:r>
            <a:br>
              <a:rPr lang="tr-TR" sz="1600" b="1" dirty="0"/>
            </a:br>
            <a:r>
              <a:rPr lang="tr-TR" sz="1600" b="1" u="sng" dirty="0">
                <a:solidFill>
                  <a:srgbClr val="FF0000"/>
                </a:solidFill>
              </a:rPr>
              <a:t>olduğu sürece</a:t>
            </a:r>
            <a:r>
              <a:rPr lang="tr-TR" sz="1600" b="1" dirty="0"/>
              <a:t> </a:t>
            </a:r>
            <a:r>
              <a:rPr lang="tr-TR" sz="1600" b="1" dirty="0" err="1"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/>
              <a:t> çalıştırılır.</a:t>
            </a:r>
          </a:p>
          <a:p>
            <a:r>
              <a:rPr lang="tr-TR" sz="1600" dirty="0"/>
              <a:t>Birden fazla talimat icra edilecekse blok içine alınır.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Sayaca ilk değer </a:t>
            </a:r>
            <a:r>
              <a:rPr lang="tr-TR" sz="16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sz="1600" u="sng" dirty="0">
                <a:highlight>
                  <a:srgbClr val="FFFF00"/>
                </a:highlight>
              </a:rPr>
              <a:t> talimatı öncesi yine verilir.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Artırma veya eksiltme ifadesi döngü bloğu içinde yer alır. </a:t>
            </a:r>
          </a:p>
        </p:txBody>
      </p:sp>
    </p:spTree>
    <p:extLst>
      <p:ext uri="{BB962C8B-B14F-4D97-AF65-F5344CB8AC3E}">
        <p14:creationId xmlns:p14="http://schemas.microsoft.com/office/powerpoint/2010/main" val="263625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İcraEdilecekTEKTalimat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//DÖNGÜ Bloğu Başlangıcı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//DÖNGÜ Bloğu Bitişi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Bu döngüde; </a:t>
            </a:r>
            <a:r>
              <a:rPr lang="tr-TR" dirty="0" err="1">
                <a:latin typeface="Consolas" panose="020B0609020204030204" pitchFamily="49" charset="0"/>
              </a:rPr>
              <a:t>İcraEdilecekTEKTalimat</a:t>
            </a:r>
            <a:r>
              <a:rPr lang="tr-TR" dirty="0"/>
              <a:t> bir kez çalıştırıldıktan sonra,  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/>
              <a:t> test edilir ve DOĞRU </a:t>
            </a:r>
            <a:r>
              <a:rPr lang="tr-TR" u="sng" dirty="0">
                <a:solidFill>
                  <a:srgbClr val="FF0000"/>
                </a:solidFill>
              </a:rPr>
              <a:t>olduğu sürece </a:t>
            </a:r>
            <a:r>
              <a:rPr lang="tr-TR" dirty="0" err="1">
                <a:latin typeface="Consolas" panose="020B0609020204030204" pitchFamily="49" charset="0"/>
              </a:rPr>
              <a:t>İcraEdilecekTEKTalimat</a:t>
            </a:r>
            <a:r>
              <a:rPr lang="tr-TR" dirty="0"/>
              <a:t> çalıştırılır.</a:t>
            </a:r>
          </a:p>
          <a:p>
            <a:r>
              <a:rPr lang="tr-TR" dirty="0"/>
              <a:t>Birden fazla talimat icra edilecekse blok içine alınır.</a:t>
            </a:r>
          </a:p>
          <a:p>
            <a:r>
              <a:rPr lang="tr-TR" u="sng" dirty="0">
                <a:highlight>
                  <a:srgbClr val="FFFF00"/>
                </a:highlight>
              </a:rPr>
              <a:t>Sayaca ilk değer </a:t>
            </a:r>
            <a:r>
              <a:rPr lang="tr-TR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u="sng" dirty="0">
                <a:highlight>
                  <a:srgbClr val="FFFF00"/>
                </a:highlight>
              </a:rPr>
              <a:t> öncesi yine verilir</a:t>
            </a:r>
            <a:r>
              <a:rPr lang="tr-TR" dirty="0"/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Artırma veya eksiltme ifadesi döngü bloğu  içinde yer alır.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327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for (</a:t>
            </a:r>
            <a:r>
              <a:rPr lang="tr-TR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koşul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latin typeface="Consolas" panose="020B0609020204030204" pitchFamily="49" charset="0"/>
              </a:rPr>
              <a:t>İcraEdilecekTekTalimat</a:t>
            </a:r>
            <a:r>
              <a:rPr lang="tr-TR" sz="1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(i=0; i&lt;10; i=i+1)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2186458"/>
            <a:ext cx="4754880" cy="39776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altLang="tr-TR" sz="2000" b="1" dirty="0" err="1">
                <a:latin typeface="Consolas" panose="020B0609020204030204" pitchFamily="49" charset="0"/>
              </a:rPr>
              <a:t>for</a:t>
            </a:r>
            <a:r>
              <a:rPr lang="tr-TR" altLang="tr-TR" sz="2000" dirty="0"/>
              <a:t> döngüsü özellikle tekrar edilen işlemlerin sayısı belli olduğunda kullanılan başka bir döngü yapısıdır. </a:t>
            </a:r>
          </a:p>
          <a:p>
            <a:pPr marL="0" indent="0" algn="ctr">
              <a:buNone/>
            </a:pPr>
            <a:r>
              <a:rPr lang="tr-TR" altLang="tr-TR" dirty="0"/>
              <a:t>Sayaç kontrollü döngüler için en iyi seçimdir. Üç adımda çalışır;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tr-TR" altLang="tr-TR" dirty="0"/>
              <a:t> ifadesi </a:t>
            </a:r>
            <a:r>
              <a:rPr lang="tr-TR" altLang="tr-TR" u="sng" dirty="0">
                <a:highlight>
                  <a:srgbClr val="FFFF00"/>
                </a:highlight>
              </a:rPr>
              <a:t>ilk sefer 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dirty="0"/>
              <a:t>Sonra </a:t>
            </a:r>
            <a:r>
              <a:rPr lang="tr-TR" alt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dirty="0"/>
              <a:t> test edilir. Şart DOĞRU ise döngü </a:t>
            </a:r>
            <a:r>
              <a:rPr lang="tr-TR" altLang="tr-TR" dirty="0">
                <a:solidFill>
                  <a:srgbClr val="0070C0"/>
                </a:solidFill>
              </a:rPr>
              <a:t>yinelenir</a:t>
            </a:r>
            <a:r>
              <a:rPr lang="tr-TR" altLang="tr-TR" dirty="0"/>
              <a:t> (</a:t>
            </a:r>
            <a:r>
              <a:rPr lang="tr-TR" altLang="tr-TR" dirty="0" err="1">
                <a:solidFill>
                  <a:srgbClr val="FF0000"/>
                </a:solidFill>
              </a:rPr>
              <a:t>iteration</a:t>
            </a:r>
            <a:r>
              <a:rPr lang="tr-TR" altLang="tr-TR" dirty="0"/>
              <a:t>). Şart yanlış ise döngü icra edilmez.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>
                <a:highlight>
                  <a:srgbClr val="FFFF00"/>
                </a:highlight>
              </a:rPr>
              <a:t>Her yineleme sonrasında</a:t>
            </a:r>
            <a:r>
              <a:rPr lang="tr-TR" dirty="0"/>
              <a:t>, </a:t>
            </a:r>
            <a:r>
              <a:rPr lang="tr-TR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tr-TR" dirty="0"/>
              <a:t> ifadesi icra edilir  ve bir üstteki adıma dönülür.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2" name="Ok: Sağa Bükülü 1">
            <a:extLst>
              <a:ext uri="{FF2B5EF4-FFF2-40B4-BE49-F238E27FC236}">
                <a16:creationId xmlns:a16="http://schemas.microsoft.com/office/drawing/2014/main" id="{0753C120-93D1-44EF-9D58-7850E7A4385A}"/>
              </a:ext>
            </a:extLst>
          </p:cNvPr>
          <p:cNvSpPr/>
          <p:nvPr/>
        </p:nvSpPr>
        <p:spPr>
          <a:xfrm flipV="1">
            <a:off x="6096000" y="4712628"/>
            <a:ext cx="592718" cy="1010654"/>
          </a:xfrm>
          <a:prstGeom prst="curvedRightArrow">
            <a:avLst>
              <a:gd name="adj1" fmla="val 9931"/>
              <a:gd name="adj2" fmla="val 20735"/>
              <a:gd name="adj3" fmla="val 2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0AE38DA-53CD-47ED-802B-D6A6ACCA507A}"/>
              </a:ext>
            </a:extLst>
          </p:cNvPr>
          <p:cNvSpPr/>
          <p:nvPr/>
        </p:nvSpPr>
        <p:spPr>
          <a:xfrm rot="19152993">
            <a:off x="2095547" y="2090173"/>
            <a:ext cx="8000908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talimatında;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sayaçlara ilk değer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verilen ifadeler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2- koşul ifadesi yazmak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3- sayaç güncelleme ifadeleri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4-Birden Fazla Talimat İcra edilecekse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BLOK içine alınır</a:t>
            </a:r>
            <a:endParaRPr lang="tr-T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ve </a:t>
            </a:r>
            <a:r>
              <a:rPr lang="tr-TR" dirty="0" err="1"/>
              <a:t>contınue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59A93643-259D-4DE8-AB39-0BA8E6430F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 </a:t>
            </a:r>
            <a:r>
              <a:rPr lang="tr-TR" dirty="0" err="1"/>
              <a:t>switch</a:t>
            </a:r>
            <a:r>
              <a:rPr lang="tr-TR" dirty="0"/>
              <a:t> talimatında, </a:t>
            </a:r>
            <a:r>
              <a:rPr lang="tr-TR" u="sng" dirty="0" err="1">
                <a:highlight>
                  <a:srgbClr val="FFFF00"/>
                </a:highlight>
              </a:rPr>
              <a:t>switch</a:t>
            </a:r>
            <a:r>
              <a:rPr lang="tr-TR" u="sng" dirty="0">
                <a:highlight>
                  <a:srgbClr val="FFFF00"/>
                </a:highlight>
              </a:rPr>
              <a:t> bloğun dışına  çıkmamızı sağlayan </a:t>
            </a:r>
            <a:r>
              <a:rPr lang="tr-TR" u="sng" dirty="0" err="1">
                <a:highlight>
                  <a:srgbClr val="FFFF00"/>
                </a:highlight>
              </a:rPr>
              <a:t>talimatdır</a:t>
            </a:r>
            <a:r>
              <a:rPr lang="tr-TR" dirty="0"/>
              <a:t>.</a:t>
            </a:r>
          </a:p>
          <a:p>
            <a:r>
              <a:rPr lang="tr-TR" dirty="0"/>
              <a:t>Döngü talimatlarında ise </a:t>
            </a:r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talimatı, döngü bloğunun içinde </a:t>
            </a:r>
            <a:r>
              <a:rPr lang="tr-TR" b="1" u="sng" dirty="0">
                <a:solidFill>
                  <a:srgbClr val="FF0000"/>
                </a:solidFill>
              </a:rPr>
              <a:t>icra edildiği yerde derhal</a:t>
            </a:r>
            <a:r>
              <a:rPr lang="tr-TR" u="sng" dirty="0">
                <a:solidFill>
                  <a:srgbClr val="FF0000"/>
                </a:solidFill>
              </a:rPr>
              <a:t> </a:t>
            </a:r>
            <a:r>
              <a:rPr lang="tr-TR" b="1" u="sng" dirty="0">
                <a:solidFill>
                  <a:srgbClr val="FF0000"/>
                </a:solidFill>
              </a:rPr>
              <a:t>blok dışına çıkılır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r>
              <a:rPr lang="tr-TR" dirty="0"/>
              <a:t>Birden fazla yerde bu talimat kullanılabilir ancak ilk çalışan talimatta döngü dışına çıkılır.</a:t>
            </a:r>
          </a:p>
          <a:p>
            <a:r>
              <a:rPr lang="tr-TR" dirty="0"/>
              <a:t>Genelde bir koşula bağlı olarak çalıştırılır.</a:t>
            </a:r>
          </a:p>
          <a:p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5A4ABEC-7AE7-42BC-8ADA-CB91F6148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 err="1">
                <a:latin typeface="Consolas" panose="020B0609020204030204" pitchFamily="49" charset="0"/>
              </a:rPr>
              <a:t>continue</a:t>
            </a:r>
            <a:r>
              <a:rPr lang="tr-TR" dirty="0"/>
              <a:t> talimatında döngü bloğunda bir sonraki </a:t>
            </a:r>
            <a:r>
              <a:rPr lang="tr-TR" dirty="0">
                <a:solidFill>
                  <a:srgbClr val="0070C0"/>
                </a:solidFill>
              </a:rPr>
              <a:t>yineleme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iterasyon</a:t>
            </a:r>
            <a:r>
              <a:rPr lang="tr-TR" dirty="0"/>
              <a:t>) yapılır.</a:t>
            </a:r>
          </a:p>
          <a:p>
            <a:r>
              <a:rPr lang="tr-TR" b="1" i="1" dirty="0" err="1"/>
              <a:t>While</a:t>
            </a:r>
            <a:r>
              <a:rPr lang="tr-TR" b="1" i="1" dirty="0"/>
              <a:t> ve Do..</a:t>
            </a:r>
            <a:r>
              <a:rPr lang="tr-TR" b="1" i="1" dirty="0" err="1"/>
              <a:t>While</a:t>
            </a:r>
            <a:r>
              <a:rPr lang="tr-TR" b="1" i="1" dirty="0"/>
              <a:t> talimatlarında artırma veya eksiltme ifadeleri icra edilmeden bu talimatın kullanılması sonsuz döngü yaratır. </a:t>
            </a:r>
            <a:r>
              <a:rPr lang="tr-TR" b="1" i="1" dirty="0">
                <a:highlight>
                  <a:srgbClr val="FFFF00"/>
                </a:highlight>
              </a:rPr>
              <a:t>Bu nedenle dikkatli kullanılmalıdır</a:t>
            </a:r>
          </a:p>
        </p:txBody>
      </p:sp>
    </p:spTree>
    <p:extLst>
      <p:ext uri="{BB962C8B-B14F-4D97-AF65-F5344CB8AC3E}">
        <p14:creationId xmlns:p14="http://schemas.microsoft.com/office/powerpoint/2010/main" val="347836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5676</TotalTime>
  <Words>4089</Words>
  <Application>Microsoft Office PowerPoint</Application>
  <PresentationFormat>Geniş ekran</PresentationFormat>
  <Paragraphs>509</Paragraphs>
  <Slides>30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6" baseType="lpstr">
      <vt:lpstr>Arial</vt:lpstr>
      <vt:lpstr>Calibri</vt:lpstr>
      <vt:lpstr>Cambria</vt:lpstr>
      <vt:lpstr>Consolas</vt:lpstr>
      <vt:lpstr>Wingdings</vt:lpstr>
      <vt:lpstr>Wood Type</vt:lpstr>
      <vt:lpstr>C dili ile  yapısal programlama</vt:lpstr>
      <vt:lpstr>yapısal (structural) programlama nedir?</vt:lpstr>
      <vt:lpstr>yapısal (structural) programlama nedir?</vt:lpstr>
      <vt:lpstr>Yapısal programlama:  Ardışık işlem ve kontrol işlemleri</vt:lpstr>
      <vt:lpstr>KONROL YAPILARI</vt:lpstr>
      <vt:lpstr>whıle talimatı (STATEMENT)</vt:lpstr>
      <vt:lpstr>Do..whıle talimatı (STATEMENT)</vt:lpstr>
      <vt:lpstr>FOR talimatı (STATEMENT)</vt:lpstr>
      <vt:lpstr>Break ve contınue talimatı (statement)</vt:lpstr>
      <vt:lpstr>DO..WHILE ve WHILE Break talimatı (statement) AKIŞI</vt:lpstr>
      <vt:lpstr>FOR için Break ve contınue talimatları</vt:lpstr>
      <vt:lpstr>Break talimatı</vt:lpstr>
      <vt:lpstr>Contınue örnek</vt:lpstr>
      <vt:lpstr>BREAK ÖRNEK</vt:lpstr>
      <vt:lpstr>ÇEŞİTLİ döngü örnekleri -I</vt:lpstr>
      <vt:lpstr>ÇEŞİTLİ döngü örnekleri -I</vt:lpstr>
      <vt:lpstr>İŞLEÇLER (operatOrS)</vt:lpstr>
      <vt:lpstr>++ ve -- operatörleri</vt:lpstr>
      <vt:lpstr>++ ve -- operatör ÖRNEK</vt:lpstr>
      <vt:lpstr>++ , -- , &amp;&amp;, || operatörleri </vt:lpstr>
      <vt:lpstr>ÖRNEK 4</vt:lpstr>
      <vt:lpstr>ÖRNEK 5</vt:lpstr>
      <vt:lpstr>ÖRNEK 6</vt:lpstr>
      <vt:lpstr>İÇ İÇE talimatLAR</vt:lpstr>
      <vt:lpstr>ÖRNEK 7</vt:lpstr>
      <vt:lpstr>Örnek 8</vt:lpstr>
      <vt:lpstr>ÖRNEK 9</vt:lpstr>
      <vt:lpstr>Örnek 10</vt:lpstr>
      <vt:lpstr>Örnek 11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469</cp:revision>
  <dcterms:created xsi:type="dcterms:W3CDTF">2020-05-21T06:51:03Z</dcterms:created>
  <dcterms:modified xsi:type="dcterms:W3CDTF">2025-03-06T13:09:07Z</dcterms:modified>
</cp:coreProperties>
</file>