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343" r:id="rId3"/>
    <p:sldId id="345" r:id="rId4"/>
    <p:sldId id="346" r:id="rId5"/>
    <p:sldId id="344" r:id="rId6"/>
    <p:sldId id="348" r:id="rId7"/>
    <p:sldId id="337" r:id="rId8"/>
    <p:sldId id="349" r:id="rId9"/>
    <p:sldId id="350" r:id="rId10"/>
    <p:sldId id="339" r:id="rId11"/>
    <p:sldId id="359" r:id="rId12"/>
    <p:sldId id="358" r:id="rId13"/>
    <p:sldId id="351" r:id="rId14"/>
    <p:sldId id="352" r:id="rId15"/>
    <p:sldId id="353" r:id="rId16"/>
    <p:sldId id="355" r:id="rId17"/>
    <p:sldId id="354" r:id="rId18"/>
    <p:sldId id="356" r:id="rId19"/>
    <p:sldId id="35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>
                <a:highlight>
                  <a:srgbClr val="FFFF00"/>
                </a:highlight>
              </a:rPr>
              <a:t>yani </a:t>
            </a:r>
            <a:r>
              <a:rPr lang="tr-TR" sz="1200" dirty="0" err="1">
                <a:highlight>
                  <a:srgbClr val="FFFF00"/>
                </a:highlight>
              </a:rPr>
              <a:t>static</a:t>
            </a:r>
            <a:r>
              <a:rPr lang="tr-TR" sz="1200" dirty="0">
                <a:highlight>
                  <a:srgbClr val="FFFF00"/>
                </a:highlight>
              </a:rPr>
              <a:t> değişkenlerin yalnızca bir kez başlatıldığını ve programın sonuna kadar var olduklarını söyleyebiliriz</a:t>
            </a:r>
            <a:r>
              <a:rPr lang="tr-TR" sz="1200" dirty="0"/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81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2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(global) değişkenler 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=3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("Evrensel Değişken:%d\n",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=22;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("Evrensel Değişken:%d\n",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evrenselfonksiyon1();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("Evrensel Değişken:%d\n",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=33;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("Evrensel Değişken:%d\n",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u="sng" dirty="0">
                <a:solidFill>
                  <a:srgbClr val="FF0000"/>
                </a:solidFill>
              </a:rPr>
              <a:t>Evrensel değişkenler tanımlandığı dosya içinde  her taraftan erişilebilir.</a:t>
            </a:r>
            <a:r>
              <a:rPr lang="tr-TR" sz="2000" dirty="0"/>
              <a:t> </a:t>
            </a:r>
          </a:p>
          <a:p>
            <a:pPr algn="ctr"/>
            <a:r>
              <a:rPr lang="tr-TR" sz="2000" b="1" dirty="0">
                <a:solidFill>
                  <a:schemeClr val="tx1"/>
                </a:solidFill>
              </a:rPr>
              <a:t>Fonksiyon bloğu dışında tanımlanırlar.</a:t>
            </a:r>
          </a:p>
          <a:p>
            <a:r>
              <a:rPr lang="tr-TR" sz="2000" dirty="0"/>
              <a:t> üzerinde tanımlanırlar. Tanımlandığı noktadan sonrasında her türlü evrensel değişkene erişilip kullanılabilir.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10202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Evrensel (global) değişkenler II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stdio.h</a:t>
            </a:r>
            <a:r>
              <a:rPr lang="tr-TR" sz="16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=3</a:t>
            </a:r>
            <a:r>
              <a:rPr lang="tr-TR" sz="1600" dirty="0">
                <a:latin typeface="Consolas" panose="020B0609020204030204" pitchFamily="49" charset="0"/>
              </a:rPr>
              <a:t>; //evrensel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fonksiyon();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("Değişken:%d\n",</a:t>
            </a:r>
            <a:r>
              <a:rPr lang="tr-TR" sz="1600" dirty="0" err="1"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degisken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 =22;</a:t>
            </a:r>
            <a:r>
              <a:rPr lang="tr-TR" sz="1600" dirty="0">
                <a:latin typeface="Consolas" panose="020B0609020204030204" pitchFamily="49" charset="0"/>
              </a:rPr>
              <a:t> //evrensel değişkene erişilir.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("Değişken:%d\n",</a:t>
            </a:r>
            <a:r>
              <a:rPr lang="tr-TR" sz="1600" dirty="0" err="1"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evrenselfonksiyon1();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=4; //Artık evrensel </a:t>
            </a:r>
            <a:r>
              <a:rPr lang="tr-TR" sz="1600" dirty="0" err="1">
                <a:latin typeface="Consolas" panose="020B0609020204030204" pitchFamily="49" charset="0"/>
              </a:rPr>
              <a:t>degisken’e</a:t>
            </a:r>
            <a:r>
              <a:rPr lang="tr-TR" sz="1600" dirty="0">
                <a:latin typeface="Consolas" panose="020B0609020204030204" pitchFamily="49" charset="0"/>
              </a:rPr>
              <a:t> ulaşılamaz.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("Değişken:%d\n",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return</a:t>
            </a:r>
            <a:r>
              <a:rPr lang="tr-TR" sz="16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latin typeface="Consolas" panose="020B0609020204030204" pitchFamily="49" charset="0"/>
              </a:rPr>
              <a:t> fonksiyon()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=4; //Artık evrensel </a:t>
            </a:r>
            <a:r>
              <a:rPr lang="tr-TR" sz="1600" dirty="0" err="1">
                <a:latin typeface="Consolas" panose="020B0609020204030204" pitchFamily="49" charset="0"/>
              </a:rPr>
              <a:t>degisken’e</a:t>
            </a:r>
            <a:r>
              <a:rPr lang="tr-TR" sz="1600" dirty="0">
                <a:latin typeface="Consolas" panose="020B0609020204030204" pitchFamily="49" charset="0"/>
              </a:rPr>
              <a:t> ulaşılamaz.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("Değişken:%d\n",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= 5;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printf</a:t>
            </a:r>
            <a:r>
              <a:rPr lang="tr-TR" sz="1600" dirty="0">
                <a:latin typeface="Consolas" panose="020B0609020204030204" pitchFamily="49" charset="0"/>
              </a:rPr>
              <a:t>("Değişken:%d\n",</a:t>
            </a:r>
            <a:r>
              <a:rPr lang="tr-TR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degisken</a:t>
            </a:r>
            <a:r>
              <a:rPr lang="tr-TR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u="sng" dirty="0">
                <a:solidFill>
                  <a:srgbClr val="FF0000"/>
                </a:solidFill>
              </a:rPr>
              <a:t>Evrensel değişkenler tanımlandığı dosya içinde  her taraftan erişilebilir.</a:t>
            </a:r>
            <a:r>
              <a:rPr lang="tr-TR" sz="2000" dirty="0"/>
              <a:t> </a:t>
            </a:r>
          </a:p>
          <a:p>
            <a:r>
              <a:rPr lang="tr-TR" sz="20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Ancak bloklar içinde aynı kimlikli bir değişken tanımlanabilir. Bu durumda tanımdan sonra blok içinden evrensel değişkene erişilemez!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540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Evrensel (global) değişkenler III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400" dirty="0">
                <a:latin typeface="Consolas" panose="020B0609020204030204" pitchFamily="49" charset="0"/>
              </a:rPr>
              <a:t>, x=1; // 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evrenselfonksiyon2();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evrenselfonksiyon3();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x=10;</a:t>
            </a:r>
            <a:r>
              <a:rPr lang="tr-TR" sz="1400" dirty="0">
                <a:latin typeface="Consolas" panose="020B0609020204030204" pitchFamily="49" charset="0"/>
              </a:rPr>
              <a:t> //II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("main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x=20;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//III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("main blok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("main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evrenselfonksiyon2();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evrenselfonksiyon3();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evrenselfonksiyon1();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evrenselfonksiyon2();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evrenselfonksiyon3();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// kodun devamı sonraki -------&gt; sayfada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 Numara ile tanımlanan x değişkeni </a:t>
            </a:r>
            <a:r>
              <a:rPr lang="tr-TR" sz="2000" u="sng" dirty="0">
                <a:solidFill>
                  <a:srgbClr val="FF0000"/>
                </a:solidFill>
              </a:rPr>
              <a:t>evrensel olup tanımlandığı dosya içinde  her taraftan erişilebilir.</a:t>
            </a:r>
            <a:r>
              <a:rPr lang="tr-TR" sz="2000" dirty="0"/>
              <a:t> </a:t>
            </a:r>
          </a:p>
          <a:p>
            <a:r>
              <a:rPr lang="tr-TR" sz="2000" dirty="0"/>
              <a:t>II Numara ile tanımlanan değişken sadece main bloğunda geçerlidir. </a:t>
            </a:r>
          </a:p>
          <a:p>
            <a:r>
              <a:rPr lang="tr-TR" sz="2000" dirty="0"/>
              <a:t>III Numaralı tanımlanan değişken ise sadece </a:t>
            </a:r>
            <a:r>
              <a:rPr lang="tr-TR" sz="2000" dirty="0" err="1"/>
              <a:t>printf</a:t>
            </a:r>
            <a:r>
              <a:rPr lang="tr-TR" sz="2000" dirty="0"/>
              <a:t> sonrası blok içinde geçerlidir.</a:t>
            </a:r>
          </a:p>
        </p:txBody>
      </p:sp>
    </p:spTree>
    <p:extLst>
      <p:ext uri="{BB962C8B-B14F-4D97-AF65-F5344CB8AC3E}">
        <p14:creationId xmlns:p14="http://schemas.microsoft.com/office/powerpoint/2010/main" val="421690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Evrensel (global) değişkenler III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evrenselfonksiyon1()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x=30;</a:t>
            </a:r>
            <a:r>
              <a:rPr lang="tr-TR" sz="1400" dirty="0">
                <a:latin typeface="Consolas" panose="020B0609020204030204" pitchFamily="49" charset="0"/>
              </a:rPr>
              <a:t> //IV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("evrenselfonksiyon1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("evrenselfonksiyon1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evrenselfonksiyon2()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x=40;</a:t>
            </a:r>
            <a:r>
              <a:rPr lang="tr-TR" sz="1400" dirty="0">
                <a:latin typeface="Consolas" panose="020B0609020204030204" pitchFamily="49" charset="0"/>
              </a:rPr>
              <a:t> //V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("evrenselfonksiyon2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x++;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("evrenselfonksiyon2 </a:t>
            </a:r>
            <a:r>
              <a:rPr lang="tr-TR" sz="1400" dirty="0" err="1">
                <a:latin typeface="Consolas" panose="020B0609020204030204" pitchFamily="49" charset="0"/>
              </a:rPr>
              <a:t>local</a:t>
            </a:r>
            <a:r>
              <a:rPr lang="tr-TR" sz="1400" dirty="0">
                <a:latin typeface="Consolas" panose="020B0609020204030204" pitchFamily="49" charset="0"/>
              </a:rPr>
              <a:t>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evrenselfonksiyon3()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("evrenselfonksiyon3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x++; // VI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("evrenselfonksiyon3 x:%d\n",x);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IV numaralı değişken ise sadece evrenselfonksiyon1 gövdesi içinde geçerlidir.</a:t>
            </a:r>
          </a:p>
          <a:p>
            <a:r>
              <a:rPr lang="tr-TR" sz="2000" dirty="0"/>
              <a:t>V numaralı tanımlı değişken ise evrenselfonksiyon2 içinde geçerli ancak program başlayıp bitene kadar aynı bellek bölgesini kullanır.</a:t>
            </a:r>
          </a:p>
          <a:p>
            <a:r>
              <a:rPr lang="tr-TR" sz="2000" dirty="0"/>
              <a:t>VI numaralı değişken ise en başta tanımlanan evrensel değişkendir.</a:t>
            </a:r>
          </a:p>
        </p:txBody>
      </p:sp>
    </p:spTree>
    <p:extLst>
      <p:ext uri="{BB962C8B-B14F-4D97-AF65-F5344CB8AC3E}">
        <p14:creationId xmlns:p14="http://schemas.microsoft.com/office/powerpoint/2010/main" val="97411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Evrensel (global) değişkenler III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main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main blok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x:20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main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evrenselfonksiyon1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evrenselfonksiyon1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evrenselfonksiyon2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x:40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evrenselfonksiyon2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x:41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evrenselfonksiyon3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evrenselfonksiyon3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evrenselfonksiyon1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x:30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evrenselfonksiyon1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x:31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evrenselfonksiyon2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x:41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evrenselfonksiyon2 </a:t>
            </a:r>
            <a:r>
              <a:rPr lang="tr-TR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local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x:42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evrenselfonksiyon3 x:2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evrenselfonksiyon3 x:3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tr-TR" sz="2000" dirty="0"/>
          </a:p>
          <a:p>
            <a:endParaRPr lang="tr-TR" sz="2000" dirty="0"/>
          </a:p>
          <a:p>
            <a:r>
              <a:rPr lang="tr-TR" sz="2000" dirty="0"/>
              <a:t>Programın çıktısı yanda verilmiştir.</a:t>
            </a:r>
          </a:p>
        </p:txBody>
      </p:sp>
    </p:spTree>
    <p:extLst>
      <p:ext uri="{BB962C8B-B14F-4D97-AF65-F5344CB8AC3E}">
        <p14:creationId xmlns:p14="http://schemas.microsoft.com/office/powerpoint/2010/main" val="371717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Birden Fazla Kaynak Koddan Oluşan Projeler</a:t>
            </a:r>
          </a:p>
        </p:txBody>
      </p:sp>
      <p:pic>
        <p:nvPicPr>
          <p:cNvPr id="3" name="İçerik Yer Tutucusu 2">
            <a:extLst>
              <a:ext uri="{FF2B5EF4-FFF2-40B4-BE49-F238E27FC236}">
                <a16:creationId xmlns:a16="http://schemas.microsoft.com/office/drawing/2014/main" id="{7F99431C-A6FD-4F68-8D16-187C93A04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021043"/>
            <a:ext cx="7829550" cy="4490477"/>
          </a:xfrm>
        </p:spPr>
      </p:pic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Birden fazla kaynak koddan oluşan projeler geliştirme ortamına bağlı olarak değişik şekilde yapılır.</a:t>
            </a:r>
          </a:p>
          <a:p>
            <a:r>
              <a:rPr lang="tr-TR" sz="2000" dirty="0"/>
              <a:t>DEV C++ için aşağıdaki adınlar izlenir;</a:t>
            </a:r>
          </a:p>
          <a:p>
            <a:r>
              <a:rPr lang="tr-TR" sz="2000" b="1" dirty="0"/>
              <a:t>File -&gt;New -&gt; Project </a:t>
            </a:r>
          </a:p>
          <a:p>
            <a:r>
              <a:rPr lang="tr-TR" sz="2000" dirty="0"/>
              <a:t>Seçilir.</a:t>
            </a:r>
          </a:p>
        </p:txBody>
      </p:sp>
    </p:spTree>
    <p:extLst>
      <p:ext uri="{BB962C8B-B14F-4D97-AF65-F5344CB8AC3E}">
        <p14:creationId xmlns:p14="http://schemas.microsoft.com/office/powerpoint/2010/main" val="350857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Birden Fazla Kaynak Koddan Oluşan Projeler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 err="1"/>
              <a:t>Empty</a:t>
            </a:r>
            <a:r>
              <a:rPr lang="tr-TR" sz="2000" b="1" dirty="0"/>
              <a:t> Project</a:t>
            </a:r>
          </a:p>
          <a:p>
            <a:r>
              <a:rPr lang="tr-TR" sz="2000" dirty="0"/>
              <a:t>Ardından </a:t>
            </a:r>
          </a:p>
          <a:p>
            <a:r>
              <a:rPr lang="tr-TR" sz="2000" b="1" dirty="0"/>
              <a:t>C Project</a:t>
            </a:r>
          </a:p>
          <a:p>
            <a:r>
              <a:rPr lang="tr-TR" sz="2000" dirty="0"/>
              <a:t>Seçilerek </a:t>
            </a:r>
            <a:r>
              <a:rPr lang="tr-TR" sz="2000" b="1" dirty="0"/>
              <a:t>proje ismi belirlenerek </a:t>
            </a:r>
            <a:r>
              <a:rPr lang="tr-TR" sz="2000" dirty="0"/>
              <a:t>kaydedilir.</a:t>
            </a:r>
          </a:p>
        </p:txBody>
      </p:sp>
      <p:pic>
        <p:nvPicPr>
          <p:cNvPr id="10" name="İçerik Yer Tutucusu 9">
            <a:extLst>
              <a:ext uri="{FF2B5EF4-FFF2-40B4-BE49-F238E27FC236}">
                <a16:creationId xmlns:a16="http://schemas.microsoft.com/office/drawing/2014/main" id="{03C66DD8-540F-429B-90EC-9EB2A24B1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984644"/>
            <a:ext cx="7829550" cy="4487074"/>
          </a:xfrm>
        </p:spPr>
      </p:pic>
    </p:spTree>
    <p:extLst>
      <p:ext uri="{BB962C8B-B14F-4D97-AF65-F5344CB8AC3E}">
        <p14:creationId xmlns:p14="http://schemas.microsoft.com/office/powerpoint/2010/main" val="391260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Birden Fazla Kaynak Koddan Oluşan Projeler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/>
              <a:t>Projeye </a:t>
            </a:r>
            <a:r>
              <a:rPr lang="tr-TR" sz="2000" dirty="0"/>
              <a:t>mevcut dosyaları ekleyip çıkarmak için </a:t>
            </a:r>
            <a:r>
              <a:rPr lang="tr-TR" sz="2000" b="1" dirty="0"/>
              <a:t>Project</a:t>
            </a:r>
            <a:r>
              <a:rPr lang="tr-TR" sz="2000" dirty="0"/>
              <a:t> Menüsü kullanılır.</a:t>
            </a:r>
          </a:p>
          <a:p>
            <a:r>
              <a:rPr lang="tr-TR" sz="2000" dirty="0"/>
              <a:t>Yeni oluşturulacak kaynak kodlar için </a:t>
            </a:r>
            <a:r>
              <a:rPr lang="tr-TR" sz="2000" b="1" dirty="0"/>
              <a:t>File -&gt;New -&gt;Source File</a:t>
            </a:r>
            <a:r>
              <a:rPr lang="tr-TR" sz="2000" dirty="0"/>
              <a:t> menüsü kullanılır.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7321B02F-C644-4AFF-8518-80881ED10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012320"/>
            <a:ext cx="7829550" cy="4507922"/>
          </a:xfrm>
        </p:spPr>
      </p:pic>
    </p:spTree>
    <p:extLst>
      <p:ext uri="{BB962C8B-B14F-4D97-AF65-F5344CB8AC3E}">
        <p14:creationId xmlns:p14="http://schemas.microsoft.com/office/powerpoint/2010/main" val="3519937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25ED5-D496-431C-BFE3-C5908AE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ve global değişkenler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67F47F-BC6A-4443-98AE-D0F8D765D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 &lt;</a:t>
            </a:r>
            <a:r>
              <a:rPr lang="tr-TR" sz="1100" dirty="0" err="1">
                <a:latin typeface="Consolas" panose="020B0609020204030204" pitchFamily="49" charset="0"/>
              </a:rPr>
              <a:t>stdio.h</a:t>
            </a:r>
            <a:r>
              <a:rPr lang="tr-TR" sz="1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kapasite = 20;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Evrensel (global) değişken */</a:t>
            </a:r>
            <a:endParaRPr lang="tr-TR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topla(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);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İki tamsayıyı toplayan fonksiyon bildirimi/prototipi *</a:t>
            </a:r>
            <a:endParaRPr lang="tr-TR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main() fonksiyonu içinde geçerli yerel (</a:t>
            </a:r>
            <a:r>
              <a:rPr lang="tr-TR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local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değişkenler*/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a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b = 20;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toplam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("main() içindeki a:%d\n", 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("main() içindeki b:%d\n",  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buradaki a ve b değişkenlerin değerleri argüman olarak fonksiyona gönderilir ve </a:t>
            </a:r>
            <a:b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</a:b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tr-TR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belleğe   bu değişkenler itilir.*/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toplam = topla(a, b);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burada a ve b değişkenlerin değerleri </a:t>
            </a:r>
            <a:r>
              <a:rPr lang="tr-TR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bellekten geri yüklenir.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("main() içindeki c:%d\n",  toplam);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("main() içindeki a:%d\n", 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("main() içindeki b:%d\n",  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iki tamsayıyı toplayan fonksiyon tanımı*/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topla(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>
                <a:highlight>
                  <a:srgbClr val="FFFF00"/>
                </a:highlight>
                <a:latin typeface="Consolas" panose="020B0609020204030204" pitchFamily="49" charset="0"/>
              </a:rPr>
              <a:t>a</a:t>
            </a:r>
            <a:r>
              <a:rPr lang="tr-TR" sz="1100" dirty="0">
                <a:latin typeface="Consolas" panose="020B0609020204030204" pitchFamily="49" charset="0"/>
              </a:rPr>
              <a:t>,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tr-TR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a=a+2; b=b+2;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Burada değiştirilenler argüman değişkenleridir. main() </a:t>
            </a:r>
            <a:r>
              <a:rPr lang="tr-TR" sz="11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içindeği</a:t>
            </a:r>
            <a:r>
              <a:rPr lang="tr-TR" sz="11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değişkenleri etkilemez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("topla() fonksiyonundaki a:%d\n",  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 ("topla() fonksiyonundaki b:%d\n",  b);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BE7651-9027-4DB5-B389-8DDD4228E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Topla fonksiyonu çağrıldığında main() içindeki yerel değişkenler yığın(</a:t>
            </a:r>
            <a:r>
              <a:rPr lang="tr-TR" dirty="0" err="1"/>
              <a:t>stack</a:t>
            </a:r>
            <a:r>
              <a:rPr lang="tr-TR" dirty="0"/>
              <a:t>) belleğe itilir.</a:t>
            </a:r>
          </a:p>
          <a:p>
            <a:r>
              <a:rPr lang="tr-TR" dirty="0"/>
              <a:t>topla() fonksiyonunda parametre olarak gönderilen anlık değer artık fonksiyonun parametresiyle gösterilen yeni değişkenlerdir.</a:t>
            </a:r>
          </a:p>
          <a:p>
            <a:r>
              <a:rPr lang="tr-TR" dirty="0"/>
              <a:t>main() içine topla() fonksiyonundan geri dönüldüğünde yığın(</a:t>
            </a:r>
            <a:r>
              <a:rPr lang="tr-TR" dirty="0" err="1"/>
              <a:t>stack</a:t>
            </a:r>
            <a:r>
              <a:rPr lang="tr-TR" dirty="0"/>
              <a:t>) bellekten yerel değişkenler çekilerek eski değerlerine döndürülür.</a:t>
            </a:r>
          </a:p>
        </p:txBody>
      </p:sp>
    </p:spTree>
    <p:extLst>
      <p:ext uri="{BB962C8B-B14F-4D97-AF65-F5344CB8AC3E}">
        <p14:creationId xmlns:p14="http://schemas.microsoft.com/office/powerpoint/2010/main" val="406597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B6E670-723B-4EDF-94C6-6201B1AC7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Örneği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248071-95F7-4D44-9E6D-5642E684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40" y="352839"/>
            <a:ext cx="2585676" cy="58278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 &lt;</a:t>
            </a:r>
            <a:r>
              <a:rPr lang="tr-TR" sz="1100" dirty="0" err="1">
                <a:latin typeface="Consolas" panose="020B0609020204030204" pitchFamily="49" charset="0"/>
              </a:rPr>
              <a:t>stdio.h</a:t>
            </a:r>
            <a:r>
              <a:rPr lang="tr-TR" sz="11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x=5,y=12</a:t>
            </a:r>
            <a:r>
              <a:rPr lang="tr-TR" sz="1100">
                <a:latin typeface="Consolas" panose="020B0609020204030204" pitchFamily="49" charset="0"/>
              </a:rPr>
              <a:t>;         //</a:t>
            </a:r>
            <a:endParaRPr lang="tr-TR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b();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a()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x--;               //10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b();               //11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y++;               //15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("%d\n", x); //16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x=15;         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b();               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("%d\n", x); //6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("****\n");  //7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x++;      //8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a();      //9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("%d\n", x); //17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("%d\n", y); //18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          //19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b(){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100" dirty="0">
                <a:highlight>
                  <a:srgbClr val="FFFF00"/>
                </a:highlight>
                <a:latin typeface="Consolas" panose="020B0609020204030204" pitchFamily="49" charset="0"/>
              </a:rPr>
              <a:t> x=15;</a:t>
            </a:r>
            <a:r>
              <a:rPr lang="tr-TR" sz="1100" dirty="0">
                <a:latin typeface="Consolas" panose="020B0609020204030204" pitchFamily="49" charset="0"/>
              </a:rPr>
              <a:t>   //3-12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x += 3;            //4-13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("%d\n", x); //5-14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1BA1BDB-E77A-4232-96BA-2E6C230E7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Yandaki icra sırasında -- ile gösterilen ve aslında tanımlı olan değişkene ulaşılamaz anlamındadır. </a:t>
            </a: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5B66CE5C-0DB5-4208-A5D0-4D17A603BAE3}"/>
              </a:ext>
            </a:extLst>
          </p:cNvPr>
          <p:cNvSpPr txBox="1">
            <a:spLocks/>
          </p:cNvSpPr>
          <p:nvPr/>
        </p:nvSpPr>
        <p:spPr>
          <a:xfrm>
            <a:off x="3118585" y="352839"/>
            <a:ext cx="4995512" cy="5827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u="sng" dirty="0">
                <a:latin typeface="Consolas" panose="020B0609020204030204" pitchFamily="49" charset="0"/>
              </a:rPr>
              <a:t>İcra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u="sng" dirty="0">
                <a:latin typeface="Consolas" panose="020B0609020204030204" pitchFamily="49" charset="0"/>
              </a:rPr>
              <a:t>global</a:t>
            </a:r>
            <a:r>
              <a:rPr lang="tr-TR" sz="1100" dirty="0">
                <a:latin typeface="Consolas" panose="020B0609020204030204" pitchFamily="49" charset="0"/>
              </a:rPr>
              <a:t>        </a:t>
            </a:r>
            <a:endParaRPr lang="tr-TR" sz="1100" u="sng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u="sng" dirty="0">
                <a:latin typeface="Consolas" panose="020B0609020204030204" pitchFamily="49" charset="0"/>
              </a:rPr>
              <a:t>Sıra</a:t>
            </a: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u="sng" dirty="0">
                <a:latin typeface="Consolas" panose="020B0609020204030204" pitchFamily="49" charset="0"/>
              </a:rPr>
              <a:t> x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u="sng" dirty="0">
                <a:latin typeface="Consolas" panose="020B0609020204030204" pitchFamily="49" charset="0"/>
              </a:rPr>
              <a:t> y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u="sng" dirty="0">
                <a:latin typeface="Consolas" panose="020B0609020204030204" pitchFamily="49" charset="0"/>
              </a:rPr>
              <a:t>main::x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u="sng" dirty="0">
                <a:highlight>
                  <a:srgbClr val="FFFF00"/>
                </a:highlight>
                <a:latin typeface="Consolas" panose="020B0609020204030204" pitchFamily="49" charset="0"/>
              </a:rPr>
              <a:t>b::x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u="sng" dirty="0">
                <a:latin typeface="Consolas" panose="020B0609020204030204" pitchFamily="49" charset="0"/>
              </a:rPr>
              <a:t>ÇIKTI</a:t>
            </a: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u="sng" dirty="0">
                <a:latin typeface="Consolas" panose="020B0609020204030204" pitchFamily="49" charset="0"/>
              </a:rPr>
              <a:t>AÇIKLAMA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    5 12      --   15        </a:t>
            </a:r>
            <a:r>
              <a:rPr lang="tr-TR" sz="1100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Program Belleğe Yüklendi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1  -- 12      15  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2  -- 12      15   --        &gt;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b() çağrılır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3  -- 12      --   15         </a:t>
            </a:r>
            <a:r>
              <a:rPr lang="tr-TR" sz="1100" dirty="0">
                <a:solidFill>
                  <a:srgbClr val="00B050"/>
                </a:solidFill>
                <a:latin typeface="Consolas" panose="020B0609020204030204" pitchFamily="49" charset="0"/>
              </a:rPr>
              <a:t>b deki x </a:t>
            </a:r>
            <a:r>
              <a:rPr lang="tr-TR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B050"/>
                </a:solidFill>
                <a:latin typeface="Consolas" panose="020B0609020204030204" pitchFamily="49" charset="0"/>
              </a:rPr>
              <a:t> dikkat 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4  -- 12      --  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5  -- 12      --  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18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18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  <a:r>
              <a:rPr lang="tr-TR" sz="1100" dirty="0">
                <a:latin typeface="Consolas" panose="020B0609020204030204" pitchFamily="49" charset="0"/>
              </a:rPr>
              <a:t>&lt;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b() den main içine dönülür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6  -- 12   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tr-TR" sz="1100" dirty="0">
                <a:latin typeface="Consolas" panose="020B0609020204030204" pitchFamily="49" charset="0"/>
              </a:rPr>
              <a:t>   --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15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7  -- 12      15   -- ****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8  -- 12     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r>
              <a:rPr lang="tr-TR" sz="1100" dirty="0">
                <a:latin typeface="Consolas" panose="020B0609020204030204" pitchFamily="49" charset="0"/>
              </a:rPr>
              <a:t>  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 9  -- 12      16   --        &gt;a() çağrılır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10  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4 </a:t>
            </a:r>
            <a:r>
              <a:rPr lang="tr-TR" sz="1100" dirty="0">
                <a:latin typeface="Consolas" panose="020B0609020204030204" pitchFamily="49" charset="0"/>
              </a:rPr>
              <a:t>12      --  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11   4 12      --   --        &gt;&gt;a() içinde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b() çağrılır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12  -- 12      --   18           </a:t>
            </a:r>
            <a:r>
              <a:rPr lang="tr-TR" sz="1100" dirty="0">
                <a:solidFill>
                  <a:srgbClr val="00B050"/>
                </a:solidFill>
                <a:latin typeface="Consolas" panose="020B0609020204030204" pitchFamily="49" charset="0"/>
              </a:rPr>
              <a:t>b deki x </a:t>
            </a:r>
            <a:r>
              <a:rPr lang="tr-TR" sz="1100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B050"/>
                </a:solidFill>
                <a:latin typeface="Consolas" panose="020B0609020204030204" pitchFamily="49" charset="0"/>
              </a:rPr>
              <a:t> dikkat 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13  -- 12      --  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21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14  -- 12      --  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21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21</a:t>
            </a:r>
            <a:r>
              <a:rPr lang="tr-TR" sz="1100" dirty="0">
                <a:latin typeface="Consolas" panose="020B0609020204030204" pitchFamily="49" charset="0"/>
              </a:rPr>
              <a:t>     &lt;&lt;a() içine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b() den dönülür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15   4 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13</a:t>
            </a:r>
            <a:r>
              <a:rPr lang="tr-TR" sz="1100" dirty="0">
                <a:latin typeface="Consolas" panose="020B0609020204030204" pitchFamily="49" charset="0"/>
              </a:rPr>
              <a:t>      --   --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16  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tr-TR" sz="1100" dirty="0">
                <a:latin typeface="Consolas" panose="020B0609020204030204" pitchFamily="49" charset="0"/>
              </a:rPr>
              <a:t> 13      --   -- </a:t>
            </a:r>
            <a:r>
              <a:rPr lang="tr-TR" sz="11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lang="tr-TR" sz="1100" dirty="0">
                <a:latin typeface="Consolas" panose="020B0609020204030204" pitchFamily="49" charset="0"/>
              </a:rPr>
              <a:t>      &gt;a() dan maine dönülür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17  -- 13     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16</a:t>
            </a:r>
            <a:r>
              <a:rPr lang="tr-TR" sz="1100" dirty="0">
                <a:latin typeface="Consolas" panose="020B0609020204030204" pitchFamily="49" charset="0"/>
              </a:rPr>
              <a:t>   --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18  --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13</a:t>
            </a:r>
            <a:r>
              <a:rPr lang="tr-TR" sz="1100" dirty="0">
                <a:latin typeface="Consolas" panose="020B0609020204030204" pitchFamily="49" charset="0"/>
              </a:rPr>
              <a:t>      16   -- </a:t>
            </a:r>
            <a:r>
              <a:rPr lang="tr-TR" sz="1100" dirty="0">
                <a:solidFill>
                  <a:srgbClr val="0000CC"/>
                </a:solidFill>
                <a:latin typeface="Consolas" panose="020B0609020204030204" pitchFamily="49" charset="0"/>
              </a:rPr>
              <a:t>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tr-TR" sz="1100" dirty="0">
                <a:latin typeface="Consolas" panose="020B0609020204030204" pitchFamily="49" charset="0"/>
              </a:rPr>
              <a:t>  19  -- 13      16   --        İşletim sitemine dönülür</a:t>
            </a:r>
          </a:p>
        </p:txBody>
      </p:sp>
    </p:spTree>
    <p:extLst>
      <p:ext uri="{BB962C8B-B14F-4D97-AF65-F5344CB8AC3E}">
        <p14:creationId xmlns:p14="http://schemas.microsoft.com/office/powerpoint/2010/main" val="118351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Depolama Sınıfları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storage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classes</a:t>
            </a:r>
            <a:r>
              <a:rPr lang="tr-TR" dirty="0"/>
              <a:t>) bir değişkenin/fonksiyonun özelliklerini tanımlamak için kullanılır. </a:t>
            </a:r>
          </a:p>
          <a:p>
            <a:pPr marL="0" indent="0">
              <a:buNone/>
            </a:pPr>
            <a:r>
              <a:rPr lang="tr-TR" dirty="0"/>
              <a:t>Bu özellikler temel olarak bir programın </a:t>
            </a:r>
            <a:r>
              <a:rPr lang="tr-TR" u="sng" dirty="0">
                <a:solidFill>
                  <a:srgbClr val="FF0000"/>
                </a:solidFill>
              </a:rPr>
              <a:t>çalışma süresi boyunca </a:t>
            </a:r>
            <a:r>
              <a:rPr lang="tr-TR" dirty="0"/>
              <a:t>belirli </a:t>
            </a:r>
            <a:r>
              <a:rPr lang="tr-TR" u="sng" dirty="0">
                <a:solidFill>
                  <a:srgbClr val="FF0000"/>
                </a:solidFill>
              </a:rPr>
              <a:t>bir değişkenin varlığını izlememize</a:t>
            </a:r>
            <a:r>
              <a:rPr lang="tr-TR" dirty="0"/>
              <a:t> yardımcı olan </a:t>
            </a:r>
            <a:r>
              <a:rPr lang="tr-TR" b="1" dirty="0">
                <a:solidFill>
                  <a:srgbClr val="0070C0"/>
                </a:solidFill>
              </a:rPr>
              <a:t>faaliyet alanı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scope</a:t>
            </a:r>
            <a:r>
              <a:rPr lang="tr-TR" b="1" dirty="0"/>
              <a:t>), </a:t>
            </a:r>
            <a:r>
              <a:rPr lang="tr-TR" b="1" dirty="0">
                <a:solidFill>
                  <a:srgbClr val="0070C0"/>
                </a:solidFill>
              </a:rPr>
              <a:t>görünürlüğü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visibility</a:t>
            </a:r>
            <a:r>
              <a:rPr lang="tr-TR" b="1" dirty="0"/>
              <a:t>) ve </a:t>
            </a:r>
            <a:r>
              <a:rPr lang="tr-TR" b="1" dirty="0">
                <a:solidFill>
                  <a:srgbClr val="0070C0"/>
                </a:solidFill>
              </a:rPr>
              <a:t>yaşam süresini </a:t>
            </a:r>
            <a:r>
              <a:rPr lang="tr-TR" b="1" dirty="0"/>
              <a:t>(</a:t>
            </a:r>
            <a:r>
              <a:rPr lang="tr-TR" b="1" dirty="0">
                <a:solidFill>
                  <a:srgbClr val="FF0000"/>
                </a:solidFill>
              </a:rPr>
              <a:t>life time</a:t>
            </a:r>
            <a:r>
              <a:rPr lang="tr-TR" b="1" dirty="0"/>
              <a:t>) içerir</a:t>
            </a:r>
            <a:r>
              <a:rPr lang="tr-TR" dirty="0"/>
              <a:t>.</a:t>
            </a:r>
          </a:p>
          <a:p>
            <a:pPr marL="0" indent="0" algn="ctr">
              <a:buNone/>
            </a:pPr>
            <a:r>
              <a:rPr lang="tr-TR" b="1" i="1" dirty="0">
                <a:highlight>
                  <a:srgbClr val="FFFF00"/>
                </a:highlight>
              </a:rPr>
              <a:t>Faaliyet alanı (</a:t>
            </a:r>
            <a:r>
              <a:rPr lang="tr-TR" b="1" i="1" dirty="0" err="1">
                <a:highlight>
                  <a:srgbClr val="FFFF00"/>
                </a:highlight>
              </a:rPr>
              <a:t>Scope</a:t>
            </a:r>
            <a:r>
              <a:rPr lang="tr-TR" b="1" i="1" dirty="0">
                <a:highlight>
                  <a:srgbClr val="FFFF00"/>
                </a:highlight>
              </a:rPr>
              <a:t>) değişkenlerin tanınıp bilindiği yerlerdir.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E892859-6446-4800-9E53-16C58AF07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 dili, dört tip depolama sınıfı kullanır.</a:t>
            </a: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auto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extern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register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depolama sınıfı, </a:t>
            </a:r>
            <a:r>
              <a:rPr lang="tr-TR" sz="1600" u="sng" dirty="0"/>
              <a:t>bir fonksiyon </a:t>
            </a:r>
            <a:r>
              <a:rPr lang="tr-TR" sz="1600" dirty="0"/>
              <a:t>veya </a:t>
            </a:r>
            <a:r>
              <a:rPr lang="tr-TR" sz="1600" u="sng" dirty="0"/>
              <a:t>blok içinde </a:t>
            </a:r>
            <a:r>
              <a:rPr lang="tr-TR" sz="1600" u="sng" dirty="0" err="1"/>
              <a:t>kimliklendirilmiş</a:t>
            </a:r>
            <a:r>
              <a:rPr lang="tr-TR" sz="1600" u="sng" dirty="0"/>
              <a:t> </a:t>
            </a:r>
            <a:r>
              <a:rPr lang="tr-TR" sz="1600" dirty="0"/>
              <a:t>tüm değişkenler için </a:t>
            </a:r>
            <a:r>
              <a:rPr lang="tr-TR" sz="1600" dirty="0">
                <a:highlight>
                  <a:srgbClr val="FFFF00"/>
                </a:highlight>
              </a:rPr>
              <a:t>varsayılan (</a:t>
            </a:r>
            <a:r>
              <a:rPr lang="tr-TR" sz="1600" dirty="0" err="1">
                <a:highlight>
                  <a:srgbClr val="FFFF00"/>
                </a:highlight>
              </a:rPr>
              <a:t>default</a:t>
            </a:r>
            <a:r>
              <a:rPr lang="tr-TR" sz="1600" dirty="0">
                <a:highlight>
                  <a:srgbClr val="FFFF00"/>
                </a:highlight>
              </a:rPr>
              <a:t>) depolama sınıfıdır</a:t>
            </a:r>
            <a:r>
              <a:rPr lang="tr-TR" sz="1600" dirty="0"/>
              <a:t>.  Bu nedenle, C dilinde program yazarken </a:t>
            </a: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anahtar sözcüğü nadiren kullanılır.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>
                <a:highlight>
                  <a:srgbClr val="FFFF00"/>
                </a:highlight>
              </a:rPr>
              <a:t>Otomatik değişkenlere yalnızca blok içinden erişilebilir </a:t>
            </a:r>
            <a:br>
              <a:rPr lang="tr-TR" sz="1600" dirty="0">
                <a:highlight>
                  <a:srgbClr val="FFFF00"/>
                </a:highlight>
              </a:rPr>
            </a:b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Bu depolama sınıfına dahil değişkenler </a:t>
            </a:r>
            <a:r>
              <a:rPr lang="tr-TR" sz="1600" b="1" dirty="0">
                <a:solidFill>
                  <a:srgbClr val="0070C0"/>
                </a:solidFill>
              </a:rPr>
              <a:t>yığın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FF0000"/>
                </a:solidFill>
              </a:rPr>
              <a:t>stack</a:t>
            </a:r>
            <a:r>
              <a:rPr lang="tr-TR" sz="1600" dirty="0"/>
              <a:t>) bellekte tutulur. Bu bellek son giren değişken ilk çıkar (</a:t>
            </a:r>
            <a:r>
              <a:rPr lang="tr-TR" sz="1600" dirty="0" err="1"/>
              <a:t>Last</a:t>
            </a:r>
            <a:r>
              <a:rPr lang="tr-TR" sz="1600" dirty="0"/>
              <a:t> in First </a:t>
            </a:r>
            <a:r>
              <a:rPr lang="tr-TR" sz="1600" dirty="0" err="1"/>
              <a:t>Out</a:t>
            </a:r>
            <a:r>
              <a:rPr lang="tr-TR" sz="1600" dirty="0"/>
              <a:t>-LIFO) mantığında bir bellektir. Bir fonksiyon çağrılacağı zaman yerel değişkenler ile argümanlar bu belleğe konur. Fonksiyon dönüşünde hepsi geri alınır.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tr-TR" sz="1600" b="1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depolama sınıfı bize basitçe </a:t>
            </a:r>
            <a:r>
              <a:rPr lang="tr-TR" sz="1600" dirty="0">
                <a:highlight>
                  <a:srgbClr val="FFFF00"/>
                </a:highlight>
              </a:rPr>
              <a:t>değişkenin kullanıldığı blokta değil başka bir yerde tanımlandığını söyler. </a:t>
            </a:r>
            <a:br>
              <a:rPr lang="tr-TR" sz="1600" dirty="0">
                <a:highlight>
                  <a:srgbClr val="FFFF00"/>
                </a:highlight>
              </a:rPr>
            </a:b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Temel olarak, değer ona farklı bir blokta atanır ve bunun değer üzerinde değişiklik yapılabilir.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Bunların yanında bir global değişken, </a:t>
            </a:r>
            <a:r>
              <a:rPr lang="tr-TR" sz="1600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anahtar sözcüğünü </a:t>
            </a:r>
            <a:r>
              <a:rPr lang="tr-TR" sz="1600" dirty="0" err="1"/>
              <a:t>kimliklendirme</a:t>
            </a:r>
            <a:r>
              <a:rPr lang="tr-TR" sz="1600" dirty="0"/>
              <a:t> önüne yerleştirerek </a:t>
            </a:r>
            <a:r>
              <a:rPr lang="tr-TR" sz="1600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de yapılabilir.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</a:t>
            </a:r>
            <a:r>
              <a:rPr lang="tr-TR" sz="1600" b="1" dirty="0" err="1">
                <a:solidFill>
                  <a:srgbClr val="FF0000"/>
                </a:solidFill>
              </a:rPr>
              <a:t>segment</a:t>
            </a:r>
            <a:r>
              <a:rPr lang="tr-TR" sz="1600" dirty="0"/>
              <a:t>) yer alır. Derleme sırasında bu bellek hep sıfırla doldurulduğundan ilk değerler hep sıfırdır.</a:t>
            </a:r>
          </a:p>
        </p:txBody>
      </p:sp>
    </p:spTree>
    <p:extLst>
      <p:ext uri="{BB962C8B-B14F-4D97-AF65-F5344CB8AC3E}">
        <p14:creationId xmlns:p14="http://schemas.microsoft.com/office/powerpoint/2010/main" val="89569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tr-TR" sz="1600" b="1" dirty="0" err="1">
                <a:latin typeface="Consolas" panose="020B0609020204030204" pitchFamily="49" charset="0"/>
              </a:rPr>
              <a:t>static</a:t>
            </a:r>
            <a:r>
              <a:rPr lang="tr-TR" sz="1600" dirty="0"/>
              <a:t> depolama sınıfı yaygın olarak kullanılan statik değişkenleri </a:t>
            </a:r>
            <a:r>
              <a:rPr lang="tr-TR" sz="1600" dirty="0" err="1"/>
              <a:t>kimliklendirmek</a:t>
            </a:r>
            <a:r>
              <a:rPr lang="tr-TR" sz="1600" dirty="0"/>
              <a:t> için kullanılır.  </a:t>
            </a:r>
            <a:r>
              <a:rPr lang="tr-TR" sz="1600" dirty="0">
                <a:solidFill>
                  <a:srgbClr val="0070C0"/>
                </a:solidFill>
                <a:highlight>
                  <a:srgbClr val="FFFF00"/>
                </a:highlight>
              </a:rPr>
              <a:t>Statik değişkenler </a:t>
            </a:r>
            <a:r>
              <a:rPr lang="tr-TR" sz="1600" dirty="0">
                <a:highlight>
                  <a:srgbClr val="FFFF00"/>
                </a:highlight>
              </a:rPr>
              <a:t>(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static</a:t>
            </a:r>
            <a:r>
              <a:rPr lang="tr-TR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variables</a:t>
            </a:r>
            <a:r>
              <a:rPr lang="tr-TR" sz="1600" dirty="0">
                <a:highlight>
                  <a:srgbClr val="FFFF00"/>
                </a:highlight>
              </a:rPr>
              <a:t>), faaliyet alanı (</a:t>
            </a:r>
            <a:r>
              <a:rPr lang="tr-TR" sz="1600" dirty="0" err="1">
                <a:highlight>
                  <a:srgbClr val="FFFF00"/>
                </a:highlight>
              </a:rPr>
              <a:t>scope</a:t>
            </a:r>
            <a:r>
              <a:rPr lang="tr-TR" sz="1600" dirty="0">
                <a:highlight>
                  <a:srgbClr val="FFFF00"/>
                </a:highlight>
              </a:rPr>
              <a:t>)dışına çıktıktan sonra bile değerlerini koruma özelliğine sahiptir!</a:t>
            </a:r>
            <a:r>
              <a:rPr lang="tr-TR" sz="1600" dirty="0"/>
              <a:t> </a:t>
            </a:r>
            <a:r>
              <a:rPr lang="tr-TR" sz="1600" u="sng" dirty="0">
                <a:solidFill>
                  <a:srgbClr val="FF0000"/>
                </a:solidFill>
              </a:rPr>
              <a:t>Dolayısıyla statik değişkenler kapsamlarındaki son kullanımlarının değerini korur.  Kapsamları, tanımlandıkları işleve göre yereldir.</a:t>
            </a:r>
            <a:r>
              <a:rPr lang="tr-TR" sz="1600" dirty="0"/>
              <a:t> Evrensel statik değişkenlere programın herhangi bir yerinden erişilebilir. 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</a:t>
            </a:r>
            <a:r>
              <a:rPr lang="tr-TR" sz="1600" b="1" dirty="0" err="1">
                <a:solidFill>
                  <a:srgbClr val="FF0000"/>
                </a:solidFill>
              </a:rPr>
              <a:t>segment</a:t>
            </a:r>
            <a:r>
              <a:rPr lang="tr-TR" sz="1600" dirty="0"/>
              <a:t>) yer alır. Derleme sırasında bu bellek hep sıfırla doldurulduğundan </a:t>
            </a:r>
            <a:r>
              <a:rPr lang="tr-TR" sz="1600" dirty="0">
                <a:highlight>
                  <a:srgbClr val="FFFF00"/>
                </a:highlight>
              </a:rPr>
              <a:t>ilk değerler hep sıfırdır</a:t>
            </a:r>
            <a:r>
              <a:rPr lang="tr-TR" sz="1600" dirty="0"/>
              <a:t>.</a:t>
            </a:r>
            <a:endParaRPr lang="tr-TR" sz="1600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depolama, </a:t>
            </a: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değişkenlerle aynı işlevselliğe sahiptir. Tek fark, derleyicinin, </a:t>
            </a:r>
            <a:r>
              <a:rPr lang="tr-TR" sz="1600" dirty="0">
                <a:highlight>
                  <a:srgbClr val="FFFF00"/>
                </a:highlight>
              </a:rPr>
              <a:t>eğer boş bir CPU kaydedicisi (</a:t>
            </a:r>
            <a:r>
              <a:rPr lang="tr-TR" sz="1600" dirty="0" err="1">
                <a:highlight>
                  <a:srgbClr val="FFFF00"/>
                </a:highlight>
              </a:rPr>
              <a:t>register</a:t>
            </a:r>
            <a:r>
              <a:rPr lang="tr-TR" sz="1600" dirty="0">
                <a:highlight>
                  <a:srgbClr val="FFFF00"/>
                </a:highlight>
              </a:rPr>
              <a:t>) mevcutsa değişken olarak o kaydedicinin kullanılmasıdır</a:t>
            </a:r>
            <a:r>
              <a:rPr lang="tr-TR" sz="1600" dirty="0"/>
              <a:t>. Bu da bu değişkenlerin, bellekte saklanan değişkenlerden çok daha hızlı olmasını sağlar. 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Eğer boş bir CPU kaydedicisi mevcut değilse, değişken yalnızca bellekte saklanır. Genellikle bir programda çok sık erişilmesi gereken birkaç değişken, programın çalışma süresini artıran </a:t>
            </a: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anahtar sözcüğüyle </a:t>
            </a:r>
            <a:r>
              <a:rPr lang="tr-TR" sz="1600" dirty="0" err="1"/>
              <a:t>kimliklendirilir</a:t>
            </a:r>
            <a:r>
              <a:rPr lang="tr-T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006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43409456-4830-4706-89EB-D2D970C3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140706"/>
              </p:ext>
            </p:extLst>
          </p:nvPr>
        </p:nvGraphicFramePr>
        <p:xfrm>
          <a:off x="1069975" y="2120900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748">
                  <a:extLst>
                    <a:ext uri="{9D8B030D-6E8A-4147-A177-3AD203B41FA5}">
                      <a16:colId xmlns:a16="http://schemas.microsoft.com/office/drawing/2014/main" val="2273593612"/>
                    </a:ext>
                  </a:extLst>
                </a:gridCol>
                <a:gridCol w="2556612">
                  <a:extLst>
                    <a:ext uri="{9D8B030D-6E8A-4147-A177-3AD203B41FA5}">
                      <a16:colId xmlns:a16="http://schemas.microsoft.com/office/drawing/2014/main" val="105550531"/>
                    </a:ext>
                  </a:extLst>
                </a:gridCol>
                <a:gridCol w="1454949">
                  <a:extLst>
                    <a:ext uri="{9D8B030D-6E8A-4147-A177-3AD203B41FA5}">
                      <a16:colId xmlns:a16="http://schemas.microsoft.com/office/drawing/2014/main" val="228121994"/>
                    </a:ext>
                  </a:extLst>
                </a:gridCol>
                <a:gridCol w="2568411">
                  <a:extLst>
                    <a:ext uri="{9D8B030D-6E8A-4147-A177-3AD203B41FA5}">
                      <a16:colId xmlns:a16="http://schemas.microsoft.com/office/drawing/2014/main" val="28984469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9311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Depolama sıfatı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Depo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Başlangıç Değeri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Faaliyet alanı (</a:t>
                      </a:r>
                      <a:r>
                        <a:rPr lang="tr-TR" sz="2000" dirty="0" err="1"/>
                        <a:t>scope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Ömür (</a:t>
                      </a:r>
                      <a:r>
                        <a:rPr lang="tr-TR" sz="2000" dirty="0" err="1"/>
                        <a:t>lifetime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auto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Yığın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>
                          <a:solidFill>
                            <a:srgbClr val="FF0000"/>
                          </a:solidFill>
                        </a:rPr>
                        <a:t>Stack</a:t>
                      </a:r>
                      <a:r>
                        <a:rPr lang="tr-TR" sz="2000" dirty="0"/>
                        <a:t>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extern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Evrensel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(Tüm dosyalarda)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5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static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İçinde bulunduğu blok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register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İşlemci kaydedicileri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(CPU </a:t>
                      </a:r>
                      <a:r>
                        <a:rPr lang="tr-TR" sz="2000" dirty="0" err="1"/>
                        <a:t>Registers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DE1CD-8C79-4375-BC08-DB6F632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1F8005-F565-4E8D-A9B8-4F927113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//XTRN2.C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//XTRN1.C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funcExtern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(); // bir başka dosyada tanımlı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// bir başka dosyada tanımlı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</a:t>
            </a:r>
            <a:r>
              <a:rPr lang="tr-TR" sz="1800" dirty="0" err="1">
                <a:latin typeface="Consolas" panose="020B0609020204030204" pitchFamily="49" charset="0"/>
              </a:rPr>
              <a:t>extern</a:t>
            </a:r>
            <a:r>
              <a:rPr lang="tr-TR" sz="1800" dirty="0">
                <a:latin typeface="Consolas" panose="020B0609020204030204" pitchFamily="49" charset="0"/>
              </a:rPr>
              <a:t>: %d\n",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= 2;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</a:t>
            </a:r>
            <a:r>
              <a:rPr lang="tr-TR" sz="1800" dirty="0" err="1">
                <a:latin typeface="Consolas" panose="020B0609020204030204" pitchFamily="49" charset="0"/>
              </a:rPr>
              <a:t>extern</a:t>
            </a:r>
            <a:r>
              <a:rPr lang="tr-TR" sz="1800" dirty="0">
                <a:latin typeface="Consolas" panose="020B0609020204030204" pitchFamily="49" charset="0"/>
              </a:rPr>
              <a:t>: %d\n",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CD80C-BAB8-4D0E-A100-47AABB0F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XTRN2.C ve XTRN1.C kodları birlikte derlenmelidir.</a:t>
            </a:r>
          </a:p>
          <a:p>
            <a:r>
              <a:rPr lang="tr-T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gcc</a:t>
            </a: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xtrn1.c xtrn2.c</a:t>
            </a:r>
          </a:p>
        </p:txBody>
      </p:sp>
    </p:spTree>
    <p:extLst>
      <p:ext uri="{BB962C8B-B14F-4D97-AF65-F5344CB8AC3E}">
        <p14:creationId xmlns:p14="http://schemas.microsoft.com/office/powerpoint/2010/main" val="397248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Auto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a = 32;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a=32; ile eşdeğer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a değişkeni bu fonksiyon bloğu ile tanımlanabilecek iç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bloklarda geçerlidir.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yani faaliyet alanı (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scope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bu fonksiyon ile sınırlıdır.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(a==32){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b; ile eşdeğer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bloğunda ve tanımlanabilecek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iç bloklarda geçerlidir.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b= a+2;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("b: %d\n", b);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b: 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a=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("a: %d\n", a);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("a: %d\n", a);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blok içinde tanımlanmış değişkenler yığın (</a:t>
            </a:r>
            <a:r>
              <a:rPr lang="tr-TR" sz="2000" dirty="0" err="1">
                <a:solidFill>
                  <a:srgbClr val="FF0000"/>
                </a:solidFill>
              </a:rPr>
              <a:t>stack</a:t>
            </a:r>
            <a:r>
              <a:rPr lang="tr-TR" sz="2000" dirty="0"/>
              <a:t>) bellekte yer alırlar. Bulunduğu blok ve iç (</a:t>
            </a:r>
            <a:r>
              <a:rPr lang="tr-TR" sz="2000" dirty="0" err="1">
                <a:solidFill>
                  <a:srgbClr val="FF0000"/>
                </a:solidFill>
              </a:rPr>
              <a:t>inner</a:t>
            </a:r>
            <a:r>
              <a:rPr lang="tr-TR" sz="2000" dirty="0"/>
              <a:t>) bloklarda tanınır ve bilirler. Blok dışında bilinmez ve tanınmazlar.</a:t>
            </a:r>
          </a:p>
          <a:p>
            <a:r>
              <a:rPr lang="tr-TR" sz="2000" dirty="0"/>
              <a:t>Bir değişken </a:t>
            </a:r>
            <a:r>
              <a:rPr lang="tr-TR" sz="2000" dirty="0" err="1"/>
              <a:t>kimliklendirmesi</a:t>
            </a:r>
            <a:r>
              <a:rPr lang="tr-TR" sz="2000" dirty="0"/>
              <a:t>, iç (</a:t>
            </a:r>
            <a:r>
              <a:rPr lang="tr-TR" sz="2000" dirty="0" err="1"/>
              <a:t>inner</a:t>
            </a:r>
            <a:r>
              <a:rPr lang="tr-TR" sz="2000" dirty="0"/>
              <a:t>) bloklarda bir başka değişkene verilirse bu değişkene artık ulaşılamaz. </a:t>
            </a:r>
          </a:p>
        </p:txBody>
      </p:sp>
    </p:spTree>
    <p:extLst>
      <p:ext uri="{BB962C8B-B14F-4D97-AF65-F5344CB8AC3E}">
        <p14:creationId xmlns:p14="http://schemas.microsoft.com/office/powerpoint/2010/main" val="281300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STATIC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stdio.h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</a:t>
            </a:r>
            <a:r>
              <a:rPr lang="tr-TR" sz="1200" dirty="0"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//3-10-17-24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y = 5;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//4-11-18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 = 10; </a:t>
            </a: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//5-12-19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y++;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//6-13-20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p++;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//7-14-21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("i: %d, static y: %d\n", </a:t>
            </a:r>
            <a:r>
              <a:rPr lang="en-US" sz="1200" dirty="0" err="1">
                <a:latin typeface="Consolas" panose="020B0609020204030204" pitchFamily="49" charset="0"/>
              </a:rPr>
              <a:t>i,y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//8-15-22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printf</a:t>
            </a:r>
            <a:r>
              <a:rPr lang="en-US" sz="1200" dirty="0">
                <a:latin typeface="Consolas" panose="020B0609020204030204" pitchFamily="49" charset="0"/>
              </a:rPr>
              <a:t>("i: %d, non-static p: %d\n",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, p);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//9-16-23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latin typeface="Consolas" panose="020B0609020204030204" pitchFamily="49" charset="0"/>
              </a:rPr>
              <a:t>//25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u="sng" dirty="0">
                <a:latin typeface="Consolas" panose="020B0609020204030204" pitchFamily="49" charset="0"/>
              </a:rPr>
              <a:t>İcra Sırası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i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y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p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ÇIKTI                 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AÇIKLAMA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0 --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200" dirty="0">
                <a:latin typeface="Consolas" panose="020B0609020204030204" pitchFamily="49" charset="0"/>
              </a:rPr>
              <a:t> --                        Program Çalışmaya Başladığında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1 -- -- --                        -&gt;Fonksiyona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2  0 --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3  1 -- --                        i=1 yapılır ve i&lt;4 olduğundan döngüye girilir.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4  1  5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5  1  5 10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6  1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7  1  6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8  1  6 11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9  1  6 11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10  2 --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11  2  6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12  2  6 10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13  2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14  2  7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15  2  7 11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16  2  7 11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17  3 --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18  3  7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19  3  7 10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20  3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21  3  8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22  3  8 11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23  3  8 11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24  4 -- --                        i=4 olduğundan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döngüsünden ve ardından fonksiyondan çıkılır.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25 -- -- --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Yandaki programda;</a:t>
            </a:r>
          </a:p>
          <a:p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olarak tanımlanan değişkenin program başladığında bellekte oluşturulup program bitene kadar aynı bellek bölgesini kullanan bir değişken olduğu görülmektedir.</a:t>
            </a:r>
          </a:p>
          <a:p>
            <a:r>
              <a:rPr lang="tr-TR" sz="2000" dirty="0"/>
              <a:t>Bu </a:t>
            </a:r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değişken yalnızca </a:t>
            </a:r>
            <a:r>
              <a:rPr lang="tr-TR" sz="2000" dirty="0" err="1"/>
              <a:t>for</a:t>
            </a:r>
            <a:r>
              <a:rPr lang="tr-TR" sz="2000" dirty="0"/>
              <a:t> içinde geçerlidir. Yani faaliyet alanı (</a:t>
            </a:r>
            <a:r>
              <a:rPr lang="tr-TR" sz="2000" dirty="0" err="1">
                <a:solidFill>
                  <a:srgbClr val="FF0000"/>
                </a:solidFill>
              </a:rPr>
              <a:t>scope</a:t>
            </a:r>
            <a:r>
              <a:rPr lang="tr-TR" sz="2000" dirty="0"/>
              <a:t>) içinde bulunduğu </a:t>
            </a:r>
            <a:r>
              <a:rPr lang="tr-TR" sz="2000" dirty="0" err="1"/>
              <a:t>for</a:t>
            </a:r>
            <a:r>
              <a:rPr lang="tr-TR" sz="2000" dirty="0"/>
              <a:t> bloğu ile sınırlıdır.</a:t>
            </a:r>
          </a:p>
        </p:txBody>
      </p:sp>
    </p:spTree>
    <p:extLst>
      <p:ext uri="{BB962C8B-B14F-4D97-AF65-F5344CB8AC3E}">
        <p14:creationId xmlns:p14="http://schemas.microsoft.com/office/powerpoint/2010/main" val="25324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regıster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stdio.h</a:t>
            </a:r>
            <a:r>
              <a:rPr lang="en-US" sz="2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register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hizli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'G’;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='A';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tr-TR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tr-TR" sz="2400" dirty="0">
                <a:latin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("%c",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tr-TR" sz="2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 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000" dirty="0"/>
              <a:t>Eğer boş bir CPU kaydedicisi (</a:t>
            </a:r>
            <a:r>
              <a:rPr lang="tr-TR" sz="2000" dirty="0" err="1"/>
              <a:t>register</a:t>
            </a:r>
            <a:r>
              <a:rPr lang="tr-TR" sz="2000" dirty="0"/>
              <a:t>) mevcutsa değişken olarak o kaydedicinin kullanılmasıdır.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Bu, </a:t>
            </a:r>
            <a:r>
              <a:rPr lang="tr-TR" sz="2000" dirty="0" err="1"/>
              <a:t>register</a:t>
            </a:r>
            <a:r>
              <a:rPr lang="tr-TR" sz="2000" dirty="0"/>
              <a:t> değişkenlerinin kullanımı, programın çalışma zamanında bellekte saklanan değişkenlerden çok daha hızlı olmasını sağlar. 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Örnek program kısa olduğundan fark anlaşılamayabilir ama süre sınırlı ve hız gerektiren işlemlerde tercih edilebilir.</a:t>
            </a:r>
          </a:p>
        </p:txBody>
      </p:sp>
    </p:spTree>
    <p:extLst>
      <p:ext uri="{BB962C8B-B14F-4D97-AF65-F5344CB8AC3E}">
        <p14:creationId xmlns:p14="http://schemas.microsoft.com/office/powerpoint/2010/main" val="420646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5907</TotalTime>
  <Words>2880</Words>
  <Application>Microsoft Office PowerPoint</Application>
  <PresentationFormat>Geniş ekran</PresentationFormat>
  <Paragraphs>378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Calibri</vt:lpstr>
      <vt:lpstr>Cambria</vt:lpstr>
      <vt:lpstr>Consolas</vt:lpstr>
      <vt:lpstr>Wingdings</vt:lpstr>
      <vt:lpstr>Wood Type</vt:lpstr>
      <vt:lpstr>C dili ile  yapısal programlama</vt:lpstr>
      <vt:lpstr>Depolama sınıfları (storage classes)</vt:lpstr>
      <vt:lpstr>depolama sınıfları</vt:lpstr>
      <vt:lpstr>depolama sınıfları</vt:lpstr>
      <vt:lpstr>Depolama sınıfları (storage classes)</vt:lpstr>
      <vt:lpstr>Extern depolama sınıfı</vt:lpstr>
      <vt:lpstr>Auto depolama sınıfı</vt:lpstr>
      <vt:lpstr>STATIC depolama sınıfı</vt:lpstr>
      <vt:lpstr>regıster depolama sınıfı</vt:lpstr>
      <vt:lpstr>Evrensel (global) değişkenler I</vt:lpstr>
      <vt:lpstr>Evrensel (global) değişkenler II</vt:lpstr>
      <vt:lpstr>Evrensel (global) değişkenler III</vt:lpstr>
      <vt:lpstr>Evrensel (global) değişkenler III</vt:lpstr>
      <vt:lpstr>Evrensel (global) değişkenler III</vt:lpstr>
      <vt:lpstr>Birden Fazla Kaynak Koddan Oluşan Projeler</vt:lpstr>
      <vt:lpstr>Birden Fazla Kaynak Koddan Oluşan Projeler</vt:lpstr>
      <vt:lpstr>Birden Fazla Kaynak Koddan Oluşan Projeler</vt:lpstr>
      <vt:lpstr>Yerel ve global değişkenler</vt:lpstr>
      <vt:lpstr>İzleme Örneği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456</cp:revision>
  <dcterms:created xsi:type="dcterms:W3CDTF">2020-05-21T06:51:03Z</dcterms:created>
  <dcterms:modified xsi:type="dcterms:W3CDTF">2025-03-06T13:33:09Z</dcterms:modified>
</cp:coreProperties>
</file>