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4"/>
  </p:notesMasterIdLst>
  <p:sldIdLst>
    <p:sldId id="256" r:id="rId2"/>
    <p:sldId id="317" r:id="rId3"/>
    <p:sldId id="343" r:id="rId4"/>
    <p:sldId id="345" r:id="rId5"/>
    <p:sldId id="346" r:id="rId6"/>
    <p:sldId id="369" r:id="rId7"/>
    <p:sldId id="347" r:id="rId8"/>
    <p:sldId id="348" r:id="rId9"/>
    <p:sldId id="349" r:id="rId10"/>
    <p:sldId id="367" r:id="rId11"/>
    <p:sldId id="3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FF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0835" autoAdjust="0"/>
  </p:normalViewPr>
  <p:slideViewPr>
    <p:cSldViewPr snapToGrid="0">
      <p:cViewPr varScale="1">
        <p:scale>
          <a:sx n="113" d="100"/>
          <a:sy n="113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BE3A-6CDA-4226-9B86-519537E677FC}" type="datetimeFigureOut">
              <a:rPr lang="tr-TR" smtClean="0"/>
              <a:t>6.03.2025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1D6FB-D1B3-4F13-9A3B-291FE4259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1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43497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58278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32146"/>
            <a:ext cx="3200400" cy="4348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DA16AA21-1863-4931-97CB-99D0A168701B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539" y="6272784"/>
            <a:ext cx="7824410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42900"/>
            <a:ext cx="3200400" cy="1426265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12267"/>
            <a:ext cx="3200400" cy="43684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3772C379-9A7C-4C87-A116-CBE9F58B04C5}" type="datetimeFigureOut">
              <a:rPr lang="en-US" dirty="0"/>
              <a:t>3/6/2025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8000" dirty="0"/>
              <a:t>C dili ile  </a:t>
            </a:r>
            <a:r>
              <a:rPr lang="tr-TR" sz="8000"/>
              <a:t>yapısal programlama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İlhan ÖZKAN, Elektronik Yüksek Mühendisi</a:t>
            </a:r>
            <a:br>
              <a:rPr lang="tr-T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Mayıs 2020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9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96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Yer Tutucusu 3">
                <a:extLst>
                  <a:ext uri="{FF2B5EF4-FFF2-40B4-BE49-F238E27FC236}">
                    <a16:creationId xmlns:a16="http://schemas.microsoft.com/office/drawing/2014/main" id="{35BFD38D-E03B-46EF-9ABB-E0140ACFE64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000" dirty="0"/>
                  <a:t>Verilen sayma sayısına kadar sayıların toplamını özyinelemeli (</a:t>
                </a:r>
                <a:r>
                  <a:rPr lang="tr-TR" sz="2000" dirty="0" err="1"/>
                  <a:t>recursiv</a:t>
                </a:r>
                <a:r>
                  <a:rPr lang="tr-TR" sz="2000" dirty="0"/>
                  <a:t>) olarak hesaplayan programı yazınız.</a:t>
                </a:r>
              </a:p>
              <a:p>
                <a:endParaRPr lang="tr-T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tr-T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tr-T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tr-T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𝒐𝒍𝒎𝒂𝒌</m:t>
                      </m:r>
                      <m:r>
                        <a:rPr lang="tr-T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ü</m:t>
                      </m:r>
                      <m:r>
                        <a:rPr lang="tr-T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𝒛𝒆𝒓𝒆</m:t>
                      </m:r>
                    </m:oMath>
                  </m:oMathPara>
                </a14:m>
                <a:endParaRPr lang="tr-TR" sz="18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tr-T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tr-T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tr-T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tr-T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tr-T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tr-T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tr-T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tr-T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tr-T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tr-T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tr-T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tr-T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tr-T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tr-T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tr-T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), </m:t>
                              </m:r>
                              <m:r>
                                <a:rPr lang="tr-T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tr-T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tr-T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2000" b="1" dirty="0"/>
              </a:p>
            </p:txBody>
          </p:sp>
        </mc:Choice>
        <mc:Fallback xmlns="">
          <p:sp>
            <p:nvSpPr>
              <p:cNvPr id="4" name="Metin Yer Tutucusu 3">
                <a:extLst>
                  <a:ext uri="{FF2B5EF4-FFF2-40B4-BE49-F238E27FC236}">
                    <a16:creationId xmlns:a16="http://schemas.microsoft.com/office/drawing/2014/main" id="{35BFD38D-E03B-46EF-9ABB-E0140ACFE6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095" t="-84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372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9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96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etin Yer Tutucusu 3">
                <a:extLst>
                  <a:ext uri="{FF2B5EF4-FFF2-40B4-BE49-F238E27FC236}">
                    <a16:creationId xmlns:a16="http://schemas.microsoft.com/office/drawing/2014/main" id="{35BFD38D-E03B-46EF-9ABB-E0140ACFE64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tr-TR" sz="2000" dirty="0"/>
                  <a:t>Verilen bir tamsayının kuvvetini hesaplayan programı öz yinelemeli (recursive) olarak hesaplayınız!</a:t>
                </a:r>
              </a:p>
              <a:p>
                <a:r>
                  <a:rPr lang="tr-TR" sz="2000" dirty="0"/>
                  <a:t>0</a:t>
                </a:r>
                <a:r>
                  <a:rPr lang="tr-TR" sz="2000" baseline="30000" dirty="0"/>
                  <a:t>x</a:t>
                </a:r>
                <a:r>
                  <a:rPr lang="tr-TR" sz="2000" dirty="0"/>
                  <a:t>=0 ve X</a:t>
                </a:r>
                <a:r>
                  <a:rPr lang="tr-TR" sz="2000" baseline="30000" dirty="0"/>
                  <a:t>0</a:t>
                </a:r>
                <a:r>
                  <a:rPr lang="tr-TR" sz="2000" dirty="0"/>
                  <a:t>=1 </a:t>
                </a:r>
                <a:r>
                  <a:rPr lang="tr-TR" sz="2000"/>
                  <a:t>olmak üzere X</a:t>
                </a:r>
                <a:r>
                  <a:rPr lang="tr-TR" sz="2000" baseline="30000"/>
                  <a:t>Y</a:t>
                </a:r>
                <a:endParaRPr lang="tr-TR" sz="2000" baseline="30000" dirty="0"/>
              </a:p>
              <a:p>
                <a:pPr marL="0" indent="0">
                  <a:buNone/>
                </a:pPr>
                <a:endParaRPr lang="tr-TR" sz="18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𝒕𝒂𝒃𝒂𝒏</m:t>
                      </m:r>
                      <m:r>
                        <a:rPr lang="tr-T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tr-T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tr-T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𝒌𝒖𝒗𝒗𝒆𝒕</m:t>
                      </m:r>
                      <m:r>
                        <a:rPr lang="tr-T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tr-T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𝒐𝒍𝒎𝒂𝒌</m:t>
                      </m:r>
                      <m:r>
                        <a:rPr lang="tr-T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ü</m:t>
                      </m:r>
                      <m:r>
                        <a:rPr lang="tr-T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𝒛𝒆𝒓𝒆</m:t>
                      </m:r>
                    </m:oMath>
                  </m:oMathPara>
                </a14:m>
                <a:endParaRPr lang="tr-TR" sz="18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tr-TR" sz="17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7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tr-TR" sz="17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17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tr-TR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7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7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sz="17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tr-TR" sz="17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tr-TR" sz="17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tr-TR" sz="17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tr-TR" sz="17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tr-TR" sz="17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tr-TR" sz="17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tr-TR" sz="17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tr-TR" sz="17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tr-TR" sz="17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tr-TR" sz="17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tr-TR" sz="17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tr-TR" sz="17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tr-TR" sz="17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7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tr-TR" sz="17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tr-TR" sz="17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tr-TR" sz="17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tr-TR" sz="17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tr-TR" sz="17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tr-TR" sz="17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tr-TR" sz="17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tr-TR" sz="17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2000" b="1" dirty="0"/>
              </a:p>
            </p:txBody>
          </p:sp>
        </mc:Choice>
        <mc:Fallback>
          <p:sp>
            <p:nvSpPr>
              <p:cNvPr id="4" name="Metin Yer Tutucusu 3">
                <a:extLst>
                  <a:ext uri="{FF2B5EF4-FFF2-40B4-BE49-F238E27FC236}">
                    <a16:creationId xmlns:a16="http://schemas.microsoft.com/office/drawing/2014/main" id="{35BFD38D-E03B-46EF-9ABB-E0140ACFE6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1905" t="-701" r="-304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36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Dinlediğiniz için teşekkür ederim.</a:t>
            </a:r>
          </a:p>
        </p:txBody>
      </p:sp>
      <p:sp>
        <p:nvSpPr>
          <p:cNvPr id="8" name="Alt Başlık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İlhan ÖZKAN, </a:t>
            </a:r>
            <a:r>
              <a:rPr lang="tr-TR" dirty="0" err="1">
                <a:solidFill>
                  <a:schemeClr val="bg1">
                    <a:lumMod val="50000"/>
                  </a:schemeClr>
                </a:solidFill>
              </a:rPr>
              <a:t>hoydabre@</a:t>
            </a:r>
            <a:r>
              <a:rPr lang="tr-TR" err="1">
                <a:solidFill>
                  <a:schemeClr val="bg1">
                    <a:lumMod val="50000"/>
                  </a:schemeClr>
                </a:solidFill>
              </a:rPr>
              <a:t>gmail</a:t>
            </a:r>
            <a:r>
              <a:rPr lang="tr-TR">
                <a:solidFill>
                  <a:schemeClr val="bg1">
                    <a:lumMod val="50000"/>
                  </a:schemeClr>
                </a:solidFill>
              </a:rPr>
              <a:t>.com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Elektronik Yüksek Mühendisi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Mayıs 2020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9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F2976764-A9A9-4EB6-AB96-3F54AC65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ÖZYİNELEMELİ Fonksiyonlar (RECURSIVE FUNCTIONS)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3494CE7-ED6C-44E9-B27B-A361A261CD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tr-TR" sz="2400" dirty="0"/>
              <a:t>Özyineleme, bir fonksiyonun kendi çağrısını yapma tekniğidir. </a:t>
            </a:r>
          </a:p>
          <a:p>
            <a:pPr marL="0" indent="0" algn="ctr">
              <a:buNone/>
            </a:pPr>
            <a:r>
              <a:rPr lang="tr-TR" sz="2400" dirty="0"/>
              <a:t>Bu teknik, karmaşık sorunları çözülmesi daha kolay basit sorunlara ayırmanın bir yolunu sağlar.</a:t>
            </a:r>
          </a:p>
          <a:p>
            <a:pPr marL="0" indent="0" algn="ctr">
              <a:buNone/>
            </a:pPr>
            <a:r>
              <a:rPr lang="tr-TR" sz="2400" dirty="0"/>
              <a:t>Özyineleme, yineleme (iterasyon, döngüler, tekrar) yerine geçebilecek çok güçlü bir programlama tekniğidir.</a:t>
            </a:r>
          </a:p>
          <a:p>
            <a:pPr marL="0" indent="0" algn="ctr">
              <a:buNone/>
            </a:pPr>
            <a:endParaRPr lang="tr-TR" sz="2400" dirty="0"/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4E4B5DAC-5BB8-4E59-A529-9F897B7660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Özyinelemeli algoritmalarda, tekrarlar fonksiyonun kendi kendisini kopyalayarak çağırması ile elde edilir. Bu kopyalar işlerini bitirdikçe kaybolur.</a:t>
            </a:r>
          </a:p>
          <a:p>
            <a:pPr marL="0" indent="0">
              <a:buNone/>
            </a:pPr>
            <a:r>
              <a:rPr lang="tr-TR" dirty="0"/>
              <a:t>Bir problemi özyineleme ile çözmek için problem iki ana parçaya ayrılır.</a:t>
            </a:r>
          </a:p>
          <a:p>
            <a:pPr marL="457200" indent="-457200">
              <a:buFont typeface="+mj-lt"/>
              <a:buAutoNum type="arabicPeriod"/>
            </a:pPr>
            <a:r>
              <a:rPr lang="tr-TR" b="1" dirty="0"/>
              <a:t>Cevabı kesin olarak bildiğimiz temel durum </a:t>
            </a:r>
            <a:r>
              <a:rPr lang="tr-TR" dirty="0"/>
              <a:t>(</a:t>
            </a:r>
            <a:r>
              <a:rPr lang="tr-TR" dirty="0" err="1">
                <a:solidFill>
                  <a:srgbClr val="FF0000"/>
                </a:solidFill>
              </a:rPr>
              <a:t>basecase</a:t>
            </a:r>
            <a:r>
              <a:rPr lang="tr-T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tr-TR" b="1" dirty="0"/>
              <a:t>Cevabı bilinmeyen ancak cevabı yine problemin kendisi kullanılarak bulunabilecek durum.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541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F2976764-A9A9-4EB6-AB96-3F54AC65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ÖZYİNELEMELİ Fonksiyonlar (RECURSIVE FUNCTIONS)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İçerik Yer Tutucusu 5">
                <a:extLst>
                  <a:ext uri="{FF2B5EF4-FFF2-40B4-BE49-F238E27FC236}">
                    <a16:creationId xmlns:a16="http://schemas.microsoft.com/office/drawing/2014/main" id="{F3494CE7-ED6C-44E9-B27B-A361A261CD4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tr-TR" sz="1800" b="1" i="1" dirty="0"/>
                  <a:t>Matematiksel olarak faktöriyel aşağıdaki gibi ifade edilir;</a:t>
                </a:r>
                <a:br>
                  <a:rPr lang="tr-TR" sz="1800" b="1" i="1" dirty="0"/>
                </a:br>
                <a:endParaRPr lang="tr-TR" sz="1800" b="1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r-TR" sz="1800" b="1" i="1" smtClean="0">
                          <a:latin typeface="Cambria Math" panose="02040503050406030204" pitchFamily="18" charset="0"/>
                        </a:rPr>
                        <m:t>!=  </m:t>
                      </m:r>
                      <m:nary>
                        <m:naryPr>
                          <m:chr m:val="∏"/>
                          <m:ctrlPr>
                            <a:rPr lang="tr-TR" sz="1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1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tr-TR" sz="1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tr-TR" sz="1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tr-TR" sz="1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nary>
                    </m:oMath>
                  </m:oMathPara>
                </a14:m>
                <a:endParaRPr lang="tr-TR" sz="1800" b="1" i="1" dirty="0"/>
              </a:p>
              <a:p>
                <a:pPr marL="0" indent="0" algn="ctr">
                  <a:buNone/>
                </a:pPr>
                <a:r>
                  <a:rPr lang="tr-TR" sz="1800" b="1" i="1" dirty="0"/>
                  <a:t>Bunun daha açık ifadesi; 1 den başlayarak n e kadar olan sayıların çarpımıdır;</a:t>
                </a:r>
                <a:br>
                  <a:rPr lang="tr-TR" sz="1800" b="1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r-TR" sz="1800" b="1" i="1" dirty="0" smtClean="0">
                          <a:latin typeface="Cambria Math" panose="02040503050406030204" pitchFamily="18" charset="0"/>
                        </a:rPr>
                        <m:t>!= </m:t>
                      </m:r>
                      <m:r>
                        <a:rPr lang="tr-TR" sz="18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tr-TR" sz="1800" b="1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·</m:t>
                      </m:r>
                      <m:r>
                        <a:rPr lang="tr-TR" sz="18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tr-TR" sz="1800" b="1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tr-TR" sz="1800" b="1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800" b="1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  <m:r>
                            <a:rPr lang="tr-TR" sz="1800" b="1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−</m:t>
                          </m:r>
                          <m:r>
                            <a:rPr lang="tr-TR" sz="1800" b="1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tr-TR" sz="1800" b="1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·</m:t>
                      </m:r>
                      <m:r>
                        <a:rPr lang="tr-TR" sz="1800" b="1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tr-TR" sz="1800" b="1" i="1" dirty="0">
                  <a:ea typeface="Cambria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tr-TR" sz="1800" b="1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Buradan varacağımız sonuç aşağıdaki gibidir;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r-TR" sz="1800" b="1" i="1" dirty="0" smtClean="0">
                          <a:latin typeface="Cambria Math" panose="02040503050406030204" pitchFamily="18" charset="0"/>
                        </a:rPr>
                        <m:t>!= (</m:t>
                      </m:r>
                      <m:r>
                        <a:rPr lang="tr-TR" sz="1800" b="1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𝒏</m:t>
                      </m:r>
                      <m:r>
                        <a:rPr lang="tr-TR" sz="1800" b="1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−</m:t>
                      </m:r>
                      <m:r>
                        <a:rPr lang="tr-TR" sz="1800" b="1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𝟏</m:t>
                      </m:r>
                      <m:r>
                        <a:rPr lang="tr-TR" sz="1800" b="1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)!·</m:t>
                      </m:r>
                      <m:r>
                        <a:rPr lang="tr-TR" sz="1800" b="1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tr-TR" sz="1800" b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tr-TR" sz="18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Ayrıca 0! de 1 olarak kabul edilir.</a:t>
                </a:r>
              </a:p>
              <a:p>
                <a:pPr marL="0" indent="0" algn="ctr">
                  <a:buNone/>
                </a:pPr>
                <a:endParaRPr lang="tr-TR" sz="1800" b="1" dirty="0"/>
              </a:p>
            </p:txBody>
          </p:sp>
        </mc:Choice>
        <mc:Fallback xmlns="">
          <p:sp>
            <p:nvSpPr>
              <p:cNvPr id="6" name="İçerik Yer Tutucusu 5">
                <a:extLst>
                  <a:ext uri="{FF2B5EF4-FFF2-40B4-BE49-F238E27FC236}">
                    <a16:creationId xmlns:a16="http://schemas.microsoft.com/office/drawing/2014/main" id="{F3494CE7-ED6C-44E9-B27B-A361A261C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769" t="-1531" r="-153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315FD5E3-A67F-4EE9-9D9E-80788DBBD9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En üstteki tanım ile son yapılan tanım arasındaki fark, </a:t>
            </a:r>
            <a:r>
              <a:rPr lang="tr-TR" dirty="0">
                <a:highlight>
                  <a:srgbClr val="FFFF00"/>
                </a:highlight>
              </a:rPr>
              <a:t>açıklanan problemin tanımında yine problemin kendisinin olmasıdır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tr-TR" dirty="0"/>
              <a:t>Burada cevabı kesin olarak bilinen 0! durumu </a:t>
            </a:r>
            <a:r>
              <a:rPr lang="tr-TR" b="1" u="sng" dirty="0">
                <a:solidFill>
                  <a:srgbClr val="FF0000"/>
                </a:solidFill>
              </a:rPr>
              <a:t>temel durum olacaktır</a:t>
            </a:r>
            <a:r>
              <a:rPr lang="tr-TR" dirty="0"/>
              <a:t>. Diğer durumlar ise cevabı bilinmeyen ancak problemin kendisi kullanılarak bulunabilecek durumlardır. </a:t>
            </a:r>
          </a:p>
          <a:p>
            <a:pPr marL="0" indent="0">
              <a:buNone/>
            </a:pPr>
            <a:r>
              <a:rPr lang="tr-TR" dirty="0"/>
              <a:t>Özyinelemeli işlemlerin tamamı döngülerle yapılabilir. Ancak okuma ve yazım kolaylığı nedeniyle tercih edilirler.</a:t>
            </a:r>
          </a:p>
        </p:txBody>
      </p:sp>
    </p:spTree>
    <p:extLst>
      <p:ext uri="{BB962C8B-B14F-4D97-AF65-F5344CB8AC3E}">
        <p14:creationId xmlns:p14="http://schemas.microsoft.com/office/powerpoint/2010/main" val="461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358E872E-0C3B-43B9-A3D7-63880CC7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BASİT YÖNTEMLERLE</a:t>
            </a:r>
            <a:br>
              <a:rPr lang="tr-TR" dirty="0"/>
            </a:br>
            <a:r>
              <a:rPr lang="tr-TR" dirty="0"/>
              <a:t>FAKTORİYEL ÖRNEĞİ</a:t>
            </a:r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E2C2CBFC-A863-4001-B967-AB9327915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stdio.h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faktoriyel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f=1,i;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(i=1;i&lt;=</a:t>
            </a:r>
            <a:r>
              <a:rPr lang="tr-TR" dirty="0" err="1">
                <a:latin typeface="Consolas" panose="020B0609020204030204" pitchFamily="49" charset="0"/>
              </a:rPr>
              <a:t>n;i</a:t>
            </a:r>
            <a:r>
              <a:rPr lang="tr-TR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f=f*i;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f;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sayi,sonuc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 Giriniz:");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scanf</a:t>
            </a:r>
            <a:r>
              <a:rPr lang="tr-TR" dirty="0">
                <a:latin typeface="Consolas" panose="020B0609020204030204" pitchFamily="49" charset="0"/>
              </a:rPr>
              <a:t>("%d",&amp;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sonuc</a:t>
            </a:r>
            <a:r>
              <a:rPr lang="tr-TR" dirty="0">
                <a:latin typeface="Consolas" panose="020B0609020204030204" pitchFamily="49" charset="0"/>
              </a:rPr>
              <a:t>=</a:t>
            </a:r>
            <a:r>
              <a:rPr lang="tr-TR" dirty="0" err="1">
                <a:latin typeface="Consolas" panose="020B0609020204030204" pitchFamily="49" charset="0"/>
              </a:rPr>
              <a:t>faktoriyel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("%d!=%d\n",</a:t>
            </a:r>
            <a:r>
              <a:rPr lang="tr-TR" dirty="0" err="1">
                <a:latin typeface="Consolas" panose="020B0609020204030204" pitchFamily="49" charset="0"/>
              </a:rPr>
              <a:t>sayi,sonuc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BF6C4B-E76C-4EE2-A987-316B5D691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</a:rPr>
              <a:t>Sayi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 Giriniz:5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5!=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120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Press any key to continue . . .</a:t>
            </a:r>
            <a:endParaRPr lang="tr-TR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9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358E872E-0C3B-43B9-A3D7-63880CC7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ÖZYİNELEMELİ OLARAK</a:t>
            </a:r>
            <a:br>
              <a:rPr lang="tr-TR" dirty="0"/>
            </a:br>
            <a:r>
              <a:rPr lang="tr-TR" dirty="0"/>
              <a:t>FAKTORİYEL ÖRNEĞİ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BA0391CA-ED1D-44F0-AC45-73BC05F7469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tr-TR" dirty="0"/>
                  <a:t>Öz yinelemeli olarak adım adım problem söyle çözülür;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tr-TR" dirty="0"/>
                  <a:t>5! = 5* 4!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tr-TR" dirty="0"/>
                  <a:t>5! = 5* 4* 3!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tr-TR" dirty="0"/>
                  <a:t>5! = 5* 4* 3* 2!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tr-TR" dirty="0"/>
                  <a:t>5! = 5* 4* 3* 2* 1!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tr-TR" dirty="0"/>
                  <a:t>5! = 5* 4* 3* 2* 1* 0!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tr-TR" dirty="0"/>
                  <a:t>5! = 5* 4* 3* 2* 1* 1</a:t>
                </a:r>
              </a:p>
              <a:p>
                <a:pPr marL="0" indent="0">
                  <a:buNone/>
                </a:pPr>
                <a:r>
                  <a:rPr lang="tr-TR" dirty="0"/>
                  <a:t>Yani matematiksel olarak tanımı aşağıdaki gibi verebiliriz.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𝑜𝑙𝑚𝑎𝑘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ü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𝑧𝑒𝑟𝑒</m:t>
                      </m:r>
                    </m:oMath>
                  </m:oMathPara>
                </a14:m>
                <a:endParaRPr lang="tr-T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tr-TR" b="1" i="1" dirty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·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−1), 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457200" indent="-457200">
                  <a:buFont typeface="+mj-lt"/>
                  <a:buAutoNum type="arabicPeriod"/>
                </a:pPr>
                <a:endParaRPr lang="tr-TR" dirty="0"/>
              </a:p>
            </p:txBody>
          </p:sp>
        </mc:Choice>
        <mc:Fallback xmlns="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BA0391CA-ED1D-44F0-AC45-73BC05F74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897" t="-229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9E9A435-97C1-4EF4-B8B6-CC40F8666F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/>
              <a:t>Bu durumda faktöriyel hesabı yapan fonksiyonu </a:t>
            </a:r>
            <a:r>
              <a:rPr lang="tr-TR" dirty="0" err="1"/>
              <a:t>recursive</a:t>
            </a:r>
            <a:r>
              <a:rPr lang="tr-TR" dirty="0"/>
              <a:t> (özyinelemeli) olarak tekrar düşündüğümüzde aşağıdaki gibi olacaktır.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</a:rPr>
              <a:t>int </a:t>
            </a:r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fact</a:t>
            </a:r>
            <a:r>
              <a:rPr lang="en-US" b="1" dirty="0">
                <a:latin typeface="Consolas" panose="020B0609020204030204" pitchFamily="49" charset="0"/>
              </a:rPr>
              <a:t>(int n)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b="1" dirty="0">
                <a:latin typeface="Consolas" panose="020B0609020204030204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</a:rPr>
              <a:t>if (n==0)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b="1" dirty="0">
                <a:latin typeface="Consolas" panose="020B0609020204030204" pitchFamily="49" charset="0"/>
              </a:rPr>
              <a:t>      </a:t>
            </a:r>
            <a:r>
              <a:rPr lang="en-US" b="1" dirty="0">
                <a:latin typeface="Consolas" panose="020B0609020204030204" pitchFamily="49" charset="0"/>
              </a:rPr>
              <a:t>return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b="1" dirty="0">
                <a:latin typeface="Consolas" panose="020B0609020204030204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</a:rPr>
              <a:t>else </a:t>
            </a:r>
            <a:endParaRPr lang="tr-TR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b="1" dirty="0">
                <a:latin typeface="Consolas" panose="020B0609020204030204" pitchFamily="49" charset="0"/>
              </a:rPr>
              <a:t>      </a:t>
            </a:r>
            <a:r>
              <a:rPr lang="en-US" b="1" dirty="0">
                <a:latin typeface="Consolas" panose="020B0609020204030204" pitchFamily="49" charset="0"/>
              </a:rPr>
              <a:t>return n*</a:t>
            </a:r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fact</a:t>
            </a:r>
            <a:r>
              <a:rPr lang="en-US" b="1" dirty="0">
                <a:latin typeface="Consolas" panose="020B0609020204030204" pitchFamily="49" charset="0"/>
              </a:rPr>
              <a:t>(n-1);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  <a:endParaRPr lang="tr-T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88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358E872E-0C3B-43B9-A3D7-63880CC7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ÖZYİNELEMELİ (RECIRSIVE)</a:t>
            </a:r>
            <a:br>
              <a:rPr lang="tr-TR" dirty="0"/>
            </a:br>
            <a:r>
              <a:rPr lang="tr-TR" dirty="0"/>
              <a:t>FAKTORİYEL ÖRNEĞİ</a:t>
            </a:r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E2C2CBFC-A863-4001-B967-AB932791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139826" cy="397764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stdio.h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faktoriyel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(n&lt;1)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//3-5-7-9-11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1;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//12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else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n*</a:t>
            </a:r>
            <a:r>
              <a:rPr lang="tr-TR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faktoriyel</a:t>
            </a:r>
            <a:r>
              <a:rPr lang="tr-TR" dirty="0">
                <a:latin typeface="Consolas" panose="020B0609020204030204" pitchFamily="49" charset="0"/>
              </a:rPr>
              <a:t>(n-1);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//4-6-8-10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s=4,f;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f=</a:t>
            </a:r>
            <a:r>
              <a:rPr lang="tr-TR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faktoriyel</a:t>
            </a:r>
            <a:r>
              <a:rPr lang="tr-TR" dirty="0">
                <a:latin typeface="Consolas" panose="020B0609020204030204" pitchFamily="49" charset="0"/>
              </a:rPr>
              <a:t>(s);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("%d!=%d\n",</a:t>
            </a:r>
            <a:r>
              <a:rPr lang="tr-TR" dirty="0" err="1">
                <a:latin typeface="Consolas" panose="020B0609020204030204" pitchFamily="49" charset="0"/>
              </a:rPr>
              <a:t>s,f</a:t>
            </a:r>
            <a:r>
              <a:rPr lang="tr-TR" dirty="0">
                <a:latin typeface="Consolas" panose="020B0609020204030204" pitchFamily="49" charset="0"/>
              </a:rPr>
              <a:t>);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//13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//14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BF6C4B-E76C-4EE2-A987-316B5D691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5926" y="2194560"/>
            <a:ext cx="5816226" cy="397764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b="1" u="sng" dirty="0" err="1">
                <a:latin typeface="Consolas" panose="020B0609020204030204" pitchFamily="49" charset="0"/>
              </a:rPr>
              <a:t>İcraSıra</a:t>
            </a:r>
            <a:r>
              <a:rPr lang="tr-TR" b="1" dirty="0">
                <a:latin typeface="Consolas" panose="020B0609020204030204" pitchFamily="49" charset="0"/>
              </a:rPr>
              <a:t> </a:t>
            </a:r>
            <a:r>
              <a:rPr lang="tr-TR" b="1" u="sng" dirty="0">
                <a:latin typeface="Consolas" panose="020B0609020204030204" pitchFamily="49" charset="0"/>
              </a:rPr>
              <a:t> s</a:t>
            </a:r>
            <a:r>
              <a:rPr lang="tr-TR" b="1" dirty="0">
                <a:latin typeface="Consolas" panose="020B0609020204030204" pitchFamily="49" charset="0"/>
              </a:rPr>
              <a:t> </a:t>
            </a:r>
            <a:r>
              <a:rPr lang="tr-TR" b="1" u="sng" dirty="0">
                <a:latin typeface="Consolas" panose="020B0609020204030204" pitchFamily="49" charset="0"/>
              </a:rPr>
              <a:t> f</a:t>
            </a:r>
            <a:r>
              <a:rPr lang="tr-TR" b="1" dirty="0">
                <a:latin typeface="Consolas" panose="020B0609020204030204" pitchFamily="49" charset="0"/>
              </a:rPr>
              <a:t> </a:t>
            </a:r>
            <a:r>
              <a:rPr lang="tr-TR" b="1" u="sng" dirty="0">
                <a:latin typeface="Consolas" panose="020B0609020204030204" pitchFamily="49" charset="0"/>
              </a:rPr>
              <a:t> n</a:t>
            </a:r>
            <a:r>
              <a:rPr lang="tr-TR" b="1" dirty="0">
                <a:latin typeface="Consolas" panose="020B0609020204030204" pitchFamily="49" charset="0"/>
              </a:rPr>
              <a:t> </a:t>
            </a:r>
            <a:r>
              <a:rPr lang="tr-TR" b="1" u="sng" dirty="0">
                <a:latin typeface="Consolas" panose="020B0609020204030204" pitchFamily="49" charset="0"/>
              </a:rPr>
              <a:t>CIKTI</a:t>
            </a:r>
            <a:r>
              <a:rPr lang="tr-TR" b="1" dirty="0">
                <a:latin typeface="Consolas" panose="020B0609020204030204" pitchFamily="49" charset="0"/>
              </a:rPr>
              <a:t> </a:t>
            </a:r>
            <a:r>
              <a:rPr lang="tr-TR" b="1" u="sng" dirty="0">
                <a:latin typeface="Consolas" panose="020B0609020204030204" pitchFamily="49" charset="0"/>
              </a:rPr>
              <a:t>AÇIKLAMA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1  4     ?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2 --  ? 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tr-TR" dirty="0">
                <a:latin typeface="Consolas" panose="020B0609020204030204" pitchFamily="49" charset="0"/>
              </a:rPr>
              <a:t>       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3 --  ?  4       n&lt;1 değil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4 --  ?  4       4*&gt;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5 --  ? 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tr-TR" dirty="0">
                <a:latin typeface="Consolas" panose="020B0609020204030204" pitchFamily="49" charset="0"/>
              </a:rPr>
              <a:t>          n&lt;1 değil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6 --  ?  3          3*&gt;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7 --  ?  2             n&lt;1 değil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8 --  ?  2             2*&gt;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9 --  ?  1                n&lt;1 değil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10 --  ?  1                1*&gt;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11 --  ?  0                  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n&lt;1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dir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12 --  ?  0                  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                           Geri dönüş başlar.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                       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tr-TR" dirty="0">
                <a:latin typeface="Consolas" panose="020B0609020204030204" pitchFamily="49" charset="0"/>
              </a:rPr>
              <a:t>&lt;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                        1*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tr-TR" dirty="0"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tr-TR" dirty="0">
                <a:latin typeface="Consolas" panose="020B0609020204030204" pitchFamily="49" charset="0"/>
              </a:rPr>
              <a:t>&lt;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                     2*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tr-TR" dirty="0"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2</a:t>
            </a:r>
            <a:r>
              <a:rPr lang="tr-TR" dirty="0">
                <a:latin typeface="Consolas" panose="020B0609020204030204" pitchFamily="49" charset="0"/>
              </a:rPr>
              <a:t>&lt;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                  3*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2</a:t>
            </a:r>
            <a:r>
              <a:rPr lang="tr-TR" dirty="0"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7030A0"/>
                </a:solidFill>
                <a:latin typeface="Consolas" panose="020B0609020204030204" pitchFamily="49" charset="0"/>
              </a:rPr>
              <a:t>6</a:t>
            </a:r>
            <a:r>
              <a:rPr lang="tr-TR" dirty="0">
                <a:latin typeface="Consolas" panose="020B0609020204030204" pitchFamily="49" charset="0"/>
              </a:rPr>
              <a:t>&lt;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                4*</a:t>
            </a:r>
            <a:r>
              <a:rPr lang="tr-TR" dirty="0">
                <a:solidFill>
                  <a:srgbClr val="7030A0"/>
                </a:solidFill>
                <a:latin typeface="Consolas" panose="020B0609020204030204" pitchFamily="49" charset="0"/>
              </a:rPr>
              <a:t>6</a:t>
            </a:r>
            <a:r>
              <a:rPr lang="tr-TR" dirty="0"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24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13  4 24 –-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14  4 24 -– 4!=24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15  4 24 --         İşletim sitemine dönüş</a:t>
            </a:r>
            <a:endParaRPr lang="tr-TR" u="sng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027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1DAB2847-4646-40B4-8E2C-293BA9CA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25 ! </a:t>
            </a:r>
            <a:br>
              <a:rPr lang="tr-TR" dirty="0"/>
            </a:br>
            <a:r>
              <a:rPr lang="tr-TR" dirty="0"/>
              <a:t>HESABININ ANİMASYONU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A49526F2-F2D1-4463-98E6-12081B5A0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Bir önceki slaytta anlatılan senaryo burada animasyon olarak gösterilmiştir.</a:t>
            </a:r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A72BA233-EEC3-402A-97A3-BCE2D7080FD7}"/>
              </a:ext>
            </a:extLst>
          </p:cNvPr>
          <p:cNvGrpSpPr/>
          <p:nvPr/>
        </p:nvGrpSpPr>
        <p:grpSpPr>
          <a:xfrm>
            <a:off x="2040289" y="1571716"/>
            <a:ext cx="2309668" cy="420929"/>
            <a:chOff x="5063" y="289430"/>
            <a:chExt cx="2309668" cy="1616692"/>
          </a:xfrm>
        </p:grpSpPr>
        <p:sp>
          <p:nvSpPr>
            <p:cNvPr id="12" name="Dikdörtgen: Köşeleri Yuvarlatılmış 11">
              <a:extLst>
                <a:ext uri="{FF2B5EF4-FFF2-40B4-BE49-F238E27FC236}">
                  <a16:creationId xmlns:a16="http://schemas.microsoft.com/office/drawing/2014/main" id="{DB3CB4A9-749C-4D2A-88B2-73D138D7E1BF}"/>
                </a:ext>
              </a:extLst>
            </p:cNvPr>
            <p:cNvSpPr/>
            <p:nvPr/>
          </p:nvSpPr>
          <p:spPr>
            <a:xfrm>
              <a:off x="5063" y="289430"/>
              <a:ext cx="2309668" cy="161669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Dikdörtgen: Köşeleri Yuvarlatılmış 4">
              <a:extLst>
                <a:ext uri="{FF2B5EF4-FFF2-40B4-BE49-F238E27FC236}">
                  <a16:creationId xmlns:a16="http://schemas.microsoft.com/office/drawing/2014/main" id="{206BB971-31F8-47C8-83CB-6BBF99D81804}"/>
                </a:ext>
              </a:extLst>
            </p:cNvPr>
            <p:cNvSpPr txBox="1"/>
            <p:nvPr/>
          </p:nvSpPr>
          <p:spPr>
            <a:xfrm>
              <a:off x="83998" y="368365"/>
              <a:ext cx="2151798" cy="14588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700" kern="1200" dirty="0" err="1"/>
                <a:t>Faktoriyel</a:t>
              </a:r>
              <a:r>
                <a:rPr lang="tr-TR" sz="2700" kern="1200" dirty="0"/>
                <a:t>(4)</a:t>
              </a:r>
            </a:p>
          </p:txBody>
        </p:sp>
      </p:grpSp>
      <p:grpSp>
        <p:nvGrpSpPr>
          <p:cNvPr id="14" name="Grup 13">
            <a:extLst>
              <a:ext uri="{FF2B5EF4-FFF2-40B4-BE49-F238E27FC236}">
                <a16:creationId xmlns:a16="http://schemas.microsoft.com/office/drawing/2014/main" id="{EAE8F025-DFD8-44E3-A552-DB61B2609412}"/>
              </a:ext>
            </a:extLst>
          </p:cNvPr>
          <p:cNvGrpSpPr/>
          <p:nvPr/>
        </p:nvGrpSpPr>
        <p:grpSpPr>
          <a:xfrm>
            <a:off x="1088189" y="1570190"/>
            <a:ext cx="693019" cy="422455"/>
            <a:chOff x="5063" y="289430"/>
            <a:chExt cx="2309668" cy="1616692"/>
          </a:xfrm>
        </p:grpSpPr>
        <p:sp>
          <p:nvSpPr>
            <p:cNvPr id="15" name="Dikdörtgen: Köşeleri Yuvarlatılmış 14">
              <a:extLst>
                <a:ext uri="{FF2B5EF4-FFF2-40B4-BE49-F238E27FC236}">
                  <a16:creationId xmlns:a16="http://schemas.microsoft.com/office/drawing/2014/main" id="{2CD42280-F4B9-426C-A103-C63583E12D3A}"/>
                </a:ext>
              </a:extLst>
            </p:cNvPr>
            <p:cNvSpPr/>
            <p:nvPr/>
          </p:nvSpPr>
          <p:spPr>
            <a:xfrm>
              <a:off x="5063" y="289430"/>
              <a:ext cx="2309668" cy="161669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Dikdörtgen: Köşeleri Yuvarlatılmış 4">
              <a:extLst>
                <a:ext uri="{FF2B5EF4-FFF2-40B4-BE49-F238E27FC236}">
                  <a16:creationId xmlns:a16="http://schemas.microsoft.com/office/drawing/2014/main" id="{035FF5A1-7B56-4849-8DDE-9B325566EB4D}"/>
                </a:ext>
              </a:extLst>
            </p:cNvPr>
            <p:cNvSpPr txBox="1"/>
            <p:nvPr/>
          </p:nvSpPr>
          <p:spPr>
            <a:xfrm>
              <a:off x="83998" y="368365"/>
              <a:ext cx="2151798" cy="14588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700" dirty="0"/>
                <a:t>5</a:t>
              </a:r>
              <a:endParaRPr lang="tr-TR" sz="2700" kern="1200" dirty="0"/>
            </a:p>
          </p:txBody>
        </p:sp>
      </p:grp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29244CCB-F43A-4277-BA57-5A5885B8BBD9}"/>
              </a:ext>
            </a:extLst>
          </p:cNvPr>
          <p:cNvSpPr txBox="1"/>
          <p:nvPr/>
        </p:nvSpPr>
        <p:spPr>
          <a:xfrm>
            <a:off x="1773672" y="1570190"/>
            <a:ext cx="22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X</a:t>
            </a:r>
          </a:p>
        </p:txBody>
      </p:sp>
      <p:grpSp>
        <p:nvGrpSpPr>
          <p:cNvPr id="20" name="Grup 19">
            <a:extLst>
              <a:ext uri="{FF2B5EF4-FFF2-40B4-BE49-F238E27FC236}">
                <a16:creationId xmlns:a16="http://schemas.microsoft.com/office/drawing/2014/main" id="{777F5FC5-79EC-420D-8D38-4F7023C11F9E}"/>
              </a:ext>
            </a:extLst>
          </p:cNvPr>
          <p:cNvGrpSpPr/>
          <p:nvPr/>
        </p:nvGrpSpPr>
        <p:grpSpPr>
          <a:xfrm>
            <a:off x="2733308" y="2416954"/>
            <a:ext cx="2309668" cy="420929"/>
            <a:chOff x="5063" y="289430"/>
            <a:chExt cx="2309668" cy="1616692"/>
          </a:xfrm>
        </p:grpSpPr>
        <p:sp>
          <p:nvSpPr>
            <p:cNvPr id="25" name="Dikdörtgen: Köşeleri Yuvarlatılmış 24">
              <a:extLst>
                <a:ext uri="{FF2B5EF4-FFF2-40B4-BE49-F238E27FC236}">
                  <a16:creationId xmlns:a16="http://schemas.microsoft.com/office/drawing/2014/main" id="{7B437E1B-C7C6-4A08-8686-CD03FC7E0300}"/>
                </a:ext>
              </a:extLst>
            </p:cNvPr>
            <p:cNvSpPr/>
            <p:nvPr/>
          </p:nvSpPr>
          <p:spPr>
            <a:xfrm>
              <a:off x="5063" y="289430"/>
              <a:ext cx="2309668" cy="161669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Dikdörtgen: Köşeleri Yuvarlatılmış 4">
              <a:extLst>
                <a:ext uri="{FF2B5EF4-FFF2-40B4-BE49-F238E27FC236}">
                  <a16:creationId xmlns:a16="http://schemas.microsoft.com/office/drawing/2014/main" id="{943E9505-8C70-47F6-A255-7FBE3A484072}"/>
                </a:ext>
              </a:extLst>
            </p:cNvPr>
            <p:cNvSpPr txBox="1"/>
            <p:nvPr/>
          </p:nvSpPr>
          <p:spPr>
            <a:xfrm>
              <a:off x="83998" y="368365"/>
              <a:ext cx="2151798" cy="14588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700" kern="1200" dirty="0" err="1"/>
                <a:t>Faktoriyel</a:t>
              </a:r>
              <a:r>
                <a:rPr lang="tr-TR" sz="2700" kern="1200" dirty="0"/>
                <a:t>(3)</a:t>
              </a:r>
            </a:p>
          </p:txBody>
        </p:sp>
      </p:grpSp>
      <p:grpSp>
        <p:nvGrpSpPr>
          <p:cNvPr id="21" name="Grup 20">
            <a:extLst>
              <a:ext uri="{FF2B5EF4-FFF2-40B4-BE49-F238E27FC236}">
                <a16:creationId xmlns:a16="http://schemas.microsoft.com/office/drawing/2014/main" id="{F1FEFA8F-92E4-4E04-A1D8-21781FFD847D}"/>
              </a:ext>
            </a:extLst>
          </p:cNvPr>
          <p:cNvGrpSpPr/>
          <p:nvPr/>
        </p:nvGrpSpPr>
        <p:grpSpPr>
          <a:xfrm>
            <a:off x="1781208" y="2415428"/>
            <a:ext cx="693019" cy="422455"/>
            <a:chOff x="5063" y="289430"/>
            <a:chExt cx="2309668" cy="1616692"/>
          </a:xfrm>
        </p:grpSpPr>
        <p:sp>
          <p:nvSpPr>
            <p:cNvPr id="23" name="Dikdörtgen: Köşeleri Yuvarlatılmış 22">
              <a:extLst>
                <a:ext uri="{FF2B5EF4-FFF2-40B4-BE49-F238E27FC236}">
                  <a16:creationId xmlns:a16="http://schemas.microsoft.com/office/drawing/2014/main" id="{4E1BAD67-5558-4ADB-9FB8-0C692FEB7DD7}"/>
                </a:ext>
              </a:extLst>
            </p:cNvPr>
            <p:cNvSpPr/>
            <p:nvPr/>
          </p:nvSpPr>
          <p:spPr>
            <a:xfrm>
              <a:off x="5063" y="289430"/>
              <a:ext cx="2309668" cy="161669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Dikdörtgen: Köşeleri Yuvarlatılmış 4">
              <a:extLst>
                <a:ext uri="{FF2B5EF4-FFF2-40B4-BE49-F238E27FC236}">
                  <a16:creationId xmlns:a16="http://schemas.microsoft.com/office/drawing/2014/main" id="{14BF0911-A5E7-45AB-A925-B561E76B88E2}"/>
                </a:ext>
              </a:extLst>
            </p:cNvPr>
            <p:cNvSpPr txBox="1"/>
            <p:nvPr/>
          </p:nvSpPr>
          <p:spPr>
            <a:xfrm>
              <a:off x="83998" y="368365"/>
              <a:ext cx="2151798" cy="14588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700" kern="1200" dirty="0"/>
                <a:t>4</a:t>
              </a:r>
            </a:p>
          </p:txBody>
        </p:sp>
      </p:grp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42FA259B-49A2-46C1-81DF-62D758B2FF7D}"/>
              </a:ext>
            </a:extLst>
          </p:cNvPr>
          <p:cNvSpPr txBox="1"/>
          <p:nvPr/>
        </p:nvSpPr>
        <p:spPr>
          <a:xfrm>
            <a:off x="2466691" y="2415428"/>
            <a:ext cx="22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X</a:t>
            </a:r>
          </a:p>
        </p:txBody>
      </p:sp>
      <p:grpSp>
        <p:nvGrpSpPr>
          <p:cNvPr id="28" name="Grup 27">
            <a:extLst>
              <a:ext uri="{FF2B5EF4-FFF2-40B4-BE49-F238E27FC236}">
                <a16:creationId xmlns:a16="http://schemas.microsoft.com/office/drawing/2014/main" id="{754E0398-B8B8-4DD3-A1C9-1A63B326FD66}"/>
              </a:ext>
            </a:extLst>
          </p:cNvPr>
          <p:cNvGrpSpPr/>
          <p:nvPr/>
        </p:nvGrpSpPr>
        <p:grpSpPr>
          <a:xfrm>
            <a:off x="3402643" y="3209069"/>
            <a:ext cx="2309668" cy="420929"/>
            <a:chOff x="5063" y="289430"/>
            <a:chExt cx="2309668" cy="1616692"/>
          </a:xfrm>
        </p:grpSpPr>
        <p:sp>
          <p:nvSpPr>
            <p:cNvPr id="33" name="Dikdörtgen: Köşeleri Yuvarlatılmış 32">
              <a:extLst>
                <a:ext uri="{FF2B5EF4-FFF2-40B4-BE49-F238E27FC236}">
                  <a16:creationId xmlns:a16="http://schemas.microsoft.com/office/drawing/2014/main" id="{8C958363-7429-490D-950F-1123B10DBAFA}"/>
                </a:ext>
              </a:extLst>
            </p:cNvPr>
            <p:cNvSpPr/>
            <p:nvPr/>
          </p:nvSpPr>
          <p:spPr>
            <a:xfrm>
              <a:off x="5063" y="289430"/>
              <a:ext cx="2309668" cy="161669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Dikdörtgen: Köşeleri Yuvarlatılmış 4">
              <a:extLst>
                <a:ext uri="{FF2B5EF4-FFF2-40B4-BE49-F238E27FC236}">
                  <a16:creationId xmlns:a16="http://schemas.microsoft.com/office/drawing/2014/main" id="{1849FD99-CA76-4118-BF11-F489BCB6CC2F}"/>
                </a:ext>
              </a:extLst>
            </p:cNvPr>
            <p:cNvSpPr txBox="1"/>
            <p:nvPr/>
          </p:nvSpPr>
          <p:spPr>
            <a:xfrm>
              <a:off x="83998" y="368365"/>
              <a:ext cx="2151798" cy="14588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700" kern="1200" dirty="0" err="1"/>
                <a:t>Faktoriyel</a:t>
              </a:r>
              <a:r>
                <a:rPr lang="tr-TR" sz="2700" kern="1200" dirty="0"/>
                <a:t>(2)</a:t>
              </a:r>
            </a:p>
          </p:txBody>
        </p:sp>
      </p:grpSp>
      <p:grpSp>
        <p:nvGrpSpPr>
          <p:cNvPr id="29" name="Grup 28">
            <a:extLst>
              <a:ext uri="{FF2B5EF4-FFF2-40B4-BE49-F238E27FC236}">
                <a16:creationId xmlns:a16="http://schemas.microsoft.com/office/drawing/2014/main" id="{28ECFFED-10F4-48D5-A129-DA3A2D59BAEC}"/>
              </a:ext>
            </a:extLst>
          </p:cNvPr>
          <p:cNvGrpSpPr/>
          <p:nvPr/>
        </p:nvGrpSpPr>
        <p:grpSpPr>
          <a:xfrm>
            <a:off x="2450543" y="3207543"/>
            <a:ext cx="693019" cy="422455"/>
            <a:chOff x="5063" y="289430"/>
            <a:chExt cx="2309668" cy="1616692"/>
          </a:xfrm>
        </p:grpSpPr>
        <p:sp>
          <p:nvSpPr>
            <p:cNvPr id="31" name="Dikdörtgen: Köşeleri Yuvarlatılmış 30">
              <a:extLst>
                <a:ext uri="{FF2B5EF4-FFF2-40B4-BE49-F238E27FC236}">
                  <a16:creationId xmlns:a16="http://schemas.microsoft.com/office/drawing/2014/main" id="{23D1EC9A-E788-4D29-8C01-080921F010AE}"/>
                </a:ext>
              </a:extLst>
            </p:cNvPr>
            <p:cNvSpPr/>
            <p:nvPr/>
          </p:nvSpPr>
          <p:spPr>
            <a:xfrm>
              <a:off x="5063" y="289430"/>
              <a:ext cx="2309668" cy="161669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Dikdörtgen: Köşeleri Yuvarlatılmış 4">
              <a:extLst>
                <a:ext uri="{FF2B5EF4-FFF2-40B4-BE49-F238E27FC236}">
                  <a16:creationId xmlns:a16="http://schemas.microsoft.com/office/drawing/2014/main" id="{48405FF5-8B4F-46EA-A5CE-B32A429D1767}"/>
                </a:ext>
              </a:extLst>
            </p:cNvPr>
            <p:cNvSpPr txBox="1"/>
            <p:nvPr/>
          </p:nvSpPr>
          <p:spPr>
            <a:xfrm>
              <a:off x="83998" y="368365"/>
              <a:ext cx="2151798" cy="14588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700" kern="1200" dirty="0"/>
                <a:t>3</a:t>
              </a:r>
            </a:p>
          </p:txBody>
        </p:sp>
      </p:grp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AC076FA3-6E1A-4A93-A16C-5D916D541900}"/>
              </a:ext>
            </a:extLst>
          </p:cNvPr>
          <p:cNvSpPr txBox="1"/>
          <p:nvPr/>
        </p:nvSpPr>
        <p:spPr>
          <a:xfrm>
            <a:off x="3136026" y="3207543"/>
            <a:ext cx="22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X</a:t>
            </a:r>
          </a:p>
        </p:txBody>
      </p:sp>
      <p:grpSp>
        <p:nvGrpSpPr>
          <p:cNvPr id="36" name="Grup 35">
            <a:extLst>
              <a:ext uri="{FF2B5EF4-FFF2-40B4-BE49-F238E27FC236}">
                <a16:creationId xmlns:a16="http://schemas.microsoft.com/office/drawing/2014/main" id="{7A2C21C3-087C-497A-94B6-6F34CE874F48}"/>
              </a:ext>
            </a:extLst>
          </p:cNvPr>
          <p:cNvGrpSpPr/>
          <p:nvPr/>
        </p:nvGrpSpPr>
        <p:grpSpPr>
          <a:xfrm>
            <a:off x="4088126" y="4056911"/>
            <a:ext cx="2309668" cy="420929"/>
            <a:chOff x="5063" y="289430"/>
            <a:chExt cx="2309668" cy="1616692"/>
          </a:xfrm>
        </p:grpSpPr>
        <p:sp>
          <p:nvSpPr>
            <p:cNvPr id="41" name="Dikdörtgen: Köşeleri Yuvarlatılmış 40">
              <a:extLst>
                <a:ext uri="{FF2B5EF4-FFF2-40B4-BE49-F238E27FC236}">
                  <a16:creationId xmlns:a16="http://schemas.microsoft.com/office/drawing/2014/main" id="{40393BB6-ADAC-46A0-8448-8C6CA5D022E8}"/>
                </a:ext>
              </a:extLst>
            </p:cNvPr>
            <p:cNvSpPr/>
            <p:nvPr/>
          </p:nvSpPr>
          <p:spPr>
            <a:xfrm>
              <a:off x="5063" y="289430"/>
              <a:ext cx="2309668" cy="161669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Dikdörtgen: Köşeleri Yuvarlatılmış 4">
              <a:extLst>
                <a:ext uri="{FF2B5EF4-FFF2-40B4-BE49-F238E27FC236}">
                  <a16:creationId xmlns:a16="http://schemas.microsoft.com/office/drawing/2014/main" id="{16D44A94-BA07-46EF-B444-D2914170290A}"/>
                </a:ext>
              </a:extLst>
            </p:cNvPr>
            <p:cNvSpPr txBox="1"/>
            <p:nvPr/>
          </p:nvSpPr>
          <p:spPr>
            <a:xfrm>
              <a:off x="83998" y="368365"/>
              <a:ext cx="2151798" cy="14588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700" kern="1200" dirty="0" err="1"/>
                <a:t>Faktoriyel</a:t>
              </a:r>
              <a:r>
                <a:rPr lang="tr-TR" sz="2700" kern="1200" dirty="0"/>
                <a:t>(1)</a:t>
              </a:r>
            </a:p>
          </p:txBody>
        </p:sp>
      </p:grpSp>
      <p:grpSp>
        <p:nvGrpSpPr>
          <p:cNvPr id="37" name="Grup 36">
            <a:extLst>
              <a:ext uri="{FF2B5EF4-FFF2-40B4-BE49-F238E27FC236}">
                <a16:creationId xmlns:a16="http://schemas.microsoft.com/office/drawing/2014/main" id="{720DB522-F6E7-42B8-BC14-3D5B865F8A85}"/>
              </a:ext>
            </a:extLst>
          </p:cNvPr>
          <p:cNvGrpSpPr/>
          <p:nvPr/>
        </p:nvGrpSpPr>
        <p:grpSpPr>
          <a:xfrm>
            <a:off x="3136026" y="4055385"/>
            <a:ext cx="693019" cy="422455"/>
            <a:chOff x="5063" y="289430"/>
            <a:chExt cx="2309668" cy="1616692"/>
          </a:xfrm>
        </p:grpSpPr>
        <p:sp>
          <p:nvSpPr>
            <p:cNvPr id="39" name="Dikdörtgen: Köşeleri Yuvarlatılmış 38">
              <a:extLst>
                <a:ext uri="{FF2B5EF4-FFF2-40B4-BE49-F238E27FC236}">
                  <a16:creationId xmlns:a16="http://schemas.microsoft.com/office/drawing/2014/main" id="{4DE6A217-1D79-4A9F-891A-059FD15C8C12}"/>
                </a:ext>
              </a:extLst>
            </p:cNvPr>
            <p:cNvSpPr/>
            <p:nvPr/>
          </p:nvSpPr>
          <p:spPr>
            <a:xfrm>
              <a:off x="5063" y="289430"/>
              <a:ext cx="2309668" cy="161669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Dikdörtgen: Köşeleri Yuvarlatılmış 4">
              <a:extLst>
                <a:ext uri="{FF2B5EF4-FFF2-40B4-BE49-F238E27FC236}">
                  <a16:creationId xmlns:a16="http://schemas.microsoft.com/office/drawing/2014/main" id="{08B74BE2-7D02-497C-B321-769E692AF359}"/>
                </a:ext>
              </a:extLst>
            </p:cNvPr>
            <p:cNvSpPr txBox="1"/>
            <p:nvPr/>
          </p:nvSpPr>
          <p:spPr>
            <a:xfrm>
              <a:off x="83998" y="368365"/>
              <a:ext cx="2151798" cy="14588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700" kern="1200" dirty="0"/>
                <a:t>2</a:t>
              </a:r>
            </a:p>
          </p:txBody>
        </p:sp>
      </p:grp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5A6C713D-BBBF-40D8-8D75-E516BAE07142}"/>
              </a:ext>
            </a:extLst>
          </p:cNvPr>
          <p:cNvSpPr txBox="1"/>
          <p:nvPr/>
        </p:nvSpPr>
        <p:spPr>
          <a:xfrm>
            <a:off x="3821509" y="4055385"/>
            <a:ext cx="22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X</a:t>
            </a:r>
          </a:p>
        </p:txBody>
      </p:sp>
      <p:grpSp>
        <p:nvGrpSpPr>
          <p:cNvPr id="44" name="Grup 43">
            <a:extLst>
              <a:ext uri="{FF2B5EF4-FFF2-40B4-BE49-F238E27FC236}">
                <a16:creationId xmlns:a16="http://schemas.microsoft.com/office/drawing/2014/main" id="{B94E25BE-DE5B-480A-BF5C-DC64417CE004}"/>
              </a:ext>
            </a:extLst>
          </p:cNvPr>
          <p:cNvGrpSpPr/>
          <p:nvPr/>
        </p:nvGrpSpPr>
        <p:grpSpPr>
          <a:xfrm>
            <a:off x="4781145" y="4904753"/>
            <a:ext cx="2309668" cy="420929"/>
            <a:chOff x="5063" y="289430"/>
            <a:chExt cx="2309668" cy="1616692"/>
          </a:xfrm>
        </p:grpSpPr>
        <p:sp>
          <p:nvSpPr>
            <p:cNvPr id="49" name="Dikdörtgen: Köşeleri Yuvarlatılmış 48">
              <a:extLst>
                <a:ext uri="{FF2B5EF4-FFF2-40B4-BE49-F238E27FC236}">
                  <a16:creationId xmlns:a16="http://schemas.microsoft.com/office/drawing/2014/main" id="{F5B4B059-3734-4743-8305-B48D0DD112D2}"/>
                </a:ext>
              </a:extLst>
            </p:cNvPr>
            <p:cNvSpPr/>
            <p:nvPr/>
          </p:nvSpPr>
          <p:spPr>
            <a:xfrm>
              <a:off x="5063" y="289430"/>
              <a:ext cx="2309668" cy="161669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Dikdörtgen: Köşeleri Yuvarlatılmış 4">
              <a:extLst>
                <a:ext uri="{FF2B5EF4-FFF2-40B4-BE49-F238E27FC236}">
                  <a16:creationId xmlns:a16="http://schemas.microsoft.com/office/drawing/2014/main" id="{B609A676-1346-40B4-8310-0CC73A6B08A6}"/>
                </a:ext>
              </a:extLst>
            </p:cNvPr>
            <p:cNvSpPr txBox="1"/>
            <p:nvPr/>
          </p:nvSpPr>
          <p:spPr>
            <a:xfrm>
              <a:off x="83998" y="368365"/>
              <a:ext cx="2151798" cy="14588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700" kern="1200" dirty="0" err="1"/>
                <a:t>Faktoriyel</a:t>
              </a:r>
              <a:r>
                <a:rPr lang="tr-TR" sz="2700" kern="1200" dirty="0"/>
                <a:t>(0)</a:t>
              </a:r>
            </a:p>
          </p:txBody>
        </p:sp>
      </p:grpSp>
      <p:grpSp>
        <p:nvGrpSpPr>
          <p:cNvPr id="45" name="Grup 44">
            <a:extLst>
              <a:ext uri="{FF2B5EF4-FFF2-40B4-BE49-F238E27FC236}">
                <a16:creationId xmlns:a16="http://schemas.microsoft.com/office/drawing/2014/main" id="{D9B9D726-7D71-4617-BFC0-0B5FD89D5F50}"/>
              </a:ext>
            </a:extLst>
          </p:cNvPr>
          <p:cNvGrpSpPr/>
          <p:nvPr/>
        </p:nvGrpSpPr>
        <p:grpSpPr>
          <a:xfrm>
            <a:off x="3829045" y="4903227"/>
            <a:ext cx="693019" cy="422455"/>
            <a:chOff x="5063" y="289430"/>
            <a:chExt cx="2309668" cy="1616692"/>
          </a:xfrm>
        </p:grpSpPr>
        <p:sp>
          <p:nvSpPr>
            <p:cNvPr id="47" name="Dikdörtgen: Köşeleri Yuvarlatılmış 46">
              <a:extLst>
                <a:ext uri="{FF2B5EF4-FFF2-40B4-BE49-F238E27FC236}">
                  <a16:creationId xmlns:a16="http://schemas.microsoft.com/office/drawing/2014/main" id="{F1A0ADBD-71A2-4768-A749-7B8CA7C3344D}"/>
                </a:ext>
              </a:extLst>
            </p:cNvPr>
            <p:cNvSpPr/>
            <p:nvPr/>
          </p:nvSpPr>
          <p:spPr>
            <a:xfrm>
              <a:off x="5063" y="289430"/>
              <a:ext cx="2309668" cy="161669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Dikdörtgen: Köşeleri Yuvarlatılmış 4">
              <a:extLst>
                <a:ext uri="{FF2B5EF4-FFF2-40B4-BE49-F238E27FC236}">
                  <a16:creationId xmlns:a16="http://schemas.microsoft.com/office/drawing/2014/main" id="{540452BD-EE7A-4454-A6CF-D4DC7D5494D6}"/>
                </a:ext>
              </a:extLst>
            </p:cNvPr>
            <p:cNvSpPr txBox="1"/>
            <p:nvPr/>
          </p:nvSpPr>
          <p:spPr>
            <a:xfrm>
              <a:off x="83998" y="368365"/>
              <a:ext cx="2151798" cy="14588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700" dirty="0"/>
                <a:t>1</a:t>
              </a:r>
              <a:endParaRPr lang="tr-TR" sz="2700" kern="1200" dirty="0"/>
            </a:p>
          </p:txBody>
        </p:sp>
      </p:grp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8F030140-6496-4D1E-A705-52C19CF19091}"/>
              </a:ext>
            </a:extLst>
          </p:cNvPr>
          <p:cNvSpPr txBox="1"/>
          <p:nvPr/>
        </p:nvSpPr>
        <p:spPr>
          <a:xfrm>
            <a:off x="4514528" y="4903227"/>
            <a:ext cx="22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X</a:t>
            </a:r>
          </a:p>
        </p:txBody>
      </p:sp>
      <p:grpSp>
        <p:nvGrpSpPr>
          <p:cNvPr id="53" name="Grup 52">
            <a:extLst>
              <a:ext uri="{FF2B5EF4-FFF2-40B4-BE49-F238E27FC236}">
                <a16:creationId xmlns:a16="http://schemas.microsoft.com/office/drawing/2014/main" id="{8F7B767A-48D1-4AE6-BE18-5B3580C2D012}"/>
              </a:ext>
            </a:extLst>
          </p:cNvPr>
          <p:cNvGrpSpPr/>
          <p:nvPr/>
        </p:nvGrpSpPr>
        <p:grpSpPr>
          <a:xfrm>
            <a:off x="5334003" y="5758254"/>
            <a:ext cx="1264256" cy="422455"/>
            <a:chOff x="5063" y="289430"/>
            <a:chExt cx="2309668" cy="1616692"/>
          </a:xfrm>
          <a:solidFill>
            <a:srgbClr val="00B050"/>
          </a:solidFill>
        </p:grpSpPr>
        <p:sp>
          <p:nvSpPr>
            <p:cNvPr id="54" name="Dikdörtgen: Köşeleri Yuvarlatılmış 53">
              <a:extLst>
                <a:ext uri="{FF2B5EF4-FFF2-40B4-BE49-F238E27FC236}">
                  <a16:creationId xmlns:a16="http://schemas.microsoft.com/office/drawing/2014/main" id="{795E9CF4-002C-426C-BD25-AF51F3025682}"/>
                </a:ext>
              </a:extLst>
            </p:cNvPr>
            <p:cNvSpPr/>
            <p:nvPr/>
          </p:nvSpPr>
          <p:spPr>
            <a:xfrm>
              <a:off x="5063" y="289430"/>
              <a:ext cx="2309668" cy="1616692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Dikdörtgen: Köşeleri Yuvarlatılmış 4">
              <a:extLst>
                <a:ext uri="{FF2B5EF4-FFF2-40B4-BE49-F238E27FC236}">
                  <a16:creationId xmlns:a16="http://schemas.microsoft.com/office/drawing/2014/main" id="{8DC3D628-FD7B-46CC-9245-E011C593A59B}"/>
                </a:ext>
              </a:extLst>
            </p:cNvPr>
            <p:cNvSpPr txBox="1"/>
            <p:nvPr/>
          </p:nvSpPr>
          <p:spPr>
            <a:xfrm>
              <a:off x="83999" y="368364"/>
              <a:ext cx="2151798" cy="14588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700" dirty="0"/>
                <a:t>0!=1</a:t>
              </a:r>
              <a:endParaRPr lang="tr-TR" sz="2700" kern="1200" dirty="0"/>
            </a:p>
          </p:txBody>
        </p:sp>
      </p:grpSp>
      <p:grpSp>
        <p:nvGrpSpPr>
          <p:cNvPr id="57" name="Grup 56">
            <a:extLst>
              <a:ext uri="{FF2B5EF4-FFF2-40B4-BE49-F238E27FC236}">
                <a16:creationId xmlns:a16="http://schemas.microsoft.com/office/drawing/2014/main" id="{CFE13A63-12C1-4B28-94C9-C162380B5259}"/>
              </a:ext>
            </a:extLst>
          </p:cNvPr>
          <p:cNvGrpSpPr/>
          <p:nvPr/>
        </p:nvGrpSpPr>
        <p:grpSpPr>
          <a:xfrm>
            <a:off x="4783032" y="4898377"/>
            <a:ext cx="2309668" cy="422455"/>
            <a:chOff x="5063" y="289430"/>
            <a:chExt cx="2309668" cy="1616692"/>
          </a:xfrm>
          <a:solidFill>
            <a:srgbClr val="FFC000"/>
          </a:solidFill>
        </p:grpSpPr>
        <p:sp>
          <p:nvSpPr>
            <p:cNvPr id="58" name="Dikdörtgen: Köşeleri Yuvarlatılmış 57">
              <a:extLst>
                <a:ext uri="{FF2B5EF4-FFF2-40B4-BE49-F238E27FC236}">
                  <a16:creationId xmlns:a16="http://schemas.microsoft.com/office/drawing/2014/main" id="{A85A5692-FAC6-4DBC-A5A8-4E072979D9B9}"/>
                </a:ext>
              </a:extLst>
            </p:cNvPr>
            <p:cNvSpPr/>
            <p:nvPr/>
          </p:nvSpPr>
          <p:spPr>
            <a:xfrm>
              <a:off x="5063" y="289430"/>
              <a:ext cx="2309668" cy="1616692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Dikdörtgen: Köşeleri Yuvarlatılmış 4">
              <a:extLst>
                <a:ext uri="{FF2B5EF4-FFF2-40B4-BE49-F238E27FC236}">
                  <a16:creationId xmlns:a16="http://schemas.microsoft.com/office/drawing/2014/main" id="{E6B5B84D-08BB-48C4-8953-B8710BFCD708}"/>
                </a:ext>
              </a:extLst>
            </p:cNvPr>
            <p:cNvSpPr txBox="1"/>
            <p:nvPr/>
          </p:nvSpPr>
          <p:spPr>
            <a:xfrm>
              <a:off x="83998" y="368365"/>
              <a:ext cx="2151798" cy="145882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700" dirty="0"/>
                <a:t>1</a:t>
              </a:r>
              <a:endParaRPr lang="tr-TR" sz="2700" kern="1200" dirty="0"/>
            </a:p>
          </p:txBody>
        </p:sp>
      </p:grpSp>
      <p:grpSp>
        <p:nvGrpSpPr>
          <p:cNvPr id="60" name="Grup 59">
            <a:extLst>
              <a:ext uri="{FF2B5EF4-FFF2-40B4-BE49-F238E27FC236}">
                <a16:creationId xmlns:a16="http://schemas.microsoft.com/office/drawing/2014/main" id="{7638D83D-C76C-4F20-8136-023DA31369EF}"/>
              </a:ext>
            </a:extLst>
          </p:cNvPr>
          <p:cNvGrpSpPr/>
          <p:nvPr/>
        </p:nvGrpSpPr>
        <p:grpSpPr>
          <a:xfrm>
            <a:off x="4085391" y="4052519"/>
            <a:ext cx="2309668" cy="422455"/>
            <a:chOff x="5063" y="289430"/>
            <a:chExt cx="2309668" cy="1616692"/>
          </a:xfrm>
          <a:solidFill>
            <a:srgbClr val="FFC000"/>
          </a:solidFill>
        </p:grpSpPr>
        <p:sp>
          <p:nvSpPr>
            <p:cNvPr id="61" name="Dikdörtgen: Köşeleri Yuvarlatılmış 60">
              <a:extLst>
                <a:ext uri="{FF2B5EF4-FFF2-40B4-BE49-F238E27FC236}">
                  <a16:creationId xmlns:a16="http://schemas.microsoft.com/office/drawing/2014/main" id="{0CC63616-C5AC-44C1-9F5F-401D0787B8C0}"/>
                </a:ext>
              </a:extLst>
            </p:cNvPr>
            <p:cNvSpPr/>
            <p:nvPr/>
          </p:nvSpPr>
          <p:spPr>
            <a:xfrm>
              <a:off x="5063" y="289430"/>
              <a:ext cx="2309668" cy="1616692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Dikdörtgen: Köşeleri Yuvarlatılmış 4">
              <a:extLst>
                <a:ext uri="{FF2B5EF4-FFF2-40B4-BE49-F238E27FC236}">
                  <a16:creationId xmlns:a16="http://schemas.microsoft.com/office/drawing/2014/main" id="{FED8ECD2-8941-42FB-B9DF-628FA4CE5709}"/>
                </a:ext>
              </a:extLst>
            </p:cNvPr>
            <p:cNvSpPr txBox="1"/>
            <p:nvPr/>
          </p:nvSpPr>
          <p:spPr>
            <a:xfrm>
              <a:off x="83998" y="368365"/>
              <a:ext cx="2151798" cy="145882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700" dirty="0"/>
                <a:t>1</a:t>
              </a:r>
              <a:endParaRPr lang="tr-TR" sz="2700" kern="1200" dirty="0"/>
            </a:p>
          </p:txBody>
        </p:sp>
      </p:grpSp>
      <p:grpSp>
        <p:nvGrpSpPr>
          <p:cNvPr id="63" name="Grup 62">
            <a:extLst>
              <a:ext uri="{FF2B5EF4-FFF2-40B4-BE49-F238E27FC236}">
                <a16:creationId xmlns:a16="http://schemas.microsoft.com/office/drawing/2014/main" id="{FAE4D684-F336-4363-951A-8CA5DBBC528E}"/>
              </a:ext>
            </a:extLst>
          </p:cNvPr>
          <p:cNvGrpSpPr/>
          <p:nvPr/>
        </p:nvGrpSpPr>
        <p:grpSpPr>
          <a:xfrm>
            <a:off x="3399327" y="3213995"/>
            <a:ext cx="2309668" cy="422455"/>
            <a:chOff x="5063" y="289430"/>
            <a:chExt cx="2309668" cy="1616692"/>
          </a:xfrm>
          <a:solidFill>
            <a:srgbClr val="FFC000"/>
          </a:solidFill>
        </p:grpSpPr>
        <p:sp>
          <p:nvSpPr>
            <p:cNvPr id="64" name="Dikdörtgen: Köşeleri Yuvarlatılmış 63">
              <a:extLst>
                <a:ext uri="{FF2B5EF4-FFF2-40B4-BE49-F238E27FC236}">
                  <a16:creationId xmlns:a16="http://schemas.microsoft.com/office/drawing/2014/main" id="{BCD8DDAF-C715-462E-9B30-70B640EAD612}"/>
                </a:ext>
              </a:extLst>
            </p:cNvPr>
            <p:cNvSpPr/>
            <p:nvPr/>
          </p:nvSpPr>
          <p:spPr>
            <a:xfrm>
              <a:off x="5063" y="289430"/>
              <a:ext cx="2309668" cy="1616692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Dikdörtgen: Köşeleri Yuvarlatılmış 4">
              <a:extLst>
                <a:ext uri="{FF2B5EF4-FFF2-40B4-BE49-F238E27FC236}">
                  <a16:creationId xmlns:a16="http://schemas.microsoft.com/office/drawing/2014/main" id="{0E4B0521-22F3-4867-A185-FE551CC39F30}"/>
                </a:ext>
              </a:extLst>
            </p:cNvPr>
            <p:cNvSpPr txBox="1"/>
            <p:nvPr/>
          </p:nvSpPr>
          <p:spPr>
            <a:xfrm>
              <a:off x="83998" y="368365"/>
              <a:ext cx="2151798" cy="145882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700" kern="1200" dirty="0"/>
                <a:t>2</a:t>
              </a:r>
            </a:p>
          </p:txBody>
        </p:sp>
      </p:grpSp>
      <p:grpSp>
        <p:nvGrpSpPr>
          <p:cNvPr id="66" name="Grup 65">
            <a:extLst>
              <a:ext uri="{FF2B5EF4-FFF2-40B4-BE49-F238E27FC236}">
                <a16:creationId xmlns:a16="http://schemas.microsoft.com/office/drawing/2014/main" id="{FB30DF61-F57B-43DB-B5A7-7385F92B0429}"/>
              </a:ext>
            </a:extLst>
          </p:cNvPr>
          <p:cNvGrpSpPr/>
          <p:nvPr/>
        </p:nvGrpSpPr>
        <p:grpSpPr>
          <a:xfrm>
            <a:off x="2053200" y="1578256"/>
            <a:ext cx="2309668" cy="422455"/>
            <a:chOff x="5063" y="289430"/>
            <a:chExt cx="2309668" cy="1616692"/>
          </a:xfrm>
          <a:solidFill>
            <a:srgbClr val="FFC000"/>
          </a:solidFill>
        </p:grpSpPr>
        <p:sp>
          <p:nvSpPr>
            <p:cNvPr id="67" name="Dikdörtgen: Köşeleri Yuvarlatılmış 66">
              <a:extLst>
                <a:ext uri="{FF2B5EF4-FFF2-40B4-BE49-F238E27FC236}">
                  <a16:creationId xmlns:a16="http://schemas.microsoft.com/office/drawing/2014/main" id="{EF2CC2A3-436A-4498-B97D-56ECEE23C4A7}"/>
                </a:ext>
              </a:extLst>
            </p:cNvPr>
            <p:cNvSpPr/>
            <p:nvPr/>
          </p:nvSpPr>
          <p:spPr>
            <a:xfrm>
              <a:off x="5063" y="289430"/>
              <a:ext cx="2309668" cy="1616692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Dikdörtgen: Köşeleri Yuvarlatılmış 4">
              <a:extLst>
                <a:ext uri="{FF2B5EF4-FFF2-40B4-BE49-F238E27FC236}">
                  <a16:creationId xmlns:a16="http://schemas.microsoft.com/office/drawing/2014/main" id="{06C74C10-A926-452A-8287-425F4AD24E3C}"/>
                </a:ext>
              </a:extLst>
            </p:cNvPr>
            <p:cNvSpPr txBox="1"/>
            <p:nvPr/>
          </p:nvSpPr>
          <p:spPr>
            <a:xfrm>
              <a:off x="83998" y="368365"/>
              <a:ext cx="2151798" cy="145882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700" kern="1200" dirty="0"/>
                <a:t>24</a:t>
              </a:r>
            </a:p>
          </p:txBody>
        </p:sp>
      </p:grpSp>
      <p:grpSp>
        <p:nvGrpSpPr>
          <p:cNvPr id="69" name="Grup 68">
            <a:extLst>
              <a:ext uri="{FF2B5EF4-FFF2-40B4-BE49-F238E27FC236}">
                <a16:creationId xmlns:a16="http://schemas.microsoft.com/office/drawing/2014/main" id="{0381B348-70E2-45C5-AD76-8F824A18C5E8}"/>
              </a:ext>
            </a:extLst>
          </p:cNvPr>
          <p:cNvGrpSpPr/>
          <p:nvPr/>
        </p:nvGrpSpPr>
        <p:grpSpPr>
          <a:xfrm>
            <a:off x="2728754" y="2413086"/>
            <a:ext cx="2309668" cy="422455"/>
            <a:chOff x="5063" y="289430"/>
            <a:chExt cx="2309668" cy="1616692"/>
          </a:xfrm>
          <a:solidFill>
            <a:srgbClr val="FFC000"/>
          </a:solidFill>
        </p:grpSpPr>
        <p:sp>
          <p:nvSpPr>
            <p:cNvPr id="70" name="Dikdörtgen: Köşeleri Yuvarlatılmış 69">
              <a:extLst>
                <a:ext uri="{FF2B5EF4-FFF2-40B4-BE49-F238E27FC236}">
                  <a16:creationId xmlns:a16="http://schemas.microsoft.com/office/drawing/2014/main" id="{D00A9435-0743-4FAC-A2B1-788C2D12A91B}"/>
                </a:ext>
              </a:extLst>
            </p:cNvPr>
            <p:cNvSpPr/>
            <p:nvPr/>
          </p:nvSpPr>
          <p:spPr>
            <a:xfrm>
              <a:off x="5063" y="289430"/>
              <a:ext cx="2309668" cy="1616692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Dikdörtgen: Köşeleri Yuvarlatılmış 4">
              <a:extLst>
                <a:ext uri="{FF2B5EF4-FFF2-40B4-BE49-F238E27FC236}">
                  <a16:creationId xmlns:a16="http://schemas.microsoft.com/office/drawing/2014/main" id="{5F095850-71D2-4E94-B078-6FA29663875D}"/>
                </a:ext>
              </a:extLst>
            </p:cNvPr>
            <p:cNvSpPr txBox="1"/>
            <p:nvPr/>
          </p:nvSpPr>
          <p:spPr>
            <a:xfrm>
              <a:off x="83998" y="368365"/>
              <a:ext cx="2151798" cy="145882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700" dirty="0"/>
                <a:t>6</a:t>
              </a:r>
              <a:endParaRPr lang="tr-TR" sz="2700" kern="1200" dirty="0"/>
            </a:p>
          </p:txBody>
        </p:sp>
      </p:grpSp>
      <p:grpSp>
        <p:nvGrpSpPr>
          <p:cNvPr id="72" name="Grup 71">
            <a:extLst>
              <a:ext uri="{FF2B5EF4-FFF2-40B4-BE49-F238E27FC236}">
                <a16:creationId xmlns:a16="http://schemas.microsoft.com/office/drawing/2014/main" id="{99FEDA5E-DC90-458A-9C9E-0FC715D1A1C5}"/>
              </a:ext>
            </a:extLst>
          </p:cNvPr>
          <p:cNvGrpSpPr/>
          <p:nvPr/>
        </p:nvGrpSpPr>
        <p:grpSpPr>
          <a:xfrm>
            <a:off x="1026823" y="672302"/>
            <a:ext cx="3261768" cy="422455"/>
            <a:chOff x="5063" y="289430"/>
            <a:chExt cx="2309668" cy="1616692"/>
          </a:xfrm>
          <a:solidFill>
            <a:srgbClr val="92D050"/>
          </a:solidFill>
        </p:grpSpPr>
        <p:sp>
          <p:nvSpPr>
            <p:cNvPr id="73" name="Dikdörtgen: Köşeleri Yuvarlatılmış 72">
              <a:extLst>
                <a:ext uri="{FF2B5EF4-FFF2-40B4-BE49-F238E27FC236}">
                  <a16:creationId xmlns:a16="http://schemas.microsoft.com/office/drawing/2014/main" id="{F7B7F938-A7B5-4D8D-9702-E13553DE6C68}"/>
                </a:ext>
              </a:extLst>
            </p:cNvPr>
            <p:cNvSpPr/>
            <p:nvPr/>
          </p:nvSpPr>
          <p:spPr>
            <a:xfrm>
              <a:off x="5063" y="289430"/>
              <a:ext cx="2309668" cy="1616692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Dikdörtgen: Köşeleri Yuvarlatılmış 4">
              <a:extLst>
                <a:ext uri="{FF2B5EF4-FFF2-40B4-BE49-F238E27FC236}">
                  <a16:creationId xmlns:a16="http://schemas.microsoft.com/office/drawing/2014/main" id="{3E7EFCB5-E13E-43BC-8413-EBC69E8002B6}"/>
                </a:ext>
              </a:extLst>
            </p:cNvPr>
            <p:cNvSpPr txBox="1"/>
            <p:nvPr/>
          </p:nvSpPr>
          <p:spPr>
            <a:xfrm>
              <a:off x="83998" y="368365"/>
              <a:ext cx="2151798" cy="145882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700" kern="1200" dirty="0"/>
                <a:t>120</a:t>
              </a:r>
            </a:p>
          </p:txBody>
        </p:sp>
      </p:grpSp>
      <p:sp>
        <p:nvSpPr>
          <p:cNvPr id="75" name="Sağ Ayraç 74">
            <a:extLst>
              <a:ext uri="{FF2B5EF4-FFF2-40B4-BE49-F238E27FC236}">
                <a16:creationId xmlns:a16="http://schemas.microsoft.com/office/drawing/2014/main" id="{681F18F9-06BB-4A0C-BFD3-3421F37E2205}"/>
              </a:ext>
            </a:extLst>
          </p:cNvPr>
          <p:cNvSpPr/>
          <p:nvPr/>
        </p:nvSpPr>
        <p:spPr>
          <a:xfrm rot="16200000">
            <a:off x="2530421" y="-241702"/>
            <a:ext cx="315938" cy="3200401"/>
          </a:xfrm>
          <a:prstGeom prst="rightBrace">
            <a:avLst>
              <a:gd name="adj1" fmla="val 8333"/>
              <a:gd name="adj2" fmla="val 493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Sağ Ayraç 75">
            <a:extLst>
              <a:ext uri="{FF2B5EF4-FFF2-40B4-BE49-F238E27FC236}">
                <a16:creationId xmlns:a16="http://schemas.microsoft.com/office/drawing/2014/main" id="{92F2BD88-9531-4187-8FB0-18F8790F4EC0}"/>
              </a:ext>
            </a:extLst>
          </p:cNvPr>
          <p:cNvSpPr/>
          <p:nvPr/>
        </p:nvSpPr>
        <p:spPr>
          <a:xfrm rot="16200000">
            <a:off x="3247124" y="602464"/>
            <a:ext cx="315938" cy="3200401"/>
          </a:xfrm>
          <a:prstGeom prst="rightBrace">
            <a:avLst>
              <a:gd name="adj1" fmla="val 8333"/>
              <a:gd name="adj2" fmla="val 493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Sağ Ayraç 76">
            <a:extLst>
              <a:ext uri="{FF2B5EF4-FFF2-40B4-BE49-F238E27FC236}">
                <a16:creationId xmlns:a16="http://schemas.microsoft.com/office/drawing/2014/main" id="{287AFB88-F3DE-470C-ACB5-4B8D8581CF4A}"/>
              </a:ext>
            </a:extLst>
          </p:cNvPr>
          <p:cNvSpPr/>
          <p:nvPr/>
        </p:nvSpPr>
        <p:spPr>
          <a:xfrm rot="16200000">
            <a:off x="3938256" y="1444092"/>
            <a:ext cx="315938" cy="3200401"/>
          </a:xfrm>
          <a:prstGeom prst="rightBrace">
            <a:avLst>
              <a:gd name="adj1" fmla="val 8333"/>
              <a:gd name="adj2" fmla="val 493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Sağ Ayraç 77">
            <a:extLst>
              <a:ext uri="{FF2B5EF4-FFF2-40B4-BE49-F238E27FC236}">
                <a16:creationId xmlns:a16="http://schemas.microsoft.com/office/drawing/2014/main" id="{D82E05B6-9F10-42A6-957B-ABA3CA08BA94}"/>
              </a:ext>
            </a:extLst>
          </p:cNvPr>
          <p:cNvSpPr/>
          <p:nvPr/>
        </p:nvSpPr>
        <p:spPr>
          <a:xfrm rot="16200000">
            <a:off x="4601942" y="2256660"/>
            <a:ext cx="315938" cy="3200401"/>
          </a:xfrm>
          <a:prstGeom prst="rightBrace">
            <a:avLst>
              <a:gd name="adj1" fmla="val 8333"/>
              <a:gd name="adj2" fmla="val 493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Sağ Ayraç 78">
            <a:extLst>
              <a:ext uri="{FF2B5EF4-FFF2-40B4-BE49-F238E27FC236}">
                <a16:creationId xmlns:a16="http://schemas.microsoft.com/office/drawing/2014/main" id="{14DD3CDE-9E9F-475F-94E9-ECDD87891DE3}"/>
              </a:ext>
            </a:extLst>
          </p:cNvPr>
          <p:cNvSpPr/>
          <p:nvPr/>
        </p:nvSpPr>
        <p:spPr>
          <a:xfrm rot="16200000">
            <a:off x="5275097" y="3107368"/>
            <a:ext cx="315938" cy="3200401"/>
          </a:xfrm>
          <a:prstGeom prst="rightBrace">
            <a:avLst>
              <a:gd name="adj1" fmla="val 8333"/>
              <a:gd name="adj2" fmla="val 493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Sağ Ayraç 79">
            <a:extLst>
              <a:ext uri="{FF2B5EF4-FFF2-40B4-BE49-F238E27FC236}">
                <a16:creationId xmlns:a16="http://schemas.microsoft.com/office/drawing/2014/main" id="{D5B4061B-736A-4A46-A79D-8C81DE45498D}"/>
              </a:ext>
            </a:extLst>
          </p:cNvPr>
          <p:cNvSpPr/>
          <p:nvPr/>
        </p:nvSpPr>
        <p:spPr>
          <a:xfrm rot="16200000">
            <a:off x="5795795" y="4938516"/>
            <a:ext cx="315938" cy="1239521"/>
          </a:xfrm>
          <a:prstGeom prst="rightBrace">
            <a:avLst>
              <a:gd name="adj1" fmla="val 8333"/>
              <a:gd name="adj2" fmla="val 493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299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  <p:bldP spid="30" grpId="0"/>
      <p:bldP spid="38" grpId="0"/>
      <p:bldP spid="46" grpId="0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358E872E-0C3B-43B9-A3D7-63880CC7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İkili (BİNARY) özyineleme</a:t>
            </a:r>
            <a:br>
              <a:rPr lang="tr-TR" dirty="0"/>
            </a:br>
            <a:r>
              <a:rPr lang="tr-TR" dirty="0" err="1"/>
              <a:t>fibonacci</a:t>
            </a:r>
            <a:r>
              <a:rPr lang="tr-TR" dirty="0"/>
              <a:t> ÖRNEĞİ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BA0391CA-ED1D-44F0-AC45-73BC05F7469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tr-TR" dirty="0"/>
                  <a:t>Kendi kendine </a:t>
                </a:r>
                <a:r>
                  <a:rPr lang="tr-TR" b="1" dirty="0">
                    <a:highlight>
                      <a:srgbClr val="FFFF00"/>
                    </a:highlight>
                  </a:rPr>
                  <a:t>iki veya daha fazla çağrı </a:t>
                </a:r>
                <a:r>
                  <a:rPr lang="tr-TR" dirty="0"/>
                  <a:t>vardır.</a:t>
                </a:r>
              </a:p>
              <a:p>
                <a:pPr marL="0" indent="0">
                  <a:buNone/>
                </a:pPr>
                <a:r>
                  <a:rPr lang="tr-TR" dirty="0" err="1"/>
                  <a:t>Fibonacci</a:t>
                </a:r>
                <a:r>
                  <a:rPr lang="tr-TR" dirty="0"/>
                  <a:t> sayıları, bir sayılar serisi olup 0 ve 1 ile baslar.  Sonra gelen her sayı kendinden önceki iki sayının toplamıdır.</a:t>
                </a:r>
              </a:p>
              <a:p>
                <a:pPr marL="0" indent="0">
                  <a:buNone/>
                </a:pPr>
                <a:r>
                  <a:rPr lang="tr-TR" dirty="0"/>
                  <a:t> 0, 1, 1, 2, 3, 5, 8, 13, 21, ...</a:t>
                </a:r>
              </a:p>
              <a:p>
                <a:pPr marL="0" indent="0">
                  <a:buNone/>
                </a:pPr>
                <a:r>
                  <a:rPr lang="tr-TR" i="1" dirty="0">
                    <a:latin typeface="Cambria Math" panose="02040503050406030204" pitchFamily="18" charset="0"/>
                  </a:rPr>
                  <a:t>Fonksiyonun matematiksel tanımı aşağıda verilmiştir;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𝑜𝑙𝑚𝑎𝑘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ü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𝑧𝑒𝑟𝑒</m:t>
                      </m:r>
                    </m:oMath>
                  </m:oMathPara>
                </a14:m>
                <a:endParaRPr lang="tr-T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−1)+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−2),  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BA0391CA-ED1D-44F0-AC45-73BC05F74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410" t="-1531" r="-179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9E9A435-97C1-4EF4-B8B6-CC40F8666F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i="1" dirty="0">
                <a:latin typeface="Cambria Math" panose="02040503050406030204" pitchFamily="18" charset="0"/>
              </a:rPr>
              <a:t>Fonksiyonun kodlanmış örneği ise aşağıdaki gibidir;</a:t>
            </a:r>
            <a:endParaRPr lang="tr-TR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b="1" dirty="0">
                <a:latin typeface="Consolas" panose="020B0609020204030204" pitchFamily="49" charset="0"/>
              </a:rPr>
              <a:t> fib( long </a:t>
            </a:r>
            <a:r>
              <a:rPr lang="tr-TR" b="1" dirty="0">
                <a:latin typeface="Consolas" panose="020B0609020204030204" pitchFamily="49" charset="0"/>
              </a:rPr>
              <a:t>x</a:t>
            </a:r>
            <a:r>
              <a:rPr lang="en-US" b="1" dirty="0">
                <a:latin typeface="Consolas" panose="020B0609020204030204" pitchFamily="49" charset="0"/>
              </a:rPr>
              <a:t>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b="1" dirty="0"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latin typeface="Consolas" panose="020B0609020204030204" pitchFamily="49" charset="0"/>
              </a:rPr>
              <a:t> ( </a:t>
            </a:r>
            <a:r>
              <a:rPr lang="tr-TR" b="1" dirty="0">
                <a:latin typeface="Consolas" panose="020B0609020204030204" pitchFamily="49" charset="0"/>
              </a:rPr>
              <a:t>x</a:t>
            </a:r>
            <a:r>
              <a:rPr lang="en-US" b="1" dirty="0">
                <a:latin typeface="Consolas" panose="020B0609020204030204" pitchFamily="49" charset="0"/>
              </a:rPr>
              <a:t> &lt;= 1 )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</a:rPr>
              <a:t>	return </a:t>
            </a:r>
            <a:r>
              <a:rPr lang="tr-TR" b="1" dirty="0">
                <a:latin typeface="Consolas" panose="020B0609020204030204" pitchFamily="49" charset="0"/>
              </a:rPr>
              <a:t>x</a:t>
            </a:r>
            <a:r>
              <a:rPr lang="en-US" b="1" dirty="0">
                <a:latin typeface="Consolas" panose="020B0609020204030204" pitchFamily="49" charset="0"/>
              </a:rPr>
              <a:t>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b="1" dirty="0"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b="1" dirty="0"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fib( </a:t>
            </a:r>
            <a:r>
              <a:rPr lang="tr-TR" b="1" dirty="0">
                <a:highlight>
                  <a:srgbClr val="FFFF00"/>
                </a:highlight>
                <a:latin typeface="Consolas" panose="020B0609020204030204" pitchFamily="49" charset="0"/>
              </a:rPr>
              <a:t>x</a:t>
            </a:r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 - 1 )</a:t>
            </a:r>
            <a:r>
              <a:rPr lang="en-US" b="1" dirty="0">
                <a:latin typeface="Consolas" panose="020B0609020204030204" pitchFamily="49" charset="0"/>
              </a:rPr>
              <a:t>+ </a:t>
            </a:r>
            <a:br>
              <a:rPr lang="tr-TR" b="1" dirty="0">
                <a:latin typeface="Consolas" panose="020B0609020204030204" pitchFamily="49" charset="0"/>
              </a:rPr>
            </a:br>
            <a:r>
              <a:rPr lang="tr-TR" b="1" dirty="0">
                <a:latin typeface="Consolas" panose="020B0609020204030204" pitchFamily="49" charset="0"/>
              </a:rPr>
              <a:t>             </a:t>
            </a:r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fib( </a:t>
            </a:r>
            <a:r>
              <a:rPr lang="tr-TR" b="1" dirty="0">
                <a:highlight>
                  <a:srgbClr val="FFFF00"/>
                </a:highlight>
                <a:latin typeface="Consolas" panose="020B0609020204030204" pitchFamily="49" charset="0"/>
              </a:rPr>
              <a:t>x</a:t>
            </a:r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 - 2 )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239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1DAB2847-4646-40B4-8E2C-293BA9CA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Fıb</a:t>
            </a:r>
            <a:r>
              <a:rPr lang="tr-TR" dirty="0"/>
              <a:t>(4) </a:t>
            </a:r>
            <a:br>
              <a:rPr lang="tr-TR" dirty="0"/>
            </a:br>
            <a:r>
              <a:rPr lang="tr-TR" dirty="0"/>
              <a:t>HESABININ ANİMASYONU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A49526F2-F2D1-4463-98E6-12081B5A0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Bir önceki slaytta anlatılan senaryo burada animasyon olarak gösterilmiştir.</a:t>
            </a:r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A72BA233-EEC3-402A-97A3-BCE2D7080FD7}"/>
              </a:ext>
            </a:extLst>
          </p:cNvPr>
          <p:cNvGrpSpPr/>
          <p:nvPr/>
        </p:nvGrpSpPr>
        <p:grpSpPr>
          <a:xfrm>
            <a:off x="4090050" y="2396477"/>
            <a:ext cx="1267548" cy="422455"/>
            <a:chOff x="5063" y="289430"/>
            <a:chExt cx="2309668" cy="1616692"/>
          </a:xfrm>
        </p:grpSpPr>
        <p:sp>
          <p:nvSpPr>
            <p:cNvPr id="12" name="Dikdörtgen: Köşeleri Yuvarlatılmış 11">
              <a:extLst>
                <a:ext uri="{FF2B5EF4-FFF2-40B4-BE49-F238E27FC236}">
                  <a16:creationId xmlns:a16="http://schemas.microsoft.com/office/drawing/2014/main" id="{DB3CB4A9-749C-4D2A-88B2-73D138D7E1BF}"/>
                </a:ext>
              </a:extLst>
            </p:cNvPr>
            <p:cNvSpPr/>
            <p:nvPr/>
          </p:nvSpPr>
          <p:spPr>
            <a:xfrm>
              <a:off x="5063" y="289430"/>
              <a:ext cx="2309668" cy="161669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Dikdörtgen: Köşeleri Yuvarlatılmış 4">
              <a:extLst>
                <a:ext uri="{FF2B5EF4-FFF2-40B4-BE49-F238E27FC236}">
                  <a16:creationId xmlns:a16="http://schemas.microsoft.com/office/drawing/2014/main" id="{206BB971-31F8-47C8-83CB-6BBF99D81804}"/>
                </a:ext>
              </a:extLst>
            </p:cNvPr>
            <p:cNvSpPr txBox="1"/>
            <p:nvPr/>
          </p:nvSpPr>
          <p:spPr>
            <a:xfrm>
              <a:off x="83998" y="368365"/>
              <a:ext cx="2151798" cy="14588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700" dirty="0" err="1"/>
                <a:t>f</a:t>
              </a:r>
              <a:r>
                <a:rPr lang="tr-TR" sz="2700" kern="1200" dirty="0" err="1"/>
                <a:t>ib</a:t>
              </a:r>
              <a:r>
                <a:rPr lang="tr-TR" sz="2700" kern="1200" dirty="0"/>
                <a:t>(3)</a:t>
              </a:r>
            </a:p>
          </p:txBody>
        </p:sp>
      </p:grp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29244CCB-F43A-4277-BA57-5A5885B8BBD9}"/>
              </a:ext>
            </a:extLst>
          </p:cNvPr>
          <p:cNvSpPr txBox="1"/>
          <p:nvPr/>
        </p:nvSpPr>
        <p:spPr>
          <a:xfrm>
            <a:off x="3799726" y="2396477"/>
            <a:ext cx="22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+</a:t>
            </a:r>
          </a:p>
        </p:txBody>
      </p:sp>
      <p:sp>
        <p:nvSpPr>
          <p:cNvPr id="75" name="Sağ Ayraç 74">
            <a:extLst>
              <a:ext uri="{FF2B5EF4-FFF2-40B4-BE49-F238E27FC236}">
                <a16:creationId xmlns:a16="http://schemas.microsoft.com/office/drawing/2014/main" id="{681F18F9-06BB-4A0C-BFD3-3421F37E2205}"/>
              </a:ext>
            </a:extLst>
          </p:cNvPr>
          <p:cNvSpPr/>
          <p:nvPr/>
        </p:nvSpPr>
        <p:spPr>
          <a:xfrm rot="16200000">
            <a:off x="3756482" y="712904"/>
            <a:ext cx="315938" cy="2972939"/>
          </a:xfrm>
          <a:prstGeom prst="rightBrace">
            <a:avLst>
              <a:gd name="adj1" fmla="val 8333"/>
              <a:gd name="adj2" fmla="val 493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Sağ Ayraç 75">
            <a:extLst>
              <a:ext uri="{FF2B5EF4-FFF2-40B4-BE49-F238E27FC236}">
                <a16:creationId xmlns:a16="http://schemas.microsoft.com/office/drawing/2014/main" id="{92F2BD88-9531-4187-8FB0-18F8790F4EC0}"/>
              </a:ext>
            </a:extLst>
          </p:cNvPr>
          <p:cNvSpPr/>
          <p:nvPr/>
        </p:nvSpPr>
        <p:spPr>
          <a:xfrm rot="16200000">
            <a:off x="4674024" y="2609887"/>
            <a:ext cx="315938" cy="2817034"/>
          </a:xfrm>
          <a:prstGeom prst="rightBrace">
            <a:avLst>
              <a:gd name="adj1" fmla="val 8333"/>
              <a:gd name="adj2" fmla="val 493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81" name="Grup 80">
            <a:extLst>
              <a:ext uri="{FF2B5EF4-FFF2-40B4-BE49-F238E27FC236}">
                <a16:creationId xmlns:a16="http://schemas.microsoft.com/office/drawing/2014/main" id="{B8D69C9A-8413-4F54-A818-5CB839C684D4}"/>
              </a:ext>
            </a:extLst>
          </p:cNvPr>
          <p:cNvGrpSpPr/>
          <p:nvPr/>
        </p:nvGrpSpPr>
        <p:grpSpPr>
          <a:xfrm>
            <a:off x="2540567" y="2396477"/>
            <a:ext cx="1267548" cy="422455"/>
            <a:chOff x="5063" y="289430"/>
            <a:chExt cx="2309668" cy="1616692"/>
          </a:xfrm>
        </p:grpSpPr>
        <p:sp>
          <p:nvSpPr>
            <p:cNvPr id="82" name="Dikdörtgen: Köşeleri Yuvarlatılmış 81">
              <a:extLst>
                <a:ext uri="{FF2B5EF4-FFF2-40B4-BE49-F238E27FC236}">
                  <a16:creationId xmlns:a16="http://schemas.microsoft.com/office/drawing/2014/main" id="{6F89F09A-F36B-4DA5-B7AF-4F904E32EFFB}"/>
                </a:ext>
              </a:extLst>
            </p:cNvPr>
            <p:cNvSpPr/>
            <p:nvPr/>
          </p:nvSpPr>
          <p:spPr>
            <a:xfrm>
              <a:off x="5063" y="289430"/>
              <a:ext cx="2309668" cy="161669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Dikdörtgen: Köşeleri Yuvarlatılmış 4">
              <a:extLst>
                <a:ext uri="{FF2B5EF4-FFF2-40B4-BE49-F238E27FC236}">
                  <a16:creationId xmlns:a16="http://schemas.microsoft.com/office/drawing/2014/main" id="{A6AB10F7-D0DB-4ED9-B6E0-400BD69303FD}"/>
                </a:ext>
              </a:extLst>
            </p:cNvPr>
            <p:cNvSpPr txBox="1"/>
            <p:nvPr/>
          </p:nvSpPr>
          <p:spPr>
            <a:xfrm>
              <a:off x="83998" y="368365"/>
              <a:ext cx="2151798" cy="14588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700" dirty="0" err="1"/>
                <a:t>f</a:t>
              </a:r>
              <a:r>
                <a:rPr lang="tr-TR" sz="2700" kern="1200" dirty="0" err="1"/>
                <a:t>ib</a:t>
              </a:r>
              <a:r>
                <a:rPr lang="tr-TR" sz="2700" kern="1200" dirty="0"/>
                <a:t>(2)</a:t>
              </a:r>
            </a:p>
          </p:txBody>
        </p:sp>
      </p:grpSp>
      <p:grpSp>
        <p:nvGrpSpPr>
          <p:cNvPr id="112" name="Grup 111">
            <a:extLst>
              <a:ext uri="{FF2B5EF4-FFF2-40B4-BE49-F238E27FC236}">
                <a16:creationId xmlns:a16="http://schemas.microsoft.com/office/drawing/2014/main" id="{657A4B33-9281-4120-B01D-41DF56009C5D}"/>
              </a:ext>
            </a:extLst>
          </p:cNvPr>
          <p:cNvGrpSpPr/>
          <p:nvPr/>
        </p:nvGrpSpPr>
        <p:grpSpPr>
          <a:xfrm>
            <a:off x="2540567" y="3321819"/>
            <a:ext cx="1267548" cy="422455"/>
            <a:chOff x="5063" y="289430"/>
            <a:chExt cx="2309668" cy="1616692"/>
          </a:xfrm>
        </p:grpSpPr>
        <p:sp>
          <p:nvSpPr>
            <p:cNvPr id="113" name="Dikdörtgen: Köşeleri Yuvarlatılmış 112">
              <a:extLst>
                <a:ext uri="{FF2B5EF4-FFF2-40B4-BE49-F238E27FC236}">
                  <a16:creationId xmlns:a16="http://schemas.microsoft.com/office/drawing/2014/main" id="{1A980796-C2E5-4422-9A09-8076C8D978CB}"/>
                </a:ext>
              </a:extLst>
            </p:cNvPr>
            <p:cNvSpPr/>
            <p:nvPr/>
          </p:nvSpPr>
          <p:spPr>
            <a:xfrm>
              <a:off x="5063" y="289430"/>
              <a:ext cx="2309668" cy="161669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Dikdörtgen: Köşeleri Yuvarlatılmış 4">
              <a:extLst>
                <a:ext uri="{FF2B5EF4-FFF2-40B4-BE49-F238E27FC236}">
                  <a16:creationId xmlns:a16="http://schemas.microsoft.com/office/drawing/2014/main" id="{68F1546C-C41B-4E5D-83BA-450D2789B677}"/>
                </a:ext>
              </a:extLst>
            </p:cNvPr>
            <p:cNvSpPr txBox="1"/>
            <p:nvPr/>
          </p:nvSpPr>
          <p:spPr>
            <a:xfrm>
              <a:off x="83998" y="368365"/>
              <a:ext cx="2151798" cy="14588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700" dirty="0" err="1"/>
                <a:t>f</a:t>
              </a:r>
              <a:r>
                <a:rPr lang="tr-TR" sz="2700" kern="1200" dirty="0" err="1"/>
                <a:t>ib</a:t>
              </a:r>
              <a:r>
                <a:rPr lang="tr-TR" sz="2700" kern="1200" dirty="0"/>
                <a:t>(0)</a:t>
              </a:r>
            </a:p>
          </p:txBody>
        </p:sp>
      </p:grpSp>
      <p:sp>
        <p:nvSpPr>
          <p:cNvPr id="115" name="Metin kutusu 114">
            <a:extLst>
              <a:ext uri="{FF2B5EF4-FFF2-40B4-BE49-F238E27FC236}">
                <a16:creationId xmlns:a16="http://schemas.microsoft.com/office/drawing/2014/main" id="{05AF5979-4493-4728-8C54-9C106574136A}"/>
              </a:ext>
            </a:extLst>
          </p:cNvPr>
          <p:cNvSpPr txBox="1"/>
          <p:nvPr/>
        </p:nvSpPr>
        <p:spPr>
          <a:xfrm>
            <a:off x="2250243" y="3321819"/>
            <a:ext cx="22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+</a:t>
            </a:r>
          </a:p>
        </p:txBody>
      </p:sp>
      <p:grpSp>
        <p:nvGrpSpPr>
          <p:cNvPr id="116" name="Grup 115">
            <a:extLst>
              <a:ext uri="{FF2B5EF4-FFF2-40B4-BE49-F238E27FC236}">
                <a16:creationId xmlns:a16="http://schemas.microsoft.com/office/drawing/2014/main" id="{75A274D9-6593-4480-B331-C701F6979E42}"/>
              </a:ext>
            </a:extLst>
          </p:cNvPr>
          <p:cNvGrpSpPr/>
          <p:nvPr/>
        </p:nvGrpSpPr>
        <p:grpSpPr>
          <a:xfrm>
            <a:off x="991084" y="3321819"/>
            <a:ext cx="1267548" cy="422455"/>
            <a:chOff x="5063" y="289430"/>
            <a:chExt cx="2309668" cy="1616692"/>
          </a:xfrm>
        </p:grpSpPr>
        <p:sp>
          <p:nvSpPr>
            <p:cNvPr id="117" name="Dikdörtgen: Köşeleri Yuvarlatılmış 116">
              <a:extLst>
                <a:ext uri="{FF2B5EF4-FFF2-40B4-BE49-F238E27FC236}">
                  <a16:creationId xmlns:a16="http://schemas.microsoft.com/office/drawing/2014/main" id="{F0DEBBE5-5CB1-4B26-B747-1F1DB8FEA45E}"/>
                </a:ext>
              </a:extLst>
            </p:cNvPr>
            <p:cNvSpPr/>
            <p:nvPr/>
          </p:nvSpPr>
          <p:spPr>
            <a:xfrm>
              <a:off x="5063" y="289430"/>
              <a:ext cx="2309668" cy="161669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8" name="Dikdörtgen: Köşeleri Yuvarlatılmış 4">
              <a:extLst>
                <a:ext uri="{FF2B5EF4-FFF2-40B4-BE49-F238E27FC236}">
                  <a16:creationId xmlns:a16="http://schemas.microsoft.com/office/drawing/2014/main" id="{B0058EA0-BA56-45E4-A5D9-3AF376784D1F}"/>
                </a:ext>
              </a:extLst>
            </p:cNvPr>
            <p:cNvSpPr txBox="1"/>
            <p:nvPr/>
          </p:nvSpPr>
          <p:spPr>
            <a:xfrm>
              <a:off x="83998" y="368365"/>
              <a:ext cx="2151798" cy="14588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700" dirty="0" err="1"/>
                <a:t>f</a:t>
              </a:r>
              <a:r>
                <a:rPr lang="tr-TR" sz="2700" kern="1200" dirty="0" err="1"/>
                <a:t>ib</a:t>
              </a:r>
              <a:r>
                <a:rPr lang="tr-TR" sz="2700" kern="1200" dirty="0"/>
                <a:t>(1)</a:t>
              </a:r>
            </a:p>
          </p:txBody>
        </p:sp>
      </p:grpSp>
      <p:grpSp>
        <p:nvGrpSpPr>
          <p:cNvPr id="119" name="Grup 118">
            <a:extLst>
              <a:ext uri="{FF2B5EF4-FFF2-40B4-BE49-F238E27FC236}">
                <a16:creationId xmlns:a16="http://schemas.microsoft.com/office/drawing/2014/main" id="{1EA314DC-4A2C-4CAD-A2DF-6D1A147DCEDC}"/>
              </a:ext>
            </a:extLst>
          </p:cNvPr>
          <p:cNvGrpSpPr/>
          <p:nvPr/>
        </p:nvGrpSpPr>
        <p:grpSpPr>
          <a:xfrm>
            <a:off x="5682853" y="3337133"/>
            <a:ext cx="1267548" cy="422455"/>
            <a:chOff x="5063" y="289430"/>
            <a:chExt cx="2309668" cy="1616692"/>
          </a:xfrm>
        </p:grpSpPr>
        <p:sp>
          <p:nvSpPr>
            <p:cNvPr id="120" name="Dikdörtgen: Köşeleri Yuvarlatılmış 119">
              <a:extLst>
                <a:ext uri="{FF2B5EF4-FFF2-40B4-BE49-F238E27FC236}">
                  <a16:creationId xmlns:a16="http://schemas.microsoft.com/office/drawing/2014/main" id="{E85FC4AA-E77B-4F4E-AACF-0B0BC87D5DF3}"/>
                </a:ext>
              </a:extLst>
            </p:cNvPr>
            <p:cNvSpPr/>
            <p:nvPr/>
          </p:nvSpPr>
          <p:spPr>
            <a:xfrm>
              <a:off x="5063" y="289430"/>
              <a:ext cx="2309668" cy="161669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1" name="Dikdörtgen: Köşeleri Yuvarlatılmış 4">
              <a:extLst>
                <a:ext uri="{FF2B5EF4-FFF2-40B4-BE49-F238E27FC236}">
                  <a16:creationId xmlns:a16="http://schemas.microsoft.com/office/drawing/2014/main" id="{0A512EA3-7AC2-4D84-8048-04C55F0E8AB5}"/>
                </a:ext>
              </a:extLst>
            </p:cNvPr>
            <p:cNvSpPr txBox="1"/>
            <p:nvPr/>
          </p:nvSpPr>
          <p:spPr>
            <a:xfrm>
              <a:off x="83998" y="368365"/>
              <a:ext cx="2151798" cy="14588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700" dirty="0" err="1"/>
                <a:t>f</a:t>
              </a:r>
              <a:r>
                <a:rPr lang="tr-TR" sz="2700" kern="1200" dirty="0" err="1"/>
                <a:t>ib</a:t>
              </a:r>
              <a:r>
                <a:rPr lang="tr-TR" sz="2700" kern="1200" dirty="0"/>
                <a:t>(1)</a:t>
              </a:r>
            </a:p>
          </p:txBody>
        </p:sp>
      </p:grpSp>
      <p:sp>
        <p:nvSpPr>
          <p:cNvPr id="122" name="Metin kutusu 121">
            <a:extLst>
              <a:ext uri="{FF2B5EF4-FFF2-40B4-BE49-F238E27FC236}">
                <a16:creationId xmlns:a16="http://schemas.microsoft.com/office/drawing/2014/main" id="{F4B7E013-B382-44E2-BE01-2559D7C3B49F}"/>
              </a:ext>
            </a:extLst>
          </p:cNvPr>
          <p:cNvSpPr txBox="1"/>
          <p:nvPr/>
        </p:nvSpPr>
        <p:spPr>
          <a:xfrm>
            <a:off x="5392529" y="3337133"/>
            <a:ext cx="22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+</a:t>
            </a:r>
          </a:p>
        </p:txBody>
      </p:sp>
      <p:grpSp>
        <p:nvGrpSpPr>
          <p:cNvPr id="123" name="Grup 122">
            <a:extLst>
              <a:ext uri="{FF2B5EF4-FFF2-40B4-BE49-F238E27FC236}">
                <a16:creationId xmlns:a16="http://schemas.microsoft.com/office/drawing/2014/main" id="{2244E139-F754-465A-9D3C-FED92BE08963}"/>
              </a:ext>
            </a:extLst>
          </p:cNvPr>
          <p:cNvGrpSpPr/>
          <p:nvPr/>
        </p:nvGrpSpPr>
        <p:grpSpPr>
          <a:xfrm>
            <a:off x="4133370" y="3337133"/>
            <a:ext cx="1267548" cy="422455"/>
            <a:chOff x="5063" y="289430"/>
            <a:chExt cx="2309668" cy="1616692"/>
          </a:xfrm>
        </p:grpSpPr>
        <p:sp>
          <p:nvSpPr>
            <p:cNvPr id="124" name="Dikdörtgen: Köşeleri Yuvarlatılmış 123">
              <a:extLst>
                <a:ext uri="{FF2B5EF4-FFF2-40B4-BE49-F238E27FC236}">
                  <a16:creationId xmlns:a16="http://schemas.microsoft.com/office/drawing/2014/main" id="{45842767-2386-45FF-9E12-8F8C9E72DE66}"/>
                </a:ext>
              </a:extLst>
            </p:cNvPr>
            <p:cNvSpPr/>
            <p:nvPr/>
          </p:nvSpPr>
          <p:spPr>
            <a:xfrm>
              <a:off x="5063" y="289430"/>
              <a:ext cx="2309668" cy="161669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5" name="Dikdörtgen: Köşeleri Yuvarlatılmış 4">
              <a:extLst>
                <a:ext uri="{FF2B5EF4-FFF2-40B4-BE49-F238E27FC236}">
                  <a16:creationId xmlns:a16="http://schemas.microsoft.com/office/drawing/2014/main" id="{9D6F6E61-8303-46E1-9BAC-FEFF55F9E025}"/>
                </a:ext>
              </a:extLst>
            </p:cNvPr>
            <p:cNvSpPr txBox="1"/>
            <p:nvPr/>
          </p:nvSpPr>
          <p:spPr>
            <a:xfrm>
              <a:off x="83998" y="368365"/>
              <a:ext cx="2151798" cy="14588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700" dirty="0" err="1"/>
                <a:t>f</a:t>
              </a:r>
              <a:r>
                <a:rPr lang="tr-TR" sz="2700" kern="1200" dirty="0" err="1"/>
                <a:t>ib</a:t>
              </a:r>
              <a:r>
                <a:rPr lang="tr-TR" sz="2700" kern="1200" dirty="0"/>
                <a:t>(2)</a:t>
              </a:r>
            </a:p>
          </p:txBody>
        </p:sp>
      </p:grpSp>
      <p:grpSp>
        <p:nvGrpSpPr>
          <p:cNvPr id="126" name="Grup 125">
            <a:extLst>
              <a:ext uri="{FF2B5EF4-FFF2-40B4-BE49-F238E27FC236}">
                <a16:creationId xmlns:a16="http://schemas.microsoft.com/office/drawing/2014/main" id="{38EFAA11-836D-42F5-9350-06F996EFF93F}"/>
              </a:ext>
            </a:extLst>
          </p:cNvPr>
          <p:cNvGrpSpPr/>
          <p:nvPr/>
        </p:nvGrpSpPr>
        <p:grpSpPr>
          <a:xfrm>
            <a:off x="4972959" y="4191687"/>
            <a:ext cx="1267548" cy="422455"/>
            <a:chOff x="5063" y="289430"/>
            <a:chExt cx="2309668" cy="1616692"/>
          </a:xfrm>
        </p:grpSpPr>
        <p:sp>
          <p:nvSpPr>
            <p:cNvPr id="127" name="Dikdörtgen: Köşeleri Yuvarlatılmış 126">
              <a:extLst>
                <a:ext uri="{FF2B5EF4-FFF2-40B4-BE49-F238E27FC236}">
                  <a16:creationId xmlns:a16="http://schemas.microsoft.com/office/drawing/2014/main" id="{9E8A0069-AD46-4984-AEF6-767B8D648077}"/>
                </a:ext>
              </a:extLst>
            </p:cNvPr>
            <p:cNvSpPr/>
            <p:nvPr/>
          </p:nvSpPr>
          <p:spPr>
            <a:xfrm>
              <a:off x="5063" y="289430"/>
              <a:ext cx="2309668" cy="161669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Dikdörtgen: Köşeleri Yuvarlatılmış 4">
              <a:extLst>
                <a:ext uri="{FF2B5EF4-FFF2-40B4-BE49-F238E27FC236}">
                  <a16:creationId xmlns:a16="http://schemas.microsoft.com/office/drawing/2014/main" id="{502E99FD-9209-4161-8764-EE06AB68FDBE}"/>
                </a:ext>
              </a:extLst>
            </p:cNvPr>
            <p:cNvSpPr txBox="1"/>
            <p:nvPr/>
          </p:nvSpPr>
          <p:spPr>
            <a:xfrm>
              <a:off x="83998" y="368365"/>
              <a:ext cx="2151798" cy="14588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700" dirty="0" err="1"/>
                <a:t>f</a:t>
              </a:r>
              <a:r>
                <a:rPr lang="tr-TR" sz="2700" kern="1200" dirty="0" err="1"/>
                <a:t>ib</a:t>
              </a:r>
              <a:r>
                <a:rPr lang="tr-TR" sz="2700" kern="1200" dirty="0"/>
                <a:t>(0)</a:t>
              </a:r>
            </a:p>
          </p:txBody>
        </p:sp>
      </p:grpSp>
      <p:sp>
        <p:nvSpPr>
          <p:cNvPr id="129" name="Metin kutusu 128">
            <a:extLst>
              <a:ext uri="{FF2B5EF4-FFF2-40B4-BE49-F238E27FC236}">
                <a16:creationId xmlns:a16="http://schemas.microsoft.com/office/drawing/2014/main" id="{F55D8A0F-EBD9-4F7E-BE7C-E3E59C632BBD}"/>
              </a:ext>
            </a:extLst>
          </p:cNvPr>
          <p:cNvSpPr txBox="1"/>
          <p:nvPr/>
        </p:nvSpPr>
        <p:spPr>
          <a:xfrm>
            <a:off x="4682635" y="4191687"/>
            <a:ext cx="22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+</a:t>
            </a:r>
          </a:p>
        </p:txBody>
      </p:sp>
      <p:grpSp>
        <p:nvGrpSpPr>
          <p:cNvPr id="130" name="Grup 129">
            <a:extLst>
              <a:ext uri="{FF2B5EF4-FFF2-40B4-BE49-F238E27FC236}">
                <a16:creationId xmlns:a16="http://schemas.microsoft.com/office/drawing/2014/main" id="{6873C43D-FC73-4956-AD9D-27DE793329E9}"/>
              </a:ext>
            </a:extLst>
          </p:cNvPr>
          <p:cNvGrpSpPr/>
          <p:nvPr/>
        </p:nvGrpSpPr>
        <p:grpSpPr>
          <a:xfrm>
            <a:off x="3423476" y="4191687"/>
            <a:ext cx="1267548" cy="422455"/>
            <a:chOff x="5063" y="289430"/>
            <a:chExt cx="2309668" cy="1616692"/>
          </a:xfrm>
        </p:grpSpPr>
        <p:sp>
          <p:nvSpPr>
            <p:cNvPr id="131" name="Dikdörtgen: Köşeleri Yuvarlatılmış 130">
              <a:extLst>
                <a:ext uri="{FF2B5EF4-FFF2-40B4-BE49-F238E27FC236}">
                  <a16:creationId xmlns:a16="http://schemas.microsoft.com/office/drawing/2014/main" id="{40B0329C-8468-4EFD-8F1A-7023EEBB9281}"/>
                </a:ext>
              </a:extLst>
            </p:cNvPr>
            <p:cNvSpPr/>
            <p:nvPr/>
          </p:nvSpPr>
          <p:spPr>
            <a:xfrm>
              <a:off x="5063" y="289430"/>
              <a:ext cx="2309668" cy="161669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2" name="Dikdörtgen: Köşeleri Yuvarlatılmış 4">
              <a:extLst>
                <a:ext uri="{FF2B5EF4-FFF2-40B4-BE49-F238E27FC236}">
                  <a16:creationId xmlns:a16="http://schemas.microsoft.com/office/drawing/2014/main" id="{284DA648-91FE-45B4-A915-34BD925DD69D}"/>
                </a:ext>
              </a:extLst>
            </p:cNvPr>
            <p:cNvSpPr txBox="1"/>
            <p:nvPr/>
          </p:nvSpPr>
          <p:spPr>
            <a:xfrm>
              <a:off x="83998" y="368365"/>
              <a:ext cx="2151798" cy="14588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700" dirty="0" err="1"/>
                <a:t>f</a:t>
              </a:r>
              <a:r>
                <a:rPr lang="tr-TR" sz="2700" kern="1200" dirty="0" err="1"/>
                <a:t>ib</a:t>
              </a:r>
              <a:r>
                <a:rPr lang="tr-TR" sz="2700" kern="1200" dirty="0"/>
                <a:t>(1)</a:t>
              </a:r>
            </a:p>
          </p:txBody>
        </p:sp>
      </p:grpSp>
      <p:grpSp>
        <p:nvGrpSpPr>
          <p:cNvPr id="133" name="Grup 132">
            <a:extLst>
              <a:ext uri="{FF2B5EF4-FFF2-40B4-BE49-F238E27FC236}">
                <a16:creationId xmlns:a16="http://schemas.microsoft.com/office/drawing/2014/main" id="{57A90373-33EA-430A-A198-ECD5274E8068}"/>
              </a:ext>
            </a:extLst>
          </p:cNvPr>
          <p:cNvGrpSpPr/>
          <p:nvPr/>
        </p:nvGrpSpPr>
        <p:grpSpPr>
          <a:xfrm>
            <a:off x="2478991" y="1409691"/>
            <a:ext cx="2870922" cy="422455"/>
            <a:chOff x="5063" y="289430"/>
            <a:chExt cx="2309668" cy="1616692"/>
          </a:xfrm>
        </p:grpSpPr>
        <p:sp>
          <p:nvSpPr>
            <p:cNvPr id="134" name="Dikdörtgen: Köşeleri Yuvarlatılmış 133">
              <a:extLst>
                <a:ext uri="{FF2B5EF4-FFF2-40B4-BE49-F238E27FC236}">
                  <a16:creationId xmlns:a16="http://schemas.microsoft.com/office/drawing/2014/main" id="{0B5D3C5B-6A17-4111-94ED-38CF7989F74F}"/>
                </a:ext>
              </a:extLst>
            </p:cNvPr>
            <p:cNvSpPr/>
            <p:nvPr/>
          </p:nvSpPr>
          <p:spPr>
            <a:xfrm>
              <a:off x="5063" y="289430"/>
              <a:ext cx="2309668" cy="161669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5" name="Dikdörtgen: Köşeleri Yuvarlatılmış 4">
              <a:extLst>
                <a:ext uri="{FF2B5EF4-FFF2-40B4-BE49-F238E27FC236}">
                  <a16:creationId xmlns:a16="http://schemas.microsoft.com/office/drawing/2014/main" id="{A5C1674F-BD4D-4437-82E6-066190E1D3A1}"/>
                </a:ext>
              </a:extLst>
            </p:cNvPr>
            <p:cNvSpPr txBox="1"/>
            <p:nvPr/>
          </p:nvSpPr>
          <p:spPr>
            <a:xfrm>
              <a:off x="83998" y="368365"/>
              <a:ext cx="2151798" cy="14588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700" dirty="0" err="1"/>
                <a:t>f</a:t>
              </a:r>
              <a:r>
                <a:rPr lang="tr-TR" sz="2700" kern="1200" dirty="0" err="1"/>
                <a:t>ib</a:t>
              </a:r>
              <a:r>
                <a:rPr lang="tr-TR" sz="2700" kern="1200" dirty="0"/>
                <a:t>(4)</a:t>
              </a:r>
            </a:p>
          </p:txBody>
        </p:sp>
      </p:grpSp>
      <p:sp>
        <p:nvSpPr>
          <p:cNvPr id="136" name="Sağ Ayraç 135">
            <a:extLst>
              <a:ext uri="{FF2B5EF4-FFF2-40B4-BE49-F238E27FC236}">
                <a16:creationId xmlns:a16="http://schemas.microsoft.com/office/drawing/2014/main" id="{9CCC736A-B40E-49D4-966F-6F9AD24E987B}"/>
              </a:ext>
            </a:extLst>
          </p:cNvPr>
          <p:cNvSpPr/>
          <p:nvPr/>
        </p:nvSpPr>
        <p:spPr>
          <a:xfrm rot="16200000">
            <a:off x="5383918" y="1760334"/>
            <a:ext cx="315938" cy="2817034"/>
          </a:xfrm>
          <a:prstGeom prst="rightBrace">
            <a:avLst>
              <a:gd name="adj1" fmla="val 8333"/>
              <a:gd name="adj2" fmla="val 493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7" name="Sağ Ayraç 136">
            <a:extLst>
              <a:ext uri="{FF2B5EF4-FFF2-40B4-BE49-F238E27FC236}">
                <a16:creationId xmlns:a16="http://schemas.microsoft.com/office/drawing/2014/main" id="{40F40DD7-8B09-4BB2-9BFD-AEE413869E66}"/>
              </a:ext>
            </a:extLst>
          </p:cNvPr>
          <p:cNvSpPr/>
          <p:nvPr/>
        </p:nvSpPr>
        <p:spPr>
          <a:xfrm rot="16200000">
            <a:off x="2228780" y="1760334"/>
            <a:ext cx="315938" cy="2817034"/>
          </a:xfrm>
          <a:prstGeom prst="rightBrace">
            <a:avLst>
              <a:gd name="adj1" fmla="val 8333"/>
              <a:gd name="adj2" fmla="val 493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72" name="Grup 71">
            <a:extLst>
              <a:ext uri="{FF2B5EF4-FFF2-40B4-BE49-F238E27FC236}">
                <a16:creationId xmlns:a16="http://schemas.microsoft.com/office/drawing/2014/main" id="{99FEDA5E-DC90-458A-9C9E-0FC715D1A1C5}"/>
              </a:ext>
            </a:extLst>
          </p:cNvPr>
          <p:cNvGrpSpPr/>
          <p:nvPr/>
        </p:nvGrpSpPr>
        <p:grpSpPr>
          <a:xfrm>
            <a:off x="2485866" y="1403060"/>
            <a:ext cx="2870922" cy="422455"/>
            <a:chOff x="5063" y="289430"/>
            <a:chExt cx="2309668" cy="1616692"/>
          </a:xfrm>
          <a:solidFill>
            <a:srgbClr val="92D050"/>
          </a:solidFill>
        </p:grpSpPr>
        <p:sp>
          <p:nvSpPr>
            <p:cNvPr id="73" name="Dikdörtgen: Köşeleri Yuvarlatılmış 72">
              <a:extLst>
                <a:ext uri="{FF2B5EF4-FFF2-40B4-BE49-F238E27FC236}">
                  <a16:creationId xmlns:a16="http://schemas.microsoft.com/office/drawing/2014/main" id="{F7B7F938-A7B5-4D8D-9702-E13553DE6C68}"/>
                </a:ext>
              </a:extLst>
            </p:cNvPr>
            <p:cNvSpPr/>
            <p:nvPr/>
          </p:nvSpPr>
          <p:spPr>
            <a:xfrm>
              <a:off x="5063" y="289430"/>
              <a:ext cx="2309668" cy="1616692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Dikdörtgen: Köşeleri Yuvarlatılmış 4">
              <a:extLst>
                <a:ext uri="{FF2B5EF4-FFF2-40B4-BE49-F238E27FC236}">
                  <a16:creationId xmlns:a16="http://schemas.microsoft.com/office/drawing/2014/main" id="{3E7EFCB5-E13E-43BC-8413-EBC69E8002B6}"/>
                </a:ext>
              </a:extLst>
            </p:cNvPr>
            <p:cNvSpPr txBox="1"/>
            <p:nvPr/>
          </p:nvSpPr>
          <p:spPr>
            <a:xfrm>
              <a:off x="83998" y="368364"/>
              <a:ext cx="2151798" cy="14588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700" kern="1200" dirty="0"/>
                <a:t>3</a:t>
              </a:r>
            </a:p>
          </p:txBody>
        </p:sp>
      </p:grpSp>
      <p:grpSp>
        <p:nvGrpSpPr>
          <p:cNvPr id="141" name="Grup 140">
            <a:extLst>
              <a:ext uri="{FF2B5EF4-FFF2-40B4-BE49-F238E27FC236}">
                <a16:creationId xmlns:a16="http://schemas.microsoft.com/office/drawing/2014/main" id="{B03770C1-F757-47EE-A2A3-3AB46B277EB1}"/>
              </a:ext>
            </a:extLst>
          </p:cNvPr>
          <p:cNvGrpSpPr/>
          <p:nvPr/>
        </p:nvGrpSpPr>
        <p:grpSpPr>
          <a:xfrm>
            <a:off x="964356" y="3328584"/>
            <a:ext cx="1285887" cy="422455"/>
            <a:chOff x="5063" y="289430"/>
            <a:chExt cx="2309668" cy="1616692"/>
          </a:xfrm>
          <a:solidFill>
            <a:srgbClr val="FFC000"/>
          </a:solidFill>
        </p:grpSpPr>
        <p:sp>
          <p:nvSpPr>
            <p:cNvPr id="142" name="Dikdörtgen: Köşeleri Yuvarlatılmış 141">
              <a:extLst>
                <a:ext uri="{FF2B5EF4-FFF2-40B4-BE49-F238E27FC236}">
                  <a16:creationId xmlns:a16="http://schemas.microsoft.com/office/drawing/2014/main" id="{71C17A14-93B6-4807-8473-C7EF69AB693D}"/>
                </a:ext>
              </a:extLst>
            </p:cNvPr>
            <p:cNvSpPr/>
            <p:nvPr/>
          </p:nvSpPr>
          <p:spPr>
            <a:xfrm>
              <a:off x="5063" y="289430"/>
              <a:ext cx="2309668" cy="1616692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3" name="Dikdörtgen: Köşeleri Yuvarlatılmış 4">
              <a:extLst>
                <a:ext uri="{FF2B5EF4-FFF2-40B4-BE49-F238E27FC236}">
                  <a16:creationId xmlns:a16="http://schemas.microsoft.com/office/drawing/2014/main" id="{9B93B019-0DB4-4BA4-ABEE-7F96EC978E5A}"/>
                </a:ext>
              </a:extLst>
            </p:cNvPr>
            <p:cNvSpPr txBox="1"/>
            <p:nvPr/>
          </p:nvSpPr>
          <p:spPr>
            <a:xfrm>
              <a:off x="83998" y="368365"/>
              <a:ext cx="2151798" cy="145882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700" dirty="0"/>
                <a:t>1</a:t>
              </a:r>
              <a:endParaRPr lang="tr-TR" sz="2700" kern="1200" dirty="0"/>
            </a:p>
          </p:txBody>
        </p:sp>
      </p:grpSp>
      <p:grpSp>
        <p:nvGrpSpPr>
          <p:cNvPr id="162" name="Grup 161">
            <a:extLst>
              <a:ext uri="{FF2B5EF4-FFF2-40B4-BE49-F238E27FC236}">
                <a16:creationId xmlns:a16="http://schemas.microsoft.com/office/drawing/2014/main" id="{5AA070DA-7920-47FA-90D2-51F6AB279579}"/>
              </a:ext>
            </a:extLst>
          </p:cNvPr>
          <p:cNvGrpSpPr/>
          <p:nvPr/>
        </p:nvGrpSpPr>
        <p:grpSpPr>
          <a:xfrm>
            <a:off x="2526845" y="3316506"/>
            <a:ext cx="1285887" cy="422455"/>
            <a:chOff x="5063" y="289430"/>
            <a:chExt cx="2309668" cy="1616692"/>
          </a:xfrm>
          <a:solidFill>
            <a:srgbClr val="FFC000"/>
          </a:solidFill>
        </p:grpSpPr>
        <p:sp>
          <p:nvSpPr>
            <p:cNvPr id="163" name="Dikdörtgen: Köşeleri Yuvarlatılmış 162">
              <a:extLst>
                <a:ext uri="{FF2B5EF4-FFF2-40B4-BE49-F238E27FC236}">
                  <a16:creationId xmlns:a16="http://schemas.microsoft.com/office/drawing/2014/main" id="{5E72B4E2-D1C7-4129-8EEA-6E414DC6A6E0}"/>
                </a:ext>
              </a:extLst>
            </p:cNvPr>
            <p:cNvSpPr/>
            <p:nvPr/>
          </p:nvSpPr>
          <p:spPr>
            <a:xfrm>
              <a:off x="5063" y="289430"/>
              <a:ext cx="2309668" cy="1616692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4" name="Dikdörtgen: Köşeleri Yuvarlatılmış 4">
              <a:extLst>
                <a:ext uri="{FF2B5EF4-FFF2-40B4-BE49-F238E27FC236}">
                  <a16:creationId xmlns:a16="http://schemas.microsoft.com/office/drawing/2014/main" id="{EDA3751B-DEBE-4B3D-BD72-23093A75ABF1}"/>
                </a:ext>
              </a:extLst>
            </p:cNvPr>
            <p:cNvSpPr txBox="1"/>
            <p:nvPr/>
          </p:nvSpPr>
          <p:spPr>
            <a:xfrm>
              <a:off x="83998" y="368365"/>
              <a:ext cx="2151798" cy="145882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700" kern="1200" dirty="0"/>
                <a:t>0</a:t>
              </a:r>
            </a:p>
          </p:txBody>
        </p:sp>
      </p:grpSp>
      <p:grpSp>
        <p:nvGrpSpPr>
          <p:cNvPr id="165" name="Grup 164">
            <a:extLst>
              <a:ext uri="{FF2B5EF4-FFF2-40B4-BE49-F238E27FC236}">
                <a16:creationId xmlns:a16="http://schemas.microsoft.com/office/drawing/2014/main" id="{489F4F87-4A1B-4E97-8AF1-46CF982485BA}"/>
              </a:ext>
            </a:extLst>
          </p:cNvPr>
          <p:cNvGrpSpPr/>
          <p:nvPr/>
        </p:nvGrpSpPr>
        <p:grpSpPr>
          <a:xfrm>
            <a:off x="2509509" y="2401790"/>
            <a:ext cx="1285887" cy="422455"/>
            <a:chOff x="5063" y="289430"/>
            <a:chExt cx="2309668" cy="1616692"/>
          </a:xfrm>
          <a:solidFill>
            <a:srgbClr val="FFC000"/>
          </a:solidFill>
        </p:grpSpPr>
        <p:sp>
          <p:nvSpPr>
            <p:cNvPr id="166" name="Dikdörtgen: Köşeleri Yuvarlatılmış 165">
              <a:extLst>
                <a:ext uri="{FF2B5EF4-FFF2-40B4-BE49-F238E27FC236}">
                  <a16:creationId xmlns:a16="http://schemas.microsoft.com/office/drawing/2014/main" id="{08628638-DF0D-449C-A6B9-9752F41BCB57}"/>
                </a:ext>
              </a:extLst>
            </p:cNvPr>
            <p:cNvSpPr/>
            <p:nvPr/>
          </p:nvSpPr>
          <p:spPr>
            <a:xfrm>
              <a:off x="5063" y="289430"/>
              <a:ext cx="2309668" cy="1616692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7" name="Dikdörtgen: Köşeleri Yuvarlatılmış 4">
              <a:extLst>
                <a:ext uri="{FF2B5EF4-FFF2-40B4-BE49-F238E27FC236}">
                  <a16:creationId xmlns:a16="http://schemas.microsoft.com/office/drawing/2014/main" id="{A30165E5-1DF1-447F-A67D-3223876DDD8D}"/>
                </a:ext>
              </a:extLst>
            </p:cNvPr>
            <p:cNvSpPr txBox="1"/>
            <p:nvPr/>
          </p:nvSpPr>
          <p:spPr>
            <a:xfrm>
              <a:off x="83998" y="368365"/>
              <a:ext cx="2151798" cy="145882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700" dirty="0"/>
                <a:t>1</a:t>
              </a:r>
              <a:endParaRPr lang="tr-TR" sz="2700" kern="1200" dirty="0"/>
            </a:p>
          </p:txBody>
        </p:sp>
      </p:grpSp>
      <p:grpSp>
        <p:nvGrpSpPr>
          <p:cNvPr id="168" name="Grup 167">
            <a:extLst>
              <a:ext uri="{FF2B5EF4-FFF2-40B4-BE49-F238E27FC236}">
                <a16:creationId xmlns:a16="http://schemas.microsoft.com/office/drawing/2014/main" id="{C81BC258-2568-44D2-A8AD-A32B14D79655}"/>
              </a:ext>
            </a:extLst>
          </p:cNvPr>
          <p:cNvGrpSpPr/>
          <p:nvPr/>
        </p:nvGrpSpPr>
        <p:grpSpPr>
          <a:xfrm>
            <a:off x="3427145" y="4197517"/>
            <a:ext cx="1285887" cy="422455"/>
            <a:chOff x="5063" y="289430"/>
            <a:chExt cx="2309668" cy="1616692"/>
          </a:xfrm>
          <a:solidFill>
            <a:srgbClr val="FFC000"/>
          </a:solidFill>
        </p:grpSpPr>
        <p:sp>
          <p:nvSpPr>
            <p:cNvPr id="169" name="Dikdörtgen: Köşeleri Yuvarlatılmış 168">
              <a:extLst>
                <a:ext uri="{FF2B5EF4-FFF2-40B4-BE49-F238E27FC236}">
                  <a16:creationId xmlns:a16="http://schemas.microsoft.com/office/drawing/2014/main" id="{04656E5E-CC32-4C2B-A430-C541F170DD3C}"/>
                </a:ext>
              </a:extLst>
            </p:cNvPr>
            <p:cNvSpPr/>
            <p:nvPr/>
          </p:nvSpPr>
          <p:spPr>
            <a:xfrm>
              <a:off x="5063" y="289430"/>
              <a:ext cx="2309668" cy="1616692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0" name="Dikdörtgen: Köşeleri Yuvarlatılmış 4">
              <a:extLst>
                <a:ext uri="{FF2B5EF4-FFF2-40B4-BE49-F238E27FC236}">
                  <a16:creationId xmlns:a16="http://schemas.microsoft.com/office/drawing/2014/main" id="{F1B358C0-7DA4-43DA-B21B-84AF06041693}"/>
                </a:ext>
              </a:extLst>
            </p:cNvPr>
            <p:cNvSpPr txBox="1"/>
            <p:nvPr/>
          </p:nvSpPr>
          <p:spPr>
            <a:xfrm>
              <a:off x="83998" y="368365"/>
              <a:ext cx="2151798" cy="145882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700" dirty="0"/>
                <a:t>1</a:t>
              </a:r>
              <a:endParaRPr lang="tr-TR" sz="2700" kern="1200" dirty="0"/>
            </a:p>
          </p:txBody>
        </p:sp>
      </p:grpSp>
      <p:grpSp>
        <p:nvGrpSpPr>
          <p:cNvPr id="171" name="Grup 170">
            <a:extLst>
              <a:ext uri="{FF2B5EF4-FFF2-40B4-BE49-F238E27FC236}">
                <a16:creationId xmlns:a16="http://schemas.microsoft.com/office/drawing/2014/main" id="{F959C004-958A-45BF-B45B-5623D775440D}"/>
              </a:ext>
            </a:extLst>
          </p:cNvPr>
          <p:cNvGrpSpPr/>
          <p:nvPr/>
        </p:nvGrpSpPr>
        <p:grpSpPr>
          <a:xfrm>
            <a:off x="4982563" y="4192046"/>
            <a:ext cx="1285887" cy="422455"/>
            <a:chOff x="5063" y="289430"/>
            <a:chExt cx="2309668" cy="1616692"/>
          </a:xfrm>
          <a:solidFill>
            <a:srgbClr val="FFC000"/>
          </a:solidFill>
        </p:grpSpPr>
        <p:sp>
          <p:nvSpPr>
            <p:cNvPr id="172" name="Dikdörtgen: Köşeleri Yuvarlatılmış 171">
              <a:extLst>
                <a:ext uri="{FF2B5EF4-FFF2-40B4-BE49-F238E27FC236}">
                  <a16:creationId xmlns:a16="http://schemas.microsoft.com/office/drawing/2014/main" id="{77CA245C-3EB7-4702-AA23-DED25B67B26E}"/>
                </a:ext>
              </a:extLst>
            </p:cNvPr>
            <p:cNvSpPr/>
            <p:nvPr/>
          </p:nvSpPr>
          <p:spPr>
            <a:xfrm>
              <a:off x="5063" y="289430"/>
              <a:ext cx="2309668" cy="1616692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3" name="Dikdörtgen: Köşeleri Yuvarlatılmış 4">
              <a:extLst>
                <a:ext uri="{FF2B5EF4-FFF2-40B4-BE49-F238E27FC236}">
                  <a16:creationId xmlns:a16="http://schemas.microsoft.com/office/drawing/2014/main" id="{FD96CAF8-4FD5-4FD3-ADB6-B5E5A1E76D17}"/>
                </a:ext>
              </a:extLst>
            </p:cNvPr>
            <p:cNvSpPr txBox="1"/>
            <p:nvPr/>
          </p:nvSpPr>
          <p:spPr>
            <a:xfrm>
              <a:off x="83998" y="368365"/>
              <a:ext cx="2151798" cy="145882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700" kern="1200" dirty="0"/>
                <a:t>0</a:t>
              </a:r>
            </a:p>
          </p:txBody>
        </p:sp>
      </p:grpSp>
      <p:grpSp>
        <p:nvGrpSpPr>
          <p:cNvPr id="174" name="Grup 173">
            <a:extLst>
              <a:ext uri="{FF2B5EF4-FFF2-40B4-BE49-F238E27FC236}">
                <a16:creationId xmlns:a16="http://schemas.microsoft.com/office/drawing/2014/main" id="{A47E1CD7-0C44-4AE4-A657-412F0B2826BF}"/>
              </a:ext>
            </a:extLst>
          </p:cNvPr>
          <p:cNvGrpSpPr/>
          <p:nvPr/>
        </p:nvGrpSpPr>
        <p:grpSpPr>
          <a:xfrm>
            <a:off x="4114848" y="3330502"/>
            <a:ext cx="1285887" cy="422455"/>
            <a:chOff x="5063" y="289430"/>
            <a:chExt cx="2309668" cy="1616692"/>
          </a:xfrm>
          <a:solidFill>
            <a:srgbClr val="FFC000"/>
          </a:solidFill>
        </p:grpSpPr>
        <p:sp>
          <p:nvSpPr>
            <p:cNvPr id="175" name="Dikdörtgen: Köşeleri Yuvarlatılmış 174">
              <a:extLst>
                <a:ext uri="{FF2B5EF4-FFF2-40B4-BE49-F238E27FC236}">
                  <a16:creationId xmlns:a16="http://schemas.microsoft.com/office/drawing/2014/main" id="{FCE1C668-18E3-4931-86C4-B81FD23D12A2}"/>
                </a:ext>
              </a:extLst>
            </p:cNvPr>
            <p:cNvSpPr/>
            <p:nvPr/>
          </p:nvSpPr>
          <p:spPr>
            <a:xfrm>
              <a:off x="5063" y="289430"/>
              <a:ext cx="2309668" cy="1616692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6" name="Dikdörtgen: Köşeleri Yuvarlatılmış 4">
              <a:extLst>
                <a:ext uri="{FF2B5EF4-FFF2-40B4-BE49-F238E27FC236}">
                  <a16:creationId xmlns:a16="http://schemas.microsoft.com/office/drawing/2014/main" id="{DFBB86BF-96B2-4D86-85A3-B909B128A7E2}"/>
                </a:ext>
              </a:extLst>
            </p:cNvPr>
            <p:cNvSpPr txBox="1"/>
            <p:nvPr/>
          </p:nvSpPr>
          <p:spPr>
            <a:xfrm>
              <a:off x="83998" y="368365"/>
              <a:ext cx="2151798" cy="145882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700" dirty="0"/>
                <a:t>1</a:t>
              </a:r>
              <a:endParaRPr lang="tr-TR" sz="2700" kern="1200" dirty="0"/>
            </a:p>
          </p:txBody>
        </p:sp>
      </p:grpSp>
      <p:grpSp>
        <p:nvGrpSpPr>
          <p:cNvPr id="177" name="Grup 176">
            <a:extLst>
              <a:ext uri="{FF2B5EF4-FFF2-40B4-BE49-F238E27FC236}">
                <a16:creationId xmlns:a16="http://schemas.microsoft.com/office/drawing/2014/main" id="{D8FA8EB6-541C-48C2-A8D4-61332ADD9A5C}"/>
              </a:ext>
            </a:extLst>
          </p:cNvPr>
          <p:cNvGrpSpPr/>
          <p:nvPr/>
        </p:nvGrpSpPr>
        <p:grpSpPr>
          <a:xfrm>
            <a:off x="5689941" y="3330502"/>
            <a:ext cx="1285887" cy="422455"/>
            <a:chOff x="5063" y="289430"/>
            <a:chExt cx="2309668" cy="1616692"/>
          </a:xfrm>
          <a:solidFill>
            <a:srgbClr val="FFC000"/>
          </a:solidFill>
        </p:grpSpPr>
        <p:sp>
          <p:nvSpPr>
            <p:cNvPr id="178" name="Dikdörtgen: Köşeleri Yuvarlatılmış 177">
              <a:extLst>
                <a:ext uri="{FF2B5EF4-FFF2-40B4-BE49-F238E27FC236}">
                  <a16:creationId xmlns:a16="http://schemas.microsoft.com/office/drawing/2014/main" id="{DE255396-0F99-496C-B3CF-60038B7940E0}"/>
                </a:ext>
              </a:extLst>
            </p:cNvPr>
            <p:cNvSpPr/>
            <p:nvPr/>
          </p:nvSpPr>
          <p:spPr>
            <a:xfrm>
              <a:off x="5063" y="289430"/>
              <a:ext cx="2309668" cy="1616692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9" name="Dikdörtgen: Köşeleri Yuvarlatılmış 4">
              <a:extLst>
                <a:ext uri="{FF2B5EF4-FFF2-40B4-BE49-F238E27FC236}">
                  <a16:creationId xmlns:a16="http://schemas.microsoft.com/office/drawing/2014/main" id="{ACD83BF3-4380-4F06-BF49-175B7A143FAF}"/>
                </a:ext>
              </a:extLst>
            </p:cNvPr>
            <p:cNvSpPr txBox="1"/>
            <p:nvPr/>
          </p:nvSpPr>
          <p:spPr>
            <a:xfrm>
              <a:off x="83998" y="368365"/>
              <a:ext cx="2151798" cy="145882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700" dirty="0"/>
                <a:t>1</a:t>
              </a:r>
              <a:endParaRPr lang="tr-TR" sz="2700" kern="1200" dirty="0"/>
            </a:p>
          </p:txBody>
        </p:sp>
      </p:grpSp>
      <p:grpSp>
        <p:nvGrpSpPr>
          <p:cNvPr id="180" name="Grup 179">
            <a:extLst>
              <a:ext uri="{FF2B5EF4-FFF2-40B4-BE49-F238E27FC236}">
                <a16:creationId xmlns:a16="http://schemas.microsoft.com/office/drawing/2014/main" id="{2E944069-195E-49A7-8AE4-08E331BF71FD}"/>
              </a:ext>
            </a:extLst>
          </p:cNvPr>
          <p:cNvGrpSpPr/>
          <p:nvPr/>
        </p:nvGrpSpPr>
        <p:grpSpPr>
          <a:xfrm>
            <a:off x="4089217" y="2391660"/>
            <a:ext cx="1285887" cy="422455"/>
            <a:chOff x="5063" y="289430"/>
            <a:chExt cx="2309668" cy="1616692"/>
          </a:xfrm>
          <a:solidFill>
            <a:srgbClr val="FFC000"/>
          </a:solidFill>
        </p:grpSpPr>
        <p:sp>
          <p:nvSpPr>
            <p:cNvPr id="181" name="Dikdörtgen: Köşeleri Yuvarlatılmış 180">
              <a:extLst>
                <a:ext uri="{FF2B5EF4-FFF2-40B4-BE49-F238E27FC236}">
                  <a16:creationId xmlns:a16="http://schemas.microsoft.com/office/drawing/2014/main" id="{0A812D86-AD55-48A2-90D5-9D34D9E78092}"/>
                </a:ext>
              </a:extLst>
            </p:cNvPr>
            <p:cNvSpPr/>
            <p:nvPr/>
          </p:nvSpPr>
          <p:spPr>
            <a:xfrm>
              <a:off x="5063" y="289430"/>
              <a:ext cx="2309668" cy="1616692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2" name="Dikdörtgen: Köşeleri Yuvarlatılmış 4">
              <a:extLst>
                <a:ext uri="{FF2B5EF4-FFF2-40B4-BE49-F238E27FC236}">
                  <a16:creationId xmlns:a16="http://schemas.microsoft.com/office/drawing/2014/main" id="{11FE7668-00DE-4B0A-B096-5F326180A1A8}"/>
                </a:ext>
              </a:extLst>
            </p:cNvPr>
            <p:cNvSpPr txBox="1"/>
            <p:nvPr/>
          </p:nvSpPr>
          <p:spPr>
            <a:xfrm>
              <a:off x="83998" y="368365"/>
              <a:ext cx="2151798" cy="145882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700" kern="12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51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75" grpId="0" animBg="1"/>
      <p:bldP spid="76" grpId="0" animBg="1"/>
      <p:bldP spid="115" grpId="0"/>
      <p:bldP spid="122" grpId="0"/>
      <p:bldP spid="129" grpId="0"/>
      <p:bldP spid="136" grpId="0" animBg="1"/>
      <p:bldP spid="13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5866</TotalTime>
  <Words>1053</Words>
  <Application>Microsoft Office PowerPoint</Application>
  <PresentationFormat>Geniş ekran</PresentationFormat>
  <Paragraphs>181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8" baseType="lpstr">
      <vt:lpstr>Calibri</vt:lpstr>
      <vt:lpstr>Cambria</vt:lpstr>
      <vt:lpstr>Cambria Math</vt:lpstr>
      <vt:lpstr>Consolas</vt:lpstr>
      <vt:lpstr>Wingdings</vt:lpstr>
      <vt:lpstr>Wood Type</vt:lpstr>
      <vt:lpstr>C dili ile  yapısal programlama</vt:lpstr>
      <vt:lpstr>ÖZYİNELEMELİ Fonksiyonlar (RECURSIVE FUNCTIONS)</vt:lpstr>
      <vt:lpstr>ÖZYİNELEMELİ Fonksiyonlar (RECURSIVE FUNCTIONS)</vt:lpstr>
      <vt:lpstr>BASİT YÖNTEMLERLE FAKTORİYEL ÖRNEĞİ</vt:lpstr>
      <vt:lpstr>ÖZYİNELEMELİ OLARAK FAKTORİYEL ÖRNEĞİ</vt:lpstr>
      <vt:lpstr>ÖZYİNELEMELİ (RECIRSIVE) FAKTORİYEL ÖRNEĞİ</vt:lpstr>
      <vt:lpstr>25 !  HESABININ ANİMASYONU</vt:lpstr>
      <vt:lpstr>İkili (BİNARY) özyineleme fibonacci ÖRNEĞİ</vt:lpstr>
      <vt:lpstr>Fıb(4)  HESABININ ANİMASYONU</vt:lpstr>
      <vt:lpstr>ÖRNEK 1</vt:lpstr>
      <vt:lpstr>ÖRNEK 2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İlhan ÖZKAN</dc:creator>
  <cp:lastModifiedBy>İlhan ÖZKAN</cp:lastModifiedBy>
  <cp:revision>448</cp:revision>
  <dcterms:created xsi:type="dcterms:W3CDTF">2020-05-21T06:51:03Z</dcterms:created>
  <dcterms:modified xsi:type="dcterms:W3CDTF">2025-03-06T13:47:54Z</dcterms:modified>
</cp:coreProperties>
</file>