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302" r:id="rId3"/>
    <p:sldId id="369" r:id="rId4"/>
    <p:sldId id="371" r:id="rId5"/>
    <p:sldId id="370" r:id="rId6"/>
    <p:sldId id="381" r:id="rId7"/>
    <p:sldId id="373" r:id="rId8"/>
    <p:sldId id="372" r:id="rId9"/>
    <p:sldId id="368" r:id="rId10"/>
    <p:sldId id="374" r:id="rId11"/>
    <p:sldId id="384" r:id="rId12"/>
    <p:sldId id="385" r:id="rId13"/>
    <p:sldId id="389" r:id="rId14"/>
    <p:sldId id="386" r:id="rId15"/>
    <p:sldId id="387" r:id="rId16"/>
    <p:sldId id="38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FFCC"/>
    <a:srgbClr val="FFFF99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5889" autoAdjust="0"/>
  </p:normalViewPr>
  <p:slideViewPr>
    <p:cSldViewPr snapToGrid="0">
      <p:cViewPr varScale="1">
        <p:scale>
          <a:sx n="116" d="100"/>
          <a:sy n="116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17.02.2025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68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2/17/2025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 dili ile  </a:t>
            </a:r>
            <a:r>
              <a:rPr lang="tr-TR" sz="8000"/>
              <a:t>yapısal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#define BOYUT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dizi[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BOYUT</a:t>
            </a:r>
            <a:r>
              <a:rPr lang="tr-TR" sz="1600" dirty="0">
                <a:latin typeface="Consolas" panose="020B0609020204030204" pitchFamily="49" charset="0"/>
              </a:rPr>
              <a:t>];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Her terimi tamsayı olan 10 terimli dizi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ortalama, toplam=0;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//indis için tamsayı değişken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600" dirty="0">
                <a:latin typeface="Consolas" panose="020B0609020204030204" pitchFamily="49" charset="0"/>
              </a:rPr>
              <a:t>=0; 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600" dirty="0">
                <a:latin typeface="Consolas" panose="020B0609020204030204" pitchFamily="49" charset="0"/>
              </a:rPr>
              <a:t>&lt;BOYUT; 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600" dirty="0">
                <a:latin typeface="Consolas" panose="020B0609020204030204" pitchFamily="49" charset="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("%d. notu </a:t>
            </a:r>
            <a:r>
              <a:rPr lang="tr-TR" sz="1600" dirty="0" err="1">
                <a:latin typeface="Consolas" panose="020B0609020204030204" pitchFamily="49" charset="0"/>
              </a:rPr>
              <a:t>girin:",i</a:t>
            </a:r>
            <a:r>
              <a:rPr lang="tr-T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scanf</a:t>
            </a:r>
            <a:r>
              <a:rPr lang="tr-TR" sz="1600" dirty="0">
                <a:latin typeface="Consolas" panose="020B0609020204030204" pitchFamily="49" charset="0"/>
              </a:rPr>
              <a:t>("%</a:t>
            </a:r>
            <a:r>
              <a:rPr lang="tr-TR" sz="1600" dirty="0" err="1">
                <a:latin typeface="Consolas" panose="020B0609020204030204" pitchFamily="49" charset="0"/>
              </a:rPr>
              <a:t>d",&amp;dizi</a:t>
            </a:r>
            <a:r>
              <a:rPr lang="tr-TR" sz="1600" dirty="0">
                <a:latin typeface="Consolas" panose="020B0609020204030204" pitchFamily="49" charset="0"/>
              </a:rPr>
              <a:t>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toplam+=dizi[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600" dirty="0">
                <a:latin typeface="Consolas" panose="020B0609020204030204" pitchFamily="49" charset="0"/>
              </a:rPr>
              <a:t>];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Her eleman girildiğinde toplanıyor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1600" dirty="0">
                <a:latin typeface="Consolas" panose="020B0609020204030204" pitchFamily="49" charset="0"/>
              </a:rPr>
              <a:t>ortalama=toplam/BOYUT;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("Ortalamanın Üzerindeki Notlar:\n");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600" dirty="0">
                <a:latin typeface="Consolas" panose="020B0609020204030204" pitchFamily="49" charset="0"/>
              </a:rPr>
              <a:t>=0; 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600" dirty="0">
                <a:latin typeface="Consolas" panose="020B0609020204030204" pitchFamily="49" charset="0"/>
              </a:rPr>
              <a:t>&lt;BOYUT; 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6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 (dizi[i]&gt;ortalama)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("%d\</a:t>
            </a:r>
            <a:r>
              <a:rPr lang="tr-TR" sz="1600" dirty="0" err="1">
                <a:latin typeface="Consolas" panose="020B0609020204030204" pitchFamily="49" charset="0"/>
              </a:rPr>
              <a:t>n",dizi</a:t>
            </a:r>
            <a:r>
              <a:rPr lang="tr-TR" sz="1600" dirty="0">
                <a:latin typeface="Consolas" panose="020B0609020204030204" pitchFamily="49" charset="0"/>
              </a:rPr>
              <a:t>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sz="2000" dirty="0"/>
              <a:t>Klavyeden girilen </a:t>
            </a:r>
            <a:r>
              <a:rPr lang="tr-TR" sz="2000" b="1" dirty="0"/>
              <a:t>10 adet sınav notuna göre, ortalamanın üstünde olanları</a:t>
            </a:r>
            <a:r>
              <a:rPr lang="tr-TR" sz="2000" dirty="0"/>
              <a:t> ekrana yazan C program;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tr-TR" sz="2000" b="1" dirty="0"/>
              <a:t>Bu problem çözülürken öncelikle ortalamanın bulunması gereklidir. 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tr-TR" sz="2000" b="1" dirty="0"/>
              <a:t>Ortalamanın bulunabilmesi için bütün notların toplamı alınacak ve not adedine bölünecektir. 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tr-TR" sz="2000" b="1" dirty="0"/>
              <a:t>Bu noktadan sonra daha önceden girilmiş notların her biri sıra ile ortalamayla karşılaştırılacak büyük olanlar ekrana yazdırılacaktır. 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tr-TR" sz="2000" b="1" dirty="0"/>
              <a:t>Çözümde dizi kullanılmayacak olsaydı, 20 ayrı değişkene ihtiyaç duyulacaktı. 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tr-TR" sz="2000" b="1" dirty="0"/>
              <a:t>Çünkü, girilen her bir değere klavyeden girme işlemi bittikten sonra tekrar ulaşmak gerekecektir.</a:t>
            </a:r>
          </a:p>
        </p:txBody>
      </p:sp>
    </p:spTree>
    <p:extLst>
      <p:ext uri="{BB962C8B-B14F-4D97-AF65-F5344CB8AC3E}">
        <p14:creationId xmlns:p14="http://schemas.microsoft.com/office/powerpoint/2010/main" val="304482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B050"/>
                </a:solidFill>
                <a:latin typeface="Consolas" panose="020B0609020204030204" pitchFamily="49" charset="0"/>
              </a:rPr>
              <a:t>#define BOYUT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satislar</a:t>
            </a:r>
            <a:r>
              <a:rPr lang="tr-TR" sz="1400" dirty="0">
                <a:latin typeface="Consolas" panose="020B0609020204030204" pitchFamily="49" charset="0"/>
              </a:rPr>
              <a:t>[</a:t>
            </a:r>
            <a:r>
              <a:rPr lang="tr-TR" sz="1400" dirty="0">
                <a:solidFill>
                  <a:srgbClr val="00B050"/>
                </a:solidFill>
                <a:latin typeface="Consolas" panose="020B0609020204030204" pitchFamily="49" charset="0"/>
              </a:rPr>
              <a:t>BOYUT</a:t>
            </a:r>
            <a:r>
              <a:rPr lang="tr-TR" sz="1400" dirty="0">
                <a:latin typeface="Consolas" panose="020B0609020204030204" pitchFamily="49" charset="0"/>
              </a:rPr>
              <a:t>]={100,81,50.0,60,74,62,45,80,90,110};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Her bir terimi reel sayı olan 10 terimli dizi tanımlandı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ortalama, toplam=0.0,enKucuk,enBuyuk;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enKucuk</a:t>
            </a:r>
            <a:r>
              <a:rPr lang="tr-TR" sz="1400" dirty="0">
                <a:latin typeface="Consolas" panose="020B0609020204030204" pitchFamily="49" charset="0"/>
              </a:rPr>
              <a:t>=dizi[0];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//ilk indisteki eleman, en küçük olsun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enBuyuk</a:t>
            </a:r>
            <a:r>
              <a:rPr lang="tr-TR" sz="1400" dirty="0">
                <a:latin typeface="Consolas" panose="020B0609020204030204" pitchFamily="49" charset="0"/>
              </a:rPr>
              <a:t>=dizi[0];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//ilk indisteki eleman, en büyük olsun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//indis için tamsayı değişken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400" dirty="0">
                <a:latin typeface="Consolas" panose="020B0609020204030204" pitchFamily="49" charset="0"/>
              </a:rPr>
              <a:t>=0; </a:t>
            </a:r>
            <a:r>
              <a:rPr lang="tr-TR" sz="14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400" dirty="0">
                <a:latin typeface="Consolas" panose="020B0609020204030204" pitchFamily="49" charset="0"/>
              </a:rPr>
              <a:t>&lt;BOYUT; </a:t>
            </a:r>
            <a:r>
              <a:rPr lang="tr-TR" sz="14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400" dirty="0">
                <a:latin typeface="Consolas" panose="020B0609020204030204" pitchFamily="49" charset="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enKucuk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  <a:r>
              <a:rPr lang="tr-TR" sz="1400" dirty="0" err="1">
                <a:latin typeface="Consolas" panose="020B0609020204030204" pitchFamily="49" charset="0"/>
              </a:rPr>
              <a:t>satislar</a:t>
            </a:r>
            <a:r>
              <a:rPr lang="tr-TR" sz="1400" dirty="0">
                <a:latin typeface="Consolas" panose="020B0609020204030204" pitchFamily="49" charset="0"/>
              </a:rPr>
              <a:t>[i]) </a:t>
            </a:r>
            <a:r>
              <a:rPr lang="tr-TR" sz="1400" dirty="0" err="1">
                <a:latin typeface="Consolas" panose="020B0609020204030204" pitchFamily="49" charset="0"/>
              </a:rPr>
              <a:t>enKucuk</a:t>
            </a:r>
            <a:r>
              <a:rPr lang="tr-TR" sz="1400" dirty="0">
                <a:latin typeface="Consolas" panose="020B0609020204030204" pitchFamily="49" charset="0"/>
              </a:rPr>
              <a:t>=dizi[</a:t>
            </a:r>
            <a:r>
              <a:rPr lang="tr-TR" sz="14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400" dirty="0">
                <a:latin typeface="Consolas" panose="020B0609020204030204" pitchFamily="49" charset="0"/>
              </a:rPr>
              <a:t>];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//En küçükten daha küçük varsa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enKucuk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Yenisiyle Değiştiriliyor</a:t>
            </a:r>
            <a:endParaRPr lang="tr-TR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enBuyuk</a:t>
            </a:r>
            <a:r>
              <a:rPr lang="tr-TR" sz="1400" dirty="0"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latin typeface="Consolas" panose="020B0609020204030204" pitchFamily="49" charset="0"/>
              </a:rPr>
              <a:t>satislar</a:t>
            </a:r>
            <a:r>
              <a:rPr lang="tr-TR" sz="1400" dirty="0">
                <a:latin typeface="Consolas" panose="020B0609020204030204" pitchFamily="49" charset="0"/>
              </a:rPr>
              <a:t>[i]) </a:t>
            </a:r>
            <a:r>
              <a:rPr lang="tr-TR" sz="1400" dirty="0" err="1">
                <a:latin typeface="Consolas" panose="020B0609020204030204" pitchFamily="49" charset="0"/>
              </a:rPr>
              <a:t>enBuyuk</a:t>
            </a:r>
            <a:r>
              <a:rPr lang="tr-TR" sz="1400" dirty="0">
                <a:latin typeface="Consolas" panose="020B0609020204030204" pitchFamily="49" charset="0"/>
              </a:rPr>
              <a:t>=dizi[</a:t>
            </a:r>
            <a:r>
              <a:rPr lang="tr-TR" sz="14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4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//En büyükten daha büyük varsa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enBuyuk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Yenisiyle Değiştiriliyor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toplam+=dizi[</a:t>
            </a:r>
            <a:r>
              <a:rPr lang="tr-TR" sz="1400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sz="1400" dirty="0">
                <a:latin typeface="Consolas" panose="020B0609020204030204" pitchFamily="49" charset="0"/>
              </a:rPr>
              <a:t>];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//her bir eleman toplama ekleniyor.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ortalama=toplam/BOYUT;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("Ortalama:%.2f\</a:t>
            </a:r>
            <a:r>
              <a:rPr lang="tr-TR" sz="1400" dirty="0" err="1">
                <a:latin typeface="Consolas" panose="020B0609020204030204" pitchFamily="49" charset="0"/>
              </a:rPr>
              <a:t>n",ortalama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Ranj</a:t>
            </a:r>
            <a:r>
              <a:rPr lang="tr-TR" sz="1400" dirty="0">
                <a:latin typeface="Consolas" panose="020B0609020204030204" pitchFamily="49" charset="0"/>
              </a:rPr>
              <a:t>:%.2f",enBuyuk-enKucuk);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Mod</a:t>
            </a:r>
            <a:r>
              <a:rPr lang="tr-TR" sz="1400" dirty="0">
                <a:latin typeface="Consolas" panose="020B0609020204030204" pitchFamily="49" charset="0"/>
              </a:rPr>
              <a:t> (Tepe Değer):%.2f",enBuyuk);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b="1" dirty="0"/>
              <a:t>10 adet satış miktarının, ortalaması ve genişliği (</a:t>
            </a:r>
            <a:r>
              <a:rPr lang="tr-TR" sz="2000" b="1" dirty="0" err="1"/>
              <a:t>ranjını</a:t>
            </a:r>
            <a:r>
              <a:rPr lang="tr-TR" sz="2000" b="1" dirty="0"/>
              <a:t>) ve tepe değerini (</a:t>
            </a:r>
            <a:r>
              <a:rPr lang="tr-TR" sz="2000" b="1" dirty="0" err="1"/>
              <a:t>mod</a:t>
            </a:r>
            <a:r>
              <a:rPr lang="tr-TR" sz="2000" b="1" dirty="0"/>
              <a:t>) yazdıran </a:t>
            </a:r>
            <a:r>
              <a:rPr lang="tr-TR" sz="2000" dirty="0"/>
              <a:t>C program;</a:t>
            </a:r>
          </a:p>
        </p:txBody>
      </p:sp>
    </p:spTree>
    <p:extLst>
      <p:ext uri="{BB962C8B-B14F-4D97-AF65-F5344CB8AC3E}">
        <p14:creationId xmlns:p14="http://schemas.microsoft.com/office/powerpoint/2010/main" val="217343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#include&lt;math.h&gt;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#define BOYUT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satislar</a:t>
            </a:r>
            <a:r>
              <a:rPr lang="tr-TR" sz="1600" dirty="0">
                <a:latin typeface="Consolas" panose="020B0609020204030204" pitchFamily="49" charset="0"/>
              </a:rPr>
              <a:t>[BOYUT]={100,80,50,60,75,65,45,80,90,110};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ortalama, toplam=0, </a:t>
            </a:r>
            <a:r>
              <a:rPr lang="tr-TR" sz="1600" dirty="0" err="1">
                <a:latin typeface="Consolas" panose="020B0609020204030204" pitchFamily="49" charset="0"/>
              </a:rPr>
              <a:t>varyansToplam</a:t>
            </a:r>
            <a:r>
              <a:rPr lang="tr-TR" sz="1600" dirty="0">
                <a:latin typeface="Consolas" panose="020B0609020204030204" pitchFamily="49" charset="0"/>
              </a:rPr>
              <a:t>=0, </a:t>
            </a:r>
            <a:r>
              <a:rPr lang="tr-TR" sz="1600" dirty="0" err="1">
                <a:latin typeface="Consolas" panose="020B0609020204030204" pitchFamily="49" charset="0"/>
              </a:rPr>
              <a:t>standartSapma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(i=0; i&lt;BOYUT;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toplam+= </a:t>
            </a:r>
            <a:r>
              <a:rPr lang="tr-TR" sz="1600" dirty="0" err="1">
                <a:latin typeface="Consolas" panose="020B0609020204030204" pitchFamily="49" charset="0"/>
              </a:rPr>
              <a:t>satislar</a:t>
            </a:r>
            <a:r>
              <a:rPr lang="tr-TR" sz="1600" dirty="0">
                <a:latin typeface="Consolas" panose="020B0609020204030204" pitchFamily="49" charset="0"/>
              </a:rPr>
              <a:t>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ortalama=toplam/BOYUT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("Ortalama:%.2f\</a:t>
            </a:r>
            <a:r>
              <a:rPr lang="tr-TR" sz="1600" dirty="0" err="1">
                <a:latin typeface="Consolas" panose="020B0609020204030204" pitchFamily="49" charset="0"/>
              </a:rPr>
              <a:t>n",ortalama</a:t>
            </a:r>
            <a:r>
              <a:rPr lang="tr-T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("Sapma\</a:t>
            </a:r>
            <a:r>
              <a:rPr lang="tr-TR" sz="1600" dirty="0" err="1">
                <a:latin typeface="Consolas" panose="020B0609020204030204" pitchFamily="49" charset="0"/>
              </a:rPr>
              <a:t>tVaryans</a:t>
            </a:r>
            <a:r>
              <a:rPr lang="tr-TR" sz="1600" dirty="0">
                <a:latin typeface="Consolas" panose="020B0609020204030204" pitchFamily="49" charset="0"/>
              </a:rPr>
              <a:t>:\n");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(i=0; i&lt;BOYUT;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sapma= </a:t>
            </a:r>
            <a:r>
              <a:rPr lang="tr-T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satislar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[i]-ortalama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varyansToplam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+=sapma*sapma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("Sapma: %.2f\</a:t>
            </a:r>
            <a:r>
              <a:rPr lang="tr-TR" sz="1600" dirty="0" err="1">
                <a:latin typeface="Consolas" panose="020B0609020204030204" pitchFamily="49" charset="0"/>
              </a:rPr>
              <a:t>tVaryans</a:t>
            </a:r>
            <a:r>
              <a:rPr lang="tr-TR" sz="1600" dirty="0">
                <a:latin typeface="Consolas" panose="020B0609020204030204" pitchFamily="49" charset="0"/>
              </a:rPr>
              <a:t>: %.2f\n",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</a:t>
            </a:r>
            <a:r>
              <a:rPr lang="tr-TR" sz="1600" dirty="0" err="1">
                <a:latin typeface="Consolas" panose="020B0609020204030204" pitchFamily="49" charset="0"/>
              </a:rPr>
              <a:t>sapma,sapma</a:t>
            </a:r>
            <a:r>
              <a:rPr lang="tr-TR" sz="1600" dirty="0">
                <a:latin typeface="Consolas" panose="020B0609020204030204" pitchFamily="49" charset="0"/>
              </a:rPr>
              <a:t>*sapma);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standartSapma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sqrt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varyansToplam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/BOYUT);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("Standart Sapma:%.2f\n",</a:t>
            </a:r>
            <a:r>
              <a:rPr lang="tr-TR" sz="1600" dirty="0" err="1">
                <a:latin typeface="Consolas" panose="020B0609020204030204" pitchFamily="49" charset="0"/>
              </a:rPr>
              <a:t>standartSapma</a:t>
            </a:r>
            <a:r>
              <a:rPr lang="tr-T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sz="2000" b="1" dirty="0"/>
              <a:t>10 adet satış miktarlarının, ortalamaya olan uzaklıklarını (sapma) ve karesi alınmış sapmalar (</a:t>
            </a:r>
            <a:r>
              <a:rPr lang="tr-TR" sz="2000" b="1" dirty="0" err="1"/>
              <a:t>varyans</a:t>
            </a:r>
            <a:r>
              <a:rPr lang="tr-TR" sz="2000" b="1" dirty="0"/>
              <a:t>) ile standart sapmayı yazdıran </a:t>
            </a:r>
            <a:r>
              <a:rPr lang="tr-TR" sz="2000" dirty="0"/>
              <a:t>C program yazınız.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Ortalamaya olan uzaklıklar (sapma) verilerin ortalamaya ne kadar yakın olduğunu gösteren dağılımdır.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Sapmaların toplamı sıfır olabileceğinden karelerinin toplamı (</a:t>
            </a:r>
            <a:r>
              <a:rPr lang="tr-TR" sz="2000" dirty="0" err="1"/>
              <a:t>varyans</a:t>
            </a:r>
            <a:r>
              <a:rPr lang="tr-TR" sz="2000" dirty="0"/>
              <a:t>) hesaplanır.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Varyansın</a:t>
            </a:r>
            <a:r>
              <a:rPr lang="tr-TR" sz="2000" dirty="0"/>
              <a:t> eleman sayısına bağlı karekökü de standart sapmayı verir.  </a:t>
            </a:r>
            <a:r>
              <a:rPr lang="tr-TR" sz="2000" b="1" dirty="0">
                <a:solidFill>
                  <a:srgbClr val="0070C0"/>
                </a:solidFill>
              </a:rPr>
              <a:t>Standart sapmanın büyük olması verilerin ortalamadan daha uzak yayıldıklarını; küçük bir standart sapma ise verilerin ortalama etrafında daha çok yakın gruplaştıklarını gösterir.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52145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#define BOYUT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satislar</a:t>
            </a:r>
            <a:r>
              <a:rPr lang="tr-TR" sz="1800" dirty="0">
                <a:latin typeface="Consolas" panose="020B0609020204030204" pitchFamily="49" charset="0"/>
              </a:rPr>
              <a:t>[BOYUT]={100,80,50,60,75,65,45,80,90,110};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aranilan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("Aranılan değer:");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latin typeface="Consolas" panose="020B0609020204030204" pitchFamily="49" charset="0"/>
              </a:rPr>
              <a:t>scanf</a:t>
            </a:r>
            <a:r>
              <a:rPr lang="tr-TR" sz="1800" dirty="0">
                <a:latin typeface="Consolas" panose="020B0609020204030204" pitchFamily="49" charset="0"/>
              </a:rPr>
              <a:t>("%f",&amp;</a:t>
            </a:r>
            <a:r>
              <a:rPr lang="tr-TR" sz="1800" dirty="0" err="1">
                <a:latin typeface="Consolas" panose="020B0609020204030204" pitchFamily="49" charset="0"/>
              </a:rPr>
              <a:t>aranilan</a:t>
            </a:r>
            <a:r>
              <a:rPr lang="tr-TR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i, </a:t>
            </a:r>
            <a:r>
              <a:rPr lang="tr-TR" sz="1800" dirty="0" err="1">
                <a:latin typeface="Consolas" panose="020B0609020204030204" pitchFamily="49" charset="0"/>
              </a:rPr>
              <a:t>bulunanIndis</a:t>
            </a:r>
            <a:r>
              <a:rPr lang="tr-TR" sz="1800" dirty="0">
                <a:latin typeface="Consolas" panose="020B0609020204030204" pitchFamily="49" charset="0"/>
              </a:rPr>
              <a:t>=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-1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800" dirty="0">
                <a:latin typeface="Consolas" panose="020B0609020204030204" pitchFamily="49" charset="0"/>
              </a:rPr>
              <a:t> (i=0; i&lt;BOYUT; i++)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</a:t>
            </a:r>
            <a:r>
              <a:rPr lang="tr-TR" sz="1800" dirty="0" err="1">
                <a:latin typeface="Consolas" panose="020B0609020204030204" pitchFamily="49" charset="0"/>
              </a:rPr>
              <a:t>aranilan</a:t>
            </a:r>
            <a:r>
              <a:rPr lang="tr-TR" sz="1800" dirty="0">
                <a:latin typeface="Consolas" panose="020B0609020204030204" pitchFamily="49" charset="0"/>
              </a:rPr>
              <a:t>==</a:t>
            </a:r>
            <a:r>
              <a:rPr lang="tr-TR" sz="1800" dirty="0" err="1">
                <a:latin typeface="Consolas" panose="020B0609020204030204" pitchFamily="49" charset="0"/>
              </a:rPr>
              <a:t>satislar</a:t>
            </a:r>
            <a:r>
              <a:rPr lang="tr-TR" sz="1800" dirty="0">
                <a:latin typeface="Consolas" panose="020B0609020204030204" pitchFamily="49" charset="0"/>
              </a:rPr>
              <a:t>[i])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   </a:t>
            </a:r>
            <a:r>
              <a:rPr lang="tr-TR" sz="1800" dirty="0" err="1">
                <a:latin typeface="Consolas" panose="020B0609020204030204" pitchFamily="49" charset="0"/>
              </a:rPr>
              <a:t>bulunanIndis</a:t>
            </a:r>
            <a:r>
              <a:rPr lang="tr-TR" sz="1800" dirty="0">
                <a:latin typeface="Consolas" panose="020B0609020204030204" pitchFamily="49" charset="0"/>
              </a:rPr>
              <a:t>=i;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</a:t>
            </a:r>
            <a:r>
              <a:rPr lang="tr-TR" sz="1800" dirty="0" err="1">
                <a:latin typeface="Consolas" panose="020B0609020204030204" pitchFamily="49" charset="0"/>
              </a:rPr>
              <a:t>bulunanIndis</a:t>
            </a:r>
            <a:r>
              <a:rPr lang="tr-TR" sz="1800" dirty="0">
                <a:latin typeface="Consolas" panose="020B0609020204030204" pitchFamily="49" charset="0"/>
              </a:rPr>
              <a:t>!=-1)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("Aranılan değer (%.2f) bulundu!.\n",</a:t>
            </a:r>
            <a:r>
              <a:rPr lang="tr-TR" sz="1800" dirty="0" err="1">
                <a:latin typeface="Consolas" panose="020B0609020204030204" pitchFamily="49" charset="0"/>
              </a:rPr>
              <a:t>aranilan</a:t>
            </a:r>
            <a:r>
              <a:rPr lang="tr-TR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("Bulunan indis:%d\n",</a:t>
            </a:r>
            <a:r>
              <a:rPr lang="tr-TR" sz="1800" dirty="0" err="1">
                <a:latin typeface="Consolas" panose="020B0609020204030204" pitchFamily="49" charset="0"/>
              </a:rPr>
              <a:t>bulunanIndis</a:t>
            </a:r>
            <a:r>
              <a:rPr lang="tr-TR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latin typeface="Consolas" panose="020B0609020204030204" pitchFamily="49" charset="0"/>
              </a:rPr>
              <a:t>return</a:t>
            </a:r>
            <a:r>
              <a:rPr lang="tr-TR" sz="18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b="1" dirty="0"/>
              <a:t>10 adet satış miktarlarında istenilen satışın yapılıp yapılmadığını bulan </a:t>
            </a:r>
            <a:r>
              <a:rPr lang="tr-TR" sz="2000" dirty="0"/>
              <a:t>C program yazınız.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378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6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BOYUT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dizi[BOYUT];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i&lt;BOYUT; i++){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("%d. </a:t>
            </a:r>
            <a:r>
              <a:rPr lang="tr-TR" dirty="0" err="1">
                <a:latin typeface="Consolas" panose="020B0609020204030204" pitchFamily="49" charset="0"/>
              </a:rPr>
              <a:t>sayiyi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girin:",i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("%</a:t>
            </a:r>
            <a:r>
              <a:rPr lang="tr-TR" dirty="0" err="1">
                <a:latin typeface="Consolas" panose="020B0609020204030204" pitchFamily="49" charset="0"/>
              </a:rPr>
              <a:t>d",&amp;dizi</a:t>
            </a:r>
            <a:r>
              <a:rPr lang="tr-TR" dirty="0">
                <a:latin typeface="Consolas" panose="020B0609020204030204" pitchFamily="49" charset="0"/>
              </a:rPr>
              <a:t>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("\</a:t>
            </a:r>
            <a:r>
              <a:rPr lang="tr-TR" dirty="0" err="1">
                <a:latin typeface="Consolas" panose="020B0609020204030204" pitchFamily="49" charset="0"/>
              </a:rPr>
              <a:t>nDizi</a:t>
            </a:r>
            <a:r>
              <a:rPr lang="tr-TR" dirty="0">
                <a:latin typeface="Consolas" panose="020B0609020204030204" pitchFamily="49" charset="0"/>
              </a:rPr>
              <a:t> içinde tekil (</a:t>
            </a:r>
            <a:r>
              <a:rPr lang="tr-TR" dirty="0" err="1">
                <a:latin typeface="Consolas" panose="020B0609020204030204" pitchFamily="49" charset="0"/>
              </a:rPr>
              <a:t>unique</a:t>
            </a:r>
            <a:r>
              <a:rPr lang="tr-TR" dirty="0">
                <a:latin typeface="Consolas" panose="020B0609020204030204" pitchFamily="49" charset="0"/>
              </a:rPr>
              <a:t>) olan rakamlar: 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i&lt;BOYUT;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j, </a:t>
            </a:r>
            <a:r>
              <a:rPr lang="tr-TR" dirty="0" err="1">
                <a:latin typeface="Consolas" panose="020B0609020204030204" pitchFamily="49" charset="0"/>
              </a:rPr>
              <a:t>counter</a:t>
            </a:r>
            <a:r>
              <a:rPr lang="tr-TR" dirty="0">
                <a:latin typeface="Consolas" panose="020B0609020204030204" pitchFamily="49" charset="0"/>
              </a:rPr>
              <a:t> = 0;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Her elemanda sayacı sıfırla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(j = 0; j &lt; BOYUT;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(i != j)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//elemanın kendisini kontrol etmiyoruz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(dizi[i] == dizi[j])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</a:t>
            </a:r>
            <a:r>
              <a:rPr lang="tr-TR" dirty="0" err="1">
                <a:latin typeface="Consolas" panose="020B0609020204030204" pitchFamily="49" charset="0"/>
              </a:rPr>
              <a:t>counter</a:t>
            </a:r>
            <a:r>
              <a:rPr lang="tr-TR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counter</a:t>
            </a:r>
            <a:r>
              <a:rPr lang="tr-TR" dirty="0">
                <a:latin typeface="Consolas" panose="020B0609020204030204" pitchFamily="49" charset="0"/>
              </a:rPr>
              <a:t> ==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 tekil olarak dizide bulundu.\n", dizi[i]);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b="1" dirty="0"/>
              <a:t>5 elemanlı diziye girilen elemanlardan tekil (</a:t>
            </a:r>
            <a:r>
              <a:rPr lang="tr-TR" sz="2000" b="1" dirty="0" err="1"/>
              <a:t>unique</a:t>
            </a:r>
            <a:r>
              <a:rPr lang="tr-TR" sz="2000" b="1" dirty="0"/>
              <a:t>) olanlarını bulan program</a:t>
            </a:r>
            <a:endParaRPr lang="tr-TR" sz="2000" b="1" dirty="0">
              <a:solidFill>
                <a:srgbClr val="0070C0"/>
              </a:solidFill>
            </a:endParaRP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2272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7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BOYUT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dizi[BOYUT];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i,j,counter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i&lt;BOYUT; i++){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("%d. </a:t>
            </a:r>
            <a:r>
              <a:rPr lang="tr-TR" dirty="0" err="1">
                <a:latin typeface="Consolas" panose="020B0609020204030204" pitchFamily="49" charset="0"/>
              </a:rPr>
              <a:t>sayiyi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girin:",i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("%</a:t>
            </a:r>
            <a:r>
              <a:rPr lang="tr-TR" dirty="0" err="1">
                <a:latin typeface="Consolas" panose="020B0609020204030204" pitchFamily="49" charset="0"/>
              </a:rPr>
              <a:t>d",&amp;dizi</a:t>
            </a:r>
            <a:r>
              <a:rPr lang="tr-TR" dirty="0">
                <a:latin typeface="Consolas" panose="020B0609020204030204" pitchFamily="49" charset="0"/>
              </a:rPr>
              <a:t>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("\n---------\n");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 = 0; i &lt; BOYUT;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counter</a:t>
            </a:r>
            <a:r>
              <a:rPr lang="tr-TR" dirty="0">
                <a:latin typeface="Consolas" panose="020B0609020204030204" pitchFamily="49" charset="0"/>
              </a:rPr>
              <a:t> = 0;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Her elemanda sayacı sıfırla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 = 0; j &lt; BOYUT;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(i != j)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(dizi[i] == dizi[j])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</a:t>
            </a:r>
            <a:r>
              <a:rPr lang="tr-TR" dirty="0" err="1">
                <a:latin typeface="Consolas" panose="020B0609020204030204" pitchFamily="49" charset="0"/>
              </a:rPr>
              <a:t>counter</a:t>
            </a:r>
            <a:r>
              <a:rPr lang="tr-TR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 elamanı dizide %d adet 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 "bulundu.\</a:t>
            </a:r>
            <a:r>
              <a:rPr lang="tr-TR" dirty="0" err="1">
                <a:latin typeface="Consolas" panose="020B0609020204030204" pitchFamily="49" charset="0"/>
              </a:rPr>
              <a:t>n",dizi</a:t>
            </a:r>
            <a:r>
              <a:rPr lang="tr-TR" dirty="0">
                <a:latin typeface="Consolas" panose="020B0609020204030204" pitchFamily="49" charset="0"/>
              </a:rPr>
              <a:t>[i],counter+1);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b="1" dirty="0"/>
              <a:t>5 elemanlı diziye girilen elemanlardan dizide kaç tane olduğunu bulan program</a:t>
            </a:r>
            <a:endParaRPr lang="tr-TR" sz="2000" b="1" dirty="0">
              <a:solidFill>
                <a:srgbClr val="0070C0"/>
              </a:solidFill>
            </a:endParaRP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84975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8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BOYUT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dizi[BOYUT]={10,12,3,4,6};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enBuyuk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enKucuk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enKucukIndex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enBuyukIndex</a:t>
            </a:r>
            <a:r>
              <a:rPr lang="tr-TR" dirty="0">
                <a:latin typeface="Consolas" panose="020B0609020204030204" pitchFamily="49" charset="0"/>
              </a:rPr>
              <a:t>, i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("ÖNCE:");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//Dizinin İlk hali konsola yazdırılıyor.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 = 0; i &lt; BOYUT; 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 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("%02d ",dizi[i]);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</a:t>
            </a:r>
            <a:r>
              <a:rPr lang="tr-TR" dirty="0" err="1">
                <a:latin typeface="Consolas" panose="020B0609020204030204" pitchFamily="49" charset="0"/>
              </a:rPr>
              <a:t>enKucuk</a:t>
            </a:r>
            <a:r>
              <a:rPr lang="tr-TR" dirty="0">
                <a:latin typeface="Consolas" panose="020B0609020204030204" pitchFamily="49" charset="0"/>
              </a:rPr>
              <a:t>=dizi[0]; </a:t>
            </a:r>
            <a:r>
              <a:rPr lang="tr-TR" dirty="0" err="1">
                <a:latin typeface="Consolas" panose="020B0609020204030204" pitchFamily="49" charset="0"/>
              </a:rPr>
              <a:t>enBuyuk</a:t>
            </a:r>
            <a:r>
              <a:rPr lang="tr-TR" dirty="0">
                <a:latin typeface="Consolas" panose="020B0609020204030204" pitchFamily="49" charset="0"/>
              </a:rPr>
              <a:t>=dizi[0];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İlk elemanlar hem en küçük, hem de en büyük olsun.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enKucukIndex</a:t>
            </a:r>
            <a:r>
              <a:rPr lang="tr-TR" dirty="0"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latin typeface="Consolas" panose="020B0609020204030204" pitchFamily="49" charset="0"/>
              </a:rPr>
              <a:t>,enBuyukIndex=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latin typeface="Consolas" panose="020B0609020204030204" pitchFamily="49" charset="0"/>
              </a:rPr>
              <a:t>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En küçük ve en büyük elemanların indisi 0 olsun.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i&lt;BOYUT; i++){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En küçük ve en büyük eleman ile indislerini bulan kısım.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 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(dizi[i]&lt;</a:t>
            </a:r>
            <a:r>
              <a:rPr lang="tr-TR" dirty="0" err="1">
                <a:latin typeface="Consolas" panose="020B0609020204030204" pitchFamily="49" charset="0"/>
              </a:rPr>
              <a:t>enKucuk</a:t>
            </a:r>
            <a:r>
              <a:rPr lang="tr-T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      </a:t>
            </a:r>
            <a:r>
              <a:rPr lang="tr-TR" dirty="0" err="1">
                <a:latin typeface="Consolas" panose="020B0609020204030204" pitchFamily="49" charset="0"/>
              </a:rPr>
              <a:t>enKucuk</a:t>
            </a:r>
            <a:r>
              <a:rPr lang="tr-TR" dirty="0">
                <a:latin typeface="Consolas" panose="020B0609020204030204" pitchFamily="49" charset="0"/>
              </a:rPr>
              <a:t>=dizi[i];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      </a:t>
            </a:r>
            <a:r>
              <a:rPr lang="tr-TR" dirty="0" err="1">
                <a:latin typeface="Consolas" panose="020B0609020204030204" pitchFamily="49" charset="0"/>
              </a:rPr>
              <a:t>enKucukIndex</a:t>
            </a:r>
            <a:r>
              <a:rPr lang="tr-TR" dirty="0">
                <a:latin typeface="Consolas" panose="020B0609020204030204" pitchFamily="49" charset="0"/>
              </a:rPr>
              <a:t>=i;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 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(dizi[i]&gt;</a:t>
            </a:r>
            <a:r>
              <a:rPr lang="tr-TR" dirty="0" err="1">
                <a:latin typeface="Consolas" panose="020B0609020204030204" pitchFamily="49" charset="0"/>
              </a:rPr>
              <a:t>enBuyuk</a:t>
            </a:r>
            <a:r>
              <a:rPr lang="tr-T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      </a:t>
            </a:r>
            <a:r>
              <a:rPr lang="tr-TR" dirty="0" err="1">
                <a:latin typeface="Consolas" panose="020B0609020204030204" pitchFamily="49" charset="0"/>
              </a:rPr>
              <a:t>enBuyuk</a:t>
            </a:r>
            <a:r>
              <a:rPr lang="tr-TR" dirty="0">
                <a:latin typeface="Consolas" panose="020B0609020204030204" pitchFamily="49" charset="0"/>
              </a:rPr>
              <a:t>=dizi[i];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      </a:t>
            </a:r>
            <a:r>
              <a:rPr lang="tr-TR" dirty="0" err="1">
                <a:latin typeface="Consolas" panose="020B0609020204030204" pitchFamily="49" charset="0"/>
              </a:rPr>
              <a:t>enBuyukIndex</a:t>
            </a:r>
            <a:r>
              <a:rPr lang="tr-TR" dirty="0">
                <a:latin typeface="Consolas" panose="020B0609020204030204" pitchFamily="49" charset="0"/>
              </a:rPr>
              <a:t>=i;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EnBuyuk</a:t>
            </a:r>
            <a:r>
              <a:rPr lang="tr-TR" dirty="0">
                <a:latin typeface="Consolas" panose="020B0609020204030204" pitchFamily="49" charset="0"/>
              </a:rPr>
              <a:t>: dizi[%d]=%02d, </a:t>
            </a:r>
            <a:r>
              <a:rPr lang="tr-TR" dirty="0" err="1">
                <a:latin typeface="Consolas" panose="020B0609020204030204" pitchFamily="49" charset="0"/>
              </a:rPr>
              <a:t>EnKucuk</a:t>
            </a:r>
            <a:r>
              <a:rPr lang="tr-TR" dirty="0">
                <a:latin typeface="Consolas" panose="020B0609020204030204" pitchFamily="49" charset="0"/>
              </a:rPr>
              <a:t>: dizi[%d]=%02d\n",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        </a:t>
            </a:r>
            <a:r>
              <a:rPr lang="tr-TR" dirty="0" err="1">
                <a:latin typeface="Consolas" panose="020B0609020204030204" pitchFamily="49" charset="0"/>
              </a:rPr>
              <a:t>enBuyukIndex,dizi</a:t>
            </a:r>
            <a:r>
              <a:rPr lang="tr-TR" dirty="0">
                <a:latin typeface="Consolas" panose="020B0609020204030204" pitchFamily="49" charset="0"/>
              </a:rPr>
              <a:t>[</a:t>
            </a:r>
            <a:r>
              <a:rPr lang="tr-TR" dirty="0" err="1">
                <a:latin typeface="Consolas" panose="020B0609020204030204" pitchFamily="49" charset="0"/>
              </a:rPr>
              <a:t>enBuyukIndex</a:t>
            </a:r>
            <a:r>
              <a:rPr lang="tr-TR" dirty="0">
                <a:latin typeface="Consolas" panose="020B0609020204030204" pitchFamily="49" charset="0"/>
              </a:rPr>
              <a:t>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        </a:t>
            </a:r>
            <a:r>
              <a:rPr lang="tr-TR" dirty="0" err="1">
                <a:latin typeface="Consolas" panose="020B0609020204030204" pitchFamily="49" charset="0"/>
              </a:rPr>
              <a:t>enKucukIndex,dizi</a:t>
            </a:r>
            <a:r>
              <a:rPr lang="tr-TR" dirty="0">
                <a:latin typeface="Consolas" panose="020B0609020204030204" pitchFamily="49" charset="0"/>
              </a:rPr>
              <a:t>[</a:t>
            </a:r>
            <a:r>
              <a:rPr lang="tr-TR" dirty="0" err="1">
                <a:latin typeface="Consolas" panose="020B0609020204030204" pitchFamily="49" charset="0"/>
              </a:rPr>
              <a:t>enKucukIndex</a:t>
            </a:r>
            <a:r>
              <a:rPr lang="tr-TR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dizi[</a:t>
            </a:r>
            <a:r>
              <a:rPr lang="tr-TR" dirty="0" err="1">
                <a:latin typeface="Consolas" panose="020B0609020204030204" pitchFamily="49" charset="0"/>
              </a:rPr>
              <a:t>enBuyukIndex</a:t>
            </a:r>
            <a:r>
              <a:rPr lang="tr-TR" dirty="0">
                <a:latin typeface="Consolas" panose="020B0609020204030204" pitchFamily="49" charset="0"/>
              </a:rPr>
              <a:t>]+=dizi[</a:t>
            </a:r>
            <a:r>
              <a:rPr lang="tr-TR" dirty="0" err="1">
                <a:latin typeface="Consolas" panose="020B0609020204030204" pitchFamily="49" charset="0"/>
              </a:rPr>
              <a:t>enKucukIndex</a:t>
            </a:r>
            <a:r>
              <a:rPr lang="tr-TR">
                <a:latin typeface="Consolas" panose="020B0609020204030204" pitchFamily="49" charset="0"/>
              </a:rPr>
              <a:t>]; </a:t>
            </a:r>
            <a:r>
              <a:rPr lang="tr-TR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//En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büyük elemana en küçüğünü ekleme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("SONRA:");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//Dizinin son hali konsola yazdırılıyor.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 = 0; i &lt; BOYUT; 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 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("%02d ",dizi[i]);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b="1" dirty="0"/>
              <a:t>5 elemanlı diziye girilen en büyük elemanına en küçük elemanını ekleyen program</a:t>
            </a:r>
            <a:endParaRPr lang="tr-TR" sz="2000" b="1" dirty="0">
              <a:solidFill>
                <a:srgbClr val="0070C0"/>
              </a:solidFill>
            </a:endParaRP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17876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dillerde, </a:t>
            </a:r>
            <a:br>
              <a:rPr lang="tr-TR" b="1" dirty="0"/>
            </a:br>
            <a:r>
              <a:rPr lang="tr-TR" b="1" dirty="0"/>
              <a:t>veri ve bu veriyi işleyen yapılar  </a:t>
            </a:r>
            <a:br>
              <a:rPr lang="tr-TR" b="1" dirty="0"/>
            </a:br>
            <a:r>
              <a:rPr lang="tr-TR" b="1" dirty="0"/>
              <a:t>birbirinden ayrıdır.</a:t>
            </a:r>
          </a:p>
          <a:p>
            <a:pPr marL="0" indent="0">
              <a:buNone/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Yapısal Programların Ana Çerçevesi:</a:t>
            </a:r>
          </a:p>
          <a:p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</a:rPr>
              <a:t>Değişkenler tanımlanır </a:t>
            </a:r>
            <a:br>
              <a:rPr lang="tr-TR" dirty="0">
                <a:solidFill>
                  <a:srgbClr val="0070C0"/>
                </a:solidFill>
              </a:rPr>
            </a:b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variable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declaration</a:t>
            </a:r>
            <a:r>
              <a:rPr lang="tr-TR" dirty="0"/>
              <a:t>)</a:t>
            </a:r>
          </a:p>
          <a:p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</a:rPr>
              <a:t>Fonksiyonlar 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function</a:t>
            </a:r>
            <a:r>
              <a:rPr lang="tr-TR" dirty="0"/>
              <a:t>) </a:t>
            </a:r>
          </a:p>
          <a:p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</a:rPr>
              <a:t>Ana fonksiyon </a:t>
            </a:r>
            <a:br>
              <a:rPr lang="tr-TR" dirty="0">
                <a:solidFill>
                  <a:srgbClr val="0070C0"/>
                </a:solidFill>
              </a:rPr>
            </a:b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</a:t>
            </a:r>
            <a:r>
              <a:rPr lang="tr-TR" dirty="0" err="1">
                <a:solidFill>
                  <a:srgbClr val="C00000"/>
                </a:solidFill>
              </a:rPr>
              <a:t>function</a:t>
            </a:r>
            <a:r>
              <a:rPr lang="tr-TR" dirty="0"/>
              <a:t>)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</a:rPr>
              <a:t>Değişken </a:t>
            </a:r>
            <a:r>
              <a:rPr lang="tr-TR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variable</a:t>
            </a:r>
            <a:r>
              <a:rPr lang="tr-TR" dirty="0"/>
              <a:t>), </a:t>
            </a:r>
            <a:r>
              <a:rPr lang="tr-TR" dirty="0">
                <a:highlight>
                  <a:srgbClr val="FFFF00"/>
                </a:highlight>
              </a:rPr>
              <a:t>Dizi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Verinin hangi yapı içine konulacağını, </a:t>
            </a:r>
            <a:r>
              <a:rPr lang="tr-TR" i="1" dirty="0"/>
              <a:t>verinin doğal şekli</a:t>
            </a:r>
            <a:r>
              <a:rPr lang="tr-TR" dirty="0"/>
              <a:t> ve </a:t>
            </a:r>
            <a:r>
              <a:rPr lang="tr-TR" i="1" dirty="0"/>
              <a:t>veriye erişim şekli </a:t>
            </a:r>
            <a:r>
              <a:rPr lang="tr-TR" dirty="0"/>
              <a:t>belirler.</a:t>
            </a:r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endParaRPr lang="tr-TR" sz="2200" b="1" dirty="0">
              <a:solidFill>
                <a:srgbClr val="7030A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do, </a:t>
            </a:r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endParaRPr lang="tr-TR" sz="2200" b="1" dirty="0">
              <a:solidFill>
                <a:srgbClr val="7030A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endParaRPr lang="tr-TR" sz="2200" b="1" dirty="0">
              <a:solidFill>
                <a:srgbClr val="7030A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break, </a:t>
            </a:r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endParaRPr lang="tr-TR" sz="2200" b="1" dirty="0">
              <a:solidFill>
                <a:srgbClr val="7030A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468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D7D0D6-01DA-4612-8A41-51229FB5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DİZİ NEDİR?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9AA6244-3690-4F1A-AE68-38D149AD1C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tr-TR" sz="1200" dirty="0"/>
                  <a:t>Matematikten bildiğimiz diziler; </a:t>
                </a:r>
                <a:r>
                  <a:rPr lang="tr-TR" sz="1200" b="1" dirty="0">
                    <a:highlight>
                      <a:srgbClr val="FFFF00"/>
                    </a:highlight>
                  </a:rPr>
                  <a:t>bir </a:t>
                </a:r>
                <a:r>
                  <a:rPr lang="tr-TR" sz="1200" b="1" u="sng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sıralı</a:t>
                </a:r>
                <a:r>
                  <a:rPr lang="tr-TR" sz="1200" b="1" dirty="0">
                    <a:highlight>
                      <a:srgbClr val="FFFF00"/>
                    </a:highlight>
                  </a:rPr>
                  <a:t> </a:t>
                </a:r>
                <a:r>
                  <a:rPr lang="tr-TR" sz="1200" b="1" u="sng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elemanlardan</a:t>
                </a:r>
                <a:r>
                  <a:rPr lang="tr-TR" sz="1200" b="1" dirty="0">
                    <a:highlight>
                      <a:srgbClr val="FFFF00"/>
                    </a:highlight>
                  </a:rPr>
                  <a:t> oluşan bir listedir.  </a:t>
                </a:r>
                <a:r>
                  <a:rPr lang="tr-TR" sz="1200" dirty="0"/>
                  <a:t>Sıralı elemanların sayısına dizinin </a:t>
                </a:r>
                <a:r>
                  <a:rPr lang="tr-TR" sz="1200" b="1" dirty="0">
                    <a:solidFill>
                      <a:srgbClr val="0070C0"/>
                    </a:solidFill>
                  </a:rPr>
                  <a:t>uzunluğu</a:t>
                </a:r>
                <a:r>
                  <a:rPr lang="tr-TR" sz="1200" dirty="0"/>
                  <a:t> (</a:t>
                </a:r>
                <a:r>
                  <a:rPr lang="tr-TR" sz="1200" b="1" dirty="0">
                    <a:solidFill>
                      <a:srgbClr val="FF0000"/>
                    </a:solidFill>
                  </a:rPr>
                  <a:t>size</a:t>
                </a:r>
                <a:r>
                  <a:rPr lang="tr-TR" sz="1200" dirty="0"/>
                  <a:t>) denir. Elemanların sırası </a:t>
                </a:r>
                <a:r>
                  <a:rPr lang="tr-TR" sz="1200" dirty="0">
                    <a:solidFill>
                      <a:srgbClr val="0070C0"/>
                    </a:solidFill>
                  </a:rPr>
                  <a:t>indis</a:t>
                </a:r>
                <a:r>
                  <a:rPr lang="tr-TR" sz="1200" dirty="0"/>
                  <a:t> (</a:t>
                </a:r>
                <a:r>
                  <a:rPr lang="tr-TR" sz="1200" dirty="0" err="1">
                    <a:solidFill>
                      <a:srgbClr val="C00000"/>
                    </a:solidFill>
                  </a:rPr>
                  <a:t>index</a:t>
                </a:r>
                <a:r>
                  <a:rPr lang="tr-TR" sz="1200" dirty="0"/>
                  <a:t>) olarak adlandırılır. Kümenin aksine aynı ögeler dizide farklı konumlarda birkaç kez bulunabilir.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tr-TR" sz="1200" dirty="0"/>
                  <a:t>Örnek: Terimleri/Elemanları 1 den 10 a kadar sayıların karesinden oluşan bir dizi;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𝑦𝑎𝑛𝑖</m:t>
                      </m:r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tr-TR" sz="1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tr-TR" sz="18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=10</m:t>
                          </m:r>
                        </m:sup>
                      </m:sSubSup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1200" dirty="0"/>
              </a:p>
              <a:p>
                <a:pPr marL="0" indent="0">
                  <a:buNone/>
                </a:pPr>
                <a:r>
                  <a:rPr lang="tr-TR" sz="1200" dirty="0"/>
                  <a:t>Diğer Örnek:</a:t>
                </a:r>
              </a:p>
              <a:p>
                <a:pPr marL="176213" indent="-176213">
                  <a:buFont typeface="+mj-lt"/>
                  <a:buAutoNum type="arabicPeriod"/>
                </a:pPr>
                <a:r>
                  <a:rPr lang="tr-TR" sz="1200" dirty="0"/>
                  <a:t>(K, İ, T, A, P), ilk harfi 'K' ve son harfi 'P' olan bir dizidir. </a:t>
                </a:r>
                <a:br>
                  <a:rPr lang="tr-TR" sz="1200" dirty="0"/>
                </a:br>
                <a:r>
                  <a:rPr lang="tr-TR" sz="1200" dirty="0"/>
                  <a:t>Bu dizi, (P, A, T, İ, K) dizisinden farklıdır. </a:t>
                </a:r>
              </a:p>
              <a:p>
                <a:pPr marL="176213" indent="-176213">
                  <a:buFont typeface="+mj-lt"/>
                  <a:buAutoNum type="arabicPeriod"/>
                </a:pPr>
                <a:r>
                  <a:rPr lang="tr-TR" sz="1200" dirty="0"/>
                  <a:t>(</a:t>
                </a:r>
                <a:r>
                  <a:rPr lang="tr-TR" sz="1200" dirty="0">
                    <a:highlight>
                      <a:srgbClr val="FFFF00"/>
                    </a:highlight>
                  </a:rPr>
                  <a:t>1</a:t>
                </a:r>
                <a:r>
                  <a:rPr lang="tr-TR" sz="1200" dirty="0"/>
                  <a:t>, </a:t>
                </a:r>
                <a:r>
                  <a:rPr lang="tr-TR" sz="1200" dirty="0">
                    <a:highlight>
                      <a:srgbClr val="FFFF00"/>
                    </a:highlight>
                  </a:rPr>
                  <a:t>1</a:t>
                </a:r>
                <a:r>
                  <a:rPr lang="tr-TR" sz="1200" dirty="0"/>
                  <a:t>, 2, 3,</a:t>
                </a:r>
                <a:r>
                  <a:rPr lang="tr-TR" sz="1200" dirty="0">
                    <a:highlight>
                      <a:srgbClr val="FFFF00"/>
                    </a:highlight>
                  </a:rPr>
                  <a:t>1</a:t>
                </a:r>
                <a:r>
                  <a:rPr lang="tr-TR" sz="1200" dirty="0"/>
                  <a:t>, 5, 8) dizisindeki 1 sayısı üç farklı </a:t>
                </a:r>
                <a:r>
                  <a:rPr lang="tr-TR" sz="1200" b="1" dirty="0">
                    <a:solidFill>
                      <a:srgbClr val="0070C0"/>
                    </a:solidFill>
                  </a:rPr>
                  <a:t>indiste</a:t>
                </a:r>
                <a:r>
                  <a:rPr lang="tr-TR" sz="1200" b="1" dirty="0"/>
                  <a:t> (</a:t>
                </a:r>
                <a:r>
                  <a:rPr lang="tr-TR" sz="1200" b="1" dirty="0" err="1">
                    <a:solidFill>
                      <a:srgbClr val="FF0000"/>
                    </a:solidFill>
                  </a:rPr>
                  <a:t>index</a:t>
                </a:r>
                <a:r>
                  <a:rPr lang="tr-TR" sz="1200" b="1" dirty="0"/>
                  <a:t>)</a:t>
                </a:r>
                <a:r>
                  <a:rPr lang="tr-TR" sz="1200" dirty="0"/>
                  <a:t> yer almıştır. Böyle olması dizinin geçersiz olduğu anlamına gelmez. </a:t>
                </a:r>
              </a:p>
              <a:p>
                <a:pPr marL="176213" indent="-176213">
                  <a:buFont typeface="+mj-lt"/>
                  <a:buAutoNum type="arabicPeriod"/>
                </a:pPr>
                <a:r>
                  <a:rPr lang="tr-TR" sz="1200" dirty="0"/>
                  <a:t>Dizi sonlu ya da sonsuz olabilir. Pozitif tam sayılar (1, 2, 3, 4, …) sonsuz diziye örnek verilebilir. (1, 2, 3, 4) dizisi ise sonlu bir dizidir.</a:t>
                </a:r>
              </a:p>
              <a:p>
                <a:pPr marL="0" indent="0">
                  <a:buNone/>
                </a:pPr>
                <a:r>
                  <a:rPr lang="tr-TR" sz="1200" dirty="0"/>
                  <a:t>Diziler örneklerdeki gibi tek bir listeden oluşuyorsa buna </a:t>
                </a:r>
                <a:r>
                  <a:rPr lang="tr-TR" sz="1200" b="1" dirty="0">
                    <a:solidFill>
                      <a:srgbClr val="0070C0"/>
                    </a:solidFill>
                  </a:rPr>
                  <a:t>tek</a:t>
                </a:r>
                <a:r>
                  <a:rPr lang="tr-TR" sz="1200" dirty="0"/>
                  <a:t> </a:t>
                </a:r>
                <a:r>
                  <a:rPr lang="tr-TR" sz="1200" b="1" dirty="0">
                    <a:solidFill>
                      <a:srgbClr val="0070C0"/>
                    </a:solidFill>
                  </a:rPr>
                  <a:t>boyutlu</a:t>
                </a:r>
                <a:r>
                  <a:rPr lang="tr-TR" sz="1200" dirty="0"/>
                  <a:t> (</a:t>
                </a:r>
                <a:r>
                  <a:rPr lang="tr-TR" sz="1200" b="1" dirty="0" err="1">
                    <a:solidFill>
                      <a:srgbClr val="FF0000"/>
                    </a:solidFill>
                  </a:rPr>
                  <a:t>dimension</a:t>
                </a:r>
                <a:r>
                  <a:rPr lang="tr-TR" sz="1200" dirty="0"/>
                  <a:t>) denir.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9AA6244-3690-4F1A-AE68-38D149AD1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" t="-459" b="-459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7E11FAD-A402-4179-9B1A-969D21B1EC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b="1" dirty="0"/>
              <a:t>C Dilinde Diziler;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Dizi, temel bir veri tipidir.  Dizi içinde  benzer </a:t>
            </a:r>
            <a:r>
              <a:rPr lang="tr-TR" dirty="0">
                <a:solidFill>
                  <a:srgbClr val="0070C0"/>
                </a:solidFill>
              </a:rPr>
              <a:t>veri tipindeki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variable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type</a:t>
            </a:r>
            <a:r>
              <a:rPr lang="tr-TR" dirty="0"/>
              <a:t>) veri öğelerini bulundurur ve  bu öğeler bitişik bellek bölgesini paylaşırlar.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 elemanları, </a:t>
            </a:r>
            <a:r>
              <a:rPr lang="tr-TR" dirty="0">
                <a:solidFill>
                  <a:srgbClr val="0070C0"/>
                </a:solidFill>
              </a:rPr>
              <a:t>ilkel veri türleri </a:t>
            </a:r>
            <a:r>
              <a:rPr lang="tr-TR" dirty="0"/>
              <a:t>(</a:t>
            </a:r>
            <a:r>
              <a:rPr lang="tr-TR" dirty="0" err="1"/>
              <a:t>int</a:t>
            </a:r>
            <a:r>
              <a:rPr lang="tr-TR" dirty="0"/>
              <a:t>, </a:t>
            </a:r>
            <a:r>
              <a:rPr lang="tr-TR" dirty="0" err="1"/>
              <a:t>float</a:t>
            </a:r>
            <a:r>
              <a:rPr lang="tr-TR" dirty="0"/>
              <a:t>, char) veya daha sonra göreceğimiz </a:t>
            </a:r>
            <a:r>
              <a:rPr lang="tr-TR" dirty="0">
                <a:solidFill>
                  <a:srgbClr val="0070C0"/>
                </a:solidFill>
              </a:rPr>
              <a:t>kullanıcı tanımlı tip</a:t>
            </a:r>
            <a:r>
              <a:rPr lang="tr-TR" dirty="0"/>
              <a:t> olan </a:t>
            </a:r>
            <a:r>
              <a:rPr lang="tr-TR" dirty="0">
                <a:solidFill>
                  <a:srgbClr val="0070C0"/>
                </a:solidFill>
              </a:rPr>
              <a:t>yapı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struct</a:t>
            </a:r>
            <a:r>
              <a:rPr lang="tr-TR" dirty="0"/>
              <a:t>) veya </a:t>
            </a:r>
            <a:r>
              <a:rPr lang="tr-TR" dirty="0">
                <a:solidFill>
                  <a:srgbClr val="0070C0"/>
                </a:solidFill>
              </a:rPr>
              <a:t>gösterici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pointer</a:t>
            </a:r>
            <a:r>
              <a:rPr lang="tr-TR" dirty="0"/>
              <a:t>) olabilir.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Aynı değer birkaç defa dizide bulunabilir. 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Dizinin veri tipi, dizideki elemanlarının veri  tipini belirler.  Yada elemanların veri tipi  dizinin veri tipiyle aynı olmalıdır. 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Dizinin uzunluğu, dizi </a:t>
            </a:r>
            <a:r>
              <a:rPr lang="tr-TR" dirty="0" err="1"/>
              <a:t>kimliklendirmesi</a:t>
            </a:r>
            <a:r>
              <a:rPr lang="tr-TR" dirty="0"/>
              <a:t> sırasında belirtilmelidir.  Derleyici buna göre bellekte yer ayırır.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Dizi, bir kez </a:t>
            </a:r>
            <a:r>
              <a:rPr lang="tr-TR" dirty="0" err="1"/>
              <a:t>kimliklendirildiğinde</a:t>
            </a:r>
            <a:r>
              <a:rPr lang="tr-TR" dirty="0"/>
              <a:t> </a:t>
            </a:r>
            <a:r>
              <a:rPr lang="tr-TR" dirty="0">
                <a:highlight>
                  <a:srgbClr val="FFFF00"/>
                </a:highlight>
              </a:rPr>
              <a:t>dizinin boyutu değiştirilemez. 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Pascal dilinin aksine dizinin </a:t>
            </a:r>
            <a:r>
              <a:rPr lang="tr-TR" dirty="0">
                <a:solidFill>
                  <a:srgbClr val="0070C0"/>
                </a:solidFill>
              </a:rPr>
              <a:t>indisi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index</a:t>
            </a:r>
            <a:r>
              <a:rPr lang="tr-TR" dirty="0"/>
              <a:t>) </a:t>
            </a:r>
            <a:r>
              <a:rPr lang="tr-TR" b="1" dirty="0">
                <a:highlight>
                  <a:srgbClr val="FFFF00"/>
                </a:highlight>
              </a:rPr>
              <a:t>her zaman sıfırdan başlar.</a:t>
            </a:r>
          </a:p>
          <a:p>
            <a:pPr marL="173038" indent="-173038">
              <a:buFont typeface="+mj-lt"/>
              <a:buAutoNum type="arabicPeriod"/>
            </a:pPr>
            <a:r>
              <a:rPr lang="tr-TR" b="1" dirty="0">
                <a:highlight>
                  <a:srgbClr val="FFFF00"/>
                </a:highlight>
              </a:rPr>
              <a:t> </a:t>
            </a:r>
            <a:r>
              <a:rPr lang="tr-TR" b="1" u="sng" dirty="0">
                <a:highlight>
                  <a:srgbClr val="FFFF00"/>
                </a:highlight>
              </a:rPr>
              <a:t>İndisler her zaman sıra belirttiğinden tamsayıdır</a:t>
            </a:r>
            <a:r>
              <a:rPr lang="tr-TR" b="1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05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1033A2-827C-4536-9EFB-ABB8E82B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 boyutlu Dizi nasıl tanımlanır?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8E4A3D-932D-4EBF-936E-5B855E0D6B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tr-TR" sz="2800" b="1" dirty="0" err="1"/>
              <a:t>veritipi</a:t>
            </a:r>
            <a:r>
              <a:rPr lang="tr-TR" sz="2800" b="1" dirty="0"/>
              <a:t> </a:t>
            </a:r>
            <a:r>
              <a:rPr lang="tr-TR" sz="2800" b="1" dirty="0" err="1"/>
              <a:t>DiziAdı</a:t>
            </a:r>
            <a:r>
              <a:rPr lang="tr-TR" sz="2800" b="1" dirty="0"/>
              <a:t> [ Uzunluk ];</a:t>
            </a:r>
          </a:p>
          <a:p>
            <a:pPr marL="0" indent="0">
              <a:buNone/>
            </a:pPr>
            <a:r>
              <a:rPr lang="tr-TR" sz="1800" i="1" u="sng" dirty="0"/>
              <a:t>Beş tamsayı elemanı/terimi olan </a:t>
            </a:r>
            <a:r>
              <a:rPr lang="tr-TR" sz="1800" dirty="0"/>
              <a:t>bir dizi;</a:t>
            </a:r>
          </a:p>
          <a:p>
            <a:pPr marL="0" indent="0">
              <a:buNone/>
            </a:pPr>
            <a:r>
              <a:rPr lang="tr-TR" sz="18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 </a:t>
            </a:r>
            <a:r>
              <a:rPr lang="tr-TR" sz="1800" b="0" i="0" dirty="0" err="1">
                <a:effectLst/>
                <a:latin typeface="Consolas" panose="020B0609020204030204" pitchFamily="49" charset="0"/>
              </a:rPr>
              <a:t>tamsayiDizisi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[</a:t>
            </a:r>
            <a:r>
              <a:rPr lang="tr-TR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tr-TR" sz="1800" i="1" dirty="0"/>
              <a:t>Beş gerçek sayı elemanı/terimi olan</a:t>
            </a:r>
            <a:r>
              <a:rPr lang="tr-TR" sz="1800" dirty="0"/>
              <a:t> bir dizi;</a:t>
            </a:r>
          </a:p>
          <a:p>
            <a:pPr marL="0" indent="0">
              <a:buNone/>
            </a:pPr>
            <a:r>
              <a:rPr lang="tr-TR" sz="18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 </a:t>
            </a:r>
            <a:r>
              <a:rPr lang="tr-TR" sz="1800" b="0" i="0" dirty="0" err="1">
                <a:effectLst/>
                <a:latin typeface="Consolas" panose="020B0609020204030204" pitchFamily="49" charset="0"/>
              </a:rPr>
              <a:t>reelsayiDizisi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[</a:t>
            </a:r>
            <a:r>
              <a:rPr lang="tr-TR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tr-TR" sz="1800" dirty="0"/>
              <a:t>Dizinin elemanlarına varsayılan (</a:t>
            </a:r>
            <a:r>
              <a:rPr lang="tr-TR" sz="1800" dirty="0" err="1"/>
              <a:t>default</a:t>
            </a:r>
            <a:r>
              <a:rPr lang="tr-TR" sz="1800" dirty="0"/>
              <a:t>) değer verilebilir;</a:t>
            </a:r>
          </a:p>
          <a:p>
            <a:pPr marL="0" indent="0">
              <a:buNone/>
            </a:pPr>
            <a:r>
              <a:rPr lang="tr-TR" sz="18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 tamsayiDizisi1[</a:t>
            </a:r>
            <a:r>
              <a:rPr lang="tr-TR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]= {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, 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, 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, 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, 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tr-TR" sz="18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 tamsayiDizisi2[</a:t>
            </a:r>
            <a:r>
              <a:rPr lang="tr-TR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]= {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}; //Hepsi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/>
              <a:t>Dizinin </a:t>
            </a:r>
            <a:r>
              <a:rPr lang="tr-TR" sz="1800" dirty="0">
                <a:highlight>
                  <a:srgbClr val="FFFF00"/>
                </a:highlight>
              </a:rPr>
              <a:t>elemanlarına hepsine varsayılan (</a:t>
            </a:r>
            <a:r>
              <a:rPr lang="tr-TR" sz="1800" dirty="0" err="1">
                <a:highlight>
                  <a:srgbClr val="FFFF00"/>
                </a:highlight>
              </a:rPr>
              <a:t>default</a:t>
            </a:r>
            <a:r>
              <a:rPr lang="tr-TR" sz="1800" dirty="0">
                <a:highlight>
                  <a:srgbClr val="FFFF00"/>
                </a:highlight>
              </a:rPr>
              <a:t>) değer verilmeyebilir</a:t>
            </a:r>
            <a:r>
              <a:rPr lang="tr-TR" sz="18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800" dirty="0">
                <a:latin typeface="Consolas" panose="020B0609020204030204" pitchFamily="49" charset="0"/>
              </a:rPr>
              <a:t> a[</a:t>
            </a:r>
            <a:r>
              <a:rPr lang="tr-T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tr-TR" sz="1800" dirty="0">
                <a:latin typeface="Consolas" panose="020B0609020204030204" pitchFamily="49" charset="0"/>
              </a:rPr>
              <a:t>] = {</a:t>
            </a:r>
            <a:r>
              <a:rPr lang="tr-TR" sz="1800" dirty="0">
                <a:solidFill>
                  <a:srgbClr val="00B050"/>
                </a:solidFill>
                <a:latin typeface="Consolas" panose="020B0609020204030204" pitchFamily="49" charset="0"/>
              </a:rPr>
              <a:t>1.0</a:t>
            </a:r>
            <a:r>
              <a:rPr lang="tr-TR" sz="1800" dirty="0">
                <a:latin typeface="Consolas" panose="020B0609020204030204" pitchFamily="49" charset="0"/>
              </a:rPr>
              <a:t>, </a:t>
            </a:r>
            <a:r>
              <a:rPr lang="tr-TR" sz="1800" dirty="0">
                <a:solidFill>
                  <a:srgbClr val="00B050"/>
                </a:solidFill>
                <a:latin typeface="Consolas" panose="020B0609020204030204" pitchFamily="49" charset="0"/>
              </a:rPr>
              <a:t>2.0</a:t>
            </a:r>
            <a:r>
              <a:rPr lang="tr-TR" sz="1800" dirty="0">
                <a:latin typeface="Consolas" panose="020B0609020204030204" pitchFamily="49" charset="0"/>
              </a:rPr>
              <a:t>, [</a:t>
            </a:r>
            <a:r>
              <a:rPr lang="tr-T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tr-TR" sz="1800" dirty="0">
                <a:latin typeface="Consolas" panose="020B0609020204030204" pitchFamily="49" charset="0"/>
              </a:rPr>
              <a:t>] = </a:t>
            </a:r>
            <a:r>
              <a:rPr lang="tr-TR" sz="1800" dirty="0">
                <a:solidFill>
                  <a:srgbClr val="00B050"/>
                </a:solidFill>
                <a:latin typeface="Consolas" panose="020B0609020204030204" pitchFamily="49" charset="0"/>
              </a:rPr>
              <a:t>12.0</a:t>
            </a:r>
            <a:r>
              <a:rPr lang="tr-TR" sz="1800" dirty="0">
                <a:latin typeface="Consolas" panose="020B0609020204030204" pitchFamily="49" charset="0"/>
              </a:rPr>
              <a:t>}; // 5.eleman 12.0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/>
              <a:t>Dizinin elemanlarına ayrı ayrı atama yapılabilir;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a[</a:t>
            </a:r>
            <a:r>
              <a:rPr lang="tr-T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tr-TR" sz="18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>
                <a:latin typeface="Consolas" panose="020B0609020204030204" pitchFamily="49" charset="0"/>
              </a:rPr>
              <a:t>a[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tr-TR" sz="1800" dirty="0">
                <a:latin typeface="Consolas" panose="020B0609020204030204" pitchFamily="49" charset="0"/>
              </a:rPr>
              <a:t>]=1; a[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tr-TR" sz="1800" dirty="0">
                <a:latin typeface="Consolas" panose="020B0609020204030204" pitchFamily="49" charset="0"/>
              </a:rPr>
              <a:t>]=2; a[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tr-TR" sz="1800" dirty="0">
                <a:latin typeface="Consolas" panose="020B0609020204030204" pitchFamily="49" charset="0"/>
              </a:rPr>
              <a:t>]=12; </a:t>
            </a:r>
            <a:endParaRPr lang="tr-TR" sz="1800" b="1" dirty="0"/>
          </a:p>
        </p:txBody>
      </p:sp>
      <p:grpSp>
        <p:nvGrpSpPr>
          <p:cNvPr id="10" name="Grup 9">
            <a:extLst>
              <a:ext uri="{FF2B5EF4-FFF2-40B4-BE49-F238E27FC236}">
                <a16:creationId xmlns:a16="http://schemas.microsoft.com/office/drawing/2014/main" id="{60C9727B-C3FD-46E9-94EF-5638A8C37D60}"/>
              </a:ext>
            </a:extLst>
          </p:cNvPr>
          <p:cNvGrpSpPr/>
          <p:nvPr/>
        </p:nvGrpSpPr>
        <p:grpSpPr>
          <a:xfrm>
            <a:off x="6104000" y="2265863"/>
            <a:ext cx="5018152" cy="2335774"/>
            <a:chOff x="6104000" y="2265863"/>
            <a:chExt cx="5018152" cy="2335774"/>
          </a:xfrm>
        </p:grpSpPr>
        <p:grpSp>
          <p:nvGrpSpPr>
            <p:cNvPr id="32" name="Grup 31">
              <a:extLst>
                <a:ext uri="{FF2B5EF4-FFF2-40B4-BE49-F238E27FC236}">
                  <a16:creationId xmlns:a16="http://schemas.microsoft.com/office/drawing/2014/main" id="{5A5711DF-5B88-4DCA-8E8C-44AC006111CC}"/>
                </a:ext>
              </a:extLst>
            </p:cNvPr>
            <p:cNvGrpSpPr/>
            <p:nvPr/>
          </p:nvGrpSpPr>
          <p:grpSpPr>
            <a:xfrm>
              <a:off x="7613376" y="3138973"/>
              <a:ext cx="2721701" cy="381965"/>
              <a:chOff x="1666754" y="1169043"/>
              <a:chExt cx="2721701" cy="381965"/>
            </a:xfrm>
          </p:grpSpPr>
          <p:sp>
            <p:nvSpPr>
              <p:cNvPr id="50" name="Dikdörtgen: Köşeleri Yuvarlatılmış 49">
                <a:extLst>
                  <a:ext uri="{FF2B5EF4-FFF2-40B4-BE49-F238E27FC236}">
                    <a16:creationId xmlns:a16="http://schemas.microsoft.com/office/drawing/2014/main" id="{B53B3E08-822B-413C-808C-6F84D99A79DC}"/>
                  </a:ext>
                </a:extLst>
              </p:cNvPr>
              <p:cNvSpPr/>
              <p:nvPr/>
            </p:nvSpPr>
            <p:spPr>
              <a:xfrm>
                <a:off x="1666754" y="1169043"/>
                <a:ext cx="497712" cy="3819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>
                    <a:solidFill>
                      <a:srgbClr val="FF00FF"/>
                    </a:solidFill>
                  </a:rPr>
                  <a:t>1</a:t>
                </a:r>
              </a:p>
            </p:txBody>
          </p:sp>
          <p:sp>
            <p:nvSpPr>
              <p:cNvPr id="51" name="Dikdörtgen: Köşeleri Yuvarlatılmış 50">
                <a:extLst>
                  <a:ext uri="{FF2B5EF4-FFF2-40B4-BE49-F238E27FC236}">
                    <a16:creationId xmlns:a16="http://schemas.microsoft.com/office/drawing/2014/main" id="{A5E2BE9A-726B-46FB-A8A6-A2DCC1D9D911}"/>
                  </a:ext>
                </a:extLst>
              </p:cNvPr>
              <p:cNvSpPr/>
              <p:nvPr/>
            </p:nvSpPr>
            <p:spPr>
              <a:xfrm>
                <a:off x="2220410" y="1169043"/>
                <a:ext cx="497712" cy="3819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>
                    <a:solidFill>
                      <a:srgbClr val="FF00FF"/>
                    </a:solidFill>
                  </a:rPr>
                  <a:t>3</a:t>
                </a:r>
              </a:p>
            </p:txBody>
          </p:sp>
          <p:sp>
            <p:nvSpPr>
              <p:cNvPr id="52" name="Dikdörtgen: Köşeleri Yuvarlatılmış 51">
                <a:extLst>
                  <a:ext uri="{FF2B5EF4-FFF2-40B4-BE49-F238E27FC236}">
                    <a16:creationId xmlns:a16="http://schemas.microsoft.com/office/drawing/2014/main" id="{0B9A4E81-9427-45B2-9F3D-6CD27563D824}"/>
                  </a:ext>
                </a:extLst>
              </p:cNvPr>
              <p:cNvSpPr/>
              <p:nvPr/>
            </p:nvSpPr>
            <p:spPr>
              <a:xfrm>
                <a:off x="2774066" y="1169043"/>
                <a:ext cx="497712" cy="3819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>
                    <a:solidFill>
                      <a:srgbClr val="FF00FF"/>
                    </a:solidFill>
                  </a:rPr>
                  <a:t>5</a:t>
                </a:r>
              </a:p>
            </p:txBody>
          </p:sp>
          <p:sp>
            <p:nvSpPr>
              <p:cNvPr id="53" name="Dikdörtgen: Köşeleri Yuvarlatılmış 52">
                <a:extLst>
                  <a:ext uri="{FF2B5EF4-FFF2-40B4-BE49-F238E27FC236}">
                    <a16:creationId xmlns:a16="http://schemas.microsoft.com/office/drawing/2014/main" id="{3F4E916B-9595-4C63-8C67-D4836B812B28}"/>
                  </a:ext>
                </a:extLst>
              </p:cNvPr>
              <p:cNvSpPr/>
              <p:nvPr/>
            </p:nvSpPr>
            <p:spPr>
              <a:xfrm>
                <a:off x="3327722" y="1169043"/>
                <a:ext cx="497712" cy="3819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>
                    <a:solidFill>
                      <a:srgbClr val="FF00FF"/>
                    </a:solidFill>
                  </a:rPr>
                  <a:t>2</a:t>
                </a:r>
              </a:p>
            </p:txBody>
          </p:sp>
          <p:sp>
            <p:nvSpPr>
              <p:cNvPr id="54" name="Dikdörtgen: Köşeleri Yuvarlatılmış 53">
                <a:extLst>
                  <a:ext uri="{FF2B5EF4-FFF2-40B4-BE49-F238E27FC236}">
                    <a16:creationId xmlns:a16="http://schemas.microsoft.com/office/drawing/2014/main" id="{0236721F-D7F8-4D31-A1EE-523AFF8177A7}"/>
                  </a:ext>
                </a:extLst>
              </p:cNvPr>
              <p:cNvSpPr/>
              <p:nvPr/>
            </p:nvSpPr>
            <p:spPr>
              <a:xfrm>
                <a:off x="3890743" y="1169043"/>
                <a:ext cx="497712" cy="3819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>
                    <a:solidFill>
                      <a:srgbClr val="FF00FF"/>
                    </a:solidFill>
                  </a:rPr>
                  <a:t>1</a:t>
                </a:r>
              </a:p>
            </p:txBody>
          </p:sp>
        </p:grp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B3BF4AB0-E045-40C6-8CD8-18B03793DE54}"/>
                </a:ext>
              </a:extLst>
            </p:cNvPr>
            <p:cNvSpPr txBox="1"/>
            <p:nvPr/>
          </p:nvSpPr>
          <p:spPr>
            <a:xfrm>
              <a:off x="6192930" y="3153208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err="1">
                  <a:solidFill>
                    <a:srgbClr val="FF00FF"/>
                  </a:solidFill>
                </a:rPr>
                <a:t>int</a:t>
              </a:r>
              <a:r>
                <a:rPr lang="tr-TR" dirty="0"/>
                <a:t> dizi [5];</a:t>
              </a:r>
            </a:p>
          </p:txBody>
        </p:sp>
        <p:grpSp>
          <p:nvGrpSpPr>
            <p:cNvPr id="34" name="Grup 33">
              <a:extLst>
                <a:ext uri="{FF2B5EF4-FFF2-40B4-BE49-F238E27FC236}">
                  <a16:creationId xmlns:a16="http://schemas.microsoft.com/office/drawing/2014/main" id="{D88CC57B-B515-46E1-87B3-872CA98FBDF1}"/>
                </a:ext>
              </a:extLst>
            </p:cNvPr>
            <p:cNvGrpSpPr/>
            <p:nvPr/>
          </p:nvGrpSpPr>
          <p:grpSpPr>
            <a:xfrm>
              <a:off x="7613376" y="3581954"/>
              <a:ext cx="2733556" cy="264956"/>
              <a:chOff x="1666754" y="1612024"/>
              <a:chExt cx="2733556" cy="264956"/>
            </a:xfrm>
          </p:grpSpPr>
          <p:sp>
            <p:nvSpPr>
              <p:cNvPr id="45" name="Metin kutusu 44">
                <a:extLst>
                  <a:ext uri="{FF2B5EF4-FFF2-40B4-BE49-F238E27FC236}">
                    <a16:creationId xmlns:a16="http://schemas.microsoft.com/office/drawing/2014/main" id="{9188FB5A-C17D-4A22-8ADF-0AF4C1F87443}"/>
                  </a:ext>
                </a:extLst>
              </p:cNvPr>
              <p:cNvSpPr txBox="1"/>
              <p:nvPr/>
            </p:nvSpPr>
            <p:spPr>
              <a:xfrm>
                <a:off x="1666754" y="1612024"/>
                <a:ext cx="4977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/>
                  <a:t>0</a:t>
                </a:r>
              </a:p>
            </p:txBody>
          </p:sp>
          <p:sp>
            <p:nvSpPr>
              <p:cNvPr id="46" name="Metin kutusu 45">
                <a:extLst>
                  <a:ext uri="{FF2B5EF4-FFF2-40B4-BE49-F238E27FC236}">
                    <a16:creationId xmlns:a16="http://schemas.microsoft.com/office/drawing/2014/main" id="{5EE3FF35-BB02-490A-84C8-D7FCDD8EED0A}"/>
                  </a:ext>
                </a:extLst>
              </p:cNvPr>
              <p:cNvSpPr txBox="1"/>
              <p:nvPr/>
            </p:nvSpPr>
            <p:spPr>
              <a:xfrm>
                <a:off x="2220410" y="1615370"/>
                <a:ext cx="4977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/>
                  <a:t>1</a:t>
                </a:r>
              </a:p>
            </p:txBody>
          </p:sp>
          <p:sp>
            <p:nvSpPr>
              <p:cNvPr id="47" name="Metin kutusu 46">
                <a:extLst>
                  <a:ext uri="{FF2B5EF4-FFF2-40B4-BE49-F238E27FC236}">
                    <a16:creationId xmlns:a16="http://schemas.microsoft.com/office/drawing/2014/main" id="{E69546FC-79EC-479E-B7AC-174DD129262F}"/>
                  </a:ext>
                </a:extLst>
              </p:cNvPr>
              <p:cNvSpPr txBox="1"/>
              <p:nvPr/>
            </p:nvSpPr>
            <p:spPr>
              <a:xfrm>
                <a:off x="2774066" y="1615370"/>
                <a:ext cx="4977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/>
                  <a:t>2</a:t>
                </a:r>
              </a:p>
            </p:txBody>
          </p:sp>
          <p:sp>
            <p:nvSpPr>
              <p:cNvPr id="48" name="Metin kutusu 47">
                <a:extLst>
                  <a:ext uri="{FF2B5EF4-FFF2-40B4-BE49-F238E27FC236}">
                    <a16:creationId xmlns:a16="http://schemas.microsoft.com/office/drawing/2014/main" id="{B085579D-9EF2-4E2D-8DA0-3B1F9B696010}"/>
                  </a:ext>
                </a:extLst>
              </p:cNvPr>
              <p:cNvSpPr txBox="1"/>
              <p:nvPr/>
            </p:nvSpPr>
            <p:spPr>
              <a:xfrm>
                <a:off x="3327722" y="1612024"/>
                <a:ext cx="4977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/>
                  <a:t>3</a:t>
                </a:r>
              </a:p>
            </p:txBody>
          </p:sp>
          <p:sp>
            <p:nvSpPr>
              <p:cNvPr id="49" name="Metin kutusu 48">
                <a:extLst>
                  <a:ext uri="{FF2B5EF4-FFF2-40B4-BE49-F238E27FC236}">
                    <a16:creationId xmlns:a16="http://schemas.microsoft.com/office/drawing/2014/main" id="{255527D8-249E-4C49-9598-A0E5800E71A4}"/>
                  </a:ext>
                </a:extLst>
              </p:cNvPr>
              <p:cNvSpPr txBox="1"/>
              <p:nvPr/>
            </p:nvSpPr>
            <p:spPr>
              <a:xfrm>
                <a:off x="3902598" y="1612024"/>
                <a:ext cx="4977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/>
                  <a:t>4</a:t>
                </a:r>
              </a:p>
            </p:txBody>
          </p:sp>
        </p:grpSp>
        <p:sp>
          <p:nvSpPr>
            <p:cNvPr id="35" name="Metin kutusu 34">
              <a:extLst>
                <a:ext uri="{FF2B5EF4-FFF2-40B4-BE49-F238E27FC236}">
                  <a16:creationId xmlns:a16="http://schemas.microsoft.com/office/drawing/2014/main" id="{F7986692-5ACC-465C-B9FA-B26747B1A2FF}"/>
                </a:ext>
              </a:extLst>
            </p:cNvPr>
            <p:cNvSpPr txBox="1"/>
            <p:nvPr/>
          </p:nvSpPr>
          <p:spPr>
            <a:xfrm>
              <a:off x="8308145" y="2265863"/>
              <a:ext cx="132279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100" dirty="0"/>
                <a:t>Dizinin veri tipiyle </a:t>
              </a:r>
              <a:br>
                <a:rPr lang="tr-TR" sz="1100" dirty="0"/>
              </a:br>
              <a:r>
                <a:rPr lang="tr-TR" sz="1100" dirty="0"/>
                <a:t>aynı olan</a:t>
              </a:r>
              <a:br>
                <a:rPr lang="tr-TR" sz="1100" dirty="0"/>
              </a:br>
              <a:r>
                <a:rPr lang="tr-TR" sz="1100" dirty="0"/>
                <a:t>Dizi Elemanları</a:t>
              </a:r>
              <a:br>
                <a:rPr lang="tr-TR" sz="1100" dirty="0"/>
              </a:br>
              <a:endParaRPr lang="tr-TR" sz="1100" dirty="0"/>
            </a:p>
          </p:txBody>
        </p:sp>
        <p:cxnSp>
          <p:nvCxnSpPr>
            <p:cNvPr id="36" name="Düz Ok Bağlayıcısı 35">
              <a:extLst>
                <a:ext uri="{FF2B5EF4-FFF2-40B4-BE49-F238E27FC236}">
                  <a16:creationId xmlns:a16="http://schemas.microsoft.com/office/drawing/2014/main" id="{AB554955-35D1-4D15-BE4A-77E02FFA78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7343" y="2798534"/>
              <a:ext cx="544489" cy="474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Düz Ok Bağlayıcısı 36">
              <a:extLst>
                <a:ext uri="{FF2B5EF4-FFF2-40B4-BE49-F238E27FC236}">
                  <a16:creationId xmlns:a16="http://schemas.microsoft.com/office/drawing/2014/main" id="{868986EC-0CC5-4F3B-AA1A-0E2D7EB53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2622" y="2841009"/>
              <a:ext cx="192767" cy="403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Düz Ok Bağlayıcısı 37">
              <a:extLst>
                <a:ext uri="{FF2B5EF4-FFF2-40B4-BE49-F238E27FC236}">
                  <a16:creationId xmlns:a16="http://schemas.microsoft.com/office/drawing/2014/main" id="{B53BE3B8-A106-4247-B05D-B9602BDE3EE1}"/>
                </a:ext>
              </a:extLst>
            </p:cNvPr>
            <p:cNvCxnSpPr>
              <a:cxnSpLocks/>
            </p:cNvCxnSpPr>
            <p:nvPr/>
          </p:nvCxnSpPr>
          <p:spPr>
            <a:xfrm>
              <a:off x="8969544" y="2834321"/>
              <a:ext cx="0" cy="410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üz Ok Bağlayıcısı 38">
              <a:extLst>
                <a:ext uri="{FF2B5EF4-FFF2-40B4-BE49-F238E27FC236}">
                  <a16:creationId xmlns:a16="http://schemas.microsoft.com/office/drawing/2014/main" id="{ADC0B4B2-3A9B-468A-A748-EB5A57BBAC76}"/>
                </a:ext>
              </a:extLst>
            </p:cNvPr>
            <p:cNvCxnSpPr>
              <a:cxnSpLocks/>
            </p:cNvCxnSpPr>
            <p:nvPr/>
          </p:nvCxnSpPr>
          <p:spPr>
            <a:xfrm>
              <a:off x="9244800" y="2841009"/>
              <a:ext cx="231676" cy="403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Düz Ok Bağlayıcısı 39">
              <a:extLst>
                <a:ext uri="{FF2B5EF4-FFF2-40B4-BE49-F238E27FC236}">
                  <a16:creationId xmlns:a16="http://schemas.microsoft.com/office/drawing/2014/main" id="{27E8A075-8D24-4B37-BAC5-9DAAE8910BF0}"/>
                </a:ext>
              </a:extLst>
            </p:cNvPr>
            <p:cNvCxnSpPr>
              <a:cxnSpLocks/>
            </p:cNvCxnSpPr>
            <p:nvPr/>
          </p:nvCxnSpPr>
          <p:spPr>
            <a:xfrm>
              <a:off x="9463966" y="2798534"/>
              <a:ext cx="513636" cy="500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Metin kutusu 40">
              <a:extLst>
                <a:ext uri="{FF2B5EF4-FFF2-40B4-BE49-F238E27FC236}">
                  <a16:creationId xmlns:a16="http://schemas.microsoft.com/office/drawing/2014/main" id="{8BBAED47-451A-4356-B16C-75B3720ABCAD}"/>
                </a:ext>
              </a:extLst>
            </p:cNvPr>
            <p:cNvSpPr txBox="1"/>
            <p:nvPr/>
          </p:nvSpPr>
          <p:spPr>
            <a:xfrm>
              <a:off x="10430937" y="3497315"/>
              <a:ext cx="6912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Eleman </a:t>
              </a:r>
              <a:br>
                <a:rPr lang="tr-TR" sz="1100" dirty="0"/>
              </a:br>
              <a:r>
                <a:rPr lang="tr-TR" sz="1100" dirty="0"/>
                <a:t>İndisleri</a:t>
              </a:r>
            </a:p>
          </p:txBody>
        </p:sp>
        <p:cxnSp>
          <p:nvCxnSpPr>
            <p:cNvPr id="42" name="Düz Ok Bağlayıcısı 41">
              <a:extLst>
                <a:ext uri="{FF2B5EF4-FFF2-40B4-BE49-F238E27FC236}">
                  <a16:creationId xmlns:a16="http://schemas.microsoft.com/office/drawing/2014/main" id="{3B72FFDD-1A77-4F8F-8898-EF4193B50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68103" y="3712759"/>
              <a:ext cx="2895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Metin kutusu 42">
              <a:extLst>
                <a:ext uri="{FF2B5EF4-FFF2-40B4-BE49-F238E27FC236}">
                  <a16:creationId xmlns:a16="http://schemas.microsoft.com/office/drawing/2014/main" id="{0003A003-B69B-4D16-BEF5-1DBA93BB7750}"/>
                </a:ext>
              </a:extLst>
            </p:cNvPr>
            <p:cNvSpPr txBox="1"/>
            <p:nvPr/>
          </p:nvSpPr>
          <p:spPr>
            <a:xfrm>
              <a:off x="7106186" y="2375501"/>
              <a:ext cx="7628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dirty="0"/>
                <a:t>Dizinin </a:t>
              </a:r>
              <a:br>
                <a:rPr lang="tr-TR" sz="1100" dirty="0"/>
              </a:br>
              <a:r>
                <a:rPr lang="tr-TR" sz="1100" dirty="0"/>
                <a:t>Uzunluğu</a:t>
              </a:r>
            </a:p>
          </p:txBody>
        </p:sp>
        <p:cxnSp>
          <p:nvCxnSpPr>
            <p:cNvPr id="44" name="Düz Ok Bağlayıcısı 43">
              <a:extLst>
                <a:ext uri="{FF2B5EF4-FFF2-40B4-BE49-F238E27FC236}">
                  <a16:creationId xmlns:a16="http://schemas.microsoft.com/office/drawing/2014/main" id="{342A9BA7-C0B7-4850-B8FA-F9653A4819F4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 flipH="1">
              <a:off x="7181688" y="2806388"/>
              <a:ext cx="305938" cy="377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Metin kutusu 57">
              <a:extLst>
                <a:ext uri="{FF2B5EF4-FFF2-40B4-BE49-F238E27FC236}">
                  <a16:creationId xmlns:a16="http://schemas.microsoft.com/office/drawing/2014/main" id="{4D2D0F41-4A4D-4074-9E44-CE97625C6FA1}"/>
                </a:ext>
              </a:extLst>
            </p:cNvPr>
            <p:cNvSpPr txBox="1"/>
            <p:nvPr/>
          </p:nvSpPr>
          <p:spPr>
            <a:xfrm>
              <a:off x="6643239" y="4340027"/>
              <a:ext cx="44789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b="1" dirty="0">
                  <a:solidFill>
                    <a:srgbClr val="0000FF"/>
                  </a:solidFill>
                </a:rPr>
                <a:t>Dizinin Uzunluğu </a:t>
              </a:r>
              <a:r>
                <a:rPr lang="tr-TR" sz="1100" b="1" dirty="0"/>
                <a:t>ve </a:t>
              </a:r>
              <a:r>
                <a:rPr lang="tr-TR" sz="1100" b="1" dirty="0">
                  <a:solidFill>
                    <a:srgbClr val="0000FF"/>
                  </a:solidFill>
                </a:rPr>
                <a:t>Eleman İndisleri </a:t>
              </a:r>
              <a:r>
                <a:rPr lang="tr-TR" sz="11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her zaman tamsayıdır</a:t>
              </a:r>
              <a:r>
                <a:rPr lang="tr-TR" sz="1100" b="1" dirty="0"/>
                <a:t>!</a:t>
              </a:r>
            </a:p>
          </p:txBody>
        </p:sp>
        <p:cxnSp>
          <p:nvCxnSpPr>
            <p:cNvPr id="7" name="Bağlayıcı: Eğri 6">
              <a:extLst>
                <a:ext uri="{FF2B5EF4-FFF2-40B4-BE49-F238E27FC236}">
                  <a16:creationId xmlns:a16="http://schemas.microsoft.com/office/drawing/2014/main" id="{32230EB3-B66E-42B8-8779-AF8B4982FB1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94359" y="3624322"/>
              <a:ext cx="804855" cy="5980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Bağlayıcı: Eğri 59">
              <a:extLst>
                <a:ext uri="{FF2B5EF4-FFF2-40B4-BE49-F238E27FC236}">
                  <a16:creationId xmlns:a16="http://schemas.microsoft.com/office/drawing/2014/main" id="{330D6771-F1EB-42CE-8067-95D1303D7589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rot="16200000" flipV="1">
              <a:off x="7753009" y="3952787"/>
              <a:ext cx="482228" cy="26378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Bağlayıcı: Eğri 60">
              <a:extLst>
                <a:ext uri="{FF2B5EF4-FFF2-40B4-BE49-F238E27FC236}">
                  <a16:creationId xmlns:a16="http://schemas.microsoft.com/office/drawing/2014/main" id="{9B77A845-C2BC-4FD6-A3F8-F965B10A2111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rot="16200000" flipV="1">
              <a:off x="8263818" y="3998980"/>
              <a:ext cx="493116" cy="18897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Bağlayıcı: Eğri 62">
              <a:extLst>
                <a:ext uri="{FF2B5EF4-FFF2-40B4-BE49-F238E27FC236}">
                  <a16:creationId xmlns:a16="http://schemas.microsoft.com/office/drawing/2014/main" id="{D45BB2D7-3EDC-4A6D-A0FF-3A71D73DFD2D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rot="5400000" flipH="1" flipV="1">
              <a:off x="8672025" y="4050048"/>
              <a:ext cx="500650" cy="7930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Bağlayıcı: Eğri 63">
              <a:extLst>
                <a:ext uri="{FF2B5EF4-FFF2-40B4-BE49-F238E27FC236}">
                  <a16:creationId xmlns:a16="http://schemas.microsoft.com/office/drawing/2014/main" id="{226C3602-EC8E-479B-B952-A03B4599F86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154835" y="3943088"/>
              <a:ext cx="477274" cy="25945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Bağlayıcı: Eğri 64">
              <a:extLst>
                <a:ext uri="{FF2B5EF4-FFF2-40B4-BE49-F238E27FC236}">
                  <a16:creationId xmlns:a16="http://schemas.microsoft.com/office/drawing/2014/main" id="{613A9068-73E6-4E31-83CB-C3DBBC17D57A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rot="5400000" flipH="1" flipV="1">
              <a:off x="9684366" y="3912082"/>
              <a:ext cx="482228" cy="34519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Metin kutusu 79">
              <a:extLst>
                <a:ext uri="{FF2B5EF4-FFF2-40B4-BE49-F238E27FC236}">
                  <a16:creationId xmlns:a16="http://schemas.microsoft.com/office/drawing/2014/main" id="{B1430B82-E842-449D-B7C6-CAAA6227E123}"/>
                </a:ext>
              </a:extLst>
            </p:cNvPr>
            <p:cNvSpPr txBox="1"/>
            <p:nvPr/>
          </p:nvSpPr>
          <p:spPr>
            <a:xfrm>
              <a:off x="6182004" y="2349972"/>
              <a:ext cx="7628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dirty="0"/>
                <a:t>Dizinin</a:t>
              </a:r>
              <a:br>
                <a:rPr lang="tr-TR" sz="1100" dirty="0"/>
              </a:br>
              <a:r>
                <a:rPr lang="tr-TR" sz="1100" dirty="0"/>
                <a:t>Veri Tipi</a:t>
              </a:r>
            </a:p>
          </p:txBody>
        </p:sp>
        <p:cxnSp>
          <p:nvCxnSpPr>
            <p:cNvPr id="82" name="Düz Ok Bağlayıcısı 81">
              <a:extLst>
                <a:ext uri="{FF2B5EF4-FFF2-40B4-BE49-F238E27FC236}">
                  <a16:creationId xmlns:a16="http://schemas.microsoft.com/office/drawing/2014/main" id="{F67EB74E-C976-499F-9087-F9F013C9AC1F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flipH="1">
              <a:off x="6428194" y="2780859"/>
              <a:ext cx="135250" cy="453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Metin kutusu 54">
              <a:extLst>
                <a:ext uri="{FF2B5EF4-FFF2-40B4-BE49-F238E27FC236}">
                  <a16:creationId xmlns:a16="http://schemas.microsoft.com/office/drawing/2014/main" id="{C2F8839B-027F-4E20-B63A-46D32DF67BA7}"/>
                </a:ext>
              </a:extLst>
            </p:cNvPr>
            <p:cNvSpPr txBox="1"/>
            <p:nvPr/>
          </p:nvSpPr>
          <p:spPr>
            <a:xfrm>
              <a:off x="6104000" y="3752493"/>
              <a:ext cx="7628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dirty="0"/>
                <a:t>Dizinin </a:t>
              </a:r>
              <a:br>
                <a:rPr lang="tr-TR" sz="1100" dirty="0"/>
              </a:br>
              <a:r>
                <a:rPr lang="tr-TR" sz="1100" dirty="0"/>
                <a:t>Kimliği</a:t>
              </a:r>
            </a:p>
          </p:txBody>
        </p:sp>
        <p:cxnSp>
          <p:nvCxnSpPr>
            <p:cNvPr id="56" name="Düz Ok Bağlayıcısı 55">
              <a:extLst>
                <a:ext uri="{FF2B5EF4-FFF2-40B4-BE49-F238E27FC236}">
                  <a16:creationId xmlns:a16="http://schemas.microsoft.com/office/drawing/2014/main" id="{D1C6AB3D-51FF-4A33-A3A8-7105018D16A3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V="1">
              <a:off x="6485440" y="3458617"/>
              <a:ext cx="227015" cy="293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534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D7D0D6-01DA-4612-8A41-51229FB5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DİZİ NİÇİN KULLANILIR?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AA6244-3690-4F1A-AE68-38D149AD1C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200" dirty="0"/>
              <a:t>10 Öğrenciden oluşan bir sınıfta not ortalamasını hesaplamayı düşünelim;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ali=90, veli=85, cengiz=95, </a:t>
            </a:r>
            <a:r>
              <a:rPr lang="tr-TR" sz="1200" dirty="0" err="1">
                <a:latin typeface="Consolas" panose="020B0609020204030204" pitchFamily="49" charset="0"/>
              </a:rPr>
              <a:t>hafize</a:t>
            </a:r>
            <a:r>
              <a:rPr lang="tr-TR" sz="1200" dirty="0">
                <a:latin typeface="Consolas" panose="020B0609020204030204" pitchFamily="49" charset="0"/>
              </a:rPr>
              <a:t>=100, elif=95,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/*...*/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og1=90, og2=85, og3=95, og4=100, og5=95,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/*...*/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200" dirty="0">
                <a:latin typeface="Consolas" panose="020B0609020204030204" pitchFamily="49" charset="0"/>
              </a:rPr>
              <a:t> ortalama=(</a:t>
            </a:r>
            <a:r>
              <a:rPr lang="tr-TR" sz="1200" dirty="0" err="1">
                <a:latin typeface="Consolas" panose="020B0609020204030204" pitchFamily="49" charset="0"/>
              </a:rPr>
              <a:t>ali+veli+cengiz+hafize+elif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/*+...*/</a:t>
            </a:r>
            <a:r>
              <a:rPr lang="tr-TR" sz="1200" dirty="0">
                <a:latin typeface="Consolas" panose="020B0609020204030204" pitchFamily="49" charset="0"/>
              </a:rPr>
              <a:t>)/5;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/>
              <a:t>Bunu diziler ile yapmak oldukça kolaydır;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</a:rPr>
              <a:t>notlar</a:t>
            </a:r>
            <a:r>
              <a:rPr lang="nn-NO" sz="1200" dirty="0">
                <a:latin typeface="Consolas" panose="020B0609020204030204" pitchFamily="49" charset="0"/>
              </a:rPr>
              <a:t>[10] = {</a:t>
            </a:r>
            <a:r>
              <a:rPr lang="tr-TR" sz="1200" dirty="0">
                <a:latin typeface="Consolas" panose="020B0609020204030204" pitchFamily="49" charset="0"/>
              </a:rPr>
              <a:t>90</a:t>
            </a:r>
            <a:r>
              <a:rPr lang="nn-NO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latin typeface="Consolas" panose="020B0609020204030204" pitchFamily="49" charset="0"/>
              </a:rPr>
              <a:t>85</a:t>
            </a:r>
            <a:r>
              <a:rPr lang="nn-NO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latin typeface="Consolas" panose="020B0609020204030204" pitchFamily="49" charset="0"/>
              </a:rPr>
              <a:t>95</a:t>
            </a:r>
            <a:r>
              <a:rPr lang="nn-NO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latin typeface="Consolas" panose="020B0609020204030204" pitchFamily="49" charset="0"/>
              </a:rPr>
              <a:t>95</a:t>
            </a:r>
            <a:r>
              <a:rPr lang="nn-NO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latin typeface="Consolas" panose="020B0609020204030204" pitchFamily="49" charset="0"/>
              </a:rPr>
              <a:t>95</a:t>
            </a:r>
            <a:r>
              <a:rPr lang="nn-NO" sz="1200" dirty="0">
                <a:latin typeface="Consolas" panose="020B0609020204030204" pitchFamily="49" charset="0"/>
              </a:rPr>
              <a:t>,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  </a:t>
            </a:r>
            <a:r>
              <a:rPr lang="nn-NO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</a:rPr>
              <a:t>50</a:t>
            </a:r>
            <a:r>
              <a:rPr lang="nn-NO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latin typeface="Consolas" panose="020B0609020204030204" pitchFamily="49" charset="0"/>
              </a:rPr>
              <a:t>30</a:t>
            </a:r>
            <a:r>
              <a:rPr lang="nn-NO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latin typeface="Consolas" panose="020B0609020204030204" pitchFamily="49" charset="0"/>
              </a:rPr>
              <a:t>05</a:t>
            </a:r>
            <a:r>
              <a:rPr lang="nn-NO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latin typeface="Consolas" panose="020B0609020204030204" pitchFamily="49" charset="0"/>
              </a:rPr>
              <a:t>30</a:t>
            </a:r>
            <a:r>
              <a:rPr lang="nn-NO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latin typeface="Consolas" panose="020B0609020204030204" pitchFamily="49" charset="0"/>
              </a:rPr>
              <a:t>50</a:t>
            </a:r>
            <a:r>
              <a:rPr lang="nn-NO" sz="12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latin typeface="Consolas" panose="020B0609020204030204" pitchFamily="49" charset="0"/>
              </a:rPr>
              <a:t> i, </a:t>
            </a:r>
            <a:r>
              <a:rPr lang="tr-TR" sz="1200" dirty="0">
                <a:latin typeface="Consolas" panose="020B0609020204030204" pitchFamily="49" charset="0"/>
              </a:rPr>
              <a:t>toplam</a:t>
            </a:r>
            <a:r>
              <a:rPr lang="nn-NO" sz="1200" dirty="0">
                <a:latin typeface="Consolas" panose="020B0609020204030204" pitchFamily="49" charset="0"/>
              </a:rPr>
              <a:t>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nn-NO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</a:rPr>
              <a:t>ortalama</a:t>
            </a:r>
            <a:r>
              <a:rPr lang="nn-NO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latin typeface="Consolas" panose="020B0609020204030204" pitchFamily="49" charset="0"/>
              </a:rPr>
              <a:t> (i=0; i&lt;=9; i++){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latin typeface="Consolas" panose="020B0609020204030204" pitchFamily="49" charset="0"/>
              </a:rPr>
              <a:t>toplam</a:t>
            </a:r>
            <a:r>
              <a:rPr lang="nn-NO" sz="1200" dirty="0">
                <a:latin typeface="Consolas" panose="020B0609020204030204" pitchFamily="49" charset="0"/>
              </a:rPr>
              <a:t>+ = </a:t>
            </a:r>
            <a:r>
              <a:rPr lang="tr-TR" sz="1200" dirty="0">
                <a:latin typeface="Consolas" panose="020B0609020204030204" pitchFamily="49" charset="0"/>
              </a:rPr>
              <a:t>notlar</a:t>
            </a:r>
            <a:r>
              <a:rPr lang="nn-NO" sz="1200" dirty="0">
                <a:latin typeface="Consolas" panose="020B0609020204030204" pitchFamily="49" charset="0"/>
              </a:rPr>
              <a:t>[i];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ortalama</a:t>
            </a:r>
            <a:r>
              <a:rPr lang="nn-NO" sz="1200" dirty="0">
                <a:latin typeface="Consolas" panose="020B0609020204030204" pitchFamily="49" charset="0"/>
              </a:rPr>
              <a:t> =</a:t>
            </a:r>
            <a:r>
              <a:rPr lang="tr-TR" sz="1200" dirty="0">
                <a:latin typeface="Consolas" panose="020B0609020204030204" pitchFamily="49" charset="0"/>
              </a:rPr>
              <a:t> toplam</a:t>
            </a:r>
            <a:r>
              <a:rPr lang="nn-NO" sz="1200" dirty="0">
                <a:latin typeface="Consolas" panose="020B0609020204030204" pitchFamily="49" charset="0"/>
              </a:rPr>
              <a:t>/10</a:t>
            </a:r>
            <a:r>
              <a:rPr lang="tr-TR" sz="1200" dirty="0">
                <a:latin typeface="Consolas" panose="020B0609020204030204" pitchFamily="49" charset="0"/>
              </a:rPr>
              <a:t>.0</a:t>
            </a:r>
            <a:r>
              <a:rPr lang="nn-NO" sz="1200" dirty="0">
                <a:latin typeface="Consolas" panose="020B0609020204030204" pitchFamily="49" charset="0"/>
              </a:rPr>
              <a:t>;</a:t>
            </a:r>
            <a:endParaRPr lang="tr-TR" sz="1200" dirty="0">
              <a:latin typeface="Consolas" panose="020B0609020204030204" pitchFamily="49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871E6A10-54A4-49A2-832B-5F5F79FB35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tr-TR" sz="3600" b="1" dirty="0"/>
              <a:t>Diziler </a:t>
            </a:r>
            <a:r>
              <a:rPr lang="tr-TR" sz="3600" b="1" dirty="0">
                <a:highlight>
                  <a:srgbClr val="FFFF00"/>
                </a:highlight>
              </a:rPr>
              <a:t>belleği verimli kullanan ve tek bir değişken ile elemanlara erişim sağlayan bir çözüm sunar</a:t>
            </a:r>
            <a:r>
              <a:rPr lang="tr-TR" sz="3600" b="1" dirty="0"/>
              <a:t>. Bir dizideki elemanlar, bellekte </a:t>
            </a:r>
            <a:r>
              <a:rPr lang="tr-TR" sz="3600" b="1" u="sng" dirty="0">
                <a:solidFill>
                  <a:srgbClr val="FF0000"/>
                </a:solidFill>
              </a:rPr>
              <a:t>bitişik konumda yer aldığından</a:t>
            </a:r>
            <a:r>
              <a:rPr lang="tr-TR" sz="3600" b="1" dirty="0"/>
              <a:t> herhangi bir öğeye kolaylıkla erişebiliriz. </a:t>
            </a:r>
          </a:p>
          <a:p>
            <a:pPr marL="0" indent="0">
              <a:buNone/>
            </a:pPr>
            <a:r>
              <a:rPr lang="tr-TR" sz="3300" dirty="0"/>
              <a:t>Bir dizinin başlıca üstünlükleri şunlardır: </a:t>
            </a:r>
          </a:p>
          <a:p>
            <a:r>
              <a:rPr lang="tr-TR" sz="3300" dirty="0"/>
              <a:t>İndisleri kullanarak dizi </a:t>
            </a:r>
            <a:r>
              <a:rPr lang="tr-TR" sz="3300" b="1" i="1" dirty="0"/>
              <a:t>öğelere rastgele ve hızlı erişim</a:t>
            </a:r>
            <a:r>
              <a:rPr lang="tr-TR" sz="3300" dirty="0"/>
              <a:t>. Her öğenin bir indisi (</a:t>
            </a:r>
            <a:r>
              <a:rPr lang="tr-TR" sz="3300" dirty="0" err="1"/>
              <a:t>index</a:t>
            </a:r>
            <a:r>
              <a:rPr lang="tr-TR" sz="3300" dirty="0"/>
              <a:t>) olduğundan doğrudan erişilebilir ve değiştirilebilir.</a:t>
            </a:r>
          </a:p>
          <a:p>
            <a:r>
              <a:rPr lang="tr-TR" sz="3300" dirty="0"/>
              <a:t>Birden fazla öğeden oluşan tek bir dizi oluşturduğundan </a:t>
            </a:r>
            <a:r>
              <a:rPr lang="tr-TR" sz="3300" b="1" i="1" dirty="0"/>
              <a:t>daha az kod satırı </a:t>
            </a:r>
            <a:r>
              <a:rPr lang="tr-TR" sz="3300" dirty="0"/>
              <a:t>yazılır. </a:t>
            </a:r>
          </a:p>
          <a:p>
            <a:r>
              <a:rPr lang="tr-TR" sz="3300" b="1" i="1" dirty="0"/>
              <a:t>Daha az kod satırı yazılarak sıralama </a:t>
            </a:r>
            <a:r>
              <a:rPr lang="tr-TR" sz="3300" dirty="0"/>
              <a:t>yapılabilir.</a:t>
            </a:r>
          </a:p>
          <a:p>
            <a:pPr marL="0" indent="0">
              <a:buNone/>
            </a:pPr>
            <a:r>
              <a:rPr lang="tr-TR" sz="3300" dirty="0"/>
              <a:t>Dizi kullanmanın zayıf yönleri ise;</a:t>
            </a:r>
          </a:p>
          <a:p>
            <a:r>
              <a:rPr lang="tr-TR" sz="3300" dirty="0" err="1"/>
              <a:t>Kimliklendirme</a:t>
            </a:r>
            <a:r>
              <a:rPr lang="tr-TR" sz="3300" dirty="0"/>
              <a:t> sırasında karar verilen </a:t>
            </a:r>
            <a:r>
              <a:rPr lang="tr-TR" sz="3300" i="1" u="sng" dirty="0"/>
              <a:t>sabit sayıda elemanın üzerinde işlem </a:t>
            </a:r>
            <a:r>
              <a:rPr lang="tr-TR" sz="3300" dirty="0"/>
              <a:t>yapılır.</a:t>
            </a:r>
          </a:p>
          <a:p>
            <a:r>
              <a:rPr lang="tr-TR" sz="3300" dirty="0"/>
              <a:t>Dizi dinamik değildir. </a:t>
            </a:r>
            <a:r>
              <a:rPr lang="tr-TR" sz="3300" b="1" i="1" dirty="0">
                <a:highlight>
                  <a:srgbClr val="FFFF00"/>
                </a:highlight>
              </a:rPr>
              <a:t>Araya elaman ekleme veya çıkarma yapılamaz.</a:t>
            </a:r>
          </a:p>
          <a:p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08306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5A64267-9FAC-47BA-9B5A-6AD5BC3A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Elemanların Bellek </a:t>
            </a:r>
            <a:r>
              <a:rPr lang="tr-TR" dirty="0" err="1"/>
              <a:t>Yerleşlimi</a:t>
            </a:r>
            <a:endParaRPr lang="tr-TR" dirty="0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398F77B4-F332-48E5-B308-1F77BC77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Dizi elemanları bitişik bellek bölgesini indis sırasına göre paylaşır.</a:t>
            </a:r>
          </a:p>
          <a:p>
            <a:r>
              <a:rPr lang="tr-TR" dirty="0"/>
              <a:t>Burada dikkat edilmesi gereken dizi tipinin bellekte kapladığı yer kadar her bir elemana bellekte yer ayrılır.</a:t>
            </a:r>
          </a:p>
          <a:p>
            <a:r>
              <a:rPr lang="tr-TR" dirty="0"/>
              <a:t>Yandaki char dizisinde bellekte her bir elemana 1 </a:t>
            </a:r>
            <a:r>
              <a:rPr lang="tr-TR" dirty="0" err="1"/>
              <a:t>byte</a:t>
            </a:r>
            <a:r>
              <a:rPr lang="tr-TR" dirty="0"/>
              <a:t> yer ayrılırken, </a:t>
            </a:r>
            <a:r>
              <a:rPr lang="tr-TR" dirty="0" err="1"/>
              <a:t>int</a:t>
            </a:r>
            <a:r>
              <a:rPr lang="tr-TR" dirty="0"/>
              <a:t> dizisinde her bir elemana 4 </a:t>
            </a:r>
            <a:r>
              <a:rPr lang="tr-TR" dirty="0" err="1"/>
              <a:t>byte</a:t>
            </a:r>
            <a:r>
              <a:rPr lang="tr-TR" dirty="0"/>
              <a:t> yer ayrılmıştır.</a:t>
            </a:r>
          </a:p>
        </p:txBody>
      </p: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1CEAE2CC-A468-4DAC-90B8-A182BAF1BF08}"/>
              </a:ext>
            </a:extLst>
          </p:cNvPr>
          <p:cNvSpPr/>
          <p:nvPr/>
        </p:nvSpPr>
        <p:spPr>
          <a:xfrm>
            <a:off x="2405921" y="1456946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'I'</a:t>
            </a:r>
          </a:p>
        </p:txBody>
      </p:sp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E9822663-DA3D-49B9-849F-3D400B89E449}"/>
              </a:ext>
            </a:extLst>
          </p:cNvPr>
          <p:cNvSpPr/>
          <p:nvPr/>
        </p:nvSpPr>
        <p:spPr>
          <a:xfrm>
            <a:off x="2918022" y="1456946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'L'</a:t>
            </a:r>
          </a:p>
        </p:txBody>
      </p:sp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E276DCA5-5110-468E-A9E2-49C2B1709382}"/>
              </a:ext>
            </a:extLst>
          </p:cNvPr>
          <p:cNvSpPr/>
          <p:nvPr/>
        </p:nvSpPr>
        <p:spPr>
          <a:xfrm>
            <a:off x="3414528" y="1456946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'H'</a:t>
            </a:r>
          </a:p>
        </p:txBody>
      </p:sp>
      <p:sp>
        <p:nvSpPr>
          <p:cNvPr id="12" name="Dikdörtgen: Köşeleri Yuvarlatılmış 11">
            <a:extLst>
              <a:ext uri="{FF2B5EF4-FFF2-40B4-BE49-F238E27FC236}">
                <a16:creationId xmlns:a16="http://schemas.microsoft.com/office/drawing/2014/main" id="{DDFA323F-5B15-4961-9EDB-2237DB0DF5A1}"/>
              </a:ext>
            </a:extLst>
          </p:cNvPr>
          <p:cNvSpPr/>
          <p:nvPr/>
        </p:nvSpPr>
        <p:spPr>
          <a:xfrm>
            <a:off x="3911034" y="1456946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'A'</a:t>
            </a:r>
          </a:p>
        </p:txBody>
      </p:sp>
      <p:sp>
        <p:nvSpPr>
          <p:cNvPr id="13" name="Dikdörtgen: Köşeleri Yuvarlatılmış 12">
            <a:extLst>
              <a:ext uri="{FF2B5EF4-FFF2-40B4-BE49-F238E27FC236}">
                <a16:creationId xmlns:a16="http://schemas.microsoft.com/office/drawing/2014/main" id="{AC71D5A2-4257-4ACC-AB42-AE866BBB5925}"/>
              </a:ext>
            </a:extLst>
          </p:cNvPr>
          <p:cNvSpPr/>
          <p:nvPr/>
        </p:nvSpPr>
        <p:spPr>
          <a:xfrm>
            <a:off x="4416905" y="1456946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'N'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0EDDFAB9-1392-4828-9C03-54218BFD54B5}"/>
              </a:ext>
            </a:extLst>
          </p:cNvPr>
          <p:cNvSpPr txBox="1"/>
          <p:nvPr/>
        </p:nvSpPr>
        <p:spPr>
          <a:xfrm>
            <a:off x="1136377" y="805599"/>
            <a:ext cx="307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char dizi1[5]={'I','L','H','A','N'};</a:t>
            </a:r>
          </a:p>
        </p:txBody>
      </p: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4F9940E4-59A7-4DC2-A3B4-4A881BE3FDA8}"/>
              </a:ext>
            </a:extLst>
          </p:cNvPr>
          <p:cNvSpPr/>
          <p:nvPr/>
        </p:nvSpPr>
        <p:spPr>
          <a:xfrm>
            <a:off x="6088662" y="716153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'I'</a:t>
            </a:r>
          </a:p>
        </p:txBody>
      </p:sp>
      <p:sp>
        <p:nvSpPr>
          <p:cNvPr id="16" name="Dikdörtgen: Köşeleri Yuvarlatılmış 15">
            <a:extLst>
              <a:ext uri="{FF2B5EF4-FFF2-40B4-BE49-F238E27FC236}">
                <a16:creationId xmlns:a16="http://schemas.microsoft.com/office/drawing/2014/main" id="{B1BC6288-2A95-45D2-9B93-AA82010A5954}"/>
              </a:ext>
            </a:extLst>
          </p:cNvPr>
          <p:cNvSpPr/>
          <p:nvPr/>
        </p:nvSpPr>
        <p:spPr>
          <a:xfrm>
            <a:off x="6088662" y="1098118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'L'</a:t>
            </a:r>
          </a:p>
        </p:txBody>
      </p:sp>
      <p:sp>
        <p:nvSpPr>
          <p:cNvPr id="17" name="Dikdörtgen: Köşeleri Yuvarlatılmış 16">
            <a:extLst>
              <a:ext uri="{FF2B5EF4-FFF2-40B4-BE49-F238E27FC236}">
                <a16:creationId xmlns:a16="http://schemas.microsoft.com/office/drawing/2014/main" id="{6912A128-67B7-4548-81A6-16C62296D5BA}"/>
              </a:ext>
            </a:extLst>
          </p:cNvPr>
          <p:cNvSpPr/>
          <p:nvPr/>
        </p:nvSpPr>
        <p:spPr>
          <a:xfrm>
            <a:off x="6088662" y="1480083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'H'</a:t>
            </a:r>
          </a:p>
        </p:txBody>
      </p:sp>
      <p:sp>
        <p:nvSpPr>
          <p:cNvPr id="18" name="Dikdörtgen: Köşeleri Yuvarlatılmış 17">
            <a:extLst>
              <a:ext uri="{FF2B5EF4-FFF2-40B4-BE49-F238E27FC236}">
                <a16:creationId xmlns:a16="http://schemas.microsoft.com/office/drawing/2014/main" id="{D25D0533-4DD2-42B3-9728-29381A84A8DB}"/>
              </a:ext>
            </a:extLst>
          </p:cNvPr>
          <p:cNvSpPr/>
          <p:nvPr/>
        </p:nvSpPr>
        <p:spPr>
          <a:xfrm>
            <a:off x="6096821" y="1862048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'A'</a:t>
            </a:r>
          </a:p>
        </p:txBody>
      </p:sp>
      <p:sp>
        <p:nvSpPr>
          <p:cNvPr id="19" name="Dikdörtgen: Köşeleri Yuvarlatılmış 18">
            <a:extLst>
              <a:ext uri="{FF2B5EF4-FFF2-40B4-BE49-F238E27FC236}">
                <a16:creationId xmlns:a16="http://schemas.microsoft.com/office/drawing/2014/main" id="{4FF57220-78FA-4E0F-A980-170F873E670A}"/>
              </a:ext>
            </a:extLst>
          </p:cNvPr>
          <p:cNvSpPr/>
          <p:nvPr/>
        </p:nvSpPr>
        <p:spPr>
          <a:xfrm>
            <a:off x="6088662" y="2240998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'N'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CF3AABF9-0A7D-457C-B4D3-CFB08504E961}"/>
              </a:ext>
            </a:extLst>
          </p:cNvPr>
          <p:cNvSpPr txBox="1"/>
          <p:nvPr/>
        </p:nvSpPr>
        <p:spPr>
          <a:xfrm>
            <a:off x="6645833" y="776330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dizi1[0]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F6A5EE37-8AD0-480E-A73E-2B38699D36CF}"/>
              </a:ext>
            </a:extLst>
          </p:cNvPr>
          <p:cNvSpPr txBox="1"/>
          <p:nvPr/>
        </p:nvSpPr>
        <p:spPr>
          <a:xfrm>
            <a:off x="6652721" y="1158295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dizi1[1]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56108163-266D-4247-8A8D-F97A0B14D839}"/>
              </a:ext>
            </a:extLst>
          </p:cNvPr>
          <p:cNvSpPr txBox="1"/>
          <p:nvPr/>
        </p:nvSpPr>
        <p:spPr>
          <a:xfrm>
            <a:off x="6645833" y="1536934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dizi1[2]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B566DC41-DE0D-47FD-9A32-F3BEDCB2D340}"/>
              </a:ext>
            </a:extLst>
          </p:cNvPr>
          <p:cNvSpPr txBox="1"/>
          <p:nvPr/>
        </p:nvSpPr>
        <p:spPr>
          <a:xfrm>
            <a:off x="6645833" y="1903929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dizi1[3]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08B29F2A-F7DC-4134-8CEE-2D7EECE00314}"/>
              </a:ext>
            </a:extLst>
          </p:cNvPr>
          <p:cNvSpPr txBox="1"/>
          <p:nvPr/>
        </p:nvSpPr>
        <p:spPr>
          <a:xfrm>
            <a:off x="6645833" y="2301175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dizi1[4]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5386D950-5545-422D-BD5C-C005FE3AED5E}"/>
              </a:ext>
            </a:extLst>
          </p:cNvPr>
          <p:cNvSpPr txBox="1"/>
          <p:nvPr/>
        </p:nvSpPr>
        <p:spPr>
          <a:xfrm>
            <a:off x="5399469" y="78038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65FDE0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537B75B8-1CDE-4701-BDD1-76CF698AFA44}"/>
              </a:ext>
            </a:extLst>
          </p:cNvPr>
          <p:cNvSpPr txBox="1"/>
          <p:nvPr/>
        </p:nvSpPr>
        <p:spPr>
          <a:xfrm>
            <a:off x="5400675" y="1154899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FDE8B54E-DD08-45D1-B337-F0ADBACDCE93}"/>
              </a:ext>
            </a:extLst>
          </p:cNvPr>
          <p:cNvSpPr txBox="1"/>
          <p:nvPr/>
        </p:nvSpPr>
        <p:spPr>
          <a:xfrm>
            <a:off x="5399469" y="152941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65FDE2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9FC43CD8-9868-465D-9125-44F5543AE146}"/>
              </a:ext>
            </a:extLst>
          </p:cNvPr>
          <p:cNvSpPr txBox="1"/>
          <p:nvPr/>
        </p:nvSpPr>
        <p:spPr>
          <a:xfrm>
            <a:off x="5408813" y="1903929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65FDE3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1F60DE1A-474C-41CB-969C-4A8E872B77CF}"/>
              </a:ext>
            </a:extLst>
          </p:cNvPr>
          <p:cNvSpPr txBox="1"/>
          <p:nvPr/>
        </p:nvSpPr>
        <p:spPr>
          <a:xfrm>
            <a:off x="5399469" y="228694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65FDE4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73402642-F16F-4E55-96E9-DE9AA68818A9}"/>
              </a:ext>
            </a:extLst>
          </p:cNvPr>
          <p:cNvSpPr txBox="1"/>
          <p:nvPr/>
        </p:nvSpPr>
        <p:spPr>
          <a:xfrm>
            <a:off x="5346151" y="352839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/>
              <a:t>Eleman </a:t>
            </a:r>
            <a:br>
              <a:rPr lang="tr-TR" sz="1100" dirty="0"/>
            </a:br>
            <a:r>
              <a:rPr lang="tr-TR" sz="1100" dirty="0"/>
              <a:t>Adresleri</a:t>
            </a:r>
          </a:p>
        </p:txBody>
      </p:sp>
      <p:sp>
        <p:nvSpPr>
          <p:cNvPr id="54" name="Dikdörtgen: Köşeleri Yuvarlatılmış 53">
            <a:extLst>
              <a:ext uri="{FF2B5EF4-FFF2-40B4-BE49-F238E27FC236}">
                <a16:creationId xmlns:a16="http://schemas.microsoft.com/office/drawing/2014/main" id="{B0F6957A-48C8-4A3D-BADB-5A6D8B00CBED}"/>
              </a:ext>
            </a:extLst>
          </p:cNvPr>
          <p:cNvSpPr/>
          <p:nvPr/>
        </p:nvSpPr>
        <p:spPr>
          <a:xfrm>
            <a:off x="2351072" y="4556825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Dikdörtgen: Köşeleri Yuvarlatılmış 54">
            <a:extLst>
              <a:ext uri="{FF2B5EF4-FFF2-40B4-BE49-F238E27FC236}">
                <a16:creationId xmlns:a16="http://schemas.microsoft.com/office/drawing/2014/main" id="{E9D4C85E-2447-434D-B3E1-EC28A58F2876}"/>
              </a:ext>
            </a:extLst>
          </p:cNvPr>
          <p:cNvSpPr/>
          <p:nvPr/>
        </p:nvSpPr>
        <p:spPr>
          <a:xfrm>
            <a:off x="2863173" y="4556825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Dikdörtgen: Köşeleri Yuvarlatılmış 55">
            <a:extLst>
              <a:ext uri="{FF2B5EF4-FFF2-40B4-BE49-F238E27FC236}">
                <a16:creationId xmlns:a16="http://schemas.microsoft.com/office/drawing/2014/main" id="{A81FEFD6-43B1-4BAA-BC41-07CDD5E5E963}"/>
              </a:ext>
            </a:extLst>
          </p:cNvPr>
          <p:cNvSpPr/>
          <p:nvPr/>
        </p:nvSpPr>
        <p:spPr>
          <a:xfrm>
            <a:off x="3359679" y="4556825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Dikdörtgen: Köşeleri Yuvarlatılmış 56">
            <a:extLst>
              <a:ext uri="{FF2B5EF4-FFF2-40B4-BE49-F238E27FC236}">
                <a16:creationId xmlns:a16="http://schemas.microsoft.com/office/drawing/2014/main" id="{93E694BF-95E8-4BD6-9A62-21908616027B}"/>
              </a:ext>
            </a:extLst>
          </p:cNvPr>
          <p:cNvSpPr/>
          <p:nvPr/>
        </p:nvSpPr>
        <p:spPr>
          <a:xfrm>
            <a:off x="3856185" y="4556825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8" name="Dikdörtgen: Köşeleri Yuvarlatılmış 57">
            <a:extLst>
              <a:ext uri="{FF2B5EF4-FFF2-40B4-BE49-F238E27FC236}">
                <a16:creationId xmlns:a16="http://schemas.microsoft.com/office/drawing/2014/main" id="{0D72D2E0-B9D0-40A1-897D-31D338E3EC90}"/>
              </a:ext>
            </a:extLst>
          </p:cNvPr>
          <p:cNvSpPr/>
          <p:nvPr/>
        </p:nvSpPr>
        <p:spPr>
          <a:xfrm>
            <a:off x="4362056" y="4556825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55B95F0-4352-45D8-8FF6-94E39CC89CF1}"/>
              </a:ext>
            </a:extLst>
          </p:cNvPr>
          <p:cNvSpPr txBox="1"/>
          <p:nvPr/>
        </p:nvSpPr>
        <p:spPr>
          <a:xfrm>
            <a:off x="1038626" y="3392785"/>
            <a:ext cx="327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>
                <a:highlight>
                  <a:srgbClr val="FFFF00"/>
                </a:highlight>
              </a:rPr>
              <a:t>int</a:t>
            </a:r>
            <a:r>
              <a:rPr lang="tr-TR" sz="2000" dirty="0"/>
              <a:t> dizi2[5]={2,0,3,10,2};</a:t>
            </a:r>
          </a:p>
        </p:txBody>
      </p:sp>
      <p:sp>
        <p:nvSpPr>
          <p:cNvPr id="60" name="Dikdörtgen: Köşeleri Yuvarlatılmış 59">
            <a:extLst>
              <a:ext uri="{FF2B5EF4-FFF2-40B4-BE49-F238E27FC236}">
                <a16:creationId xmlns:a16="http://schemas.microsoft.com/office/drawing/2014/main" id="{55D3410B-F657-4257-9DD4-C8F3A43CF57B}"/>
              </a:ext>
            </a:extLst>
          </p:cNvPr>
          <p:cNvSpPr/>
          <p:nvPr/>
        </p:nvSpPr>
        <p:spPr>
          <a:xfrm>
            <a:off x="6145328" y="3792895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Dikdörtgen: Köşeleri Yuvarlatılmış 60">
            <a:extLst>
              <a:ext uri="{FF2B5EF4-FFF2-40B4-BE49-F238E27FC236}">
                <a16:creationId xmlns:a16="http://schemas.microsoft.com/office/drawing/2014/main" id="{3F806802-0E1B-470E-BD6F-65316A341091}"/>
              </a:ext>
            </a:extLst>
          </p:cNvPr>
          <p:cNvSpPr/>
          <p:nvPr/>
        </p:nvSpPr>
        <p:spPr>
          <a:xfrm>
            <a:off x="6145328" y="4174860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Dikdörtgen: Köşeleri Yuvarlatılmış 61">
            <a:extLst>
              <a:ext uri="{FF2B5EF4-FFF2-40B4-BE49-F238E27FC236}">
                <a16:creationId xmlns:a16="http://schemas.microsoft.com/office/drawing/2014/main" id="{37F92D1B-19F5-4D00-A581-2D417131B301}"/>
              </a:ext>
            </a:extLst>
          </p:cNvPr>
          <p:cNvSpPr/>
          <p:nvPr/>
        </p:nvSpPr>
        <p:spPr>
          <a:xfrm>
            <a:off x="6145328" y="4556825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" name="Dikdörtgen: Köşeleri Yuvarlatılmış 62">
            <a:extLst>
              <a:ext uri="{FF2B5EF4-FFF2-40B4-BE49-F238E27FC236}">
                <a16:creationId xmlns:a16="http://schemas.microsoft.com/office/drawing/2014/main" id="{B5157CED-2F0A-4193-A2B6-309E4007EDAE}"/>
              </a:ext>
            </a:extLst>
          </p:cNvPr>
          <p:cNvSpPr/>
          <p:nvPr/>
        </p:nvSpPr>
        <p:spPr>
          <a:xfrm>
            <a:off x="6153487" y="4938790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Dikdörtgen: Köşeleri Yuvarlatılmış 63">
            <a:extLst>
              <a:ext uri="{FF2B5EF4-FFF2-40B4-BE49-F238E27FC236}">
                <a16:creationId xmlns:a16="http://schemas.microsoft.com/office/drawing/2014/main" id="{C51E0C35-922F-496A-9851-7C3333285045}"/>
              </a:ext>
            </a:extLst>
          </p:cNvPr>
          <p:cNvSpPr/>
          <p:nvPr/>
        </p:nvSpPr>
        <p:spPr>
          <a:xfrm>
            <a:off x="6145328" y="5317740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45AF37BE-AD3B-45CF-9A85-A2ED8A8F6DA5}"/>
              </a:ext>
            </a:extLst>
          </p:cNvPr>
          <p:cNvSpPr txBox="1"/>
          <p:nvPr/>
        </p:nvSpPr>
        <p:spPr>
          <a:xfrm>
            <a:off x="6702499" y="385307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dizi2[0]</a:t>
            </a:r>
          </a:p>
        </p:txBody>
      </p:sp>
      <p:sp>
        <p:nvSpPr>
          <p:cNvPr id="66" name="Metin kutusu 65">
            <a:extLst>
              <a:ext uri="{FF2B5EF4-FFF2-40B4-BE49-F238E27FC236}">
                <a16:creationId xmlns:a16="http://schemas.microsoft.com/office/drawing/2014/main" id="{654D07D5-C60D-4937-A4E2-059236F301D6}"/>
              </a:ext>
            </a:extLst>
          </p:cNvPr>
          <p:cNvSpPr txBox="1"/>
          <p:nvPr/>
        </p:nvSpPr>
        <p:spPr>
          <a:xfrm>
            <a:off x="6709387" y="4235037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dizi2[1]</a:t>
            </a:r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EAFF5801-45DD-4DC5-9F05-0D8C8A36BAD9}"/>
              </a:ext>
            </a:extLst>
          </p:cNvPr>
          <p:cNvSpPr txBox="1"/>
          <p:nvPr/>
        </p:nvSpPr>
        <p:spPr>
          <a:xfrm>
            <a:off x="6702499" y="4613676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dizi2[2]</a:t>
            </a:r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9F1539C8-536A-470E-B56F-80ED4D100FA9}"/>
              </a:ext>
            </a:extLst>
          </p:cNvPr>
          <p:cNvSpPr txBox="1"/>
          <p:nvPr/>
        </p:nvSpPr>
        <p:spPr>
          <a:xfrm>
            <a:off x="6702499" y="498067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dizi3[3]</a:t>
            </a:r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4BCE649B-278D-42A6-908E-1491FE6F40E9}"/>
              </a:ext>
            </a:extLst>
          </p:cNvPr>
          <p:cNvSpPr txBox="1"/>
          <p:nvPr/>
        </p:nvSpPr>
        <p:spPr>
          <a:xfrm>
            <a:off x="6702499" y="5377917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dizi4[4]</a:t>
            </a: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4E03AE94-FD80-40D6-B3F3-A2870261AEB6}"/>
              </a:ext>
            </a:extLst>
          </p:cNvPr>
          <p:cNvSpPr txBox="1"/>
          <p:nvPr/>
        </p:nvSpPr>
        <p:spPr>
          <a:xfrm>
            <a:off x="5456135" y="3857126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>
                <a:highlight>
                  <a:srgbClr val="FFFF00"/>
                </a:highlight>
              </a:rPr>
              <a:t>65FDE0</a:t>
            </a:r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9515ABC2-11D9-44B2-9561-3D470A1B0953}"/>
              </a:ext>
            </a:extLst>
          </p:cNvPr>
          <p:cNvSpPr txBox="1"/>
          <p:nvPr/>
        </p:nvSpPr>
        <p:spPr>
          <a:xfrm>
            <a:off x="5457341" y="4231641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>
                <a:highlight>
                  <a:srgbClr val="FFFF00"/>
                </a:highlight>
              </a:rPr>
              <a:t>65FDE4</a:t>
            </a:r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DD8AAC6C-AC13-44CB-960C-794C60DB5AC6}"/>
              </a:ext>
            </a:extLst>
          </p:cNvPr>
          <p:cNvSpPr txBox="1"/>
          <p:nvPr/>
        </p:nvSpPr>
        <p:spPr>
          <a:xfrm>
            <a:off x="5456135" y="4606156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>
                <a:highlight>
                  <a:srgbClr val="FFFF00"/>
                </a:highlight>
              </a:rPr>
              <a:t>65FDE8</a:t>
            </a:r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062DD279-8FE1-4265-BB4B-7DE7C45BEB2A}"/>
              </a:ext>
            </a:extLst>
          </p:cNvPr>
          <p:cNvSpPr txBox="1"/>
          <p:nvPr/>
        </p:nvSpPr>
        <p:spPr>
          <a:xfrm>
            <a:off x="5465479" y="4980671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>
                <a:highlight>
                  <a:srgbClr val="FFFF00"/>
                </a:highlight>
              </a:rPr>
              <a:t>65FDEC</a:t>
            </a:r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939E9FD6-CF0A-4438-8B1F-312BBB68828E}"/>
              </a:ext>
            </a:extLst>
          </p:cNvPr>
          <p:cNvSpPr txBox="1"/>
          <p:nvPr/>
        </p:nvSpPr>
        <p:spPr>
          <a:xfrm>
            <a:off x="5456135" y="5363686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>
                <a:highlight>
                  <a:srgbClr val="FFFF00"/>
                </a:highlight>
              </a:rPr>
              <a:t>65FDF0</a:t>
            </a:r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8988713C-E41E-4ED8-BE79-46DD5B8E09B1}"/>
              </a:ext>
            </a:extLst>
          </p:cNvPr>
          <p:cNvSpPr txBox="1"/>
          <p:nvPr/>
        </p:nvSpPr>
        <p:spPr>
          <a:xfrm>
            <a:off x="5402817" y="3429581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/>
              <a:t>Eleman </a:t>
            </a:r>
            <a:br>
              <a:rPr lang="tr-TR" sz="1100" dirty="0"/>
            </a:br>
            <a:r>
              <a:rPr lang="tr-TR" sz="1100" dirty="0"/>
              <a:t>Adresleri</a:t>
            </a:r>
          </a:p>
        </p:txBody>
      </p:sp>
    </p:spTree>
    <p:extLst>
      <p:ext uri="{BB962C8B-B14F-4D97-AF65-F5344CB8AC3E}">
        <p14:creationId xmlns:p14="http://schemas.microsoft.com/office/powerpoint/2010/main" val="167495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D7D0D6-01DA-4612-8A41-51229FB5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DİZİnin</a:t>
            </a:r>
            <a:r>
              <a:rPr lang="tr-TR" dirty="0"/>
              <a:t> kapladığı yer?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AA6244-3690-4F1A-AE68-38D149AD1C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#include &lt;stdio.h&gt;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num</a:t>
            </a:r>
            <a:r>
              <a:rPr lang="tr-TR" sz="1100" dirty="0">
                <a:latin typeface="Consolas" panose="020B0609020204030204" pitchFamily="49" charset="0"/>
              </a:rPr>
              <a:t>[10] = {50, 55, 67, 73, 45, 21, 39, 70, 49, 51};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size =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num</a:t>
            </a:r>
            <a:r>
              <a:rPr lang="tr-TR" sz="1100" dirty="0">
                <a:latin typeface="Consolas" panose="020B0609020204030204" pitchFamily="49" charset="0"/>
              </a:rPr>
              <a:t>) /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("Dizinin </a:t>
            </a:r>
            <a:r>
              <a:rPr lang="tr-TR" sz="1100" dirty="0" err="1">
                <a:latin typeface="Consolas" panose="020B0609020204030204" pitchFamily="49" charset="0"/>
              </a:rPr>
              <a:t>Uzunlugu</a:t>
            </a:r>
            <a:r>
              <a:rPr lang="tr-TR" sz="1100" dirty="0">
                <a:latin typeface="Consolas" panose="020B0609020204030204" pitchFamily="49" charset="0"/>
              </a:rPr>
              <a:t>: %</a:t>
            </a:r>
            <a:r>
              <a:rPr lang="tr-TR" sz="1100" dirty="0" err="1">
                <a:latin typeface="Consolas" panose="020B0609020204030204" pitchFamily="49" charset="0"/>
              </a:rPr>
              <a:t>ld</a:t>
            </a:r>
            <a:r>
              <a:rPr lang="tr-TR" sz="1100" dirty="0">
                <a:latin typeface="Consolas" panose="020B0609020204030204" pitchFamily="49" charset="0"/>
              </a:rPr>
              <a:t> \n", size);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("Her bir </a:t>
            </a:r>
            <a:r>
              <a:rPr lang="tr-TR" sz="1100" dirty="0" err="1">
                <a:latin typeface="Consolas" panose="020B0609020204030204" pitchFamily="49" charset="0"/>
              </a:rPr>
              <a:t>elemanin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kapladigi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Hafiza</a:t>
            </a:r>
            <a:r>
              <a:rPr lang="tr-TR" sz="1100" dirty="0">
                <a:latin typeface="Consolas" panose="020B0609020204030204" pitchFamily="49" charset="0"/>
              </a:rPr>
              <a:t>: %</a:t>
            </a:r>
            <a:r>
              <a:rPr lang="tr-TR" sz="1100" dirty="0" err="1">
                <a:latin typeface="Consolas" panose="020B0609020204030204" pitchFamily="49" charset="0"/>
              </a:rPr>
              <a:t>ld</a:t>
            </a:r>
            <a:r>
              <a:rPr lang="tr-TR" sz="1100" dirty="0">
                <a:latin typeface="Consolas" panose="020B0609020204030204" pitchFamily="49" charset="0"/>
              </a:rPr>
              <a:t> \n",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      </a:t>
            </a:r>
            <a:r>
              <a:rPr lang="tr-TR" sz="1100" dirty="0" err="1">
                <a:latin typeface="Consolas" panose="020B0609020204030204" pitchFamily="49" charset="0"/>
              </a:rPr>
              <a:t>sizeof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("1.eleman=</a:t>
            </a:r>
            <a:r>
              <a:rPr lang="tr-TR" sz="1100" dirty="0" err="1">
                <a:latin typeface="Consolas" panose="020B0609020204030204" pitchFamily="49" charset="0"/>
              </a:rPr>
              <a:t>num</a:t>
            </a:r>
            <a:r>
              <a:rPr lang="tr-TR" sz="1100" dirty="0">
                <a:latin typeface="Consolas" panose="020B0609020204030204" pitchFamily="49" charset="0"/>
              </a:rPr>
              <a:t>[0]: %d \n", </a:t>
            </a:r>
            <a:r>
              <a:rPr lang="tr-TR" sz="1100" dirty="0" err="1">
                <a:latin typeface="Consolas" panose="020B0609020204030204" pitchFamily="49" charset="0"/>
              </a:rPr>
              <a:t>num</a:t>
            </a:r>
            <a:r>
              <a:rPr lang="tr-TR" sz="1100" dirty="0">
                <a:latin typeface="Consolas" panose="020B0609020204030204" pitchFamily="49" charset="0"/>
              </a:rPr>
              <a:t>[0]);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("10.yani Sonuncu Eleman=</a:t>
            </a:r>
            <a:r>
              <a:rPr lang="tr-TR" sz="1100" dirty="0" err="1">
                <a:latin typeface="Consolas" panose="020B0609020204030204" pitchFamily="49" charset="0"/>
              </a:rPr>
              <a:t>num</a:t>
            </a:r>
            <a:r>
              <a:rPr lang="tr-TR" sz="1100" dirty="0">
                <a:latin typeface="Consolas" panose="020B0609020204030204" pitchFamily="49" charset="0"/>
              </a:rPr>
              <a:t>[9]: %d\n",</a:t>
            </a:r>
            <a:r>
              <a:rPr lang="tr-TR" sz="1100" dirty="0" err="1">
                <a:latin typeface="Consolas" panose="020B0609020204030204" pitchFamily="49" charset="0"/>
              </a:rPr>
              <a:t>num</a:t>
            </a:r>
            <a:r>
              <a:rPr lang="tr-TR" sz="1100" dirty="0">
                <a:latin typeface="Consolas" panose="020B0609020204030204" pitchFamily="49" charset="0"/>
              </a:rPr>
              <a:t>[size-1]);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double</a:t>
            </a:r>
            <a:r>
              <a:rPr lang="tr-TR" sz="1100" dirty="0">
                <a:latin typeface="Consolas" panose="020B0609020204030204" pitchFamily="49" charset="0"/>
              </a:rPr>
              <a:t> nm[10] = {50, 5, 67, 7, 45, 21, 39, 70.5, 4.9, 51};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size =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100" dirty="0">
                <a:latin typeface="Consolas" panose="020B0609020204030204" pitchFamily="49" charset="0"/>
              </a:rPr>
              <a:t>(nm) /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double</a:t>
            </a:r>
            <a:r>
              <a:rPr lang="tr-TR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("Dizinin </a:t>
            </a:r>
            <a:r>
              <a:rPr lang="tr-TR" sz="1100" dirty="0" err="1">
                <a:latin typeface="Consolas" panose="020B0609020204030204" pitchFamily="49" charset="0"/>
              </a:rPr>
              <a:t>Uzunlugu</a:t>
            </a:r>
            <a:r>
              <a:rPr lang="tr-TR" sz="1100" dirty="0">
                <a:latin typeface="Consolas" panose="020B0609020204030204" pitchFamily="49" charset="0"/>
              </a:rPr>
              <a:t>: %</a:t>
            </a:r>
            <a:r>
              <a:rPr lang="tr-TR" sz="1100" dirty="0" err="1">
                <a:latin typeface="Consolas" panose="020B0609020204030204" pitchFamily="49" charset="0"/>
              </a:rPr>
              <a:t>ld</a:t>
            </a:r>
            <a:r>
              <a:rPr lang="tr-TR" sz="1100" dirty="0">
                <a:latin typeface="Consolas" panose="020B0609020204030204" pitchFamily="49" charset="0"/>
              </a:rPr>
              <a:t> \n", size));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("Her bir </a:t>
            </a:r>
            <a:r>
              <a:rPr lang="tr-TR" sz="1100" dirty="0" err="1">
                <a:latin typeface="Consolas" panose="020B0609020204030204" pitchFamily="49" charset="0"/>
              </a:rPr>
              <a:t>elemanin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kapladigi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Hafiza</a:t>
            </a:r>
            <a:r>
              <a:rPr lang="tr-TR" sz="1100" dirty="0">
                <a:latin typeface="Consolas" panose="020B0609020204030204" pitchFamily="49" charset="0"/>
              </a:rPr>
              <a:t>:%</a:t>
            </a:r>
            <a:r>
              <a:rPr lang="tr-TR" sz="1100" dirty="0" err="1">
                <a:latin typeface="Consolas" panose="020B0609020204030204" pitchFamily="49" charset="0"/>
              </a:rPr>
              <a:t>ld</a:t>
            </a:r>
            <a:r>
              <a:rPr lang="tr-TR" sz="1100" dirty="0">
                <a:latin typeface="Consolas" panose="020B0609020204030204" pitchFamily="49" charset="0"/>
              </a:rPr>
              <a:t> \n",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double</a:t>
            </a:r>
            <a:r>
              <a:rPr lang="tr-TR" sz="11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("1.eleman=nm[0]: %f \n", nm[0]);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("10.yani Sonuncu Eleman=nm[9]: %f\n", nm[size-1]);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1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BB40091-4AB8-463F-AC61-8F5BA4D6B6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b="1" dirty="0"/>
              <a:t>Bir dizi </a:t>
            </a:r>
            <a:r>
              <a:rPr lang="tr-TR" sz="1600" b="1" u="sng" dirty="0"/>
              <a:t>aynı tipteki tüm elemanları depolayabildiğinden</a:t>
            </a:r>
            <a:r>
              <a:rPr lang="tr-TR" sz="1600" b="1" dirty="0"/>
              <a:t>, onun kapladığı toplam hafıza veri tipine bağlıdır.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sz="16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Dizinin 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Uzunlugu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: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10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Her bir 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elemanin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kapladigi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Hafiza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: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4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1.eleman=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num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[0]: 50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10. yani Sonuncu Eleman=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num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[9]: 51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Dizinin 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Uzunlugu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: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10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Her bir 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elemanin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kapladigi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Hafiza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: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8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1.eleman=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nm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[0]: 50.000000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10. yani Sonuncu Eleman=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nm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[9]: 51.000000</a:t>
            </a:r>
          </a:p>
        </p:txBody>
      </p:sp>
    </p:spTree>
    <p:extLst>
      <p:ext uri="{BB962C8B-B14F-4D97-AF65-F5344CB8AC3E}">
        <p14:creationId xmlns:p14="http://schemas.microsoft.com/office/powerpoint/2010/main" val="221365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42C794AE-8A6A-4DA1-8BE5-C40D3410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Çok yapılan hatalar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F5FB257-4826-4D8A-B5E2-C7D259EF1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#define SIZE </a:t>
            </a:r>
            <a:r>
              <a:rPr lang="tr-TR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tr-TR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lang="tr-TR" i="0" dirty="0"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tr-TR" i="0" dirty="0">
                <a:effectLst/>
                <a:latin typeface="Consolas" panose="020B0609020204030204" pitchFamily="49" charset="0"/>
              </a:rPr>
              <a:t>   </a:t>
            </a:r>
            <a:r>
              <a:rPr lang="en-US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i="0" dirty="0">
                <a:effectLst/>
                <a:latin typeface="Consolas" panose="020B0609020204030204" pitchFamily="49" charset="0"/>
              </a:rPr>
              <a:t> </a:t>
            </a:r>
            <a:r>
              <a:rPr lang="tr-TR" i="0" dirty="0">
                <a:effectLst/>
                <a:latin typeface="Consolas" panose="020B0609020204030204" pitchFamily="49" charset="0"/>
              </a:rPr>
              <a:t>dizi</a:t>
            </a:r>
            <a:r>
              <a:rPr lang="en-US" i="0" dirty="0">
                <a:effectLst/>
                <a:latin typeface="Consolas" panose="020B0609020204030204" pitchFamily="49" charset="0"/>
              </a:rPr>
              <a:t>[SIZE];</a:t>
            </a:r>
            <a:r>
              <a:rPr lang="tr-TR" i="0" dirty="0">
                <a:effectLst/>
                <a:latin typeface="Consolas" panose="020B0609020204030204" pitchFamily="49" charset="0"/>
              </a:rPr>
              <a:t> </a:t>
            </a:r>
            <a:r>
              <a:rPr lang="tr-TR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//DOĞRU: Hata vermez.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i=1;</a:t>
            </a:r>
            <a:endParaRPr lang="tr-TR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i="0" dirty="0">
                <a:effectLst/>
                <a:latin typeface="Consolas" panose="020B0609020204030204" pitchFamily="49" charset="0"/>
              </a:rPr>
              <a:t>   dizi[i]=100; </a:t>
            </a:r>
            <a:r>
              <a:rPr lang="tr-TR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//DOĞRU: i tamsayı ve dizi uzunluğu içinde bir sayıdır.</a:t>
            </a:r>
          </a:p>
          <a:p>
            <a:pPr marL="0" indent="0">
              <a:buNone/>
            </a:pPr>
            <a:r>
              <a:rPr lang="tr-TR" i="0" dirty="0">
                <a:effectLst/>
                <a:latin typeface="Consolas" panose="020B0609020204030204" pitchFamily="49" charset="0"/>
              </a:rPr>
              <a:t>   dizi[i+1]=200; </a:t>
            </a:r>
            <a:r>
              <a:rPr lang="tr-TR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//DOĞRU: i tamsayı ve i+1 (2) dizi uzunluğu içinde bir sayıdır.</a:t>
            </a:r>
          </a:p>
          <a:p>
            <a:pPr marL="0" indent="0">
              <a:buNone/>
            </a:pPr>
            <a:r>
              <a:rPr lang="tr-TR" i="0" dirty="0">
                <a:effectLst/>
                <a:latin typeface="Consolas" panose="020B0609020204030204" pitchFamily="49" charset="0"/>
              </a:rPr>
              <a:t>   dizi[5]=10; </a:t>
            </a:r>
            <a:r>
              <a:rPr lang="tr-TR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//Mantıksal HATA: Dizi boyutu dışında verilen indis.</a:t>
            </a:r>
          </a:p>
          <a:p>
            <a:pPr marL="0" indent="0">
              <a:buNone/>
            </a:pPr>
            <a:r>
              <a:rPr lang="tr-TR" i="0" dirty="0">
                <a:effectLst/>
                <a:latin typeface="Consolas" panose="020B0609020204030204" pitchFamily="49" charset="0"/>
              </a:rPr>
              <a:t>   i=10;</a:t>
            </a:r>
          </a:p>
          <a:p>
            <a:pPr marL="0" indent="0">
              <a:buNone/>
            </a:pPr>
            <a:r>
              <a:rPr lang="tr-TR" i="0" dirty="0">
                <a:effectLst/>
                <a:latin typeface="Consolas" panose="020B0609020204030204" pitchFamily="49" charset="0"/>
              </a:rPr>
              <a:t>   dizi[i]=7; </a:t>
            </a:r>
            <a:r>
              <a:rPr lang="tr-TR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//Mantıksal HATA: Dizi boyutu dışında verilen indis.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</a:t>
            </a:r>
            <a:r>
              <a:rPr lang="tr-TR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izi[10]</a:t>
            </a:r>
          </a:p>
          <a:p>
            <a:pPr marL="0" indent="0">
              <a:buNone/>
            </a:pPr>
            <a:r>
              <a:rPr lang="tr-TR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tr-TR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tr-TR" i="0" dirty="0">
                <a:effectLst/>
                <a:latin typeface="Consolas" panose="020B0609020204030204" pitchFamily="49" charset="0"/>
              </a:rPr>
              <a:t> </a:t>
            </a:r>
            <a:r>
              <a:rPr lang="tr-TR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i="0" dirty="0">
                <a:effectLst/>
                <a:latin typeface="Consolas" panose="020B0609020204030204" pitchFamily="49" charset="0"/>
              </a:rPr>
              <a:t> SIZE2=10;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dizi2[SIZE2];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//DOĞRU: Ama her derleyicide çalışmaz</a:t>
            </a:r>
            <a:endParaRPr lang="tr-TR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i="0" dirty="0">
                <a:effectLst/>
                <a:latin typeface="Consolas" panose="020B0609020204030204" pitchFamily="49" charset="0"/>
              </a:rPr>
              <a:t>   </a:t>
            </a:r>
            <a:r>
              <a:rPr lang="tr-TR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i="0" dirty="0">
                <a:effectLst/>
                <a:latin typeface="Consolas" panose="020B0609020204030204" pitchFamily="49" charset="0"/>
              </a:rPr>
              <a:t> dizi3[</a:t>
            </a:r>
            <a:r>
              <a:rPr lang="tr-TR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lang="tr-TR" i="0" dirty="0">
                <a:effectLst/>
                <a:latin typeface="Consolas" panose="020B0609020204030204" pitchFamily="49" charset="0"/>
              </a:rPr>
              <a:t>]={1.0,2.0,3.0,4.0}; </a:t>
            </a:r>
            <a:r>
              <a:rPr lang="tr-TR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tr-TR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HATA! Dizi uzunluğu tamsayı olmalı</a:t>
            </a:r>
          </a:p>
          <a:p>
            <a:pPr marL="0" indent="0">
              <a:buNone/>
            </a:pPr>
            <a:r>
              <a:rPr lang="tr-TR" i="0" dirty="0">
                <a:effectLst/>
                <a:latin typeface="Consolas" panose="020B0609020204030204" pitchFamily="49" charset="0"/>
              </a:rPr>
              <a:t>   </a:t>
            </a:r>
            <a:r>
              <a:rPr lang="tr-TR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i="0" dirty="0">
                <a:effectLst/>
                <a:latin typeface="Consolas" panose="020B0609020204030204" pitchFamily="49" charset="0"/>
              </a:rPr>
              <a:t> f=1.0;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dizi[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tr-TR" dirty="0">
                <a:latin typeface="Consolas" panose="020B0609020204030204" pitchFamily="49" charset="0"/>
              </a:rPr>
              <a:t>]=100.0;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HATA! İndis tamsayı olmalı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627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dizi[5];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5 terimi de tamsayı olan bir dizi tanımlanıyor*/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dizi elemanlarını gezecek ve indis olarak kullanılacak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tamsayı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bir değişken tanımlanıyor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 =0; </a:t>
            </a:r>
            <a:r>
              <a:rPr lang="tr-TR" sz="16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 &lt;5; </a:t>
            </a:r>
            <a:r>
              <a:rPr lang="tr-TR" sz="16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 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("%d. 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sayiyi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 girin:",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scanf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("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",&amp;dizi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[ </a:t>
            </a:r>
            <a:r>
              <a:rPr lang="tr-TR" sz="16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("Tersten </a:t>
            </a:r>
            <a:r>
              <a:rPr lang="tr-TR" sz="1600" dirty="0" err="1">
                <a:latin typeface="Consolas" panose="020B0609020204030204" pitchFamily="49" charset="0"/>
              </a:rPr>
              <a:t>Sayilar</a:t>
            </a:r>
            <a:r>
              <a:rPr lang="tr-TR" sz="1600" dirty="0">
                <a:latin typeface="Consolas" panose="020B0609020204030204" pitchFamily="49" charset="0"/>
              </a:rPr>
              <a:t>:\n");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=4; </a:t>
            </a:r>
            <a:r>
              <a:rPr lang="tr-TR" sz="16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&gt;=0; </a:t>
            </a:r>
            <a:r>
              <a:rPr lang="tr-TR" sz="16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tr-TR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("%d\n", dizi[ </a:t>
            </a:r>
            <a:r>
              <a:rPr lang="tr-TR" sz="16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 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Klavyeden girilen 5 adet tamsayıyı, giriş sırasının tersinden ekrana yazan C programını kodlayınız.</a:t>
            </a:r>
          </a:p>
          <a:p>
            <a:r>
              <a:rPr lang="tr-TR" sz="2000" b="1" dirty="0"/>
              <a:t>Bu problemde dizi kullanılmayacak olsaydı, 5 ayrı değişkene ihtiyaç duyulacaktı. !!</a:t>
            </a:r>
          </a:p>
        </p:txBody>
      </p:sp>
    </p:spTree>
    <p:extLst>
      <p:ext uri="{BB962C8B-B14F-4D97-AF65-F5344CB8AC3E}">
        <p14:creationId xmlns:p14="http://schemas.microsoft.com/office/powerpoint/2010/main" val="78132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7078</TotalTime>
  <Words>3293</Words>
  <Application>Microsoft Office PowerPoint</Application>
  <PresentationFormat>Geniş ekran</PresentationFormat>
  <Paragraphs>412</Paragraphs>
  <Slides>17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Cambria Math</vt:lpstr>
      <vt:lpstr>Consolas</vt:lpstr>
      <vt:lpstr>Wingdings</vt:lpstr>
      <vt:lpstr>Wood Type</vt:lpstr>
      <vt:lpstr>C dili ile  yapısal programlama</vt:lpstr>
      <vt:lpstr>yapısal (structural) programlama nedir?</vt:lpstr>
      <vt:lpstr>DİZİ NEDİR?</vt:lpstr>
      <vt:lpstr>Tek boyutlu Dizi nasıl tanımlanır?</vt:lpstr>
      <vt:lpstr>DİZİ NİÇİN KULLANILIR?</vt:lpstr>
      <vt:lpstr>Elemanların Bellek Yerleşlimi</vt:lpstr>
      <vt:lpstr>DİZİnin kapladığı yer?</vt:lpstr>
      <vt:lpstr>Çok yapılan hatalar</vt:lpstr>
      <vt:lpstr>ÖRNEK 1</vt:lpstr>
      <vt:lpstr>ÖRNEK 2</vt:lpstr>
      <vt:lpstr>ÖRNEK 3</vt:lpstr>
      <vt:lpstr>ÖRNEK 4</vt:lpstr>
      <vt:lpstr>ÖRNEK 5</vt:lpstr>
      <vt:lpstr>ÖRNEK 6</vt:lpstr>
      <vt:lpstr>ÖRNEK 7</vt:lpstr>
      <vt:lpstr>ÖRNEK 8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528</cp:revision>
  <dcterms:created xsi:type="dcterms:W3CDTF">2020-05-21T06:51:03Z</dcterms:created>
  <dcterms:modified xsi:type="dcterms:W3CDTF">2025-02-17T08:12:14Z</dcterms:modified>
</cp:coreProperties>
</file>