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2"/>
  </p:notesMasterIdLst>
  <p:sldIdLst>
    <p:sldId id="256" r:id="rId2"/>
    <p:sldId id="392" r:id="rId3"/>
    <p:sldId id="369" r:id="rId4"/>
    <p:sldId id="371" r:id="rId5"/>
    <p:sldId id="379" r:id="rId6"/>
    <p:sldId id="368" r:id="rId7"/>
    <p:sldId id="384" r:id="rId8"/>
    <p:sldId id="389" r:id="rId9"/>
    <p:sldId id="375" r:id="rId10"/>
    <p:sldId id="376" r:id="rId11"/>
    <p:sldId id="377" r:id="rId12"/>
    <p:sldId id="390" r:id="rId13"/>
    <p:sldId id="385" r:id="rId14"/>
    <p:sldId id="382" r:id="rId15"/>
    <p:sldId id="378" r:id="rId16"/>
    <p:sldId id="383" r:id="rId17"/>
    <p:sldId id="386" r:id="rId18"/>
    <p:sldId id="391" r:id="rId19"/>
    <p:sldId id="387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FFFFCC"/>
    <a:srgbClr val="FFFF99"/>
    <a:srgbClr val="FF99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5889" autoAdjust="0"/>
  </p:normalViewPr>
  <p:slideViewPr>
    <p:cSldViewPr snapToGrid="0">
      <p:cViewPr varScale="1">
        <p:scale>
          <a:sx n="116" d="100"/>
          <a:sy n="116" d="100"/>
        </p:scale>
        <p:origin x="108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0ABE3A-6CDA-4226-9B86-519537E677FC}" type="datetimeFigureOut">
              <a:rPr lang="tr-TR" smtClean="0"/>
              <a:t>17.02.2025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91D6FB-D1B3-4F13-9A3B-291FE425954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111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91D6FB-D1B3-4F13-9A3B-291FE425954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5683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43497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52839"/>
            <a:ext cx="3200400" cy="1436204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582786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32146"/>
            <a:ext cx="3200400" cy="43485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DA16AA21-1863-4931-97CB-99D0A168701B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8539" y="6272784"/>
            <a:ext cx="7824410" cy="365125"/>
          </a:xfrm>
        </p:spPr>
        <p:txBody>
          <a:bodyPr/>
          <a:lstStyle/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342900"/>
            <a:ext cx="3200400" cy="1426265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1812267"/>
            <a:ext cx="3200400" cy="436844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49640" y="6272784"/>
            <a:ext cx="2688336" cy="365125"/>
          </a:xfrm>
        </p:spPr>
        <p:txBody>
          <a:bodyPr/>
          <a:lstStyle/>
          <a:p>
            <a:fld id="{3772C379-9A7C-4C87-A116-CBE9F58B04C5}" type="datetimeFigureOut">
              <a:rPr lang="en-US" dirty="0"/>
              <a:t>2/17/2025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2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6"/>
          <p:cNvSpPr/>
          <p:nvPr userDrawn="1"/>
        </p:nvSpPr>
        <p:spPr>
          <a:xfrm>
            <a:off x="1052716" y="26390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7"/>
          <p:cNvSpPr/>
          <p:nvPr userDrawn="1"/>
        </p:nvSpPr>
        <p:spPr>
          <a:xfrm>
            <a:off x="1052716" y="1906835"/>
            <a:ext cx="10075531" cy="80683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8"/>
          <p:cNvSpPr/>
          <p:nvPr userDrawn="1"/>
        </p:nvSpPr>
        <p:spPr>
          <a:xfrm>
            <a:off x="1052716" y="401738"/>
            <a:ext cx="10075532" cy="1429227"/>
          </a:xfrm>
          <a:prstGeom prst="rect">
            <a:avLst/>
          </a:prstGeom>
          <a:blipFill dpi="0" rotWithShape="1">
            <a:blip r:embed="rId1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34633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tr-TR" dirty="0"/>
              <a:t>Elektronik Yük. Müh. İlhan ÖZKAN, ilhanozkan@outlook.com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z="8000" dirty="0"/>
              <a:t>C dili ile  </a:t>
            </a:r>
            <a:r>
              <a:rPr lang="tr-TR" sz="8000"/>
              <a:t>yapısal programlama</a:t>
            </a:r>
            <a:endParaRPr lang="en-US" sz="8000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İlhan ÖZKAN, Elektronik Yüksek Mühendisi</a:t>
            </a:r>
            <a:br>
              <a:rPr lang="tr-TR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Mayıs 2020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346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(j=0; j&lt;SUTUN; j++)  //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Birinci</a:t>
            </a:r>
            <a:r>
              <a:rPr lang="tr-TR" b="1" dirty="0">
                <a:latin typeface="Consolas" panose="020B0609020204030204" pitchFamily="49" charset="0"/>
              </a:rPr>
              <a:t>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</a:t>
            </a:r>
            <a:r>
              <a:rPr lang="tr-TR" b="1" dirty="0" err="1">
                <a:latin typeface="Consolas" panose="020B0609020204030204" pitchFamily="49" charset="0"/>
              </a:rPr>
              <a:t>scanf</a:t>
            </a:r>
            <a:r>
              <a:rPr lang="tr-TR" b="1" dirty="0">
                <a:latin typeface="Consolas" panose="020B0609020204030204" pitchFamily="49" charset="0"/>
              </a:rPr>
              <a:t>("%</a:t>
            </a:r>
            <a:r>
              <a:rPr lang="tr-TR" b="1" dirty="0" err="1">
                <a:latin typeface="Consolas" panose="020B0609020204030204" pitchFamily="49" charset="0"/>
              </a:rPr>
              <a:t>d",&amp;matris</a:t>
            </a:r>
            <a:r>
              <a:rPr lang="tr-TR" b="1" dirty="0">
                <a:latin typeface="Consolas" panose="020B0609020204030204" pitchFamily="49" charset="0"/>
              </a:rPr>
              <a:t>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0</a:t>
            </a:r>
            <a:r>
              <a:rPr lang="tr-TR" b="1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(j=0; j&lt;SUTUN; j++)  //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İkinci</a:t>
            </a:r>
            <a:r>
              <a:rPr lang="tr-TR" b="1" dirty="0">
                <a:latin typeface="Consolas" panose="020B0609020204030204" pitchFamily="49" charset="0"/>
              </a:rPr>
              <a:t>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</a:t>
            </a:r>
            <a:r>
              <a:rPr lang="tr-TR" b="1" dirty="0" err="1">
                <a:latin typeface="Consolas" panose="020B0609020204030204" pitchFamily="49" charset="0"/>
              </a:rPr>
              <a:t>scanf</a:t>
            </a:r>
            <a:r>
              <a:rPr lang="tr-TR" b="1" dirty="0">
                <a:latin typeface="Consolas" panose="020B0609020204030204" pitchFamily="49" charset="0"/>
              </a:rPr>
              <a:t>("%</a:t>
            </a:r>
            <a:r>
              <a:rPr lang="tr-TR" b="1" dirty="0" err="1">
                <a:latin typeface="Consolas" panose="020B0609020204030204" pitchFamily="49" charset="0"/>
              </a:rPr>
              <a:t>d",&amp;matris</a:t>
            </a:r>
            <a:r>
              <a:rPr lang="tr-TR" b="1" dirty="0">
                <a:latin typeface="Consolas" panose="020B0609020204030204" pitchFamily="49" charset="0"/>
              </a:rPr>
              <a:t>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1</a:t>
            </a:r>
            <a:r>
              <a:rPr lang="tr-TR" b="1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(j=0; j&lt;SUTUN; j++)  //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Üçüncü</a:t>
            </a:r>
            <a:r>
              <a:rPr lang="tr-TR" b="1" dirty="0">
                <a:latin typeface="Consolas" panose="020B0609020204030204" pitchFamily="49" charset="0"/>
              </a:rPr>
              <a:t> Satır Okuyalım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   </a:t>
            </a:r>
            <a:r>
              <a:rPr lang="tr-TR" b="1" dirty="0" err="1">
                <a:latin typeface="Consolas" panose="020B0609020204030204" pitchFamily="49" charset="0"/>
              </a:rPr>
              <a:t>scanf</a:t>
            </a:r>
            <a:r>
              <a:rPr lang="tr-TR" b="1" dirty="0">
                <a:latin typeface="Consolas" panose="020B0609020204030204" pitchFamily="49" charset="0"/>
              </a:rPr>
              <a:t>("%</a:t>
            </a:r>
            <a:r>
              <a:rPr lang="tr-TR" b="1" dirty="0" err="1">
                <a:latin typeface="Consolas" panose="020B0609020204030204" pitchFamily="49" charset="0"/>
              </a:rPr>
              <a:t>d",&amp;matris</a:t>
            </a:r>
            <a:r>
              <a:rPr lang="tr-TR" b="1" dirty="0">
                <a:latin typeface="Consolas" panose="020B0609020204030204" pitchFamily="49" charset="0"/>
              </a:rPr>
              <a:t>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2</a:t>
            </a:r>
            <a:r>
              <a:rPr lang="tr-TR" b="1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b="1" dirty="0">
                <a:latin typeface="Consolas" panose="020B0609020204030204" pitchFamily="49" charset="0"/>
              </a:rPr>
              <a:t>  //Bunun yerine iç içe iki </a:t>
            </a:r>
            <a:r>
              <a:rPr lang="tr-TR" b="1" dirty="0" err="1">
                <a:latin typeface="Consolas" panose="020B0609020204030204" pitchFamily="49" charset="0"/>
              </a:rPr>
              <a:t>for</a:t>
            </a:r>
            <a:r>
              <a:rPr lang="tr-TR" b="1" dirty="0">
                <a:latin typeface="Consolas" panose="020B0609020204030204" pitchFamily="49" charset="0"/>
              </a:rPr>
              <a:t> tanımlanır;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 (i=0; i&lt;SATIR; i++)</a:t>
            </a:r>
            <a:r>
              <a:rPr lang="tr-TR" dirty="0">
                <a:latin typeface="Consolas" panose="020B0609020204030204" pitchFamily="49" charset="0"/>
              </a:rPr>
              <a:t> { //İkinci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//Birinci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d",&amp;matris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</a:t>
            </a:r>
            <a:r>
              <a:rPr lang="tr-TR" dirty="0" err="1">
                <a:latin typeface="Consolas" panose="020B0609020204030204" pitchFamily="49" charset="0"/>
              </a:rPr>
              <a:t>nTABLO</a:t>
            </a:r>
            <a:r>
              <a:rPr lang="tr-TR" dirty="0">
                <a:latin typeface="Consolas" panose="020B0609020204030204" pitchFamily="49" charset="0"/>
              </a:rPr>
              <a:t>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  //İkinci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//Birinci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</a:t>
            </a:r>
            <a:r>
              <a:rPr lang="tr-TR" dirty="0" err="1">
                <a:latin typeface="Consolas" panose="020B0609020204030204" pitchFamily="49" charset="0"/>
              </a:rPr>
              <a:t>t",matris</a:t>
            </a:r>
            <a:r>
              <a:rPr lang="tr-TR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3x4'lük (iki boyutlu bir dizi) matris elemanlarını klavyeden girip, tablo halinde ekrana yazdıran programı yazınız.</a:t>
            </a: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16108ED3-19FA-4C5C-9D1B-4A5FEFE645BD}"/>
              </a:ext>
            </a:extLst>
          </p:cNvPr>
          <p:cNvSpPr/>
          <p:nvPr/>
        </p:nvSpPr>
        <p:spPr>
          <a:xfrm rot="19152993">
            <a:off x="957901" y="1568383"/>
            <a:ext cx="6390659" cy="304698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boyutlu dizilerde </a:t>
            </a:r>
          </a:p>
          <a:p>
            <a:pPr algn="ctr"/>
            <a:r>
              <a:rPr lang="tr-TR" sz="3200" b="1" u="sng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her bir terimi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dolaşmada 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BOYUT kadar iç içe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highlight>
                  <a:srgbClr val="FFFF00"/>
                </a:highlight>
              </a:rPr>
              <a:t> kullanılır: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İki boyutlu dizide iç içe iki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Üç boyutlu dizide iç içe üç </a:t>
            </a:r>
            <a:r>
              <a:rPr lang="tr-TR" sz="32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for</a:t>
            </a: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8940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2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6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4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 //Matris Tanımı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  //i </a:t>
            </a:r>
            <a:r>
              <a:rPr lang="tr-TR" dirty="0" err="1">
                <a:latin typeface="Consolas" panose="020B0609020204030204" pitchFamily="49" charset="0"/>
              </a:rPr>
              <a:t>sutun</a:t>
            </a:r>
            <a:r>
              <a:rPr lang="tr-TR" dirty="0">
                <a:latin typeface="Consolas" panose="020B0609020204030204" pitchFamily="49" charset="0"/>
              </a:rPr>
              <a:t> için, j satır için tanımlandı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  //İkinci Boyut (SATIR)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satir:",i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  //Birinci Boyut (SUTUN)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</a:t>
            </a:r>
            <a:r>
              <a:rPr lang="tr-TR" dirty="0" err="1">
                <a:latin typeface="Consolas" panose="020B0609020204030204" pitchFamily="49" charset="0"/>
              </a:rPr>
              <a:t>scanf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d",&amp;matris</a:t>
            </a:r>
            <a:r>
              <a:rPr lang="tr-TR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satirToplamlar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[SATIR]={0}; </a:t>
            </a:r>
            <a:r>
              <a:rPr lang="tr-TR" dirty="0">
                <a:latin typeface="Consolas" panose="020B0609020204030204" pitchFamily="49" charset="0"/>
              </a:rPr>
              <a:t>//Bütün elemanları 0 olan dizi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(i=0; i&lt;SATIR; i++) {  // 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(j=0; j&lt;SUTUN; j++) // 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satirToplamlar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[i]+=matris[i][j];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/* </a:t>
            </a:r>
            <a:r>
              <a:rPr lang="tr-TR" dirty="0" err="1">
                <a:latin typeface="Consolas" panose="020B0609020204030204" pitchFamily="49" charset="0"/>
              </a:rPr>
              <a:t>İçdeki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bitince tüm satırdaki elemanlar toplanmış oldu*/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}/*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Dışdaki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ile de her bir satır için toplam tekrarlanıyor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("Satır Toplamları:");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("%d\t",</a:t>
            </a:r>
            <a:r>
              <a:rPr lang="tr-TR" dirty="0" err="1">
                <a:latin typeface="Consolas" panose="020B0609020204030204" pitchFamily="49" charset="0"/>
              </a:rPr>
              <a:t>satirToplamlar</a:t>
            </a:r>
            <a:r>
              <a:rPr lang="tr-TR" dirty="0">
                <a:latin typeface="Consolas" panose="020B0609020204030204" pitchFamily="49" charset="0"/>
              </a:rPr>
              <a:t>[i]);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sutunToplamlar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[SUTUN]={0}; </a:t>
            </a:r>
            <a:r>
              <a:rPr lang="tr-TR" dirty="0">
                <a:latin typeface="Consolas" panose="020B0609020204030204" pitchFamily="49" charset="0"/>
              </a:rPr>
              <a:t>//Bütün elemanları 0 olan dizi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(j=0; j&lt;SUTUN; j++) // Birinci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   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 (i=0; i&lt;SATIR; i++) {  // İkinci Boyut İçin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   </a:t>
            </a:r>
            <a:r>
              <a:rPr lang="tr-TR" dirty="0" err="1">
                <a:solidFill>
                  <a:srgbClr val="0070C0"/>
                </a:solidFill>
                <a:latin typeface="Consolas" panose="020B0609020204030204" pitchFamily="49" charset="0"/>
              </a:rPr>
              <a:t>sutunToplamlar</a:t>
            </a:r>
            <a:r>
              <a:rPr lang="tr-TR" dirty="0">
                <a:solidFill>
                  <a:srgbClr val="0070C0"/>
                </a:solidFill>
                <a:latin typeface="Consolas" panose="020B0609020204030204" pitchFamily="49" charset="0"/>
              </a:rPr>
              <a:t>[j]+=matris[i][j];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/* </a:t>
            </a:r>
            <a:r>
              <a:rPr lang="tr-TR" dirty="0" err="1">
                <a:latin typeface="Consolas" panose="020B0609020204030204" pitchFamily="49" charset="0"/>
              </a:rPr>
              <a:t>İçdeki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bitince tüm </a:t>
            </a:r>
            <a:r>
              <a:rPr lang="tr-TR" dirty="0" err="1">
                <a:latin typeface="Consolas" panose="020B0609020204030204" pitchFamily="49" charset="0"/>
              </a:rPr>
              <a:t>sutundaki</a:t>
            </a:r>
            <a:r>
              <a:rPr lang="tr-TR" dirty="0">
                <a:latin typeface="Consolas" panose="020B0609020204030204" pitchFamily="49" charset="0"/>
              </a:rPr>
              <a:t> elemanlar toplanmış oldu*/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}/*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Dışdaki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ile de her bir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sutun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için toplam tekrarlanıyor 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("Sütun Toplamları:");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("%d\t",</a:t>
            </a:r>
            <a:r>
              <a:rPr lang="tr-TR" dirty="0" err="1">
                <a:latin typeface="Consolas" panose="020B0609020204030204" pitchFamily="49" charset="0"/>
              </a:rPr>
              <a:t>sutunToplamlar</a:t>
            </a:r>
            <a:r>
              <a:rPr lang="tr-TR" dirty="0">
                <a:latin typeface="Consolas" panose="020B0609020204030204" pitchFamily="49" charset="0"/>
              </a:rPr>
              <a:t>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Elemanları klavyeden girilen 4x6'lık matrisin (iki boyutlu bir dizinin) </a:t>
            </a:r>
            <a:r>
              <a:rPr lang="tr-TR" sz="2000" b="1" dirty="0"/>
              <a:t>satır ve sütun toplamlarını </a:t>
            </a:r>
            <a:r>
              <a:rPr lang="tr-TR" sz="2000" dirty="0"/>
              <a:t>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2257704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SUTUN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i&lt;SATIR;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	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matris[i][j]=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()%100;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toplamlar[</a:t>
            </a:r>
            <a:r>
              <a:rPr lang="tr-TR" b="1" dirty="0">
                <a:solidFill>
                  <a:srgbClr val="0070C0"/>
                </a:solidFill>
                <a:latin typeface="Consolas" panose="020B0609020204030204" pitchFamily="49" charset="0"/>
              </a:rPr>
              <a:t>SUTUN</a:t>
            </a:r>
            <a:r>
              <a:rPr lang="tr-TR" dirty="0">
                <a:latin typeface="Consolas" panose="020B0609020204030204" pitchFamily="49" charset="0"/>
              </a:rPr>
              <a:t>]=</a:t>
            </a:r>
            <a:r>
              <a:rPr lang="tr-TR" dirty="0">
                <a:highlight>
                  <a:srgbClr val="FFFF00"/>
                </a:highlight>
                <a:latin typeface="Consolas" panose="020B0609020204030204" pitchFamily="49" charset="0"/>
              </a:rPr>
              <a:t>{0}</a:t>
            </a:r>
            <a:r>
              <a:rPr lang="tr-TR" dirty="0">
                <a:latin typeface="Consolas" panose="020B0609020204030204" pitchFamily="49" charset="0"/>
              </a:rPr>
              <a:t>; //Bütün elemanları 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/* </a:t>
            </a:r>
            <a:r>
              <a:rPr lang="tr-TR" u="sng" dirty="0">
                <a:solidFill>
                  <a:srgbClr val="0070C0"/>
                </a:solidFill>
                <a:latin typeface="Consolas" panose="020B0609020204030204" pitchFamily="49" charset="0"/>
              </a:rPr>
              <a:t>Her bir satırda SUTUN kadar eleman var. </a:t>
            </a:r>
            <a:r>
              <a:rPr lang="tr-TR" dirty="0">
                <a:latin typeface="Consolas" panose="020B0609020204030204" pitchFamily="49" charset="0"/>
              </a:rPr>
              <a:t>*/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for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 (i=0; i&lt;SATIR; i++) </a:t>
            </a:r>
            <a:r>
              <a:rPr lang="tr-TR" dirty="0">
                <a:latin typeface="Consolas" panose="020B0609020204030204" pitchFamily="49" charset="0"/>
              </a:rPr>
              <a:t>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	toplamlar[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]+=matris[i][j];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("Toplam:");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j&lt;SUTUN;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		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("%d\</a:t>
            </a:r>
            <a:r>
              <a:rPr lang="tr-TR" dirty="0" err="1">
                <a:latin typeface="Consolas" panose="020B0609020204030204" pitchFamily="49" charset="0"/>
              </a:rPr>
              <a:t>t",toplamlar</a:t>
            </a:r>
            <a:r>
              <a:rPr lang="tr-TR" dirty="0">
                <a:latin typeface="Consolas" panose="020B0609020204030204" pitchFamily="49" charset="0"/>
              </a:rPr>
              <a:t>[j]);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Elemanları rastgele verilen 3x5'lık matrisin (iki boyutlu bir dizinin) </a:t>
            </a:r>
            <a:r>
              <a:rPr lang="tr-TR" sz="2000" b="1" dirty="0"/>
              <a:t>satır toplamlarını</a:t>
            </a:r>
            <a:r>
              <a:rPr lang="tr-TR" sz="2000" dirty="0"/>
              <a:t> ekrana yazan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115066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KACOGRENCI 15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KACDEGISIKNOT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notlar[KACDEGISIKNOT][KACOGRENCI];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ILK BOYUT OGRENCI,IKINCI BOYUT SINAV Kullanılacak Sayaçlar Bu sırada verilmeli!!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[KACDEGISIKNOT]={35,50,5,5,5}; //Vize:35, Final:50, Odevler:5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//Her bir sınav için rastgele not veriliyor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(i=0; i&lt; KACOGRENCI;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(j=0; j&lt; KACDEGISIKNOT;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      notlar[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][</a:t>
            </a:r>
            <a:r>
              <a:rPr lang="tr-TR" b="1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]=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()%100;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</a:t>
            </a:r>
            <a:r>
              <a:rPr lang="tr-TR" dirty="0" err="1">
                <a:latin typeface="Consolas" panose="020B0609020204030204" pitchFamily="49" charset="0"/>
              </a:rPr>
              <a:t>sıavın</a:t>
            </a:r>
            <a:r>
              <a:rPr lang="tr-TR" dirty="0">
                <a:latin typeface="Consolas" panose="020B0609020204030204" pitchFamily="49" charset="0"/>
              </a:rPr>
              <a:t> Ortalaması hesaplanıyor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Sinav</a:t>
            </a:r>
            <a:r>
              <a:rPr lang="tr-TR" dirty="0">
                <a:latin typeface="Consolas" panose="020B0609020204030204" pitchFamily="49" charset="0"/>
              </a:rPr>
              <a:t> ortalaması:%.2f\n",</a:t>
            </a:r>
            <a:r>
              <a:rPr lang="tr-TR" dirty="0" err="1">
                <a:latin typeface="Consolas" panose="020B0609020204030204" pitchFamily="49" charset="0"/>
              </a:rPr>
              <a:t>j,sinavToplam</a:t>
            </a:r>
            <a:r>
              <a:rPr lang="tr-TR" dirty="0">
                <a:latin typeface="Consolas" panose="020B0609020204030204" pitchFamily="49" charset="0"/>
              </a:rPr>
              <a:t>/KACOGRENCI);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</a:t>
            </a:r>
            <a:r>
              <a:rPr lang="tr-TR">
                <a:latin typeface="Consolas" panose="020B0609020204030204" pitchFamily="49" charset="0"/>
              </a:rPr>
              <a:t>bir Öğrencinin </a:t>
            </a:r>
            <a:r>
              <a:rPr lang="tr-TR" dirty="0">
                <a:latin typeface="Consolas" panose="020B0609020204030204" pitchFamily="49" charset="0"/>
              </a:rPr>
              <a:t>Ağırlıklı Notu hesaplanıyor.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]*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]/100.0;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Öğrenci ortalaması:%.2f\n",</a:t>
            </a:r>
            <a:r>
              <a:rPr lang="tr-TR" dirty="0" err="1">
                <a:latin typeface="Consolas" panose="020B0609020204030204" pitchFamily="49" charset="0"/>
              </a:rPr>
              <a:t>i,agirlikliNot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Bir dersteki öğrencilere ilişkin;</a:t>
            </a:r>
          </a:p>
          <a:p>
            <a:r>
              <a:rPr lang="tr-TR" sz="2000" dirty="0"/>
              <a:t>Vize ve Final Notları ile verilen üç adet ödevin notları bir değişkende tutulacaktır.</a:t>
            </a:r>
          </a:p>
          <a:p>
            <a:r>
              <a:rPr lang="tr-TR" sz="2000" dirty="0"/>
              <a:t>Her bir sınavın ortalaması ile her bir öğrencinin ağırlıklı not ortalamalarını yazan C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210655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İKİ BOYUTLU DİZİLERİN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İki boyutlu dizilerde ikinci boyutun işaret ettiği her bir dizi sırasıyla bellekte yer alır.</a:t>
            </a:r>
          </a:p>
          <a:p>
            <a:r>
              <a:rPr lang="tr-TR" dirty="0"/>
              <a:t>Yandaki örnek için;</a:t>
            </a:r>
          </a:p>
          <a:p>
            <a:r>
              <a:rPr lang="tr-T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dizi[9]; </a:t>
            </a:r>
          </a:p>
          <a:p>
            <a:r>
              <a:rPr lang="tr-TR" dirty="0"/>
              <a:t>Tanımlamasıyla ayrılacak bellek bölgesi verilen örnekle aynı bellek miktarına sahiptir.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766460" y="628156"/>
            <a:ext cx="680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sz="2400" dirty="0" err="1"/>
              <a:t>int</a:t>
            </a:r>
            <a:r>
              <a:rPr lang="tr-TR" sz="2400" dirty="0"/>
              <a:t> dizi1[3][3]={{3,2,4},{4,5,6},{8,10,55}};</a:t>
            </a:r>
          </a:p>
        </p:txBody>
      </p:sp>
      <p:sp>
        <p:nvSpPr>
          <p:cNvPr id="54" name="Dikdörtgen: Köşeleri Yuvarlatılmış 53">
            <a:extLst>
              <a:ext uri="{FF2B5EF4-FFF2-40B4-BE49-F238E27FC236}">
                <a16:creationId xmlns:a16="http://schemas.microsoft.com/office/drawing/2014/main" id="{B0F6957A-48C8-4A3D-BADB-5A6D8B00CBED}"/>
              </a:ext>
            </a:extLst>
          </p:cNvPr>
          <p:cNvSpPr/>
          <p:nvPr/>
        </p:nvSpPr>
        <p:spPr>
          <a:xfrm>
            <a:off x="2594734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5" name="Dikdörtgen: Köşeleri Yuvarlatılmış 54">
            <a:extLst>
              <a:ext uri="{FF2B5EF4-FFF2-40B4-BE49-F238E27FC236}">
                <a16:creationId xmlns:a16="http://schemas.microsoft.com/office/drawing/2014/main" id="{E9D4C85E-2447-434D-B3E1-EC28A58F2876}"/>
              </a:ext>
            </a:extLst>
          </p:cNvPr>
          <p:cNvSpPr/>
          <p:nvPr/>
        </p:nvSpPr>
        <p:spPr>
          <a:xfrm>
            <a:off x="3106835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6" name="Dikdörtgen: Köşeleri Yuvarlatılmış 55">
            <a:extLst>
              <a:ext uri="{FF2B5EF4-FFF2-40B4-BE49-F238E27FC236}">
                <a16:creationId xmlns:a16="http://schemas.microsoft.com/office/drawing/2014/main" id="{A81FEFD6-43B1-4BAA-BC41-07CDD5E5E963}"/>
              </a:ext>
            </a:extLst>
          </p:cNvPr>
          <p:cNvSpPr/>
          <p:nvPr/>
        </p:nvSpPr>
        <p:spPr>
          <a:xfrm>
            <a:off x="3603341" y="1259078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7" name="Dikdörtgen: Köşeleri Yuvarlatılmış 56">
            <a:extLst>
              <a:ext uri="{FF2B5EF4-FFF2-40B4-BE49-F238E27FC236}">
                <a16:creationId xmlns:a16="http://schemas.microsoft.com/office/drawing/2014/main" id="{93E694BF-95E8-4BD6-9A62-21908616027B}"/>
              </a:ext>
            </a:extLst>
          </p:cNvPr>
          <p:cNvSpPr/>
          <p:nvPr/>
        </p:nvSpPr>
        <p:spPr>
          <a:xfrm>
            <a:off x="2609123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8" name="Dikdörtgen: Köşeleri Yuvarlatılmış 57">
            <a:extLst>
              <a:ext uri="{FF2B5EF4-FFF2-40B4-BE49-F238E27FC236}">
                <a16:creationId xmlns:a16="http://schemas.microsoft.com/office/drawing/2014/main" id="{0D72D2E0-B9D0-40A1-897D-31D338E3EC90}"/>
              </a:ext>
            </a:extLst>
          </p:cNvPr>
          <p:cNvSpPr/>
          <p:nvPr/>
        </p:nvSpPr>
        <p:spPr>
          <a:xfrm>
            <a:off x="3105469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50" name="Dikdörtgen: Köşeleri Yuvarlatılmış 49">
            <a:extLst>
              <a:ext uri="{FF2B5EF4-FFF2-40B4-BE49-F238E27FC236}">
                <a16:creationId xmlns:a16="http://schemas.microsoft.com/office/drawing/2014/main" id="{066561D0-BAAC-4F06-A8DD-169246F0C893}"/>
              </a:ext>
            </a:extLst>
          </p:cNvPr>
          <p:cNvSpPr/>
          <p:nvPr/>
        </p:nvSpPr>
        <p:spPr>
          <a:xfrm>
            <a:off x="3601815" y="1664951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7" name="Dikdörtgen: Köşeleri Yuvarlatılmış 76">
            <a:extLst>
              <a:ext uri="{FF2B5EF4-FFF2-40B4-BE49-F238E27FC236}">
                <a16:creationId xmlns:a16="http://schemas.microsoft.com/office/drawing/2014/main" id="{C61884E3-EA82-4E98-8E0D-3859682B581B}"/>
              </a:ext>
            </a:extLst>
          </p:cNvPr>
          <p:cNvSpPr/>
          <p:nvPr/>
        </p:nvSpPr>
        <p:spPr>
          <a:xfrm>
            <a:off x="2605625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78" name="Dikdörtgen: Köşeleri Yuvarlatılmış 77">
            <a:extLst>
              <a:ext uri="{FF2B5EF4-FFF2-40B4-BE49-F238E27FC236}">
                <a16:creationId xmlns:a16="http://schemas.microsoft.com/office/drawing/2014/main" id="{C5EFBAB7-FE85-4923-A10D-AF6E24A66828}"/>
              </a:ext>
            </a:extLst>
          </p:cNvPr>
          <p:cNvSpPr/>
          <p:nvPr/>
        </p:nvSpPr>
        <p:spPr>
          <a:xfrm>
            <a:off x="3101971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79" name="Dikdörtgen: Köşeleri Yuvarlatılmış 78">
            <a:extLst>
              <a:ext uri="{FF2B5EF4-FFF2-40B4-BE49-F238E27FC236}">
                <a16:creationId xmlns:a16="http://schemas.microsoft.com/office/drawing/2014/main" id="{58441D42-ADBF-419E-AAB1-7861DEA6C02E}"/>
              </a:ext>
            </a:extLst>
          </p:cNvPr>
          <p:cNvSpPr/>
          <p:nvPr/>
        </p:nvSpPr>
        <p:spPr>
          <a:xfrm>
            <a:off x="3598317" y="2080170"/>
            <a:ext cx="497712" cy="3819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60" name="Dikdörtgen: Köşeleri Yuvarlatılmış 59">
            <a:extLst>
              <a:ext uri="{FF2B5EF4-FFF2-40B4-BE49-F238E27FC236}">
                <a16:creationId xmlns:a16="http://schemas.microsoft.com/office/drawing/2014/main" id="{55D3410B-F657-4257-9DD4-C8F3A43CF57B}"/>
              </a:ext>
            </a:extLst>
          </p:cNvPr>
          <p:cNvSpPr/>
          <p:nvPr/>
        </p:nvSpPr>
        <p:spPr>
          <a:xfrm>
            <a:off x="6167221" y="238908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Dikdörtgen: Köşeleri Yuvarlatılmış 60">
            <a:extLst>
              <a:ext uri="{FF2B5EF4-FFF2-40B4-BE49-F238E27FC236}">
                <a16:creationId xmlns:a16="http://schemas.microsoft.com/office/drawing/2014/main" id="{3F806802-0E1B-470E-BD6F-65316A341091}"/>
              </a:ext>
            </a:extLst>
          </p:cNvPr>
          <p:cNvSpPr/>
          <p:nvPr/>
        </p:nvSpPr>
        <p:spPr>
          <a:xfrm>
            <a:off x="6167221" y="2771052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Dikdörtgen: Köşeleri Yuvarlatılmış 61">
            <a:extLst>
              <a:ext uri="{FF2B5EF4-FFF2-40B4-BE49-F238E27FC236}">
                <a16:creationId xmlns:a16="http://schemas.microsoft.com/office/drawing/2014/main" id="{37F92D1B-19F5-4D00-A581-2D417131B301}"/>
              </a:ext>
            </a:extLst>
          </p:cNvPr>
          <p:cNvSpPr/>
          <p:nvPr/>
        </p:nvSpPr>
        <p:spPr>
          <a:xfrm>
            <a:off x="6167221" y="315301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45AF37BE-AD3B-45CF-9A85-A2ED8A8F6DA5}"/>
              </a:ext>
            </a:extLst>
          </p:cNvPr>
          <p:cNvSpPr txBox="1"/>
          <p:nvPr/>
        </p:nvSpPr>
        <p:spPr>
          <a:xfrm>
            <a:off x="6724392" y="244926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dizi1[0][0]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654D07D5-C60D-4937-A4E2-059236F301D6}"/>
              </a:ext>
            </a:extLst>
          </p:cNvPr>
          <p:cNvSpPr txBox="1"/>
          <p:nvPr/>
        </p:nvSpPr>
        <p:spPr>
          <a:xfrm>
            <a:off x="6731280" y="283122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dizi1[0][1]</a:t>
            </a:r>
          </a:p>
        </p:txBody>
      </p:sp>
      <p:sp>
        <p:nvSpPr>
          <p:cNvPr id="67" name="Metin kutusu 66">
            <a:extLst>
              <a:ext uri="{FF2B5EF4-FFF2-40B4-BE49-F238E27FC236}">
                <a16:creationId xmlns:a16="http://schemas.microsoft.com/office/drawing/2014/main" id="{EAFF5801-45DD-4DC5-9F05-0D8C8A36BAD9}"/>
              </a:ext>
            </a:extLst>
          </p:cNvPr>
          <p:cNvSpPr txBox="1"/>
          <p:nvPr/>
        </p:nvSpPr>
        <p:spPr>
          <a:xfrm>
            <a:off x="6724392" y="3209868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dizi1[0][2]</a:t>
            </a:r>
          </a:p>
        </p:txBody>
      </p:sp>
      <p:sp>
        <p:nvSpPr>
          <p:cNvPr id="70" name="Metin kutusu 69">
            <a:extLst>
              <a:ext uri="{FF2B5EF4-FFF2-40B4-BE49-F238E27FC236}">
                <a16:creationId xmlns:a16="http://schemas.microsoft.com/office/drawing/2014/main" id="{4E03AE94-FD80-40D6-B3F3-A2870261AEB6}"/>
              </a:ext>
            </a:extLst>
          </p:cNvPr>
          <p:cNvSpPr txBox="1"/>
          <p:nvPr/>
        </p:nvSpPr>
        <p:spPr>
          <a:xfrm>
            <a:off x="5478028" y="245331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65FDE0</a:t>
            </a:r>
          </a:p>
        </p:txBody>
      </p:sp>
      <p:sp>
        <p:nvSpPr>
          <p:cNvPr id="71" name="Metin kutusu 70">
            <a:extLst>
              <a:ext uri="{FF2B5EF4-FFF2-40B4-BE49-F238E27FC236}">
                <a16:creationId xmlns:a16="http://schemas.microsoft.com/office/drawing/2014/main" id="{9515ABC2-11D9-44B2-9561-3D470A1B0953}"/>
              </a:ext>
            </a:extLst>
          </p:cNvPr>
          <p:cNvSpPr txBox="1"/>
          <p:nvPr/>
        </p:nvSpPr>
        <p:spPr>
          <a:xfrm>
            <a:off x="5479234" y="2827833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65FDE4</a:t>
            </a:r>
          </a:p>
        </p:txBody>
      </p:sp>
      <p:sp>
        <p:nvSpPr>
          <p:cNvPr id="72" name="Metin kutusu 71">
            <a:extLst>
              <a:ext uri="{FF2B5EF4-FFF2-40B4-BE49-F238E27FC236}">
                <a16:creationId xmlns:a16="http://schemas.microsoft.com/office/drawing/2014/main" id="{DD8AAC6C-AC13-44CB-960C-794C60DB5AC6}"/>
              </a:ext>
            </a:extLst>
          </p:cNvPr>
          <p:cNvSpPr txBox="1"/>
          <p:nvPr/>
        </p:nvSpPr>
        <p:spPr>
          <a:xfrm>
            <a:off x="5478028" y="3202348"/>
            <a:ext cx="67037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65FDE8</a:t>
            </a:r>
          </a:p>
        </p:txBody>
      </p: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424710" y="2025773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sp>
        <p:nvSpPr>
          <p:cNvPr id="63" name="Dikdörtgen: Köşeleri Yuvarlatılmış 62">
            <a:extLst>
              <a:ext uri="{FF2B5EF4-FFF2-40B4-BE49-F238E27FC236}">
                <a16:creationId xmlns:a16="http://schemas.microsoft.com/office/drawing/2014/main" id="{B5157CED-2F0A-4193-A2B6-309E4007EDAE}"/>
              </a:ext>
            </a:extLst>
          </p:cNvPr>
          <p:cNvSpPr/>
          <p:nvPr/>
        </p:nvSpPr>
        <p:spPr>
          <a:xfrm>
            <a:off x="6175380" y="3534982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4" name="Dikdörtgen: Köşeleri Yuvarlatılmış 63">
            <a:extLst>
              <a:ext uri="{FF2B5EF4-FFF2-40B4-BE49-F238E27FC236}">
                <a16:creationId xmlns:a16="http://schemas.microsoft.com/office/drawing/2014/main" id="{C51E0C35-922F-496A-9851-7C3333285045}"/>
              </a:ext>
            </a:extLst>
          </p:cNvPr>
          <p:cNvSpPr/>
          <p:nvPr/>
        </p:nvSpPr>
        <p:spPr>
          <a:xfrm>
            <a:off x="6177720" y="3916947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9F1539C8-536A-470E-B56F-80ED4D100FA9}"/>
              </a:ext>
            </a:extLst>
          </p:cNvPr>
          <p:cNvSpPr txBox="1"/>
          <p:nvPr/>
        </p:nvSpPr>
        <p:spPr>
          <a:xfrm>
            <a:off x="6724392" y="3576863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dizi1[1][0]</a:t>
            </a:r>
          </a:p>
        </p:txBody>
      </p:sp>
      <p:sp>
        <p:nvSpPr>
          <p:cNvPr id="69" name="Metin kutusu 68">
            <a:extLst>
              <a:ext uri="{FF2B5EF4-FFF2-40B4-BE49-F238E27FC236}">
                <a16:creationId xmlns:a16="http://schemas.microsoft.com/office/drawing/2014/main" id="{4BCE649B-278D-42A6-908E-1491FE6F40E9}"/>
              </a:ext>
            </a:extLst>
          </p:cNvPr>
          <p:cNvSpPr txBox="1"/>
          <p:nvPr/>
        </p:nvSpPr>
        <p:spPr>
          <a:xfrm>
            <a:off x="6724392" y="3974109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dizi1[1][1]</a:t>
            </a:r>
          </a:p>
        </p:txBody>
      </p:sp>
      <p:sp>
        <p:nvSpPr>
          <p:cNvPr id="73" name="Metin kutusu 72">
            <a:extLst>
              <a:ext uri="{FF2B5EF4-FFF2-40B4-BE49-F238E27FC236}">
                <a16:creationId xmlns:a16="http://schemas.microsoft.com/office/drawing/2014/main" id="{062DD279-8FE1-4265-BB4B-7DE7C45BEB2A}"/>
              </a:ext>
            </a:extLst>
          </p:cNvPr>
          <p:cNvSpPr txBox="1"/>
          <p:nvPr/>
        </p:nvSpPr>
        <p:spPr>
          <a:xfrm>
            <a:off x="5487372" y="3576863"/>
            <a:ext cx="6719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65FDEC</a:t>
            </a:r>
          </a:p>
        </p:txBody>
      </p:sp>
      <p:sp>
        <p:nvSpPr>
          <p:cNvPr id="74" name="Metin kutusu 73">
            <a:extLst>
              <a:ext uri="{FF2B5EF4-FFF2-40B4-BE49-F238E27FC236}">
                <a16:creationId xmlns:a16="http://schemas.microsoft.com/office/drawing/2014/main" id="{939E9FD6-CF0A-4438-8B1F-312BBB68828E}"/>
              </a:ext>
            </a:extLst>
          </p:cNvPr>
          <p:cNvSpPr txBox="1"/>
          <p:nvPr/>
        </p:nvSpPr>
        <p:spPr>
          <a:xfrm>
            <a:off x="5478028" y="3959878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65FDF0</a:t>
            </a:r>
          </a:p>
        </p:txBody>
      </p:sp>
      <p:sp>
        <p:nvSpPr>
          <p:cNvPr id="51" name="Dikdörtgen: Köşeleri Yuvarlatılmış 50">
            <a:extLst>
              <a:ext uri="{FF2B5EF4-FFF2-40B4-BE49-F238E27FC236}">
                <a16:creationId xmlns:a16="http://schemas.microsoft.com/office/drawing/2014/main" id="{F46390BE-6DAB-4070-8C52-B735F1A73609}"/>
              </a:ext>
            </a:extLst>
          </p:cNvPr>
          <p:cNvSpPr/>
          <p:nvPr/>
        </p:nvSpPr>
        <p:spPr>
          <a:xfrm>
            <a:off x="6181326" y="428698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52" name="Metin kutusu 51">
            <a:extLst>
              <a:ext uri="{FF2B5EF4-FFF2-40B4-BE49-F238E27FC236}">
                <a16:creationId xmlns:a16="http://schemas.microsoft.com/office/drawing/2014/main" id="{9C1D9550-7C3D-4E65-BEDD-043B96B979B8}"/>
              </a:ext>
            </a:extLst>
          </p:cNvPr>
          <p:cNvSpPr txBox="1"/>
          <p:nvPr/>
        </p:nvSpPr>
        <p:spPr>
          <a:xfrm>
            <a:off x="6727998" y="434415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dizi1[1][2]</a:t>
            </a:r>
          </a:p>
        </p:txBody>
      </p:sp>
      <p:sp>
        <p:nvSpPr>
          <p:cNvPr id="76" name="Metin kutusu 75">
            <a:extLst>
              <a:ext uri="{FF2B5EF4-FFF2-40B4-BE49-F238E27FC236}">
                <a16:creationId xmlns:a16="http://schemas.microsoft.com/office/drawing/2014/main" id="{124D81BC-CBB8-4F0B-9B5D-FA303B56F7AC}"/>
              </a:ext>
            </a:extLst>
          </p:cNvPr>
          <p:cNvSpPr txBox="1"/>
          <p:nvPr/>
        </p:nvSpPr>
        <p:spPr>
          <a:xfrm>
            <a:off x="5481634" y="4329919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65FDF4</a:t>
            </a:r>
          </a:p>
        </p:txBody>
      </p:sp>
      <p:sp>
        <p:nvSpPr>
          <p:cNvPr id="80" name="Dikdörtgen: Köşeleri Yuvarlatılmış 79">
            <a:extLst>
              <a:ext uri="{FF2B5EF4-FFF2-40B4-BE49-F238E27FC236}">
                <a16:creationId xmlns:a16="http://schemas.microsoft.com/office/drawing/2014/main" id="{BD3DC62C-DD16-47E9-A284-49D4F3E5B50B}"/>
              </a:ext>
            </a:extLst>
          </p:cNvPr>
          <p:cNvSpPr/>
          <p:nvPr/>
        </p:nvSpPr>
        <p:spPr>
          <a:xfrm>
            <a:off x="6175380" y="4659453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81" name="Dikdörtgen: Köşeleri Yuvarlatılmış 80">
            <a:extLst>
              <a:ext uri="{FF2B5EF4-FFF2-40B4-BE49-F238E27FC236}">
                <a16:creationId xmlns:a16="http://schemas.microsoft.com/office/drawing/2014/main" id="{60BD5A3A-2142-4D75-BA4E-6A3694A246AC}"/>
              </a:ext>
            </a:extLst>
          </p:cNvPr>
          <p:cNvSpPr/>
          <p:nvPr/>
        </p:nvSpPr>
        <p:spPr>
          <a:xfrm>
            <a:off x="6177720" y="5041418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82" name="Metin kutusu 81">
            <a:extLst>
              <a:ext uri="{FF2B5EF4-FFF2-40B4-BE49-F238E27FC236}">
                <a16:creationId xmlns:a16="http://schemas.microsoft.com/office/drawing/2014/main" id="{254663DB-386C-4AA8-9A99-0439B1EC57C7}"/>
              </a:ext>
            </a:extLst>
          </p:cNvPr>
          <p:cNvSpPr txBox="1"/>
          <p:nvPr/>
        </p:nvSpPr>
        <p:spPr>
          <a:xfrm>
            <a:off x="6724392" y="4701334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dizi1[2][0]</a:t>
            </a:r>
          </a:p>
        </p:txBody>
      </p:sp>
      <p:sp>
        <p:nvSpPr>
          <p:cNvPr id="83" name="Metin kutusu 82">
            <a:extLst>
              <a:ext uri="{FF2B5EF4-FFF2-40B4-BE49-F238E27FC236}">
                <a16:creationId xmlns:a16="http://schemas.microsoft.com/office/drawing/2014/main" id="{FB5DB0A6-A380-4E0E-BE0D-5B7187B841C1}"/>
              </a:ext>
            </a:extLst>
          </p:cNvPr>
          <p:cNvSpPr txBox="1"/>
          <p:nvPr/>
        </p:nvSpPr>
        <p:spPr>
          <a:xfrm>
            <a:off x="6724392" y="5098580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dizi1[2][1]</a:t>
            </a:r>
          </a:p>
        </p:txBody>
      </p:sp>
      <p:sp>
        <p:nvSpPr>
          <p:cNvPr id="84" name="Metin kutusu 83">
            <a:extLst>
              <a:ext uri="{FF2B5EF4-FFF2-40B4-BE49-F238E27FC236}">
                <a16:creationId xmlns:a16="http://schemas.microsoft.com/office/drawing/2014/main" id="{82C4F43C-F885-4465-947F-FF7B620BEB8D}"/>
              </a:ext>
            </a:extLst>
          </p:cNvPr>
          <p:cNvSpPr txBox="1"/>
          <p:nvPr/>
        </p:nvSpPr>
        <p:spPr>
          <a:xfrm>
            <a:off x="5487372" y="4701334"/>
            <a:ext cx="6639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65FDF8</a:t>
            </a:r>
          </a:p>
        </p:txBody>
      </p:sp>
      <p:sp>
        <p:nvSpPr>
          <p:cNvPr id="85" name="Metin kutusu 84">
            <a:extLst>
              <a:ext uri="{FF2B5EF4-FFF2-40B4-BE49-F238E27FC236}">
                <a16:creationId xmlns:a16="http://schemas.microsoft.com/office/drawing/2014/main" id="{0A6E63F4-9D94-4AA3-A06B-E61E9C237F9E}"/>
              </a:ext>
            </a:extLst>
          </p:cNvPr>
          <p:cNvSpPr txBox="1"/>
          <p:nvPr/>
        </p:nvSpPr>
        <p:spPr>
          <a:xfrm>
            <a:off x="5478028" y="5084349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65FDFC</a:t>
            </a:r>
          </a:p>
        </p:txBody>
      </p:sp>
      <p:sp>
        <p:nvSpPr>
          <p:cNvPr id="86" name="Dikdörtgen: Köşeleri Yuvarlatılmış 85">
            <a:extLst>
              <a:ext uri="{FF2B5EF4-FFF2-40B4-BE49-F238E27FC236}">
                <a16:creationId xmlns:a16="http://schemas.microsoft.com/office/drawing/2014/main" id="{FD3FF0D2-4348-4806-B907-DC4DA200B027}"/>
              </a:ext>
            </a:extLst>
          </p:cNvPr>
          <p:cNvSpPr/>
          <p:nvPr/>
        </p:nvSpPr>
        <p:spPr>
          <a:xfrm>
            <a:off x="6181326" y="5411459"/>
            <a:ext cx="497712" cy="381965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  <p:sp>
        <p:nvSpPr>
          <p:cNvPr id="87" name="Metin kutusu 86">
            <a:extLst>
              <a:ext uri="{FF2B5EF4-FFF2-40B4-BE49-F238E27FC236}">
                <a16:creationId xmlns:a16="http://schemas.microsoft.com/office/drawing/2014/main" id="{833B71C8-E45D-4530-BD63-4AC2CB72FF9E}"/>
              </a:ext>
            </a:extLst>
          </p:cNvPr>
          <p:cNvSpPr txBox="1"/>
          <p:nvPr/>
        </p:nvSpPr>
        <p:spPr>
          <a:xfrm>
            <a:off x="6727998" y="5468621"/>
            <a:ext cx="8386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dizi1[2][2]</a:t>
            </a:r>
          </a:p>
        </p:txBody>
      </p:sp>
      <p:sp>
        <p:nvSpPr>
          <p:cNvPr id="88" name="Metin kutusu 87">
            <a:extLst>
              <a:ext uri="{FF2B5EF4-FFF2-40B4-BE49-F238E27FC236}">
                <a16:creationId xmlns:a16="http://schemas.microsoft.com/office/drawing/2014/main" id="{64F5851F-9119-4D9D-97EB-2A9DA2F37BEF}"/>
              </a:ext>
            </a:extLst>
          </p:cNvPr>
          <p:cNvSpPr txBox="1"/>
          <p:nvPr/>
        </p:nvSpPr>
        <p:spPr>
          <a:xfrm>
            <a:off x="5481634" y="5454390"/>
            <a:ext cx="6559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100" dirty="0"/>
              <a:t>65FE00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7B922D89-F196-4480-BC26-71029FF4ADB8}"/>
              </a:ext>
            </a:extLst>
          </p:cNvPr>
          <p:cNvGrpSpPr/>
          <p:nvPr/>
        </p:nvGrpSpPr>
        <p:grpSpPr>
          <a:xfrm>
            <a:off x="766460" y="3707668"/>
            <a:ext cx="1506319" cy="381965"/>
            <a:chOff x="3119579" y="2771052"/>
            <a:chExt cx="1506319" cy="381965"/>
          </a:xfrm>
        </p:grpSpPr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A120DE84-5AF7-4617-9F96-CA39F009F7EB}"/>
                </a:ext>
              </a:extLst>
            </p:cNvPr>
            <p:cNvSpPr/>
            <p:nvPr/>
          </p:nvSpPr>
          <p:spPr>
            <a:xfrm>
              <a:off x="3119579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AA34059A-E1A5-4024-AF3A-481F3CA013FB}"/>
                </a:ext>
              </a:extLst>
            </p:cNvPr>
            <p:cNvSpPr/>
            <p:nvPr/>
          </p:nvSpPr>
          <p:spPr>
            <a:xfrm>
              <a:off x="3631680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49ABDE19-6F5B-42C5-883E-5ED09EC81924}"/>
                </a:ext>
              </a:extLst>
            </p:cNvPr>
            <p:cNvSpPr/>
            <p:nvPr/>
          </p:nvSpPr>
          <p:spPr>
            <a:xfrm>
              <a:off x="4128186" y="2771052"/>
              <a:ext cx="497712" cy="38196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grpSp>
        <p:nvGrpSpPr>
          <p:cNvPr id="4" name="Grup 3">
            <a:extLst>
              <a:ext uri="{FF2B5EF4-FFF2-40B4-BE49-F238E27FC236}">
                <a16:creationId xmlns:a16="http://schemas.microsoft.com/office/drawing/2014/main" id="{19AEBE1D-1992-4D2C-AA63-9182772F05A0}"/>
              </a:ext>
            </a:extLst>
          </p:cNvPr>
          <p:cNvGrpSpPr/>
          <p:nvPr/>
        </p:nvGrpSpPr>
        <p:grpSpPr>
          <a:xfrm>
            <a:off x="2325436" y="3707667"/>
            <a:ext cx="1490404" cy="381965"/>
            <a:chOff x="3135494" y="3903335"/>
            <a:chExt cx="1490404" cy="381965"/>
          </a:xfrm>
          <a:solidFill>
            <a:srgbClr val="FFFF00"/>
          </a:solidFill>
        </p:grpSpPr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C3629D73-499F-4593-B931-49BDF5AE9103}"/>
                </a:ext>
              </a:extLst>
            </p:cNvPr>
            <p:cNvSpPr/>
            <p:nvPr/>
          </p:nvSpPr>
          <p:spPr>
            <a:xfrm>
              <a:off x="3135494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5" name="Dikdörtgen: Köşeleri Yuvarlatılmış 94">
              <a:extLst>
                <a:ext uri="{FF2B5EF4-FFF2-40B4-BE49-F238E27FC236}">
                  <a16:creationId xmlns:a16="http://schemas.microsoft.com/office/drawing/2014/main" id="{DD411A68-4A96-4602-A08F-BA6AED9A96DF}"/>
                </a:ext>
              </a:extLst>
            </p:cNvPr>
            <p:cNvSpPr/>
            <p:nvPr/>
          </p:nvSpPr>
          <p:spPr>
            <a:xfrm>
              <a:off x="3631840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F11E8E82-29A5-422B-82A0-D9E7B22BC893}"/>
                </a:ext>
              </a:extLst>
            </p:cNvPr>
            <p:cNvSpPr/>
            <p:nvPr/>
          </p:nvSpPr>
          <p:spPr>
            <a:xfrm>
              <a:off x="4128186" y="3903335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9C9990F4-0CAA-46F3-812B-39EC10AA55F8}"/>
              </a:ext>
            </a:extLst>
          </p:cNvPr>
          <p:cNvGrpSpPr/>
          <p:nvPr/>
        </p:nvGrpSpPr>
        <p:grpSpPr>
          <a:xfrm>
            <a:off x="3871734" y="3715191"/>
            <a:ext cx="1490404" cy="381965"/>
            <a:chOff x="3135494" y="5045143"/>
            <a:chExt cx="1490404" cy="381965"/>
          </a:xfrm>
          <a:solidFill>
            <a:srgbClr val="FFFF00"/>
          </a:solidFill>
        </p:grpSpPr>
        <p:sp>
          <p:nvSpPr>
            <p:cNvPr id="97" name="Dikdörtgen: Köşeleri Yuvarlatılmış 96">
              <a:extLst>
                <a:ext uri="{FF2B5EF4-FFF2-40B4-BE49-F238E27FC236}">
                  <a16:creationId xmlns:a16="http://schemas.microsoft.com/office/drawing/2014/main" id="{59329091-F9CC-4DE9-B714-2CA43A636969}"/>
                </a:ext>
              </a:extLst>
            </p:cNvPr>
            <p:cNvSpPr/>
            <p:nvPr/>
          </p:nvSpPr>
          <p:spPr>
            <a:xfrm>
              <a:off x="3135494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8" name="Dikdörtgen: Köşeleri Yuvarlatılmış 97">
              <a:extLst>
                <a:ext uri="{FF2B5EF4-FFF2-40B4-BE49-F238E27FC236}">
                  <a16:creationId xmlns:a16="http://schemas.microsoft.com/office/drawing/2014/main" id="{FE425B1E-7F81-4946-B57F-654B50698982}"/>
                </a:ext>
              </a:extLst>
            </p:cNvPr>
            <p:cNvSpPr/>
            <p:nvPr/>
          </p:nvSpPr>
          <p:spPr>
            <a:xfrm>
              <a:off x="3631840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9" name="Dikdörtgen: Köşeleri Yuvarlatılmış 98">
              <a:extLst>
                <a:ext uri="{FF2B5EF4-FFF2-40B4-BE49-F238E27FC236}">
                  <a16:creationId xmlns:a16="http://schemas.microsoft.com/office/drawing/2014/main" id="{04FD9205-0348-42CB-B285-73F096527880}"/>
                </a:ext>
              </a:extLst>
            </p:cNvPr>
            <p:cNvSpPr/>
            <p:nvPr/>
          </p:nvSpPr>
          <p:spPr>
            <a:xfrm>
              <a:off x="4128186" y="5045143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55</a:t>
              </a:r>
            </a:p>
          </p:txBody>
        </p:sp>
      </p:grpSp>
      <p:sp>
        <p:nvSpPr>
          <p:cNvPr id="100" name="Dikdörtgen: Köşeleri Yuvarlatılmış 99">
            <a:extLst>
              <a:ext uri="{FF2B5EF4-FFF2-40B4-BE49-F238E27FC236}">
                <a16:creationId xmlns:a16="http://schemas.microsoft.com/office/drawing/2014/main" id="{57DFD9CC-8BB6-4D30-B442-5FF2A6248EA9}"/>
              </a:ext>
            </a:extLst>
          </p:cNvPr>
          <p:cNvSpPr/>
          <p:nvPr/>
        </p:nvSpPr>
        <p:spPr>
          <a:xfrm>
            <a:off x="2592404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1" name="Dikdörtgen: Köşeleri Yuvarlatılmış 100">
            <a:extLst>
              <a:ext uri="{FF2B5EF4-FFF2-40B4-BE49-F238E27FC236}">
                <a16:creationId xmlns:a16="http://schemas.microsoft.com/office/drawing/2014/main" id="{5FE32DAA-4198-47AD-80DC-B37763FB690E}"/>
              </a:ext>
            </a:extLst>
          </p:cNvPr>
          <p:cNvSpPr/>
          <p:nvPr/>
        </p:nvSpPr>
        <p:spPr>
          <a:xfrm>
            <a:off x="3095713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2" name="Dikdörtgen: Köşeleri Yuvarlatılmış 101">
            <a:extLst>
              <a:ext uri="{FF2B5EF4-FFF2-40B4-BE49-F238E27FC236}">
                <a16:creationId xmlns:a16="http://schemas.microsoft.com/office/drawing/2014/main" id="{E8F3D31B-0CFC-408F-B0D9-BE24531ACE86}"/>
              </a:ext>
            </a:extLst>
          </p:cNvPr>
          <p:cNvSpPr/>
          <p:nvPr/>
        </p:nvSpPr>
        <p:spPr>
          <a:xfrm>
            <a:off x="3601011" y="1249553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3" name="Dikdörtgen: Köşeleri Yuvarlatılmış 102">
            <a:extLst>
              <a:ext uri="{FF2B5EF4-FFF2-40B4-BE49-F238E27FC236}">
                <a16:creationId xmlns:a16="http://schemas.microsoft.com/office/drawing/2014/main" id="{80D697DD-62A6-4C63-B33D-DA2B6CAD3EF7}"/>
              </a:ext>
            </a:extLst>
          </p:cNvPr>
          <p:cNvSpPr/>
          <p:nvPr/>
        </p:nvSpPr>
        <p:spPr>
          <a:xfrm>
            <a:off x="2593770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4" name="Dikdörtgen: Köşeleri Yuvarlatılmış 103">
            <a:extLst>
              <a:ext uri="{FF2B5EF4-FFF2-40B4-BE49-F238E27FC236}">
                <a16:creationId xmlns:a16="http://schemas.microsoft.com/office/drawing/2014/main" id="{2DF2727D-5AE8-4389-A1EA-CE9B8E72F77B}"/>
              </a:ext>
            </a:extLst>
          </p:cNvPr>
          <p:cNvSpPr/>
          <p:nvPr/>
        </p:nvSpPr>
        <p:spPr>
          <a:xfrm>
            <a:off x="3098908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5" name="Dikdörtgen: Köşeleri Yuvarlatılmış 104">
            <a:extLst>
              <a:ext uri="{FF2B5EF4-FFF2-40B4-BE49-F238E27FC236}">
                <a16:creationId xmlns:a16="http://schemas.microsoft.com/office/drawing/2014/main" id="{7117948D-782D-499D-AA56-5C42D9FAE8CD}"/>
              </a:ext>
            </a:extLst>
          </p:cNvPr>
          <p:cNvSpPr/>
          <p:nvPr/>
        </p:nvSpPr>
        <p:spPr>
          <a:xfrm>
            <a:off x="3595254" y="1658535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6" name="Dikdörtgen: Köşeleri Yuvarlatılmış 105">
            <a:extLst>
              <a:ext uri="{FF2B5EF4-FFF2-40B4-BE49-F238E27FC236}">
                <a16:creationId xmlns:a16="http://schemas.microsoft.com/office/drawing/2014/main" id="{F6D88AB3-2566-4F94-A86B-C9622EC5814A}"/>
              </a:ext>
            </a:extLst>
          </p:cNvPr>
          <p:cNvSpPr/>
          <p:nvPr/>
        </p:nvSpPr>
        <p:spPr>
          <a:xfrm>
            <a:off x="2592404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7" name="Dikdörtgen: Köşeleri Yuvarlatılmış 106">
            <a:extLst>
              <a:ext uri="{FF2B5EF4-FFF2-40B4-BE49-F238E27FC236}">
                <a16:creationId xmlns:a16="http://schemas.microsoft.com/office/drawing/2014/main" id="{3ED891FA-5EEA-4562-8873-B2707751E753}"/>
              </a:ext>
            </a:extLst>
          </p:cNvPr>
          <p:cNvSpPr/>
          <p:nvPr/>
        </p:nvSpPr>
        <p:spPr>
          <a:xfrm>
            <a:off x="3097542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8" name="Dikdörtgen: Köşeleri Yuvarlatılmış 107">
            <a:extLst>
              <a:ext uri="{FF2B5EF4-FFF2-40B4-BE49-F238E27FC236}">
                <a16:creationId xmlns:a16="http://schemas.microsoft.com/office/drawing/2014/main" id="{088F171F-D1FD-4419-8D45-E26DB005A99E}"/>
              </a:ext>
            </a:extLst>
          </p:cNvPr>
          <p:cNvSpPr/>
          <p:nvPr/>
        </p:nvSpPr>
        <p:spPr>
          <a:xfrm>
            <a:off x="3602680" y="2080170"/>
            <a:ext cx="497712" cy="381965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55</a:t>
            </a:r>
          </a:p>
        </p:txBody>
      </p:sp>
    </p:spTree>
    <p:extLst>
      <p:ext uri="{BB962C8B-B14F-4D97-AF65-F5344CB8AC3E}">
        <p14:creationId xmlns:p14="http://schemas.microsoft.com/office/powerpoint/2010/main" val="66388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9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4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9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4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9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4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5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54" grpId="0" animBg="1"/>
      <p:bldP spid="55" grpId="0" animBg="1"/>
      <p:bldP spid="56" grpId="0" animBg="1"/>
      <p:bldP spid="57" grpId="0" animBg="1"/>
      <p:bldP spid="58" grpId="0" animBg="1"/>
      <p:bldP spid="50" grpId="0" animBg="1"/>
      <p:bldP spid="77" grpId="0" animBg="1"/>
      <p:bldP spid="78" grpId="0" animBg="1"/>
      <p:bldP spid="79" grpId="0" animBg="1"/>
      <p:bldP spid="60" grpId="0" animBg="1"/>
      <p:bldP spid="61" grpId="0" animBg="1"/>
      <p:bldP spid="62" grpId="0" animBg="1"/>
      <p:bldP spid="65" grpId="0"/>
      <p:bldP spid="66" grpId="0"/>
      <p:bldP spid="67" grpId="0"/>
      <p:bldP spid="70" grpId="0"/>
      <p:bldP spid="71" grpId="0"/>
      <p:bldP spid="72" grpId="0"/>
      <p:bldP spid="75" grpId="0"/>
      <p:bldP spid="63" grpId="0" animBg="1"/>
      <p:bldP spid="64" grpId="0" animBg="1"/>
      <p:bldP spid="68" grpId="0"/>
      <p:bldP spid="69" grpId="0"/>
      <p:bldP spid="73" grpId="0"/>
      <p:bldP spid="74" grpId="0"/>
      <p:bldP spid="51" grpId="0" animBg="1"/>
      <p:bldP spid="52" grpId="0"/>
      <p:bldP spid="76" grpId="0"/>
      <p:bldP spid="80" grpId="0" animBg="1"/>
      <p:bldP spid="81" grpId="0" animBg="1"/>
      <p:bldP spid="82" grpId="0"/>
      <p:bldP spid="83" grpId="0"/>
      <p:bldP spid="84" grpId="0"/>
      <p:bldP spid="85" grpId="0"/>
      <p:bldP spid="86" grpId="0" animBg="1"/>
      <p:bldP spid="87" grpId="0"/>
      <p:bldP spid="88" grpId="0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859D7-F97D-4C1E-AC04-CA1014F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ÇOK</a:t>
            </a:r>
            <a:r>
              <a:rPr lang="tr-TR" dirty="0"/>
              <a:t> </a:t>
            </a:r>
            <a:r>
              <a:rPr lang="tr-TR" b="1" dirty="0"/>
              <a:t>BOYUTLU</a:t>
            </a:r>
            <a:r>
              <a:rPr lang="tr-TR" dirty="0"/>
              <a:t> DİZİLER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7B830B-3587-484E-A611-AA686FC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1600" dirty="0"/>
              <a:t>Şu ana kadar gördüğümüz tek boyutlu dizilerdi. İki boyutlu diziler olan matrislerdir.</a:t>
            </a:r>
          </a:p>
          <a:p>
            <a:r>
              <a:rPr lang="tr-TR" sz="1600" dirty="0"/>
              <a:t>Bazı problemlerde; </a:t>
            </a:r>
            <a:r>
              <a:rPr lang="tr-TR" sz="1600" u="sng" dirty="0"/>
              <a:t>bir dizinin her bir elemanının </a:t>
            </a:r>
            <a:r>
              <a:rPr lang="tr-TR" sz="1600" dirty="0"/>
              <a:t>da matris (iki boyutlu dizi) olması istenir. Bu tür çok boyutlu dizilerde </a:t>
            </a:r>
            <a:r>
              <a:rPr lang="tr-TR" sz="1600" dirty="0">
                <a:highlight>
                  <a:srgbClr val="FFFF00"/>
                </a:highlight>
              </a:rPr>
              <a:t>en içteki dizinin boyutu </a:t>
            </a:r>
            <a:r>
              <a:rPr lang="tr-TR" sz="1600" dirty="0" err="1">
                <a:highlight>
                  <a:srgbClr val="FFFF00"/>
                </a:highlight>
              </a:rPr>
              <a:t>kimliklendirmede</a:t>
            </a:r>
            <a:r>
              <a:rPr lang="tr-TR" sz="1600" dirty="0">
                <a:highlight>
                  <a:srgbClr val="FFFF00"/>
                </a:highlight>
              </a:rPr>
              <a:t> sağda </a:t>
            </a:r>
            <a:r>
              <a:rPr lang="tr-TR" sz="1600" dirty="0"/>
              <a:t> yer alır. Aşağıdaki örnekte; çeşitli boyutlarda diziler tanımlanmıştır.</a:t>
            </a:r>
          </a:p>
          <a:p>
            <a:pPr marL="0" indent="0">
              <a:buNone/>
            </a:pPr>
            <a:endParaRPr lang="tr-TR" sz="1600" dirty="0"/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ucbuyutludizi1[3][2][2];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ucbuyutludizi1: elemanları 3 adet 2x2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ucbuyutludizi1[2][3][3];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ucbuyutludizi2: elemanları 2 adet 3x3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ucbuyutludizi1[4][3][2];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// ucbuyutludizi3: elemanları 4 adet 3x2 matris olan üç boyutlu bir dizi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 err="1"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dortbuyutludizi1[5][2][3][2];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600" dirty="0">
                <a:latin typeface="Consolas" panose="020B0609020204030204" pitchFamily="49" charset="0"/>
              </a:rPr>
              <a:t>/* dortbuyutludizi1: elemanları 5 adet olan ve her bir elemanı 2 adet 3x2 matris olan dört boyutlu bir dizi */</a:t>
            </a: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1600" dirty="0"/>
          </a:p>
        </p:txBody>
      </p:sp>
    </p:spTree>
    <p:extLst>
      <p:ext uri="{BB962C8B-B14F-4D97-AF65-F5344CB8AC3E}">
        <p14:creationId xmlns:p14="http://schemas.microsoft.com/office/powerpoint/2010/main" val="264607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 3">
            <a:extLst>
              <a:ext uri="{FF2B5EF4-FFF2-40B4-BE49-F238E27FC236}">
                <a16:creationId xmlns:a16="http://schemas.microsoft.com/office/drawing/2014/main" id="{72B42B04-D8E4-4C73-8ADB-AC983E089703}"/>
              </a:ext>
            </a:extLst>
          </p:cNvPr>
          <p:cNvGrpSpPr/>
          <p:nvPr/>
        </p:nvGrpSpPr>
        <p:grpSpPr>
          <a:xfrm>
            <a:off x="2584355" y="3332267"/>
            <a:ext cx="1509822" cy="1145895"/>
            <a:chOff x="4005151" y="1798099"/>
            <a:chExt cx="1509822" cy="1145895"/>
          </a:xfrm>
        </p:grpSpPr>
        <p:sp>
          <p:nvSpPr>
            <p:cNvPr id="88" name="Dikdörtgen: Köşeleri Yuvarlatılmış 87">
              <a:extLst>
                <a:ext uri="{FF2B5EF4-FFF2-40B4-BE49-F238E27FC236}">
                  <a16:creationId xmlns:a16="http://schemas.microsoft.com/office/drawing/2014/main" id="{4858DD4F-8065-4D5C-BB9A-4BA0376CEC3A}"/>
                </a:ext>
              </a:extLst>
            </p:cNvPr>
            <p:cNvSpPr/>
            <p:nvPr/>
          </p:nvSpPr>
          <p:spPr>
            <a:xfrm>
              <a:off x="4005151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9" name="Dikdörtgen: Köşeleri Yuvarlatılmış 88">
              <a:extLst>
                <a:ext uri="{FF2B5EF4-FFF2-40B4-BE49-F238E27FC236}">
                  <a16:creationId xmlns:a16="http://schemas.microsoft.com/office/drawing/2014/main" id="{251B96B1-D925-4F80-B6DA-EEBD0517274C}"/>
                </a:ext>
              </a:extLst>
            </p:cNvPr>
            <p:cNvSpPr/>
            <p:nvPr/>
          </p:nvSpPr>
          <p:spPr>
            <a:xfrm>
              <a:off x="4517252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90" name="Dikdörtgen: Köşeleri Yuvarlatılmış 89">
              <a:extLst>
                <a:ext uri="{FF2B5EF4-FFF2-40B4-BE49-F238E27FC236}">
                  <a16:creationId xmlns:a16="http://schemas.microsoft.com/office/drawing/2014/main" id="{E6BE54EB-65F4-4CDC-B4C4-EFCBB7AC5643}"/>
                </a:ext>
              </a:extLst>
            </p:cNvPr>
            <p:cNvSpPr/>
            <p:nvPr/>
          </p:nvSpPr>
          <p:spPr>
            <a:xfrm>
              <a:off x="5013758" y="179809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91" name="Dikdörtgen: Köşeleri Yuvarlatılmış 90">
              <a:extLst>
                <a:ext uri="{FF2B5EF4-FFF2-40B4-BE49-F238E27FC236}">
                  <a16:creationId xmlns:a16="http://schemas.microsoft.com/office/drawing/2014/main" id="{0D9FE697-0F02-4AD5-AA0D-EB962EB1DE65}"/>
                </a:ext>
              </a:extLst>
            </p:cNvPr>
            <p:cNvSpPr/>
            <p:nvPr/>
          </p:nvSpPr>
          <p:spPr>
            <a:xfrm>
              <a:off x="4005382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24</a:t>
              </a:r>
            </a:p>
          </p:txBody>
        </p:sp>
        <p:sp>
          <p:nvSpPr>
            <p:cNvPr id="92" name="Dikdörtgen: Köşeleri Yuvarlatılmış 91">
              <a:extLst>
                <a:ext uri="{FF2B5EF4-FFF2-40B4-BE49-F238E27FC236}">
                  <a16:creationId xmlns:a16="http://schemas.microsoft.com/office/drawing/2014/main" id="{66FA0AEB-F208-44A8-A932-D87DAEA6FC19}"/>
                </a:ext>
              </a:extLst>
            </p:cNvPr>
            <p:cNvSpPr/>
            <p:nvPr/>
          </p:nvSpPr>
          <p:spPr>
            <a:xfrm>
              <a:off x="4517483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25</a:t>
              </a:r>
            </a:p>
          </p:txBody>
        </p:sp>
        <p:sp>
          <p:nvSpPr>
            <p:cNvPr id="93" name="Dikdörtgen: Köşeleri Yuvarlatılmış 92">
              <a:extLst>
                <a:ext uri="{FF2B5EF4-FFF2-40B4-BE49-F238E27FC236}">
                  <a16:creationId xmlns:a16="http://schemas.microsoft.com/office/drawing/2014/main" id="{5BAD866C-A02E-47AD-81A0-916F74419A5F}"/>
                </a:ext>
              </a:extLst>
            </p:cNvPr>
            <p:cNvSpPr/>
            <p:nvPr/>
          </p:nvSpPr>
          <p:spPr>
            <a:xfrm>
              <a:off x="5013989" y="2180064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26</a:t>
              </a:r>
            </a:p>
          </p:txBody>
        </p:sp>
        <p:sp>
          <p:nvSpPr>
            <p:cNvPr id="94" name="Dikdörtgen: Köşeleri Yuvarlatılmış 93">
              <a:extLst>
                <a:ext uri="{FF2B5EF4-FFF2-40B4-BE49-F238E27FC236}">
                  <a16:creationId xmlns:a16="http://schemas.microsoft.com/office/drawing/2014/main" id="{7D6BFB4F-C203-4045-A866-03349A39726E}"/>
                </a:ext>
              </a:extLst>
            </p:cNvPr>
            <p:cNvSpPr/>
            <p:nvPr/>
          </p:nvSpPr>
          <p:spPr>
            <a:xfrm>
              <a:off x="4008654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27</a:t>
              </a:r>
            </a:p>
          </p:txBody>
        </p:sp>
        <p:sp>
          <p:nvSpPr>
            <p:cNvPr id="95" name="Dikdörtgen: Köşeleri Yuvarlatılmış 94">
              <a:extLst>
                <a:ext uri="{FF2B5EF4-FFF2-40B4-BE49-F238E27FC236}">
                  <a16:creationId xmlns:a16="http://schemas.microsoft.com/office/drawing/2014/main" id="{F0115FEE-9496-47B7-8FAF-F86DF3AA9D43}"/>
                </a:ext>
              </a:extLst>
            </p:cNvPr>
            <p:cNvSpPr/>
            <p:nvPr/>
          </p:nvSpPr>
          <p:spPr>
            <a:xfrm>
              <a:off x="4520755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28</a:t>
              </a:r>
            </a:p>
          </p:txBody>
        </p:sp>
        <p:sp>
          <p:nvSpPr>
            <p:cNvPr id="96" name="Dikdörtgen: Köşeleri Yuvarlatılmış 95">
              <a:extLst>
                <a:ext uri="{FF2B5EF4-FFF2-40B4-BE49-F238E27FC236}">
                  <a16:creationId xmlns:a16="http://schemas.microsoft.com/office/drawing/2014/main" id="{465F8AC1-0305-49A1-B5BE-A88C53A87863}"/>
                </a:ext>
              </a:extLst>
            </p:cNvPr>
            <p:cNvSpPr/>
            <p:nvPr/>
          </p:nvSpPr>
          <p:spPr>
            <a:xfrm>
              <a:off x="5017261" y="2562029"/>
              <a:ext cx="497712" cy="38196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29</a:t>
              </a:r>
            </a:p>
          </p:txBody>
        </p:sp>
      </p:grpSp>
      <p:grpSp>
        <p:nvGrpSpPr>
          <p:cNvPr id="3" name="Grup 2">
            <a:extLst>
              <a:ext uri="{FF2B5EF4-FFF2-40B4-BE49-F238E27FC236}">
                <a16:creationId xmlns:a16="http://schemas.microsoft.com/office/drawing/2014/main" id="{B452874D-2019-4B57-BF6B-70543BC21196}"/>
              </a:ext>
            </a:extLst>
          </p:cNvPr>
          <p:cNvGrpSpPr/>
          <p:nvPr/>
        </p:nvGrpSpPr>
        <p:grpSpPr>
          <a:xfrm>
            <a:off x="2090116" y="3709160"/>
            <a:ext cx="1522174" cy="1145895"/>
            <a:chOff x="2346553" y="1750467"/>
            <a:chExt cx="1522174" cy="1145895"/>
          </a:xfrm>
        </p:grpSpPr>
        <p:sp>
          <p:nvSpPr>
            <p:cNvPr id="79" name="Dikdörtgen: Köşeleri Yuvarlatılmış 78">
              <a:extLst>
                <a:ext uri="{FF2B5EF4-FFF2-40B4-BE49-F238E27FC236}">
                  <a16:creationId xmlns:a16="http://schemas.microsoft.com/office/drawing/2014/main" id="{B540D782-4B6E-47CA-A436-16321DCFEC17}"/>
                </a:ext>
              </a:extLst>
            </p:cNvPr>
            <p:cNvSpPr/>
            <p:nvPr/>
          </p:nvSpPr>
          <p:spPr>
            <a:xfrm>
              <a:off x="2346553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80" name="Dikdörtgen: Köşeleri Yuvarlatılmış 79">
              <a:extLst>
                <a:ext uri="{FF2B5EF4-FFF2-40B4-BE49-F238E27FC236}">
                  <a16:creationId xmlns:a16="http://schemas.microsoft.com/office/drawing/2014/main" id="{9DAB297A-96E2-4E68-B3B0-698AD25310A9}"/>
                </a:ext>
              </a:extLst>
            </p:cNvPr>
            <p:cNvSpPr/>
            <p:nvPr/>
          </p:nvSpPr>
          <p:spPr>
            <a:xfrm>
              <a:off x="2847768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81" name="Dikdörtgen: Köşeleri Yuvarlatılmış 80">
              <a:extLst>
                <a:ext uri="{FF2B5EF4-FFF2-40B4-BE49-F238E27FC236}">
                  <a16:creationId xmlns:a16="http://schemas.microsoft.com/office/drawing/2014/main" id="{2119DB5B-0C9A-4917-B78B-D55BC1A7BE4A}"/>
                </a:ext>
              </a:extLst>
            </p:cNvPr>
            <p:cNvSpPr/>
            <p:nvPr/>
          </p:nvSpPr>
          <p:spPr>
            <a:xfrm>
              <a:off x="3344274" y="175046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82" name="Dikdörtgen: Köşeleri Yuvarlatılmış 81">
              <a:extLst>
                <a:ext uri="{FF2B5EF4-FFF2-40B4-BE49-F238E27FC236}">
                  <a16:creationId xmlns:a16="http://schemas.microsoft.com/office/drawing/2014/main" id="{D2029718-DF19-4837-B787-3658249E04A9}"/>
                </a:ext>
              </a:extLst>
            </p:cNvPr>
            <p:cNvSpPr/>
            <p:nvPr/>
          </p:nvSpPr>
          <p:spPr>
            <a:xfrm>
              <a:off x="2346784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83" name="Dikdörtgen: Köşeleri Yuvarlatılmış 82">
              <a:extLst>
                <a:ext uri="{FF2B5EF4-FFF2-40B4-BE49-F238E27FC236}">
                  <a16:creationId xmlns:a16="http://schemas.microsoft.com/office/drawing/2014/main" id="{FC47C4C3-D8D2-495C-8857-DD98FA10AC39}"/>
                </a:ext>
              </a:extLst>
            </p:cNvPr>
            <p:cNvSpPr/>
            <p:nvPr/>
          </p:nvSpPr>
          <p:spPr>
            <a:xfrm>
              <a:off x="2847999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84" name="Dikdörtgen: Köşeleri Yuvarlatılmış 83">
              <a:extLst>
                <a:ext uri="{FF2B5EF4-FFF2-40B4-BE49-F238E27FC236}">
                  <a16:creationId xmlns:a16="http://schemas.microsoft.com/office/drawing/2014/main" id="{01A4F1F2-AB5A-4E0A-9BDD-591689AC6908}"/>
                </a:ext>
              </a:extLst>
            </p:cNvPr>
            <p:cNvSpPr/>
            <p:nvPr/>
          </p:nvSpPr>
          <p:spPr>
            <a:xfrm>
              <a:off x="3344505" y="2132432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85" name="Dikdörtgen: Köşeleri Yuvarlatılmış 84">
              <a:extLst>
                <a:ext uri="{FF2B5EF4-FFF2-40B4-BE49-F238E27FC236}">
                  <a16:creationId xmlns:a16="http://schemas.microsoft.com/office/drawing/2014/main" id="{C17BC196-EEAF-42FC-BC52-A5C30A69F7B9}"/>
                </a:ext>
              </a:extLst>
            </p:cNvPr>
            <p:cNvSpPr/>
            <p:nvPr/>
          </p:nvSpPr>
          <p:spPr>
            <a:xfrm>
              <a:off x="2350056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86" name="Dikdörtgen: Köşeleri Yuvarlatılmış 85">
              <a:extLst>
                <a:ext uri="{FF2B5EF4-FFF2-40B4-BE49-F238E27FC236}">
                  <a16:creationId xmlns:a16="http://schemas.microsoft.com/office/drawing/2014/main" id="{02C3EBC2-5D0E-4393-8C18-04DE201A1CB1}"/>
                </a:ext>
              </a:extLst>
            </p:cNvPr>
            <p:cNvSpPr/>
            <p:nvPr/>
          </p:nvSpPr>
          <p:spPr>
            <a:xfrm>
              <a:off x="2862157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7" name="Dikdörtgen: Köşeleri Yuvarlatılmış 86">
              <a:extLst>
                <a:ext uri="{FF2B5EF4-FFF2-40B4-BE49-F238E27FC236}">
                  <a16:creationId xmlns:a16="http://schemas.microsoft.com/office/drawing/2014/main" id="{808F0182-453B-40E9-A02F-8165FCA29694}"/>
                </a:ext>
              </a:extLst>
            </p:cNvPr>
            <p:cNvSpPr/>
            <p:nvPr/>
          </p:nvSpPr>
          <p:spPr>
            <a:xfrm>
              <a:off x="3358663" y="2514397"/>
              <a:ext cx="510064" cy="381965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19</a:t>
              </a:r>
            </a:p>
          </p:txBody>
        </p:sp>
      </p:grpSp>
      <p:sp>
        <p:nvSpPr>
          <p:cNvPr id="5" name="Başlık 4">
            <a:extLst>
              <a:ext uri="{FF2B5EF4-FFF2-40B4-BE49-F238E27FC236}">
                <a16:creationId xmlns:a16="http://schemas.microsoft.com/office/drawing/2014/main" id="{E5A64267-9FAC-47BA-9B5A-6AD5BC3A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ÜÇ BOYUTLU DİZİLERİN Bellek </a:t>
            </a:r>
            <a:r>
              <a:rPr lang="tr-TR" dirty="0" err="1"/>
              <a:t>Yerleşlimi</a:t>
            </a:r>
            <a:endParaRPr lang="tr-TR" dirty="0"/>
          </a:p>
        </p:txBody>
      </p:sp>
      <p:sp>
        <p:nvSpPr>
          <p:cNvPr id="7" name="Metin Yer Tutucusu 6">
            <a:extLst>
              <a:ext uri="{FF2B5EF4-FFF2-40B4-BE49-F238E27FC236}">
                <a16:creationId xmlns:a16="http://schemas.microsoft.com/office/drawing/2014/main" id="{398F77B4-F332-48E5-B308-1F77BC77AF4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dirty="0"/>
              <a:t>Dizi elemanları bitişik bellek bölgesini indis sırasına göre paylaşır.</a:t>
            </a:r>
          </a:p>
          <a:p>
            <a:r>
              <a:rPr lang="tr-TR" dirty="0"/>
              <a:t>Örnekteki üç boyutlu dizinin üçüncü boyutu üç matris elamanına sahiptir. İkinci boyutu ise elemanları 3 adet tek boyutlu dizi olan matrislerden oluşur.</a:t>
            </a:r>
          </a:p>
          <a:p>
            <a:r>
              <a:rPr lang="tr-TR" dirty="0"/>
              <a:t>Elemanlar belleğe en düşük </a:t>
            </a:r>
            <a:r>
              <a:rPr lang="tr-TR"/>
              <a:t>indisten başlanarak yerleştirilir.</a:t>
            </a:r>
            <a:endParaRPr lang="tr-TR" dirty="0"/>
          </a:p>
          <a:p>
            <a:r>
              <a:rPr lang="tr-TR" dirty="0"/>
              <a:t>Yandaki dizi ile aynı boyutta aşağıdaki dizi tanımlanabilir;</a:t>
            </a:r>
          </a:p>
          <a:p>
            <a:r>
              <a:rPr lang="tr-TR" b="1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tr-TR" b="1" dirty="0">
                <a:solidFill>
                  <a:schemeClr val="tx1"/>
                </a:solidFill>
                <a:latin typeface="Consolas" panose="020B0609020204030204" pitchFamily="49" charset="0"/>
              </a:rPr>
              <a:t> dizi2[27];</a:t>
            </a:r>
          </a:p>
        </p:txBody>
      </p:sp>
      <p:sp>
        <p:nvSpPr>
          <p:cNvPr id="59" name="Metin kutusu 58">
            <a:extLst>
              <a:ext uri="{FF2B5EF4-FFF2-40B4-BE49-F238E27FC236}">
                <a16:creationId xmlns:a16="http://schemas.microsoft.com/office/drawing/2014/main" id="{C55B95F0-4352-45D8-8FF6-94E39CC89CF1}"/>
              </a:ext>
            </a:extLst>
          </p:cNvPr>
          <p:cNvSpPr txBox="1"/>
          <p:nvPr/>
        </p:nvSpPr>
        <p:spPr>
          <a:xfrm>
            <a:off x="291957" y="501484"/>
            <a:ext cx="5009705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SUTUN 3</a:t>
            </a:r>
          </a:p>
          <a:p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SATIR 3</a:t>
            </a:r>
            <a:b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</a:br>
            <a:r>
              <a:rPr lang="tr-TR" sz="1600" dirty="0">
                <a:solidFill>
                  <a:srgbClr val="00B050"/>
                </a:solidFill>
                <a:latin typeface="Consolas" panose="020B0609020204030204" pitchFamily="49" charset="0"/>
              </a:rPr>
              <a:t>#define DERINLIK 3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/*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    yükseklik   boy    en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        z        y      x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*/</a:t>
            </a:r>
          </a:p>
          <a:p>
            <a:r>
              <a:rPr lang="tr-T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600" dirty="0">
                <a:latin typeface="Consolas" panose="020B0609020204030204" pitchFamily="49" charset="0"/>
              </a:rPr>
              <a:t> dizi[DERINLIK][SATIR][SUTUN]={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{1,2,3},{4,5,6},{7,8,9} },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{11,12,13},{14,15,16},{17,18,19} },</a:t>
            </a:r>
          </a:p>
          <a:p>
            <a:r>
              <a:rPr lang="tr-TR" sz="1600" dirty="0">
                <a:latin typeface="Consolas" panose="020B0609020204030204" pitchFamily="49" charset="0"/>
              </a:rPr>
              <a:t>    { {21,22,23},{24,25,26},{27,28,29} } };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21858198-A4CA-4357-9859-6641F075A8AB}"/>
              </a:ext>
            </a:extLst>
          </p:cNvPr>
          <p:cNvGrpSpPr/>
          <p:nvPr/>
        </p:nvGrpSpPr>
        <p:grpSpPr>
          <a:xfrm>
            <a:off x="5797631" y="776330"/>
            <a:ext cx="2171481" cy="269006"/>
            <a:chOff x="5910570" y="776330"/>
            <a:chExt cx="2171481" cy="269006"/>
          </a:xfrm>
        </p:grpSpPr>
        <p:sp>
          <p:nvSpPr>
            <p:cNvPr id="60" name="Dikdörtgen: Köşeleri Yuvarlatılmış 59">
              <a:extLst>
                <a:ext uri="{FF2B5EF4-FFF2-40B4-BE49-F238E27FC236}">
                  <a16:creationId xmlns:a16="http://schemas.microsoft.com/office/drawing/2014/main" id="{55D3410B-F657-4257-9DD4-C8F3A43CF57B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5" name="Metin kutusu 64">
              <a:extLst>
                <a:ext uri="{FF2B5EF4-FFF2-40B4-BE49-F238E27FC236}">
                  <a16:creationId xmlns:a16="http://schemas.microsoft.com/office/drawing/2014/main" id="{45AF37BE-AD3B-45CF-9A85-A2ED8A8F6DA5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dizi[0][0][0]</a:t>
              </a:r>
            </a:p>
          </p:txBody>
        </p:sp>
        <p:sp>
          <p:nvSpPr>
            <p:cNvPr id="70" name="Metin kutusu 69">
              <a:extLst>
                <a:ext uri="{FF2B5EF4-FFF2-40B4-BE49-F238E27FC236}">
                  <a16:creationId xmlns:a16="http://schemas.microsoft.com/office/drawing/2014/main" id="{4E03AE94-FD80-40D6-B3F3-A2870261AEB6}"/>
                </a:ext>
              </a:extLst>
            </p:cNvPr>
            <p:cNvSpPr txBox="1"/>
            <p:nvPr/>
          </p:nvSpPr>
          <p:spPr>
            <a:xfrm>
              <a:off x="5910570" y="776330"/>
              <a:ext cx="68320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65FDDC</a:t>
              </a:r>
            </a:p>
          </p:txBody>
        </p:sp>
      </p:grpSp>
      <p:sp>
        <p:nvSpPr>
          <p:cNvPr id="75" name="Metin kutusu 74">
            <a:extLst>
              <a:ext uri="{FF2B5EF4-FFF2-40B4-BE49-F238E27FC236}">
                <a16:creationId xmlns:a16="http://schemas.microsoft.com/office/drawing/2014/main" id="{8988713C-E41E-4ED8-BE79-46DD5B8E09B1}"/>
              </a:ext>
            </a:extLst>
          </p:cNvPr>
          <p:cNvSpPr txBox="1"/>
          <p:nvPr/>
        </p:nvSpPr>
        <p:spPr>
          <a:xfrm>
            <a:off x="5724744" y="352839"/>
            <a:ext cx="74251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sz="1100" dirty="0"/>
              <a:t>Eleman </a:t>
            </a:r>
            <a:br>
              <a:rPr lang="tr-TR" sz="1100" dirty="0"/>
            </a:br>
            <a:r>
              <a:rPr lang="tr-TR" sz="1100" dirty="0"/>
              <a:t>Adresleri</a:t>
            </a:r>
          </a:p>
        </p:txBody>
      </p:sp>
      <p:grpSp>
        <p:nvGrpSpPr>
          <p:cNvPr id="2" name="Grup 1">
            <a:extLst>
              <a:ext uri="{FF2B5EF4-FFF2-40B4-BE49-F238E27FC236}">
                <a16:creationId xmlns:a16="http://schemas.microsoft.com/office/drawing/2014/main" id="{0E9B1005-A294-48F6-8618-0EDDC1B74188}"/>
              </a:ext>
            </a:extLst>
          </p:cNvPr>
          <p:cNvGrpSpPr/>
          <p:nvPr/>
        </p:nvGrpSpPr>
        <p:grpSpPr>
          <a:xfrm>
            <a:off x="1599455" y="4089516"/>
            <a:ext cx="1506550" cy="1148937"/>
            <a:chOff x="613048" y="1769197"/>
            <a:chExt cx="1506550" cy="1148937"/>
          </a:xfrm>
        </p:grpSpPr>
        <p:sp>
          <p:nvSpPr>
            <p:cNvPr id="54" name="Dikdörtgen: Köşeleri Yuvarlatılmış 53">
              <a:extLst>
                <a:ext uri="{FF2B5EF4-FFF2-40B4-BE49-F238E27FC236}">
                  <a16:creationId xmlns:a16="http://schemas.microsoft.com/office/drawing/2014/main" id="{B0F6957A-48C8-4A3D-BADB-5A6D8B00CBED}"/>
                </a:ext>
              </a:extLst>
            </p:cNvPr>
            <p:cNvSpPr/>
            <p:nvPr/>
          </p:nvSpPr>
          <p:spPr>
            <a:xfrm>
              <a:off x="613048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5" name="Dikdörtgen: Köşeleri Yuvarlatılmış 54">
              <a:extLst>
                <a:ext uri="{FF2B5EF4-FFF2-40B4-BE49-F238E27FC236}">
                  <a16:creationId xmlns:a16="http://schemas.microsoft.com/office/drawing/2014/main" id="{E9D4C85E-2447-434D-B3E1-EC28A58F2876}"/>
                </a:ext>
              </a:extLst>
            </p:cNvPr>
            <p:cNvSpPr/>
            <p:nvPr/>
          </p:nvSpPr>
          <p:spPr>
            <a:xfrm>
              <a:off x="1125149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56" name="Dikdörtgen: Köşeleri Yuvarlatılmış 55">
              <a:extLst>
                <a:ext uri="{FF2B5EF4-FFF2-40B4-BE49-F238E27FC236}">
                  <a16:creationId xmlns:a16="http://schemas.microsoft.com/office/drawing/2014/main" id="{A81FEFD6-43B1-4BAA-BC41-07CDD5E5E963}"/>
                </a:ext>
              </a:extLst>
            </p:cNvPr>
            <p:cNvSpPr/>
            <p:nvPr/>
          </p:nvSpPr>
          <p:spPr>
            <a:xfrm>
              <a:off x="1621655" y="176919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0" name="Dikdörtgen: Köşeleri Yuvarlatılmış 49">
              <a:extLst>
                <a:ext uri="{FF2B5EF4-FFF2-40B4-BE49-F238E27FC236}">
                  <a16:creationId xmlns:a16="http://schemas.microsoft.com/office/drawing/2014/main" id="{80E523E6-77D1-43CF-9B8B-00A926F480F6}"/>
                </a:ext>
              </a:extLst>
            </p:cNvPr>
            <p:cNvSpPr/>
            <p:nvPr/>
          </p:nvSpPr>
          <p:spPr>
            <a:xfrm>
              <a:off x="613279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1" name="Dikdörtgen: Köşeleri Yuvarlatılmış 50">
              <a:extLst>
                <a:ext uri="{FF2B5EF4-FFF2-40B4-BE49-F238E27FC236}">
                  <a16:creationId xmlns:a16="http://schemas.microsoft.com/office/drawing/2014/main" id="{B5F1BDC6-2E00-4B1B-A66B-6EABC8B372E0}"/>
                </a:ext>
              </a:extLst>
            </p:cNvPr>
            <p:cNvSpPr/>
            <p:nvPr/>
          </p:nvSpPr>
          <p:spPr>
            <a:xfrm>
              <a:off x="1125380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52" name="Dikdörtgen: Köşeleri Yuvarlatılmış 51">
              <a:extLst>
                <a:ext uri="{FF2B5EF4-FFF2-40B4-BE49-F238E27FC236}">
                  <a16:creationId xmlns:a16="http://schemas.microsoft.com/office/drawing/2014/main" id="{2A08422A-C3DF-47B2-8D19-3BBF74FA38BB}"/>
                </a:ext>
              </a:extLst>
            </p:cNvPr>
            <p:cNvSpPr/>
            <p:nvPr/>
          </p:nvSpPr>
          <p:spPr>
            <a:xfrm>
              <a:off x="1621886" y="2151162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6" name="Dikdörtgen: Köşeleri Yuvarlatılmış 75">
              <a:extLst>
                <a:ext uri="{FF2B5EF4-FFF2-40B4-BE49-F238E27FC236}">
                  <a16:creationId xmlns:a16="http://schemas.microsoft.com/office/drawing/2014/main" id="{EB322B09-9749-4E3B-972A-43054F8EC81E}"/>
                </a:ext>
              </a:extLst>
            </p:cNvPr>
            <p:cNvSpPr/>
            <p:nvPr/>
          </p:nvSpPr>
          <p:spPr>
            <a:xfrm>
              <a:off x="616551" y="2533127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Dikdörtgen: Köşeleri Yuvarlatılmış 76">
              <a:extLst>
                <a:ext uri="{FF2B5EF4-FFF2-40B4-BE49-F238E27FC236}">
                  <a16:creationId xmlns:a16="http://schemas.microsoft.com/office/drawing/2014/main" id="{5FF0945A-27DB-4784-81D6-96818F267795}"/>
                </a:ext>
              </a:extLst>
            </p:cNvPr>
            <p:cNvSpPr/>
            <p:nvPr/>
          </p:nvSpPr>
          <p:spPr>
            <a:xfrm>
              <a:off x="1116300" y="2536169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8" name="Dikdörtgen: Köşeleri Yuvarlatılmış 77">
              <a:extLst>
                <a:ext uri="{FF2B5EF4-FFF2-40B4-BE49-F238E27FC236}">
                  <a16:creationId xmlns:a16="http://schemas.microsoft.com/office/drawing/2014/main" id="{1A201205-1316-44B0-A1B0-F0080C1B9D6E}"/>
                </a:ext>
              </a:extLst>
            </p:cNvPr>
            <p:cNvSpPr/>
            <p:nvPr/>
          </p:nvSpPr>
          <p:spPr>
            <a:xfrm>
              <a:off x="1612806" y="2536169"/>
              <a:ext cx="497712" cy="381965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112" name="Grup 111">
            <a:extLst>
              <a:ext uri="{FF2B5EF4-FFF2-40B4-BE49-F238E27FC236}">
                <a16:creationId xmlns:a16="http://schemas.microsoft.com/office/drawing/2014/main" id="{4C6271F6-9FA3-473E-B4AB-71A1BC3D6827}"/>
              </a:ext>
            </a:extLst>
          </p:cNvPr>
          <p:cNvGrpSpPr/>
          <p:nvPr/>
        </p:nvGrpSpPr>
        <p:grpSpPr>
          <a:xfrm>
            <a:off x="5797631" y="1045336"/>
            <a:ext cx="2171481" cy="269006"/>
            <a:chOff x="5910570" y="776330"/>
            <a:chExt cx="2171481" cy="269006"/>
          </a:xfrm>
        </p:grpSpPr>
        <p:sp>
          <p:nvSpPr>
            <p:cNvPr id="113" name="Dikdörtgen: Köşeleri Yuvarlatılmış 112">
              <a:extLst>
                <a:ext uri="{FF2B5EF4-FFF2-40B4-BE49-F238E27FC236}">
                  <a16:creationId xmlns:a16="http://schemas.microsoft.com/office/drawing/2014/main" id="{51C4755B-6265-44A1-A42B-8274EE6E77CE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14" name="Metin kutusu 113">
              <a:extLst>
                <a:ext uri="{FF2B5EF4-FFF2-40B4-BE49-F238E27FC236}">
                  <a16:creationId xmlns:a16="http://schemas.microsoft.com/office/drawing/2014/main" id="{1948C8FD-DDC9-4476-8204-6CA0BB8C6668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dizi[0][0][1]</a:t>
              </a:r>
            </a:p>
          </p:txBody>
        </p:sp>
        <p:sp>
          <p:nvSpPr>
            <p:cNvPr id="115" name="Metin kutusu 114">
              <a:extLst>
                <a:ext uri="{FF2B5EF4-FFF2-40B4-BE49-F238E27FC236}">
                  <a16:creationId xmlns:a16="http://schemas.microsoft.com/office/drawing/2014/main" id="{CAFACCD9-45A2-478D-816C-F1A447C0D9A0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65FDE0</a:t>
              </a:r>
            </a:p>
          </p:txBody>
        </p:sp>
      </p:grpSp>
      <p:grpSp>
        <p:nvGrpSpPr>
          <p:cNvPr id="116" name="Grup 115">
            <a:extLst>
              <a:ext uri="{FF2B5EF4-FFF2-40B4-BE49-F238E27FC236}">
                <a16:creationId xmlns:a16="http://schemas.microsoft.com/office/drawing/2014/main" id="{889E818F-41D7-4AFA-BB0B-7D23EC14C818}"/>
              </a:ext>
            </a:extLst>
          </p:cNvPr>
          <p:cNvGrpSpPr/>
          <p:nvPr/>
        </p:nvGrpSpPr>
        <p:grpSpPr>
          <a:xfrm>
            <a:off x="5797631" y="1314342"/>
            <a:ext cx="2171481" cy="269006"/>
            <a:chOff x="5910570" y="776330"/>
            <a:chExt cx="2171481" cy="269006"/>
          </a:xfrm>
        </p:grpSpPr>
        <p:sp>
          <p:nvSpPr>
            <p:cNvPr id="117" name="Dikdörtgen: Köşeleri Yuvarlatılmış 116">
              <a:extLst>
                <a:ext uri="{FF2B5EF4-FFF2-40B4-BE49-F238E27FC236}">
                  <a16:creationId xmlns:a16="http://schemas.microsoft.com/office/drawing/2014/main" id="{DC964972-6120-4555-8608-3EA7FD8EE43A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8" name="Metin kutusu 117">
              <a:extLst>
                <a:ext uri="{FF2B5EF4-FFF2-40B4-BE49-F238E27FC236}">
                  <a16:creationId xmlns:a16="http://schemas.microsoft.com/office/drawing/2014/main" id="{4AFCE90B-BA5C-420B-945D-14794CC04427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dizi[0][0][2]</a:t>
              </a:r>
            </a:p>
          </p:txBody>
        </p:sp>
        <p:sp>
          <p:nvSpPr>
            <p:cNvPr id="119" name="Metin kutusu 118">
              <a:extLst>
                <a:ext uri="{FF2B5EF4-FFF2-40B4-BE49-F238E27FC236}">
                  <a16:creationId xmlns:a16="http://schemas.microsoft.com/office/drawing/2014/main" id="{5A1CA53A-C365-479A-8A7E-9CDDC916FA57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65FDE4</a:t>
              </a:r>
            </a:p>
          </p:txBody>
        </p:sp>
      </p:grpSp>
      <p:grpSp>
        <p:nvGrpSpPr>
          <p:cNvPr id="120" name="Grup 119">
            <a:extLst>
              <a:ext uri="{FF2B5EF4-FFF2-40B4-BE49-F238E27FC236}">
                <a16:creationId xmlns:a16="http://schemas.microsoft.com/office/drawing/2014/main" id="{E5BA30C0-F402-4EBB-9D57-D1430003F525}"/>
              </a:ext>
            </a:extLst>
          </p:cNvPr>
          <p:cNvGrpSpPr/>
          <p:nvPr/>
        </p:nvGrpSpPr>
        <p:grpSpPr>
          <a:xfrm>
            <a:off x="5797631" y="1586065"/>
            <a:ext cx="2171481" cy="269006"/>
            <a:chOff x="5910570" y="776330"/>
            <a:chExt cx="2171481" cy="269006"/>
          </a:xfrm>
        </p:grpSpPr>
        <p:sp>
          <p:nvSpPr>
            <p:cNvPr id="121" name="Dikdörtgen: Köşeleri Yuvarlatılmış 120">
              <a:extLst>
                <a:ext uri="{FF2B5EF4-FFF2-40B4-BE49-F238E27FC236}">
                  <a16:creationId xmlns:a16="http://schemas.microsoft.com/office/drawing/2014/main" id="{7B687540-4FE4-4C10-BF9A-25A28421094F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22" name="Metin kutusu 121">
              <a:extLst>
                <a:ext uri="{FF2B5EF4-FFF2-40B4-BE49-F238E27FC236}">
                  <a16:creationId xmlns:a16="http://schemas.microsoft.com/office/drawing/2014/main" id="{32F92EF3-2A37-4424-A8B7-7FF4A8E2E55F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dizi[0][1][0]</a:t>
              </a:r>
            </a:p>
          </p:txBody>
        </p:sp>
        <p:sp>
          <p:nvSpPr>
            <p:cNvPr id="123" name="Metin kutusu 122">
              <a:extLst>
                <a:ext uri="{FF2B5EF4-FFF2-40B4-BE49-F238E27FC236}">
                  <a16:creationId xmlns:a16="http://schemas.microsoft.com/office/drawing/2014/main" id="{CAF6D004-ABD7-4527-8ED7-F0C8F5BA873C}"/>
                </a:ext>
              </a:extLst>
            </p:cNvPr>
            <p:cNvSpPr txBox="1"/>
            <p:nvPr/>
          </p:nvSpPr>
          <p:spPr>
            <a:xfrm>
              <a:off x="5910570" y="776330"/>
              <a:ext cx="6703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65FDE8</a:t>
              </a:r>
            </a:p>
          </p:txBody>
        </p:sp>
      </p:grpSp>
      <p:grpSp>
        <p:nvGrpSpPr>
          <p:cNvPr id="124" name="Grup 123">
            <a:extLst>
              <a:ext uri="{FF2B5EF4-FFF2-40B4-BE49-F238E27FC236}">
                <a16:creationId xmlns:a16="http://schemas.microsoft.com/office/drawing/2014/main" id="{16893075-A5CD-4217-A6DE-AD59086D8A2D}"/>
              </a:ext>
            </a:extLst>
          </p:cNvPr>
          <p:cNvGrpSpPr/>
          <p:nvPr/>
        </p:nvGrpSpPr>
        <p:grpSpPr>
          <a:xfrm>
            <a:off x="5797631" y="1855071"/>
            <a:ext cx="2171481" cy="269006"/>
            <a:chOff x="5910570" y="776330"/>
            <a:chExt cx="2171481" cy="269006"/>
          </a:xfrm>
        </p:grpSpPr>
        <p:sp>
          <p:nvSpPr>
            <p:cNvPr id="125" name="Dikdörtgen: Köşeleri Yuvarlatılmış 124">
              <a:extLst>
                <a:ext uri="{FF2B5EF4-FFF2-40B4-BE49-F238E27FC236}">
                  <a16:creationId xmlns:a16="http://schemas.microsoft.com/office/drawing/2014/main" id="{5F20E2BF-7E34-42AA-8CD3-1DB8F6068035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26" name="Metin kutusu 125">
              <a:extLst>
                <a:ext uri="{FF2B5EF4-FFF2-40B4-BE49-F238E27FC236}">
                  <a16:creationId xmlns:a16="http://schemas.microsoft.com/office/drawing/2014/main" id="{BAA148E8-3F68-4EB4-B30B-5E9A112016E7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dizi[0][1][1]</a:t>
              </a:r>
            </a:p>
          </p:txBody>
        </p:sp>
        <p:sp>
          <p:nvSpPr>
            <p:cNvPr id="127" name="Metin kutusu 126">
              <a:extLst>
                <a:ext uri="{FF2B5EF4-FFF2-40B4-BE49-F238E27FC236}">
                  <a16:creationId xmlns:a16="http://schemas.microsoft.com/office/drawing/2014/main" id="{58B9E751-407A-42D0-86C8-4F871FC3A7D7}"/>
                </a:ext>
              </a:extLst>
            </p:cNvPr>
            <p:cNvSpPr txBox="1"/>
            <p:nvPr/>
          </p:nvSpPr>
          <p:spPr>
            <a:xfrm>
              <a:off x="5910570" y="776330"/>
              <a:ext cx="6719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65FDEC</a:t>
              </a:r>
            </a:p>
          </p:txBody>
        </p:sp>
      </p:grpSp>
      <p:grpSp>
        <p:nvGrpSpPr>
          <p:cNvPr id="128" name="Grup 127">
            <a:extLst>
              <a:ext uri="{FF2B5EF4-FFF2-40B4-BE49-F238E27FC236}">
                <a16:creationId xmlns:a16="http://schemas.microsoft.com/office/drawing/2014/main" id="{8E9DF544-69D3-4048-9F4E-B58580B0B9B6}"/>
              </a:ext>
            </a:extLst>
          </p:cNvPr>
          <p:cNvGrpSpPr/>
          <p:nvPr/>
        </p:nvGrpSpPr>
        <p:grpSpPr>
          <a:xfrm>
            <a:off x="5797631" y="2116681"/>
            <a:ext cx="2171481" cy="269006"/>
            <a:chOff x="5910570" y="776330"/>
            <a:chExt cx="2171481" cy="269006"/>
          </a:xfrm>
        </p:grpSpPr>
        <p:sp>
          <p:nvSpPr>
            <p:cNvPr id="129" name="Dikdörtgen: Köşeleri Yuvarlatılmış 128">
              <a:extLst>
                <a:ext uri="{FF2B5EF4-FFF2-40B4-BE49-F238E27FC236}">
                  <a16:creationId xmlns:a16="http://schemas.microsoft.com/office/drawing/2014/main" id="{330FAF75-F324-49D2-BDA3-917E478AF6C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30" name="Metin kutusu 129">
              <a:extLst>
                <a:ext uri="{FF2B5EF4-FFF2-40B4-BE49-F238E27FC236}">
                  <a16:creationId xmlns:a16="http://schemas.microsoft.com/office/drawing/2014/main" id="{11B9CE21-DEC9-47F2-9023-68137B797E81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dizi[0][1][2]</a:t>
              </a:r>
            </a:p>
          </p:txBody>
        </p:sp>
        <p:sp>
          <p:nvSpPr>
            <p:cNvPr id="131" name="Metin kutusu 130">
              <a:extLst>
                <a:ext uri="{FF2B5EF4-FFF2-40B4-BE49-F238E27FC236}">
                  <a16:creationId xmlns:a16="http://schemas.microsoft.com/office/drawing/2014/main" id="{5580861F-046F-493D-9ACF-22F84EE74407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65FDF0</a:t>
              </a:r>
            </a:p>
          </p:txBody>
        </p:sp>
      </p:grpSp>
      <p:grpSp>
        <p:nvGrpSpPr>
          <p:cNvPr id="132" name="Grup 131">
            <a:extLst>
              <a:ext uri="{FF2B5EF4-FFF2-40B4-BE49-F238E27FC236}">
                <a16:creationId xmlns:a16="http://schemas.microsoft.com/office/drawing/2014/main" id="{7A3DB97D-23FF-4668-A660-6D8153C60B29}"/>
              </a:ext>
            </a:extLst>
          </p:cNvPr>
          <p:cNvGrpSpPr/>
          <p:nvPr/>
        </p:nvGrpSpPr>
        <p:grpSpPr>
          <a:xfrm>
            <a:off x="5797631" y="2378291"/>
            <a:ext cx="2171481" cy="269006"/>
            <a:chOff x="5910570" y="776330"/>
            <a:chExt cx="2171481" cy="269006"/>
          </a:xfrm>
        </p:grpSpPr>
        <p:sp>
          <p:nvSpPr>
            <p:cNvPr id="133" name="Dikdörtgen: Köşeleri Yuvarlatılmış 132">
              <a:extLst>
                <a:ext uri="{FF2B5EF4-FFF2-40B4-BE49-F238E27FC236}">
                  <a16:creationId xmlns:a16="http://schemas.microsoft.com/office/drawing/2014/main" id="{361D948A-3400-46B6-A25D-A608134C2F87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34" name="Metin kutusu 133">
              <a:extLst>
                <a:ext uri="{FF2B5EF4-FFF2-40B4-BE49-F238E27FC236}">
                  <a16:creationId xmlns:a16="http://schemas.microsoft.com/office/drawing/2014/main" id="{292DE4AA-6E4B-43C7-8A72-FFE1002D2A1E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dizi[0][2][0]</a:t>
              </a:r>
            </a:p>
          </p:txBody>
        </p:sp>
        <p:sp>
          <p:nvSpPr>
            <p:cNvPr id="135" name="Metin kutusu 134">
              <a:extLst>
                <a:ext uri="{FF2B5EF4-FFF2-40B4-BE49-F238E27FC236}">
                  <a16:creationId xmlns:a16="http://schemas.microsoft.com/office/drawing/2014/main" id="{CEE76216-FD8A-4C91-8191-1D7BDE420AF9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65FDF4</a:t>
              </a:r>
            </a:p>
          </p:txBody>
        </p:sp>
      </p:grpSp>
      <p:grpSp>
        <p:nvGrpSpPr>
          <p:cNvPr id="136" name="Grup 135">
            <a:extLst>
              <a:ext uri="{FF2B5EF4-FFF2-40B4-BE49-F238E27FC236}">
                <a16:creationId xmlns:a16="http://schemas.microsoft.com/office/drawing/2014/main" id="{BFF89AA9-B449-4071-9959-F02558CC8E95}"/>
              </a:ext>
            </a:extLst>
          </p:cNvPr>
          <p:cNvGrpSpPr/>
          <p:nvPr/>
        </p:nvGrpSpPr>
        <p:grpSpPr>
          <a:xfrm>
            <a:off x="5797631" y="2647297"/>
            <a:ext cx="2171481" cy="269006"/>
            <a:chOff x="5910570" y="776330"/>
            <a:chExt cx="2171481" cy="269006"/>
          </a:xfrm>
        </p:grpSpPr>
        <p:sp>
          <p:nvSpPr>
            <p:cNvPr id="137" name="Dikdörtgen: Köşeleri Yuvarlatılmış 136">
              <a:extLst>
                <a:ext uri="{FF2B5EF4-FFF2-40B4-BE49-F238E27FC236}">
                  <a16:creationId xmlns:a16="http://schemas.microsoft.com/office/drawing/2014/main" id="{437E2B11-B03C-48C3-8214-EB4184F7C9E8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138" name="Metin kutusu 137">
              <a:extLst>
                <a:ext uri="{FF2B5EF4-FFF2-40B4-BE49-F238E27FC236}">
                  <a16:creationId xmlns:a16="http://schemas.microsoft.com/office/drawing/2014/main" id="{D4C4B0D7-0B94-4AE0-B724-B7CBF50A2EB2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dizi[0][2][1]</a:t>
              </a:r>
            </a:p>
          </p:txBody>
        </p:sp>
        <p:sp>
          <p:nvSpPr>
            <p:cNvPr id="139" name="Metin kutusu 138">
              <a:extLst>
                <a:ext uri="{FF2B5EF4-FFF2-40B4-BE49-F238E27FC236}">
                  <a16:creationId xmlns:a16="http://schemas.microsoft.com/office/drawing/2014/main" id="{73B423B0-B186-4D88-82A5-E8C9D982136D}"/>
                </a:ext>
              </a:extLst>
            </p:cNvPr>
            <p:cNvSpPr txBox="1"/>
            <p:nvPr/>
          </p:nvSpPr>
          <p:spPr>
            <a:xfrm>
              <a:off x="5910570" y="776330"/>
              <a:ext cx="6639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65FDF8</a:t>
              </a:r>
            </a:p>
          </p:txBody>
        </p:sp>
      </p:grpSp>
      <p:grpSp>
        <p:nvGrpSpPr>
          <p:cNvPr id="144" name="Grup 143">
            <a:extLst>
              <a:ext uri="{FF2B5EF4-FFF2-40B4-BE49-F238E27FC236}">
                <a16:creationId xmlns:a16="http://schemas.microsoft.com/office/drawing/2014/main" id="{6E330633-4491-42D7-8D20-E20D9D21775D}"/>
              </a:ext>
            </a:extLst>
          </p:cNvPr>
          <p:cNvGrpSpPr/>
          <p:nvPr/>
        </p:nvGrpSpPr>
        <p:grpSpPr>
          <a:xfrm>
            <a:off x="5797631" y="2916303"/>
            <a:ext cx="2171481" cy="269006"/>
            <a:chOff x="5910570" y="776330"/>
            <a:chExt cx="2171481" cy="269006"/>
          </a:xfrm>
        </p:grpSpPr>
        <p:sp>
          <p:nvSpPr>
            <p:cNvPr id="145" name="Dikdörtgen: Köşeleri Yuvarlatılmış 144">
              <a:extLst>
                <a:ext uri="{FF2B5EF4-FFF2-40B4-BE49-F238E27FC236}">
                  <a16:creationId xmlns:a16="http://schemas.microsoft.com/office/drawing/2014/main" id="{77F7361F-D0CA-4E35-9899-5FB03F3FDB9A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46" name="Metin kutusu 145">
              <a:extLst>
                <a:ext uri="{FF2B5EF4-FFF2-40B4-BE49-F238E27FC236}">
                  <a16:creationId xmlns:a16="http://schemas.microsoft.com/office/drawing/2014/main" id="{2E9A148B-8CB3-414E-9254-9D366A9DA1C4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dizi[0][2][2]</a:t>
              </a:r>
            </a:p>
          </p:txBody>
        </p:sp>
        <p:sp>
          <p:nvSpPr>
            <p:cNvPr id="147" name="Metin kutusu 146">
              <a:extLst>
                <a:ext uri="{FF2B5EF4-FFF2-40B4-BE49-F238E27FC236}">
                  <a16:creationId xmlns:a16="http://schemas.microsoft.com/office/drawing/2014/main" id="{60980961-5835-42D8-B3AF-41072D5148B7}"/>
                </a:ext>
              </a:extLst>
            </p:cNvPr>
            <p:cNvSpPr txBox="1"/>
            <p:nvPr/>
          </p:nvSpPr>
          <p:spPr>
            <a:xfrm>
              <a:off x="5910570" y="776330"/>
              <a:ext cx="66556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65FDFC</a:t>
              </a:r>
            </a:p>
          </p:txBody>
        </p:sp>
      </p:grpSp>
      <p:grpSp>
        <p:nvGrpSpPr>
          <p:cNvPr id="148" name="Grup 147">
            <a:extLst>
              <a:ext uri="{FF2B5EF4-FFF2-40B4-BE49-F238E27FC236}">
                <a16:creationId xmlns:a16="http://schemas.microsoft.com/office/drawing/2014/main" id="{121BED33-84EF-4627-ABE5-732263BB1C48}"/>
              </a:ext>
            </a:extLst>
          </p:cNvPr>
          <p:cNvGrpSpPr/>
          <p:nvPr/>
        </p:nvGrpSpPr>
        <p:grpSpPr>
          <a:xfrm>
            <a:off x="5797631" y="3182379"/>
            <a:ext cx="2171481" cy="269006"/>
            <a:chOff x="5910570" y="776330"/>
            <a:chExt cx="2171481" cy="269006"/>
          </a:xfrm>
        </p:grpSpPr>
        <p:sp>
          <p:nvSpPr>
            <p:cNvPr id="149" name="Dikdörtgen: Köşeleri Yuvarlatılmış 148">
              <a:extLst>
                <a:ext uri="{FF2B5EF4-FFF2-40B4-BE49-F238E27FC236}">
                  <a16:creationId xmlns:a16="http://schemas.microsoft.com/office/drawing/2014/main" id="{F180038E-0B5F-4BF3-B2B2-C572E99BDA11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50" name="Metin kutusu 149">
              <a:extLst>
                <a:ext uri="{FF2B5EF4-FFF2-40B4-BE49-F238E27FC236}">
                  <a16:creationId xmlns:a16="http://schemas.microsoft.com/office/drawing/2014/main" id="{CD43158F-8313-4ADE-8893-C96A5B0451D2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dizi[1][0][0]</a:t>
              </a:r>
            </a:p>
          </p:txBody>
        </p:sp>
        <p:sp>
          <p:nvSpPr>
            <p:cNvPr id="151" name="Metin kutusu 150">
              <a:extLst>
                <a:ext uri="{FF2B5EF4-FFF2-40B4-BE49-F238E27FC236}">
                  <a16:creationId xmlns:a16="http://schemas.microsoft.com/office/drawing/2014/main" id="{8A68CE16-42F5-4774-B140-F4721E822D2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65FE00</a:t>
              </a:r>
            </a:p>
          </p:txBody>
        </p:sp>
      </p:grpSp>
      <p:grpSp>
        <p:nvGrpSpPr>
          <p:cNvPr id="152" name="Grup 151">
            <a:extLst>
              <a:ext uri="{FF2B5EF4-FFF2-40B4-BE49-F238E27FC236}">
                <a16:creationId xmlns:a16="http://schemas.microsoft.com/office/drawing/2014/main" id="{5F09F0C9-9D25-45E9-8793-AB69272D15D8}"/>
              </a:ext>
            </a:extLst>
          </p:cNvPr>
          <p:cNvGrpSpPr/>
          <p:nvPr/>
        </p:nvGrpSpPr>
        <p:grpSpPr>
          <a:xfrm>
            <a:off x="5797631" y="3451385"/>
            <a:ext cx="2171481" cy="269006"/>
            <a:chOff x="5910570" y="776330"/>
            <a:chExt cx="2171481" cy="269006"/>
          </a:xfrm>
        </p:grpSpPr>
        <p:sp>
          <p:nvSpPr>
            <p:cNvPr id="153" name="Dikdörtgen: Köşeleri Yuvarlatılmış 152">
              <a:extLst>
                <a:ext uri="{FF2B5EF4-FFF2-40B4-BE49-F238E27FC236}">
                  <a16:creationId xmlns:a16="http://schemas.microsoft.com/office/drawing/2014/main" id="{883507C0-CE83-40E8-A852-9C87CA07A1F4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154" name="Metin kutusu 153">
              <a:extLst>
                <a:ext uri="{FF2B5EF4-FFF2-40B4-BE49-F238E27FC236}">
                  <a16:creationId xmlns:a16="http://schemas.microsoft.com/office/drawing/2014/main" id="{295F33D5-CD1B-4EC1-9A79-66118C2820A0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dizi[1][0][1]</a:t>
              </a:r>
            </a:p>
          </p:txBody>
        </p:sp>
        <p:sp>
          <p:nvSpPr>
            <p:cNvPr id="155" name="Metin kutusu 154">
              <a:extLst>
                <a:ext uri="{FF2B5EF4-FFF2-40B4-BE49-F238E27FC236}">
                  <a16:creationId xmlns:a16="http://schemas.microsoft.com/office/drawing/2014/main" id="{3721597C-2697-4DC6-92DE-C5D349F05158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65FE04</a:t>
              </a:r>
            </a:p>
          </p:txBody>
        </p:sp>
      </p:grpSp>
      <p:grpSp>
        <p:nvGrpSpPr>
          <p:cNvPr id="156" name="Grup 155">
            <a:extLst>
              <a:ext uri="{FF2B5EF4-FFF2-40B4-BE49-F238E27FC236}">
                <a16:creationId xmlns:a16="http://schemas.microsoft.com/office/drawing/2014/main" id="{50274C33-0BC7-43AC-984E-E4804A77A590}"/>
              </a:ext>
            </a:extLst>
          </p:cNvPr>
          <p:cNvGrpSpPr/>
          <p:nvPr/>
        </p:nvGrpSpPr>
        <p:grpSpPr>
          <a:xfrm>
            <a:off x="5797631" y="3720391"/>
            <a:ext cx="2171481" cy="269006"/>
            <a:chOff x="5910570" y="776330"/>
            <a:chExt cx="2171481" cy="269006"/>
          </a:xfrm>
        </p:grpSpPr>
        <p:sp>
          <p:nvSpPr>
            <p:cNvPr id="157" name="Dikdörtgen: Köşeleri Yuvarlatılmış 156">
              <a:extLst>
                <a:ext uri="{FF2B5EF4-FFF2-40B4-BE49-F238E27FC236}">
                  <a16:creationId xmlns:a16="http://schemas.microsoft.com/office/drawing/2014/main" id="{60921B80-6C81-4BFE-8CA0-16026D0C937C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58" name="Metin kutusu 157">
              <a:extLst>
                <a:ext uri="{FF2B5EF4-FFF2-40B4-BE49-F238E27FC236}">
                  <a16:creationId xmlns:a16="http://schemas.microsoft.com/office/drawing/2014/main" id="{A7B6F7E4-7238-4B91-8C65-4E39F877133A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dizi[1][0][2]</a:t>
              </a:r>
            </a:p>
          </p:txBody>
        </p:sp>
        <p:sp>
          <p:nvSpPr>
            <p:cNvPr id="159" name="Metin kutusu 158">
              <a:extLst>
                <a:ext uri="{FF2B5EF4-FFF2-40B4-BE49-F238E27FC236}">
                  <a16:creationId xmlns:a16="http://schemas.microsoft.com/office/drawing/2014/main" id="{A29E89ED-C81C-44A4-A3CF-0A0C1633D7B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65FE08</a:t>
              </a:r>
            </a:p>
          </p:txBody>
        </p:sp>
      </p:grpSp>
      <p:grpSp>
        <p:nvGrpSpPr>
          <p:cNvPr id="160" name="Grup 159">
            <a:extLst>
              <a:ext uri="{FF2B5EF4-FFF2-40B4-BE49-F238E27FC236}">
                <a16:creationId xmlns:a16="http://schemas.microsoft.com/office/drawing/2014/main" id="{73D8CD85-8CD5-4F8B-BFFB-F83C88BF2039}"/>
              </a:ext>
            </a:extLst>
          </p:cNvPr>
          <p:cNvGrpSpPr/>
          <p:nvPr/>
        </p:nvGrpSpPr>
        <p:grpSpPr>
          <a:xfrm>
            <a:off x="5797631" y="3992114"/>
            <a:ext cx="2171481" cy="269006"/>
            <a:chOff x="5910570" y="776330"/>
            <a:chExt cx="2171481" cy="269006"/>
          </a:xfrm>
        </p:grpSpPr>
        <p:sp>
          <p:nvSpPr>
            <p:cNvPr id="161" name="Dikdörtgen: Köşeleri Yuvarlatılmış 160">
              <a:extLst>
                <a:ext uri="{FF2B5EF4-FFF2-40B4-BE49-F238E27FC236}">
                  <a16:creationId xmlns:a16="http://schemas.microsoft.com/office/drawing/2014/main" id="{845D9191-3E47-43B6-BE86-84E5147B7A1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62" name="Metin kutusu 161">
              <a:extLst>
                <a:ext uri="{FF2B5EF4-FFF2-40B4-BE49-F238E27FC236}">
                  <a16:creationId xmlns:a16="http://schemas.microsoft.com/office/drawing/2014/main" id="{8D5FF7E7-D94B-4013-B2E1-690DEDC87193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dizi[1][1][0]</a:t>
              </a:r>
            </a:p>
          </p:txBody>
        </p:sp>
        <p:sp>
          <p:nvSpPr>
            <p:cNvPr id="163" name="Metin kutusu 162">
              <a:extLst>
                <a:ext uri="{FF2B5EF4-FFF2-40B4-BE49-F238E27FC236}">
                  <a16:creationId xmlns:a16="http://schemas.microsoft.com/office/drawing/2014/main" id="{84FF3A59-3C58-4021-9EDD-6887C81AF4D3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65FE0C</a:t>
              </a:r>
            </a:p>
          </p:txBody>
        </p:sp>
      </p:grpSp>
      <p:grpSp>
        <p:nvGrpSpPr>
          <p:cNvPr id="164" name="Grup 163">
            <a:extLst>
              <a:ext uri="{FF2B5EF4-FFF2-40B4-BE49-F238E27FC236}">
                <a16:creationId xmlns:a16="http://schemas.microsoft.com/office/drawing/2014/main" id="{DB2F1672-B7CB-4C1A-AE12-042637580374}"/>
              </a:ext>
            </a:extLst>
          </p:cNvPr>
          <p:cNvGrpSpPr/>
          <p:nvPr/>
        </p:nvGrpSpPr>
        <p:grpSpPr>
          <a:xfrm>
            <a:off x="5797631" y="4261120"/>
            <a:ext cx="2171481" cy="269006"/>
            <a:chOff x="5910570" y="776330"/>
            <a:chExt cx="2171481" cy="269006"/>
          </a:xfrm>
        </p:grpSpPr>
        <p:sp>
          <p:nvSpPr>
            <p:cNvPr id="165" name="Dikdörtgen: Köşeleri Yuvarlatılmış 164">
              <a:extLst>
                <a:ext uri="{FF2B5EF4-FFF2-40B4-BE49-F238E27FC236}">
                  <a16:creationId xmlns:a16="http://schemas.microsoft.com/office/drawing/2014/main" id="{461AF291-C6BC-4C91-BF3B-11679B4EA710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166" name="Metin kutusu 165">
              <a:extLst>
                <a:ext uri="{FF2B5EF4-FFF2-40B4-BE49-F238E27FC236}">
                  <a16:creationId xmlns:a16="http://schemas.microsoft.com/office/drawing/2014/main" id="{6AFE8D43-EDA5-4056-A7BE-8298ACDB45DA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dizi[1][1][1]</a:t>
              </a:r>
            </a:p>
          </p:txBody>
        </p:sp>
        <p:sp>
          <p:nvSpPr>
            <p:cNvPr id="167" name="Metin kutusu 166">
              <a:extLst>
                <a:ext uri="{FF2B5EF4-FFF2-40B4-BE49-F238E27FC236}">
                  <a16:creationId xmlns:a16="http://schemas.microsoft.com/office/drawing/2014/main" id="{334201E1-1FDE-46FB-9A04-90B607B3B7A7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65FE10</a:t>
              </a:r>
            </a:p>
          </p:txBody>
        </p:sp>
      </p:grpSp>
      <p:grpSp>
        <p:nvGrpSpPr>
          <p:cNvPr id="168" name="Grup 167">
            <a:extLst>
              <a:ext uri="{FF2B5EF4-FFF2-40B4-BE49-F238E27FC236}">
                <a16:creationId xmlns:a16="http://schemas.microsoft.com/office/drawing/2014/main" id="{1ED5198C-FFC3-431C-8BE5-685328367A70}"/>
              </a:ext>
            </a:extLst>
          </p:cNvPr>
          <p:cNvGrpSpPr/>
          <p:nvPr/>
        </p:nvGrpSpPr>
        <p:grpSpPr>
          <a:xfrm>
            <a:off x="5797631" y="4522730"/>
            <a:ext cx="2171481" cy="269006"/>
            <a:chOff x="5910570" y="776330"/>
            <a:chExt cx="2171481" cy="269006"/>
          </a:xfrm>
        </p:grpSpPr>
        <p:sp>
          <p:nvSpPr>
            <p:cNvPr id="169" name="Dikdörtgen: Köşeleri Yuvarlatılmış 168">
              <a:extLst>
                <a:ext uri="{FF2B5EF4-FFF2-40B4-BE49-F238E27FC236}">
                  <a16:creationId xmlns:a16="http://schemas.microsoft.com/office/drawing/2014/main" id="{638CF4DC-265D-4E80-A4BD-CC1695968F66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16</a:t>
              </a:r>
            </a:p>
          </p:txBody>
        </p:sp>
        <p:sp>
          <p:nvSpPr>
            <p:cNvPr id="170" name="Metin kutusu 169">
              <a:extLst>
                <a:ext uri="{FF2B5EF4-FFF2-40B4-BE49-F238E27FC236}">
                  <a16:creationId xmlns:a16="http://schemas.microsoft.com/office/drawing/2014/main" id="{721B1016-7990-4118-86C8-1C72D7F9213E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dizi[1][1][2]</a:t>
              </a:r>
            </a:p>
          </p:txBody>
        </p:sp>
        <p:sp>
          <p:nvSpPr>
            <p:cNvPr id="171" name="Metin kutusu 170">
              <a:extLst>
                <a:ext uri="{FF2B5EF4-FFF2-40B4-BE49-F238E27FC236}">
                  <a16:creationId xmlns:a16="http://schemas.microsoft.com/office/drawing/2014/main" id="{F94B6E76-36A4-4FDB-8473-76FA35ED6496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65FE14</a:t>
              </a:r>
            </a:p>
          </p:txBody>
        </p:sp>
      </p:grpSp>
      <p:grpSp>
        <p:nvGrpSpPr>
          <p:cNvPr id="172" name="Grup 171">
            <a:extLst>
              <a:ext uri="{FF2B5EF4-FFF2-40B4-BE49-F238E27FC236}">
                <a16:creationId xmlns:a16="http://schemas.microsoft.com/office/drawing/2014/main" id="{A0FFAE9A-33F8-4C61-9AF6-F39E4E2752E4}"/>
              </a:ext>
            </a:extLst>
          </p:cNvPr>
          <p:cNvGrpSpPr/>
          <p:nvPr/>
        </p:nvGrpSpPr>
        <p:grpSpPr>
          <a:xfrm>
            <a:off x="5797631" y="4784340"/>
            <a:ext cx="2171481" cy="269006"/>
            <a:chOff x="5910570" y="776330"/>
            <a:chExt cx="2171481" cy="269006"/>
          </a:xfrm>
        </p:grpSpPr>
        <p:sp>
          <p:nvSpPr>
            <p:cNvPr id="173" name="Dikdörtgen: Köşeleri Yuvarlatılmış 172">
              <a:extLst>
                <a:ext uri="{FF2B5EF4-FFF2-40B4-BE49-F238E27FC236}">
                  <a16:creationId xmlns:a16="http://schemas.microsoft.com/office/drawing/2014/main" id="{F4F65600-DFC3-4B47-9F9F-BE407D8EE204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174" name="Metin kutusu 173">
              <a:extLst>
                <a:ext uri="{FF2B5EF4-FFF2-40B4-BE49-F238E27FC236}">
                  <a16:creationId xmlns:a16="http://schemas.microsoft.com/office/drawing/2014/main" id="{D2153860-D237-4EED-B1A5-4B2FC6C644A9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dizi[1][2][0]</a:t>
              </a:r>
            </a:p>
          </p:txBody>
        </p:sp>
        <p:sp>
          <p:nvSpPr>
            <p:cNvPr id="175" name="Metin kutusu 174">
              <a:extLst>
                <a:ext uri="{FF2B5EF4-FFF2-40B4-BE49-F238E27FC236}">
                  <a16:creationId xmlns:a16="http://schemas.microsoft.com/office/drawing/2014/main" id="{F4E22DCC-CD57-4FCF-9149-4E844DFA97CB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65FE18</a:t>
              </a:r>
            </a:p>
          </p:txBody>
        </p:sp>
      </p:grpSp>
      <p:grpSp>
        <p:nvGrpSpPr>
          <p:cNvPr id="176" name="Grup 175">
            <a:extLst>
              <a:ext uri="{FF2B5EF4-FFF2-40B4-BE49-F238E27FC236}">
                <a16:creationId xmlns:a16="http://schemas.microsoft.com/office/drawing/2014/main" id="{7AFFA705-B45C-40C7-9C80-60BD49C7B730}"/>
              </a:ext>
            </a:extLst>
          </p:cNvPr>
          <p:cNvGrpSpPr/>
          <p:nvPr/>
        </p:nvGrpSpPr>
        <p:grpSpPr>
          <a:xfrm>
            <a:off x="5797631" y="5053346"/>
            <a:ext cx="2171481" cy="269006"/>
            <a:chOff x="5910570" y="776330"/>
            <a:chExt cx="2171481" cy="269006"/>
          </a:xfrm>
        </p:grpSpPr>
        <p:sp>
          <p:nvSpPr>
            <p:cNvPr id="177" name="Dikdörtgen: Köşeleri Yuvarlatılmış 176">
              <a:extLst>
                <a:ext uri="{FF2B5EF4-FFF2-40B4-BE49-F238E27FC236}">
                  <a16:creationId xmlns:a16="http://schemas.microsoft.com/office/drawing/2014/main" id="{4082A5A9-330D-4B5A-862A-F021A785B8A5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78" name="Metin kutusu 177">
              <a:extLst>
                <a:ext uri="{FF2B5EF4-FFF2-40B4-BE49-F238E27FC236}">
                  <a16:creationId xmlns:a16="http://schemas.microsoft.com/office/drawing/2014/main" id="{2004F25A-83D4-448D-B07E-095D08D0B9F0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dizi[1][2][1]</a:t>
              </a:r>
            </a:p>
          </p:txBody>
        </p:sp>
        <p:sp>
          <p:nvSpPr>
            <p:cNvPr id="179" name="Metin kutusu 178">
              <a:extLst>
                <a:ext uri="{FF2B5EF4-FFF2-40B4-BE49-F238E27FC236}">
                  <a16:creationId xmlns:a16="http://schemas.microsoft.com/office/drawing/2014/main" id="{744797DB-DD35-4E82-B484-03FBC466DE89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65FE1C</a:t>
              </a:r>
            </a:p>
          </p:txBody>
        </p:sp>
      </p:grpSp>
      <p:grpSp>
        <p:nvGrpSpPr>
          <p:cNvPr id="180" name="Grup 179">
            <a:extLst>
              <a:ext uri="{FF2B5EF4-FFF2-40B4-BE49-F238E27FC236}">
                <a16:creationId xmlns:a16="http://schemas.microsoft.com/office/drawing/2014/main" id="{4782B780-1ED1-418E-BFA7-1CBE02A31362}"/>
              </a:ext>
            </a:extLst>
          </p:cNvPr>
          <p:cNvGrpSpPr/>
          <p:nvPr/>
        </p:nvGrpSpPr>
        <p:grpSpPr>
          <a:xfrm>
            <a:off x="5797631" y="5322352"/>
            <a:ext cx="2171481" cy="269006"/>
            <a:chOff x="5910570" y="776330"/>
            <a:chExt cx="2171481" cy="269006"/>
          </a:xfrm>
        </p:grpSpPr>
        <p:sp>
          <p:nvSpPr>
            <p:cNvPr id="181" name="Dikdörtgen: Köşeleri Yuvarlatılmış 180">
              <a:extLst>
                <a:ext uri="{FF2B5EF4-FFF2-40B4-BE49-F238E27FC236}">
                  <a16:creationId xmlns:a16="http://schemas.microsoft.com/office/drawing/2014/main" id="{8D65A76C-EA06-4BFE-9339-D6449E36F95B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82" name="Metin kutusu 181">
              <a:extLst>
                <a:ext uri="{FF2B5EF4-FFF2-40B4-BE49-F238E27FC236}">
                  <a16:creationId xmlns:a16="http://schemas.microsoft.com/office/drawing/2014/main" id="{A586B580-133B-4638-AB27-3F986695FFBC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dizi[1][2][2]</a:t>
              </a:r>
            </a:p>
          </p:txBody>
        </p:sp>
        <p:sp>
          <p:nvSpPr>
            <p:cNvPr id="183" name="Metin kutusu 182">
              <a:extLst>
                <a:ext uri="{FF2B5EF4-FFF2-40B4-BE49-F238E27FC236}">
                  <a16:creationId xmlns:a16="http://schemas.microsoft.com/office/drawing/2014/main" id="{AD0FC36A-335F-42BA-81BC-2B582C9C951A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65FE20</a:t>
              </a:r>
            </a:p>
          </p:txBody>
        </p:sp>
      </p:grpSp>
      <p:grpSp>
        <p:nvGrpSpPr>
          <p:cNvPr id="184" name="Grup 183">
            <a:extLst>
              <a:ext uri="{FF2B5EF4-FFF2-40B4-BE49-F238E27FC236}">
                <a16:creationId xmlns:a16="http://schemas.microsoft.com/office/drawing/2014/main" id="{867D932E-0F48-407F-8AC2-6F6E094AA23B}"/>
              </a:ext>
            </a:extLst>
          </p:cNvPr>
          <p:cNvGrpSpPr/>
          <p:nvPr/>
        </p:nvGrpSpPr>
        <p:grpSpPr>
          <a:xfrm>
            <a:off x="5797631" y="5591358"/>
            <a:ext cx="2171481" cy="269006"/>
            <a:chOff x="5910570" y="776330"/>
            <a:chExt cx="2171481" cy="269006"/>
          </a:xfrm>
        </p:grpSpPr>
        <p:sp>
          <p:nvSpPr>
            <p:cNvPr id="185" name="Dikdörtgen: Köşeleri Yuvarlatılmış 184">
              <a:extLst>
                <a:ext uri="{FF2B5EF4-FFF2-40B4-BE49-F238E27FC236}">
                  <a16:creationId xmlns:a16="http://schemas.microsoft.com/office/drawing/2014/main" id="{A606DE52-C9CC-4653-9D60-C27136255199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86" name="Metin kutusu 185">
              <a:extLst>
                <a:ext uri="{FF2B5EF4-FFF2-40B4-BE49-F238E27FC236}">
                  <a16:creationId xmlns:a16="http://schemas.microsoft.com/office/drawing/2014/main" id="{6B08E7B4-D640-4EA2-970D-98815BA6F248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dizi[2][0][0]</a:t>
              </a:r>
            </a:p>
          </p:txBody>
        </p:sp>
        <p:sp>
          <p:nvSpPr>
            <p:cNvPr id="187" name="Metin kutusu 186">
              <a:extLst>
                <a:ext uri="{FF2B5EF4-FFF2-40B4-BE49-F238E27FC236}">
                  <a16:creationId xmlns:a16="http://schemas.microsoft.com/office/drawing/2014/main" id="{E0CDC3CD-0110-4111-8F69-7B0CAFA43BE2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65FE24</a:t>
              </a:r>
            </a:p>
          </p:txBody>
        </p:sp>
      </p:grpSp>
      <p:grpSp>
        <p:nvGrpSpPr>
          <p:cNvPr id="188" name="Grup 187">
            <a:extLst>
              <a:ext uri="{FF2B5EF4-FFF2-40B4-BE49-F238E27FC236}">
                <a16:creationId xmlns:a16="http://schemas.microsoft.com/office/drawing/2014/main" id="{383AA3DE-E317-4755-9A17-3FDBF8AAD45C}"/>
              </a:ext>
            </a:extLst>
          </p:cNvPr>
          <p:cNvGrpSpPr/>
          <p:nvPr/>
        </p:nvGrpSpPr>
        <p:grpSpPr>
          <a:xfrm>
            <a:off x="5797631" y="5860364"/>
            <a:ext cx="2171481" cy="269006"/>
            <a:chOff x="5910570" y="776330"/>
            <a:chExt cx="2171481" cy="269006"/>
          </a:xfrm>
        </p:grpSpPr>
        <p:sp>
          <p:nvSpPr>
            <p:cNvPr id="189" name="Dikdörtgen: Köşeleri Yuvarlatılmış 188">
              <a:extLst>
                <a:ext uri="{FF2B5EF4-FFF2-40B4-BE49-F238E27FC236}">
                  <a16:creationId xmlns:a16="http://schemas.microsoft.com/office/drawing/2014/main" id="{53D44344-37D3-422C-8F8E-5BA525171E0C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90" name="Metin kutusu 189">
              <a:extLst>
                <a:ext uri="{FF2B5EF4-FFF2-40B4-BE49-F238E27FC236}">
                  <a16:creationId xmlns:a16="http://schemas.microsoft.com/office/drawing/2014/main" id="{0B8B9D22-E875-4C31-8193-81FA6CA6C465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dizi[2][0][1]</a:t>
              </a:r>
            </a:p>
          </p:txBody>
        </p:sp>
        <p:sp>
          <p:nvSpPr>
            <p:cNvPr id="191" name="Metin kutusu 190">
              <a:extLst>
                <a:ext uri="{FF2B5EF4-FFF2-40B4-BE49-F238E27FC236}">
                  <a16:creationId xmlns:a16="http://schemas.microsoft.com/office/drawing/2014/main" id="{E11D76E6-906D-4EE9-9FD1-0243D1FA4433}"/>
                </a:ext>
              </a:extLst>
            </p:cNvPr>
            <p:cNvSpPr txBox="1"/>
            <p:nvPr/>
          </p:nvSpPr>
          <p:spPr>
            <a:xfrm>
              <a:off x="5910570" y="776330"/>
              <a:ext cx="6559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65FE28</a:t>
              </a:r>
            </a:p>
          </p:txBody>
        </p:sp>
      </p:grpSp>
      <p:grpSp>
        <p:nvGrpSpPr>
          <p:cNvPr id="192" name="Grup 191">
            <a:extLst>
              <a:ext uri="{FF2B5EF4-FFF2-40B4-BE49-F238E27FC236}">
                <a16:creationId xmlns:a16="http://schemas.microsoft.com/office/drawing/2014/main" id="{D81BF60A-5199-4564-BE16-830580DE72AC}"/>
              </a:ext>
            </a:extLst>
          </p:cNvPr>
          <p:cNvGrpSpPr/>
          <p:nvPr/>
        </p:nvGrpSpPr>
        <p:grpSpPr>
          <a:xfrm>
            <a:off x="5797631" y="6129370"/>
            <a:ext cx="2171481" cy="269006"/>
            <a:chOff x="5910570" y="776330"/>
            <a:chExt cx="2171481" cy="269006"/>
          </a:xfrm>
        </p:grpSpPr>
        <p:sp>
          <p:nvSpPr>
            <p:cNvPr id="193" name="Dikdörtgen: Köşeleri Yuvarlatılmış 192">
              <a:extLst>
                <a:ext uri="{FF2B5EF4-FFF2-40B4-BE49-F238E27FC236}">
                  <a16:creationId xmlns:a16="http://schemas.microsoft.com/office/drawing/2014/main" id="{40499A05-27FC-4FE8-95D0-C749C8C4ADBE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94" name="Metin kutusu 193">
              <a:extLst>
                <a:ext uri="{FF2B5EF4-FFF2-40B4-BE49-F238E27FC236}">
                  <a16:creationId xmlns:a16="http://schemas.microsoft.com/office/drawing/2014/main" id="{1B3779DA-E5D9-4DB6-B5D2-F44354D98A29}"/>
                </a:ext>
              </a:extLst>
            </p:cNvPr>
            <p:cNvSpPr txBox="1"/>
            <p:nvPr/>
          </p:nvSpPr>
          <p:spPr>
            <a:xfrm>
              <a:off x="7143974" y="783726"/>
              <a:ext cx="9380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dizi[2][0][2]</a:t>
              </a:r>
            </a:p>
          </p:txBody>
        </p:sp>
        <p:sp>
          <p:nvSpPr>
            <p:cNvPr id="195" name="Metin kutusu 194">
              <a:extLst>
                <a:ext uri="{FF2B5EF4-FFF2-40B4-BE49-F238E27FC236}">
                  <a16:creationId xmlns:a16="http://schemas.microsoft.com/office/drawing/2014/main" id="{307CE56C-871B-44E3-900F-C390B4FD9256}"/>
                </a:ext>
              </a:extLst>
            </p:cNvPr>
            <p:cNvSpPr txBox="1"/>
            <p:nvPr/>
          </p:nvSpPr>
          <p:spPr>
            <a:xfrm>
              <a:off x="5910570" y="776330"/>
              <a:ext cx="6575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65FE2C</a:t>
              </a:r>
            </a:p>
          </p:txBody>
        </p:sp>
      </p:grpSp>
      <p:grpSp>
        <p:nvGrpSpPr>
          <p:cNvPr id="196" name="Grup 195">
            <a:extLst>
              <a:ext uri="{FF2B5EF4-FFF2-40B4-BE49-F238E27FC236}">
                <a16:creationId xmlns:a16="http://schemas.microsoft.com/office/drawing/2014/main" id="{BE930326-CBDE-46B4-BA5E-A715DE69772C}"/>
              </a:ext>
            </a:extLst>
          </p:cNvPr>
          <p:cNvGrpSpPr/>
          <p:nvPr/>
        </p:nvGrpSpPr>
        <p:grpSpPr>
          <a:xfrm>
            <a:off x="5797631" y="6396247"/>
            <a:ext cx="1523868" cy="269006"/>
            <a:chOff x="5910570" y="776330"/>
            <a:chExt cx="1523868" cy="269006"/>
          </a:xfrm>
        </p:grpSpPr>
        <p:sp>
          <p:nvSpPr>
            <p:cNvPr id="197" name="Dikdörtgen: Köşeleri Yuvarlatılmış 196">
              <a:extLst>
                <a:ext uri="{FF2B5EF4-FFF2-40B4-BE49-F238E27FC236}">
                  <a16:creationId xmlns:a16="http://schemas.microsoft.com/office/drawing/2014/main" id="{B1307867-4F10-431D-9A5D-0D4ADF0B44AD}"/>
                </a:ext>
              </a:extLst>
            </p:cNvPr>
            <p:cNvSpPr/>
            <p:nvPr/>
          </p:nvSpPr>
          <p:spPr>
            <a:xfrm>
              <a:off x="6600515" y="776330"/>
              <a:ext cx="497712" cy="261610"/>
            </a:xfrm>
            <a:prstGeom prst="round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98" name="Metin kutusu 197">
              <a:extLst>
                <a:ext uri="{FF2B5EF4-FFF2-40B4-BE49-F238E27FC236}">
                  <a16:creationId xmlns:a16="http://schemas.microsoft.com/office/drawing/2014/main" id="{80C4A395-C8EC-442A-ACD0-D11FB87F1699}"/>
                </a:ext>
              </a:extLst>
            </p:cNvPr>
            <p:cNvSpPr txBox="1"/>
            <p:nvPr/>
          </p:nvSpPr>
          <p:spPr>
            <a:xfrm>
              <a:off x="7143974" y="783726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…</a:t>
              </a:r>
            </a:p>
          </p:txBody>
        </p:sp>
        <p:sp>
          <p:nvSpPr>
            <p:cNvPr id="199" name="Metin kutusu 198">
              <a:extLst>
                <a:ext uri="{FF2B5EF4-FFF2-40B4-BE49-F238E27FC236}">
                  <a16:creationId xmlns:a16="http://schemas.microsoft.com/office/drawing/2014/main" id="{BFEF8B6E-AB28-4102-9C61-6966CE8A0C93}"/>
                </a:ext>
              </a:extLst>
            </p:cNvPr>
            <p:cNvSpPr txBox="1"/>
            <p:nvPr/>
          </p:nvSpPr>
          <p:spPr>
            <a:xfrm>
              <a:off x="5910570" y="776330"/>
              <a:ext cx="29046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…</a:t>
              </a:r>
            </a:p>
          </p:txBody>
        </p:sp>
      </p:grpSp>
      <p:grpSp>
        <p:nvGrpSpPr>
          <p:cNvPr id="31" name="Grup 30">
            <a:extLst>
              <a:ext uri="{FF2B5EF4-FFF2-40B4-BE49-F238E27FC236}">
                <a16:creationId xmlns:a16="http://schemas.microsoft.com/office/drawing/2014/main" id="{3A82DFD9-FF9B-4874-A5DF-347BB9BE451D}"/>
              </a:ext>
            </a:extLst>
          </p:cNvPr>
          <p:cNvGrpSpPr/>
          <p:nvPr/>
        </p:nvGrpSpPr>
        <p:grpSpPr>
          <a:xfrm>
            <a:off x="1596479" y="4092315"/>
            <a:ext cx="1506319" cy="381965"/>
            <a:chOff x="1170606" y="4427844"/>
            <a:chExt cx="1506319" cy="381965"/>
          </a:xfrm>
          <a:solidFill>
            <a:srgbClr val="FFFF00"/>
          </a:solidFill>
        </p:grpSpPr>
        <p:sp>
          <p:nvSpPr>
            <p:cNvPr id="201" name="Dikdörtgen: Köşeleri Yuvarlatılmış 200">
              <a:extLst>
                <a:ext uri="{FF2B5EF4-FFF2-40B4-BE49-F238E27FC236}">
                  <a16:creationId xmlns:a16="http://schemas.microsoft.com/office/drawing/2014/main" id="{A0674893-B8BF-4F38-B0EC-A6316FE210E9}"/>
                </a:ext>
              </a:extLst>
            </p:cNvPr>
            <p:cNvSpPr/>
            <p:nvPr/>
          </p:nvSpPr>
          <p:spPr>
            <a:xfrm>
              <a:off x="1170606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02" name="Dikdörtgen: Köşeleri Yuvarlatılmış 201">
              <a:extLst>
                <a:ext uri="{FF2B5EF4-FFF2-40B4-BE49-F238E27FC236}">
                  <a16:creationId xmlns:a16="http://schemas.microsoft.com/office/drawing/2014/main" id="{A95919F4-9CFC-4ACA-A008-34794E93D0C1}"/>
                </a:ext>
              </a:extLst>
            </p:cNvPr>
            <p:cNvSpPr/>
            <p:nvPr/>
          </p:nvSpPr>
          <p:spPr>
            <a:xfrm>
              <a:off x="1682707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03" name="Dikdörtgen: Köşeleri Yuvarlatılmış 202">
              <a:extLst>
                <a:ext uri="{FF2B5EF4-FFF2-40B4-BE49-F238E27FC236}">
                  <a16:creationId xmlns:a16="http://schemas.microsoft.com/office/drawing/2014/main" id="{BE73553E-AC59-46D7-8A4C-931CDFB04362}"/>
                </a:ext>
              </a:extLst>
            </p:cNvPr>
            <p:cNvSpPr/>
            <p:nvPr/>
          </p:nvSpPr>
          <p:spPr>
            <a:xfrm>
              <a:off x="2179213" y="4427844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grpSp>
        <p:nvGrpSpPr>
          <p:cNvPr id="32" name="Grup 31">
            <a:extLst>
              <a:ext uri="{FF2B5EF4-FFF2-40B4-BE49-F238E27FC236}">
                <a16:creationId xmlns:a16="http://schemas.microsoft.com/office/drawing/2014/main" id="{02E9861A-EE53-43B9-83C3-4D9EA2090EF7}"/>
              </a:ext>
            </a:extLst>
          </p:cNvPr>
          <p:cNvGrpSpPr/>
          <p:nvPr/>
        </p:nvGrpSpPr>
        <p:grpSpPr>
          <a:xfrm>
            <a:off x="1600665" y="4472286"/>
            <a:ext cx="1506319" cy="381965"/>
            <a:chOff x="1179686" y="5209736"/>
            <a:chExt cx="1506319" cy="381965"/>
          </a:xfrm>
          <a:solidFill>
            <a:srgbClr val="FFFF00"/>
          </a:solidFill>
        </p:grpSpPr>
        <p:sp>
          <p:nvSpPr>
            <p:cNvPr id="204" name="Dikdörtgen: Köşeleri Yuvarlatılmış 203">
              <a:extLst>
                <a:ext uri="{FF2B5EF4-FFF2-40B4-BE49-F238E27FC236}">
                  <a16:creationId xmlns:a16="http://schemas.microsoft.com/office/drawing/2014/main" id="{9E890874-4AFC-483F-8C56-15CECB3EDA5B}"/>
                </a:ext>
              </a:extLst>
            </p:cNvPr>
            <p:cNvSpPr/>
            <p:nvPr/>
          </p:nvSpPr>
          <p:spPr>
            <a:xfrm>
              <a:off x="1179686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05" name="Dikdörtgen: Köşeleri Yuvarlatılmış 204">
              <a:extLst>
                <a:ext uri="{FF2B5EF4-FFF2-40B4-BE49-F238E27FC236}">
                  <a16:creationId xmlns:a16="http://schemas.microsoft.com/office/drawing/2014/main" id="{956B1FC9-B87D-4873-9F1F-B38AE77BC532}"/>
                </a:ext>
              </a:extLst>
            </p:cNvPr>
            <p:cNvSpPr/>
            <p:nvPr/>
          </p:nvSpPr>
          <p:spPr>
            <a:xfrm>
              <a:off x="1691787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206" name="Dikdörtgen: Köşeleri Yuvarlatılmış 205">
              <a:extLst>
                <a:ext uri="{FF2B5EF4-FFF2-40B4-BE49-F238E27FC236}">
                  <a16:creationId xmlns:a16="http://schemas.microsoft.com/office/drawing/2014/main" id="{D761F489-7FD7-46DD-9CCD-FAC559273CAE}"/>
                </a:ext>
              </a:extLst>
            </p:cNvPr>
            <p:cNvSpPr/>
            <p:nvPr/>
          </p:nvSpPr>
          <p:spPr>
            <a:xfrm>
              <a:off x="2188293" y="5209736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6</a:t>
              </a:r>
            </a:p>
          </p:txBody>
        </p:sp>
      </p:grpSp>
      <p:grpSp>
        <p:nvGrpSpPr>
          <p:cNvPr id="33" name="Grup 32">
            <a:extLst>
              <a:ext uri="{FF2B5EF4-FFF2-40B4-BE49-F238E27FC236}">
                <a16:creationId xmlns:a16="http://schemas.microsoft.com/office/drawing/2014/main" id="{42B3553E-E21C-442E-A41E-18905E9F6BA4}"/>
              </a:ext>
            </a:extLst>
          </p:cNvPr>
          <p:cNvGrpSpPr/>
          <p:nvPr/>
        </p:nvGrpSpPr>
        <p:grpSpPr>
          <a:xfrm>
            <a:off x="1603558" y="4853446"/>
            <a:ext cx="1493967" cy="385007"/>
            <a:chOff x="1181622" y="5867760"/>
            <a:chExt cx="1493967" cy="385007"/>
          </a:xfrm>
          <a:solidFill>
            <a:srgbClr val="FFFF00"/>
          </a:solidFill>
        </p:grpSpPr>
        <p:sp>
          <p:nvSpPr>
            <p:cNvPr id="207" name="Dikdörtgen: Köşeleri Yuvarlatılmış 206">
              <a:extLst>
                <a:ext uri="{FF2B5EF4-FFF2-40B4-BE49-F238E27FC236}">
                  <a16:creationId xmlns:a16="http://schemas.microsoft.com/office/drawing/2014/main" id="{CA0BCC41-4313-4A3D-8A2A-4F6CE9DDC9B1}"/>
                </a:ext>
              </a:extLst>
            </p:cNvPr>
            <p:cNvSpPr/>
            <p:nvPr/>
          </p:nvSpPr>
          <p:spPr>
            <a:xfrm>
              <a:off x="1181622" y="5867760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208" name="Dikdörtgen: Köşeleri Yuvarlatılmış 207">
              <a:extLst>
                <a:ext uri="{FF2B5EF4-FFF2-40B4-BE49-F238E27FC236}">
                  <a16:creationId xmlns:a16="http://schemas.microsoft.com/office/drawing/2014/main" id="{4DF8A9BE-35C1-4694-AF1F-98B1247BEA17}"/>
                </a:ext>
              </a:extLst>
            </p:cNvPr>
            <p:cNvSpPr/>
            <p:nvPr/>
          </p:nvSpPr>
          <p:spPr>
            <a:xfrm>
              <a:off x="1681371" y="5870802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09" name="Dikdörtgen: Köşeleri Yuvarlatılmış 208">
              <a:extLst>
                <a:ext uri="{FF2B5EF4-FFF2-40B4-BE49-F238E27FC236}">
                  <a16:creationId xmlns:a16="http://schemas.microsoft.com/office/drawing/2014/main" id="{1CA9F7E3-4D0D-4598-A32E-E1321FCFAD2A}"/>
                </a:ext>
              </a:extLst>
            </p:cNvPr>
            <p:cNvSpPr/>
            <p:nvPr/>
          </p:nvSpPr>
          <p:spPr>
            <a:xfrm>
              <a:off x="2177877" y="5870802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9</a:t>
              </a:r>
            </a:p>
          </p:txBody>
        </p:sp>
      </p:grpSp>
      <p:grpSp>
        <p:nvGrpSpPr>
          <p:cNvPr id="34" name="Grup 33">
            <a:extLst>
              <a:ext uri="{FF2B5EF4-FFF2-40B4-BE49-F238E27FC236}">
                <a16:creationId xmlns:a16="http://schemas.microsoft.com/office/drawing/2014/main" id="{DBB811CC-9116-4EC1-A74F-6CAC57045E15}"/>
              </a:ext>
            </a:extLst>
          </p:cNvPr>
          <p:cNvGrpSpPr/>
          <p:nvPr/>
        </p:nvGrpSpPr>
        <p:grpSpPr>
          <a:xfrm>
            <a:off x="2090247" y="3707724"/>
            <a:ext cx="1493967" cy="388448"/>
            <a:chOff x="1825236" y="4702518"/>
            <a:chExt cx="1493967" cy="388448"/>
          </a:xfrm>
          <a:solidFill>
            <a:srgbClr val="FFFF99"/>
          </a:solidFill>
        </p:grpSpPr>
        <p:sp>
          <p:nvSpPr>
            <p:cNvPr id="210" name="Dikdörtgen: Köşeleri Yuvarlatılmış 209">
              <a:extLst>
                <a:ext uri="{FF2B5EF4-FFF2-40B4-BE49-F238E27FC236}">
                  <a16:creationId xmlns:a16="http://schemas.microsoft.com/office/drawing/2014/main" id="{F4DDA89E-E947-44C5-89F8-FF16D0A0EAA8}"/>
                </a:ext>
              </a:extLst>
            </p:cNvPr>
            <p:cNvSpPr/>
            <p:nvPr/>
          </p:nvSpPr>
          <p:spPr>
            <a:xfrm>
              <a:off x="1825236" y="4709001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211" name="Dikdörtgen: Köşeleri Yuvarlatılmış 210">
              <a:extLst>
                <a:ext uri="{FF2B5EF4-FFF2-40B4-BE49-F238E27FC236}">
                  <a16:creationId xmlns:a16="http://schemas.microsoft.com/office/drawing/2014/main" id="{467E893F-AF50-49DE-BBFC-5D2F3E316F4E}"/>
                </a:ext>
              </a:extLst>
            </p:cNvPr>
            <p:cNvSpPr/>
            <p:nvPr/>
          </p:nvSpPr>
          <p:spPr>
            <a:xfrm>
              <a:off x="2324985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12</a:t>
              </a:r>
            </a:p>
          </p:txBody>
        </p:sp>
        <p:sp>
          <p:nvSpPr>
            <p:cNvPr id="212" name="Dikdörtgen: Köşeleri Yuvarlatılmış 211">
              <a:extLst>
                <a:ext uri="{FF2B5EF4-FFF2-40B4-BE49-F238E27FC236}">
                  <a16:creationId xmlns:a16="http://schemas.microsoft.com/office/drawing/2014/main" id="{51B0C037-B083-4D3A-B8EC-690F9B633A2B}"/>
                </a:ext>
              </a:extLst>
            </p:cNvPr>
            <p:cNvSpPr/>
            <p:nvPr/>
          </p:nvSpPr>
          <p:spPr>
            <a:xfrm>
              <a:off x="2821491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13</a:t>
              </a:r>
            </a:p>
          </p:txBody>
        </p:sp>
      </p:grpSp>
      <p:sp>
        <p:nvSpPr>
          <p:cNvPr id="215" name="Dikdörtgen: Köşeleri Yuvarlatılmış 214">
            <a:extLst>
              <a:ext uri="{FF2B5EF4-FFF2-40B4-BE49-F238E27FC236}">
                <a16:creationId xmlns:a16="http://schemas.microsoft.com/office/drawing/2014/main" id="{CA9B1E3F-3B2C-4325-9F34-189BD868AD47}"/>
              </a:ext>
            </a:extLst>
          </p:cNvPr>
          <p:cNvSpPr/>
          <p:nvPr/>
        </p:nvSpPr>
        <p:spPr>
          <a:xfrm>
            <a:off x="3093717" y="4089113"/>
            <a:ext cx="497712" cy="3819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216" name="Dikdörtgen: Köşeleri Yuvarlatılmış 215">
            <a:extLst>
              <a:ext uri="{FF2B5EF4-FFF2-40B4-BE49-F238E27FC236}">
                <a16:creationId xmlns:a16="http://schemas.microsoft.com/office/drawing/2014/main" id="{D0DEB23F-88D0-440D-A6CC-9F6C1B7127A9}"/>
              </a:ext>
            </a:extLst>
          </p:cNvPr>
          <p:cNvSpPr/>
          <p:nvPr/>
        </p:nvSpPr>
        <p:spPr>
          <a:xfrm>
            <a:off x="3107066" y="4471022"/>
            <a:ext cx="497712" cy="381965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19</a:t>
            </a:r>
          </a:p>
        </p:txBody>
      </p:sp>
      <p:grpSp>
        <p:nvGrpSpPr>
          <p:cNvPr id="217" name="Grup 216">
            <a:extLst>
              <a:ext uri="{FF2B5EF4-FFF2-40B4-BE49-F238E27FC236}">
                <a16:creationId xmlns:a16="http://schemas.microsoft.com/office/drawing/2014/main" id="{5AD61A57-85F6-4F52-B612-03738C3DD39B}"/>
              </a:ext>
            </a:extLst>
          </p:cNvPr>
          <p:cNvGrpSpPr/>
          <p:nvPr/>
        </p:nvGrpSpPr>
        <p:grpSpPr>
          <a:xfrm>
            <a:off x="2583515" y="3322417"/>
            <a:ext cx="1493967" cy="388448"/>
            <a:chOff x="1825236" y="4702518"/>
            <a:chExt cx="1493967" cy="388448"/>
          </a:xfrm>
          <a:solidFill>
            <a:srgbClr val="FFFFCC"/>
          </a:solidFill>
        </p:grpSpPr>
        <p:sp>
          <p:nvSpPr>
            <p:cNvPr id="218" name="Dikdörtgen: Köşeleri Yuvarlatılmış 217">
              <a:extLst>
                <a:ext uri="{FF2B5EF4-FFF2-40B4-BE49-F238E27FC236}">
                  <a16:creationId xmlns:a16="http://schemas.microsoft.com/office/drawing/2014/main" id="{5D3A57DC-7871-4C04-BB1B-F87F5D0D0A78}"/>
                </a:ext>
              </a:extLst>
            </p:cNvPr>
            <p:cNvSpPr/>
            <p:nvPr/>
          </p:nvSpPr>
          <p:spPr>
            <a:xfrm>
              <a:off x="1825236" y="4709001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219" name="Dikdörtgen: Köşeleri Yuvarlatılmış 218">
              <a:extLst>
                <a:ext uri="{FF2B5EF4-FFF2-40B4-BE49-F238E27FC236}">
                  <a16:creationId xmlns:a16="http://schemas.microsoft.com/office/drawing/2014/main" id="{D9949EEC-0B00-4EB2-9F43-4E3423A2989E}"/>
                </a:ext>
              </a:extLst>
            </p:cNvPr>
            <p:cNvSpPr/>
            <p:nvPr/>
          </p:nvSpPr>
          <p:spPr>
            <a:xfrm>
              <a:off x="2324985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220" name="Dikdörtgen: Köşeleri Yuvarlatılmış 219">
              <a:extLst>
                <a:ext uri="{FF2B5EF4-FFF2-40B4-BE49-F238E27FC236}">
                  <a16:creationId xmlns:a16="http://schemas.microsoft.com/office/drawing/2014/main" id="{0BA5371B-F853-4CDB-BB34-1D891D2E445B}"/>
                </a:ext>
              </a:extLst>
            </p:cNvPr>
            <p:cNvSpPr/>
            <p:nvPr/>
          </p:nvSpPr>
          <p:spPr>
            <a:xfrm>
              <a:off x="2821491" y="4702518"/>
              <a:ext cx="497712" cy="381965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tr-TR" dirty="0">
                  <a:solidFill>
                    <a:schemeClr val="tx1"/>
                  </a:solidFill>
                </a:rPr>
                <a:t>23</a:t>
              </a:r>
            </a:p>
          </p:txBody>
        </p:sp>
      </p:grpSp>
      <p:sp>
        <p:nvSpPr>
          <p:cNvPr id="221" name="Dikdörtgen: Köşeleri Yuvarlatılmış 220">
            <a:extLst>
              <a:ext uri="{FF2B5EF4-FFF2-40B4-BE49-F238E27FC236}">
                <a16:creationId xmlns:a16="http://schemas.microsoft.com/office/drawing/2014/main" id="{81AAF5B5-8E13-48A6-995E-FF52C608776F}"/>
              </a:ext>
            </a:extLst>
          </p:cNvPr>
          <p:cNvSpPr/>
          <p:nvPr/>
        </p:nvSpPr>
        <p:spPr>
          <a:xfrm>
            <a:off x="3594169" y="3710594"/>
            <a:ext cx="497712" cy="38196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22" name="Dikdörtgen: Köşeleri Yuvarlatılmış 221">
            <a:extLst>
              <a:ext uri="{FF2B5EF4-FFF2-40B4-BE49-F238E27FC236}">
                <a16:creationId xmlns:a16="http://schemas.microsoft.com/office/drawing/2014/main" id="{09FF199F-9346-49AB-8355-02C8607F8432}"/>
              </a:ext>
            </a:extLst>
          </p:cNvPr>
          <p:cNvSpPr/>
          <p:nvPr/>
        </p:nvSpPr>
        <p:spPr>
          <a:xfrm>
            <a:off x="3594169" y="4092559"/>
            <a:ext cx="497712" cy="381965"/>
          </a:xfrm>
          <a:prstGeom prst="round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tr-TR" dirty="0">
                <a:solidFill>
                  <a:schemeClr val="tx1"/>
                </a:solidFill>
              </a:rPr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08293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75" grpId="0"/>
      <p:bldP spid="215" grpId="0" animBg="1"/>
      <p:bldP spid="216" grpId="0" animBg="1"/>
      <p:bldP spid="221" grpId="0" animBg="1"/>
      <p:bldP spid="2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5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#include&lt;stdlib.h&gt;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#include&lt;time.h&gt;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KACDERS 7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KACOGRENCI 15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#define KACDEGISIKNOT 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KACDERS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KACDEGISIKNOT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KACOGRENCI</a:t>
            </a:r>
            <a:r>
              <a:rPr lang="tr-T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[KACDEGISIKNOT]={35,50,5,5,5}; //Vize:35, Final:50, Odevler:5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i,j,k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srand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(time(NULL));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sınav için </a:t>
            </a:r>
            <a:r>
              <a:rPr lang="tr-TR" dirty="0" err="1">
                <a:latin typeface="Consolas" panose="020B0609020204030204" pitchFamily="49" charset="0"/>
              </a:rPr>
              <a:t>ratgele</a:t>
            </a:r>
            <a:r>
              <a:rPr lang="tr-TR" dirty="0">
                <a:latin typeface="Consolas" panose="020B0609020204030204" pitchFamily="49" charset="0"/>
              </a:rPr>
              <a:t> not veriliyor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(k=0; k&lt; KACDERS; k++)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 KACOGRENCI; i++)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 KACDEGISIKNOT; j++)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]=</a:t>
            </a:r>
            <a:r>
              <a:rPr lang="tr-TR" dirty="0" err="1">
                <a:solidFill>
                  <a:srgbClr val="FF0000"/>
                </a:solidFill>
                <a:latin typeface="Consolas" panose="020B0609020204030204" pitchFamily="49" charset="0"/>
              </a:rPr>
              <a:t>rand</a:t>
            </a: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()%101;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sınavın Ortalaması hesaplanıyor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(k=0; k&lt; KACDERS;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d.Ders</a:t>
            </a:r>
            <a:r>
              <a:rPr lang="tr-TR" dirty="0">
                <a:latin typeface="Consolas" panose="020B0609020204030204" pitchFamily="49" charset="0"/>
              </a:rPr>
              <a:t> İçin:\</a:t>
            </a:r>
            <a:r>
              <a:rPr lang="tr-TR" dirty="0" err="1">
                <a:latin typeface="Consolas" panose="020B0609020204030204" pitchFamily="49" charset="0"/>
              </a:rPr>
              <a:t>n",k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sinavToplam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</a:t>
            </a:r>
            <a:r>
              <a:rPr lang="tr-TR" dirty="0" err="1">
                <a:latin typeface="Consolas" panose="020B0609020204030204" pitchFamily="49" charset="0"/>
              </a:rPr>
              <a:t>Sinav</a:t>
            </a:r>
            <a:r>
              <a:rPr lang="tr-TR" dirty="0">
                <a:latin typeface="Consolas" panose="020B0609020204030204" pitchFamily="49" charset="0"/>
              </a:rPr>
              <a:t> ortalaması:%.2f\n",</a:t>
            </a:r>
            <a:r>
              <a:rPr lang="tr-TR" dirty="0" err="1">
                <a:latin typeface="Consolas" panose="020B0609020204030204" pitchFamily="49" charset="0"/>
              </a:rPr>
              <a:t>j,sinavToplam</a:t>
            </a:r>
            <a:r>
              <a:rPr lang="tr-TR" dirty="0">
                <a:latin typeface="Consolas" panose="020B0609020204030204" pitchFamily="49" charset="0"/>
              </a:rPr>
              <a:t>/KACOGRENCI);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//Her bir Öğrencinin Ağırlıklı Notu hesaplanıyor.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(k=0; k&lt; KACDERS; k++)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</a:t>
            </a:r>
            <a:r>
              <a:rPr lang="tr-TR" dirty="0" err="1">
                <a:latin typeface="Consolas" panose="020B0609020204030204" pitchFamily="49" charset="0"/>
              </a:rPr>
              <a:t>d.Ders</a:t>
            </a:r>
            <a:r>
              <a:rPr lang="tr-TR" dirty="0">
                <a:latin typeface="Consolas" panose="020B0609020204030204" pitchFamily="49" charset="0"/>
              </a:rPr>
              <a:t> İçin:\</a:t>
            </a:r>
            <a:r>
              <a:rPr lang="tr-TR" dirty="0" err="1">
                <a:latin typeface="Consolas" panose="020B0609020204030204" pitchFamily="49" charset="0"/>
              </a:rPr>
              <a:t>n",k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(i=0; i&lt;KACOGRENCI;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=0.0;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for</a:t>
            </a:r>
            <a:r>
              <a:rPr lang="tr-TR" dirty="0">
                <a:latin typeface="Consolas" panose="020B0609020204030204" pitchFamily="49" charset="0"/>
              </a:rPr>
              <a:t> (j=0; j&lt;KACDEGISIKNOT; j++)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    </a:t>
            </a:r>
            <a:r>
              <a:rPr lang="tr-TR" dirty="0" err="1">
                <a:latin typeface="Consolas" panose="020B0609020204030204" pitchFamily="49" charset="0"/>
              </a:rPr>
              <a:t>agirlikliNot</a:t>
            </a:r>
            <a:r>
              <a:rPr lang="tr-TR" dirty="0">
                <a:latin typeface="Consolas" panose="020B0609020204030204" pitchFamily="49" charset="0"/>
              </a:rPr>
              <a:t>+=notlar[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k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j</a:t>
            </a:r>
            <a:r>
              <a:rPr lang="tr-TR" dirty="0">
                <a:latin typeface="Consolas" panose="020B0609020204030204" pitchFamily="49" charset="0"/>
              </a:rPr>
              <a:t>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i</a:t>
            </a:r>
            <a:r>
              <a:rPr lang="tr-TR" dirty="0">
                <a:latin typeface="Consolas" panose="020B0609020204030204" pitchFamily="49" charset="0"/>
              </a:rPr>
              <a:t>]*</a:t>
            </a:r>
            <a:r>
              <a:rPr lang="tr-TR" dirty="0" err="1">
                <a:latin typeface="Consolas" panose="020B0609020204030204" pitchFamily="49" charset="0"/>
              </a:rPr>
              <a:t>agirlik</a:t>
            </a:r>
            <a:r>
              <a:rPr lang="tr-TR" dirty="0">
                <a:latin typeface="Consolas" panose="020B0609020204030204" pitchFamily="49" charset="0"/>
              </a:rPr>
              <a:t>[j]/100.0;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  </a:t>
            </a:r>
            <a:r>
              <a:rPr lang="tr-TR" dirty="0" err="1">
                <a:latin typeface="Consolas" panose="020B0609020204030204" pitchFamily="49" charset="0"/>
              </a:rPr>
              <a:t>printf</a:t>
            </a:r>
            <a:r>
              <a:rPr lang="tr-TR" dirty="0">
                <a:latin typeface="Consolas" panose="020B0609020204030204" pitchFamily="49" charset="0"/>
              </a:rPr>
              <a:t>("%d. Öğrenci ortalaması:%.2f\n",</a:t>
            </a:r>
            <a:r>
              <a:rPr lang="tr-TR" dirty="0" err="1">
                <a:latin typeface="Consolas" panose="020B0609020204030204" pitchFamily="49" charset="0"/>
              </a:rPr>
              <a:t>i,agirlikliNot</a:t>
            </a:r>
            <a:r>
              <a:rPr lang="tr-TR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  </a:t>
            </a:r>
            <a:r>
              <a:rPr lang="tr-TR" dirty="0" err="1">
                <a:latin typeface="Consolas" panose="020B0609020204030204" pitchFamily="49" charset="0"/>
              </a:rPr>
              <a:t>return</a:t>
            </a:r>
            <a:r>
              <a:rPr lang="tr-TR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sz="2000" dirty="0"/>
              <a:t>7 farklı ders alan15 öğrenci her bir dersten 5 farklı not almaktadır. Bu öğrencilere ilişkin;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Vize ve Final Notları ile verilen üç adet ödevin notları bir değişkende tutulacaktır.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Notlar rastgele 0 ile 100 arasında verilecektir.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000" dirty="0"/>
              <a:t>Her bir sınavın ortalaması ile her bir öğrencinin ağırlıklı not ortalamalarını yazan C programı yazınız.</a:t>
            </a:r>
          </a:p>
        </p:txBody>
      </p:sp>
    </p:spTree>
    <p:extLst>
      <p:ext uri="{BB962C8B-B14F-4D97-AF65-F5344CB8AC3E}">
        <p14:creationId xmlns:p14="http://schemas.microsoft.com/office/powerpoint/2010/main" val="394722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0" end="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">
                                            <p:txEl>
                                              <p:pRg st="3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">
                                            <p:txEl>
                                              <p:pRg st="3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FONKSİYONA PARAMETRE OLARAK DİZİLER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matris[3][2];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ikiBoyutluDiziOku</a:t>
            </a:r>
            <a:r>
              <a:rPr lang="tr-TR" sz="1300" dirty="0">
                <a:latin typeface="Consolas" panose="020B0609020204030204" pitchFamily="49" charset="0"/>
              </a:rPr>
              <a:t>(matris);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ikiBoyutluDiziYaz</a:t>
            </a:r>
            <a:r>
              <a:rPr lang="tr-TR" sz="1300" dirty="0">
                <a:latin typeface="Consolas" panose="020B0609020204030204" pitchFamily="49" charset="0"/>
              </a:rPr>
              <a:t>(matris);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//Bu fonksiyonda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; iki boyutlu ve 3x2 </a:t>
            </a:r>
            <a:r>
              <a:rPr lang="tr-TR" sz="1300" dirty="0" err="1">
                <a:latin typeface="Consolas" panose="020B0609020204030204" pitchFamily="49" charset="0"/>
              </a:rPr>
              <a:t>lik</a:t>
            </a:r>
            <a:r>
              <a:rPr lang="tr-TR" sz="1300" dirty="0">
                <a:latin typeface="Consolas" panose="020B0609020204030204" pitchFamily="49" charset="0"/>
              </a:rPr>
              <a:t> bir matris olarak kabul edilir.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i&lt;3;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("%d. Satırı </a:t>
            </a:r>
            <a:r>
              <a:rPr lang="tr-TR" sz="1300" dirty="0" err="1">
                <a:latin typeface="Consolas" panose="020B0609020204030204" pitchFamily="49" charset="0"/>
              </a:rPr>
              <a:t>Girin:",i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j&lt;2;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  </a:t>
            </a:r>
            <a:r>
              <a:rPr lang="tr-TR" sz="1300" dirty="0" err="1">
                <a:latin typeface="Consolas" panose="020B0609020204030204" pitchFamily="49" charset="0"/>
              </a:rPr>
              <a:t>scanf</a:t>
            </a:r>
            <a:r>
              <a:rPr lang="tr-TR" sz="1300" dirty="0">
                <a:latin typeface="Consolas" panose="020B0609020204030204" pitchFamily="49" charset="0"/>
              </a:rPr>
              <a:t>("%d",&amp;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 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ikiBoyutluDiziYaz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</a:t>
            </a:r>
            <a:r>
              <a:rPr lang="tr-TR" sz="1300" dirty="0">
                <a:solidFill>
                  <a:srgbClr val="FF0000"/>
                </a:solidFill>
                <a:latin typeface="Consolas" panose="020B0609020204030204" pitchFamily="49" charset="0"/>
              </a:rPr>
              <a:t>[2]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//Bu fonksiyonda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; iki boyutlu ve 3x2 </a:t>
            </a:r>
            <a:r>
              <a:rPr lang="tr-TR" sz="1300" dirty="0" err="1">
                <a:latin typeface="Consolas" panose="020B0609020204030204" pitchFamily="49" charset="0"/>
              </a:rPr>
              <a:t>lik</a:t>
            </a:r>
            <a:r>
              <a:rPr lang="tr-TR" sz="1300" dirty="0">
                <a:latin typeface="Consolas" panose="020B0609020204030204" pitchFamily="49" charset="0"/>
              </a:rPr>
              <a:t> bir matris olarak kabul edilir.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i&lt;3;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j&lt;2;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("%d\t",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 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Parametre olarak gönderilen dizinin boyutu kadar köşeli parantez açılır ve kapatılır, </a:t>
            </a:r>
            <a:r>
              <a:rPr lang="tr-TR" b="1" dirty="0"/>
              <a:t>ilk köşeli parantez içerisine eleman sayısını ifade eden değer yazılmaz</a:t>
            </a:r>
            <a:r>
              <a:rPr lang="tr-TR" dirty="0"/>
              <a:t>, </a:t>
            </a:r>
            <a:r>
              <a:rPr lang="tr-TR" b="1" dirty="0">
                <a:solidFill>
                  <a:srgbClr val="FF0000"/>
                </a:solidFill>
              </a:rPr>
              <a:t>fakat diğerlerine eleman sayıları verilmek zorundadır. </a:t>
            </a:r>
          </a:p>
          <a:p>
            <a:pPr algn="just" eaLnBrk="1" hangingPunct="1"/>
            <a:r>
              <a:rPr lang="tr-TR" altLang="tr-TR" dirty="0"/>
              <a:t>Derleyici bu değerleri elemanların hafızaya yerleşimlerini tanımlamak için kullanır. </a:t>
            </a:r>
          </a:p>
          <a:p>
            <a:pPr algn="just" eaLnBrk="1" hangingPunct="1"/>
            <a:r>
              <a:rPr lang="tr-TR" altLang="tr-TR" dirty="0"/>
              <a:t>Dizi hangi tür olursa olsun, hafıza </a:t>
            </a:r>
            <a:r>
              <a:rPr lang="tr-TR" altLang="tr-TR" dirty="0" err="1"/>
              <a:t>ardarda</a:t>
            </a:r>
            <a:r>
              <a:rPr lang="tr-TR" altLang="tr-TR" dirty="0"/>
              <a:t> gelen hücrelerden oluşur. </a:t>
            </a:r>
          </a:p>
          <a:p>
            <a:pPr algn="just"/>
            <a:r>
              <a:rPr lang="tr-TR" altLang="tr-TR" dirty="0"/>
              <a:t>Dolayısı ile indis numaraları ne olursa olsun, bütün dizi elemanları hafızada ardışık olarak saklanmak zorundadır.</a:t>
            </a:r>
          </a:p>
          <a:p>
            <a:pPr algn="just"/>
            <a:r>
              <a:rPr lang="tr-TR" altLang="tr-TR" dirty="0"/>
              <a:t>Fonksiyonlarda; parametre tanımlarında dizlerin gösterici (</a:t>
            </a:r>
            <a:r>
              <a:rPr lang="tr-TR" altLang="tr-TR" dirty="0" err="1"/>
              <a:t>pointer</a:t>
            </a:r>
            <a:r>
              <a:rPr lang="tr-TR" altLang="tr-TR" dirty="0"/>
              <a:t>) olarak tanımlanması daha avantajlıdır. İleride anlatılacaktır.</a:t>
            </a:r>
            <a:endParaRPr lang="en-US" altLang="tr-TR" dirty="0"/>
          </a:p>
          <a:p>
            <a:pPr marL="0" indent="0" algn="just" eaLnBrk="1" hangingPunct="1">
              <a:buNone/>
            </a:pPr>
            <a:endParaRPr lang="tr-TR" altLang="tr-TR" dirty="0"/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410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ÖRNEK 6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SATIR 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#define SUTUN 2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matrisDoldur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 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sutunToplamlariYaz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 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matris[SATIR][SUTUN];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matrisDoldur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matris,SATIR,SUTUN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sutunToplamlariYaz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tr-TR" sz="13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matris,SATIR,SUTUN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matrisDoldur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("%d. </a:t>
            </a:r>
            <a:r>
              <a:rPr lang="tr-TR" sz="1300" dirty="0" err="1">
                <a:latin typeface="Consolas" panose="020B0609020204030204" pitchFamily="49" charset="0"/>
              </a:rPr>
              <a:t>satirda</a:t>
            </a:r>
            <a:r>
              <a:rPr lang="tr-TR" sz="1300" dirty="0">
                <a:latin typeface="Consolas" panose="020B0609020204030204" pitchFamily="49" charset="0"/>
              </a:rPr>
              <a:t> %d değer giriniz:",i+1,SUTUN);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</a:t>
            </a:r>
            <a:r>
              <a:rPr lang="tr-TR" sz="1300" dirty="0" err="1">
                <a:latin typeface="Consolas" panose="020B0609020204030204" pitchFamily="49" charset="0"/>
              </a:rPr>
              <a:t>scanf</a:t>
            </a:r>
            <a:r>
              <a:rPr lang="tr-TR" sz="1300" dirty="0">
                <a:latin typeface="Consolas" panose="020B0609020204030204" pitchFamily="49" charset="0"/>
              </a:rPr>
              <a:t>("%d",&amp;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sutunToplamlariYaz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[SATIR][SUTUN] 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,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i,j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</a:t>
            </a:r>
            <a:r>
              <a:rPr lang="tr-TR" sz="1300" dirty="0" err="1">
                <a:latin typeface="Consolas" panose="020B0609020204030204" pitchFamily="49" charset="0"/>
              </a:rPr>
              <a:t>nSütun</a:t>
            </a:r>
            <a:r>
              <a:rPr lang="tr-TR" sz="1300" dirty="0">
                <a:latin typeface="Consolas" panose="020B0609020204030204" pitchFamily="49" charset="0"/>
              </a:rPr>
              <a:t> Toplamları:\n");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"%4d "</a:t>
            </a:r>
            <a:r>
              <a:rPr lang="tr-TR" sz="1300" dirty="0">
                <a:latin typeface="Consolas" panose="020B0609020204030204" pitchFamily="49" charset="0"/>
              </a:rPr>
              <a:t>, j+1);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 Top\n"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</a:t>
            </a:r>
            <a:r>
              <a:rPr lang="tr-TR" sz="1300" b="1" dirty="0">
                <a:solidFill>
                  <a:srgbClr val="FF0000"/>
                </a:solidFill>
                <a:latin typeface="Consolas" panose="020B0609020204030204" pitchFamily="49" charset="0"/>
              </a:rPr>
              <a:t>&lt;=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"---- "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(i=0; i&lt;</a:t>
            </a:r>
            <a:r>
              <a:rPr lang="tr-TR" sz="1300" dirty="0" err="1">
                <a:latin typeface="Consolas" panose="020B0609020204030204" pitchFamily="49" charset="0"/>
              </a:rPr>
              <a:t>pSatir</a:t>
            </a:r>
            <a:r>
              <a:rPr lang="tr-TR" sz="13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toplam=0;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(j=0; j&lt;</a:t>
            </a:r>
            <a:r>
              <a:rPr lang="tr-TR" sz="1300" dirty="0" err="1">
                <a:latin typeface="Consolas" panose="020B0609020204030204" pitchFamily="49" charset="0"/>
              </a:rPr>
              <a:t>pSutun</a:t>
            </a:r>
            <a:r>
              <a:rPr lang="tr-TR" sz="1300" dirty="0">
                <a:latin typeface="Consolas" panose="020B0609020204030204" pitchFamily="49" charset="0"/>
              </a:rPr>
              <a:t>; j++)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toplam+=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[i][j];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"%4d "</a:t>
            </a:r>
            <a:r>
              <a:rPr lang="tr-TR" sz="1300" dirty="0">
                <a:latin typeface="Consolas" panose="020B0609020204030204" pitchFamily="49" charset="0"/>
              </a:rPr>
              <a:t>,</a:t>
            </a:r>
            <a:r>
              <a:rPr lang="tr-TR" sz="1300" dirty="0" err="1">
                <a:latin typeface="Consolas" panose="020B0609020204030204" pitchFamily="49" charset="0"/>
              </a:rPr>
              <a:t>pMatris</a:t>
            </a:r>
            <a:r>
              <a:rPr lang="tr-TR" sz="1300" dirty="0">
                <a:latin typeface="Consolas" panose="020B0609020204030204" pitchFamily="49" charset="0"/>
              </a:rPr>
              <a:t>[i][j]);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>
                <a:highlight>
                  <a:srgbClr val="FFFF00"/>
                </a:highlight>
                <a:latin typeface="Consolas" panose="020B0609020204030204" pitchFamily="49" charset="0"/>
              </a:rPr>
              <a:t>"%4d\</a:t>
            </a:r>
            <a:r>
              <a:rPr lang="tr-TR" sz="1300" dirty="0" err="1">
                <a:highlight>
                  <a:srgbClr val="FFFF00"/>
                </a:highlight>
                <a:latin typeface="Consolas" panose="020B0609020204030204" pitchFamily="49" charset="0"/>
              </a:rPr>
              <a:t>n"</a:t>
            </a:r>
            <a:r>
              <a:rPr lang="tr-TR" sz="1300" dirty="0" err="1">
                <a:latin typeface="Consolas" panose="020B0609020204030204" pitchFamily="49" charset="0"/>
              </a:rPr>
              <a:t>,toplam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1. </a:t>
            </a:r>
            <a:r>
              <a:rPr lang="tr-TR" altLang="tr-TR" sz="1200" b="1" dirty="0" err="1">
                <a:latin typeface="Consolas" panose="020B0609020204030204" pitchFamily="49" charset="0"/>
              </a:rPr>
              <a:t>satirda</a:t>
            </a:r>
            <a:r>
              <a:rPr lang="tr-TR" altLang="tr-TR" sz="1200" b="1" dirty="0">
                <a:latin typeface="Consolas" panose="020B0609020204030204" pitchFamily="49" charset="0"/>
              </a:rPr>
              <a:t> 2 değer giriniz: 2 3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2. </a:t>
            </a:r>
            <a:r>
              <a:rPr lang="tr-TR" altLang="tr-TR" sz="1200" b="1" dirty="0" err="1">
                <a:latin typeface="Consolas" panose="020B0609020204030204" pitchFamily="49" charset="0"/>
              </a:rPr>
              <a:t>satirda</a:t>
            </a:r>
            <a:r>
              <a:rPr lang="tr-TR" altLang="tr-TR" sz="1200" b="1" dirty="0">
                <a:latin typeface="Consolas" panose="020B0609020204030204" pitchFamily="49" charset="0"/>
              </a:rPr>
              <a:t> 2 değer giriniz:4 5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3. </a:t>
            </a:r>
            <a:r>
              <a:rPr lang="tr-TR" altLang="tr-TR" sz="1200" b="1" dirty="0" err="1">
                <a:latin typeface="Consolas" panose="020B0609020204030204" pitchFamily="49" charset="0"/>
              </a:rPr>
              <a:t>satirda</a:t>
            </a:r>
            <a:r>
              <a:rPr lang="tr-TR" altLang="tr-TR" sz="1200" b="1" dirty="0">
                <a:latin typeface="Consolas" panose="020B0609020204030204" pitchFamily="49" charset="0"/>
              </a:rPr>
              <a:t> 2 değer giriniz:7  6 </a:t>
            </a:r>
          </a:p>
          <a:p>
            <a:pPr marL="0" indent="0" algn="just" eaLnBrk="1" hangingPunct="1">
              <a:buNone/>
            </a:pPr>
            <a:endParaRPr lang="tr-TR" altLang="tr-TR" sz="1200" b="1" dirty="0">
              <a:latin typeface="Consolas" panose="020B0609020204030204" pitchFamily="49" charset="0"/>
            </a:endParaRP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Sütun Toplamları: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1    2  Top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---- ---- ----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2    3    5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4    5    9</a:t>
            </a:r>
          </a:p>
          <a:p>
            <a:pPr marL="0" indent="0" algn="just" eaLnBrk="1" hangingPunct="1">
              <a:buNone/>
            </a:pPr>
            <a:r>
              <a:rPr lang="tr-TR" altLang="tr-TR" sz="1200" b="1" dirty="0">
                <a:latin typeface="Consolas" panose="020B0609020204030204" pitchFamily="49" charset="0"/>
              </a:rPr>
              <a:t>   7    6   13</a:t>
            </a:r>
            <a:endParaRPr lang="tr-TR" sz="1200" b="1" dirty="0"/>
          </a:p>
          <a:p>
            <a:endParaRPr lang="tr-TR" dirty="0"/>
          </a:p>
        </p:txBody>
      </p:sp>
      <p:sp>
        <p:nvSpPr>
          <p:cNvPr id="6" name="Dikdörtgen 5">
            <a:extLst>
              <a:ext uri="{FF2B5EF4-FFF2-40B4-BE49-F238E27FC236}">
                <a16:creationId xmlns:a16="http://schemas.microsoft.com/office/drawing/2014/main" id="{E7F4EE50-8103-4F10-866B-6201D926CD05}"/>
              </a:ext>
            </a:extLst>
          </p:cNvPr>
          <p:cNvSpPr/>
          <p:nvPr/>
        </p:nvSpPr>
        <p:spPr>
          <a:xfrm rot="19152993">
            <a:off x="522913" y="1949721"/>
            <a:ext cx="7260706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Çok boyutlu diziler parametre olarak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fonksiyonlarda kullanılırken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Boyutları da parametre </a:t>
            </a:r>
          </a:p>
          <a:p>
            <a:pPr algn="ctr"/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olarak göndermek gelenektir!.</a:t>
            </a:r>
            <a:b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tr-TR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Yanlışları Önler!</a:t>
            </a:r>
          </a:p>
        </p:txBody>
      </p:sp>
    </p:spTree>
    <p:extLst>
      <p:ext uri="{BB962C8B-B14F-4D97-AF65-F5344CB8AC3E}">
        <p14:creationId xmlns:p14="http://schemas.microsoft.com/office/powerpoint/2010/main" val="278911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">
                                            <p:txEl>
                                              <p:pRg st="37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solidFill>
                  <a:srgbClr val="00B050"/>
                </a:solidFill>
              </a:rPr>
              <a:t>yapısal (</a:t>
            </a:r>
            <a:r>
              <a:rPr lang="tr-TR" dirty="0" err="1">
                <a:solidFill>
                  <a:srgbClr val="00B050"/>
                </a:solidFill>
              </a:rPr>
              <a:t>structural</a:t>
            </a:r>
            <a:r>
              <a:rPr lang="tr-TR" dirty="0">
                <a:solidFill>
                  <a:srgbClr val="00B050"/>
                </a:solidFill>
              </a:rPr>
              <a:t>) programlama nedir?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br>
              <a:rPr lang="tr-TR" dirty="0"/>
            </a:br>
            <a:endParaRPr lang="tr-TR" dirty="0"/>
          </a:p>
          <a:p>
            <a:pPr marL="0" indent="0" algn="ctr">
              <a:buNone/>
            </a:pPr>
            <a:r>
              <a:rPr lang="tr-TR" b="1" dirty="0"/>
              <a:t>Yapısal dillerde, </a:t>
            </a:r>
            <a:br>
              <a:rPr lang="tr-TR" b="1" dirty="0"/>
            </a:br>
            <a:r>
              <a:rPr lang="tr-TR" b="1" dirty="0"/>
              <a:t>veri ve bu veriyi işleyen yapılar  </a:t>
            </a:r>
            <a:br>
              <a:rPr lang="tr-TR" b="1" dirty="0"/>
            </a:br>
            <a:r>
              <a:rPr lang="tr-TR" b="1" dirty="0"/>
              <a:t>birbirinden ayrıdır.</a:t>
            </a:r>
          </a:p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Yapısal Programların Ana Çerçevesi: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Değişkenler tanımlanır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variable</a:t>
            </a:r>
            <a:r>
              <a:rPr lang="tr-TR" dirty="0">
                <a:solidFill>
                  <a:srgbClr val="C00000"/>
                </a:solidFill>
              </a:rPr>
              <a:t> </a:t>
            </a:r>
            <a:r>
              <a:rPr lang="tr-TR" dirty="0" err="1">
                <a:solidFill>
                  <a:srgbClr val="C00000"/>
                </a:solidFill>
              </a:rPr>
              <a:t>declaration</a:t>
            </a:r>
            <a:r>
              <a:rPr lang="tr-TR" dirty="0"/>
              <a:t>)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Fonksiyonlar </a:t>
            </a:r>
            <a:br>
              <a:rPr lang="tr-TR" dirty="0"/>
            </a:br>
            <a:r>
              <a:rPr lang="tr-TR" dirty="0"/>
              <a:t>(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 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Ana fonksiyon </a:t>
            </a:r>
            <a:br>
              <a:rPr lang="tr-TR" dirty="0">
                <a:solidFill>
                  <a:srgbClr val="0070C0"/>
                </a:solidFill>
              </a:rPr>
            </a:br>
            <a:r>
              <a:rPr lang="tr-TR" dirty="0"/>
              <a:t>(</a:t>
            </a:r>
            <a:r>
              <a:rPr lang="tr-TR" dirty="0">
                <a:solidFill>
                  <a:srgbClr val="C00000"/>
                </a:solidFill>
              </a:rPr>
              <a:t>main </a:t>
            </a:r>
            <a:r>
              <a:rPr lang="tr-TR" dirty="0" err="1">
                <a:solidFill>
                  <a:srgbClr val="C00000"/>
                </a:solidFill>
              </a:rPr>
              <a:t>function</a:t>
            </a:r>
            <a:r>
              <a:rPr lang="tr-TR" dirty="0"/>
              <a:t>)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Veri yapıları </a:t>
            </a:r>
            <a:r>
              <a:rPr lang="tr-TR" b="1" dirty="0"/>
              <a:t>(</a:t>
            </a:r>
            <a:r>
              <a:rPr lang="tr-TR" b="1" dirty="0">
                <a:solidFill>
                  <a:srgbClr val="C00000"/>
                </a:solidFill>
              </a:rPr>
              <a:t>data </a:t>
            </a:r>
            <a:r>
              <a:rPr lang="tr-TR" b="1" dirty="0" err="1">
                <a:solidFill>
                  <a:srgbClr val="C00000"/>
                </a:solidFill>
              </a:rPr>
              <a:t>structures</a:t>
            </a:r>
            <a:r>
              <a:rPr lang="tr-TR" b="1" dirty="0"/>
              <a:t>) yada yeni ismiyle </a:t>
            </a:r>
            <a:r>
              <a:rPr lang="tr-TR" b="1" dirty="0">
                <a:solidFill>
                  <a:srgbClr val="0070C0"/>
                </a:solidFill>
              </a:rPr>
              <a:t>koleksiyonlar</a:t>
            </a:r>
            <a:r>
              <a:rPr lang="tr-TR" b="1" dirty="0"/>
              <a:t> (</a:t>
            </a:r>
            <a:r>
              <a:rPr lang="tr-TR" b="1" dirty="0" err="1">
                <a:solidFill>
                  <a:srgbClr val="C00000"/>
                </a:solidFill>
              </a:rPr>
              <a:t>collections</a:t>
            </a:r>
            <a:r>
              <a:rPr lang="tr-TR" b="1" dirty="0"/>
              <a:t>);</a:t>
            </a: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</a:rPr>
              <a:t>Değişken </a:t>
            </a:r>
            <a:r>
              <a:rPr lang="tr-TR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variable</a:t>
            </a:r>
            <a:r>
              <a:rPr lang="tr-TR" dirty="0"/>
              <a:t>), </a:t>
            </a:r>
            <a:r>
              <a:rPr lang="tr-TR" b="1" dirty="0">
                <a:solidFill>
                  <a:srgbClr val="7030A0"/>
                </a:solidFill>
                <a:highlight>
                  <a:srgbClr val="FFFF00"/>
                </a:highlight>
              </a:rPr>
              <a:t>Dizi</a:t>
            </a:r>
            <a:r>
              <a:rPr lang="tr-TR" dirty="0"/>
              <a:t> (</a:t>
            </a:r>
            <a:r>
              <a:rPr lang="tr-TR" dirty="0" err="1">
                <a:solidFill>
                  <a:srgbClr val="C00000"/>
                </a:solidFill>
              </a:rPr>
              <a:t>array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Liste</a:t>
            </a:r>
            <a:r>
              <a:rPr lang="tr-TR" dirty="0"/>
              <a:t> (</a:t>
            </a:r>
            <a:r>
              <a:rPr lang="tr-TR" dirty="0" err="1"/>
              <a:t>list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Yığın</a:t>
            </a:r>
            <a:r>
              <a:rPr lang="tr-TR" dirty="0"/>
              <a:t> (</a:t>
            </a:r>
            <a:r>
              <a:rPr lang="tr-TR" dirty="0" err="1"/>
              <a:t>stack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Kuyruk</a:t>
            </a:r>
            <a:r>
              <a:rPr lang="tr-TR" dirty="0"/>
              <a:t> (</a:t>
            </a:r>
            <a:r>
              <a:rPr lang="tr-TR" dirty="0" err="1"/>
              <a:t>queue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Ağaç</a:t>
            </a:r>
            <a:r>
              <a:rPr lang="tr-TR" dirty="0"/>
              <a:t> (</a:t>
            </a:r>
            <a:r>
              <a:rPr lang="tr-TR" dirty="0" err="1"/>
              <a:t>tree</a:t>
            </a:r>
            <a:r>
              <a:rPr lang="tr-TR" dirty="0"/>
              <a:t>), </a:t>
            </a:r>
            <a:r>
              <a:rPr lang="tr-TR" dirty="0">
                <a:solidFill>
                  <a:srgbClr val="0070C0"/>
                </a:solidFill>
              </a:rPr>
              <a:t>Sözlük</a:t>
            </a:r>
            <a:r>
              <a:rPr lang="tr-TR" dirty="0"/>
              <a:t> (</a:t>
            </a:r>
            <a:r>
              <a:rPr lang="tr-TR" dirty="0" err="1"/>
              <a:t>dictionary</a:t>
            </a:r>
            <a:r>
              <a:rPr lang="tr-TR" dirty="0"/>
              <a:t>).</a:t>
            </a:r>
          </a:p>
          <a:p>
            <a:r>
              <a:rPr lang="tr-TR" dirty="0"/>
              <a:t>Verinin hangi yapı içine konulacağını, </a:t>
            </a:r>
            <a:r>
              <a:rPr lang="tr-TR" i="1" dirty="0"/>
              <a:t>verinin doğal şekli</a:t>
            </a:r>
            <a:r>
              <a:rPr lang="tr-TR" dirty="0"/>
              <a:t> ve </a:t>
            </a:r>
            <a:r>
              <a:rPr lang="tr-TR" i="1" dirty="0"/>
              <a:t>veriye erişim şekli </a:t>
            </a:r>
            <a:r>
              <a:rPr lang="tr-TR" dirty="0"/>
              <a:t>belirler.</a:t>
            </a:r>
          </a:p>
          <a:p>
            <a:pPr marL="0" indent="0">
              <a:buNone/>
            </a:pPr>
            <a:r>
              <a:rPr lang="tr-TR" b="1" dirty="0">
                <a:solidFill>
                  <a:srgbClr val="0070C0"/>
                </a:solidFill>
              </a:rPr>
              <a:t>Kontrol yapıları </a:t>
            </a:r>
            <a:r>
              <a:rPr lang="tr-TR" b="1" dirty="0"/>
              <a:t>(</a:t>
            </a:r>
            <a:r>
              <a:rPr lang="tr-TR" b="1" dirty="0" err="1">
                <a:solidFill>
                  <a:srgbClr val="C00000"/>
                </a:solidFill>
              </a:rPr>
              <a:t>control</a:t>
            </a:r>
            <a:r>
              <a:rPr lang="tr-TR" b="1" dirty="0">
                <a:solidFill>
                  <a:srgbClr val="C00000"/>
                </a:solidFill>
              </a:rPr>
              <a:t> </a:t>
            </a:r>
            <a:r>
              <a:rPr lang="tr-TR" b="1" dirty="0" err="1">
                <a:solidFill>
                  <a:srgbClr val="C00000"/>
                </a:solidFill>
              </a:rPr>
              <a:t>strructures</a:t>
            </a:r>
            <a:r>
              <a:rPr lang="tr-TR" b="1" dirty="0"/>
              <a:t>);</a:t>
            </a: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else</a:t>
            </a: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switch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do,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r>
              <a:rPr lang="tr-TR" sz="2200" b="1" dirty="0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, break, </a:t>
            </a:r>
            <a:r>
              <a:rPr lang="tr-TR" sz="2200" b="1" dirty="0" err="1">
                <a:solidFill>
                  <a:srgbClr val="7030A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endParaRPr lang="tr-TR" sz="2200" b="1" dirty="0">
              <a:solidFill>
                <a:srgbClr val="7030A0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26180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Unvan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Dinlediğiniz için teşekkür ederim.</a:t>
            </a:r>
          </a:p>
        </p:txBody>
      </p:sp>
      <p:sp>
        <p:nvSpPr>
          <p:cNvPr id="8" name="Alt Başlık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İlhan ÖZKAN, </a:t>
            </a:r>
            <a:r>
              <a:rPr lang="tr-TR" dirty="0" err="1">
                <a:solidFill>
                  <a:schemeClr val="bg1">
                    <a:lumMod val="50000"/>
                  </a:schemeClr>
                </a:solidFill>
              </a:rPr>
              <a:t>hoydabre@</a:t>
            </a:r>
            <a:r>
              <a:rPr lang="tr-TR" err="1">
                <a:solidFill>
                  <a:schemeClr val="bg1">
                    <a:lumMod val="50000"/>
                  </a:schemeClr>
                </a:solidFill>
              </a:rPr>
              <a:t>gmail</a:t>
            </a:r>
            <a:r>
              <a:rPr lang="tr-TR">
                <a:solidFill>
                  <a:schemeClr val="bg1">
                    <a:lumMod val="50000"/>
                  </a:schemeClr>
                </a:solidFill>
              </a:rPr>
              <a:t>.com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Elektronik Yüksek Mühendisi</a:t>
            </a:r>
            <a:br>
              <a:rPr lang="tr-T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tr-TR" dirty="0">
                <a:solidFill>
                  <a:schemeClr val="bg1">
                    <a:lumMod val="50000"/>
                  </a:schemeClr>
                </a:solidFill>
              </a:rPr>
              <a:t>Mayıs 2020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598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7D7D0D6-01DA-4612-8A41-51229FB5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DİZİ NEDİR?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tr-TR" sz="1200" dirty="0"/>
                  <a:t>Matematikten bildiğimiz diziler; 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bir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sıralı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</a:t>
                </a:r>
                <a:r>
                  <a:rPr lang="tr-TR" sz="1200" b="1" u="sng" dirty="0">
                    <a:solidFill>
                      <a:srgbClr val="FF0000"/>
                    </a:solidFill>
                    <a:highlight>
                      <a:srgbClr val="FFFF00"/>
                    </a:highlight>
                  </a:rPr>
                  <a:t>elemanlardan</a:t>
                </a:r>
                <a:r>
                  <a:rPr lang="tr-TR" sz="1200" b="1" dirty="0">
                    <a:highlight>
                      <a:srgbClr val="FFFF00"/>
                    </a:highlight>
                  </a:rPr>
                  <a:t> oluşan bir listedir.  </a:t>
                </a:r>
                <a:r>
                  <a:rPr lang="tr-TR" sz="1200" dirty="0"/>
                  <a:t>Sıralı elemanların sayısına dizinin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uzunluğu</a:t>
                </a:r>
                <a:r>
                  <a:rPr lang="tr-TR" sz="1200" dirty="0"/>
                  <a:t> (</a:t>
                </a:r>
                <a:r>
                  <a:rPr lang="tr-TR" sz="1200" b="1" dirty="0">
                    <a:solidFill>
                      <a:srgbClr val="FF0000"/>
                    </a:solidFill>
                  </a:rPr>
                  <a:t>size</a:t>
                </a:r>
                <a:r>
                  <a:rPr lang="tr-TR" sz="1200" dirty="0"/>
                  <a:t>) denir. Elemanların sayısı sonsuz olabilir. Kümenin aksine sıralı ve aynı ögeler dizide farklı konumlarda birkaç kez bulunabilir.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:r>
                  <a:rPr lang="tr-TR" sz="1200" dirty="0"/>
                  <a:t>Örnek: Terimleri 1 den 10 a kadar sayıların karesinden oluşan bir dizi;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tr-TR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𝑦𝑎𝑛𝑖</m:t>
                      </m:r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1,4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tr-TR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r>
                            <a:rPr lang="tr-TR" sz="18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e>
                      </m:d>
                    </m:oMath>
                  </m:oMathPara>
                </a14:m>
                <a:endParaRPr lang="tr-TR" sz="1800" dirty="0"/>
              </a:p>
              <a:p>
                <a:pPr marL="0" indent="0">
                  <a:lnSpc>
                    <a:spcPct val="12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tr-TR" sz="1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sSub>
                            <m:sSubPr>
                              <m:ctrlP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tr-T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=10</m:t>
                          </m:r>
                        </m:sup>
                      </m:sSubSup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tr-TR" sz="1200" dirty="0"/>
              </a:p>
              <a:p>
                <a:pPr marL="0" indent="0">
                  <a:buNone/>
                </a:pPr>
                <a:r>
                  <a:rPr lang="tr-TR" sz="1200" dirty="0"/>
                  <a:t>Diğer Örnek: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(K, İ, T, A, P), ilk harfi 'K' ve son harfi 'P' olan bir dizidir. </a:t>
                </a:r>
                <a:br>
                  <a:rPr lang="tr-TR" sz="1200" dirty="0"/>
                </a:br>
                <a:r>
                  <a:rPr lang="tr-TR" sz="1200" dirty="0"/>
                  <a:t>Bu dizi, (P, A, T, İ, K) dizisinden farklıdır.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(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2, 3,</a:t>
                </a:r>
                <a:r>
                  <a:rPr lang="tr-TR" sz="1200" dirty="0">
                    <a:highlight>
                      <a:srgbClr val="FFFF00"/>
                    </a:highlight>
                  </a:rPr>
                  <a:t>1</a:t>
                </a:r>
                <a:r>
                  <a:rPr lang="tr-TR" sz="1200" dirty="0"/>
                  <a:t>, 5, 8) dizisindeki 1 sayısı üç farklı konuma yada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indise</a:t>
                </a:r>
                <a:r>
                  <a:rPr lang="tr-TR" sz="1200" b="1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index</a:t>
                </a:r>
                <a:r>
                  <a:rPr lang="tr-TR" sz="1200" b="1" dirty="0"/>
                  <a:t>)</a:t>
                </a:r>
                <a:r>
                  <a:rPr lang="tr-TR" sz="1200" dirty="0"/>
                  <a:t> sahiptir. Böyle olması dizinin geçersiz olduğu anlamına gelmez. </a:t>
                </a:r>
              </a:p>
              <a:p>
                <a:pPr marL="176213" indent="-176213">
                  <a:buFont typeface="+mj-lt"/>
                  <a:buAutoNum type="arabicPeriod"/>
                </a:pPr>
                <a:r>
                  <a:rPr lang="tr-TR" sz="1200" dirty="0"/>
                  <a:t>Dizi sonlu ya da sonsuz olabilir. Pozitif tam sayılar (1, 2, 3, 4, …) sonsuz diziye örnek verilebilir. (1, 2, 3, 4) dizisi ise sonlu bir dizidir.</a:t>
                </a:r>
              </a:p>
              <a:p>
                <a:pPr marL="0" indent="0">
                  <a:buNone/>
                </a:pPr>
                <a:r>
                  <a:rPr lang="tr-TR" sz="1200" dirty="0"/>
                  <a:t>Diziler örneklerdeki gibi tek bir listeden oluşuyorsa buna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tek</a:t>
                </a:r>
                <a:r>
                  <a:rPr lang="tr-TR" sz="1200" dirty="0"/>
                  <a:t> </a:t>
                </a:r>
                <a:r>
                  <a:rPr lang="tr-TR" sz="1200" b="1" dirty="0">
                    <a:solidFill>
                      <a:srgbClr val="0070C0"/>
                    </a:solidFill>
                  </a:rPr>
                  <a:t>boyutlu</a:t>
                </a:r>
                <a:r>
                  <a:rPr lang="tr-TR" sz="1200" dirty="0"/>
                  <a:t> (</a:t>
                </a:r>
                <a:r>
                  <a:rPr lang="tr-TR" sz="1200" b="1" dirty="0" err="1">
                    <a:solidFill>
                      <a:srgbClr val="FF0000"/>
                    </a:solidFill>
                  </a:rPr>
                  <a:t>dimension</a:t>
                </a:r>
                <a:r>
                  <a:rPr lang="tr-TR" sz="1200" dirty="0"/>
                  <a:t>) denir.</a:t>
                </a:r>
              </a:p>
            </p:txBody>
          </p:sp>
        </mc:Choice>
        <mc:Fallback xmlns="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19AA6244-3690-4F1A-AE68-38D149AD1C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28" t="-459" b="-321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87E11FAD-A402-4179-9B1A-969D21B1EC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b="1" dirty="0"/>
              <a:t>C Dilinde Diziler;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temel bir veri tipidir.  Dizi içinde  benzer </a:t>
            </a:r>
            <a:r>
              <a:rPr lang="tr-TR" dirty="0">
                <a:solidFill>
                  <a:srgbClr val="0070C0"/>
                </a:solidFill>
              </a:rPr>
              <a:t>veri tipindeki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variable</a:t>
            </a:r>
            <a:r>
              <a:rPr lang="tr-TR" dirty="0">
                <a:solidFill>
                  <a:srgbClr val="FF0000"/>
                </a:solidFill>
              </a:rPr>
              <a:t> </a:t>
            </a:r>
            <a:r>
              <a:rPr lang="tr-TR" dirty="0" err="1">
                <a:solidFill>
                  <a:srgbClr val="FF0000"/>
                </a:solidFill>
              </a:rPr>
              <a:t>type</a:t>
            </a:r>
            <a:r>
              <a:rPr lang="tr-TR" dirty="0"/>
              <a:t>) veri öğelerini bulundurur ve  bu öğeler bitişik bellek bölgesini paylaşırlar.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 elemanları, </a:t>
            </a:r>
            <a:r>
              <a:rPr lang="tr-TR" dirty="0">
                <a:solidFill>
                  <a:srgbClr val="0070C0"/>
                </a:solidFill>
              </a:rPr>
              <a:t>ilkel veri türleri </a:t>
            </a:r>
            <a:r>
              <a:rPr lang="tr-TR" dirty="0"/>
              <a:t>(</a:t>
            </a:r>
            <a:r>
              <a:rPr lang="tr-TR" dirty="0" err="1"/>
              <a:t>int</a:t>
            </a:r>
            <a:r>
              <a:rPr lang="tr-TR" dirty="0"/>
              <a:t>, </a:t>
            </a:r>
            <a:r>
              <a:rPr lang="tr-TR" dirty="0" err="1"/>
              <a:t>float</a:t>
            </a:r>
            <a:r>
              <a:rPr lang="tr-TR" dirty="0"/>
              <a:t>, char) veya daha sonra göreceğimiz </a:t>
            </a:r>
            <a:r>
              <a:rPr lang="tr-TR" dirty="0">
                <a:solidFill>
                  <a:srgbClr val="0070C0"/>
                </a:solidFill>
              </a:rPr>
              <a:t>kullanıcı tanımlı tip</a:t>
            </a:r>
            <a:r>
              <a:rPr lang="tr-TR" dirty="0"/>
              <a:t> olan </a:t>
            </a:r>
            <a:r>
              <a:rPr lang="tr-TR" dirty="0">
                <a:solidFill>
                  <a:srgbClr val="0070C0"/>
                </a:solidFill>
              </a:rPr>
              <a:t>yapı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struct</a:t>
            </a:r>
            <a:r>
              <a:rPr lang="tr-TR" dirty="0"/>
              <a:t>) veya </a:t>
            </a:r>
            <a:r>
              <a:rPr lang="tr-TR" dirty="0">
                <a:solidFill>
                  <a:srgbClr val="0070C0"/>
                </a:solidFill>
              </a:rPr>
              <a:t>gösterici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pointer</a:t>
            </a:r>
            <a:r>
              <a:rPr lang="tr-TR" dirty="0"/>
              <a:t>) olabilir.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Aynı değer birkaç defa dizide bulunabilir.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veri tipi, dizideki elemanlarının veri  tipini belirler.  Yada elemanların veri tipi  dizinin veri tipiyle aynı olmalıdır.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Dizinin uzunluğu, dizi </a:t>
            </a:r>
            <a:r>
              <a:rPr lang="tr-TR" dirty="0" err="1"/>
              <a:t>kimliklendirmesi</a:t>
            </a:r>
            <a:r>
              <a:rPr lang="tr-TR" dirty="0"/>
              <a:t> sırasında belirtilmelidir.  Derleyici buna göre bellekte yer ayırır.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Dizi, bir kez </a:t>
            </a:r>
            <a:r>
              <a:rPr lang="tr-TR" dirty="0" err="1"/>
              <a:t>kimliklendirildiğinde</a:t>
            </a:r>
            <a:r>
              <a:rPr lang="tr-TR" dirty="0"/>
              <a:t> </a:t>
            </a:r>
            <a:r>
              <a:rPr lang="tr-TR" dirty="0">
                <a:highlight>
                  <a:srgbClr val="FFFF00"/>
                </a:highlight>
              </a:rPr>
              <a:t>dizinin boyutu değiştirilemez. </a:t>
            </a:r>
          </a:p>
          <a:p>
            <a:pPr marL="173038" indent="-173038">
              <a:buFont typeface="+mj-lt"/>
              <a:buAutoNum type="arabicPeriod"/>
            </a:pPr>
            <a:r>
              <a:rPr lang="tr-TR" dirty="0"/>
              <a:t>Pascal dilinin aksine dizinin </a:t>
            </a:r>
            <a:r>
              <a:rPr lang="tr-TR" dirty="0">
                <a:solidFill>
                  <a:srgbClr val="0070C0"/>
                </a:solidFill>
              </a:rPr>
              <a:t>indisi</a:t>
            </a:r>
            <a:r>
              <a:rPr lang="tr-TR" dirty="0"/>
              <a:t> (</a:t>
            </a:r>
            <a:r>
              <a:rPr lang="tr-TR" dirty="0" err="1">
                <a:solidFill>
                  <a:srgbClr val="FF0000"/>
                </a:solidFill>
              </a:rPr>
              <a:t>index</a:t>
            </a:r>
            <a:r>
              <a:rPr lang="tr-TR" dirty="0"/>
              <a:t>) </a:t>
            </a:r>
            <a:r>
              <a:rPr lang="tr-TR" b="1" dirty="0">
                <a:highlight>
                  <a:srgbClr val="FFFF00"/>
                </a:highlight>
              </a:rPr>
              <a:t>her zaman sıfırdan başlar. </a:t>
            </a:r>
            <a:r>
              <a:rPr lang="tr-TR" b="1" u="sng" dirty="0">
                <a:highlight>
                  <a:srgbClr val="FFFF00"/>
                </a:highlight>
              </a:rPr>
              <a:t>İndisler tamsayı olarak ifade edilir</a:t>
            </a:r>
            <a:r>
              <a:rPr lang="tr-TR" b="1" dirty="0">
                <a:highlight>
                  <a:srgbClr val="FFFF00"/>
                </a:highligh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005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1033A2-827C-4536-9EFB-ABB8E82BA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Tek boyutlu </a:t>
            </a:r>
            <a:r>
              <a:rPr lang="tr-TR" dirty="0"/>
              <a:t>Dizi nasıl tanımlanır?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8E4A3D-932D-4EBF-936E-5B855E0D6BB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tr-TR" sz="2800" b="1" dirty="0" err="1"/>
              <a:t>veritipi</a:t>
            </a:r>
            <a:r>
              <a:rPr lang="tr-TR" sz="2800" b="1" dirty="0"/>
              <a:t> </a:t>
            </a:r>
            <a:r>
              <a:rPr lang="tr-TR" sz="2800" b="1" dirty="0" err="1"/>
              <a:t>DiziAdı</a:t>
            </a:r>
            <a:r>
              <a:rPr lang="tr-TR" sz="2800" b="1" dirty="0"/>
              <a:t> [ Uzunluk ];</a:t>
            </a:r>
          </a:p>
          <a:p>
            <a:pPr marL="0" indent="0">
              <a:buNone/>
            </a:pPr>
            <a:r>
              <a:rPr lang="tr-TR" sz="1800" i="1" u="sng" dirty="0"/>
              <a:t>Beş tamsayı elemanı/terimi olan </a:t>
            </a:r>
            <a:r>
              <a:rPr lang="tr-TR" sz="1800" dirty="0"/>
              <a:t>bir dizi;</a:t>
            </a:r>
          </a:p>
          <a:p>
            <a:pPr marL="0" indent="0">
              <a:buNone/>
            </a:pPr>
            <a:r>
              <a:rPr lang="tr-TR" sz="1800" b="0" i="0" dirty="0" err="1"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tamsayiDizisi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i="1" dirty="0"/>
              <a:t>Beş gerçek sayı elemanı/terimi olan</a:t>
            </a:r>
            <a:r>
              <a:rPr lang="tr-TR" sz="1800" dirty="0"/>
              <a:t> bir dizi;</a:t>
            </a:r>
          </a:p>
          <a:p>
            <a:pPr marL="0" indent="0">
              <a:buNone/>
            </a:pPr>
            <a:r>
              <a:rPr lang="tr-TR" sz="1800" b="0" i="0" dirty="0" err="1">
                <a:effectLst/>
                <a:latin typeface="Consolas" panose="020B0609020204030204" pitchFamily="49" charset="0"/>
              </a:rPr>
              <a:t>float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1800" b="0" i="0" dirty="0" err="1">
                <a:effectLst/>
                <a:latin typeface="Consolas" panose="020B0609020204030204" pitchFamily="49" charset="0"/>
              </a:rPr>
              <a:t>reelsayiDizisi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1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tr-TR" sz="1800" dirty="0"/>
              <a:t>Dizinin elemanlarına varsayılan (</a:t>
            </a:r>
            <a:r>
              <a:rPr lang="tr-TR" sz="1800" dirty="0" err="1"/>
              <a:t>default</a:t>
            </a:r>
            <a:r>
              <a:rPr lang="tr-TR" sz="1800" dirty="0"/>
              <a:t>) değer verilebilir;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tamsayiDizisi1[</a:t>
            </a:r>
            <a:r>
              <a:rPr lang="tr-TR" sz="1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tr-TR" sz="18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 tamsayiDizisi2[</a:t>
            </a:r>
            <a:r>
              <a:rPr lang="tr-TR" sz="1800" b="0" i="0" dirty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]= {</a:t>
            </a:r>
            <a:r>
              <a:rPr lang="tr-TR" sz="18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tr-TR" sz="1800" b="0" i="0" dirty="0">
                <a:effectLst/>
                <a:latin typeface="Consolas" panose="020B0609020204030204" pitchFamily="49" charset="0"/>
              </a:rPr>
              <a:t>}; //Hepsi 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/>
              <a:t>Dizinin elemanlarına hepsine varsayılan (</a:t>
            </a:r>
            <a:r>
              <a:rPr lang="tr-TR" sz="1800" dirty="0" err="1"/>
              <a:t>default</a:t>
            </a:r>
            <a:r>
              <a:rPr lang="tr-TR" sz="1800" dirty="0"/>
              <a:t>) değer verilmeyebilir;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tr-TR" sz="1800" dirty="0" err="1">
                <a:latin typeface="Consolas" panose="020B0609020204030204" pitchFamily="49" charset="0"/>
              </a:rPr>
              <a:t>int</a:t>
            </a:r>
            <a:r>
              <a:rPr lang="tr-TR" sz="1800" dirty="0">
                <a:latin typeface="Consolas" panose="020B0609020204030204" pitchFamily="49" charset="0"/>
              </a:rPr>
              <a:t> a[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5</a:t>
            </a:r>
            <a:r>
              <a:rPr lang="tr-TR" sz="1800" dirty="0">
                <a:latin typeface="Consolas" panose="020B0609020204030204" pitchFamily="49" charset="0"/>
              </a:rPr>
              <a:t>] = {1,2, [</a:t>
            </a:r>
            <a:r>
              <a:rPr lang="tr-TR" sz="1800" dirty="0">
                <a:highlight>
                  <a:srgbClr val="FFFF00"/>
                </a:highlight>
                <a:latin typeface="Consolas" panose="020B0609020204030204" pitchFamily="49" charset="0"/>
              </a:rPr>
              <a:t>4</a:t>
            </a:r>
            <a:r>
              <a:rPr lang="tr-TR" sz="1800" dirty="0">
                <a:latin typeface="Consolas" panose="020B0609020204030204" pitchFamily="49" charset="0"/>
              </a:rPr>
              <a:t>] = 12}; //5.eleman 12</a:t>
            </a:r>
          </a:p>
          <a:p>
            <a:pPr marL="0" indent="0" algn="ctr">
              <a:buNone/>
            </a:pPr>
            <a:endParaRPr lang="tr-TR" sz="1800" b="1" dirty="0"/>
          </a:p>
        </p:txBody>
      </p:sp>
      <p:grpSp>
        <p:nvGrpSpPr>
          <p:cNvPr id="85" name="Grup 84">
            <a:extLst>
              <a:ext uri="{FF2B5EF4-FFF2-40B4-BE49-F238E27FC236}">
                <a16:creationId xmlns:a16="http://schemas.microsoft.com/office/drawing/2014/main" id="{817414DA-F073-4F48-9843-8818E1AD6667}"/>
              </a:ext>
            </a:extLst>
          </p:cNvPr>
          <p:cNvGrpSpPr/>
          <p:nvPr/>
        </p:nvGrpSpPr>
        <p:grpSpPr>
          <a:xfrm>
            <a:off x="6096000" y="2711033"/>
            <a:ext cx="5018152" cy="2335774"/>
            <a:chOff x="6104000" y="2265863"/>
            <a:chExt cx="5018152" cy="2335774"/>
          </a:xfrm>
        </p:grpSpPr>
        <p:grpSp>
          <p:nvGrpSpPr>
            <p:cNvPr id="86" name="Grup 85">
              <a:extLst>
                <a:ext uri="{FF2B5EF4-FFF2-40B4-BE49-F238E27FC236}">
                  <a16:creationId xmlns:a16="http://schemas.microsoft.com/office/drawing/2014/main" id="{9BC7058A-4CE4-45C5-AB27-737F32D4D874}"/>
                </a:ext>
              </a:extLst>
            </p:cNvPr>
            <p:cNvGrpSpPr/>
            <p:nvPr/>
          </p:nvGrpSpPr>
          <p:grpSpPr>
            <a:xfrm>
              <a:off x="7613376" y="3138973"/>
              <a:ext cx="2721701" cy="381965"/>
              <a:chOff x="1666754" y="1169043"/>
              <a:chExt cx="2721701" cy="381965"/>
            </a:xfrm>
          </p:grpSpPr>
          <p:sp>
            <p:nvSpPr>
              <p:cNvPr id="115" name="Dikdörtgen: Köşeleri Yuvarlatılmış 114">
                <a:extLst>
                  <a:ext uri="{FF2B5EF4-FFF2-40B4-BE49-F238E27FC236}">
                    <a16:creationId xmlns:a16="http://schemas.microsoft.com/office/drawing/2014/main" id="{94418D2A-AD2B-4919-B09A-E858B3D8DB7A}"/>
                  </a:ext>
                </a:extLst>
              </p:cNvPr>
              <p:cNvSpPr/>
              <p:nvPr/>
            </p:nvSpPr>
            <p:spPr>
              <a:xfrm>
                <a:off x="1666754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1</a:t>
                </a:r>
              </a:p>
            </p:txBody>
          </p:sp>
          <p:sp>
            <p:nvSpPr>
              <p:cNvPr id="116" name="Dikdörtgen: Köşeleri Yuvarlatılmış 115">
                <a:extLst>
                  <a:ext uri="{FF2B5EF4-FFF2-40B4-BE49-F238E27FC236}">
                    <a16:creationId xmlns:a16="http://schemas.microsoft.com/office/drawing/2014/main" id="{18A67AA7-4D8B-4B4F-8F48-BD171FD5E284}"/>
                  </a:ext>
                </a:extLst>
              </p:cNvPr>
              <p:cNvSpPr/>
              <p:nvPr/>
            </p:nvSpPr>
            <p:spPr>
              <a:xfrm>
                <a:off x="2220410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3</a:t>
                </a:r>
              </a:p>
            </p:txBody>
          </p:sp>
          <p:sp>
            <p:nvSpPr>
              <p:cNvPr id="117" name="Dikdörtgen: Köşeleri Yuvarlatılmış 116">
                <a:extLst>
                  <a:ext uri="{FF2B5EF4-FFF2-40B4-BE49-F238E27FC236}">
                    <a16:creationId xmlns:a16="http://schemas.microsoft.com/office/drawing/2014/main" id="{4997F5B8-A4FF-4C07-B557-47AA6A89D89B}"/>
                  </a:ext>
                </a:extLst>
              </p:cNvPr>
              <p:cNvSpPr/>
              <p:nvPr/>
            </p:nvSpPr>
            <p:spPr>
              <a:xfrm>
                <a:off x="2774066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5</a:t>
                </a:r>
              </a:p>
            </p:txBody>
          </p:sp>
          <p:sp>
            <p:nvSpPr>
              <p:cNvPr id="118" name="Dikdörtgen: Köşeleri Yuvarlatılmış 117">
                <a:extLst>
                  <a:ext uri="{FF2B5EF4-FFF2-40B4-BE49-F238E27FC236}">
                    <a16:creationId xmlns:a16="http://schemas.microsoft.com/office/drawing/2014/main" id="{5B825097-7005-4F61-9501-ABE0548BF8CA}"/>
                  </a:ext>
                </a:extLst>
              </p:cNvPr>
              <p:cNvSpPr/>
              <p:nvPr/>
            </p:nvSpPr>
            <p:spPr>
              <a:xfrm>
                <a:off x="3327722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2</a:t>
                </a:r>
              </a:p>
            </p:txBody>
          </p:sp>
          <p:sp>
            <p:nvSpPr>
              <p:cNvPr id="119" name="Dikdörtgen: Köşeleri Yuvarlatılmış 118">
                <a:extLst>
                  <a:ext uri="{FF2B5EF4-FFF2-40B4-BE49-F238E27FC236}">
                    <a16:creationId xmlns:a16="http://schemas.microsoft.com/office/drawing/2014/main" id="{CAE3E160-9826-42E5-9AC6-B178EAD52F56}"/>
                  </a:ext>
                </a:extLst>
              </p:cNvPr>
              <p:cNvSpPr/>
              <p:nvPr/>
            </p:nvSpPr>
            <p:spPr>
              <a:xfrm>
                <a:off x="3890743" y="1169043"/>
                <a:ext cx="497712" cy="3819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tr-TR" dirty="0">
                    <a:solidFill>
                      <a:srgbClr val="FF00FF"/>
                    </a:solidFill>
                  </a:rPr>
                  <a:t>1</a:t>
                </a:r>
              </a:p>
            </p:txBody>
          </p:sp>
        </p:grpSp>
        <p:sp>
          <p:nvSpPr>
            <p:cNvPr id="87" name="Metin kutusu 86">
              <a:extLst>
                <a:ext uri="{FF2B5EF4-FFF2-40B4-BE49-F238E27FC236}">
                  <a16:creationId xmlns:a16="http://schemas.microsoft.com/office/drawing/2014/main" id="{1F43650D-0965-4EF3-A811-A6AE20002888}"/>
                </a:ext>
              </a:extLst>
            </p:cNvPr>
            <p:cNvSpPr txBox="1"/>
            <p:nvPr/>
          </p:nvSpPr>
          <p:spPr>
            <a:xfrm>
              <a:off x="6192930" y="3153208"/>
              <a:ext cx="12682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dirty="0" err="1">
                  <a:solidFill>
                    <a:srgbClr val="FF00FF"/>
                  </a:solidFill>
                </a:rPr>
                <a:t>int</a:t>
              </a:r>
              <a:r>
                <a:rPr lang="tr-TR" dirty="0"/>
                <a:t> dizi [5];</a:t>
              </a:r>
            </a:p>
          </p:txBody>
        </p:sp>
        <p:grpSp>
          <p:nvGrpSpPr>
            <p:cNvPr id="88" name="Grup 87">
              <a:extLst>
                <a:ext uri="{FF2B5EF4-FFF2-40B4-BE49-F238E27FC236}">
                  <a16:creationId xmlns:a16="http://schemas.microsoft.com/office/drawing/2014/main" id="{1BF53A69-2EE8-4B2D-A270-E75A2B111A5D}"/>
                </a:ext>
              </a:extLst>
            </p:cNvPr>
            <p:cNvGrpSpPr/>
            <p:nvPr/>
          </p:nvGrpSpPr>
          <p:grpSpPr>
            <a:xfrm>
              <a:off x="7613376" y="3581954"/>
              <a:ext cx="2733556" cy="264956"/>
              <a:chOff x="1666754" y="1612024"/>
              <a:chExt cx="2733556" cy="264956"/>
            </a:xfrm>
          </p:grpSpPr>
          <p:sp>
            <p:nvSpPr>
              <p:cNvPr id="110" name="Metin kutusu 109">
                <a:extLst>
                  <a:ext uri="{FF2B5EF4-FFF2-40B4-BE49-F238E27FC236}">
                    <a16:creationId xmlns:a16="http://schemas.microsoft.com/office/drawing/2014/main" id="{081530F3-2FA1-44AE-9D2C-9E6B55705A25}"/>
                  </a:ext>
                </a:extLst>
              </p:cNvPr>
              <p:cNvSpPr txBox="1"/>
              <p:nvPr/>
            </p:nvSpPr>
            <p:spPr>
              <a:xfrm>
                <a:off x="1666754" y="1612024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0</a:t>
                </a:r>
              </a:p>
            </p:txBody>
          </p:sp>
          <p:sp>
            <p:nvSpPr>
              <p:cNvPr id="111" name="Metin kutusu 110">
                <a:extLst>
                  <a:ext uri="{FF2B5EF4-FFF2-40B4-BE49-F238E27FC236}">
                    <a16:creationId xmlns:a16="http://schemas.microsoft.com/office/drawing/2014/main" id="{575A9830-4D64-4F4C-A2C8-FC17F7539386}"/>
                  </a:ext>
                </a:extLst>
              </p:cNvPr>
              <p:cNvSpPr txBox="1"/>
              <p:nvPr/>
            </p:nvSpPr>
            <p:spPr>
              <a:xfrm>
                <a:off x="2220410" y="1615370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1</a:t>
                </a:r>
              </a:p>
            </p:txBody>
          </p:sp>
          <p:sp>
            <p:nvSpPr>
              <p:cNvPr id="112" name="Metin kutusu 111">
                <a:extLst>
                  <a:ext uri="{FF2B5EF4-FFF2-40B4-BE49-F238E27FC236}">
                    <a16:creationId xmlns:a16="http://schemas.microsoft.com/office/drawing/2014/main" id="{37C4290F-CFD7-4ABC-A6A0-0CA20FA2996C}"/>
                  </a:ext>
                </a:extLst>
              </p:cNvPr>
              <p:cNvSpPr txBox="1"/>
              <p:nvPr/>
            </p:nvSpPr>
            <p:spPr>
              <a:xfrm>
                <a:off x="2774066" y="1615370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2</a:t>
                </a:r>
              </a:p>
            </p:txBody>
          </p:sp>
          <p:sp>
            <p:nvSpPr>
              <p:cNvPr id="113" name="Metin kutusu 112">
                <a:extLst>
                  <a:ext uri="{FF2B5EF4-FFF2-40B4-BE49-F238E27FC236}">
                    <a16:creationId xmlns:a16="http://schemas.microsoft.com/office/drawing/2014/main" id="{8709E858-E582-4D06-8822-778E5FCFC916}"/>
                  </a:ext>
                </a:extLst>
              </p:cNvPr>
              <p:cNvSpPr txBox="1"/>
              <p:nvPr/>
            </p:nvSpPr>
            <p:spPr>
              <a:xfrm>
                <a:off x="3327722" y="1612024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3</a:t>
                </a:r>
              </a:p>
            </p:txBody>
          </p:sp>
          <p:sp>
            <p:nvSpPr>
              <p:cNvPr id="114" name="Metin kutusu 113">
                <a:extLst>
                  <a:ext uri="{FF2B5EF4-FFF2-40B4-BE49-F238E27FC236}">
                    <a16:creationId xmlns:a16="http://schemas.microsoft.com/office/drawing/2014/main" id="{0B54AC90-094A-485A-9045-CDD278155534}"/>
                  </a:ext>
                </a:extLst>
              </p:cNvPr>
              <p:cNvSpPr txBox="1"/>
              <p:nvPr/>
            </p:nvSpPr>
            <p:spPr>
              <a:xfrm>
                <a:off x="3902598" y="1612024"/>
                <a:ext cx="4977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tr-TR" sz="1100" dirty="0"/>
                  <a:t>4</a:t>
                </a:r>
              </a:p>
            </p:txBody>
          </p:sp>
        </p:grpSp>
        <p:sp>
          <p:nvSpPr>
            <p:cNvPr id="89" name="Metin kutusu 88">
              <a:extLst>
                <a:ext uri="{FF2B5EF4-FFF2-40B4-BE49-F238E27FC236}">
                  <a16:creationId xmlns:a16="http://schemas.microsoft.com/office/drawing/2014/main" id="{B3C04849-E326-43EE-B4AC-39E406C42F2A}"/>
                </a:ext>
              </a:extLst>
            </p:cNvPr>
            <p:cNvSpPr txBox="1"/>
            <p:nvPr/>
          </p:nvSpPr>
          <p:spPr>
            <a:xfrm>
              <a:off x="8308145" y="2265863"/>
              <a:ext cx="132279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tr-TR" sz="1100" dirty="0"/>
                <a:t>Dizinin veri tipiyle </a:t>
              </a:r>
              <a:br>
                <a:rPr lang="tr-TR" sz="1100" dirty="0"/>
              </a:br>
              <a:r>
                <a:rPr lang="tr-TR" sz="1100" dirty="0"/>
                <a:t>aynı olan</a:t>
              </a:r>
              <a:br>
                <a:rPr lang="tr-TR" sz="1100" dirty="0"/>
              </a:br>
              <a:r>
                <a:rPr lang="tr-TR" sz="1100" dirty="0"/>
                <a:t>Dizi Elemanları</a:t>
              </a:r>
              <a:br>
                <a:rPr lang="tr-TR" sz="1100" dirty="0"/>
              </a:br>
              <a:endParaRPr lang="tr-TR" sz="1100" dirty="0"/>
            </a:p>
          </p:txBody>
        </p:sp>
        <p:cxnSp>
          <p:nvCxnSpPr>
            <p:cNvPr id="90" name="Düz Ok Bağlayıcısı 89">
              <a:extLst>
                <a:ext uri="{FF2B5EF4-FFF2-40B4-BE49-F238E27FC236}">
                  <a16:creationId xmlns:a16="http://schemas.microsoft.com/office/drawing/2014/main" id="{4DE6FE62-CD60-4EB7-AA3E-6AA57E315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7343" y="2798534"/>
              <a:ext cx="544489" cy="4744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id="{39791B65-183E-4D68-9D13-1DB2FFC057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52622" y="2841009"/>
              <a:ext cx="192767" cy="40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Düz Ok Bağlayıcısı 91">
              <a:extLst>
                <a:ext uri="{FF2B5EF4-FFF2-40B4-BE49-F238E27FC236}">
                  <a16:creationId xmlns:a16="http://schemas.microsoft.com/office/drawing/2014/main" id="{3D279A42-4633-4249-BF1A-CE6DCCB005D9}"/>
                </a:ext>
              </a:extLst>
            </p:cNvPr>
            <p:cNvCxnSpPr>
              <a:cxnSpLocks/>
            </p:cNvCxnSpPr>
            <p:nvPr/>
          </p:nvCxnSpPr>
          <p:spPr>
            <a:xfrm>
              <a:off x="8969544" y="2834321"/>
              <a:ext cx="0" cy="4100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Düz Ok Bağlayıcısı 92">
              <a:extLst>
                <a:ext uri="{FF2B5EF4-FFF2-40B4-BE49-F238E27FC236}">
                  <a16:creationId xmlns:a16="http://schemas.microsoft.com/office/drawing/2014/main" id="{F0F3988A-BA07-49D1-AAB0-28F39A5ED1E8}"/>
                </a:ext>
              </a:extLst>
            </p:cNvPr>
            <p:cNvCxnSpPr>
              <a:cxnSpLocks/>
            </p:cNvCxnSpPr>
            <p:nvPr/>
          </p:nvCxnSpPr>
          <p:spPr>
            <a:xfrm>
              <a:off x="9244800" y="2841009"/>
              <a:ext cx="231676" cy="40336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Düz Ok Bağlayıcısı 93">
              <a:extLst>
                <a:ext uri="{FF2B5EF4-FFF2-40B4-BE49-F238E27FC236}">
                  <a16:creationId xmlns:a16="http://schemas.microsoft.com/office/drawing/2014/main" id="{04BC3490-2FA4-4210-9B0E-FC73E13CC034}"/>
                </a:ext>
              </a:extLst>
            </p:cNvPr>
            <p:cNvCxnSpPr>
              <a:cxnSpLocks/>
            </p:cNvCxnSpPr>
            <p:nvPr/>
          </p:nvCxnSpPr>
          <p:spPr>
            <a:xfrm>
              <a:off x="9463966" y="2798534"/>
              <a:ext cx="513636" cy="5004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Metin kutusu 94">
              <a:extLst>
                <a:ext uri="{FF2B5EF4-FFF2-40B4-BE49-F238E27FC236}">
                  <a16:creationId xmlns:a16="http://schemas.microsoft.com/office/drawing/2014/main" id="{43E420A5-9809-45BD-8242-B3F1C22351DD}"/>
                </a:ext>
              </a:extLst>
            </p:cNvPr>
            <p:cNvSpPr txBox="1"/>
            <p:nvPr/>
          </p:nvSpPr>
          <p:spPr>
            <a:xfrm>
              <a:off x="10430937" y="3497315"/>
              <a:ext cx="69121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tr-TR" sz="1100" dirty="0"/>
                <a:t>Eleman </a:t>
              </a:r>
              <a:br>
                <a:rPr lang="tr-TR" sz="1100" dirty="0"/>
              </a:br>
              <a:r>
                <a:rPr lang="tr-TR" sz="1100" dirty="0"/>
                <a:t>İndisleri</a:t>
              </a:r>
            </a:p>
          </p:txBody>
        </p:sp>
        <p:cxnSp>
          <p:nvCxnSpPr>
            <p:cNvPr id="96" name="Düz Ok Bağlayıcısı 95">
              <a:extLst>
                <a:ext uri="{FF2B5EF4-FFF2-40B4-BE49-F238E27FC236}">
                  <a16:creationId xmlns:a16="http://schemas.microsoft.com/office/drawing/2014/main" id="{E5CCB122-8D78-43D5-8082-A48BFC840E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68103" y="3712759"/>
              <a:ext cx="28955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Metin kutusu 96">
              <a:extLst>
                <a:ext uri="{FF2B5EF4-FFF2-40B4-BE49-F238E27FC236}">
                  <a16:creationId xmlns:a16="http://schemas.microsoft.com/office/drawing/2014/main" id="{572F0414-467A-4931-966F-74F95AD67C16}"/>
                </a:ext>
              </a:extLst>
            </p:cNvPr>
            <p:cNvSpPr txBox="1"/>
            <p:nvPr/>
          </p:nvSpPr>
          <p:spPr>
            <a:xfrm>
              <a:off x="7106186" y="2375501"/>
              <a:ext cx="762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Dizinin </a:t>
              </a:r>
              <a:br>
                <a:rPr lang="tr-TR" sz="1100" dirty="0"/>
              </a:br>
              <a:r>
                <a:rPr lang="tr-TR" sz="1100" dirty="0"/>
                <a:t>Uzunluğu</a:t>
              </a:r>
            </a:p>
          </p:txBody>
        </p:sp>
        <p:cxnSp>
          <p:nvCxnSpPr>
            <p:cNvPr id="98" name="Düz Ok Bağlayıcısı 97">
              <a:extLst>
                <a:ext uri="{FF2B5EF4-FFF2-40B4-BE49-F238E27FC236}">
                  <a16:creationId xmlns:a16="http://schemas.microsoft.com/office/drawing/2014/main" id="{8C2F92CA-AD90-40DA-B077-EB04A8AD4FB9}"/>
                </a:ext>
              </a:extLst>
            </p:cNvPr>
            <p:cNvCxnSpPr>
              <a:cxnSpLocks/>
              <a:stCxn id="97" idx="2"/>
            </p:cNvCxnSpPr>
            <p:nvPr/>
          </p:nvCxnSpPr>
          <p:spPr>
            <a:xfrm flipH="1">
              <a:off x="7181688" y="2806388"/>
              <a:ext cx="305938" cy="37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Metin kutusu 98">
              <a:extLst>
                <a:ext uri="{FF2B5EF4-FFF2-40B4-BE49-F238E27FC236}">
                  <a16:creationId xmlns:a16="http://schemas.microsoft.com/office/drawing/2014/main" id="{A0FF7C05-8FD1-4F12-B1B2-A7943DEFA94A}"/>
                </a:ext>
              </a:extLst>
            </p:cNvPr>
            <p:cNvSpPr txBox="1"/>
            <p:nvPr/>
          </p:nvSpPr>
          <p:spPr>
            <a:xfrm>
              <a:off x="6643239" y="4340027"/>
              <a:ext cx="447891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b="1" dirty="0">
                  <a:solidFill>
                    <a:srgbClr val="0000FF"/>
                  </a:solidFill>
                </a:rPr>
                <a:t>Dizinin Uzunluğu </a:t>
              </a:r>
              <a:r>
                <a:rPr lang="tr-TR" sz="1100" b="1" dirty="0"/>
                <a:t>ve </a:t>
              </a:r>
              <a:r>
                <a:rPr lang="tr-TR" sz="1100" b="1" dirty="0">
                  <a:solidFill>
                    <a:srgbClr val="0000FF"/>
                  </a:solidFill>
                </a:rPr>
                <a:t>Eleman İndisleri </a:t>
              </a:r>
              <a:r>
                <a:rPr lang="tr-TR" sz="11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her zaman tamsayıdır</a:t>
              </a:r>
              <a:r>
                <a:rPr lang="tr-TR" sz="1100" b="1" dirty="0"/>
                <a:t>!</a:t>
              </a:r>
            </a:p>
          </p:txBody>
        </p:sp>
        <p:cxnSp>
          <p:nvCxnSpPr>
            <p:cNvPr id="100" name="Bağlayıcı: Eğri 99">
              <a:extLst>
                <a:ext uri="{FF2B5EF4-FFF2-40B4-BE49-F238E27FC236}">
                  <a16:creationId xmlns:a16="http://schemas.microsoft.com/office/drawing/2014/main" id="{52D541B9-6A47-48D7-9B4C-AA69BDA9CC7D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094359" y="3624322"/>
              <a:ext cx="804855" cy="59808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Bağlayıcı: Eğri 100">
              <a:extLst>
                <a:ext uri="{FF2B5EF4-FFF2-40B4-BE49-F238E27FC236}">
                  <a16:creationId xmlns:a16="http://schemas.microsoft.com/office/drawing/2014/main" id="{9E4B3476-BC84-48F7-94E3-63FA8F8FA842}"/>
                </a:ext>
              </a:extLst>
            </p:cNvPr>
            <p:cNvCxnSpPr>
              <a:cxnSpLocks/>
              <a:endCxn id="110" idx="2"/>
            </p:cNvCxnSpPr>
            <p:nvPr/>
          </p:nvCxnSpPr>
          <p:spPr>
            <a:xfrm rot="16200000" flipV="1">
              <a:off x="7753009" y="3952787"/>
              <a:ext cx="482228" cy="263781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Bağlayıcı: Eğri 101">
              <a:extLst>
                <a:ext uri="{FF2B5EF4-FFF2-40B4-BE49-F238E27FC236}">
                  <a16:creationId xmlns:a16="http://schemas.microsoft.com/office/drawing/2014/main" id="{01F16619-A17C-46E0-8EEC-32EBB5923B12}"/>
                </a:ext>
              </a:extLst>
            </p:cNvPr>
            <p:cNvCxnSpPr>
              <a:cxnSpLocks/>
              <a:endCxn id="111" idx="2"/>
            </p:cNvCxnSpPr>
            <p:nvPr/>
          </p:nvCxnSpPr>
          <p:spPr>
            <a:xfrm rot="16200000" flipV="1">
              <a:off x="8263818" y="3998980"/>
              <a:ext cx="493116" cy="188976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Bağlayıcı: Eğri 102">
              <a:extLst>
                <a:ext uri="{FF2B5EF4-FFF2-40B4-BE49-F238E27FC236}">
                  <a16:creationId xmlns:a16="http://schemas.microsoft.com/office/drawing/2014/main" id="{7DC24C12-0263-4FFD-9194-8D7904A6E90F}"/>
                </a:ext>
              </a:extLst>
            </p:cNvPr>
            <p:cNvCxnSpPr>
              <a:cxnSpLocks/>
              <a:stCxn id="99" idx="0"/>
            </p:cNvCxnSpPr>
            <p:nvPr/>
          </p:nvCxnSpPr>
          <p:spPr>
            <a:xfrm rot="5400000" flipH="1" flipV="1">
              <a:off x="8672025" y="4050048"/>
              <a:ext cx="500650" cy="79309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Bağlayıcı: Eğri 103">
              <a:extLst>
                <a:ext uri="{FF2B5EF4-FFF2-40B4-BE49-F238E27FC236}">
                  <a16:creationId xmlns:a16="http://schemas.microsoft.com/office/drawing/2014/main" id="{4BBDAF00-EA58-4A5D-9CDA-1E14E890635E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9154835" y="3943088"/>
              <a:ext cx="477274" cy="259455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Bağlayıcı: Eğri 104">
              <a:extLst>
                <a:ext uri="{FF2B5EF4-FFF2-40B4-BE49-F238E27FC236}">
                  <a16:creationId xmlns:a16="http://schemas.microsoft.com/office/drawing/2014/main" id="{09BFA547-E891-414C-BB56-3AC38424EFCB}"/>
                </a:ext>
              </a:extLst>
            </p:cNvPr>
            <p:cNvCxnSpPr>
              <a:cxnSpLocks/>
              <a:endCxn id="114" idx="2"/>
            </p:cNvCxnSpPr>
            <p:nvPr/>
          </p:nvCxnSpPr>
          <p:spPr>
            <a:xfrm rot="5400000" flipH="1" flipV="1">
              <a:off x="9684366" y="3912082"/>
              <a:ext cx="482228" cy="34519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etin kutusu 105">
              <a:extLst>
                <a:ext uri="{FF2B5EF4-FFF2-40B4-BE49-F238E27FC236}">
                  <a16:creationId xmlns:a16="http://schemas.microsoft.com/office/drawing/2014/main" id="{17860F19-DC41-488D-AA5B-5B5710AC9535}"/>
                </a:ext>
              </a:extLst>
            </p:cNvPr>
            <p:cNvSpPr txBox="1"/>
            <p:nvPr/>
          </p:nvSpPr>
          <p:spPr>
            <a:xfrm>
              <a:off x="6182004" y="2349972"/>
              <a:ext cx="762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Dizinin</a:t>
              </a:r>
              <a:br>
                <a:rPr lang="tr-TR" sz="1100" dirty="0"/>
              </a:br>
              <a:r>
                <a:rPr lang="tr-TR" sz="1100" dirty="0"/>
                <a:t>Veri Tipi</a:t>
              </a:r>
            </a:p>
          </p:txBody>
        </p:sp>
        <p:cxnSp>
          <p:nvCxnSpPr>
            <p:cNvPr id="107" name="Düz Ok Bağlayıcısı 106">
              <a:extLst>
                <a:ext uri="{FF2B5EF4-FFF2-40B4-BE49-F238E27FC236}">
                  <a16:creationId xmlns:a16="http://schemas.microsoft.com/office/drawing/2014/main" id="{CC89846C-55EE-489B-9B98-DC279638CE2A}"/>
                </a:ext>
              </a:extLst>
            </p:cNvPr>
            <p:cNvCxnSpPr>
              <a:cxnSpLocks/>
              <a:stCxn id="106" idx="2"/>
            </p:cNvCxnSpPr>
            <p:nvPr/>
          </p:nvCxnSpPr>
          <p:spPr>
            <a:xfrm flipH="1">
              <a:off x="6428194" y="2780859"/>
              <a:ext cx="135250" cy="453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Metin kutusu 107">
              <a:extLst>
                <a:ext uri="{FF2B5EF4-FFF2-40B4-BE49-F238E27FC236}">
                  <a16:creationId xmlns:a16="http://schemas.microsoft.com/office/drawing/2014/main" id="{B0FAC51A-28B0-4E7E-8948-681A54F21423}"/>
                </a:ext>
              </a:extLst>
            </p:cNvPr>
            <p:cNvSpPr txBox="1"/>
            <p:nvPr/>
          </p:nvSpPr>
          <p:spPr>
            <a:xfrm>
              <a:off x="6104000" y="3752493"/>
              <a:ext cx="76288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r-TR" sz="1100" dirty="0"/>
                <a:t>Dizinin </a:t>
              </a:r>
              <a:br>
                <a:rPr lang="tr-TR" sz="1100" dirty="0"/>
              </a:br>
              <a:r>
                <a:rPr lang="tr-TR" sz="1100" dirty="0"/>
                <a:t>Kimliği</a:t>
              </a:r>
            </a:p>
          </p:txBody>
        </p:sp>
        <p:cxnSp>
          <p:nvCxnSpPr>
            <p:cNvPr id="109" name="Düz Ok Bağlayıcısı 108">
              <a:extLst>
                <a:ext uri="{FF2B5EF4-FFF2-40B4-BE49-F238E27FC236}">
                  <a16:creationId xmlns:a16="http://schemas.microsoft.com/office/drawing/2014/main" id="{50315A2F-8666-4E1D-88E0-9127AC46492E}"/>
                </a:ext>
              </a:extLst>
            </p:cNvPr>
            <p:cNvCxnSpPr>
              <a:cxnSpLocks/>
              <a:stCxn id="108" idx="0"/>
            </p:cNvCxnSpPr>
            <p:nvPr/>
          </p:nvCxnSpPr>
          <p:spPr>
            <a:xfrm flipV="1">
              <a:off x="6485440" y="3458617"/>
              <a:ext cx="227015" cy="2938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5342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585428-84AF-4B05-A214-8FAD55FBA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/>
              <a:t>FONKSİYONA PARAMETRE OLARAK DİZİLER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054C7B0-F3BB-4941-A635-B92D6A72E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diziOrtalama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dizi[5];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300" dirty="0">
                <a:solidFill>
                  <a:srgbClr val="00B050"/>
                </a:solidFill>
                <a:latin typeface="Consolas" panose="020B0609020204030204" pitchFamily="49" charset="0"/>
              </a:rPr>
              <a:t> ortalama;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latin typeface="Consolas" panose="020B0609020204030204" pitchFamily="49" charset="0"/>
              </a:rPr>
              <a:t>diziOku</a:t>
            </a:r>
            <a:r>
              <a:rPr lang="tr-TR" sz="1300" b="1" dirty="0">
                <a:latin typeface="Consolas" panose="020B0609020204030204" pitchFamily="49" charset="0"/>
              </a:rPr>
              <a:t>(dizi,5); //</a:t>
            </a:r>
            <a:r>
              <a:rPr lang="tr-TR" sz="1300" b="1" dirty="0" err="1">
                <a:latin typeface="Consolas" panose="020B0609020204030204" pitchFamily="49" charset="0"/>
              </a:rPr>
              <a:t>fonsiyon</a:t>
            </a:r>
            <a:r>
              <a:rPr lang="tr-TR" sz="1300" b="1" dirty="0">
                <a:latin typeface="Consolas" panose="020B0609020204030204" pitchFamily="49" charset="0"/>
              </a:rPr>
              <a:t> geri dönüş değeri olmadığından bir değişkene atanmıyor!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 err="1">
                <a:latin typeface="Consolas" panose="020B0609020204030204" pitchFamily="49" charset="0"/>
              </a:rPr>
              <a:t>diziYaz</a:t>
            </a:r>
            <a:r>
              <a:rPr lang="tr-TR" sz="1300" b="1" dirty="0">
                <a:latin typeface="Consolas" panose="020B0609020204030204" pitchFamily="49" charset="0"/>
              </a:rPr>
              <a:t>(dizi,5); //</a:t>
            </a:r>
            <a:r>
              <a:rPr lang="tr-TR" sz="1300" b="1" dirty="0" err="1">
                <a:latin typeface="Consolas" panose="020B0609020204030204" pitchFamily="49" charset="0"/>
              </a:rPr>
              <a:t>fonsiyon</a:t>
            </a:r>
            <a:r>
              <a:rPr lang="tr-TR" sz="1300" b="1" dirty="0">
                <a:latin typeface="Consolas" panose="020B0609020204030204" pitchFamily="49" charset="0"/>
              </a:rPr>
              <a:t> geri dönüş değeri olmadığından bir değişkene atanmıyor!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ortalama=</a:t>
            </a: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diziOrtalama</a:t>
            </a: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(dizi,5); </a:t>
            </a:r>
            <a:r>
              <a:rPr lang="tr-TR" sz="1300" b="1" dirty="0">
                <a:latin typeface="Consolas" panose="020B0609020204030204" pitchFamily="49" charset="0"/>
              </a:rPr>
              <a:t>/* fonksiyon geri dönüş değeri bir değişkene atanıyor.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>
                <a:latin typeface="Consolas" panose="020B0609020204030204" pitchFamily="49" charset="0"/>
              </a:rPr>
              <a:t>  atandığı değişkenin tipi ile fonksiyonun geri dönüş tipi aynı olmalı! */</a:t>
            </a:r>
            <a:endParaRPr lang="tr-TR" sz="1300" b="1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("%.2f",ortalama);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diziOku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("Dizinin %d elemanı okunacaktır:",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=0;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 &lt; </a:t>
            </a:r>
            <a:r>
              <a:rPr lang="tr-TR" sz="1300" dirty="0" err="1">
                <a:latin typeface="Consolas" panose="020B0609020204030204" pitchFamily="49" charset="0"/>
              </a:rPr>
              <a:t>pSayac</a:t>
            </a:r>
            <a:r>
              <a:rPr lang="tr-TR" sz="1300" dirty="0">
                <a:latin typeface="Consolas" panose="020B0609020204030204" pitchFamily="49" charset="0"/>
              </a:rPr>
              <a:t>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</a:t>
            </a:r>
            <a:r>
              <a:rPr lang="tr-TR" sz="1300" dirty="0" err="1">
                <a:latin typeface="Consolas" panose="020B0609020204030204" pitchFamily="49" charset="0"/>
              </a:rPr>
              <a:t>scanf</a:t>
            </a:r>
            <a:r>
              <a:rPr lang="tr-TR" sz="1300" dirty="0">
                <a:latin typeface="Consolas" panose="020B0609020204030204" pitchFamily="49" charset="0"/>
              </a:rPr>
              <a:t>("%d",&amp;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diziYaz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 Elemanlı Dizi:\n",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=0;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 &lt; </a:t>
            </a:r>
            <a:r>
              <a:rPr lang="tr-TR" sz="1300" dirty="0" err="1">
                <a:latin typeface="Consolas" panose="020B0609020204030204" pitchFamily="49" charset="0"/>
              </a:rPr>
              <a:t>pSayac</a:t>
            </a:r>
            <a:r>
              <a:rPr lang="tr-TR" sz="1300" dirty="0">
                <a:latin typeface="Consolas" panose="020B0609020204030204" pitchFamily="49" charset="0"/>
              </a:rPr>
              <a:t>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("%d,",&amp;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printf</a:t>
            </a:r>
            <a:r>
              <a:rPr lang="tr-TR" sz="13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diziOrtalama</a:t>
            </a:r>
            <a:r>
              <a:rPr lang="tr-TR" sz="1300" dirty="0">
                <a:latin typeface="Consolas" panose="020B0609020204030204" pitchFamily="49" charset="0"/>
              </a:rPr>
              <a:t>(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pDizi</a:t>
            </a:r>
            <a:r>
              <a:rPr lang="tr-TR" sz="1300" dirty="0">
                <a:latin typeface="Consolas" panose="020B0609020204030204" pitchFamily="49" charset="0"/>
              </a:rPr>
              <a:t>[],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int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float</a:t>
            </a:r>
            <a:r>
              <a:rPr lang="tr-TR" sz="1300" dirty="0">
                <a:latin typeface="Consolas" panose="020B0609020204030204" pitchFamily="49" charset="0"/>
              </a:rPr>
              <a:t> toplam=0;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for</a:t>
            </a:r>
            <a:r>
              <a:rPr lang="tr-TR" sz="1300" dirty="0">
                <a:latin typeface="Consolas" panose="020B0609020204030204" pitchFamily="49" charset="0"/>
              </a:rPr>
              <a:t> (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=0;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 &lt; </a:t>
            </a:r>
            <a:r>
              <a:rPr lang="tr-TR" sz="1300" dirty="0" err="1">
                <a:latin typeface="Consolas" panose="020B0609020204030204" pitchFamily="49" charset="0"/>
              </a:rPr>
              <a:t>pSayac</a:t>
            </a:r>
            <a:r>
              <a:rPr lang="tr-TR" sz="1300" dirty="0">
                <a:latin typeface="Consolas" panose="020B0609020204030204" pitchFamily="49" charset="0"/>
              </a:rPr>
              <a:t>; 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++)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   toplam+=dizi[</a:t>
            </a:r>
            <a:r>
              <a:rPr lang="tr-TR" sz="1300" dirty="0" err="1">
                <a:latin typeface="Consolas" panose="020B0609020204030204" pitchFamily="49" charset="0"/>
              </a:rPr>
              <a:t>sayac</a:t>
            </a:r>
            <a:r>
              <a:rPr lang="tr-TR" sz="1300" dirty="0">
                <a:latin typeface="Consolas" panose="020B0609020204030204" pitchFamily="49" charset="0"/>
              </a:rPr>
              <a:t>)];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  </a:t>
            </a:r>
            <a:r>
              <a:rPr lang="tr-TR" sz="1300" dirty="0" err="1">
                <a:latin typeface="Consolas" panose="020B0609020204030204" pitchFamily="49" charset="0"/>
              </a:rPr>
              <a:t>return</a:t>
            </a:r>
            <a:r>
              <a:rPr lang="tr-TR" sz="1300" dirty="0">
                <a:latin typeface="Consolas" panose="020B0609020204030204" pitchFamily="49" charset="0"/>
              </a:rPr>
              <a:t> </a:t>
            </a:r>
            <a:r>
              <a:rPr lang="tr-TR" sz="1300" b="1" dirty="0">
                <a:solidFill>
                  <a:srgbClr val="00B050"/>
                </a:solidFill>
                <a:latin typeface="Consolas" panose="020B0609020204030204" pitchFamily="49" charset="0"/>
              </a:rPr>
              <a:t>toplam/</a:t>
            </a:r>
            <a:r>
              <a:rPr lang="tr-TR" sz="13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pUzunluk</a:t>
            </a:r>
            <a:r>
              <a:rPr lang="tr-TR" sz="13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3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</p:txBody>
      </p:sp>
      <p:sp>
        <p:nvSpPr>
          <p:cNvPr id="5" name="İçerik Yer Tutucusu 4">
            <a:extLst>
              <a:ext uri="{FF2B5EF4-FFF2-40B4-BE49-F238E27FC236}">
                <a16:creationId xmlns:a16="http://schemas.microsoft.com/office/drawing/2014/main" id="{36D4B216-40C6-49CD-9A7C-24CB5350CE5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b="1" dirty="0">
                <a:solidFill>
                  <a:srgbClr val="FF0000"/>
                </a:solidFill>
              </a:rPr>
              <a:t>Parametre olarak gönderilen dizinin boyutu kadar köşeli parantez açılır ve kapatılır, </a:t>
            </a:r>
            <a:r>
              <a:rPr lang="tr-TR" b="1" dirty="0"/>
              <a:t>ilk köşeli parantez içerisine eleman sayısını ifade eden değer yazılmaz</a:t>
            </a:r>
            <a:r>
              <a:rPr lang="tr-TR" dirty="0"/>
              <a:t>, </a:t>
            </a:r>
            <a:r>
              <a:rPr lang="tr-TR" b="1" dirty="0">
                <a:solidFill>
                  <a:srgbClr val="FF0000"/>
                </a:solidFill>
              </a:rPr>
              <a:t>fakat diğerlerine eleman sayıları verilmek zorundadır. </a:t>
            </a:r>
          </a:p>
          <a:p>
            <a:pPr algn="just" eaLnBrk="1" hangingPunct="1"/>
            <a:endParaRPr lang="tr-TR" altLang="tr-TR" dirty="0"/>
          </a:p>
          <a:p>
            <a:pPr marL="0" indent="0" algn="just" eaLnBrk="1" hangingPunct="1">
              <a:buNone/>
            </a:pPr>
            <a:r>
              <a:rPr lang="tr-TR" altLang="tr-TR" dirty="0"/>
              <a:t>Tek boyutlu dizilerde köşeli parantez içine boyut yazılmaz!</a:t>
            </a:r>
          </a:p>
          <a:p>
            <a:pPr marL="0" indent="0">
              <a:buNone/>
            </a:pP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8747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4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4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4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4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7684F91-24AC-4AEE-BCC1-324875868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1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7EB739-E4B1-4910-BD11-F7E127EFF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diziyiTerstenYaz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dizi[8];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(dizi,8);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(dizi,8)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diziyiTerstenYaz</a:t>
            </a:r>
            <a:r>
              <a:rPr lang="tr-TR" sz="1200" dirty="0">
                <a:latin typeface="Consolas" panose="020B0609020204030204" pitchFamily="49" charset="0"/>
              </a:rPr>
              <a:t>(dizi,8);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return</a:t>
            </a:r>
            <a:r>
              <a:rPr lang="tr-TR" sz="12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diziOku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("Dizinin %d elemanı okunacaktır:",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</a:rPr>
              <a:t>pSayac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 </a:t>
            </a:r>
            <a:r>
              <a:rPr lang="tr-TR" sz="1200" dirty="0" err="1">
                <a:latin typeface="Consolas" panose="020B0609020204030204" pitchFamily="49" charset="0"/>
              </a:rPr>
              <a:t>scanf</a:t>
            </a:r>
            <a:r>
              <a:rPr lang="tr-TR" sz="1200" dirty="0">
                <a:latin typeface="Consolas" panose="020B0609020204030204" pitchFamily="49" charset="0"/>
              </a:rPr>
              <a:t>("%d",&amp;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diziYaz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 Elemanlı Dizi:\n",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=0;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 &lt; </a:t>
            </a:r>
            <a:r>
              <a:rPr lang="tr-TR" sz="1200" dirty="0" err="1">
                <a:latin typeface="Consolas" panose="020B0609020204030204" pitchFamily="49" charset="0"/>
              </a:rPr>
              <a:t>pSayac</a:t>
            </a:r>
            <a:r>
              <a:rPr lang="tr-TR" sz="1200" dirty="0">
                <a:latin typeface="Consolas" panose="020B0609020204030204" pitchFamily="49" charset="0"/>
              </a:rPr>
              <a:t>;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++)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("%d,",&amp;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diziyiTerstenYaz</a:t>
            </a:r>
            <a:r>
              <a:rPr lang="tr-TR" sz="1200" dirty="0">
                <a:latin typeface="Consolas" panose="020B0609020204030204" pitchFamily="49" charset="0"/>
              </a:rPr>
              <a:t>(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[],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int</a:t>
            </a:r>
            <a:r>
              <a:rPr lang="tr-TR" sz="1200" dirty="0">
                <a:latin typeface="Consolas" panose="020B0609020204030204" pitchFamily="49" charset="0"/>
              </a:rPr>
              <a:t> 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("Son Elemandan İlk Elemana Doğru %d Elemanlı Dizi :\n",</a:t>
            </a:r>
            <a:r>
              <a:rPr lang="tr-TR" sz="1200" dirty="0" err="1">
                <a:latin typeface="Consolas" panose="020B0609020204030204" pitchFamily="49" charset="0"/>
              </a:rPr>
              <a:t>pUzunluk</a:t>
            </a:r>
            <a:r>
              <a:rPr lang="tr-TR" sz="12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for</a:t>
            </a:r>
            <a:r>
              <a:rPr lang="tr-TR" sz="1200" dirty="0">
                <a:latin typeface="Consolas" panose="020B0609020204030204" pitchFamily="49" charset="0"/>
              </a:rPr>
              <a:t> (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sayac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=pSayac-1;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sayac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 &gt;=0; </a:t>
            </a:r>
            <a:r>
              <a:rPr lang="tr-TR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sayac</a:t>
            </a:r>
            <a:r>
              <a:rPr lang="tr-TR" sz="1200" dirty="0">
                <a:solidFill>
                  <a:srgbClr val="FF0000"/>
                </a:solidFill>
                <a:latin typeface="Consolas" panose="020B0609020204030204" pitchFamily="49" charset="0"/>
              </a:rPr>
              <a:t>--</a:t>
            </a:r>
            <a:r>
              <a:rPr lang="tr-TR" sz="1200" dirty="0">
                <a:latin typeface="Consolas" panose="020B0609020204030204" pitchFamily="49" charset="0"/>
              </a:rPr>
              <a:t>)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("%d,",&amp;</a:t>
            </a:r>
            <a:r>
              <a:rPr lang="tr-TR" sz="1200" dirty="0" err="1">
                <a:latin typeface="Consolas" panose="020B0609020204030204" pitchFamily="49" charset="0"/>
              </a:rPr>
              <a:t>pDizi</a:t>
            </a:r>
            <a:r>
              <a:rPr lang="tr-TR" sz="1200" dirty="0">
                <a:latin typeface="Consolas" panose="020B0609020204030204" pitchFamily="49" charset="0"/>
              </a:rPr>
              <a:t>[</a:t>
            </a:r>
            <a:r>
              <a:rPr lang="tr-TR" sz="1200" dirty="0" err="1">
                <a:latin typeface="Consolas" panose="020B0609020204030204" pitchFamily="49" charset="0"/>
              </a:rPr>
              <a:t>sayac</a:t>
            </a:r>
            <a:r>
              <a:rPr lang="tr-TR" sz="12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  </a:t>
            </a:r>
            <a:r>
              <a:rPr lang="tr-TR" sz="1200" dirty="0" err="1">
                <a:latin typeface="Consolas" panose="020B0609020204030204" pitchFamily="49" charset="0"/>
              </a:rPr>
              <a:t>printf</a:t>
            </a:r>
            <a:r>
              <a:rPr lang="tr-TR" sz="1200" dirty="0">
                <a:latin typeface="Consolas" panose="020B0609020204030204" pitchFamily="49" charset="0"/>
              </a:rPr>
              <a:t>("\n");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2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tr-TR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2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5BFD38D-E03B-46EF-9ABB-E0140ACFE6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dirty="0"/>
              <a:t>Klavyeden girilen </a:t>
            </a:r>
            <a:r>
              <a:rPr lang="tr-TR" sz="2000" b="1" dirty="0"/>
              <a:t>8 adet tamsayıyı</a:t>
            </a:r>
            <a:r>
              <a:rPr lang="tr-TR" sz="2000" dirty="0"/>
              <a:t>, </a:t>
            </a:r>
            <a:r>
              <a:rPr lang="tr-TR" sz="2000" dirty="0">
                <a:highlight>
                  <a:srgbClr val="FFFF00"/>
                </a:highlight>
              </a:rPr>
              <a:t>giriş sırasının tersinden</a:t>
            </a:r>
            <a:r>
              <a:rPr lang="tr-TR" sz="2000" dirty="0"/>
              <a:t> ekrana yazan C programını kodlayınız.</a:t>
            </a:r>
          </a:p>
        </p:txBody>
      </p:sp>
    </p:spTree>
    <p:extLst>
      <p:ext uri="{BB962C8B-B14F-4D97-AF65-F5344CB8AC3E}">
        <p14:creationId xmlns:p14="http://schemas.microsoft.com/office/powerpoint/2010/main" val="781326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3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58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>
                <a:latin typeface="Consolas" panose="020B0609020204030204" pitchFamily="49" charset="0"/>
              </a:rPr>
              <a:t>#define ENFAZLASATIS 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satisOku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[],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enBuyukSatis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pSatislar</a:t>
            </a:r>
            <a:r>
              <a:rPr lang="tr-TR" sz="1050" dirty="0">
                <a:latin typeface="Consolas" panose="020B0609020204030204" pitchFamily="49" charset="0"/>
              </a:rPr>
              <a:t>[],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enKucukSatis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pSatislar</a:t>
            </a:r>
            <a:r>
              <a:rPr lang="tr-TR" sz="1050" dirty="0">
                <a:latin typeface="Consolas" panose="020B0609020204030204" pitchFamily="49" charset="0"/>
              </a:rPr>
              <a:t>[],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b="1" dirty="0" err="1">
                <a:latin typeface="Consolas" panose="020B0609020204030204" pitchFamily="49" charset="0"/>
              </a:rPr>
              <a:t>float</a:t>
            </a:r>
            <a:r>
              <a:rPr lang="tr-TR" sz="1050" b="1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latin typeface="Consolas" panose="020B0609020204030204" pitchFamily="49" charset="0"/>
              </a:rPr>
              <a:t>satislar</a:t>
            </a:r>
            <a:r>
              <a:rPr lang="tr-TR" sz="1050" b="1" dirty="0">
                <a:latin typeface="Consolas" panose="020B0609020204030204" pitchFamily="49" charset="0"/>
              </a:rPr>
              <a:t>[ENFAZLASATIS];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do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Satiş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Adedini Giriniz:");</a:t>
            </a:r>
            <a:b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scanf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("%d",&amp;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&gt;50)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HATA:Satış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Adedi, 50den AZ olmalıdır.\n");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tr-TR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&gt;50);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satisOku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satislar,satisAdedi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enKucuk</a:t>
            </a:r>
            <a:r>
              <a:rPr lang="tr-TR" sz="1050" dirty="0">
                <a:latin typeface="Consolas" panose="020B0609020204030204" pitchFamily="49" charset="0"/>
              </a:rPr>
              <a:t>= </a:t>
            </a:r>
            <a:r>
              <a:rPr lang="tr-TR" sz="1050" dirty="0" err="1">
                <a:latin typeface="Consolas" panose="020B0609020204030204" pitchFamily="49" charset="0"/>
              </a:rPr>
              <a:t>enKucukSatis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satislar,satisAdedi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 = </a:t>
            </a:r>
            <a:r>
              <a:rPr lang="tr-TR" sz="1050" dirty="0" err="1">
                <a:latin typeface="Consolas" panose="020B0609020204030204" pitchFamily="49" charset="0"/>
              </a:rPr>
              <a:t>enBuyukSatis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satislar,satisAdedi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printf</a:t>
            </a:r>
            <a:r>
              <a:rPr lang="tr-TR" sz="1050" dirty="0">
                <a:latin typeface="Consolas" panose="020B0609020204030204" pitchFamily="49" charset="0"/>
              </a:rPr>
              <a:t>("</a:t>
            </a:r>
            <a:r>
              <a:rPr lang="tr-TR" sz="1050" dirty="0" err="1">
                <a:latin typeface="Consolas" panose="020B0609020204030204" pitchFamily="49" charset="0"/>
              </a:rPr>
              <a:t>Ranj</a:t>
            </a:r>
            <a:r>
              <a:rPr lang="tr-TR" sz="1050" dirty="0">
                <a:latin typeface="Consolas" panose="020B0609020204030204" pitchFamily="49" charset="0"/>
              </a:rPr>
              <a:t>:%.2f",enBuyuk-enKucuk);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printf</a:t>
            </a:r>
            <a:r>
              <a:rPr lang="tr-TR" sz="1050" dirty="0">
                <a:latin typeface="Consolas" panose="020B0609020204030204" pitchFamily="49" charset="0"/>
              </a:rPr>
              <a:t>("</a:t>
            </a:r>
            <a:r>
              <a:rPr lang="tr-TR" sz="1050" dirty="0" err="1">
                <a:latin typeface="Consolas" panose="020B0609020204030204" pitchFamily="49" charset="0"/>
              </a:rPr>
              <a:t>Mod</a:t>
            </a:r>
            <a:r>
              <a:rPr lang="tr-TR" sz="1050" dirty="0">
                <a:latin typeface="Consolas" panose="020B0609020204030204" pitchFamily="49" charset="0"/>
              </a:rPr>
              <a:t> (Tepe Değer):%.2f",enBuyuk);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return</a:t>
            </a:r>
            <a:r>
              <a:rPr lang="tr-TR" sz="105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satisOku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[],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printf</a:t>
            </a:r>
            <a:r>
              <a:rPr lang="tr-TR" sz="1050" dirty="0">
                <a:latin typeface="Consolas" panose="020B0609020204030204" pitchFamily="49" charset="0"/>
              </a:rPr>
              <a:t>("%d kadar satış miktarı okunacaktır:",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for</a:t>
            </a:r>
            <a:r>
              <a:rPr lang="tr-TR" sz="1050" dirty="0">
                <a:latin typeface="Consolas" panose="020B0609020204030204" pitchFamily="49" charset="0"/>
              </a:rPr>
              <a:t> (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=0; 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 &lt;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; 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++) </a:t>
            </a:r>
            <a:r>
              <a:rPr lang="tr-TR" sz="1050" dirty="0" err="1">
                <a:latin typeface="Consolas" panose="020B0609020204030204" pitchFamily="49" charset="0"/>
              </a:rPr>
              <a:t>scanf</a:t>
            </a:r>
            <a:r>
              <a:rPr lang="tr-TR" sz="1050" dirty="0">
                <a:latin typeface="Consolas" panose="020B0609020204030204" pitchFamily="49" charset="0"/>
              </a:rPr>
              <a:t>("%f",&amp;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</a:t>
            </a:r>
            <a:r>
              <a:rPr lang="tr-TR" sz="1050" dirty="0" err="1">
                <a:latin typeface="Consolas" panose="020B0609020204030204" pitchFamily="49" charset="0"/>
              </a:rPr>
              <a:t>sayac</a:t>
            </a:r>
            <a:r>
              <a:rPr lang="tr-TR" sz="105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enBuyukSatis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pSatislar</a:t>
            </a:r>
            <a:r>
              <a:rPr lang="tr-TR" sz="1050" dirty="0">
                <a:latin typeface="Consolas" panose="020B0609020204030204" pitchFamily="49" charset="0"/>
              </a:rPr>
              <a:t>[],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=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for</a:t>
            </a:r>
            <a:r>
              <a:rPr lang="tr-TR" sz="1050" dirty="0">
                <a:latin typeface="Consolas" panose="020B0609020204030204" pitchFamily="49" charset="0"/>
              </a:rPr>
              <a:t> (i=0; i&lt;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; i++) </a:t>
            </a:r>
            <a:r>
              <a:rPr lang="tr-TR" sz="1050" dirty="0" err="1">
                <a:latin typeface="Consolas" panose="020B0609020204030204" pitchFamily="49" charset="0"/>
              </a:rPr>
              <a:t>if</a:t>
            </a:r>
            <a:r>
              <a:rPr lang="tr-TR" sz="1050" dirty="0">
                <a:latin typeface="Consolas" panose="020B0609020204030204" pitchFamily="49" charset="0"/>
              </a:rPr>
              <a:t> (</a:t>
            </a:r>
            <a:r>
              <a:rPr lang="tr-TR" sz="1050" dirty="0" err="1"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 &lt; 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[i]) </a:t>
            </a:r>
            <a:r>
              <a:rPr lang="tr-TR" sz="1050" dirty="0" err="1"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 =dizi[i];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return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enBuyuk</a:t>
            </a:r>
            <a:r>
              <a:rPr lang="tr-TR" sz="105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enKucukSatis</a:t>
            </a:r>
            <a:r>
              <a:rPr lang="tr-TR" sz="1050" dirty="0">
                <a:latin typeface="Consolas" panose="020B0609020204030204" pitchFamily="49" charset="0"/>
              </a:rPr>
              <a:t>(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pSatislar</a:t>
            </a:r>
            <a:r>
              <a:rPr lang="tr-TR" sz="1050" dirty="0">
                <a:latin typeface="Consolas" panose="020B0609020204030204" pitchFamily="49" charset="0"/>
              </a:rPr>
              <a:t>[],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int</a:t>
            </a:r>
            <a:r>
              <a:rPr lang="tr-TR" sz="105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float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dirty="0" err="1">
                <a:latin typeface="Consolas" panose="020B0609020204030204" pitchFamily="49" charset="0"/>
              </a:rPr>
              <a:t>enKucuk</a:t>
            </a:r>
            <a:r>
              <a:rPr lang="tr-TR" sz="1050" dirty="0">
                <a:latin typeface="Consolas" panose="020B0609020204030204" pitchFamily="49" charset="0"/>
              </a:rPr>
              <a:t>=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[0];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for</a:t>
            </a:r>
            <a:r>
              <a:rPr lang="tr-TR" sz="1050" dirty="0">
                <a:latin typeface="Consolas" panose="020B0609020204030204" pitchFamily="49" charset="0"/>
              </a:rPr>
              <a:t> (i=0; i&lt; </a:t>
            </a:r>
            <a:r>
              <a:rPr lang="tr-TR" sz="1050" dirty="0" err="1">
                <a:latin typeface="Consolas" panose="020B0609020204030204" pitchFamily="49" charset="0"/>
              </a:rPr>
              <a:t>pAdet</a:t>
            </a:r>
            <a:r>
              <a:rPr lang="tr-TR" sz="1050" dirty="0">
                <a:latin typeface="Consolas" panose="020B0609020204030204" pitchFamily="49" charset="0"/>
              </a:rPr>
              <a:t>; i++) </a:t>
            </a:r>
            <a:r>
              <a:rPr lang="tr-TR" sz="1050" dirty="0" err="1">
                <a:latin typeface="Consolas" panose="020B0609020204030204" pitchFamily="49" charset="0"/>
              </a:rPr>
              <a:t>if</a:t>
            </a:r>
            <a:r>
              <a:rPr lang="tr-TR" sz="1050" dirty="0">
                <a:latin typeface="Consolas" panose="020B0609020204030204" pitchFamily="49" charset="0"/>
              </a:rPr>
              <a:t> (</a:t>
            </a:r>
            <a:r>
              <a:rPr lang="tr-TR" sz="1050" dirty="0" err="1">
                <a:latin typeface="Consolas" panose="020B0609020204030204" pitchFamily="49" charset="0"/>
              </a:rPr>
              <a:t>enKucuk</a:t>
            </a:r>
            <a:r>
              <a:rPr lang="tr-TR" sz="1050" dirty="0">
                <a:latin typeface="Consolas" panose="020B0609020204030204" pitchFamily="49" charset="0"/>
              </a:rPr>
              <a:t> &gt; </a:t>
            </a:r>
            <a:r>
              <a:rPr lang="tr-TR" sz="1050" dirty="0" err="1">
                <a:latin typeface="Consolas" panose="020B0609020204030204" pitchFamily="49" charset="0"/>
              </a:rPr>
              <a:t>pDizi</a:t>
            </a:r>
            <a:r>
              <a:rPr lang="tr-TR" sz="1050" dirty="0">
                <a:latin typeface="Consolas" panose="020B0609020204030204" pitchFamily="49" charset="0"/>
              </a:rPr>
              <a:t>[i]) </a:t>
            </a:r>
            <a:r>
              <a:rPr lang="tr-TR" sz="1050" dirty="0" err="1">
                <a:latin typeface="Consolas" panose="020B0609020204030204" pitchFamily="49" charset="0"/>
              </a:rPr>
              <a:t>enKucuk</a:t>
            </a:r>
            <a:r>
              <a:rPr lang="tr-TR" sz="1050" dirty="0">
                <a:latin typeface="Consolas" panose="020B0609020204030204" pitchFamily="49" charset="0"/>
              </a:rPr>
              <a:t>=dizi[i];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  </a:t>
            </a:r>
            <a:r>
              <a:rPr lang="tr-TR" sz="1050" dirty="0" err="1">
                <a:latin typeface="Consolas" panose="020B0609020204030204" pitchFamily="49" charset="0"/>
              </a:rPr>
              <a:t>return</a:t>
            </a:r>
            <a:r>
              <a:rPr lang="tr-TR" sz="1050" dirty="0">
                <a:latin typeface="Consolas" panose="020B0609020204030204" pitchFamily="49" charset="0"/>
              </a:rPr>
              <a:t> </a:t>
            </a:r>
            <a:r>
              <a:rPr lang="tr-TR" sz="105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enKucuk</a:t>
            </a:r>
            <a:r>
              <a:rPr lang="tr-TR" sz="105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05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05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En fazla 50 satış yapılacağı </a:t>
            </a:r>
            <a:r>
              <a:rPr lang="tr-TR" sz="2000" b="1" dirty="0" err="1"/>
              <a:t>varsaynlarak</a:t>
            </a:r>
            <a:r>
              <a:rPr lang="tr-TR" sz="2000" b="1" dirty="0"/>
              <a:t> girilen satış adedinden sonra,</a:t>
            </a:r>
          </a:p>
          <a:p>
            <a:r>
              <a:rPr lang="tr-TR" sz="2000" b="1" dirty="0"/>
              <a:t>satış </a:t>
            </a:r>
            <a:r>
              <a:rPr lang="tr-TR" sz="2000" b="1" dirty="0" err="1"/>
              <a:t>miktarlaının</a:t>
            </a:r>
            <a:r>
              <a:rPr lang="tr-TR" sz="2000" b="1" dirty="0"/>
              <a:t>,  genişliği (</a:t>
            </a:r>
            <a:r>
              <a:rPr lang="tr-TR" sz="2000" b="1" dirty="0" err="1"/>
              <a:t>ranjını</a:t>
            </a:r>
            <a:r>
              <a:rPr lang="tr-TR" sz="2000" b="1" dirty="0"/>
              <a:t>) ve tepe değerini (</a:t>
            </a:r>
            <a:r>
              <a:rPr lang="tr-TR" sz="2000" b="1" dirty="0" err="1"/>
              <a:t>mod</a:t>
            </a:r>
            <a:r>
              <a:rPr lang="tr-TR" sz="2000" b="1" dirty="0"/>
              <a:t>) yazdıran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217343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35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3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6D9FE8-C2A1-4ACE-AABB-1E195D60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4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D5B3219-50A9-489F-BE1F-C3F536CC5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539" y="352839"/>
            <a:ext cx="7829385" cy="625897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#include&lt;stdio.h&gt;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FF"/>
                </a:solidFill>
                <a:latin typeface="Consolas" panose="020B0609020204030204" pitchFamily="49" charset="0"/>
              </a:rPr>
              <a:t>#include&lt;math.h&gt;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b="1" dirty="0">
                <a:latin typeface="Consolas" panose="020B0609020204030204" pitchFamily="49" charset="0"/>
              </a:rPr>
              <a:t>#define ENFAZLASATIS 50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satisOku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pDizi</a:t>
            </a:r>
            <a:r>
              <a:rPr lang="tr-TR" sz="1100" dirty="0">
                <a:latin typeface="Consolas" panose="020B0609020204030204" pitchFamily="49" charset="0"/>
              </a:rPr>
              <a:t>[],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satislarStandartSapma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pSatislar</a:t>
            </a:r>
            <a:r>
              <a:rPr lang="tr-TR" sz="1100" dirty="0">
                <a:latin typeface="Consolas" panose="020B0609020204030204" pitchFamily="49" charset="0"/>
              </a:rPr>
              <a:t>[],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main()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b="1" dirty="0" err="1">
                <a:latin typeface="Consolas" panose="020B0609020204030204" pitchFamily="49" charset="0"/>
              </a:rPr>
              <a:t>float</a:t>
            </a:r>
            <a:r>
              <a:rPr lang="tr-TR" sz="1100" b="1" dirty="0">
                <a:latin typeface="Consolas" panose="020B0609020204030204" pitchFamily="49" charset="0"/>
              </a:rPr>
              <a:t> </a:t>
            </a:r>
            <a:r>
              <a:rPr lang="tr-TR" sz="1100" b="1" dirty="0" err="1">
                <a:latin typeface="Consolas" panose="020B0609020204030204" pitchFamily="49" charset="0"/>
              </a:rPr>
              <a:t>satislar</a:t>
            </a:r>
            <a:r>
              <a:rPr lang="tr-TR" sz="1100" b="1" dirty="0">
                <a:latin typeface="Consolas" panose="020B0609020204030204" pitchFamily="49" charset="0"/>
              </a:rPr>
              <a:t>[ENFAZLASATIS];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do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Satiş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Adedini Giriniz:");</a:t>
            </a:r>
            <a:b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scanf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("%d",&amp;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if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&gt;50 ||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&lt;30)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   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("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HATA:Satış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Adedi, 50den AZ, 30dan FAZLA olmalıdır.\n");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while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(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&gt;50 || </a:t>
            </a:r>
            <a:r>
              <a:rPr lang="tr-TR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satisAdedi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&lt;30);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satisOku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satislar,satisAdedi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 sapma= </a:t>
            </a: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satislarStandartSapma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satislar,satisAdedi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</a:t>
            </a:r>
            <a:r>
              <a:rPr lang="tr-TR" sz="1100" dirty="0" err="1">
                <a:latin typeface="Consolas" panose="020B0609020204030204" pitchFamily="49" charset="0"/>
              </a:rPr>
              <a:t>Ranj</a:t>
            </a:r>
            <a:r>
              <a:rPr lang="tr-TR" sz="1100" dirty="0">
                <a:latin typeface="Consolas" panose="020B0609020204030204" pitchFamily="49" charset="0"/>
              </a:rPr>
              <a:t>:%.2f",enBuyuk-enKucuk);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</a:t>
            </a:r>
            <a:r>
              <a:rPr lang="tr-TR" sz="1100" dirty="0" err="1">
                <a:latin typeface="Consolas" panose="020B0609020204030204" pitchFamily="49" charset="0"/>
              </a:rPr>
              <a:t>Mod</a:t>
            </a:r>
            <a:r>
              <a:rPr lang="tr-TR" sz="1100" dirty="0">
                <a:latin typeface="Consolas" panose="020B0609020204030204" pitchFamily="49" charset="0"/>
              </a:rPr>
              <a:t> (Tepe Değer):%.2f",enBuyuk);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return</a:t>
            </a:r>
            <a:r>
              <a:rPr lang="tr-TR" sz="1100" dirty="0">
                <a:latin typeface="Consolas" panose="020B0609020204030204" pitchFamily="49" charset="0"/>
              </a:rPr>
              <a:t> 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satisOku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pDizi</a:t>
            </a:r>
            <a:r>
              <a:rPr lang="tr-TR" sz="1100" dirty="0">
                <a:latin typeface="Consolas" panose="020B0609020204030204" pitchFamily="49" charset="0"/>
              </a:rPr>
              <a:t>[],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printf</a:t>
            </a:r>
            <a:r>
              <a:rPr lang="tr-TR" sz="1100" dirty="0">
                <a:latin typeface="Consolas" panose="020B0609020204030204" pitchFamily="49" charset="0"/>
              </a:rPr>
              <a:t>("%d kadar satış miktarı okunacaktır:",</a:t>
            </a:r>
            <a:r>
              <a:rPr lang="tr-TR" sz="1100" dirty="0" err="1">
                <a:latin typeface="Consolas" panose="020B0609020204030204" pitchFamily="49" charset="0"/>
              </a:rPr>
              <a:t>pUzunluk</a:t>
            </a:r>
            <a:r>
              <a:rPr lang="tr-TR" sz="11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for</a:t>
            </a:r>
            <a:r>
              <a:rPr lang="tr-TR" sz="1100" dirty="0">
                <a:latin typeface="Consolas" panose="020B0609020204030204" pitchFamily="49" charset="0"/>
              </a:rPr>
              <a:t> (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=0; 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 &lt;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; 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++) </a:t>
            </a:r>
            <a:r>
              <a:rPr lang="tr-TR" sz="1100" dirty="0" err="1">
                <a:latin typeface="Consolas" panose="020B0609020204030204" pitchFamily="49" charset="0"/>
              </a:rPr>
              <a:t>scanf</a:t>
            </a:r>
            <a:r>
              <a:rPr lang="tr-TR" sz="1100" dirty="0">
                <a:latin typeface="Consolas" panose="020B0609020204030204" pitchFamily="49" charset="0"/>
              </a:rPr>
              <a:t>("%f",&amp;</a:t>
            </a:r>
            <a:r>
              <a:rPr lang="tr-TR" sz="1100" dirty="0" err="1">
                <a:latin typeface="Consolas" panose="020B0609020204030204" pitchFamily="49" charset="0"/>
              </a:rPr>
              <a:t>pDizi</a:t>
            </a:r>
            <a:r>
              <a:rPr lang="tr-TR" sz="1100" dirty="0">
                <a:latin typeface="Consolas" panose="020B0609020204030204" pitchFamily="49" charset="0"/>
              </a:rPr>
              <a:t>[</a:t>
            </a:r>
            <a:r>
              <a:rPr lang="tr-TR" sz="1100" dirty="0" err="1">
                <a:latin typeface="Consolas" panose="020B0609020204030204" pitchFamily="49" charset="0"/>
              </a:rPr>
              <a:t>sayac</a:t>
            </a:r>
            <a:r>
              <a:rPr lang="tr-TR" sz="1100" dirty="0">
                <a:latin typeface="Consolas" panose="020B0609020204030204" pitchFamily="49" charset="0"/>
              </a:rPr>
              <a:t>]);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satislarStandartSapma</a:t>
            </a:r>
            <a:r>
              <a:rPr lang="tr-TR" sz="1100" dirty="0">
                <a:latin typeface="Consolas" panose="020B0609020204030204" pitchFamily="49" charset="0"/>
              </a:rPr>
              <a:t>(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pSatislar</a:t>
            </a:r>
            <a:r>
              <a:rPr lang="tr-TR" sz="1100" dirty="0">
                <a:latin typeface="Consolas" panose="020B0609020204030204" pitchFamily="49" charset="0"/>
              </a:rPr>
              <a:t>[],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int</a:t>
            </a:r>
            <a:r>
              <a:rPr lang="tr-TR" sz="1100" dirty="0">
                <a:latin typeface="Consolas" panose="020B0609020204030204" pitchFamily="49" charset="0"/>
              </a:rPr>
              <a:t> i;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toplam=0,ortalama,varyansToplam=0;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for</a:t>
            </a:r>
            <a:r>
              <a:rPr lang="tr-TR" sz="1100" dirty="0">
                <a:latin typeface="Consolas" panose="020B0609020204030204" pitchFamily="49" charset="0"/>
              </a:rPr>
              <a:t> (i=0; i&lt;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; i++) toplam+= </a:t>
            </a:r>
            <a:r>
              <a:rPr lang="tr-TR" sz="1100" dirty="0" err="1">
                <a:latin typeface="Consolas" panose="020B0609020204030204" pitchFamily="49" charset="0"/>
              </a:rPr>
              <a:t>pSatislar</a:t>
            </a:r>
            <a:r>
              <a:rPr lang="tr-TR" sz="1100" dirty="0">
                <a:latin typeface="Consolas" panose="020B0609020204030204" pitchFamily="49" charset="0"/>
              </a:rPr>
              <a:t>[i];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ortalama=toplam/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for</a:t>
            </a:r>
            <a:r>
              <a:rPr lang="tr-TR" sz="1100" dirty="0">
                <a:latin typeface="Consolas" panose="020B0609020204030204" pitchFamily="49" charset="0"/>
              </a:rPr>
              <a:t> (i=0; i&lt;</a:t>
            </a:r>
            <a:r>
              <a:rPr lang="tr-TR" sz="1100" dirty="0" err="1">
                <a:latin typeface="Consolas" panose="020B0609020204030204" pitchFamily="49" charset="0"/>
              </a:rPr>
              <a:t>pAdet</a:t>
            </a:r>
            <a:r>
              <a:rPr lang="tr-TR" sz="1100" dirty="0">
                <a:latin typeface="Consolas" panose="020B0609020204030204" pitchFamily="49" charset="0"/>
              </a:rPr>
              <a:t>; i++)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latin typeface="Consolas" panose="020B0609020204030204" pitchFamily="49" charset="0"/>
              </a:rPr>
              <a:t>float</a:t>
            </a:r>
            <a:r>
              <a:rPr lang="tr-TR" sz="1100" dirty="0">
                <a:latin typeface="Consolas" panose="020B0609020204030204" pitchFamily="49" charset="0"/>
              </a:rPr>
              <a:t> sapma= </a:t>
            </a:r>
            <a:r>
              <a:rPr lang="tr-TR" sz="1100" dirty="0" err="1">
                <a:latin typeface="Consolas" panose="020B0609020204030204" pitchFamily="49" charset="0"/>
              </a:rPr>
              <a:t>pSatislar</a:t>
            </a:r>
            <a:r>
              <a:rPr lang="tr-TR" sz="1100" dirty="0">
                <a:latin typeface="Consolas" panose="020B0609020204030204" pitchFamily="49" charset="0"/>
              </a:rPr>
              <a:t>[i]-ortalama;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  </a:t>
            </a:r>
            <a:r>
              <a:rPr lang="tr-TR" sz="1100" dirty="0" err="1">
                <a:latin typeface="Consolas" panose="020B0609020204030204" pitchFamily="49" charset="0"/>
              </a:rPr>
              <a:t>varyansToplam</a:t>
            </a:r>
            <a:r>
              <a:rPr lang="tr-TR" sz="1100" dirty="0">
                <a:latin typeface="Consolas" panose="020B0609020204030204" pitchFamily="49" charset="0"/>
              </a:rPr>
              <a:t>+= sapma * sapma;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tr-TR" sz="1100" dirty="0" err="1">
                <a:latin typeface="Consolas" panose="020B0609020204030204" pitchFamily="49" charset="0"/>
              </a:rPr>
              <a:t>return</a:t>
            </a:r>
            <a:r>
              <a:rPr lang="tr-TR" sz="11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tr-TR" sz="1100" b="1" dirty="0" err="1">
                <a:solidFill>
                  <a:srgbClr val="FF00FF"/>
                </a:solidFill>
                <a:latin typeface="Consolas" panose="020B0609020204030204" pitchFamily="49" charset="0"/>
              </a:rPr>
              <a:t>sqrt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(</a:t>
            </a:r>
            <a:r>
              <a:rPr lang="tr-TR" sz="11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varyansToplam</a:t>
            </a:r>
            <a:r>
              <a:rPr lang="tr-TR" sz="1100" b="1" dirty="0">
                <a:solidFill>
                  <a:srgbClr val="00B050"/>
                </a:solidFill>
                <a:latin typeface="Consolas" panose="020B0609020204030204" pitchFamily="49" charset="0"/>
              </a:rPr>
              <a:t>/BOYUT);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tr-TR" sz="11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tr-TR" sz="1100" dirty="0">
              <a:latin typeface="Consolas" panose="020B0609020204030204" pitchFamily="49" charset="0"/>
            </a:endParaRP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167DCA6-BA79-49F9-B58C-AD63BE00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tr-TR" sz="2000" b="1" dirty="0"/>
              <a:t>En fazla 50 satış yapılacağını varsayarak girilen 30 ile 50 arasında girilecek satış adedinden sonra satış miktarlarının,  standart sapmasını bulan </a:t>
            </a:r>
            <a:r>
              <a:rPr lang="tr-TR" sz="2000" dirty="0"/>
              <a:t>C program;</a:t>
            </a:r>
          </a:p>
        </p:txBody>
      </p:sp>
    </p:spTree>
    <p:extLst>
      <p:ext uri="{BB962C8B-B14F-4D97-AF65-F5344CB8AC3E}">
        <p14:creationId xmlns:p14="http://schemas.microsoft.com/office/powerpoint/2010/main" val="339967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">
                                            <p:txEl>
                                              <p:pRg st="33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 fill="hold"/>
                                        <p:tgtEl>
                                          <p:spTgt spid="3">
                                            <p:txEl>
                                              <p:pRg st="34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83859D7-F97D-4C1E-AC04-CA1014FF3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/>
              <a:t>İKİ</a:t>
            </a:r>
            <a:r>
              <a:rPr lang="tr-TR" dirty="0"/>
              <a:t> </a:t>
            </a:r>
            <a:r>
              <a:rPr lang="tr-TR" b="1" dirty="0"/>
              <a:t>BOYUTLU</a:t>
            </a:r>
            <a:r>
              <a:rPr lang="tr-TR" dirty="0"/>
              <a:t> DİZİLER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7B830B-3587-484E-A611-AA686FCA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tr-TR" dirty="0"/>
              <a:t>Şu ana kadar gördüğümüz tek boyutlu dizilerdi. İki boyutlu diziler matematikten de bildiğimiz üzere matris (</a:t>
            </a:r>
            <a:r>
              <a:rPr lang="tr-TR" dirty="0" err="1">
                <a:solidFill>
                  <a:srgbClr val="FF0000"/>
                </a:solidFill>
              </a:rPr>
              <a:t>matrix</a:t>
            </a:r>
            <a:r>
              <a:rPr lang="tr-TR" dirty="0"/>
              <a:t>) olarak adlandırılır. </a:t>
            </a:r>
          </a:p>
          <a:p>
            <a:r>
              <a:rPr lang="tr-TR" dirty="0"/>
              <a:t>Matris işlemleri gibi bazı problemlerde; </a:t>
            </a:r>
            <a:r>
              <a:rPr lang="tr-TR" u="sng" dirty="0"/>
              <a:t>bir dizinin her bir elemanının </a:t>
            </a:r>
            <a:r>
              <a:rPr lang="tr-TR" dirty="0"/>
              <a:t>da dizi olması istenir. Bu tür iki boyutlu dizilerde </a:t>
            </a:r>
            <a:r>
              <a:rPr lang="tr-TR" dirty="0">
                <a:highlight>
                  <a:srgbClr val="FFFF00"/>
                </a:highlight>
              </a:rPr>
              <a:t>en içteki dizinin boyutu </a:t>
            </a:r>
            <a:r>
              <a:rPr lang="tr-TR" dirty="0" err="1">
                <a:highlight>
                  <a:srgbClr val="FFFF00"/>
                </a:highlight>
              </a:rPr>
              <a:t>kimliklendirmede</a:t>
            </a:r>
            <a:r>
              <a:rPr lang="tr-TR" dirty="0">
                <a:highlight>
                  <a:srgbClr val="FFFF00"/>
                </a:highlight>
              </a:rPr>
              <a:t> sağda </a:t>
            </a:r>
            <a:r>
              <a:rPr lang="tr-TR" dirty="0"/>
              <a:t>yer alır. Aşağıda </a:t>
            </a:r>
            <a:r>
              <a:rPr lang="tr-TR" b="1" dirty="0">
                <a:solidFill>
                  <a:srgbClr val="FF0000"/>
                </a:solidFill>
              </a:rPr>
              <a:t>her bir elemanı, 3 elemanlı dizi olan, 2 elemanlı bir dizi </a:t>
            </a:r>
            <a:r>
              <a:rPr lang="tr-TR" dirty="0"/>
              <a:t>tanımlanmıştır.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matris</a:t>
            </a:r>
            <a:r>
              <a:rPr lang="tr-TR" dirty="0">
                <a:latin typeface="Consolas" panose="020B0609020204030204" pitchFamily="49" charset="0"/>
              </a:rPr>
              <a:t>[2]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[3];  //Her bir elemanı, 3 elemanlı bir dizi olan 2x3 matris</a:t>
            </a:r>
          </a:p>
          <a:p>
            <a:pPr marL="0" indent="0">
              <a:buNone/>
            </a:pP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tr-TR" dirty="0">
                <a:latin typeface="Consolas" panose="020B0609020204030204" pitchFamily="49" charset="0"/>
              </a:rPr>
              <a:t> matris2[2][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]= {  //2x3 Matrisin elemanlarına ilk değer veriliyor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{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1.0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2.0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3.0</a:t>
            </a:r>
            <a:r>
              <a:rPr lang="tr-TR" dirty="0">
                <a:latin typeface="Consolas" panose="020B0609020204030204" pitchFamily="49" charset="0"/>
              </a:rPr>
              <a:t>}, //Birinci Satır: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{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2.0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4.0</a:t>
            </a:r>
            <a:r>
              <a:rPr lang="tr-TR" dirty="0">
                <a:latin typeface="Consolas" panose="020B0609020204030204" pitchFamily="49" charset="0"/>
              </a:rPr>
              <a:t>,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6.0</a:t>
            </a:r>
            <a:r>
              <a:rPr lang="tr-TR" dirty="0">
                <a:latin typeface="Consolas" panose="020B0609020204030204" pitchFamily="49" charset="0"/>
              </a:rPr>
              <a:t>}  //İkinci Satır: </a:t>
            </a:r>
            <a:r>
              <a:rPr lang="tr-TR" dirty="0">
                <a:solidFill>
                  <a:srgbClr val="00B050"/>
                </a:solidFill>
                <a:latin typeface="Consolas" panose="020B0609020204030204" pitchFamily="49" charset="0"/>
              </a:rPr>
              <a:t>3</a:t>
            </a:r>
            <a:r>
              <a:rPr lang="tr-TR" dirty="0"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};</a:t>
            </a:r>
          </a:p>
          <a:p>
            <a:r>
              <a:rPr lang="tr-TR" dirty="0"/>
              <a:t>Yukarıdaki örnekte verilen matrisler 2 satırlı, 3 sütunlu matrislerdir. Aşağıda (</a:t>
            </a:r>
            <a:r>
              <a:rPr lang="tr-TR" dirty="0" err="1"/>
              <a:t>satırxsütun</a:t>
            </a:r>
            <a:r>
              <a:rPr lang="tr-TR" dirty="0"/>
              <a:t>) olarak ifade edilen ise 2x2, ve 3x3 kare matrisler ilişkin örnekler almaktadır.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effectLst/>
                <a:latin typeface="Consolas" panose="020B0609020204030204" pitchFamily="49" charset="0"/>
              </a:rPr>
              <a:t>karematris</a:t>
            </a:r>
            <a:r>
              <a:rPr lang="tr-TR" dirty="0">
                <a:latin typeface="Consolas" panose="020B0609020204030204" pitchFamily="49" charset="0"/>
              </a:rPr>
              <a:t>[2]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</a:t>
            </a:r>
            <a:r>
              <a:rPr lang="tr-TR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]= { //2x2 Matrisin elemanlarına ilk değer veriliyor</a:t>
            </a:r>
          </a:p>
          <a:p>
            <a:pPr marL="0" indent="0">
              <a:buNone/>
            </a:pPr>
            <a:r>
              <a:rPr lang="tr-TR" sz="2000" b="0" i="0" dirty="0">
                <a:effectLst/>
                <a:latin typeface="Consolas" panose="020B0609020204030204" pitchFamily="49" charset="0"/>
              </a:rPr>
              <a:t>                        {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}, //Birinci Satır: </a:t>
            </a:r>
            <a:r>
              <a:rPr lang="tr-TR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dirty="0">
                <a:latin typeface="Consolas" panose="020B0609020204030204" pitchFamily="49" charset="0"/>
              </a:rPr>
              <a:t>                        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{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,</a:t>
            </a:r>
            <a:r>
              <a:rPr lang="tr-TR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} //Birinci Satır: </a:t>
            </a:r>
            <a:r>
              <a:rPr lang="tr-TR" sz="2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elemanlı bir dizi</a:t>
            </a:r>
          </a:p>
          <a:p>
            <a:pPr marL="0" indent="0">
              <a:buNone/>
            </a:pPr>
            <a:r>
              <a:rPr lang="tr-TR" sz="2000" b="0" i="0" dirty="0">
                <a:effectLst/>
                <a:latin typeface="Consolas" panose="020B0609020204030204" pitchFamily="49" charset="0"/>
              </a:rPr>
              <a:t>                      };</a:t>
            </a:r>
          </a:p>
          <a:p>
            <a:pPr marL="0" indent="0">
              <a:buNone/>
            </a:pPr>
            <a:r>
              <a:rPr lang="tr-TR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 </a:t>
            </a:r>
            <a:r>
              <a:rPr lang="tr-TR" sz="2000" b="0" i="0" dirty="0" err="1">
                <a:effectLst/>
                <a:latin typeface="Consolas" panose="020B0609020204030204" pitchFamily="49" charset="0"/>
              </a:rPr>
              <a:t>karematris</a:t>
            </a:r>
            <a:r>
              <a:rPr lang="tr-TR" dirty="0">
                <a:latin typeface="Consolas" panose="020B0609020204030204" pitchFamily="49" charset="0"/>
              </a:rPr>
              <a:t>[3]</a:t>
            </a:r>
            <a:r>
              <a:rPr lang="tr-TR" sz="2000" b="0" i="0" dirty="0">
                <a:effectLst/>
                <a:latin typeface="Consolas" panose="020B0609020204030204" pitchFamily="49" charset="0"/>
              </a:rPr>
              <a:t>[3];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sz="20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0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501562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6698</TotalTime>
  <Words>5029</Words>
  <Application>Microsoft Office PowerPoint</Application>
  <PresentationFormat>Geniş ekran</PresentationFormat>
  <Paragraphs>707</Paragraphs>
  <Slides>20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20</vt:i4>
      </vt:variant>
    </vt:vector>
  </HeadingPairs>
  <TitlesOfParts>
    <vt:vector size="27" baseType="lpstr">
      <vt:lpstr>Arial</vt:lpstr>
      <vt:lpstr>Calibri</vt:lpstr>
      <vt:lpstr>Cambria</vt:lpstr>
      <vt:lpstr>Cambria Math</vt:lpstr>
      <vt:lpstr>Consolas</vt:lpstr>
      <vt:lpstr>Wingdings</vt:lpstr>
      <vt:lpstr>Wood Type</vt:lpstr>
      <vt:lpstr>C dili ile  yapısal programlama</vt:lpstr>
      <vt:lpstr>yapısal (structural) programlama nedir?</vt:lpstr>
      <vt:lpstr>DİZİ NEDİR?</vt:lpstr>
      <vt:lpstr>Tek boyutlu Dizi nasıl tanımlanır?</vt:lpstr>
      <vt:lpstr>FONKSİYONA PARAMETRE OLARAK DİZİLER</vt:lpstr>
      <vt:lpstr>ÖRNEK 1</vt:lpstr>
      <vt:lpstr>ÖRNEK 3</vt:lpstr>
      <vt:lpstr>ÖRNEK 4</vt:lpstr>
      <vt:lpstr>İKİ BOYUTLU DİZİLER</vt:lpstr>
      <vt:lpstr>ÖRNEK 1</vt:lpstr>
      <vt:lpstr>ÖRNEK 2</vt:lpstr>
      <vt:lpstr>ÖRNEK 3</vt:lpstr>
      <vt:lpstr>ÖRNEK 4</vt:lpstr>
      <vt:lpstr>İKİ BOYUTLU DİZİLERİN Bellek Yerleşlimi</vt:lpstr>
      <vt:lpstr>ÇOK BOYUTLU DİZİLER</vt:lpstr>
      <vt:lpstr>ÜÇ BOYUTLU DİZİLERİN Bellek Yerleşlimi</vt:lpstr>
      <vt:lpstr>ÖRNEK 5</vt:lpstr>
      <vt:lpstr>FONKSİYONA PARAMETRE OLARAK DİZİLER</vt:lpstr>
      <vt:lpstr>ÖRNEK 6</vt:lpstr>
      <vt:lpstr>Dinlediğiniz için teşekkür ederim.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İlhan ÖZKAN</dc:creator>
  <cp:lastModifiedBy>İLHAN ÖZKAN</cp:lastModifiedBy>
  <cp:revision>542</cp:revision>
  <dcterms:created xsi:type="dcterms:W3CDTF">2020-05-21T06:51:03Z</dcterms:created>
  <dcterms:modified xsi:type="dcterms:W3CDTF">2025-02-17T08:09:01Z</dcterms:modified>
</cp:coreProperties>
</file>