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3"/>
  </p:notesMasterIdLst>
  <p:sldIdLst>
    <p:sldId id="256" r:id="rId2"/>
    <p:sldId id="392" r:id="rId3"/>
    <p:sldId id="371" r:id="rId4"/>
    <p:sldId id="379" r:id="rId5"/>
    <p:sldId id="368" r:id="rId6"/>
    <p:sldId id="384" r:id="rId7"/>
    <p:sldId id="393" r:id="rId8"/>
    <p:sldId id="389" r:id="rId9"/>
    <p:sldId id="394" r:id="rId10"/>
    <p:sldId id="375" r:id="rId11"/>
    <p:sldId id="376" r:id="rId12"/>
    <p:sldId id="377" r:id="rId13"/>
    <p:sldId id="390" r:id="rId14"/>
    <p:sldId id="385" r:id="rId15"/>
    <p:sldId id="382" r:id="rId16"/>
    <p:sldId id="378" r:id="rId17"/>
    <p:sldId id="383" r:id="rId18"/>
    <p:sldId id="386" r:id="rId19"/>
    <p:sldId id="391" r:id="rId20"/>
    <p:sldId id="387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FFCC"/>
    <a:srgbClr val="FFFF99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5889" autoAdjust="0"/>
  </p:normalViewPr>
  <p:slideViewPr>
    <p:cSldViewPr snapToGrid="0">
      <p:cViewPr varScale="1">
        <p:scale>
          <a:sx n="93" d="100"/>
          <a:sy n="93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15.11.2024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568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11/15/2024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 dili ile  </a:t>
            </a:r>
            <a:r>
              <a:rPr lang="tr-TR" sz="8000"/>
              <a:t>yapısal 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3859D7-F97D-4C1E-AC04-CA1014FF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İKİ</a:t>
            </a:r>
            <a:r>
              <a:rPr lang="tr-TR" dirty="0"/>
              <a:t> </a:t>
            </a:r>
            <a:r>
              <a:rPr lang="tr-TR" b="1" dirty="0"/>
              <a:t>BOYUTLU</a:t>
            </a:r>
            <a:r>
              <a:rPr lang="tr-TR" dirty="0"/>
              <a:t> DİZİLER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7B830B-3587-484E-A611-AA686FCA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dirty="0"/>
              <a:t>Şu ana kadar gördüğümüz tek boyutlu dizilerdi. İki boyutlu diziler matematikten de bildiğimiz üzere matris (</a:t>
            </a:r>
            <a:r>
              <a:rPr lang="tr-TR" dirty="0" err="1">
                <a:solidFill>
                  <a:srgbClr val="FF0000"/>
                </a:solidFill>
              </a:rPr>
              <a:t>matrix</a:t>
            </a:r>
            <a:r>
              <a:rPr lang="tr-TR" dirty="0"/>
              <a:t>) olarak adlandırılır. </a:t>
            </a:r>
          </a:p>
          <a:p>
            <a:r>
              <a:rPr lang="tr-TR" dirty="0"/>
              <a:t>Matris işlemleri gibi bazı problemlerde; </a:t>
            </a:r>
            <a:r>
              <a:rPr lang="tr-TR" u="sng" dirty="0"/>
              <a:t>bir dizinin her bir elemanının </a:t>
            </a:r>
            <a:r>
              <a:rPr lang="tr-TR" dirty="0"/>
              <a:t>da dizi olması istenir. Bu tür iki boyutlu dizilerde </a:t>
            </a:r>
            <a:r>
              <a:rPr lang="tr-TR" dirty="0">
                <a:highlight>
                  <a:srgbClr val="FFFF00"/>
                </a:highlight>
              </a:rPr>
              <a:t>en içteki dizinin boyutu </a:t>
            </a:r>
            <a:r>
              <a:rPr lang="tr-TR" dirty="0" err="1">
                <a:highlight>
                  <a:srgbClr val="FFFF00"/>
                </a:highlight>
              </a:rPr>
              <a:t>kimliklendirmede</a:t>
            </a:r>
            <a:r>
              <a:rPr lang="tr-TR" dirty="0">
                <a:highlight>
                  <a:srgbClr val="FFFF00"/>
                </a:highlight>
              </a:rPr>
              <a:t> sağda </a:t>
            </a:r>
            <a:r>
              <a:rPr lang="tr-TR" dirty="0"/>
              <a:t>yer alır. Aşağıda </a:t>
            </a:r>
            <a:r>
              <a:rPr lang="tr-TR" b="1" dirty="0">
                <a:solidFill>
                  <a:srgbClr val="FF0000"/>
                </a:solidFill>
              </a:rPr>
              <a:t>her bir elemanı, 3 elemanlı dizi olan, 2 elemanlı bir dizi </a:t>
            </a:r>
            <a:r>
              <a:rPr lang="tr-TR" dirty="0"/>
              <a:t>tanımlanmıştır.</a:t>
            </a:r>
          </a:p>
          <a:p>
            <a:pPr marL="0" indent="0">
              <a:buNone/>
            </a:pPr>
            <a:r>
              <a:rPr lang="tr-TR" sz="20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 matris</a:t>
            </a:r>
            <a:r>
              <a:rPr lang="tr-TR" dirty="0">
                <a:latin typeface="Consolas" panose="020B0609020204030204" pitchFamily="49" charset="0"/>
              </a:rPr>
              <a:t>[2]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[3];  </a:t>
            </a:r>
            <a:r>
              <a:rPr lang="tr-TR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//Her bir elemanı, 3 elemanlı bir dizi olan 2x3 matris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dirty="0">
                <a:latin typeface="Consolas" panose="020B0609020204030204" pitchFamily="49" charset="0"/>
              </a:rPr>
              <a:t> matris2[2][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r>
              <a:rPr lang="tr-TR" dirty="0">
                <a:latin typeface="Consolas" panose="020B0609020204030204" pitchFamily="49" charset="0"/>
              </a:rPr>
              <a:t>]= {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//2x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Matrisin elemanlarına ilk değer veriliyor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        {1.0,2.0,3.0},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//Birinci Satır: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Elemanlı bir dizi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        {2.0,4.0,6.0}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//İkinci Satır: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Elemanlı bir dizi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      };</a:t>
            </a:r>
          </a:p>
          <a:p>
            <a:r>
              <a:rPr lang="tr-TR" dirty="0"/>
              <a:t>Yukarıdaki örnekte verilen matrisler 2 satırlı, 3 sütunlu matrislerdir. Aşağıda (</a:t>
            </a:r>
            <a:r>
              <a:rPr lang="tr-TR" dirty="0" err="1"/>
              <a:t>satırxsütun</a:t>
            </a:r>
            <a:r>
              <a:rPr lang="tr-TR" dirty="0"/>
              <a:t>) olarak ifade edilen ise 2x2, ve 3x3 kare matrisler ilişkin örnekler almaktadır.</a:t>
            </a:r>
          </a:p>
          <a:p>
            <a:pPr marL="0" indent="0">
              <a:buNone/>
            </a:pPr>
            <a:r>
              <a:rPr lang="tr-TR" sz="20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 </a:t>
            </a:r>
            <a:r>
              <a:rPr lang="tr-TR" sz="2000" b="0" i="0" dirty="0" err="1">
                <a:effectLst/>
                <a:latin typeface="Consolas" panose="020B0609020204030204" pitchFamily="49" charset="0"/>
              </a:rPr>
              <a:t>karematris</a:t>
            </a:r>
            <a:r>
              <a:rPr lang="tr-TR" dirty="0">
                <a:latin typeface="Consolas" panose="020B0609020204030204" pitchFamily="49" charset="0"/>
              </a:rPr>
              <a:t>[2]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[</a:t>
            </a:r>
            <a:r>
              <a:rPr lang="tr-TR" sz="20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]= { </a:t>
            </a:r>
            <a:r>
              <a:rPr lang="tr-TR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//2x</a:t>
            </a:r>
            <a:r>
              <a:rPr lang="tr-TR" sz="2000" b="0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</a:t>
            </a:r>
            <a:r>
              <a:rPr lang="tr-TR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Matrisin elemanlarına ilk değer veriliyor</a:t>
            </a:r>
          </a:p>
          <a:p>
            <a:pPr marL="0" indent="0">
              <a:buNone/>
            </a:pPr>
            <a:r>
              <a:rPr lang="tr-TR" sz="2000" b="0" i="0" dirty="0">
                <a:effectLst/>
                <a:latin typeface="Consolas" panose="020B0609020204030204" pitchFamily="49" charset="0"/>
              </a:rPr>
              <a:t>                        {</a:t>
            </a:r>
            <a:r>
              <a:rPr lang="tr-TR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,</a:t>
            </a:r>
            <a:r>
              <a:rPr lang="tr-TR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}, </a:t>
            </a:r>
            <a:r>
              <a:rPr lang="tr-TR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//Birinci Satır: </a:t>
            </a:r>
            <a:r>
              <a:rPr lang="tr-TR" sz="2000" b="0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</a:t>
            </a:r>
            <a:r>
              <a:rPr lang="tr-TR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elemanlı bir dizi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         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{</a:t>
            </a:r>
            <a:r>
              <a:rPr lang="tr-TR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,</a:t>
            </a:r>
            <a:r>
              <a:rPr lang="tr-TR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} </a:t>
            </a:r>
            <a:r>
              <a:rPr lang="tr-TR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//Birinci Satır: </a:t>
            </a:r>
            <a:r>
              <a:rPr lang="tr-TR" sz="2000" b="0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</a:t>
            </a:r>
            <a:r>
              <a:rPr lang="tr-TR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elemanlı bir dizi</a:t>
            </a:r>
          </a:p>
          <a:p>
            <a:pPr marL="0" indent="0">
              <a:buNone/>
            </a:pPr>
            <a:r>
              <a:rPr lang="tr-TR" sz="2000" b="0" i="0" dirty="0">
                <a:effectLst/>
                <a:latin typeface="Consolas" panose="020B0609020204030204" pitchFamily="49" charset="0"/>
              </a:rPr>
              <a:t>                      };</a:t>
            </a:r>
          </a:p>
          <a:p>
            <a:pPr marL="0" indent="0">
              <a:buNone/>
            </a:pPr>
            <a:r>
              <a:rPr lang="tr-TR" sz="20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 </a:t>
            </a:r>
            <a:r>
              <a:rPr lang="tr-TR" sz="2000" b="0" i="0" dirty="0" err="1">
                <a:effectLst/>
                <a:latin typeface="Consolas" panose="020B0609020204030204" pitchFamily="49" charset="0"/>
              </a:rPr>
              <a:t>karematris</a:t>
            </a:r>
            <a:r>
              <a:rPr lang="tr-TR" dirty="0">
                <a:latin typeface="Consolas" panose="020B0609020204030204" pitchFamily="49" charset="0"/>
              </a:rPr>
              <a:t>[3]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[3];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sz="20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20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5015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SUTUN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SATIR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matris[SATIR][SUTUN];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i,j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dirty="0">
                <a:latin typeface="Consolas" panose="020B0609020204030204" pitchFamily="49" charset="0"/>
              </a:rPr>
              <a:t>  </a:t>
            </a:r>
            <a:r>
              <a:rPr lang="tr-TR" b="1" dirty="0" err="1">
                <a:latin typeface="Consolas" panose="020B0609020204030204" pitchFamily="49" charset="0"/>
              </a:rPr>
              <a:t>for</a:t>
            </a:r>
            <a:r>
              <a:rPr lang="tr-TR" b="1" dirty="0">
                <a:latin typeface="Consolas" panose="020B0609020204030204" pitchFamily="49" charset="0"/>
              </a:rPr>
              <a:t> (j=0; j&lt;SUTUN; j++)  //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Birinci</a:t>
            </a:r>
            <a:r>
              <a:rPr lang="tr-TR" b="1" dirty="0">
                <a:latin typeface="Consolas" panose="020B0609020204030204" pitchFamily="49" charset="0"/>
              </a:rPr>
              <a:t> Satır Okuyalım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dirty="0">
                <a:latin typeface="Consolas" panose="020B0609020204030204" pitchFamily="49" charset="0"/>
              </a:rPr>
              <a:t>     </a:t>
            </a:r>
            <a:r>
              <a:rPr lang="tr-TR" b="1" dirty="0" err="1">
                <a:latin typeface="Consolas" panose="020B0609020204030204" pitchFamily="49" charset="0"/>
              </a:rPr>
              <a:t>scanf</a:t>
            </a:r>
            <a:r>
              <a:rPr lang="tr-TR" b="1" dirty="0">
                <a:latin typeface="Consolas" panose="020B0609020204030204" pitchFamily="49" charset="0"/>
              </a:rPr>
              <a:t>("%</a:t>
            </a:r>
            <a:r>
              <a:rPr lang="tr-TR" b="1" dirty="0" err="1">
                <a:latin typeface="Consolas" panose="020B0609020204030204" pitchFamily="49" charset="0"/>
              </a:rPr>
              <a:t>d",&amp;matris</a:t>
            </a:r>
            <a:r>
              <a:rPr lang="tr-TR" b="1" dirty="0">
                <a:latin typeface="Consolas" panose="020B0609020204030204" pitchFamily="49" charset="0"/>
              </a:rPr>
              <a:t>[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r>
              <a:rPr lang="tr-TR" b="1" dirty="0">
                <a:latin typeface="Consolas" panose="020B0609020204030204" pitchFamily="49" charset="0"/>
              </a:rPr>
              <a:t>][j]);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dirty="0">
                <a:latin typeface="Consolas" panose="020B0609020204030204" pitchFamily="49" charset="0"/>
              </a:rPr>
              <a:t>  </a:t>
            </a:r>
            <a:r>
              <a:rPr lang="tr-TR" b="1" dirty="0" err="1">
                <a:latin typeface="Consolas" panose="020B0609020204030204" pitchFamily="49" charset="0"/>
              </a:rPr>
              <a:t>for</a:t>
            </a:r>
            <a:r>
              <a:rPr lang="tr-TR" b="1" dirty="0">
                <a:latin typeface="Consolas" panose="020B0609020204030204" pitchFamily="49" charset="0"/>
              </a:rPr>
              <a:t> (j=0; j&lt;SUTUN; j++)  //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İkinci</a:t>
            </a:r>
            <a:r>
              <a:rPr lang="tr-TR" b="1" dirty="0">
                <a:latin typeface="Consolas" panose="020B0609020204030204" pitchFamily="49" charset="0"/>
              </a:rPr>
              <a:t> Satır Okuyalım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dirty="0">
                <a:latin typeface="Consolas" panose="020B0609020204030204" pitchFamily="49" charset="0"/>
              </a:rPr>
              <a:t>     </a:t>
            </a:r>
            <a:r>
              <a:rPr lang="tr-TR" b="1" dirty="0" err="1">
                <a:latin typeface="Consolas" panose="020B0609020204030204" pitchFamily="49" charset="0"/>
              </a:rPr>
              <a:t>scanf</a:t>
            </a:r>
            <a:r>
              <a:rPr lang="tr-TR" b="1" dirty="0">
                <a:latin typeface="Consolas" panose="020B0609020204030204" pitchFamily="49" charset="0"/>
              </a:rPr>
              <a:t>("%</a:t>
            </a:r>
            <a:r>
              <a:rPr lang="tr-TR" b="1" dirty="0" err="1">
                <a:latin typeface="Consolas" panose="020B0609020204030204" pitchFamily="49" charset="0"/>
              </a:rPr>
              <a:t>d",&amp;matris</a:t>
            </a:r>
            <a:r>
              <a:rPr lang="tr-TR" b="1" dirty="0">
                <a:latin typeface="Consolas" panose="020B0609020204030204" pitchFamily="49" charset="0"/>
              </a:rPr>
              <a:t>[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tr-TR" b="1" dirty="0">
                <a:latin typeface="Consolas" panose="020B0609020204030204" pitchFamily="49" charset="0"/>
              </a:rPr>
              <a:t>][j]);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dirty="0">
                <a:latin typeface="Consolas" panose="020B0609020204030204" pitchFamily="49" charset="0"/>
              </a:rPr>
              <a:t>  </a:t>
            </a:r>
            <a:r>
              <a:rPr lang="tr-TR" b="1" dirty="0" err="1">
                <a:latin typeface="Consolas" panose="020B0609020204030204" pitchFamily="49" charset="0"/>
              </a:rPr>
              <a:t>for</a:t>
            </a:r>
            <a:r>
              <a:rPr lang="tr-TR" b="1" dirty="0">
                <a:latin typeface="Consolas" panose="020B0609020204030204" pitchFamily="49" charset="0"/>
              </a:rPr>
              <a:t> (j=0; j&lt;SUTUN; j++)  //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Üçüncü</a:t>
            </a:r>
            <a:r>
              <a:rPr lang="tr-TR" b="1" dirty="0">
                <a:latin typeface="Consolas" panose="020B0609020204030204" pitchFamily="49" charset="0"/>
              </a:rPr>
              <a:t> Satır Okuyalım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dirty="0">
                <a:latin typeface="Consolas" panose="020B0609020204030204" pitchFamily="49" charset="0"/>
              </a:rPr>
              <a:t>     </a:t>
            </a:r>
            <a:r>
              <a:rPr lang="tr-TR" b="1" dirty="0" err="1">
                <a:latin typeface="Consolas" panose="020B0609020204030204" pitchFamily="49" charset="0"/>
              </a:rPr>
              <a:t>scanf</a:t>
            </a:r>
            <a:r>
              <a:rPr lang="tr-TR" b="1" dirty="0">
                <a:latin typeface="Consolas" panose="020B0609020204030204" pitchFamily="49" charset="0"/>
              </a:rPr>
              <a:t>("%</a:t>
            </a:r>
            <a:r>
              <a:rPr lang="tr-TR" b="1" dirty="0" err="1">
                <a:latin typeface="Consolas" panose="020B0609020204030204" pitchFamily="49" charset="0"/>
              </a:rPr>
              <a:t>d",&amp;matris</a:t>
            </a:r>
            <a:r>
              <a:rPr lang="tr-TR" b="1" dirty="0">
                <a:latin typeface="Consolas" panose="020B0609020204030204" pitchFamily="49" charset="0"/>
              </a:rPr>
              <a:t>[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tr-TR" b="1" dirty="0">
                <a:latin typeface="Consolas" panose="020B0609020204030204" pitchFamily="49" charset="0"/>
              </a:rPr>
              <a:t>][j]);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dirty="0">
                <a:latin typeface="Consolas" panose="020B0609020204030204" pitchFamily="49" charset="0"/>
              </a:rPr>
              <a:t>  //Bunun yerine iç içe iki </a:t>
            </a:r>
            <a:r>
              <a:rPr lang="tr-TR" b="1" dirty="0" err="1">
                <a:latin typeface="Consolas" panose="020B0609020204030204" pitchFamily="49" charset="0"/>
              </a:rPr>
              <a:t>for</a:t>
            </a:r>
            <a:r>
              <a:rPr lang="tr-TR" b="1" dirty="0">
                <a:latin typeface="Consolas" panose="020B0609020204030204" pitchFamily="49" charset="0"/>
              </a:rPr>
              <a:t> tanımlanır;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for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 (i=0; i&lt;SATIR; i++)</a:t>
            </a:r>
            <a:r>
              <a:rPr lang="tr-TR" dirty="0">
                <a:latin typeface="Consolas" panose="020B0609020204030204" pitchFamily="49" charset="0"/>
              </a:rPr>
              <a:t> { //İkinci Boyut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j&lt;SUTUN; j++)  //Birinci Boyut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scanf</a:t>
            </a:r>
            <a:r>
              <a:rPr lang="tr-TR" dirty="0">
                <a:latin typeface="Consolas" panose="020B0609020204030204" pitchFamily="49" charset="0"/>
              </a:rPr>
              <a:t>("%</a:t>
            </a:r>
            <a:r>
              <a:rPr lang="tr-TR" dirty="0" err="1">
                <a:latin typeface="Consolas" panose="020B0609020204030204" pitchFamily="49" charset="0"/>
              </a:rPr>
              <a:t>d",&amp;matris</a:t>
            </a:r>
            <a:r>
              <a:rPr lang="tr-TR" dirty="0">
                <a:latin typeface="Consolas" panose="020B0609020204030204" pitchFamily="49" charset="0"/>
              </a:rPr>
              <a:t>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dirty="0">
                <a:latin typeface="Consolas" panose="020B0609020204030204" pitchFamily="49" charset="0"/>
              </a:rPr>
              <a:t>][j]);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("\</a:t>
            </a:r>
            <a:r>
              <a:rPr lang="tr-TR" dirty="0" err="1">
                <a:latin typeface="Consolas" panose="020B0609020204030204" pitchFamily="49" charset="0"/>
              </a:rPr>
              <a:t>nTABLO</a:t>
            </a:r>
            <a:r>
              <a:rPr lang="tr-TR" dirty="0">
                <a:latin typeface="Consolas" panose="020B0609020204030204" pitchFamily="49" charset="0"/>
              </a:rPr>
              <a:t>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i&lt;SATIR; i++) {  //İkinci Boyut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j&lt;SUTUN; j++)  //Birinci Boyut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("%d\</a:t>
            </a:r>
            <a:r>
              <a:rPr lang="tr-TR" dirty="0" err="1">
                <a:latin typeface="Consolas" panose="020B0609020204030204" pitchFamily="49" charset="0"/>
              </a:rPr>
              <a:t>t",matris</a:t>
            </a:r>
            <a:r>
              <a:rPr lang="tr-TR" dirty="0">
                <a:latin typeface="Consolas" panose="020B0609020204030204" pitchFamily="49" charset="0"/>
              </a:rPr>
              <a:t>[i][j]);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3x4'lük (iki boyutlu bir dizi) matris elemanlarını klavyeden girip, tablo halinde ekrana yazdıran programı yazınız.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16108ED3-19FA-4C5C-9D1B-4A5FEFE645BD}"/>
              </a:ext>
            </a:extLst>
          </p:cNvPr>
          <p:cNvSpPr/>
          <p:nvPr/>
        </p:nvSpPr>
        <p:spPr>
          <a:xfrm rot="19152993">
            <a:off x="957901" y="1568383"/>
            <a:ext cx="6390659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boyutlu dizilerde </a:t>
            </a:r>
          </a:p>
          <a:p>
            <a:pPr algn="ctr"/>
            <a:r>
              <a:rPr lang="tr-TR" sz="32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her bir terimi</a:t>
            </a:r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dolaşmada  </a:t>
            </a:r>
          </a:p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BOYUT kadar iç içe </a:t>
            </a:r>
            <a:r>
              <a:rPr lang="tr-TR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for</a:t>
            </a:r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 kullanılır:</a:t>
            </a:r>
          </a:p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İki boyutlu dizide iç içe iki </a:t>
            </a:r>
            <a:r>
              <a:rPr lang="tr-TR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for</a:t>
            </a:r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</a:t>
            </a:r>
          </a:p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Üç boyutlu dizide iç içe üç </a:t>
            </a:r>
            <a:r>
              <a:rPr lang="tr-TR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for</a:t>
            </a:r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</a:t>
            </a:r>
          </a:p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8940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SUTUN 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SATIR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matris[SATIR][SUTUN]; //Matris Tanımı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i,j</a:t>
            </a:r>
            <a:r>
              <a:rPr lang="tr-TR" dirty="0">
                <a:latin typeface="Consolas" panose="020B0609020204030204" pitchFamily="49" charset="0"/>
              </a:rPr>
              <a:t>;  //i </a:t>
            </a:r>
            <a:r>
              <a:rPr lang="tr-TR" dirty="0" err="1">
                <a:latin typeface="Consolas" panose="020B0609020204030204" pitchFamily="49" charset="0"/>
              </a:rPr>
              <a:t>sutun</a:t>
            </a:r>
            <a:r>
              <a:rPr lang="tr-TR" dirty="0">
                <a:latin typeface="Consolas" panose="020B0609020204030204" pitchFamily="49" charset="0"/>
              </a:rPr>
              <a:t> için, j satır için tanımlandı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i&lt;SATIR; i++) {  //İkinci Boyut (SATIR)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("%d. </a:t>
            </a:r>
            <a:r>
              <a:rPr lang="tr-TR" dirty="0" err="1">
                <a:latin typeface="Consolas" panose="020B0609020204030204" pitchFamily="49" charset="0"/>
              </a:rPr>
              <a:t>satir:",i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j&lt;SUTUN; j++)  //Birinci Boyut (SUTUN)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</a:t>
            </a:r>
            <a:r>
              <a:rPr lang="tr-TR" dirty="0" err="1">
                <a:latin typeface="Consolas" panose="020B0609020204030204" pitchFamily="49" charset="0"/>
              </a:rPr>
              <a:t>scanf</a:t>
            </a:r>
            <a:r>
              <a:rPr lang="tr-TR" dirty="0">
                <a:latin typeface="Consolas" panose="020B0609020204030204" pitchFamily="49" charset="0"/>
              </a:rPr>
              <a:t>("%</a:t>
            </a:r>
            <a:r>
              <a:rPr lang="tr-TR" dirty="0" err="1">
                <a:latin typeface="Consolas" panose="020B0609020204030204" pitchFamily="49" charset="0"/>
              </a:rPr>
              <a:t>d",&amp;matris</a:t>
            </a:r>
            <a:r>
              <a:rPr lang="tr-TR" dirty="0">
                <a:latin typeface="Consolas" panose="020B0609020204030204" pitchFamily="49" charset="0"/>
              </a:rPr>
              <a:t>[i][j]);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satirToplamlar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[SATIR]={0}; </a:t>
            </a:r>
            <a:r>
              <a:rPr lang="tr-TR" dirty="0">
                <a:latin typeface="Consolas" panose="020B0609020204030204" pitchFamily="49" charset="0"/>
              </a:rPr>
              <a:t>//Bütün elemanları 0 olan dizi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(i=0; i&lt;SATIR; i++) {  // İkinci Boyut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(j=0; j&lt;SUTUN; j++) // Birinci Boyut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satirToplamlar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[i]+=matris[i][j];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/* </a:t>
            </a:r>
            <a:r>
              <a:rPr lang="tr-TR" dirty="0" err="1">
                <a:latin typeface="Consolas" panose="020B0609020204030204" pitchFamily="49" charset="0"/>
              </a:rPr>
              <a:t>İçdeki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bitince tüm satırdaki elemanlar toplanmış oldu*/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}/* 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Dışdaki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ile de her bir satır için toplam tekrarlanıyor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("Satır Toplamları:");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i&lt;SATIR;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("%d\t",</a:t>
            </a:r>
            <a:r>
              <a:rPr lang="tr-TR" dirty="0" err="1">
                <a:latin typeface="Consolas" panose="020B0609020204030204" pitchFamily="49" charset="0"/>
              </a:rPr>
              <a:t>satirToplamlar</a:t>
            </a:r>
            <a:r>
              <a:rPr lang="tr-TR" dirty="0">
                <a:latin typeface="Consolas" panose="020B0609020204030204" pitchFamily="49" charset="0"/>
              </a:rPr>
              <a:t>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sutunToplamlar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[SUTUN]={0}; </a:t>
            </a:r>
            <a:r>
              <a:rPr lang="tr-TR" dirty="0">
                <a:latin typeface="Consolas" panose="020B0609020204030204" pitchFamily="49" charset="0"/>
              </a:rPr>
              <a:t>//Bütün elemanları 0 olan dizi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(j=0; j&lt;SUTUN; j++) // Birinci Boyut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(i=0; i&lt;SATIR; i++) {  // İkinci Boyut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sutunToplamlar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[j]+=matris[i][j];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/* </a:t>
            </a:r>
            <a:r>
              <a:rPr lang="tr-TR" dirty="0" err="1">
                <a:latin typeface="Consolas" panose="020B0609020204030204" pitchFamily="49" charset="0"/>
              </a:rPr>
              <a:t>İçdeki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bitince tüm </a:t>
            </a:r>
            <a:r>
              <a:rPr lang="tr-TR" dirty="0" err="1">
                <a:latin typeface="Consolas" panose="020B0609020204030204" pitchFamily="49" charset="0"/>
              </a:rPr>
              <a:t>sutundaki</a:t>
            </a:r>
            <a:r>
              <a:rPr lang="tr-TR" dirty="0">
                <a:latin typeface="Consolas" panose="020B0609020204030204" pitchFamily="49" charset="0"/>
              </a:rPr>
              <a:t> elemanlar toplanmış oldu*/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}/*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Dışdaki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ile de her bir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sutun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için toplam tekrarlanıyor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("Sütun Toplamları:");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j&lt;SUTUN; j++)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("%d\t",</a:t>
            </a:r>
            <a:r>
              <a:rPr lang="tr-TR" dirty="0" err="1">
                <a:latin typeface="Consolas" panose="020B0609020204030204" pitchFamily="49" charset="0"/>
              </a:rPr>
              <a:t>sutunToplamlar</a:t>
            </a:r>
            <a:r>
              <a:rPr lang="tr-TR" dirty="0">
                <a:latin typeface="Consolas" panose="020B0609020204030204" pitchFamily="49" charset="0"/>
              </a:rPr>
              <a:t>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Elemanları klavyeden girilen 4x6'lık matrisin (iki boyutlu bir dizinin) </a:t>
            </a:r>
            <a:r>
              <a:rPr lang="tr-TR" sz="2000" b="1" dirty="0"/>
              <a:t>satır ve sütun toplamlarını </a:t>
            </a:r>
            <a:r>
              <a:rPr lang="tr-TR" sz="2000" dirty="0"/>
              <a:t>ekrana yazan programı yazınız.</a:t>
            </a:r>
          </a:p>
        </p:txBody>
      </p:sp>
    </p:spTree>
    <p:extLst>
      <p:ext uri="{BB962C8B-B14F-4D97-AF65-F5344CB8AC3E}">
        <p14:creationId xmlns:p14="http://schemas.microsoft.com/office/powerpoint/2010/main" val="2257704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#include&lt;stdlib.h&gt;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#include&lt;time.h&gt;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SUTUN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SATIR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matris[SATIR][SUTUN];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i,j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srand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(time(NULL));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i&lt;SATIR; i++)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	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j&lt;SUTUN; j++)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	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matris[i][j]=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rand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()%100;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toplamlar[</a:t>
            </a:r>
            <a:r>
              <a:rPr lang="tr-TR" b="1" dirty="0">
                <a:solidFill>
                  <a:srgbClr val="0070C0"/>
                </a:solidFill>
                <a:latin typeface="Consolas" panose="020B0609020204030204" pitchFamily="49" charset="0"/>
              </a:rPr>
              <a:t>SUTUN</a:t>
            </a:r>
            <a:r>
              <a:rPr lang="tr-TR" dirty="0">
                <a:latin typeface="Consolas" panose="020B0609020204030204" pitchFamily="49" charset="0"/>
              </a:rPr>
              <a:t>]=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{0}</a:t>
            </a:r>
            <a:r>
              <a:rPr lang="tr-TR" dirty="0">
                <a:latin typeface="Consolas" panose="020B0609020204030204" pitchFamily="49" charset="0"/>
              </a:rPr>
              <a:t>; //Bütün elemanları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/* </a:t>
            </a:r>
            <a:r>
              <a:rPr lang="tr-TR" u="sng" dirty="0">
                <a:solidFill>
                  <a:srgbClr val="0070C0"/>
                </a:solidFill>
                <a:latin typeface="Consolas" panose="020B0609020204030204" pitchFamily="49" charset="0"/>
              </a:rPr>
              <a:t>Her bir satırda SUTUN kadar eleman var. </a:t>
            </a:r>
            <a:r>
              <a:rPr lang="tr-TR" dirty="0"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for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 (i=0; i&lt;SATIR; i++) </a:t>
            </a: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	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j&lt;SUTUN; j++)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		toplamlar[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dirty="0">
                <a:latin typeface="Consolas" panose="020B0609020204030204" pitchFamily="49" charset="0"/>
              </a:rPr>
              <a:t>]+=matris[i][j];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("Toplam:");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j&lt;SUTUN; j++)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	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("%d\</a:t>
            </a:r>
            <a:r>
              <a:rPr lang="tr-TR" dirty="0" err="1">
                <a:latin typeface="Consolas" panose="020B0609020204030204" pitchFamily="49" charset="0"/>
              </a:rPr>
              <a:t>t",toplamlar</a:t>
            </a:r>
            <a:r>
              <a:rPr lang="tr-TR" dirty="0">
                <a:latin typeface="Consolas" panose="020B0609020204030204" pitchFamily="49" charset="0"/>
              </a:rPr>
              <a:t>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Elemanları rastgele verilen 3x5'lık matrisin (iki boyutlu bir dizinin) </a:t>
            </a:r>
            <a:r>
              <a:rPr lang="tr-TR" sz="2000" b="1" dirty="0"/>
              <a:t>satır toplamlarını</a:t>
            </a:r>
            <a:r>
              <a:rPr lang="tr-TR" sz="2000" dirty="0"/>
              <a:t> ekrana yazan programı yazınız.</a:t>
            </a:r>
          </a:p>
        </p:txBody>
      </p:sp>
    </p:spTree>
    <p:extLst>
      <p:ext uri="{BB962C8B-B14F-4D97-AF65-F5344CB8AC3E}">
        <p14:creationId xmlns:p14="http://schemas.microsoft.com/office/powerpoint/2010/main" val="115066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#include&lt;stdlib.h&gt;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#include&lt;time.h&gt;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KACOGRENCI 15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KACDEGISIKNOT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notlar[KACDEGISIKNOT][KACOGRENCI];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//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ILK BOYUT OGRENCI,IKINCI BOYUT SINAV Kullanılacak Sayaçlar Bu sırada verilmeli!!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agirlik</a:t>
            </a:r>
            <a:r>
              <a:rPr lang="tr-TR" dirty="0">
                <a:latin typeface="Consolas" panose="020B0609020204030204" pitchFamily="49" charset="0"/>
              </a:rPr>
              <a:t>[KACDEGISIKNOT]={35,50,5,5,5}; //Vize:35, Final:50, Odevler:5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i,j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srand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(time(NULL));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//Her bir sınav için rastgele not veriliyor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(i=0; i&lt; KACOGRENCI; i++)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(j=0; j&lt; KACDEGISIKNOT; j++)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    notlar[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j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][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]=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rand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()%100;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//Her bir </a:t>
            </a:r>
            <a:r>
              <a:rPr lang="tr-TR" dirty="0" err="1">
                <a:latin typeface="Consolas" panose="020B0609020204030204" pitchFamily="49" charset="0"/>
              </a:rPr>
              <a:t>sıavın</a:t>
            </a:r>
            <a:r>
              <a:rPr lang="tr-TR" dirty="0">
                <a:latin typeface="Consolas" panose="020B0609020204030204" pitchFamily="49" charset="0"/>
              </a:rPr>
              <a:t> Ortalaması hesaplanıyor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j&lt;KACDEGISIKNOT; j++)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float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sinavToplam</a:t>
            </a:r>
            <a:r>
              <a:rPr lang="tr-TR" dirty="0">
                <a:latin typeface="Consolas" panose="020B0609020204030204" pitchFamily="49" charset="0"/>
              </a:rPr>
              <a:t>=0.0;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i&lt;KACOGRENCI; i++)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sinavToplam</a:t>
            </a:r>
            <a:r>
              <a:rPr lang="tr-TR" dirty="0">
                <a:latin typeface="Consolas" panose="020B0609020204030204" pitchFamily="49" charset="0"/>
              </a:rPr>
              <a:t>+=notlar[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j</a:t>
            </a:r>
            <a:r>
              <a:rPr lang="tr-TR" dirty="0"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("%d. </a:t>
            </a:r>
            <a:r>
              <a:rPr lang="tr-TR" dirty="0" err="1">
                <a:latin typeface="Consolas" panose="020B0609020204030204" pitchFamily="49" charset="0"/>
              </a:rPr>
              <a:t>Sinav</a:t>
            </a:r>
            <a:r>
              <a:rPr lang="tr-TR" dirty="0">
                <a:latin typeface="Consolas" panose="020B0609020204030204" pitchFamily="49" charset="0"/>
              </a:rPr>
              <a:t> ortalaması:%.2f\n",</a:t>
            </a:r>
            <a:r>
              <a:rPr lang="tr-TR" dirty="0" err="1">
                <a:latin typeface="Consolas" panose="020B0609020204030204" pitchFamily="49" charset="0"/>
              </a:rPr>
              <a:t>j,sinavToplam</a:t>
            </a:r>
            <a:r>
              <a:rPr lang="tr-TR" dirty="0">
                <a:latin typeface="Consolas" panose="020B0609020204030204" pitchFamily="49" charset="0"/>
              </a:rPr>
              <a:t>/KACOGRENCI);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//Her </a:t>
            </a:r>
            <a:r>
              <a:rPr lang="tr-TR">
                <a:latin typeface="Consolas" panose="020B0609020204030204" pitchFamily="49" charset="0"/>
              </a:rPr>
              <a:t>bir Öğrencinin </a:t>
            </a:r>
            <a:r>
              <a:rPr lang="tr-TR" dirty="0">
                <a:latin typeface="Consolas" panose="020B0609020204030204" pitchFamily="49" charset="0"/>
              </a:rPr>
              <a:t>Ağırlıklı Notu hesaplanıyor.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i&lt;KACOGRENCI; i++)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float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agirlikliNot</a:t>
            </a:r>
            <a:r>
              <a:rPr lang="tr-TR" dirty="0">
                <a:latin typeface="Consolas" panose="020B0609020204030204" pitchFamily="49" charset="0"/>
              </a:rPr>
              <a:t>=0.0;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j&lt;KACDEGISIKNOT; j++)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agirlikliNot</a:t>
            </a:r>
            <a:r>
              <a:rPr lang="tr-TR" dirty="0">
                <a:latin typeface="Consolas" panose="020B0609020204030204" pitchFamily="49" charset="0"/>
              </a:rPr>
              <a:t>+=notlar[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j</a:t>
            </a:r>
            <a:r>
              <a:rPr lang="tr-TR" dirty="0"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dirty="0">
                <a:latin typeface="Consolas" panose="020B0609020204030204" pitchFamily="49" charset="0"/>
              </a:rPr>
              <a:t>]*</a:t>
            </a:r>
            <a:r>
              <a:rPr lang="tr-TR" dirty="0" err="1">
                <a:latin typeface="Consolas" panose="020B0609020204030204" pitchFamily="49" charset="0"/>
              </a:rPr>
              <a:t>agirlik</a:t>
            </a:r>
            <a:r>
              <a:rPr lang="tr-TR" dirty="0">
                <a:latin typeface="Consolas" panose="020B0609020204030204" pitchFamily="49" charset="0"/>
              </a:rPr>
              <a:t>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j</a:t>
            </a:r>
            <a:r>
              <a:rPr lang="tr-TR" dirty="0">
                <a:latin typeface="Consolas" panose="020B0609020204030204" pitchFamily="49" charset="0"/>
              </a:rPr>
              <a:t>]/100.0;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("%d. Öğrenci ortalaması:%.2f\n",</a:t>
            </a:r>
            <a:r>
              <a:rPr lang="tr-TR" dirty="0" err="1">
                <a:latin typeface="Consolas" panose="020B0609020204030204" pitchFamily="49" charset="0"/>
              </a:rPr>
              <a:t>i,agirlikliNot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Bir dersteki öğrencilere ilişkin;</a:t>
            </a:r>
          </a:p>
          <a:p>
            <a:r>
              <a:rPr lang="tr-TR" sz="2000" dirty="0"/>
              <a:t>Vize ve Final Notları ile verilen üç adet ödevin notları bir değişkende tutulacaktır.</a:t>
            </a:r>
          </a:p>
          <a:p>
            <a:r>
              <a:rPr lang="tr-TR" sz="2000" dirty="0"/>
              <a:t>Her bir sınavın ortalaması ile her bir öğrencinin ağırlıklı not ortalamalarını yazan C programı yazınız.</a:t>
            </a:r>
          </a:p>
        </p:txBody>
      </p:sp>
    </p:spTree>
    <p:extLst>
      <p:ext uri="{BB962C8B-B14F-4D97-AF65-F5344CB8AC3E}">
        <p14:creationId xmlns:p14="http://schemas.microsoft.com/office/powerpoint/2010/main" val="210655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5A64267-9FAC-47BA-9B5A-6AD5BC3A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İKİ BOYUTLU DİZİLERİN Bellek </a:t>
            </a:r>
            <a:r>
              <a:rPr lang="tr-TR" dirty="0" err="1"/>
              <a:t>Yerleşlimi</a:t>
            </a:r>
            <a:endParaRPr lang="tr-TR" dirty="0"/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398F77B4-F332-48E5-B308-1F77BC77A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Dizi elemanları bitişik bellek bölgesini indis sırasına göre paylaşır.</a:t>
            </a:r>
          </a:p>
          <a:p>
            <a:r>
              <a:rPr lang="tr-TR" dirty="0"/>
              <a:t>İki boyutlu dizilerde ikinci boyutun işaret ettiği her bir dizi sırasıyla bellekte yer alır.</a:t>
            </a:r>
          </a:p>
          <a:p>
            <a:r>
              <a:rPr lang="tr-TR" dirty="0"/>
              <a:t>Yandaki örnek için;</a:t>
            </a:r>
          </a:p>
          <a:p>
            <a:r>
              <a:rPr lang="tr-T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tr-TR" b="1" dirty="0">
                <a:solidFill>
                  <a:schemeClr val="tx1"/>
                </a:solidFill>
                <a:latin typeface="Consolas" panose="020B0609020204030204" pitchFamily="49" charset="0"/>
              </a:rPr>
              <a:t> dizi[9]; </a:t>
            </a:r>
          </a:p>
          <a:p>
            <a:r>
              <a:rPr lang="tr-TR" dirty="0"/>
              <a:t>Tanımlamasıyla ayrılacak bellek bölgesi verilen örnekle aynı bellek miktarına sahiptir.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C55B95F0-4352-45D8-8FF6-94E39CC89CF1}"/>
              </a:ext>
            </a:extLst>
          </p:cNvPr>
          <p:cNvSpPr txBox="1"/>
          <p:nvPr/>
        </p:nvSpPr>
        <p:spPr>
          <a:xfrm>
            <a:off x="766460" y="628156"/>
            <a:ext cx="6803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err="1"/>
              <a:t>int</a:t>
            </a:r>
            <a:r>
              <a:rPr lang="tr-TR" sz="2400" dirty="0"/>
              <a:t> dizi1[3][3]={{3,2,4},{4,5,6},{8,10,55}};</a:t>
            </a:r>
          </a:p>
        </p:txBody>
      </p:sp>
      <p:sp>
        <p:nvSpPr>
          <p:cNvPr id="54" name="Dikdörtgen: Köşeleri Yuvarlatılmış 53">
            <a:extLst>
              <a:ext uri="{FF2B5EF4-FFF2-40B4-BE49-F238E27FC236}">
                <a16:creationId xmlns:a16="http://schemas.microsoft.com/office/drawing/2014/main" id="{B0F6957A-48C8-4A3D-BADB-5A6D8B00CBED}"/>
              </a:ext>
            </a:extLst>
          </p:cNvPr>
          <p:cNvSpPr/>
          <p:nvPr/>
        </p:nvSpPr>
        <p:spPr>
          <a:xfrm>
            <a:off x="2594734" y="1259078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" name="Dikdörtgen: Köşeleri Yuvarlatılmış 54">
            <a:extLst>
              <a:ext uri="{FF2B5EF4-FFF2-40B4-BE49-F238E27FC236}">
                <a16:creationId xmlns:a16="http://schemas.microsoft.com/office/drawing/2014/main" id="{E9D4C85E-2447-434D-B3E1-EC28A58F2876}"/>
              </a:ext>
            </a:extLst>
          </p:cNvPr>
          <p:cNvSpPr/>
          <p:nvPr/>
        </p:nvSpPr>
        <p:spPr>
          <a:xfrm>
            <a:off x="3106835" y="1259078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Dikdörtgen: Köşeleri Yuvarlatılmış 55">
            <a:extLst>
              <a:ext uri="{FF2B5EF4-FFF2-40B4-BE49-F238E27FC236}">
                <a16:creationId xmlns:a16="http://schemas.microsoft.com/office/drawing/2014/main" id="{A81FEFD6-43B1-4BAA-BC41-07CDD5E5E963}"/>
              </a:ext>
            </a:extLst>
          </p:cNvPr>
          <p:cNvSpPr/>
          <p:nvPr/>
        </p:nvSpPr>
        <p:spPr>
          <a:xfrm>
            <a:off x="3603341" y="1259078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Dikdörtgen: Köşeleri Yuvarlatılmış 56">
            <a:extLst>
              <a:ext uri="{FF2B5EF4-FFF2-40B4-BE49-F238E27FC236}">
                <a16:creationId xmlns:a16="http://schemas.microsoft.com/office/drawing/2014/main" id="{93E694BF-95E8-4BD6-9A62-21908616027B}"/>
              </a:ext>
            </a:extLst>
          </p:cNvPr>
          <p:cNvSpPr/>
          <p:nvPr/>
        </p:nvSpPr>
        <p:spPr>
          <a:xfrm>
            <a:off x="2609123" y="1664951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8" name="Dikdörtgen: Köşeleri Yuvarlatılmış 57">
            <a:extLst>
              <a:ext uri="{FF2B5EF4-FFF2-40B4-BE49-F238E27FC236}">
                <a16:creationId xmlns:a16="http://schemas.microsoft.com/office/drawing/2014/main" id="{0D72D2E0-B9D0-40A1-897D-31D338E3EC90}"/>
              </a:ext>
            </a:extLst>
          </p:cNvPr>
          <p:cNvSpPr/>
          <p:nvPr/>
        </p:nvSpPr>
        <p:spPr>
          <a:xfrm>
            <a:off x="3105469" y="1664951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Dikdörtgen: Köşeleri Yuvarlatılmış 49">
            <a:extLst>
              <a:ext uri="{FF2B5EF4-FFF2-40B4-BE49-F238E27FC236}">
                <a16:creationId xmlns:a16="http://schemas.microsoft.com/office/drawing/2014/main" id="{066561D0-BAAC-4F06-A8DD-169246F0C893}"/>
              </a:ext>
            </a:extLst>
          </p:cNvPr>
          <p:cNvSpPr/>
          <p:nvPr/>
        </p:nvSpPr>
        <p:spPr>
          <a:xfrm>
            <a:off x="3601815" y="1664951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7" name="Dikdörtgen: Köşeleri Yuvarlatılmış 76">
            <a:extLst>
              <a:ext uri="{FF2B5EF4-FFF2-40B4-BE49-F238E27FC236}">
                <a16:creationId xmlns:a16="http://schemas.microsoft.com/office/drawing/2014/main" id="{C61884E3-EA82-4E98-8E0D-3859682B581B}"/>
              </a:ext>
            </a:extLst>
          </p:cNvPr>
          <p:cNvSpPr/>
          <p:nvPr/>
        </p:nvSpPr>
        <p:spPr>
          <a:xfrm>
            <a:off x="2605625" y="2080170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8" name="Dikdörtgen: Köşeleri Yuvarlatılmış 77">
            <a:extLst>
              <a:ext uri="{FF2B5EF4-FFF2-40B4-BE49-F238E27FC236}">
                <a16:creationId xmlns:a16="http://schemas.microsoft.com/office/drawing/2014/main" id="{C5EFBAB7-FE85-4923-A10D-AF6E24A66828}"/>
              </a:ext>
            </a:extLst>
          </p:cNvPr>
          <p:cNvSpPr/>
          <p:nvPr/>
        </p:nvSpPr>
        <p:spPr>
          <a:xfrm>
            <a:off x="3101971" y="2080170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9" name="Dikdörtgen: Köşeleri Yuvarlatılmış 78">
            <a:extLst>
              <a:ext uri="{FF2B5EF4-FFF2-40B4-BE49-F238E27FC236}">
                <a16:creationId xmlns:a16="http://schemas.microsoft.com/office/drawing/2014/main" id="{58441D42-ADBF-419E-AAB1-7861DEA6C02E}"/>
              </a:ext>
            </a:extLst>
          </p:cNvPr>
          <p:cNvSpPr/>
          <p:nvPr/>
        </p:nvSpPr>
        <p:spPr>
          <a:xfrm>
            <a:off x="3598317" y="2080170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60" name="Dikdörtgen: Köşeleri Yuvarlatılmış 59">
            <a:extLst>
              <a:ext uri="{FF2B5EF4-FFF2-40B4-BE49-F238E27FC236}">
                <a16:creationId xmlns:a16="http://schemas.microsoft.com/office/drawing/2014/main" id="{55D3410B-F657-4257-9DD4-C8F3A43CF57B}"/>
              </a:ext>
            </a:extLst>
          </p:cNvPr>
          <p:cNvSpPr/>
          <p:nvPr/>
        </p:nvSpPr>
        <p:spPr>
          <a:xfrm>
            <a:off x="6167221" y="2389087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Dikdörtgen: Köşeleri Yuvarlatılmış 60">
            <a:extLst>
              <a:ext uri="{FF2B5EF4-FFF2-40B4-BE49-F238E27FC236}">
                <a16:creationId xmlns:a16="http://schemas.microsoft.com/office/drawing/2014/main" id="{3F806802-0E1B-470E-BD6F-65316A341091}"/>
              </a:ext>
            </a:extLst>
          </p:cNvPr>
          <p:cNvSpPr/>
          <p:nvPr/>
        </p:nvSpPr>
        <p:spPr>
          <a:xfrm>
            <a:off x="6167221" y="2771052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Dikdörtgen: Köşeleri Yuvarlatılmış 61">
            <a:extLst>
              <a:ext uri="{FF2B5EF4-FFF2-40B4-BE49-F238E27FC236}">
                <a16:creationId xmlns:a16="http://schemas.microsoft.com/office/drawing/2014/main" id="{37F92D1B-19F5-4D00-A581-2D417131B301}"/>
              </a:ext>
            </a:extLst>
          </p:cNvPr>
          <p:cNvSpPr/>
          <p:nvPr/>
        </p:nvSpPr>
        <p:spPr>
          <a:xfrm>
            <a:off x="6167221" y="3153017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Metin kutusu 64">
            <a:extLst>
              <a:ext uri="{FF2B5EF4-FFF2-40B4-BE49-F238E27FC236}">
                <a16:creationId xmlns:a16="http://schemas.microsoft.com/office/drawing/2014/main" id="{45AF37BE-AD3B-45CF-9A85-A2ED8A8F6DA5}"/>
              </a:ext>
            </a:extLst>
          </p:cNvPr>
          <p:cNvSpPr txBox="1"/>
          <p:nvPr/>
        </p:nvSpPr>
        <p:spPr>
          <a:xfrm>
            <a:off x="6724392" y="2449264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dizi1[0][0]</a:t>
            </a:r>
          </a:p>
        </p:txBody>
      </p:sp>
      <p:sp>
        <p:nvSpPr>
          <p:cNvPr id="66" name="Metin kutusu 65">
            <a:extLst>
              <a:ext uri="{FF2B5EF4-FFF2-40B4-BE49-F238E27FC236}">
                <a16:creationId xmlns:a16="http://schemas.microsoft.com/office/drawing/2014/main" id="{654D07D5-C60D-4937-A4E2-059236F301D6}"/>
              </a:ext>
            </a:extLst>
          </p:cNvPr>
          <p:cNvSpPr txBox="1"/>
          <p:nvPr/>
        </p:nvSpPr>
        <p:spPr>
          <a:xfrm>
            <a:off x="6731280" y="2831229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dizi1[0][1]</a:t>
            </a:r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EAFF5801-45DD-4DC5-9F05-0D8C8A36BAD9}"/>
              </a:ext>
            </a:extLst>
          </p:cNvPr>
          <p:cNvSpPr txBox="1"/>
          <p:nvPr/>
        </p:nvSpPr>
        <p:spPr>
          <a:xfrm>
            <a:off x="6724392" y="3209868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dizi1[0][2]</a:t>
            </a:r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4E03AE94-FD80-40D6-B3F3-A2870261AEB6}"/>
              </a:ext>
            </a:extLst>
          </p:cNvPr>
          <p:cNvSpPr txBox="1"/>
          <p:nvPr/>
        </p:nvSpPr>
        <p:spPr>
          <a:xfrm>
            <a:off x="5478028" y="2453318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65FDE0</a:t>
            </a:r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9515ABC2-11D9-44B2-9561-3D470A1B0953}"/>
              </a:ext>
            </a:extLst>
          </p:cNvPr>
          <p:cNvSpPr txBox="1"/>
          <p:nvPr/>
        </p:nvSpPr>
        <p:spPr>
          <a:xfrm>
            <a:off x="5479234" y="282783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65FDE4</a:t>
            </a:r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DD8AAC6C-AC13-44CB-960C-794C60DB5AC6}"/>
              </a:ext>
            </a:extLst>
          </p:cNvPr>
          <p:cNvSpPr txBox="1"/>
          <p:nvPr/>
        </p:nvSpPr>
        <p:spPr>
          <a:xfrm>
            <a:off x="5478028" y="3202348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65FDE8</a:t>
            </a:r>
          </a:p>
        </p:txBody>
      </p: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8988713C-E41E-4ED8-BE79-46DD5B8E09B1}"/>
              </a:ext>
            </a:extLst>
          </p:cNvPr>
          <p:cNvSpPr txBox="1"/>
          <p:nvPr/>
        </p:nvSpPr>
        <p:spPr>
          <a:xfrm>
            <a:off x="5424710" y="2025773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/>
              <a:t>Eleman </a:t>
            </a:r>
            <a:br>
              <a:rPr lang="tr-TR" sz="1100" dirty="0"/>
            </a:br>
            <a:r>
              <a:rPr lang="tr-TR" sz="1100" dirty="0"/>
              <a:t>Adresleri</a:t>
            </a:r>
          </a:p>
        </p:txBody>
      </p:sp>
      <p:sp>
        <p:nvSpPr>
          <p:cNvPr id="63" name="Dikdörtgen: Köşeleri Yuvarlatılmış 62">
            <a:extLst>
              <a:ext uri="{FF2B5EF4-FFF2-40B4-BE49-F238E27FC236}">
                <a16:creationId xmlns:a16="http://schemas.microsoft.com/office/drawing/2014/main" id="{B5157CED-2F0A-4193-A2B6-309E4007EDAE}"/>
              </a:ext>
            </a:extLst>
          </p:cNvPr>
          <p:cNvSpPr/>
          <p:nvPr/>
        </p:nvSpPr>
        <p:spPr>
          <a:xfrm>
            <a:off x="6175380" y="3534982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4" name="Dikdörtgen: Köşeleri Yuvarlatılmış 63">
            <a:extLst>
              <a:ext uri="{FF2B5EF4-FFF2-40B4-BE49-F238E27FC236}">
                <a16:creationId xmlns:a16="http://schemas.microsoft.com/office/drawing/2014/main" id="{C51E0C35-922F-496A-9851-7C3333285045}"/>
              </a:ext>
            </a:extLst>
          </p:cNvPr>
          <p:cNvSpPr/>
          <p:nvPr/>
        </p:nvSpPr>
        <p:spPr>
          <a:xfrm>
            <a:off x="6177720" y="3916947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9F1539C8-536A-470E-B56F-80ED4D100FA9}"/>
              </a:ext>
            </a:extLst>
          </p:cNvPr>
          <p:cNvSpPr txBox="1"/>
          <p:nvPr/>
        </p:nvSpPr>
        <p:spPr>
          <a:xfrm>
            <a:off x="6724392" y="3576863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dizi1[1][0]</a:t>
            </a:r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4BCE649B-278D-42A6-908E-1491FE6F40E9}"/>
              </a:ext>
            </a:extLst>
          </p:cNvPr>
          <p:cNvSpPr txBox="1"/>
          <p:nvPr/>
        </p:nvSpPr>
        <p:spPr>
          <a:xfrm>
            <a:off x="6724392" y="3974109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dizi1[1][1]</a:t>
            </a:r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062DD279-8FE1-4265-BB4B-7DE7C45BEB2A}"/>
              </a:ext>
            </a:extLst>
          </p:cNvPr>
          <p:cNvSpPr txBox="1"/>
          <p:nvPr/>
        </p:nvSpPr>
        <p:spPr>
          <a:xfrm>
            <a:off x="5487372" y="3576863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65FDEC</a:t>
            </a:r>
          </a:p>
        </p:txBody>
      </p: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939E9FD6-CF0A-4438-8B1F-312BBB68828E}"/>
              </a:ext>
            </a:extLst>
          </p:cNvPr>
          <p:cNvSpPr txBox="1"/>
          <p:nvPr/>
        </p:nvSpPr>
        <p:spPr>
          <a:xfrm>
            <a:off x="5478028" y="3959878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65FDF0</a:t>
            </a:r>
          </a:p>
        </p:txBody>
      </p:sp>
      <p:sp>
        <p:nvSpPr>
          <p:cNvPr id="51" name="Dikdörtgen: Köşeleri Yuvarlatılmış 50">
            <a:extLst>
              <a:ext uri="{FF2B5EF4-FFF2-40B4-BE49-F238E27FC236}">
                <a16:creationId xmlns:a16="http://schemas.microsoft.com/office/drawing/2014/main" id="{F46390BE-6DAB-4070-8C52-B735F1A73609}"/>
              </a:ext>
            </a:extLst>
          </p:cNvPr>
          <p:cNvSpPr/>
          <p:nvPr/>
        </p:nvSpPr>
        <p:spPr>
          <a:xfrm>
            <a:off x="6181326" y="4286988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9C1D9550-7C3D-4E65-BEDD-043B96B979B8}"/>
              </a:ext>
            </a:extLst>
          </p:cNvPr>
          <p:cNvSpPr txBox="1"/>
          <p:nvPr/>
        </p:nvSpPr>
        <p:spPr>
          <a:xfrm>
            <a:off x="6727998" y="4344150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dizi1[1][2]</a:t>
            </a:r>
          </a:p>
        </p:txBody>
      </p:sp>
      <p:sp>
        <p:nvSpPr>
          <p:cNvPr id="76" name="Metin kutusu 75">
            <a:extLst>
              <a:ext uri="{FF2B5EF4-FFF2-40B4-BE49-F238E27FC236}">
                <a16:creationId xmlns:a16="http://schemas.microsoft.com/office/drawing/2014/main" id="{124D81BC-CBB8-4F0B-9B5D-FA303B56F7AC}"/>
              </a:ext>
            </a:extLst>
          </p:cNvPr>
          <p:cNvSpPr txBox="1"/>
          <p:nvPr/>
        </p:nvSpPr>
        <p:spPr>
          <a:xfrm>
            <a:off x="5481634" y="4329919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65FDF4</a:t>
            </a:r>
          </a:p>
        </p:txBody>
      </p:sp>
      <p:sp>
        <p:nvSpPr>
          <p:cNvPr id="80" name="Dikdörtgen: Köşeleri Yuvarlatılmış 79">
            <a:extLst>
              <a:ext uri="{FF2B5EF4-FFF2-40B4-BE49-F238E27FC236}">
                <a16:creationId xmlns:a16="http://schemas.microsoft.com/office/drawing/2014/main" id="{BD3DC62C-DD16-47E9-A284-49D4F3E5B50B}"/>
              </a:ext>
            </a:extLst>
          </p:cNvPr>
          <p:cNvSpPr/>
          <p:nvPr/>
        </p:nvSpPr>
        <p:spPr>
          <a:xfrm>
            <a:off x="6175380" y="4659453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1" name="Dikdörtgen: Köşeleri Yuvarlatılmış 80">
            <a:extLst>
              <a:ext uri="{FF2B5EF4-FFF2-40B4-BE49-F238E27FC236}">
                <a16:creationId xmlns:a16="http://schemas.microsoft.com/office/drawing/2014/main" id="{60BD5A3A-2142-4D75-BA4E-6A3694A246AC}"/>
              </a:ext>
            </a:extLst>
          </p:cNvPr>
          <p:cNvSpPr/>
          <p:nvPr/>
        </p:nvSpPr>
        <p:spPr>
          <a:xfrm>
            <a:off x="6177720" y="5041418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2" name="Metin kutusu 81">
            <a:extLst>
              <a:ext uri="{FF2B5EF4-FFF2-40B4-BE49-F238E27FC236}">
                <a16:creationId xmlns:a16="http://schemas.microsoft.com/office/drawing/2014/main" id="{254663DB-386C-4AA8-9A99-0439B1EC57C7}"/>
              </a:ext>
            </a:extLst>
          </p:cNvPr>
          <p:cNvSpPr txBox="1"/>
          <p:nvPr/>
        </p:nvSpPr>
        <p:spPr>
          <a:xfrm>
            <a:off x="6724392" y="4701334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dizi1[2][0]</a:t>
            </a:r>
          </a:p>
        </p:txBody>
      </p:sp>
      <p:sp>
        <p:nvSpPr>
          <p:cNvPr id="83" name="Metin kutusu 82">
            <a:extLst>
              <a:ext uri="{FF2B5EF4-FFF2-40B4-BE49-F238E27FC236}">
                <a16:creationId xmlns:a16="http://schemas.microsoft.com/office/drawing/2014/main" id="{FB5DB0A6-A380-4E0E-BE0D-5B7187B841C1}"/>
              </a:ext>
            </a:extLst>
          </p:cNvPr>
          <p:cNvSpPr txBox="1"/>
          <p:nvPr/>
        </p:nvSpPr>
        <p:spPr>
          <a:xfrm>
            <a:off x="6724392" y="5098580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dizi1[2][1]</a:t>
            </a:r>
          </a:p>
        </p:txBody>
      </p:sp>
      <p:sp>
        <p:nvSpPr>
          <p:cNvPr id="84" name="Metin kutusu 83">
            <a:extLst>
              <a:ext uri="{FF2B5EF4-FFF2-40B4-BE49-F238E27FC236}">
                <a16:creationId xmlns:a16="http://schemas.microsoft.com/office/drawing/2014/main" id="{82C4F43C-F885-4465-947F-FF7B620BEB8D}"/>
              </a:ext>
            </a:extLst>
          </p:cNvPr>
          <p:cNvSpPr txBox="1"/>
          <p:nvPr/>
        </p:nvSpPr>
        <p:spPr>
          <a:xfrm>
            <a:off x="5487372" y="4701334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65FDF8</a:t>
            </a:r>
          </a:p>
        </p:txBody>
      </p:sp>
      <p:sp>
        <p:nvSpPr>
          <p:cNvPr id="85" name="Metin kutusu 84">
            <a:extLst>
              <a:ext uri="{FF2B5EF4-FFF2-40B4-BE49-F238E27FC236}">
                <a16:creationId xmlns:a16="http://schemas.microsoft.com/office/drawing/2014/main" id="{0A6E63F4-9D94-4AA3-A06B-E61E9C237F9E}"/>
              </a:ext>
            </a:extLst>
          </p:cNvPr>
          <p:cNvSpPr txBox="1"/>
          <p:nvPr/>
        </p:nvSpPr>
        <p:spPr>
          <a:xfrm>
            <a:off x="5478028" y="5084349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65FDFC</a:t>
            </a:r>
          </a:p>
        </p:txBody>
      </p:sp>
      <p:sp>
        <p:nvSpPr>
          <p:cNvPr id="86" name="Dikdörtgen: Köşeleri Yuvarlatılmış 85">
            <a:extLst>
              <a:ext uri="{FF2B5EF4-FFF2-40B4-BE49-F238E27FC236}">
                <a16:creationId xmlns:a16="http://schemas.microsoft.com/office/drawing/2014/main" id="{FD3FF0D2-4348-4806-B907-DC4DA200B027}"/>
              </a:ext>
            </a:extLst>
          </p:cNvPr>
          <p:cNvSpPr/>
          <p:nvPr/>
        </p:nvSpPr>
        <p:spPr>
          <a:xfrm>
            <a:off x="6181326" y="5411459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87" name="Metin kutusu 86">
            <a:extLst>
              <a:ext uri="{FF2B5EF4-FFF2-40B4-BE49-F238E27FC236}">
                <a16:creationId xmlns:a16="http://schemas.microsoft.com/office/drawing/2014/main" id="{833B71C8-E45D-4530-BD63-4AC2CB72FF9E}"/>
              </a:ext>
            </a:extLst>
          </p:cNvPr>
          <p:cNvSpPr txBox="1"/>
          <p:nvPr/>
        </p:nvSpPr>
        <p:spPr>
          <a:xfrm>
            <a:off x="6727998" y="5468621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dizi1[2][2]</a:t>
            </a:r>
          </a:p>
        </p:txBody>
      </p:sp>
      <p:sp>
        <p:nvSpPr>
          <p:cNvPr id="88" name="Metin kutusu 87">
            <a:extLst>
              <a:ext uri="{FF2B5EF4-FFF2-40B4-BE49-F238E27FC236}">
                <a16:creationId xmlns:a16="http://schemas.microsoft.com/office/drawing/2014/main" id="{64F5851F-9119-4D9D-97EB-2A9DA2F37BEF}"/>
              </a:ext>
            </a:extLst>
          </p:cNvPr>
          <p:cNvSpPr txBox="1"/>
          <p:nvPr/>
        </p:nvSpPr>
        <p:spPr>
          <a:xfrm>
            <a:off x="5481634" y="5454390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65FE00</a:t>
            </a: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7B922D89-F196-4480-BC26-71029FF4ADB8}"/>
              </a:ext>
            </a:extLst>
          </p:cNvPr>
          <p:cNvGrpSpPr/>
          <p:nvPr/>
        </p:nvGrpSpPr>
        <p:grpSpPr>
          <a:xfrm>
            <a:off x="766460" y="3707668"/>
            <a:ext cx="1506319" cy="381965"/>
            <a:chOff x="3119579" y="2771052"/>
            <a:chExt cx="1506319" cy="381965"/>
          </a:xfrm>
        </p:grpSpPr>
        <p:sp>
          <p:nvSpPr>
            <p:cNvPr id="91" name="Dikdörtgen: Köşeleri Yuvarlatılmış 90">
              <a:extLst>
                <a:ext uri="{FF2B5EF4-FFF2-40B4-BE49-F238E27FC236}">
                  <a16:creationId xmlns:a16="http://schemas.microsoft.com/office/drawing/2014/main" id="{A120DE84-5AF7-4617-9F96-CA39F009F7EB}"/>
                </a:ext>
              </a:extLst>
            </p:cNvPr>
            <p:cNvSpPr/>
            <p:nvPr/>
          </p:nvSpPr>
          <p:spPr>
            <a:xfrm>
              <a:off x="3119579" y="2771052"/>
              <a:ext cx="497712" cy="38196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2" name="Dikdörtgen: Köşeleri Yuvarlatılmış 91">
              <a:extLst>
                <a:ext uri="{FF2B5EF4-FFF2-40B4-BE49-F238E27FC236}">
                  <a16:creationId xmlns:a16="http://schemas.microsoft.com/office/drawing/2014/main" id="{AA34059A-E1A5-4024-AF3A-481F3CA013FB}"/>
                </a:ext>
              </a:extLst>
            </p:cNvPr>
            <p:cNvSpPr/>
            <p:nvPr/>
          </p:nvSpPr>
          <p:spPr>
            <a:xfrm>
              <a:off x="3631680" y="2771052"/>
              <a:ext cx="497712" cy="38196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3" name="Dikdörtgen: Köşeleri Yuvarlatılmış 92">
              <a:extLst>
                <a:ext uri="{FF2B5EF4-FFF2-40B4-BE49-F238E27FC236}">
                  <a16:creationId xmlns:a16="http://schemas.microsoft.com/office/drawing/2014/main" id="{49ABDE19-6F5B-42C5-883E-5ED09EC81924}"/>
                </a:ext>
              </a:extLst>
            </p:cNvPr>
            <p:cNvSpPr/>
            <p:nvPr/>
          </p:nvSpPr>
          <p:spPr>
            <a:xfrm>
              <a:off x="4128186" y="2771052"/>
              <a:ext cx="497712" cy="38196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4" name="Grup 3">
            <a:extLst>
              <a:ext uri="{FF2B5EF4-FFF2-40B4-BE49-F238E27FC236}">
                <a16:creationId xmlns:a16="http://schemas.microsoft.com/office/drawing/2014/main" id="{19AEBE1D-1992-4D2C-AA63-9182772F05A0}"/>
              </a:ext>
            </a:extLst>
          </p:cNvPr>
          <p:cNvGrpSpPr/>
          <p:nvPr/>
        </p:nvGrpSpPr>
        <p:grpSpPr>
          <a:xfrm>
            <a:off x="2325436" y="3707667"/>
            <a:ext cx="1490404" cy="381965"/>
            <a:chOff x="3135494" y="3903335"/>
            <a:chExt cx="1490404" cy="381965"/>
          </a:xfrm>
          <a:solidFill>
            <a:srgbClr val="FFFF00"/>
          </a:solidFill>
        </p:grpSpPr>
        <p:sp>
          <p:nvSpPr>
            <p:cNvPr id="94" name="Dikdörtgen: Köşeleri Yuvarlatılmış 93">
              <a:extLst>
                <a:ext uri="{FF2B5EF4-FFF2-40B4-BE49-F238E27FC236}">
                  <a16:creationId xmlns:a16="http://schemas.microsoft.com/office/drawing/2014/main" id="{C3629D73-499F-4593-B931-49BDF5AE9103}"/>
                </a:ext>
              </a:extLst>
            </p:cNvPr>
            <p:cNvSpPr/>
            <p:nvPr/>
          </p:nvSpPr>
          <p:spPr>
            <a:xfrm>
              <a:off x="3135494" y="3903335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5" name="Dikdörtgen: Köşeleri Yuvarlatılmış 94">
              <a:extLst>
                <a:ext uri="{FF2B5EF4-FFF2-40B4-BE49-F238E27FC236}">
                  <a16:creationId xmlns:a16="http://schemas.microsoft.com/office/drawing/2014/main" id="{DD411A68-4A96-4602-A08F-BA6AED9A96DF}"/>
                </a:ext>
              </a:extLst>
            </p:cNvPr>
            <p:cNvSpPr/>
            <p:nvPr/>
          </p:nvSpPr>
          <p:spPr>
            <a:xfrm>
              <a:off x="3631840" y="3903335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6" name="Dikdörtgen: Köşeleri Yuvarlatılmış 95">
              <a:extLst>
                <a:ext uri="{FF2B5EF4-FFF2-40B4-BE49-F238E27FC236}">
                  <a16:creationId xmlns:a16="http://schemas.microsoft.com/office/drawing/2014/main" id="{F11E8E82-29A5-422B-82A0-D9E7B22BC893}"/>
                </a:ext>
              </a:extLst>
            </p:cNvPr>
            <p:cNvSpPr/>
            <p:nvPr/>
          </p:nvSpPr>
          <p:spPr>
            <a:xfrm>
              <a:off x="4128186" y="3903335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9C9990F4-0CAA-46F3-812B-39EC10AA55F8}"/>
              </a:ext>
            </a:extLst>
          </p:cNvPr>
          <p:cNvGrpSpPr/>
          <p:nvPr/>
        </p:nvGrpSpPr>
        <p:grpSpPr>
          <a:xfrm>
            <a:off x="3871734" y="3715191"/>
            <a:ext cx="1490404" cy="381965"/>
            <a:chOff x="3135494" y="5045143"/>
            <a:chExt cx="1490404" cy="381965"/>
          </a:xfrm>
          <a:solidFill>
            <a:srgbClr val="FFFF00"/>
          </a:solidFill>
        </p:grpSpPr>
        <p:sp>
          <p:nvSpPr>
            <p:cNvPr id="97" name="Dikdörtgen: Köşeleri Yuvarlatılmış 96">
              <a:extLst>
                <a:ext uri="{FF2B5EF4-FFF2-40B4-BE49-F238E27FC236}">
                  <a16:creationId xmlns:a16="http://schemas.microsoft.com/office/drawing/2014/main" id="{59329091-F9CC-4DE9-B714-2CA43A636969}"/>
                </a:ext>
              </a:extLst>
            </p:cNvPr>
            <p:cNvSpPr/>
            <p:nvPr/>
          </p:nvSpPr>
          <p:spPr>
            <a:xfrm>
              <a:off x="3135494" y="5045143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8" name="Dikdörtgen: Köşeleri Yuvarlatılmış 97">
              <a:extLst>
                <a:ext uri="{FF2B5EF4-FFF2-40B4-BE49-F238E27FC236}">
                  <a16:creationId xmlns:a16="http://schemas.microsoft.com/office/drawing/2014/main" id="{FE425B1E-7F81-4946-B57F-654B50698982}"/>
                </a:ext>
              </a:extLst>
            </p:cNvPr>
            <p:cNvSpPr/>
            <p:nvPr/>
          </p:nvSpPr>
          <p:spPr>
            <a:xfrm>
              <a:off x="3631840" y="5045143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9" name="Dikdörtgen: Köşeleri Yuvarlatılmış 98">
              <a:extLst>
                <a:ext uri="{FF2B5EF4-FFF2-40B4-BE49-F238E27FC236}">
                  <a16:creationId xmlns:a16="http://schemas.microsoft.com/office/drawing/2014/main" id="{04FD9205-0348-42CB-B285-73F096527880}"/>
                </a:ext>
              </a:extLst>
            </p:cNvPr>
            <p:cNvSpPr/>
            <p:nvPr/>
          </p:nvSpPr>
          <p:spPr>
            <a:xfrm>
              <a:off x="4128186" y="5045143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55</a:t>
              </a:r>
            </a:p>
          </p:txBody>
        </p:sp>
      </p:grpSp>
      <p:sp>
        <p:nvSpPr>
          <p:cNvPr id="100" name="Dikdörtgen: Köşeleri Yuvarlatılmış 99">
            <a:extLst>
              <a:ext uri="{FF2B5EF4-FFF2-40B4-BE49-F238E27FC236}">
                <a16:creationId xmlns:a16="http://schemas.microsoft.com/office/drawing/2014/main" id="{57DFD9CC-8BB6-4D30-B442-5FF2A6248EA9}"/>
              </a:ext>
            </a:extLst>
          </p:cNvPr>
          <p:cNvSpPr/>
          <p:nvPr/>
        </p:nvSpPr>
        <p:spPr>
          <a:xfrm>
            <a:off x="2592404" y="1249553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1" name="Dikdörtgen: Köşeleri Yuvarlatılmış 100">
            <a:extLst>
              <a:ext uri="{FF2B5EF4-FFF2-40B4-BE49-F238E27FC236}">
                <a16:creationId xmlns:a16="http://schemas.microsoft.com/office/drawing/2014/main" id="{5FE32DAA-4198-47AD-80DC-B37763FB690E}"/>
              </a:ext>
            </a:extLst>
          </p:cNvPr>
          <p:cNvSpPr/>
          <p:nvPr/>
        </p:nvSpPr>
        <p:spPr>
          <a:xfrm>
            <a:off x="3095713" y="1249553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Dikdörtgen: Köşeleri Yuvarlatılmış 101">
            <a:extLst>
              <a:ext uri="{FF2B5EF4-FFF2-40B4-BE49-F238E27FC236}">
                <a16:creationId xmlns:a16="http://schemas.microsoft.com/office/drawing/2014/main" id="{E8F3D31B-0CFC-408F-B0D9-BE24531ACE86}"/>
              </a:ext>
            </a:extLst>
          </p:cNvPr>
          <p:cNvSpPr/>
          <p:nvPr/>
        </p:nvSpPr>
        <p:spPr>
          <a:xfrm>
            <a:off x="3601011" y="1249553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3" name="Dikdörtgen: Köşeleri Yuvarlatılmış 102">
            <a:extLst>
              <a:ext uri="{FF2B5EF4-FFF2-40B4-BE49-F238E27FC236}">
                <a16:creationId xmlns:a16="http://schemas.microsoft.com/office/drawing/2014/main" id="{80D697DD-62A6-4C63-B33D-DA2B6CAD3EF7}"/>
              </a:ext>
            </a:extLst>
          </p:cNvPr>
          <p:cNvSpPr/>
          <p:nvPr/>
        </p:nvSpPr>
        <p:spPr>
          <a:xfrm>
            <a:off x="2593770" y="1658535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4" name="Dikdörtgen: Köşeleri Yuvarlatılmış 103">
            <a:extLst>
              <a:ext uri="{FF2B5EF4-FFF2-40B4-BE49-F238E27FC236}">
                <a16:creationId xmlns:a16="http://schemas.microsoft.com/office/drawing/2014/main" id="{2DF2727D-5AE8-4389-A1EA-CE9B8E72F77B}"/>
              </a:ext>
            </a:extLst>
          </p:cNvPr>
          <p:cNvSpPr/>
          <p:nvPr/>
        </p:nvSpPr>
        <p:spPr>
          <a:xfrm>
            <a:off x="3098908" y="1658535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5" name="Dikdörtgen: Köşeleri Yuvarlatılmış 104">
            <a:extLst>
              <a:ext uri="{FF2B5EF4-FFF2-40B4-BE49-F238E27FC236}">
                <a16:creationId xmlns:a16="http://schemas.microsoft.com/office/drawing/2014/main" id="{7117948D-782D-499D-AA56-5C42D9FAE8CD}"/>
              </a:ext>
            </a:extLst>
          </p:cNvPr>
          <p:cNvSpPr/>
          <p:nvPr/>
        </p:nvSpPr>
        <p:spPr>
          <a:xfrm>
            <a:off x="3595254" y="1658535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6" name="Dikdörtgen: Köşeleri Yuvarlatılmış 105">
            <a:extLst>
              <a:ext uri="{FF2B5EF4-FFF2-40B4-BE49-F238E27FC236}">
                <a16:creationId xmlns:a16="http://schemas.microsoft.com/office/drawing/2014/main" id="{F6D88AB3-2566-4F94-A86B-C9622EC5814A}"/>
              </a:ext>
            </a:extLst>
          </p:cNvPr>
          <p:cNvSpPr/>
          <p:nvPr/>
        </p:nvSpPr>
        <p:spPr>
          <a:xfrm>
            <a:off x="2592404" y="2080170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7" name="Dikdörtgen: Köşeleri Yuvarlatılmış 106">
            <a:extLst>
              <a:ext uri="{FF2B5EF4-FFF2-40B4-BE49-F238E27FC236}">
                <a16:creationId xmlns:a16="http://schemas.microsoft.com/office/drawing/2014/main" id="{3ED891FA-5EEA-4562-8873-B2707751E753}"/>
              </a:ext>
            </a:extLst>
          </p:cNvPr>
          <p:cNvSpPr/>
          <p:nvPr/>
        </p:nvSpPr>
        <p:spPr>
          <a:xfrm>
            <a:off x="3097542" y="2080170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8" name="Dikdörtgen: Köşeleri Yuvarlatılmış 107">
            <a:extLst>
              <a:ext uri="{FF2B5EF4-FFF2-40B4-BE49-F238E27FC236}">
                <a16:creationId xmlns:a16="http://schemas.microsoft.com/office/drawing/2014/main" id="{088F171F-D1FD-4419-8D45-E26DB005A99E}"/>
              </a:ext>
            </a:extLst>
          </p:cNvPr>
          <p:cNvSpPr/>
          <p:nvPr/>
        </p:nvSpPr>
        <p:spPr>
          <a:xfrm>
            <a:off x="3602680" y="2080170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6638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4" grpId="0" animBg="1"/>
      <p:bldP spid="55" grpId="0" animBg="1"/>
      <p:bldP spid="56" grpId="0" animBg="1"/>
      <p:bldP spid="57" grpId="0" animBg="1"/>
      <p:bldP spid="58" grpId="0" animBg="1"/>
      <p:bldP spid="50" grpId="0" animBg="1"/>
      <p:bldP spid="77" grpId="0" animBg="1"/>
      <p:bldP spid="78" grpId="0" animBg="1"/>
      <p:bldP spid="79" grpId="0" animBg="1"/>
      <p:bldP spid="60" grpId="0" animBg="1"/>
      <p:bldP spid="61" grpId="0" animBg="1"/>
      <p:bldP spid="62" grpId="0" animBg="1"/>
      <p:bldP spid="65" grpId="0"/>
      <p:bldP spid="66" grpId="0"/>
      <p:bldP spid="67" grpId="0"/>
      <p:bldP spid="70" grpId="0"/>
      <p:bldP spid="71" grpId="0"/>
      <p:bldP spid="72" grpId="0"/>
      <p:bldP spid="75" grpId="0"/>
      <p:bldP spid="63" grpId="0" animBg="1"/>
      <p:bldP spid="64" grpId="0" animBg="1"/>
      <p:bldP spid="68" grpId="0"/>
      <p:bldP spid="69" grpId="0"/>
      <p:bldP spid="73" grpId="0"/>
      <p:bldP spid="74" grpId="0"/>
      <p:bldP spid="51" grpId="0" animBg="1"/>
      <p:bldP spid="52" grpId="0"/>
      <p:bldP spid="76" grpId="0"/>
      <p:bldP spid="80" grpId="0" animBg="1"/>
      <p:bldP spid="81" grpId="0" animBg="1"/>
      <p:bldP spid="82" grpId="0"/>
      <p:bldP spid="83" grpId="0"/>
      <p:bldP spid="84" grpId="0"/>
      <p:bldP spid="85" grpId="0"/>
      <p:bldP spid="86" grpId="0" animBg="1"/>
      <p:bldP spid="87" grpId="0"/>
      <p:bldP spid="88" grpId="0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3859D7-F97D-4C1E-AC04-CA1014FF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ÇOK</a:t>
            </a:r>
            <a:r>
              <a:rPr lang="tr-TR" dirty="0"/>
              <a:t> </a:t>
            </a:r>
            <a:r>
              <a:rPr lang="tr-TR" b="1" dirty="0"/>
              <a:t>BOYUTLU</a:t>
            </a:r>
            <a:r>
              <a:rPr lang="tr-TR" dirty="0"/>
              <a:t> DİZİLER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7B830B-3587-484E-A611-AA686FCA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Şu ana kadar gördüğümüz tek boyutlu dizilerdi. İki boyutlu diziler olan matrislerdir.</a:t>
            </a:r>
          </a:p>
          <a:p>
            <a:r>
              <a:rPr lang="tr-TR" sz="1600" dirty="0"/>
              <a:t>Bazı problemlerde; </a:t>
            </a:r>
            <a:r>
              <a:rPr lang="tr-TR" sz="1600" u="sng" dirty="0"/>
              <a:t>bir dizinin her bir elemanının </a:t>
            </a:r>
            <a:r>
              <a:rPr lang="tr-TR" sz="1600" dirty="0"/>
              <a:t>da matris (iki boyutlu dizi) olması istenir. Bu tür çok boyutlu dizilerde </a:t>
            </a:r>
            <a:r>
              <a:rPr lang="tr-TR" sz="1600" dirty="0">
                <a:highlight>
                  <a:srgbClr val="FFFF00"/>
                </a:highlight>
              </a:rPr>
              <a:t>en içteki dizinin boyutu </a:t>
            </a:r>
            <a:r>
              <a:rPr lang="tr-TR" sz="1600" dirty="0" err="1">
                <a:highlight>
                  <a:srgbClr val="FFFF00"/>
                </a:highlight>
              </a:rPr>
              <a:t>kimliklendirmede</a:t>
            </a:r>
            <a:r>
              <a:rPr lang="tr-TR" sz="1600" dirty="0">
                <a:highlight>
                  <a:srgbClr val="FFFF00"/>
                </a:highlight>
              </a:rPr>
              <a:t> sağda </a:t>
            </a:r>
            <a:r>
              <a:rPr lang="tr-TR" sz="1600" dirty="0"/>
              <a:t> yer alır. Aşağıdaki örnekte; çeşitli boyutlarda diziler tanımlanmıştır.</a:t>
            </a:r>
          </a:p>
          <a:p>
            <a:pPr marL="0" indent="0">
              <a:buNone/>
            </a:pPr>
            <a:endParaRPr lang="tr-TR" sz="1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 err="1"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ucbuyutludizi1[3][2][2];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// ucbuyutludizi1: elemanları 3 adet 2x2 matris olan üç boyutlu bir dizi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 err="1"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ucbuyutludizi1[2][3][3];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// ucbuyutludizi2: elemanları 2 adet 3x3 matris olan üç boyutlu bir dizi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 err="1"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ucbuyutludizi1[4][3][2];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// ucbuyutludizi3: elemanları 4 adet 3x2 matris olan üç boyutlu bir dizi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 err="1"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dortbuyutludizi1[5][2][3][2];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/* dortbuyutludizi1: elemanları 5 adet olan ve her bir elemanı 2 adet 3x2 matris olan dört boyutlu bir dizi */</a:t>
            </a:r>
          </a:p>
          <a:p>
            <a:pPr marL="0" indent="0">
              <a:buNone/>
            </a:pPr>
            <a:endParaRPr lang="tr-TR" sz="16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6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6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600" dirty="0"/>
          </a:p>
          <a:p>
            <a:pPr marL="0" indent="0">
              <a:buNone/>
            </a:pPr>
            <a:endParaRPr lang="tr-TR" sz="16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6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646073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>
            <a:extLst>
              <a:ext uri="{FF2B5EF4-FFF2-40B4-BE49-F238E27FC236}">
                <a16:creationId xmlns:a16="http://schemas.microsoft.com/office/drawing/2014/main" id="{72B42B04-D8E4-4C73-8ADB-AC983E089703}"/>
              </a:ext>
            </a:extLst>
          </p:cNvPr>
          <p:cNvGrpSpPr/>
          <p:nvPr/>
        </p:nvGrpSpPr>
        <p:grpSpPr>
          <a:xfrm>
            <a:off x="2584355" y="3332267"/>
            <a:ext cx="1509822" cy="1145895"/>
            <a:chOff x="4005151" y="1798099"/>
            <a:chExt cx="1509822" cy="1145895"/>
          </a:xfrm>
        </p:grpSpPr>
        <p:sp>
          <p:nvSpPr>
            <p:cNvPr id="88" name="Dikdörtgen: Köşeleri Yuvarlatılmış 87">
              <a:extLst>
                <a:ext uri="{FF2B5EF4-FFF2-40B4-BE49-F238E27FC236}">
                  <a16:creationId xmlns:a16="http://schemas.microsoft.com/office/drawing/2014/main" id="{4858DD4F-8065-4D5C-BB9A-4BA0376CEC3A}"/>
                </a:ext>
              </a:extLst>
            </p:cNvPr>
            <p:cNvSpPr/>
            <p:nvPr/>
          </p:nvSpPr>
          <p:spPr>
            <a:xfrm>
              <a:off x="4005151" y="1798099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9" name="Dikdörtgen: Köşeleri Yuvarlatılmış 88">
              <a:extLst>
                <a:ext uri="{FF2B5EF4-FFF2-40B4-BE49-F238E27FC236}">
                  <a16:creationId xmlns:a16="http://schemas.microsoft.com/office/drawing/2014/main" id="{251B96B1-D925-4F80-B6DA-EEBD0517274C}"/>
                </a:ext>
              </a:extLst>
            </p:cNvPr>
            <p:cNvSpPr/>
            <p:nvPr/>
          </p:nvSpPr>
          <p:spPr>
            <a:xfrm>
              <a:off x="4517252" y="1798099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0" name="Dikdörtgen: Köşeleri Yuvarlatılmış 89">
              <a:extLst>
                <a:ext uri="{FF2B5EF4-FFF2-40B4-BE49-F238E27FC236}">
                  <a16:creationId xmlns:a16="http://schemas.microsoft.com/office/drawing/2014/main" id="{E6BE54EB-65F4-4CDC-B4C4-EFCBB7AC5643}"/>
                </a:ext>
              </a:extLst>
            </p:cNvPr>
            <p:cNvSpPr/>
            <p:nvPr/>
          </p:nvSpPr>
          <p:spPr>
            <a:xfrm>
              <a:off x="5013758" y="1798099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1" name="Dikdörtgen: Köşeleri Yuvarlatılmış 90">
              <a:extLst>
                <a:ext uri="{FF2B5EF4-FFF2-40B4-BE49-F238E27FC236}">
                  <a16:creationId xmlns:a16="http://schemas.microsoft.com/office/drawing/2014/main" id="{0D9FE697-0F02-4AD5-AA0D-EB962EB1DE65}"/>
                </a:ext>
              </a:extLst>
            </p:cNvPr>
            <p:cNvSpPr/>
            <p:nvPr/>
          </p:nvSpPr>
          <p:spPr>
            <a:xfrm>
              <a:off x="4005382" y="2180064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2" name="Dikdörtgen: Köşeleri Yuvarlatılmış 91">
              <a:extLst>
                <a:ext uri="{FF2B5EF4-FFF2-40B4-BE49-F238E27FC236}">
                  <a16:creationId xmlns:a16="http://schemas.microsoft.com/office/drawing/2014/main" id="{66FA0AEB-F208-44A8-A932-D87DAEA6FC19}"/>
                </a:ext>
              </a:extLst>
            </p:cNvPr>
            <p:cNvSpPr/>
            <p:nvPr/>
          </p:nvSpPr>
          <p:spPr>
            <a:xfrm>
              <a:off x="4517483" y="2180064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3" name="Dikdörtgen: Köşeleri Yuvarlatılmış 92">
              <a:extLst>
                <a:ext uri="{FF2B5EF4-FFF2-40B4-BE49-F238E27FC236}">
                  <a16:creationId xmlns:a16="http://schemas.microsoft.com/office/drawing/2014/main" id="{5BAD866C-A02E-47AD-81A0-916F74419A5F}"/>
                </a:ext>
              </a:extLst>
            </p:cNvPr>
            <p:cNvSpPr/>
            <p:nvPr/>
          </p:nvSpPr>
          <p:spPr>
            <a:xfrm>
              <a:off x="5013989" y="2180064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4" name="Dikdörtgen: Köşeleri Yuvarlatılmış 93">
              <a:extLst>
                <a:ext uri="{FF2B5EF4-FFF2-40B4-BE49-F238E27FC236}">
                  <a16:creationId xmlns:a16="http://schemas.microsoft.com/office/drawing/2014/main" id="{7D6BFB4F-C203-4045-A866-03349A39726E}"/>
                </a:ext>
              </a:extLst>
            </p:cNvPr>
            <p:cNvSpPr/>
            <p:nvPr/>
          </p:nvSpPr>
          <p:spPr>
            <a:xfrm>
              <a:off x="4008654" y="2562029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5" name="Dikdörtgen: Köşeleri Yuvarlatılmış 94">
              <a:extLst>
                <a:ext uri="{FF2B5EF4-FFF2-40B4-BE49-F238E27FC236}">
                  <a16:creationId xmlns:a16="http://schemas.microsoft.com/office/drawing/2014/main" id="{F0115FEE-9496-47B7-8FAF-F86DF3AA9D43}"/>
                </a:ext>
              </a:extLst>
            </p:cNvPr>
            <p:cNvSpPr/>
            <p:nvPr/>
          </p:nvSpPr>
          <p:spPr>
            <a:xfrm>
              <a:off x="4520755" y="2562029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6" name="Dikdörtgen: Köşeleri Yuvarlatılmış 95">
              <a:extLst>
                <a:ext uri="{FF2B5EF4-FFF2-40B4-BE49-F238E27FC236}">
                  <a16:creationId xmlns:a16="http://schemas.microsoft.com/office/drawing/2014/main" id="{465F8AC1-0305-49A1-B5BE-A88C53A87863}"/>
                </a:ext>
              </a:extLst>
            </p:cNvPr>
            <p:cNvSpPr/>
            <p:nvPr/>
          </p:nvSpPr>
          <p:spPr>
            <a:xfrm>
              <a:off x="5017261" y="2562029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29</a:t>
              </a:r>
            </a:p>
          </p:txBody>
        </p:sp>
      </p:grpSp>
      <p:grpSp>
        <p:nvGrpSpPr>
          <p:cNvPr id="3" name="Grup 2">
            <a:extLst>
              <a:ext uri="{FF2B5EF4-FFF2-40B4-BE49-F238E27FC236}">
                <a16:creationId xmlns:a16="http://schemas.microsoft.com/office/drawing/2014/main" id="{B452874D-2019-4B57-BF6B-70543BC21196}"/>
              </a:ext>
            </a:extLst>
          </p:cNvPr>
          <p:cNvGrpSpPr/>
          <p:nvPr/>
        </p:nvGrpSpPr>
        <p:grpSpPr>
          <a:xfrm>
            <a:off x="2090116" y="3709160"/>
            <a:ext cx="1522174" cy="1145895"/>
            <a:chOff x="2346553" y="1750467"/>
            <a:chExt cx="1522174" cy="1145895"/>
          </a:xfrm>
        </p:grpSpPr>
        <p:sp>
          <p:nvSpPr>
            <p:cNvPr id="79" name="Dikdörtgen: Köşeleri Yuvarlatılmış 78">
              <a:extLst>
                <a:ext uri="{FF2B5EF4-FFF2-40B4-BE49-F238E27FC236}">
                  <a16:creationId xmlns:a16="http://schemas.microsoft.com/office/drawing/2014/main" id="{B540D782-4B6E-47CA-A436-16321DCFEC17}"/>
                </a:ext>
              </a:extLst>
            </p:cNvPr>
            <p:cNvSpPr/>
            <p:nvPr/>
          </p:nvSpPr>
          <p:spPr>
            <a:xfrm>
              <a:off x="2346553" y="1750467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0" name="Dikdörtgen: Köşeleri Yuvarlatılmış 79">
              <a:extLst>
                <a:ext uri="{FF2B5EF4-FFF2-40B4-BE49-F238E27FC236}">
                  <a16:creationId xmlns:a16="http://schemas.microsoft.com/office/drawing/2014/main" id="{9DAB297A-96E2-4E68-B3B0-698AD25310A9}"/>
                </a:ext>
              </a:extLst>
            </p:cNvPr>
            <p:cNvSpPr/>
            <p:nvPr/>
          </p:nvSpPr>
          <p:spPr>
            <a:xfrm>
              <a:off x="2847768" y="1750467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1" name="Dikdörtgen: Köşeleri Yuvarlatılmış 80">
              <a:extLst>
                <a:ext uri="{FF2B5EF4-FFF2-40B4-BE49-F238E27FC236}">
                  <a16:creationId xmlns:a16="http://schemas.microsoft.com/office/drawing/2014/main" id="{2119DB5B-0C9A-4917-B78B-D55BC1A7BE4A}"/>
                </a:ext>
              </a:extLst>
            </p:cNvPr>
            <p:cNvSpPr/>
            <p:nvPr/>
          </p:nvSpPr>
          <p:spPr>
            <a:xfrm>
              <a:off x="3344274" y="1750467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2" name="Dikdörtgen: Köşeleri Yuvarlatılmış 81">
              <a:extLst>
                <a:ext uri="{FF2B5EF4-FFF2-40B4-BE49-F238E27FC236}">
                  <a16:creationId xmlns:a16="http://schemas.microsoft.com/office/drawing/2014/main" id="{D2029718-DF19-4837-B787-3658249E04A9}"/>
                </a:ext>
              </a:extLst>
            </p:cNvPr>
            <p:cNvSpPr/>
            <p:nvPr/>
          </p:nvSpPr>
          <p:spPr>
            <a:xfrm>
              <a:off x="2346784" y="2132432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3" name="Dikdörtgen: Köşeleri Yuvarlatılmış 82">
              <a:extLst>
                <a:ext uri="{FF2B5EF4-FFF2-40B4-BE49-F238E27FC236}">
                  <a16:creationId xmlns:a16="http://schemas.microsoft.com/office/drawing/2014/main" id="{FC47C4C3-D8D2-495C-8857-DD98FA10AC39}"/>
                </a:ext>
              </a:extLst>
            </p:cNvPr>
            <p:cNvSpPr/>
            <p:nvPr/>
          </p:nvSpPr>
          <p:spPr>
            <a:xfrm>
              <a:off x="2847999" y="2132432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4" name="Dikdörtgen: Köşeleri Yuvarlatılmış 83">
              <a:extLst>
                <a:ext uri="{FF2B5EF4-FFF2-40B4-BE49-F238E27FC236}">
                  <a16:creationId xmlns:a16="http://schemas.microsoft.com/office/drawing/2014/main" id="{01A4F1F2-AB5A-4E0A-9BDD-591689AC6908}"/>
                </a:ext>
              </a:extLst>
            </p:cNvPr>
            <p:cNvSpPr/>
            <p:nvPr/>
          </p:nvSpPr>
          <p:spPr>
            <a:xfrm>
              <a:off x="3344505" y="2132432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5" name="Dikdörtgen: Köşeleri Yuvarlatılmış 84">
              <a:extLst>
                <a:ext uri="{FF2B5EF4-FFF2-40B4-BE49-F238E27FC236}">
                  <a16:creationId xmlns:a16="http://schemas.microsoft.com/office/drawing/2014/main" id="{C17BC196-EEAF-42FC-BC52-A5C30A69F7B9}"/>
                </a:ext>
              </a:extLst>
            </p:cNvPr>
            <p:cNvSpPr/>
            <p:nvPr/>
          </p:nvSpPr>
          <p:spPr>
            <a:xfrm>
              <a:off x="2350056" y="2514397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6" name="Dikdörtgen: Köşeleri Yuvarlatılmış 85">
              <a:extLst>
                <a:ext uri="{FF2B5EF4-FFF2-40B4-BE49-F238E27FC236}">
                  <a16:creationId xmlns:a16="http://schemas.microsoft.com/office/drawing/2014/main" id="{02C3EBC2-5D0E-4393-8C18-04DE201A1CB1}"/>
                </a:ext>
              </a:extLst>
            </p:cNvPr>
            <p:cNvSpPr/>
            <p:nvPr/>
          </p:nvSpPr>
          <p:spPr>
            <a:xfrm>
              <a:off x="2862157" y="2514397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7" name="Dikdörtgen: Köşeleri Yuvarlatılmış 86">
              <a:extLst>
                <a:ext uri="{FF2B5EF4-FFF2-40B4-BE49-F238E27FC236}">
                  <a16:creationId xmlns:a16="http://schemas.microsoft.com/office/drawing/2014/main" id="{808F0182-453B-40E9-A02F-8165FCA29694}"/>
                </a:ext>
              </a:extLst>
            </p:cNvPr>
            <p:cNvSpPr/>
            <p:nvPr/>
          </p:nvSpPr>
          <p:spPr>
            <a:xfrm>
              <a:off x="3358663" y="2514397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19</a:t>
              </a:r>
            </a:p>
          </p:txBody>
        </p:sp>
      </p:grpSp>
      <p:sp>
        <p:nvSpPr>
          <p:cNvPr id="5" name="Başlık 4">
            <a:extLst>
              <a:ext uri="{FF2B5EF4-FFF2-40B4-BE49-F238E27FC236}">
                <a16:creationId xmlns:a16="http://schemas.microsoft.com/office/drawing/2014/main" id="{E5A64267-9FAC-47BA-9B5A-6AD5BC3A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ÜÇ BOYUTLU DİZİLERİN Bellek </a:t>
            </a:r>
            <a:r>
              <a:rPr lang="tr-TR" dirty="0" err="1"/>
              <a:t>Yerleşlimi</a:t>
            </a:r>
            <a:endParaRPr lang="tr-TR" dirty="0"/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398F77B4-F332-48E5-B308-1F77BC77A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dirty="0"/>
              <a:t>Dizi elemanları bitişik bellek bölgesini indis sırasına göre paylaşır.</a:t>
            </a:r>
          </a:p>
          <a:p>
            <a:r>
              <a:rPr lang="tr-TR" dirty="0"/>
              <a:t>Örnekteki üç boyutlu dizinin üçüncü boyutu üç matris elamanına sahiptir. İkinci boyutu ise elemanları 3 adet tek boyutlu dizi olan matrislerden oluşur.</a:t>
            </a:r>
          </a:p>
          <a:p>
            <a:r>
              <a:rPr lang="tr-TR" dirty="0"/>
              <a:t>Elemanlar belleğe en düşük </a:t>
            </a:r>
            <a:r>
              <a:rPr lang="tr-TR"/>
              <a:t>indisten başlanarak yerleştirilir.</a:t>
            </a:r>
            <a:endParaRPr lang="tr-TR" dirty="0"/>
          </a:p>
          <a:p>
            <a:r>
              <a:rPr lang="tr-TR" dirty="0"/>
              <a:t>Yandaki dizi ile aynı boyutta aşağıdaki dizi tanımlanabilir;</a:t>
            </a:r>
          </a:p>
          <a:p>
            <a:r>
              <a:rPr lang="tr-T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tr-TR" b="1" dirty="0">
                <a:solidFill>
                  <a:schemeClr val="tx1"/>
                </a:solidFill>
                <a:latin typeface="Consolas" panose="020B0609020204030204" pitchFamily="49" charset="0"/>
              </a:rPr>
              <a:t> dizi2[27];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C55B95F0-4352-45D8-8FF6-94E39CC89CF1}"/>
              </a:ext>
            </a:extLst>
          </p:cNvPr>
          <p:cNvSpPr txBox="1"/>
          <p:nvPr/>
        </p:nvSpPr>
        <p:spPr>
          <a:xfrm>
            <a:off x="291957" y="501484"/>
            <a:ext cx="500970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#define SUTUN 3</a:t>
            </a:r>
          </a:p>
          <a:p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#define SATIR 3</a:t>
            </a:r>
            <a:b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#define DERINLIK 3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/*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        yükseklik   boy    en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            z        y      x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*/</a:t>
            </a:r>
          </a:p>
          <a:p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dizi[DERINLIK][SATIR][SUTUN]={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    { {1,2,3},{4,5,6},{7,8,9} },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    { {11,12,13},{14,15,16},{17,18,19} },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    { {21,22,23},{24,25,26},{27,28,29} } };</a:t>
            </a: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21858198-A4CA-4357-9859-6641F075A8AB}"/>
              </a:ext>
            </a:extLst>
          </p:cNvPr>
          <p:cNvGrpSpPr/>
          <p:nvPr/>
        </p:nvGrpSpPr>
        <p:grpSpPr>
          <a:xfrm>
            <a:off x="5797631" y="776330"/>
            <a:ext cx="2171481" cy="269006"/>
            <a:chOff x="5910570" y="776330"/>
            <a:chExt cx="2171481" cy="269006"/>
          </a:xfrm>
        </p:grpSpPr>
        <p:sp>
          <p:nvSpPr>
            <p:cNvPr id="60" name="Dikdörtgen: Köşeleri Yuvarlatılmış 59">
              <a:extLst>
                <a:ext uri="{FF2B5EF4-FFF2-40B4-BE49-F238E27FC236}">
                  <a16:creationId xmlns:a16="http://schemas.microsoft.com/office/drawing/2014/main" id="{55D3410B-F657-4257-9DD4-C8F3A43CF57B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5" name="Metin kutusu 64">
              <a:extLst>
                <a:ext uri="{FF2B5EF4-FFF2-40B4-BE49-F238E27FC236}">
                  <a16:creationId xmlns:a16="http://schemas.microsoft.com/office/drawing/2014/main" id="{45AF37BE-AD3B-45CF-9A85-A2ED8A8F6DA5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dizi[0][0][0]</a:t>
              </a:r>
            </a:p>
          </p:txBody>
        </p:sp>
        <p:sp>
          <p:nvSpPr>
            <p:cNvPr id="70" name="Metin kutusu 69">
              <a:extLst>
                <a:ext uri="{FF2B5EF4-FFF2-40B4-BE49-F238E27FC236}">
                  <a16:creationId xmlns:a16="http://schemas.microsoft.com/office/drawing/2014/main" id="{4E03AE94-FD80-40D6-B3F3-A2870261AEB6}"/>
                </a:ext>
              </a:extLst>
            </p:cNvPr>
            <p:cNvSpPr txBox="1"/>
            <p:nvPr/>
          </p:nvSpPr>
          <p:spPr>
            <a:xfrm>
              <a:off x="5910570" y="776330"/>
              <a:ext cx="6832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65FDDC</a:t>
              </a:r>
            </a:p>
          </p:txBody>
        </p:sp>
      </p:grp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8988713C-E41E-4ED8-BE79-46DD5B8E09B1}"/>
              </a:ext>
            </a:extLst>
          </p:cNvPr>
          <p:cNvSpPr txBox="1"/>
          <p:nvPr/>
        </p:nvSpPr>
        <p:spPr>
          <a:xfrm>
            <a:off x="5724744" y="352839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/>
              <a:t>Eleman </a:t>
            </a:r>
            <a:br>
              <a:rPr lang="tr-TR" sz="1100" dirty="0"/>
            </a:br>
            <a:r>
              <a:rPr lang="tr-TR" sz="1100" dirty="0"/>
              <a:t>Adresleri</a:t>
            </a:r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0E9B1005-A294-48F6-8618-0EDDC1B74188}"/>
              </a:ext>
            </a:extLst>
          </p:cNvPr>
          <p:cNvGrpSpPr/>
          <p:nvPr/>
        </p:nvGrpSpPr>
        <p:grpSpPr>
          <a:xfrm>
            <a:off x="1599455" y="4089516"/>
            <a:ext cx="1506550" cy="1148937"/>
            <a:chOff x="613048" y="1769197"/>
            <a:chExt cx="1506550" cy="1148937"/>
          </a:xfrm>
        </p:grpSpPr>
        <p:sp>
          <p:nvSpPr>
            <p:cNvPr id="54" name="Dikdörtgen: Köşeleri Yuvarlatılmış 53">
              <a:extLst>
                <a:ext uri="{FF2B5EF4-FFF2-40B4-BE49-F238E27FC236}">
                  <a16:creationId xmlns:a16="http://schemas.microsoft.com/office/drawing/2014/main" id="{B0F6957A-48C8-4A3D-BADB-5A6D8B00CBED}"/>
                </a:ext>
              </a:extLst>
            </p:cNvPr>
            <p:cNvSpPr/>
            <p:nvPr/>
          </p:nvSpPr>
          <p:spPr>
            <a:xfrm>
              <a:off x="613048" y="1769197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5" name="Dikdörtgen: Köşeleri Yuvarlatılmış 54">
              <a:extLst>
                <a:ext uri="{FF2B5EF4-FFF2-40B4-BE49-F238E27FC236}">
                  <a16:creationId xmlns:a16="http://schemas.microsoft.com/office/drawing/2014/main" id="{E9D4C85E-2447-434D-B3E1-EC28A58F2876}"/>
                </a:ext>
              </a:extLst>
            </p:cNvPr>
            <p:cNvSpPr/>
            <p:nvPr/>
          </p:nvSpPr>
          <p:spPr>
            <a:xfrm>
              <a:off x="1125149" y="1769197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6" name="Dikdörtgen: Köşeleri Yuvarlatılmış 55">
              <a:extLst>
                <a:ext uri="{FF2B5EF4-FFF2-40B4-BE49-F238E27FC236}">
                  <a16:creationId xmlns:a16="http://schemas.microsoft.com/office/drawing/2014/main" id="{A81FEFD6-43B1-4BAA-BC41-07CDD5E5E963}"/>
                </a:ext>
              </a:extLst>
            </p:cNvPr>
            <p:cNvSpPr/>
            <p:nvPr/>
          </p:nvSpPr>
          <p:spPr>
            <a:xfrm>
              <a:off x="1621655" y="1769197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0" name="Dikdörtgen: Köşeleri Yuvarlatılmış 49">
              <a:extLst>
                <a:ext uri="{FF2B5EF4-FFF2-40B4-BE49-F238E27FC236}">
                  <a16:creationId xmlns:a16="http://schemas.microsoft.com/office/drawing/2014/main" id="{80E523E6-77D1-43CF-9B8B-00A926F480F6}"/>
                </a:ext>
              </a:extLst>
            </p:cNvPr>
            <p:cNvSpPr/>
            <p:nvPr/>
          </p:nvSpPr>
          <p:spPr>
            <a:xfrm>
              <a:off x="613279" y="2151162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Dikdörtgen: Köşeleri Yuvarlatılmış 50">
              <a:extLst>
                <a:ext uri="{FF2B5EF4-FFF2-40B4-BE49-F238E27FC236}">
                  <a16:creationId xmlns:a16="http://schemas.microsoft.com/office/drawing/2014/main" id="{B5F1BDC6-2E00-4B1B-A66B-6EABC8B372E0}"/>
                </a:ext>
              </a:extLst>
            </p:cNvPr>
            <p:cNvSpPr/>
            <p:nvPr/>
          </p:nvSpPr>
          <p:spPr>
            <a:xfrm>
              <a:off x="1125380" y="2151162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Dikdörtgen: Köşeleri Yuvarlatılmış 51">
              <a:extLst>
                <a:ext uri="{FF2B5EF4-FFF2-40B4-BE49-F238E27FC236}">
                  <a16:creationId xmlns:a16="http://schemas.microsoft.com/office/drawing/2014/main" id="{2A08422A-C3DF-47B2-8D19-3BBF74FA38BB}"/>
                </a:ext>
              </a:extLst>
            </p:cNvPr>
            <p:cNvSpPr/>
            <p:nvPr/>
          </p:nvSpPr>
          <p:spPr>
            <a:xfrm>
              <a:off x="1621886" y="2151162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6" name="Dikdörtgen: Köşeleri Yuvarlatılmış 75">
              <a:extLst>
                <a:ext uri="{FF2B5EF4-FFF2-40B4-BE49-F238E27FC236}">
                  <a16:creationId xmlns:a16="http://schemas.microsoft.com/office/drawing/2014/main" id="{EB322B09-9749-4E3B-972A-43054F8EC81E}"/>
                </a:ext>
              </a:extLst>
            </p:cNvPr>
            <p:cNvSpPr/>
            <p:nvPr/>
          </p:nvSpPr>
          <p:spPr>
            <a:xfrm>
              <a:off x="616551" y="2533127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" name="Dikdörtgen: Köşeleri Yuvarlatılmış 76">
              <a:extLst>
                <a:ext uri="{FF2B5EF4-FFF2-40B4-BE49-F238E27FC236}">
                  <a16:creationId xmlns:a16="http://schemas.microsoft.com/office/drawing/2014/main" id="{5FF0945A-27DB-4784-81D6-96818F267795}"/>
                </a:ext>
              </a:extLst>
            </p:cNvPr>
            <p:cNvSpPr/>
            <p:nvPr/>
          </p:nvSpPr>
          <p:spPr>
            <a:xfrm>
              <a:off x="1116300" y="2536169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8" name="Dikdörtgen: Köşeleri Yuvarlatılmış 77">
              <a:extLst>
                <a:ext uri="{FF2B5EF4-FFF2-40B4-BE49-F238E27FC236}">
                  <a16:creationId xmlns:a16="http://schemas.microsoft.com/office/drawing/2014/main" id="{1A201205-1316-44B0-A1B0-F0080C1B9D6E}"/>
                </a:ext>
              </a:extLst>
            </p:cNvPr>
            <p:cNvSpPr/>
            <p:nvPr/>
          </p:nvSpPr>
          <p:spPr>
            <a:xfrm>
              <a:off x="1612806" y="2536169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112" name="Grup 111">
            <a:extLst>
              <a:ext uri="{FF2B5EF4-FFF2-40B4-BE49-F238E27FC236}">
                <a16:creationId xmlns:a16="http://schemas.microsoft.com/office/drawing/2014/main" id="{4C6271F6-9FA3-473E-B4AB-71A1BC3D6827}"/>
              </a:ext>
            </a:extLst>
          </p:cNvPr>
          <p:cNvGrpSpPr/>
          <p:nvPr/>
        </p:nvGrpSpPr>
        <p:grpSpPr>
          <a:xfrm>
            <a:off x="5797631" y="1045336"/>
            <a:ext cx="2171481" cy="269006"/>
            <a:chOff x="5910570" y="776330"/>
            <a:chExt cx="2171481" cy="269006"/>
          </a:xfrm>
        </p:grpSpPr>
        <p:sp>
          <p:nvSpPr>
            <p:cNvPr id="113" name="Dikdörtgen: Köşeleri Yuvarlatılmış 112">
              <a:extLst>
                <a:ext uri="{FF2B5EF4-FFF2-40B4-BE49-F238E27FC236}">
                  <a16:creationId xmlns:a16="http://schemas.microsoft.com/office/drawing/2014/main" id="{51C4755B-6265-44A1-A42B-8274EE6E77CE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4" name="Metin kutusu 113">
              <a:extLst>
                <a:ext uri="{FF2B5EF4-FFF2-40B4-BE49-F238E27FC236}">
                  <a16:creationId xmlns:a16="http://schemas.microsoft.com/office/drawing/2014/main" id="{1948C8FD-DDC9-4476-8204-6CA0BB8C6668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dizi[0][0][1]</a:t>
              </a:r>
            </a:p>
          </p:txBody>
        </p:sp>
        <p:sp>
          <p:nvSpPr>
            <p:cNvPr id="115" name="Metin kutusu 114">
              <a:extLst>
                <a:ext uri="{FF2B5EF4-FFF2-40B4-BE49-F238E27FC236}">
                  <a16:creationId xmlns:a16="http://schemas.microsoft.com/office/drawing/2014/main" id="{CAFACCD9-45A2-478D-816C-F1A447C0D9A0}"/>
                </a:ext>
              </a:extLst>
            </p:cNvPr>
            <p:cNvSpPr txBox="1"/>
            <p:nvPr/>
          </p:nvSpPr>
          <p:spPr>
            <a:xfrm>
              <a:off x="5910570" y="776330"/>
              <a:ext cx="6703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65FDE0</a:t>
              </a:r>
            </a:p>
          </p:txBody>
        </p:sp>
      </p:grpSp>
      <p:grpSp>
        <p:nvGrpSpPr>
          <p:cNvPr id="116" name="Grup 115">
            <a:extLst>
              <a:ext uri="{FF2B5EF4-FFF2-40B4-BE49-F238E27FC236}">
                <a16:creationId xmlns:a16="http://schemas.microsoft.com/office/drawing/2014/main" id="{889E818F-41D7-4AFA-BB0B-7D23EC14C818}"/>
              </a:ext>
            </a:extLst>
          </p:cNvPr>
          <p:cNvGrpSpPr/>
          <p:nvPr/>
        </p:nvGrpSpPr>
        <p:grpSpPr>
          <a:xfrm>
            <a:off x="5797631" y="1314342"/>
            <a:ext cx="2171481" cy="269006"/>
            <a:chOff x="5910570" y="776330"/>
            <a:chExt cx="2171481" cy="269006"/>
          </a:xfrm>
        </p:grpSpPr>
        <p:sp>
          <p:nvSpPr>
            <p:cNvPr id="117" name="Dikdörtgen: Köşeleri Yuvarlatılmış 116">
              <a:extLst>
                <a:ext uri="{FF2B5EF4-FFF2-40B4-BE49-F238E27FC236}">
                  <a16:creationId xmlns:a16="http://schemas.microsoft.com/office/drawing/2014/main" id="{DC964972-6120-4555-8608-3EA7FD8EE43A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8" name="Metin kutusu 117">
              <a:extLst>
                <a:ext uri="{FF2B5EF4-FFF2-40B4-BE49-F238E27FC236}">
                  <a16:creationId xmlns:a16="http://schemas.microsoft.com/office/drawing/2014/main" id="{4AFCE90B-BA5C-420B-945D-14794CC04427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dizi[0][0][2]</a:t>
              </a:r>
            </a:p>
          </p:txBody>
        </p:sp>
        <p:sp>
          <p:nvSpPr>
            <p:cNvPr id="119" name="Metin kutusu 118">
              <a:extLst>
                <a:ext uri="{FF2B5EF4-FFF2-40B4-BE49-F238E27FC236}">
                  <a16:creationId xmlns:a16="http://schemas.microsoft.com/office/drawing/2014/main" id="{5A1CA53A-C365-479A-8A7E-9CDDC916FA57}"/>
                </a:ext>
              </a:extLst>
            </p:cNvPr>
            <p:cNvSpPr txBox="1"/>
            <p:nvPr/>
          </p:nvSpPr>
          <p:spPr>
            <a:xfrm>
              <a:off x="5910570" y="776330"/>
              <a:ext cx="6703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65FDE4</a:t>
              </a:r>
            </a:p>
          </p:txBody>
        </p:sp>
      </p:grpSp>
      <p:grpSp>
        <p:nvGrpSpPr>
          <p:cNvPr id="120" name="Grup 119">
            <a:extLst>
              <a:ext uri="{FF2B5EF4-FFF2-40B4-BE49-F238E27FC236}">
                <a16:creationId xmlns:a16="http://schemas.microsoft.com/office/drawing/2014/main" id="{E5BA30C0-F402-4EBB-9D57-D1430003F525}"/>
              </a:ext>
            </a:extLst>
          </p:cNvPr>
          <p:cNvGrpSpPr/>
          <p:nvPr/>
        </p:nvGrpSpPr>
        <p:grpSpPr>
          <a:xfrm>
            <a:off x="5797631" y="1586065"/>
            <a:ext cx="2171481" cy="269006"/>
            <a:chOff x="5910570" y="776330"/>
            <a:chExt cx="2171481" cy="269006"/>
          </a:xfrm>
        </p:grpSpPr>
        <p:sp>
          <p:nvSpPr>
            <p:cNvPr id="121" name="Dikdörtgen: Köşeleri Yuvarlatılmış 120">
              <a:extLst>
                <a:ext uri="{FF2B5EF4-FFF2-40B4-BE49-F238E27FC236}">
                  <a16:creationId xmlns:a16="http://schemas.microsoft.com/office/drawing/2014/main" id="{7B687540-4FE4-4C10-BF9A-25A28421094F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2" name="Metin kutusu 121">
              <a:extLst>
                <a:ext uri="{FF2B5EF4-FFF2-40B4-BE49-F238E27FC236}">
                  <a16:creationId xmlns:a16="http://schemas.microsoft.com/office/drawing/2014/main" id="{32F92EF3-2A37-4424-A8B7-7FF4A8E2E55F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dizi[0][1][0]</a:t>
              </a:r>
            </a:p>
          </p:txBody>
        </p:sp>
        <p:sp>
          <p:nvSpPr>
            <p:cNvPr id="123" name="Metin kutusu 122">
              <a:extLst>
                <a:ext uri="{FF2B5EF4-FFF2-40B4-BE49-F238E27FC236}">
                  <a16:creationId xmlns:a16="http://schemas.microsoft.com/office/drawing/2014/main" id="{CAF6D004-ABD7-4527-8ED7-F0C8F5BA873C}"/>
                </a:ext>
              </a:extLst>
            </p:cNvPr>
            <p:cNvSpPr txBox="1"/>
            <p:nvPr/>
          </p:nvSpPr>
          <p:spPr>
            <a:xfrm>
              <a:off x="5910570" y="776330"/>
              <a:ext cx="6703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65FDE8</a:t>
              </a:r>
            </a:p>
          </p:txBody>
        </p:sp>
      </p:grpSp>
      <p:grpSp>
        <p:nvGrpSpPr>
          <p:cNvPr id="124" name="Grup 123">
            <a:extLst>
              <a:ext uri="{FF2B5EF4-FFF2-40B4-BE49-F238E27FC236}">
                <a16:creationId xmlns:a16="http://schemas.microsoft.com/office/drawing/2014/main" id="{16893075-A5CD-4217-A6DE-AD59086D8A2D}"/>
              </a:ext>
            </a:extLst>
          </p:cNvPr>
          <p:cNvGrpSpPr/>
          <p:nvPr/>
        </p:nvGrpSpPr>
        <p:grpSpPr>
          <a:xfrm>
            <a:off x="5797631" y="1855071"/>
            <a:ext cx="2171481" cy="269006"/>
            <a:chOff x="5910570" y="776330"/>
            <a:chExt cx="2171481" cy="269006"/>
          </a:xfrm>
        </p:grpSpPr>
        <p:sp>
          <p:nvSpPr>
            <p:cNvPr id="125" name="Dikdörtgen: Köşeleri Yuvarlatılmış 124">
              <a:extLst>
                <a:ext uri="{FF2B5EF4-FFF2-40B4-BE49-F238E27FC236}">
                  <a16:creationId xmlns:a16="http://schemas.microsoft.com/office/drawing/2014/main" id="{5F20E2BF-7E34-42AA-8CD3-1DB8F6068035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6" name="Metin kutusu 125">
              <a:extLst>
                <a:ext uri="{FF2B5EF4-FFF2-40B4-BE49-F238E27FC236}">
                  <a16:creationId xmlns:a16="http://schemas.microsoft.com/office/drawing/2014/main" id="{BAA148E8-3F68-4EB4-B30B-5E9A112016E7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dizi[0][1][1]</a:t>
              </a:r>
            </a:p>
          </p:txBody>
        </p:sp>
        <p:sp>
          <p:nvSpPr>
            <p:cNvPr id="127" name="Metin kutusu 126">
              <a:extLst>
                <a:ext uri="{FF2B5EF4-FFF2-40B4-BE49-F238E27FC236}">
                  <a16:creationId xmlns:a16="http://schemas.microsoft.com/office/drawing/2014/main" id="{58B9E751-407A-42D0-86C8-4F871FC3A7D7}"/>
                </a:ext>
              </a:extLst>
            </p:cNvPr>
            <p:cNvSpPr txBox="1"/>
            <p:nvPr/>
          </p:nvSpPr>
          <p:spPr>
            <a:xfrm>
              <a:off x="5910570" y="776330"/>
              <a:ext cx="6719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65FDEC</a:t>
              </a:r>
            </a:p>
          </p:txBody>
        </p:sp>
      </p:grpSp>
      <p:grpSp>
        <p:nvGrpSpPr>
          <p:cNvPr id="128" name="Grup 127">
            <a:extLst>
              <a:ext uri="{FF2B5EF4-FFF2-40B4-BE49-F238E27FC236}">
                <a16:creationId xmlns:a16="http://schemas.microsoft.com/office/drawing/2014/main" id="{8E9DF544-69D3-4048-9F4E-B58580B0B9B6}"/>
              </a:ext>
            </a:extLst>
          </p:cNvPr>
          <p:cNvGrpSpPr/>
          <p:nvPr/>
        </p:nvGrpSpPr>
        <p:grpSpPr>
          <a:xfrm>
            <a:off x="5797631" y="2116681"/>
            <a:ext cx="2171481" cy="269006"/>
            <a:chOff x="5910570" y="776330"/>
            <a:chExt cx="2171481" cy="269006"/>
          </a:xfrm>
        </p:grpSpPr>
        <p:sp>
          <p:nvSpPr>
            <p:cNvPr id="129" name="Dikdörtgen: Köşeleri Yuvarlatılmış 128">
              <a:extLst>
                <a:ext uri="{FF2B5EF4-FFF2-40B4-BE49-F238E27FC236}">
                  <a16:creationId xmlns:a16="http://schemas.microsoft.com/office/drawing/2014/main" id="{330FAF75-F324-49D2-BDA3-917E478AF6C0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" name="Metin kutusu 129">
              <a:extLst>
                <a:ext uri="{FF2B5EF4-FFF2-40B4-BE49-F238E27FC236}">
                  <a16:creationId xmlns:a16="http://schemas.microsoft.com/office/drawing/2014/main" id="{11B9CE21-DEC9-47F2-9023-68137B797E81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dizi[0][1][2]</a:t>
              </a:r>
            </a:p>
          </p:txBody>
        </p:sp>
        <p:sp>
          <p:nvSpPr>
            <p:cNvPr id="131" name="Metin kutusu 130">
              <a:extLst>
                <a:ext uri="{FF2B5EF4-FFF2-40B4-BE49-F238E27FC236}">
                  <a16:creationId xmlns:a16="http://schemas.microsoft.com/office/drawing/2014/main" id="{5580861F-046F-493D-9ACF-22F84EE74407}"/>
                </a:ext>
              </a:extLst>
            </p:cNvPr>
            <p:cNvSpPr txBox="1"/>
            <p:nvPr/>
          </p:nvSpPr>
          <p:spPr>
            <a:xfrm>
              <a:off x="5910570" y="776330"/>
              <a:ext cx="6639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65FDF0</a:t>
              </a:r>
            </a:p>
          </p:txBody>
        </p:sp>
      </p:grpSp>
      <p:grpSp>
        <p:nvGrpSpPr>
          <p:cNvPr id="132" name="Grup 131">
            <a:extLst>
              <a:ext uri="{FF2B5EF4-FFF2-40B4-BE49-F238E27FC236}">
                <a16:creationId xmlns:a16="http://schemas.microsoft.com/office/drawing/2014/main" id="{7A3DB97D-23FF-4668-A660-6D8153C60B29}"/>
              </a:ext>
            </a:extLst>
          </p:cNvPr>
          <p:cNvGrpSpPr/>
          <p:nvPr/>
        </p:nvGrpSpPr>
        <p:grpSpPr>
          <a:xfrm>
            <a:off x="5797631" y="2378291"/>
            <a:ext cx="2171481" cy="269006"/>
            <a:chOff x="5910570" y="776330"/>
            <a:chExt cx="2171481" cy="269006"/>
          </a:xfrm>
        </p:grpSpPr>
        <p:sp>
          <p:nvSpPr>
            <p:cNvPr id="133" name="Dikdörtgen: Köşeleri Yuvarlatılmış 132">
              <a:extLst>
                <a:ext uri="{FF2B5EF4-FFF2-40B4-BE49-F238E27FC236}">
                  <a16:creationId xmlns:a16="http://schemas.microsoft.com/office/drawing/2014/main" id="{361D948A-3400-46B6-A25D-A608134C2F87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4" name="Metin kutusu 133">
              <a:extLst>
                <a:ext uri="{FF2B5EF4-FFF2-40B4-BE49-F238E27FC236}">
                  <a16:creationId xmlns:a16="http://schemas.microsoft.com/office/drawing/2014/main" id="{292DE4AA-6E4B-43C7-8A72-FFE1002D2A1E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dizi[0][2][0]</a:t>
              </a:r>
            </a:p>
          </p:txBody>
        </p:sp>
        <p:sp>
          <p:nvSpPr>
            <p:cNvPr id="135" name="Metin kutusu 134">
              <a:extLst>
                <a:ext uri="{FF2B5EF4-FFF2-40B4-BE49-F238E27FC236}">
                  <a16:creationId xmlns:a16="http://schemas.microsoft.com/office/drawing/2014/main" id="{CEE76216-FD8A-4C91-8191-1D7BDE420AF9}"/>
                </a:ext>
              </a:extLst>
            </p:cNvPr>
            <p:cNvSpPr txBox="1"/>
            <p:nvPr/>
          </p:nvSpPr>
          <p:spPr>
            <a:xfrm>
              <a:off x="5910570" y="776330"/>
              <a:ext cx="6639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65FDF4</a:t>
              </a:r>
            </a:p>
          </p:txBody>
        </p:sp>
      </p:grpSp>
      <p:grpSp>
        <p:nvGrpSpPr>
          <p:cNvPr id="136" name="Grup 135">
            <a:extLst>
              <a:ext uri="{FF2B5EF4-FFF2-40B4-BE49-F238E27FC236}">
                <a16:creationId xmlns:a16="http://schemas.microsoft.com/office/drawing/2014/main" id="{BFF89AA9-B449-4071-9959-F02558CC8E95}"/>
              </a:ext>
            </a:extLst>
          </p:cNvPr>
          <p:cNvGrpSpPr/>
          <p:nvPr/>
        </p:nvGrpSpPr>
        <p:grpSpPr>
          <a:xfrm>
            <a:off x="5797631" y="2647297"/>
            <a:ext cx="2171481" cy="269006"/>
            <a:chOff x="5910570" y="776330"/>
            <a:chExt cx="2171481" cy="269006"/>
          </a:xfrm>
        </p:grpSpPr>
        <p:sp>
          <p:nvSpPr>
            <p:cNvPr id="137" name="Dikdörtgen: Köşeleri Yuvarlatılmış 136">
              <a:extLst>
                <a:ext uri="{FF2B5EF4-FFF2-40B4-BE49-F238E27FC236}">
                  <a16:creationId xmlns:a16="http://schemas.microsoft.com/office/drawing/2014/main" id="{437E2B11-B03C-48C3-8214-EB4184F7C9E8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8" name="Metin kutusu 137">
              <a:extLst>
                <a:ext uri="{FF2B5EF4-FFF2-40B4-BE49-F238E27FC236}">
                  <a16:creationId xmlns:a16="http://schemas.microsoft.com/office/drawing/2014/main" id="{D4C4B0D7-0B94-4AE0-B724-B7CBF50A2EB2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dizi[0][2][1]</a:t>
              </a:r>
            </a:p>
          </p:txBody>
        </p:sp>
        <p:sp>
          <p:nvSpPr>
            <p:cNvPr id="139" name="Metin kutusu 138">
              <a:extLst>
                <a:ext uri="{FF2B5EF4-FFF2-40B4-BE49-F238E27FC236}">
                  <a16:creationId xmlns:a16="http://schemas.microsoft.com/office/drawing/2014/main" id="{73B423B0-B186-4D88-82A5-E8C9D982136D}"/>
                </a:ext>
              </a:extLst>
            </p:cNvPr>
            <p:cNvSpPr txBox="1"/>
            <p:nvPr/>
          </p:nvSpPr>
          <p:spPr>
            <a:xfrm>
              <a:off x="5910570" y="776330"/>
              <a:ext cx="6639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65FDF8</a:t>
              </a:r>
            </a:p>
          </p:txBody>
        </p:sp>
      </p:grpSp>
      <p:grpSp>
        <p:nvGrpSpPr>
          <p:cNvPr id="144" name="Grup 143">
            <a:extLst>
              <a:ext uri="{FF2B5EF4-FFF2-40B4-BE49-F238E27FC236}">
                <a16:creationId xmlns:a16="http://schemas.microsoft.com/office/drawing/2014/main" id="{6E330633-4491-42D7-8D20-E20D9D21775D}"/>
              </a:ext>
            </a:extLst>
          </p:cNvPr>
          <p:cNvGrpSpPr/>
          <p:nvPr/>
        </p:nvGrpSpPr>
        <p:grpSpPr>
          <a:xfrm>
            <a:off x="5797631" y="2916303"/>
            <a:ext cx="2171481" cy="269006"/>
            <a:chOff x="5910570" y="776330"/>
            <a:chExt cx="2171481" cy="269006"/>
          </a:xfrm>
        </p:grpSpPr>
        <p:sp>
          <p:nvSpPr>
            <p:cNvPr id="145" name="Dikdörtgen: Köşeleri Yuvarlatılmış 144">
              <a:extLst>
                <a:ext uri="{FF2B5EF4-FFF2-40B4-BE49-F238E27FC236}">
                  <a16:creationId xmlns:a16="http://schemas.microsoft.com/office/drawing/2014/main" id="{77F7361F-D0CA-4E35-9899-5FB03F3FDB9A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6" name="Metin kutusu 145">
              <a:extLst>
                <a:ext uri="{FF2B5EF4-FFF2-40B4-BE49-F238E27FC236}">
                  <a16:creationId xmlns:a16="http://schemas.microsoft.com/office/drawing/2014/main" id="{2E9A148B-8CB3-414E-9254-9D366A9DA1C4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dizi[0][2][2]</a:t>
              </a:r>
            </a:p>
          </p:txBody>
        </p:sp>
        <p:sp>
          <p:nvSpPr>
            <p:cNvPr id="147" name="Metin kutusu 146">
              <a:extLst>
                <a:ext uri="{FF2B5EF4-FFF2-40B4-BE49-F238E27FC236}">
                  <a16:creationId xmlns:a16="http://schemas.microsoft.com/office/drawing/2014/main" id="{60980961-5835-42D8-B3AF-41072D5148B7}"/>
                </a:ext>
              </a:extLst>
            </p:cNvPr>
            <p:cNvSpPr txBox="1"/>
            <p:nvPr/>
          </p:nvSpPr>
          <p:spPr>
            <a:xfrm>
              <a:off x="5910570" y="776330"/>
              <a:ext cx="6655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65FDFC</a:t>
              </a:r>
            </a:p>
          </p:txBody>
        </p:sp>
      </p:grpSp>
      <p:grpSp>
        <p:nvGrpSpPr>
          <p:cNvPr id="148" name="Grup 147">
            <a:extLst>
              <a:ext uri="{FF2B5EF4-FFF2-40B4-BE49-F238E27FC236}">
                <a16:creationId xmlns:a16="http://schemas.microsoft.com/office/drawing/2014/main" id="{121BED33-84EF-4627-ABE5-732263BB1C48}"/>
              </a:ext>
            </a:extLst>
          </p:cNvPr>
          <p:cNvGrpSpPr/>
          <p:nvPr/>
        </p:nvGrpSpPr>
        <p:grpSpPr>
          <a:xfrm>
            <a:off x="5797631" y="3182379"/>
            <a:ext cx="2171481" cy="269006"/>
            <a:chOff x="5910570" y="776330"/>
            <a:chExt cx="2171481" cy="269006"/>
          </a:xfrm>
        </p:grpSpPr>
        <p:sp>
          <p:nvSpPr>
            <p:cNvPr id="149" name="Dikdörtgen: Köşeleri Yuvarlatılmış 148">
              <a:extLst>
                <a:ext uri="{FF2B5EF4-FFF2-40B4-BE49-F238E27FC236}">
                  <a16:creationId xmlns:a16="http://schemas.microsoft.com/office/drawing/2014/main" id="{F180038E-0B5F-4BF3-B2B2-C572E99BDA11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50" name="Metin kutusu 149">
              <a:extLst>
                <a:ext uri="{FF2B5EF4-FFF2-40B4-BE49-F238E27FC236}">
                  <a16:creationId xmlns:a16="http://schemas.microsoft.com/office/drawing/2014/main" id="{CD43158F-8313-4ADE-8893-C96A5B0451D2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dizi[1][0][0]</a:t>
              </a:r>
            </a:p>
          </p:txBody>
        </p:sp>
        <p:sp>
          <p:nvSpPr>
            <p:cNvPr id="151" name="Metin kutusu 150">
              <a:extLst>
                <a:ext uri="{FF2B5EF4-FFF2-40B4-BE49-F238E27FC236}">
                  <a16:creationId xmlns:a16="http://schemas.microsoft.com/office/drawing/2014/main" id="{8A68CE16-42F5-4774-B140-F4721E822D22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65FE00</a:t>
              </a:r>
            </a:p>
          </p:txBody>
        </p:sp>
      </p:grpSp>
      <p:grpSp>
        <p:nvGrpSpPr>
          <p:cNvPr id="152" name="Grup 151">
            <a:extLst>
              <a:ext uri="{FF2B5EF4-FFF2-40B4-BE49-F238E27FC236}">
                <a16:creationId xmlns:a16="http://schemas.microsoft.com/office/drawing/2014/main" id="{5F09F0C9-9D25-45E9-8793-AB69272D15D8}"/>
              </a:ext>
            </a:extLst>
          </p:cNvPr>
          <p:cNvGrpSpPr/>
          <p:nvPr/>
        </p:nvGrpSpPr>
        <p:grpSpPr>
          <a:xfrm>
            <a:off x="5797631" y="3451385"/>
            <a:ext cx="2171481" cy="269006"/>
            <a:chOff x="5910570" y="776330"/>
            <a:chExt cx="2171481" cy="269006"/>
          </a:xfrm>
        </p:grpSpPr>
        <p:sp>
          <p:nvSpPr>
            <p:cNvPr id="153" name="Dikdörtgen: Köşeleri Yuvarlatılmış 152">
              <a:extLst>
                <a:ext uri="{FF2B5EF4-FFF2-40B4-BE49-F238E27FC236}">
                  <a16:creationId xmlns:a16="http://schemas.microsoft.com/office/drawing/2014/main" id="{883507C0-CE83-40E8-A852-9C87CA07A1F4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54" name="Metin kutusu 153">
              <a:extLst>
                <a:ext uri="{FF2B5EF4-FFF2-40B4-BE49-F238E27FC236}">
                  <a16:creationId xmlns:a16="http://schemas.microsoft.com/office/drawing/2014/main" id="{295F33D5-CD1B-4EC1-9A79-66118C2820A0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dizi[1][0][1]</a:t>
              </a:r>
            </a:p>
          </p:txBody>
        </p:sp>
        <p:sp>
          <p:nvSpPr>
            <p:cNvPr id="155" name="Metin kutusu 154">
              <a:extLst>
                <a:ext uri="{FF2B5EF4-FFF2-40B4-BE49-F238E27FC236}">
                  <a16:creationId xmlns:a16="http://schemas.microsoft.com/office/drawing/2014/main" id="{3721597C-2697-4DC6-92DE-C5D349F05158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65FE04</a:t>
              </a:r>
            </a:p>
          </p:txBody>
        </p:sp>
      </p:grpSp>
      <p:grpSp>
        <p:nvGrpSpPr>
          <p:cNvPr id="156" name="Grup 155">
            <a:extLst>
              <a:ext uri="{FF2B5EF4-FFF2-40B4-BE49-F238E27FC236}">
                <a16:creationId xmlns:a16="http://schemas.microsoft.com/office/drawing/2014/main" id="{50274C33-0BC7-43AC-984E-E4804A77A590}"/>
              </a:ext>
            </a:extLst>
          </p:cNvPr>
          <p:cNvGrpSpPr/>
          <p:nvPr/>
        </p:nvGrpSpPr>
        <p:grpSpPr>
          <a:xfrm>
            <a:off x="5797631" y="3720391"/>
            <a:ext cx="2171481" cy="269006"/>
            <a:chOff x="5910570" y="776330"/>
            <a:chExt cx="2171481" cy="269006"/>
          </a:xfrm>
        </p:grpSpPr>
        <p:sp>
          <p:nvSpPr>
            <p:cNvPr id="157" name="Dikdörtgen: Köşeleri Yuvarlatılmış 156">
              <a:extLst>
                <a:ext uri="{FF2B5EF4-FFF2-40B4-BE49-F238E27FC236}">
                  <a16:creationId xmlns:a16="http://schemas.microsoft.com/office/drawing/2014/main" id="{60921B80-6C81-4BFE-8CA0-16026D0C937C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58" name="Metin kutusu 157">
              <a:extLst>
                <a:ext uri="{FF2B5EF4-FFF2-40B4-BE49-F238E27FC236}">
                  <a16:creationId xmlns:a16="http://schemas.microsoft.com/office/drawing/2014/main" id="{A7B6F7E4-7238-4B91-8C65-4E39F877133A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dizi[1][0][2]</a:t>
              </a:r>
            </a:p>
          </p:txBody>
        </p:sp>
        <p:sp>
          <p:nvSpPr>
            <p:cNvPr id="159" name="Metin kutusu 158">
              <a:extLst>
                <a:ext uri="{FF2B5EF4-FFF2-40B4-BE49-F238E27FC236}">
                  <a16:creationId xmlns:a16="http://schemas.microsoft.com/office/drawing/2014/main" id="{A29E89ED-C81C-44A4-A3CF-0A0C1633D7B2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65FE08</a:t>
              </a:r>
            </a:p>
          </p:txBody>
        </p:sp>
      </p:grpSp>
      <p:grpSp>
        <p:nvGrpSpPr>
          <p:cNvPr id="160" name="Grup 159">
            <a:extLst>
              <a:ext uri="{FF2B5EF4-FFF2-40B4-BE49-F238E27FC236}">
                <a16:creationId xmlns:a16="http://schemas.microsoft.com/office/drawing/2014/main" id="{73D8CD85-8CD5-4F8B-BFFB-F83C88BF2039}"/>
              </a:ext>
            </a:extLst>
          </p:cNvPr>
          <p:cNvGrpSpPr/>
          <p:nvPr/>
        </p:nvGrpSpPr>
        <p:grpSpPr>
          <a:xfrm>
            <a:off x="5797631" y="3992114"/>
            <a:ext cx="2171481" cy="269006"/>
            <a:chOff x="5910570" y="776330"/>
            <a:chExt cx="2171481" cy="269006"/>
          </a:xfrm>
        </p:grpSpPr>
        <p:sp>
          <p:nvSpPr>
            <p:cNvPr id="161" name="Dikdörtgen: Köşeleri Yuvarlatılmış 160">
              <a:extLst>
                <a:ext uri="{FF2B5EF4-FFF2-40B4-BE49-F238E27FC236}">
                  <a16:creationId xmlns:a16="http://schemas.microsoft.com/office/drawing/2014/main" id="{845D9191-3E47-43B6-BE86-84E5147B7A10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62" name="Metin kutusu 161">
              <a:extLst>
                <a:ext uri="{FF2B5EF4-FFF2-40B4-BE49-F238E27FC236}">
                  <a16:creationId xmlns:a16="http://schemas.microsoft.com/office/drawing/2014/main" id="{8D5FF7E7-D94B-4013-B2E1-690DEDC87193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dizi[1][1][0]</a:t>
              </a:r>
            </a:p>
          </p:txBody>
        </p:sp>
        <p:sp>
          <p:nvSpPr>
            <p:cNvPr id="163" name="Metin kutusu 162">
              <a:extLst>
                <a:ext uri="{FF2B5EF4-FFF2-40B4-BE49-F238E27FC236}">
                  <a16:creationId xmlns:a16="http://schemas.microsoft.com/office/drawing/2014/main" id="{84FF3A59-3C58-4021-9EDD-6887C81AF4D3}"/>
                </a:ext>
              </a:extLst>
            </p:cNvPr>
            <p:cNvSpPr txBox="1"/>
            <p:nvPr/>
          </p:nvSpPr>
          <p:spPr>
            <a:xfrm>
              <a:off x="5910570" y="776330"/>
              <a:ext cx="6575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65FE0C</a:t>
              </a:r>
            </a:p>
          </p:txBody>
        </p:sp>
      </p:grpSp>
      <p:grpSp>
        <p:nvGrpSpPr>
          <p:cNvPr id="164" name="Grup 163">
            <a:extLst>
              <a:ext uri="{FF2B5EF4-FFF2-40B4-BE49-F238E27FC236}">
                <a16:creationId xmlns:a16="http://schemas.microsoft.com/office/drawing/2014/main" id="{DB2F1672-B7CB-4C1A-AE12-042637580374}"/>
              </a:ext>
            </a:extLst>
          </p:cNvPr>
          <p:cNvGrpSpPr/>
          <p:nvPr/>
        </p:nvGrpSpPr>
        <p:grpSpPr>
          <a:xfrm>
            <a:off x="5797631" y="4261120"/>
            <a:ext cx="2171481" cy="269006"/>
            <a:chOff x="5910570" y="776330"/>
            <a:chExt cx="2171481" cy="269006"/>
          </a:xfrm>
        </p:grpSpPr>
        <p:sp>
          <p:nvSpPr>
            <p:cNvPr id="165" name="Dikdörtgen: Köşeleri Yuvarlatılmış 164">
              <a:extLst>
                <a:ext uri="{FF2B5EF4-FFF2-40B4-BE49-F238E27FC236}">
                  <a16:creationId xmlns:a16="http://schemas.microsoft.com/office/drawing/2014/main" id="{461AF291-C6BC-4C91-BF3B-11679B4EA710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66" name="Metin kutusu 165">
              <a:extLst>
                <a:ext uri="{FF2B5EF4-FFF2-40B4-BE49-F238E27FC236}">
                  <a16:creationId xmlns:a16="http://schemas.microsoft.com/office/drawing/2014/main" id="{6AFE8D43-EDA5-4056-A7BE-8298ACDB45DA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dizi[1][1][1]</a:t>
              </a:r>
            </a:p>
          </p:txBody>
        </p:sp>
        <p:sp>
          <p:nvSpPr>
            <p:cNvPr id="167" name="Metin kutusu 166">
              <a:extLst>
                <a:ext uri="{FF2B5EF4-FFF2-40B4-BE49-F238E27FC236}">
                  <a16:creationId xmlns:a16="http://schemas.microsoft.com/office/drawing/2014/main" id="{334201E1-1FDE-46FB-9A04-90B607B3B7A7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65FE10</a:t>
              </a:r>
            </a:p>
          </p:txBody>
        </p:sp>
      </p:grpSp>
      <p:grpSp>
        <p:nvGrpSpPr>
          <p:cNvPr id="168" name="Grup 167">
            <a:extLst>
              <a:ext uri="{FF2B5EF4-FFF2-40B4-BE49-F238E27FC236}">
                <a16:creationId xmlns:a16="http://schemas.microsoft.com/office/drawing/2014/main" id="{1ED5198C-FFC3-431C-8BE5-685328367A70}"/>
              </a:ext>
            </a:extLst>
          </p:cNvPr>
          <p:cNvGrpSpPr/>
          <p:nvPr/>
        </p:nvGrpSpPr>
        <p:grpSpPr>
          <a:xfrm>
            <a:off x="5797631" y="4522730"/>
            <a:ext cx="2171481" cy="269006"/>
            <a:chOff x="5910570" y="776330"/>
            <a:chExt cx="2171481" cy="269006"/>
          </a:xfrm>
        </p:grpSpPr>
        <p:sp>
          <p:nvSpPr>
            <p:cNvPr id="169" name="Dikdörtgen: Köşeleri Yuvarlatılmış 168">
              <a:extLst>
                <a:ext uri="{FF2B5EF4-FFF2-40B4-BE49-F238E27FC236}">
                  <a16:creationId xmlns:a16="http://schemas.microsoft.com/office/drawing/2014/main" id="{638CF4DC-265D-4E80-A4BD-CC1695968F66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70" name="Metin kutusu 169">
              <a:extLst>
                <a:ext uri="{FF2B5EF4-FFF2-40B4-BE49-F238E27FC236}">
                  <a16:creationId xmlns:a16="http://schemas.microsoft.com/office/drawing/2014/main" id="{721B1016-7990-4118-86C8-1C72D7F9213E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dizi[1][1][2]</a:t>
              </a:r>
            </a:p>
          </p:txBody>
        </p:sp>
        <p:sp>
          <p:nvSpPr>
            <p:cNvPr id="171" name="Metin kutusu 170">
              <a:extLst>
                <a:ext uri="{FF2B5EF4-FFF2-40B4-BE49-F238E27FC236}">
                  <a16:creationId xmlns:a16="http://schemas.microsoft.com/office/drawing/2014/main" id="{F94B6E76-36A4-4FDB-8473-76FA35ED6496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65FE14</a:t>
              </a:r>
            </a:p>
          </p:txBody>
        </p:sp>
      </p:grpSp>
      <p:grpSp>
        <p:nvGrpSpPr>
          <p:cNvPr id="172" name="Grup 171">
            <a:extLst>
              <a:ext uri="{FF2B5EF4-FFF2-40B4-BE49-F238E27FC236}">
                <a16:creationId xmlns:a16="http://schemas.microsoft.com/office/drawing/2014/main" id="{A0FFAE9A-33F8-4C61-9AF6-F39E4E2752E4}"/>
              </a:ext>
            </a:extLst>
          </p:cNvPr>
          <p:cNvGrpSpPr/>
          <p:nvPr/>
        </p:nvGrpSpPr>
        <p:grpSpPr>
          <a:xfrm>
            <a:off x="5797631" y="4784340"/>
            <a:ext cx="2171481" cy="269006"/>
            <a:chOff x="5910570" y="776330"/>
            <a:chExt cx="2171481" cy="269006"/>
          </a:xfrm>
        </p:grpSpPr>
        <p:sp>
          <p:nvSpPr>
            <p:cNvPr id="173" name="Dikdörtgen: Köşeleri Yuvarlatılmış 172">
              <a:extLst>
                <a:ext uri="{FF2B5EF4-FFF2-40B4-BE49-F238E27FC236}">
                  <a16:creationId xmlns:a16="http://schemas.microsoft.com/office/drawing/2014/main" id="{F4F65600-DFC3-4B47-9F9F-BE407D8EE204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74" name="Metin kutusu 173">
              <a:extLst>
                <a:ext uri="{FF2B5EF4-FFF2-40B4-BE49-F238E27FC236}">
                  <a16:creationId xmlns:a16="http://schemas.microsoft.com/office/drawing/2014/main" id="{D2153860-D237-4EED-B1A5-4B2FC6C644A9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dizi[1][2][0]</a:t>
              </a:r>
            </a:p>
          </p:txBody>
        </p:sp>
        <p:sp>
          <p:nvSpPr>
            <p:cNvPr id="175" name="Metin kutusu 174">
              <a:extLst>
                <a:ext uri="{FF2B5EF4-FFF2-40B4-BE49-F238E27FC236}">
                  <a16:creationId xmlns:a16="http://schemas.microsoft.com/office/drawing/2014/main" id="{F4E22DCC-CD57-4FCF-9149-4E844DFA97CB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65FE18</a:t>
              </a:r>
            </a:p>
          </p:txBody>
        </p:sp>
      </p:grpSp>
      <p:grpSp>
        <p:nvGrpSpPr>
          <p:cNvPr id="176" name="Grup 175">
            <a:extLst>
              <a:ext uri="{FF2B5EF4-FFF2-40B4-BE49-F238E27FC236}">
                <a16:creationId xmlns:a16="http://schemas.microsoft.com/office/drawing/2014/main" id="{7AFFA705-B45C-40C7-9C80-60BD49C7B730}"/>
              </a:ext>
            </a:extLst>
          </p:cNvPr>
          <p:cNvGrpSpPr/>
          <p:nvPr/>
        </p:nvGrpSpPr>
        <p:grpSpPr>
          <a:xfrm>
            <a:off x="5797631" y="5053346"/>
            <a:ext cx="2171481" cy="269006"/>
            <a:chOff x="5910570" y="776330"/>
            <a:chExt cx="2171481" cy="269006"/>
          </a:xfrm>
        </p:grpSpPr>
        <p:sp>
          <p:nvSpPr>
            <p:cNvPr id="177" name="Dikdörtgen: Köşeleri Yuvarlatılmış 176">
              <a:extLst>
                <a:ext uri="{FF2B5EF4-FFF2-40B4-BE49-F238E27FC236}">
                  <a16:creationId xmlns:a16="http://schemas.microsoft.com/office/drawing/2014/main" id="{4082A5A9-330D-4B5A-862A-F021A785B8A5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78" name="Metin kutusu 177">
              <a:extLst>
                <a:ext uri="{FF2B5EF4-FFF2-40B4-BE49-F238E27FC236}">
                  <a16:creationId xmlns:a16="http://schemas.microsoft.com/office/drawing/2014/main" id="{2004F25A-83D4-448D-B07E-095D08D0B9F0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dizi[1][2][1]</a:t>
              </a:r>
            </a:p>
          </p:txBody>
        </p:sp>
        <p:sp>
          <p:nvSpPr>
            <p:cNvPr id="179" name="Metin kutusu 178">
              <a:extLst>
                <a:ext uri="{FF2B5EF4-FFF2-40B4-BE49-F238E27FC236}">
                  <a16:creationId xmlns:a16="http://schemas.microsoft.com/office/drawing/2014/main" id="{744797DB-DD35-4E82-B484-03FBC466DE89}"/>
                </a:ext>
              </a:extLst>
            </p:cNvPr>
            <p:cNvSpPr txBox="1"/>
            <p:nvPr/>
          </p:nvSpPr>
          <p:spPr>
            <a:xfrm>
              <a:off x="5910570" y="776330"/>
              <a:ext cx="6575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65FE1C</a:t>
              </a:r>
            </a:p>
          </p:txBody>
        </p:sp>
      </p:grpSp>
      <p:grpSp>
        <p:nvGrpSpPr>
          <p:cNvPr id="180" name="Grup 179">
            <a:extLst>
              <a:ext uri="{FF2B5EF4-FFF2-40B4-BE49-F238E27FC236}">
                <a16:creationId xmlns:a16="http://schemas.microsoft.com/office/drawing/2014/main" id="{4782B780-1ED1-418E-BFA7-1CBE02A31362}"/>
              </a:ext>
            </a:extLst>
          </p:cNvPr>
          <p:cNvGrpSpPr/>
          <p:nvPr/>
        </p:nvGrpSpPr>
        <p:grpSpPr>
          <a:xfrm>
            <a:off x="5797631" y="5322352"/>
            <a:ext cx="2171481" cy="269006"/>
            <a:chOff x="5910570" y="776330"/>
            <a:chExt cx="2171481" cy="269006"/>
          </a:xfrm>
        </p:grpSpPr>
        <p:sp>
          <p:nvSpPr>
            <p:cNvPr id="181" name="Dikdörtgen: Köşeleri Yuvarlatılmış 180">
              <a:extLst>
                <a:ext uri="{FF2B5EF4-FFF2-40B4-BE49-F238E27FC236}">
                  <a16:creationId xmlns:a16="http://schemas.microsoft.com/office/drawing/2014/main" id="{8D65A76C-EA06-4BFE-9339-D6449E36F95B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82" name="Metin kutusu 181">
              <a:extLst>
                <a:ext uri="{FF2B5EF4-FFF2-40B4-BE49-F238E27FC236}">
                  <a16:creationId xmlns:a16="http://schemas.microsoft.com/office/drawing/2014/main" id="{A586B580-133B-4638-AB27-3F986695FFBC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dizi[1][2][2]</a:t>
              </a:r>
            </a:p>
          </p:txBody>
        </p:sp>
        <p:sp>
          <p:nvSpPr>
            <p:cNvPr id="183" name="Metin kutusu 182">
              <a:extLst>
                <a:ext uri="{FF2B5EF4-FFF2-40B4-BE49-F238E27FC236}">
                  <a16:creationId xmlns:a16="http://schemas.microsoft.com/office/drawing/2014/main" id="{AD0FC36A-335F-42BA-81BC-2B582C9C951A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65FE20</a:t>
              </a:r>
            </a:p>
          </p:txBody>
        </p:sp>
      </p:grpSp>
      <p:grpSp>
        <p:nvGrpSpPr>
          <p:cNvPr id="184" name="Grup 183">
            <a:extLst>
              <a:ext uri="{FF2B5EF4-FFF2-40B4-BE49-F238E27FC236}">
                <a16:creationId xmlns:a16="http://schemas.microsoft.com/office/drawing/2014/main" id="{867D932E-0F48-407F-8AC2-6F6E094AA23B}"/>
              </a:ext>
            </a:extLst>
          </p:cNvPr>
          <p:cNvGrpSpPr/>
          <p:nvPr/>
        </p:nvGrpSpPr>
        <p:grpSpPr>
          <a:xfrm>
            <a:off x="5797631" y="5591358"/>
            <a:ext cx="2171481" cy="269006"/>
            <a:chOff x="5910570" y="776330"/>
            <a:chExt cx="2171481" cy="269006"/>
          </a:xfrm>
        </p:grpSpPr>
        <p:sp>
          <p:nvSpPr>
            <p:cNvPr id="185" name="Dikdörtgen: Köşeleri Yuvarlatılmış 184">
              <a:extLst>
                <a:ext uri="{FF2B5EF4-FFF2-40B4-BE49-F238E27FC236}">
                  <a16:creationId xmlns:a16="http://schemas.microsoft.com/office/drawing/2014/main" id="{A606DE52-C9CC-4653-9D60-C27136255199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86" name="Metin kutusu 185">
              <a:extLst>
                <a:ext uri="{FF2B5EF4-FFF2-40B4-BE49-F238E27FC236}">
                  <a16:creationId xmlns:a16="http://schemas.microsoft.com/office/drawing/2014/main" id="{6B08E7B4-D640-4EA2-970D-98815BA6F248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dizi[2][0][0]</a:t>
              </a:r>
            </a:p>
          </p:txBody>
        </p:sp>
        <p:sp>
          <p:nvSpPr>
            <p:cNvPr id="187" name="Metin kutusu 186">
              <a:extLst>
                <a:ext uri="{FF2B5EF4-FFF2-40B4-BE49-F238E27FC236}">
                  <a16:creationId xmlns:a16="http://schemas.microsoft.com/office/drawing/2014/main" id="{E0CDC3CD-0110-4111-8F69-7B0CAFA43BE2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65FE24</a:t>
              </a:r>
            </a:p>
          </p:txBody>
        </p:sp>
      </p:grpSp>
      <p:grpSp>
        <p:nvGrpSpPr>
          <p:cNvPr id="188" name="Grup 187">
            <a:extLst>
              <a:ext uri="{FF2B5EF4-FFF2-40B4-BE49-F238E27FC236}">
                <a16:creationId xmlns:a16="http://schemas.microsoft.com/office/drawing/2014/main" id="{383AA3DE-E317-4755-9A17-3FDBF8AAD45C}"/>
              </a:ext>
            </a:extLst>
          </p:cNvPr>
          <p:cNvGrpSpPr/>
          <p:nvPr/>
        </p:nvGrpSpPr>
        <p:grpSpPr>
          <a:xfrm>
            <a:off x="5797631" y="5860364"/>
            <a:ext cx="2171481" cy="269006"/>
            <a:chOff x="5910570" y="776330"/>
            <a:chExt cx="2171481" cy="269006"/>
          </a:xfrm>
        </p:grpSpPr>
        <p:sp>
          <p:nvSpPr>
            <p:cNvPr id="189" name="Dikdörtgen: Köşeleri Yuvarlatılmış 188">
              <a:extLst>
                <a:ext uri="{FF2B5EF4-FFF2-40B4-BE49-F238E27FC236}">
                  <a16:creationId xmlns:a16="http://schemas.microsoft.com/office/drawing/2014/main" id="{53D44344-37D3-422C-8F8E-5BA525171E0C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90" name="Metin kutusu 189">
              <a:extLst>
                <a:ext uri="{FF2B5EF4-FFF2-40B4-BE49-F238E27FC236}">
                  <a16:creationId xmlns:a16="http://schemas.microsoft.com/office/drawing/2014/main" id="{0B8B9D22-E875-4C31-8193-81FA6CA6C465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dizi[2][0][1]</a:t>
              </a:r>
            </a:p>
          </p:txBody>
        </p:sp>
        <p:sp>
          <p:nvSpPr>
            <p:cNvPr id="191" name="Metin kutusu 190">
              <a:extLst>
                <a:ext uri="{FF2B5EF4-FFF2-40B4-BE49-F238E27FC236}">
                  <a16:creationId xmlns:a16="http://schemas.microsoft.com/office/drawing/2014/main" id="{E11D76E6-906D-4EE9-9FD1-0243D1FA4433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65FE28</a:t>
              </a:r>
            </a:p>
          </p:txBody>
        </p:sp>
      </p:grpSp>
      <p:grpSp>
        <p:nvGrpSpPr>
          <p:cNvPr id="192" name="Grup 191">
            <a:extLst>
              <a:ext uri="{FF2B5EF4-FFF2-40B4-BE49-F238E27FC236}">
                <a16:creationId xmlns:a16="http://schemas.microsoft.com/office/drawing/2014/main" id="{D81BF60A-5199-4564-BE16-830580DE72AC}"/>
              </a:ext>
            </a:extLst>
          </p:cNvPr>
          <p:cNvGrpSpPr/>
          <p:nvPr/>
        </p:nvGrpSpPr>
        <p:grpSpPr>
          <a:xfrm>
            <a:off x="5797631" y="6129370"/>
            <a:ext cx="2171481" cy="269006"/>
            <a:chOff x="5910570" y="776330"/>
            <a:chExt cx="2171481" cy="269006"/>
          </a:xfrm>
        </p:grpSpPr>
        <p:sp>
          <p:nvSpPr>
            <p:cNvPr id="193" name="Dikdörtgen: Köşeleri Yuvarlatılmış 192">
              <a:extLst>
                <a:ext uri="{FF2B5EF4-FFF2-40B4-BE49-F238E27FC236}">
                  <a16:creationId xmlns:a16="http://schemas.microsoft.com/office/drawing/2014/main" id="{40499A05-27FC-4FE8-95D0-C749C8C4ADBE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94" name="Metin kutusu 193">
              <a:extLst>
                <a:ext uri="{FF2B5EF4-FFF2-40B4-BE49-F238E27FC236}">
                  <a16:creationId xmlns:a16="http://schemas.microsoft.com/office/drawing/2014/main" id="{1B3779DA-E5D9-4DB6-B5D2-F44354D98A29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dizi[2][0][2]</a:t>
              </a:r>
            </a:p>
          </p:txBody>
        </p:sp>
        <p:sp>
          <p:nvSpPr>
            <p:cNvPr id="195" name="Metin kutusu 194">
              <a:extLst>
                <a:ext uri="{FF2B5EF4-FFF2-40B4-BE49-F238E27FC236}">
                  <a16:creationId xmlns:a16="http://schemas.microsoft.com/office/drawing/2014/main" id="{307CE56C-871B-44E3-900F-C390B4FD9256}"/>
                </a:ext>
              </a:extLst>
            </p:cNvPr>
            <p:cNvSpPr txBox="1"/>
            <p:nvPr/>
          </p:nvSpPr>
          <p:spPr>
            <a:xfrm>
              <a:off x="5910570" y="776330"/>
              <a:ext cx="6575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65FE2C</a:t>
              </a:r>
            </a:p>
          </p:txBody>
        </p:sp>
      </p:grpSp>
      <p:grpSp>
        <p:nvGrpSpPr>
          <p:cNvPr id="196" name="Grup 195">
            <a:extLst>
              <a:ext uri="{FF2B5EF4-FFF2-40B4-BE49-F238E27FC236}">
                <a16:creationId xmlns:a16="http://schemas.microsoft.com/office/drawing/2014/main" id="{BE930326-CBDE-46B4-BA5E-A715DE69772C}"/>
              </a:ext>
            </a:extLst>
          </p:cNvPr>
          <p:cNvGrpSpPr/>
          <p:nvPr/>
        </p:nvGrpSpPr>
        <p:grpSpPr>
          <a:xfrm>
            <a:off x="5797631" y="6396247"/>
            <a:ext cx="1523868" cy="269006"/>
            <a:chOff x="5910570" y="776330"/>
            <a:chExt cx="1523868" cy="269006"/>
          </a:xfrm>
        </p:grpSpPr>
        <p:sp>
          <p:nvSpPr>
            <p:cNvPr id="197" name="Dikdörtgen: Köşeleri Yuvarlatılmış 196">
              <a:extLst>
                <a:ext uri="{FF2B5EF4-FFF2-40B4-BE49-F238E27FC236}">
                  <a16:creationId xmlns:a16="http://schemas.microsoft.com/office/drawing/2014/main" id="{B1307867-4F10-431D-9A5D-0D4ADF0B44AD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8" name="Metin kutusu 197">
              <a:extLst>
                <a:ext uri="{FF2B5EF4-FFF2-40B4-BE49-F238E27FC236}">
                  <a16:creationId xmlns:a16="http://schemas.microsoft.com/office/drawing/2014/main" id="{80C4A395-C8EC-442A-ACD0-D11FB87F1699}"/>
                </a:ext>
              </a:extLst>
            </p:cNvPr>
            <p:cNvSpPr txBox="1"/>
            <p:nvPr/>
          </p:nvSpPr>
          <p:spPr>
            <a:xfrm>
              <a:off x="7143974" y="783726"/>
              <a:ext cx="2904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…</a:t>
              </a:r>
            </a:p>
          </p:txBody>
        </p:sp>
        <p:sp>
          <p:nvSpPr>
            <p:cNvPr id="199" name="Metin kutusu 198">
              <a:extLst>
                <a:ext uri="{FF2B5EF4-FFF2-40B4-BE49-F238E27FC236}">
                  <a16:creationId xmlns:a16="http://schemas.microsoft.com/office/drawing/2014/main" id="{BFEF8B6E-AB28-4102-9C61-6966CE8A0C93}"/>
                </a:ext>
              </a:extLst>
            </p:cNvPr>
            <p:cNvSpPr txBox="1"/>
            <p:nvPr/>
          </p:nvSpPr>
          <p:spPr>
            <a:xfrm>
              <a:off x="5910570" y="776330"/>
              <a:ext cx="2904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…</a:t>
              </a: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3A82DFD9-FF9B-4874-A5DF-347BB9BE451D}"/>
              </a:ext>
            </a:extLst>
          </p:cNvPr>
          <p:cNvGrpSpPr/>
          <p:nvPr/>
        </p:nvGrpSpPr>
        <p:grpSpPr>
          <a:xfrm>
            <a:off x="1596479" y="4092315"/>
            <a:ext cx="1506319" cy="381965"/>
            <a:chOff x="1170606" y="4427844"/>
            <a:chExt cx="1506319" cy="381965"/>
          </a:xfrm>
          <a:solidFill>
            <a:srgbClr val="FFFF00"/>
          </a:solidFill>
        </p:grpSpPr>
        <p:sp>
          <p:nvSpPr>
            <p:cNvPr id="201" name="Dikdörtgen: Köşeleri Yuvarlatılmış 200">
              <a:extLst>
                <a:ext uri="{FF2B5EF4-FFF2-40B4-BE49-F238E27FC236}">
                  <a16:creationId xmlns:a16="http://schemas.microsoft.com/office/drawing/2014/main" id="{A0674893-B8BF-4F38-B0EC-A6316FE210E9}"/>
                </a:ext>
              </a:extLst>
            </p:cNvPr>
            <p:cNvSpPr/>
            <p:nvPr/>
          </p:nvSpPr>
          <p:spPr>
            <a:xfrm>
              <a:off x="1170606" y="4427844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2" name="Dikdörtgen: Köşeleri Yuvarlatılmış 201">
              <a:extLst>
                <a:ext uri="{FF2B5EF4-FFF2-40B4-BE49-F238E27FC236}">
                  <a16:creationId xmlns:a16="http://schemas.microsoft.com/office/drawing/2014/main" id="{A95919F4-9CFC-4ACA-A008-34794E93D0C1}"/>
                </a:ext>
              </a:extLst>
            </p:cNvPr>
            <p:cNvSpPr/>
            <p:nvPr/>
          </p:nvSpPr>
          <p:spPr>
            <a:xfrm>
              <a:off x="1682707" y="4427844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3" name="Dikdörtgen: Köşeleri Yuvarlatılmış 202">
              <a:extLst>
                <a:ext uri="{FF2B5EF4-FFF2-40B4-BE49-F238E27FC236}">
                  <a16:creationId xmlns:a16="http://schemas.microsoft.com/office/drawing/2014/main" id="{BE73553E-AC59-46D7-8A4C-931CDFB04362}"/>
                </a:ext>
              </a:extLst>
            </p:cNvPr>
            <p:cNvSpPr/>
            <p:nvPr/>
          </p:nvSpPr>
          <p:spPr>
            <a:xfrm>
              <a:off x="2179213" y="4427844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32" name="Grup 31">
            <a:extLst>
              <a:ext uri="{FF2B5EF4-FFF2-40B4-BE49-F238E27FC236}">
                <a16:creationId xmlns:a16="http://schemas.microsoft.com/office/drawing/2014/main" id="{02E9861A-EE53-43B9-83C3-4D9EA2090EF7}"/>
              </a:ext>
            </a:extLst>
          </p:cNvPr>
          <p:cNvGrpSpPr/>
          <p:nvPr/>
        </p:nvGrpSpPr>
        <p:grpSpPr>
          <a:xfrm>
            <a:off x="1600665" y="4472286"/>
            <a:ext cx="1506319" cy="381965"/>
            <a:chOff x="1179686" y="5209736"/>
            <a:chExt cx="1506319" cy="381965"/>
          </a:xfrm>
          <a:solidFill>
            <a:srgbClr val="FFFF00"/>
          </a:solidFill>
        </p:grpSpPr>
        <p:sp>
          <p:nvSpPr>
            <p:cNvPr id="204" name="Dikdörtgen: Köşeleri Yuvarlatılmış 203">
              <a:extLst>
                <a:ext uri="{FF2B5EF4-FFF2-40B4-BE49-F238E27FC236}">
                  <a16:creationId xmlns:a16="http://schemas.microsoft.com/office/drawing/2014/main" id="{9E890874-4AFC-483F-8C56-15CECB3EDA5B}"/>
                </a:ext>
              </a:extLst>
            </p:cNvPr>
            <p:cNvSpPr/>
            <p:nvPr/>
          </p:nvSpPr>
          <p:spPr>
            <a:xfrm>
              <a:off x="1179686" y="5209736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05" name="Dikdörtgen: Köşeleri Yuvarlatılmış 204">
              <a:extLst>
                <a:ext uri="{FF2B5EF4-FFF2-40B4-BE49-F238E27FC236}">
                  <a16:creationId xmlns:a16="http://schemas.microsoft.com/office/drawing/2014/main" id="{956B1FC9-B87D-4873-9F1F-B38AE77BC532}"/>
                </a:ext>
              </a:extLst>
            </p:cNvPr>
            <p:cNvSpPr/>
            <p:nvPr/>
          </p:nvSpPr>
          <p:spPr>
            <a:xfrm>
              <a:off x="1691787" y="5209736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06" name="Dikdörtgen: Köşeleri Yuvarlatılmış 205">
              <a:extLst>
                <a:ext uri="{FF2B5EF4-FFF2-40B4-BE49-F238E27FC236}">
                  <a16:creationId xmlns:a16="http://schemas.microsoft.com/office/drawing/2014/main" id="{D761F489-7FD7-46DD-9CCD-FAC559273CAE}"/>
                </a:ext>
              </a:extLst>
            </p:cNvPr>
            <p:cNvSpPr/>
            <p:nvPr/>
          </p:nvSpPr>
          <p:spPr>
            <a:xfrm>
              <a:off x="2188293" y="5209736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33" name="Grup 32">
            <a:extLst>
              <a:ext uri="{FF2B5EF4-FFF2-40B4-BE49-F238E27FC236}">
                <a16:creationId xmlns:a16="http://schemas.microsoft.com/office/drawing/2014/main" id="{42B3553E-E21C-442E-A41E-18905E9F6BA4}"/>
              </a:ext>
            </a:extLst>
          </p:cNvPr>
          <p:cNvGrpSpPr/>
          <p:nvPr/>
        </p:nvGrpSpPr>
        <p:grpSpPr>
          <a:xfrm>
            <a:off x="1603558" y="4853446"/>
            <a:ext cx="1493967" cy="385007"/>
            <a:chOff x="1181622" y="5867760"/>
            <a:chExt cx="1493967" cy="385007"/>
          </a:xfrm>
          <a:solidFill>
            <a:srgbClr val="FFFF00"/>
          </a:solidFill>
        </p:grpSpPr>
        <p:sp>
          <p:nvSpPr>
            <p:cNvPr id="207" name="Dikdörtgen: Köşeleri Yuvarlatılmış 206">
              <a:extLst>
                <a:ext uri="{FF2B5EF4-FFF2-40B4-BE49-F238E27FC236}">
                  <a16:creationId xmlns:a16="http://schemas.microsoft.com/office/drawing/2014/main" id="{CA0BCC41-4313-4A3D-8A2A-4F6CE9DDC9B1}"/>
                </a:ext>
              </a:extLst>
            </p:cNvPr>
            <p:cNvSpPr/>
            <p:nvPr/>
          </p:nvSpPr>
          <p:spPr>
            <a:xfrm>
              <a:off x="1181622" y="5867760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8" name="Dikdörtgen: Köşeleri Yuvarlatılmış 207">
              <a:extLst>
                <a:ext uri="{FF2B5EF4-FFF2-40B4-BE49-F238E27FC236}">
                  <a16:creationId xmlns:a16="http://schemas.microsoft.com/office/drawing/2014/main" id="{4DF8A9BE-35C1-4694-AF1F-98B1247BEA17}"/>
                </a:ext>
              </a:extLst>
            </p:cNvPr>
            <p:cNvSpPr/>
            <p:nvPr/>
          </p:nvSpPr>
          <p:spPr>
            <a:xfrm>
              <a:off x="1681371" y="5870802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9" name="Dikdörtgen: Köşeleri Yuvarlatılmış 208">
              <a:extLst>
                <a:ext uri="{FF2B5EF4-FFF2-40B4-BE49-F238E27FC236}">
                  <a16:creationId xmlns:a16="http://schemas.microsoft.com/office/drawing/2014/main" id="{1CA9F7E3-4D0D-4598-A32E-E1321FCFAD2A}"/>
                </a:ext>
              </a:extLst>
            </p:cNvPr>
            <p:cNvSpPr/>
            <p:nvPr/>
          </p:nvSpPr>
          <p:spPr>
            <a:xfrm>
              <a:off x="2177877" y="5870802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34" name="Grup 33">
            <a:extLst>
              <a:ext uri="{FF2B5EF4-FFF2-40B4-BE49-F238E27FC236}">
                <a16:creationId xmlns:a16="http://schemas.microsoft.com/office/drawing/2014/main" id="{DBB811CC-9116-4EC1-A74F-6CAC57045E15}"/>
              </a:ext>
            </a:extLst>
          </p:cNvPr>
          <p:cNvGrpSpPr/>
          <p:nvPr/>
        </p:nvGrpSpPr>
        <p:grpSpPr>
          <a:xfrm>
            <a:off x="2090247" y="3707724"/>
            <a:ext cx="1493967" cy="388448"/>
            <a:chOff x="1825236" y="4702518"/>
            <a:chExt cx="1493967" cy="388448"/>
          </a:xfrm>
          <a:solidFill>
            <a:srgbClr val="FFFF99"/>
          </a:solidFill>
        </p:grpSpPr>
        <p:sp>
          <p:nvSpPr>
            <p:cNvPr id="210" name="Dikdörtgen: Köşeleri Yuvarlatılmış 209">
              <a:extLst>
                <a:ext uri="{FF2B5EF4-FFF2-40B4-BE49-F238E27FC236}">
                  <a16:creationId xmlns:a16="http://schemas.microsoft.com/office/drawing/2014/main" id="{F4DDA89E-E947-44C5-89F8-FF16D0A0EAA8}"/>
                </a:ext>
              </a:extLst>
            </p:cNvPr>
            <p:cNvSpPr/>
            <p:nvPr/>
          </p:nvSpPr>
          <p:spPr>
            <a:xfrm>
              <a:off x="1825236" y="4709001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11" name="Dikdörtgen: Köşeleri Yuvarlatılmış 210">
              <a:extLst>
                <a:ext uri="{FF2B5EF4-FFF2-40B4-BE49-F238E27FC236}">
                  <a16:creationId xmlns:a16="http://schemas.microsoft.com/office/drawing/2014/main" id="{467E893F-AF50-49DE-BBFC-5D2F3E316F4E}"/>
                </a:ext>
              </a:extLst>
            </p:cNvPr>
            <p:cNvSpPr/>
            <p:nvPr/>
          </p:nvSpPr>
          <p:spPr>
            <a:xfrm>
              <a:off x="2324985" y="4702518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12" name="Dikdörtgen: Köşeleri Yuvarlatılmış 211">
              <a:extLst>
                <a:ext uri="{FF2B5EF4-FFF2-40B4-BE49-F238E27FC236}">
                  <a16:creationId xmlns:a16="http://schemas.microsoft.com/office/drawing/2014/main" id="{51B0C037-B083-4D3A-B8EC-690F9B633A2B}"/>
                </a:ext>
              </a:extLst>
            </p:cNvPr>
            <p:cNvSpPr/>
            <p:nvPr/>
          </p:nvSpPr>
          <p:spPr>
            <a:xfrm>
              <a:off x="2821491" y="4702518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sp>
        <p:nvSpPr>
          <p:cNvPr id="215" name="Dikdörtgen: Köşeleri Yuvarlatılmış 214">
            <a:extLst>
              <a:ext uri="{FF2B5EF4-FFF2-40B4-BE49-F238E27FC236}">
                <a16:creationId xmlns:a16="http://schemas.microsoft.com/office/drawing/2014/main" id="{CA9B1E3F-3B2C-4325-9F34-189BD868AD47}"/>
              </a:ext>
            </a:extLst>
          </p:cNvPr>
          <p:cNvSpPr/>
          <p:nvPr/>
        </p:nvSpPr>
        <p:spPr>
          <a:xfrm>
            <a:off x="3093717" y="4089113"/>
            <a:ext cx="497712" cy="381965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16" name="Dikdörtgen: Köşeleri Yuvarlatılmış 215">
            <a:extLst>
              <a:ext uri="{FF2B5EF4-FFF2-40B4-BE49-F238E27FC236}">
                <a16:creationId xmlns:a16="http://schemas.microsoft.com/office/drawing/2014/main" id="{D0DEB23F-88D0-440D-A6CC-9F6C1B7127A9}"/>
              </a:ext>
            </a:extLst>
          </p:cNvPr>
          <p:cNvSpPr/>
          <p:nvPr/>
        </p:nvSpPr>
        <p:spPr>
          <a:xfrm>
            <a:off x="3107066" y="4471022"/>
            <a:ext cx="497712" cy="381965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19</a:t>
            </a:r>
          </a:p>
        </p:txBody>
      </p:sp>
      <p:grpSp>
        <p:nvGrpSpPr>
          <p:cNvPr id="217" name="Grup 216">
            <a:extLst>
              <a:ext uri="{FF2B5EF4-FFF2-40B4-BE49-F238E27FC236}">
                <a16:creationId xmlns:a16="http://schemas.microsoft.com/office/drawing/2014/main" id="{5AD61A57-85F6-4F52-B612-03738C3DD39B}"/>
              </a:ext>
            </a:extLst>
          </p:cNvPr>
          <p:cNvGrpSpPr/>
          <p:nvPr/>
        </p:nvGrpSpPr>
        <p:grpSpPr>
          <a:xfrm>
            <a:off x="2583515" y="3322417"/>
            <a:ext cx="1493967" cy="388448"/>
            <a:chOff x="1825236" y="4702518"/>
            <a:chExt cx="1493967" cy="388448"/>
          </a:xfrm>
          <a:solidFill>
            <a:srgbClr val="FFFFCC"/>
          </a:solidFill>
        </p:grpSpPr>
        <p:sp>
          <p:nvSpPr>
            <p:cNvPr id="218" name="Dikdörtgen: Köşeleri Yuvarlatılmış 217">
              <a:extLst>
                <a:ext uri="{FF2B5EF4-FFF2-40B4-BE49-F238E27FC236}">
                  <a16:creationId xmlns:a16="http://schemas.microsoft.com/office/drawing/2014/main" id="{5D3A57DC-7871-4C04-BB1B-F87F5D0D0A78}"/>
                </a:ext>
              </a:extLst>
            </p:cNvPr>
            <p:cNvSpPr/>
            <p:nvPr/>
          </p:nvSpPr>
          <p:spPr>
            <a:xfrm>
              <a:off x="1825236" y="4709001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19" name="Dikdörtgen: Köşeleri Yuvarlatılmış 218">
              <a:extLst>
                <a:ext uri="{FF2B5EF4-FFF2-40B4-BE49-F238E27FC236}">
                  <a16:creationId xmlns:a16="http://schemas.microsoft.com/office/drawing/2014/main" id="{D9949EEC-0B00-4EB2-9F43-4E3423A2989E}"/>
                </a:ext>
              </a:extLst>
            </p:cNvPr>
            <p:cNvSpPr/>
            <p:nvPr/>
          </p:nvSpPr>
          <p:spPr>
            <a:xfrm>
              <a:off x="2324985" y="4702518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20" name="Dikdörtgen: Köşeleri Yuvarlatılmış 219">
              <a:extLst>
                <a:ext uri="{FF2B5EF4-FFF2-40B4-BE49-F238E27FC236}">
                  <a16:creationId xmlns:a16="http://schemas.microsoft.com/office/drawing/2014/main" id="{0BA5371B-F853-4CDB-BB34-1D891D2E445B}"/>
                </a:ext>
              </a:extLst>
            </p:cNvPr>
            <p:cNvSpPr/>
            <p:nvPr/>
          </p:nvSpPr>
          <p:spPr>
            <a:xfrm>
              <a:off x="2821491" y="4702518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221" name="Dikdörtgen: Köşeleri Yuvarlatılmış 220">
            <a:extLst>
              <a:ext uri="{FF2B5EF4-FFF2-40B4-BE49-F238E27FC236}">
                <a16:creationId xmlns:a16="http://schemas.microsoft.com/office/drawing/2014/main" id="{81AAF5B5-8E13-48A6-995E-FF52C608776F}"/>
              </a:ext>
            </a:extLst>
          </p:cNvPr>
          <p:cNvSpPr/>
          <p:nvPr/>
        </p:nvSpPr>
        <p:spPr>
          <a:xfrm>
            <a:off x="3594169" y="3710594"/>
            <a:ext cx="497712" cy="38196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222" name="Dikdörtgen: Köşeleri Yuvarlatılmış 221">
            <a:extLst>
              <a:ext uri="{FF2B5EF4-FFF2-40B4-BE49-F238E27FC236}">
                <a16:creationId xmlns:a16="http://schemas.microsoft.com/office/drawing/2014/main" id="{09FF199F-9346-49AB-8355-02C8607F8432}"/>
              </a:ext>
            </a:extLst>
          </p:cNvPr>
          <p:cNvSpPr/>
          <p:nvPr/>
        </p:nvSpPr>
        <p:spPr>
          <a:xfrm>
            <a:off x="3594169" y="4092559"/>
            <a:ext cx="497712" cy="38196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08293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75" grpId="0"/>
      <p:bldP spid="215" grpId="0" animBg="1"/>
      <p:bldP spid="216" grpId="0" animBg="1"/>
      <p:bldP spid="221" grpId="0" animBg="1"/>
      <p:bldP spid="2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5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#include&lt;stdlib.h&gt;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#include&lt;time.h&gt;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KACDERS 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KACOGRENCI 15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KACDEGISIKNOT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notlar[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KACDERS</a:t>
            </a:r>
            <a:r>
              <a:rPr lang="tr-TR" dirty="0"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KACDEGISIKNOT</a:t>
            </a:r>
            <a:r>
              <a:rPr lang="tr-TR" dirty="0"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KACOGRENCI</a:t>
            </a:r>
            <a:r>
              <a:rPr lang="tr-TR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agirlik</a:t>
            </a:r>
            <a:r>
              <a:rPr lang="tr-TR" dirty="0">
                <a:latin typeface="Consolas" panose="020B0609020204030204" pitchFamily="49" charset="0"/>
              </a:rPr>
              <a:t>[KACDEGISIKNOT]={35,50,5,5,5}; //Vize:35, Final:50, Odevler:5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i,j,k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srand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(time(NULL));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//Her bir sınav için </a:t>
            </a:r>
            <a:r>
              <a:rPr lang="tr-TR" dirty="0" err="1">
                <a:latin typeface="Consolas" panose="020B0609020204030204" pitchFamily="49" charset="0"/>
              </a:rPr>
              <a:t>ratgele</a:t>
            </a:r>
            <a:r>
              <a:rPr lang="tr-TR" dirty="0">
                <a:latin typeface="Consolas" panose="020B0609020204030204" pitchFamily="49" charset="0"/>
              </a:rPr>
              <a:t> not veriliyor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(k=0; k&lt; KACDERS; k++)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 KACOGRENCI; i++)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 KACDEGISIKNOT; j++)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notlar[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k</a:t>
            </a:r>
            <a:r>
              <a:rPr lang="tr-TR" dirty="0"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j</a:t>
            </a:r>
            <a:r>
              <a:rPr lang="tr-TR" dirty="0"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dirty="0">
                <a:latin typeface="Consolas" panose="020B0609020204030204" pitchFamily="49" charset="0"/>
              </a:rPr>
              <a:t>]=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rand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()%101;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//Her bir sınavın Ortalaması hesaplanıyor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(k=0; k&lt; KACDERS; k++)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</a:t>
            </a:r>
            <a:r>
              <a:rPr lang="tr-TR" dirty="0" err="1">
                <a:latin typeface="Consolas" panose="020B0609020204030204" pitchFamily="49" charset="0"/>
              </a:rPr>
              <a:t>d.Ders</a:t>
            </a:r>
            <a:r>
              <a:rPr lang="tr-TR" dirty="0">
                <a:latin typeface="Consolas" panose="020B0609020204030204" pitchFamily="49" charset="0"/>
              </a:rPr>
              <a:t> İçin:\</a:t>
            </a:r>
            <a:r>
              <a:rPr lang="tr-TR" dirty="0" err="1">
                <a:latin typeface="Consolas" panose="020B0609020204030204" pitchFamily="49" charset="0"/>
              </a:rPr>
              <a:t>n",k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j&lt;KACDEGISIKNOT; j++)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float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sinavToplam</a:t>
            </a:r>
            <a:r>
              <a:rPr lang="tr-TR" dirty="0">
                <a:latin typeface="Consolas" panose="020B0609020204030204" pitchFamily="49" charset="0"/>
              </a:rPr>
              <a:t>=0.0;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i&lt;KACOGRENCI; i++)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</a:t>
            </a:r>
            <a:r>
              <a:rPr lang="tr-TR" dirty="0" err="1">
                <a:latin typeface="Consolas" panose="020B0609020204030204" pitchFamily="49" charset="0"/>
              </a:rPr>
              <a:t>sinavToplam</a:t>
            </a:r>
            <a:r>
              <a:rPr lang="tr-TR" dirty="0">
                <a:latin typeface="Consolas" panose="020B0609020204030204" pitchFamily="49" charset="0"/>
              </a:rPr>
              <a:t>+=notlar[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k</a:t>
            </a:r>
            <a:r>
              <a:rPr lang="tr-TR" dirty="0"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j</a:t>
            </a:r>
            <a:r>
              <a:rPr lang="tr-TR" dirty="0"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("%d. </a:t>
            </a:r>
            <a:r>
              <a:rPr lang="tr-TR" dirty="0" err="1">
                <a:latin typeface="Consolas" panose="020B0609020204030204" pitchFamily="49" charset="0"/>
              </a:rPr>
              <a:t>Sinav</a:t>
            </a:r>
            <a:r>
              <a:rPr lang="tr-TR" dirty="0">
                <a:latin typeface="Consolas" panose="020B0609020204030204" pitchFamily="49" charset="0"/>
              </a:rPr>
              <a:t> ortalaması:%.2f\n",</a:t>
            </a:r>
            <a:r>
              <a:rPr lang="tr-TR" dirty="0" err="1">
                <a:latin typeface="Consolas" panose="020B0609020204030204" pitchFamily="49" charset="0"/>
              </a:rPr>
              <a:t>j,sinavToplam</a:t>
            </a:r>
            <a:r>
              <a:rPr lang="tr-TR" dirty="0">
                <a:latin typeface="Consolas" panose="020B0609020204030204" pitchFamily="49" charset="0"/>
              </a:rPr>
              <a:t>/KACOGRENCI);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}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//Her bir Öğrencinin Ağırlıklı Notu hesaplanıyor.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(k=0; k&lt; KACDERS; k++)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</a:t>
            </a:r>
            <a:r>
              <a:rPr lang="tr-TR" dirty="0" err="1">
                <a:latin typeface="Consolas" panose="020B0609020204030204" pitchFamily="49" charset="0"/>
              </a:rPr>
              <a:t>d.Ders</a:t>
            </a:r>
            <a:r>
              <a:rPr lang="tr-TR" dirty="0">
                <a:latin typeface="Consolas" panose="020B0609020204030204" pitchFamily="49" charset="0"/>
              </a:rPr>
              <a:t> İçin:\</a:t>
            </a:r>
            <a:r>
              <a:rPr lang="tr-TR" dirty="0" err="1">
                <a:latin typeface="Consolas" panose="020B0609020204030204" pitchFamily="49" charset="0"/>
              </a:rPr>
              <a:t>n",k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i&lt;KACOGRENCI; i++)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float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agirlikliNot</a:t>
            </a:r>
            <a:r>
              <a:rPr lang="tr-TR" dirty="0">
                <a:latin typeface="Consolas" panose="020B0609020204030204" pitchFamily="49" charset="0"/>
              </a:rPr>
              <a:t>=0.0;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j&lt;KACDEGISIKNOT; j++)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</a:t>
            </a:r>
            <a:r>
              <a:rPr lang="tr-TR" dirty="0" err="1">
                <a:latin typeface="Consolas" panose="020B0609020204030204" pitchFamily="49" charset="0"/>
              </a:rPr>
              <a:t>agirlikliNot</a:t>
            </a:r>
            <a:r>
              <a:rPr lang="tr-TR" dirty="0">
                <a:latin typeface="Consolas" panose="020B0609020204030204" pitchFamily="49" charset="0"/>
              </a:rPr>
              <a:t>+=notlar[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k</a:t>
            </a:r>
            <a:r>
              <a:rPr lang="tr-TR" dirty="0"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j</a:t>
            </a:r>
            <a:r>
              <a:rPr lang="tr-TR" dirty="0"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dirty="0">
                <a:latin typeface="Consolas" panose="020B0609020204030204" pitchFamily="49" charset="0"/>
              </a:rPr>
              <a:t>]*</a:t>
            </a:r>
            <a:r>
              <a:rPr lang="tr-TR" dirty="0" err="1">
                <a:latin typeface="Consolas" panose="020B0609020204030204" pitchFamily="49" charset="0"/>
              </a:rPr>
              <a:t>agirlik</a:t>
            </a:r>
            <a:r>
              <a:rPr lang="tr-TR" dirty="0">
                <a:latin typeface="Consolas" panose="020B0609020204030204" pitchFamily="49" charset="0"/>
              </a:rPr>
              <a:t>[j]/100.0;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("%d. Öğrenci ortalaması:%.2f\n",</a:t>
            </a:r>
            <a:r>
              <a:rPr lang="tr-TR" dirty="0" err="1">
                <a:latin typeface="Consolas" panose="020B0609020204030204" pitchFamily="49" charset="0"/>
              </a:rPr>
              <a:t>i,agirlikliNot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2000" dirty="0"/>
              <a:t>7 farklı ders alan15 öğrenci her bir dersten 5 farklı not almaktadır. Bu öğrencilere ilişkin;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Vize ve Final Notları ile verilen üç adet ödevin notları bir değişkende tutulacaktır.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Notlar rastgele 0 ile 100 arasında verilecektir.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Her bir sınavın ortalaması ile her bir öğrencinin ağırlıklı not ortalamalarını yazan C programı yazınız.</a:t>
            </a:r>
          </a:p>
        </p:txBody>
      </p:sp>
    </p:spTree>
    <p:extLst>
      <p:ext uri="{BB962C8B-B14F-4D97-AF65-F5344CB8AC3E}">
        <p14:creationId xmlns:p14="http://schemas.microsoft.com/office/powerpoint/2010/main" val="394722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585428-84AF-4B05-A214-8FAD55FB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FONKSİYONA PARAMETRE OLARAK DİZİLER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054C7B0-F3BB-4941-A635-B92D6A72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ikiBoyutluDiziOku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[]</a:t>
            </a:r>
            <a:r>
              <a:rPr lang="tr-TR" sz="1300" dirty="0">
                <a:solidFill>
                  <a:srgbClr val="FF0000"/>
                </a:solidFill>
                <a:latin typeface="Consolas" panose="020B0609020204030204" pitchFamily="49" charset="0"/>
              </a:rPr>
              <a:t>[2]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ikiBoyutluDiziYaz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[]</a:t>
            </a:r>
            <a:r>
              <a:rPr lang="tr-TR" sz="1300" dirty="0">
                <a:solidFill>
                  <a:srgbClr val="FF0000"/>
                </a:solidFill>
                <a:latin typeface="Consolas" panose="020B0609020204030204" pitchFamily="49" charset="0"/>
              </a:rPr>
              <a:t>[2]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sz="13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matris[3][2];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ikiBoyutluDiziOku</a:t>
            </a:r>
            <a:r>
              <a:rPr lang="tr-TR" sz="1300" dirty="0">
                <a:latin typeface="Consolas" panose="020B0609020204030204" pitchFamily="49" charset="0"/>
              </a:rPr>
              <a:t>(matris);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ikiBoyutluDiziYaz</a:t>
            </a:r>
            <a:r>
              <a:rPr lang="tr-TR" sz="1300" dirty="0">
                <a:latin typeface="Consolas" panose="020B0609020204030204" pitchFamily="49" charset="0"/>
              </a:rPr>
              <a:t>(matris);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return</a:t>
            </a:r>
            <a:r>
              <a:rPr lang="tr-TR" sz="13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ikiBoyutluDiziOku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[]</a:t>
            </a:r>
            <a:r>
              <a:rPr lang="tr-TR" sz="1300" dirty="0">
                <a:solidFill>
                  <a:srgbClr val="FF0000"/>
                </a:solidFill>
                <a:latin typeface="Consolas" panose="020B0609020204030204" pitchFamily="49" charset="0"/>
              </a:rPr>
              <a:t>[2]</a:t>
            </a:r>
            <a:r>
              <a:rPr lang="tr-TR" sz="13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//Bu fonksiyonda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; iki boyutlu ve 3x2 </a:t>
            </a:r>
            <a:r>
              <a:rPr lang="tr-TR" sz="1300" dirty="0" err="1">
                <a:latin typeface="Consolas" panose="020B0609020204030204" pitchFamily="49" charset="0"/>
              </a:rPr>
              <a:t>lik</a:t>
            </a:r>
            <a:r>
              <a:rPr lang="tr-TR" sz="1300" dirty="0">
                <a:latin typeface="Consolas" panose="020B0609020204030204" pitchFamily="49" charset="0"/>
              </a:rPr>
              <a:t> bir matris olarak kabul edilir.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i,j</a:t>
            </a:r>
            <a:r>
              <a:rPr lang="tr-TR" sz="1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(i=0; i&lt;3; i++)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("%d. Satırı </a:t>
            </a:r>
            <a:r>
              <a:rPr lang="tr-TR" sz="1300" dirty="0" err="1">
                <a:latin typeface="Consolas" panose="020B0609020204030204" pitchFamily="49" charset="0"/>
              </a:rPr>
              <a:t>Girin:",i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(j=0; j&lt;2; j++)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    </a:t>
            </a:r>
            <a:r>
              <a:rPr lang="tr-TR" sz="1300" dirty="0" err="1">
                <a:latin typeface="Consolas" panose="020B0609020204030204" pitchFamily="49" charset="0"/>
              </a:rPr>
              <a:t>scanf</a:t>
            </a:r>
            <a:r>
              <a:rPr lang="tr-TR" sz="1300" dirty="0">
                <a:latin typeface="Consolas" panose="020B0609020204030204" pitchFamily="49" charset="0"/>
              </a:rPr>
              <a:t>("%d",&amp;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 [i][j]);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ikiBoyutluDiziYaz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[]</a:t>
            </a:r>
            <a:r>
              <a:rPr lang="tr-TR" sz="1300" dirty="0">
                <a:solidFill>
                  <a:srgbClr val="FF0000"/>
                </a:solidFill>
                <a:latin typeface="Consolas" panose="020B0609020204030204" pitchFamily="49" charset="0"/>
              </a:rPr>
              <a:t>[2]</a:t>
            </a:r>
            <a:r>
              <a:rPr lang="tr-TR" sz="13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//Bu fonksiyonda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; iki boyutlu ve 3x2 </a:t>
            </a:r>
            <a:r>
              <a:rPr lang="tr-TR" sz="1300" dirty="0" err="1">
                <a:latin typeface="Consolas" panose="020B0609020204030204" pitchFamily="49" charset="0"/>
              </a:rPr>
              <a:t>lik</a:t>
            </a:r>
            <a:r>
              <a:rPr lang="tr-TR" sz="1300" dirty="0">
                <a:latin typeface="Consolas" panose="020B0609020204030204" pitchFamily="49" charset="0"/>
              </a:rPr>
              <a:t> bir matris olarak kabul edilir.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i,j</a:t>
            </a:r>
            <a:r>
              <a:rPr lang="tr-TR" sz="1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(i=0; i&lt;3; i++)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(j=0; j&lt;2; j++)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  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("%d\t",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 [i][j]);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  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6D4B216-40C6-49CD-9A7C-24CB5350C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Parametre olarak gönderilen dizinin boyutu kadar köşeli parantez açılır ve kapatılır, </a:t>
            </a:r>
            <a:r>
              <a:rPr lang="tr-TR" b="1" dirty="0"/>
              <a:t>ilk köşeli parantez içerisine eleman sayısını ifade eden değer yazılmaz</a:t>
            </a:r>
            <a:r>
              <a:rPr lang="tr-TR" dirty="0"/>
              <a:t>, </a:t>
            </a:r>
            <a:r>
              <a:rPr lang="tr-TR" b="1" dirty="0">
                <a:solidFill>
                  <a:srgbClr val="FF0000"/>
                </a:solidFill>
              </a:rPr>
              <a:t>fakat diğerlerine eleman sayıları verilmek zorundadır. </a:t>
            </a:r>
          </a:p>
          <a:p>
            <a:pPr algn="just" eaLnBrk="1" hangingPunct="1"/>
            <a:r>
              <a:rPr lang="tr-TR" altLang="tr-TR" dirty="0"/>
              <a:t>Derleyici bu değerleri elemanların hafızaya yerleşimlerini tanımlamak için kullanır. </a:t>
            </a:r>
          </a:p>
          <a:p>
            <a:pPr algn="just" eaLnBrk="1" hangingPunct="1"/>
            <a:r>
              <a:rPr lang="tr-TR" altLang="tr-TR" dirty="0"/>
              <a:t>Dizi hangi tür olursa olsun, hafıza </a:t>
            </a:r>
            <a:r>
              <a:rPr lang="tr-TR" altLang="tr-TR" dirty="0" err="1"/>
              <a:t>ardarda</a:t>
            </a:r>
            <a:r>
              <a:rPr lang="tr-TR" altLang="tr-TR" dirty="0"/>
              <a:t> gelen hücrelerden oluşur. </a:t>
            </a:r>
          </a:p>
          <a:p>
            <a:pPr algn="just"/>
            <a:r>
              <a:rPr lang="tr-TR" altLang="tr-TR" dirty="0"/>
              <a:t>Dolayısı ile indis numaraları ne olursa olsun, bütün dizi elemanları hafızada ardışık olarak saklanmak zorundadır.</a:t>
            </a:r>
          </a:p>
          <a:p>
            <a:pPr algn="just"/>
            <a:r>
              <a:rPr lang="tr-TR" altLang="tr-TR" dirty="0"/>
              <a:t>Fonksiyonlarda; parametre tanımlarında dizlerin gösterici (</a:t>
            </a:r>
            <a:r>
              <a:rPr lang="tr-TR" altLang="tr-TR" dirty="0" err="1"/>
              <a:t>pointer</a:t>
            </a:r>
            <a:r>
              <a:rPr lang="tr-TR" altLang="tr-TR" dirty="0"/>
              <a:t>) olarak tanımlanması daha avantajlıdır. İleride anlatılacaktır.</a:t>
            </a:r>
            <a:endParaRPr lang="en-US" altLang="tr-TR" dirty="0"/>
          </a:p>
          <a:p>
            <a:pPr marL="0" indent="0" algn="just" eaLnBrk="1" hangingPunct="1">
              <a:buNone/>
            </a:pPr>
            <a:endParaRPr lang="tr-TR" alt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410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dillerde, </a:t>
            </a:r>
            <a:br>
              <a:rPr lang="tr-TR" b="1" dirty="0"/>
            </a:br>
            <a:r>
              <a:rPr lang="tr-TR" b="1" dirty="0"/>
              <a:t>veri ve bu veriyi işleyen yapılar  </a:t>
            </a:r>
            <a:br>
              <a:rPr lang="tr-TR" b="1" dirty="0"/>
            </a:br>
            <a:r>
              <a:rPr lang="tr-TR" b="1" dirty="0"/>
              <a:t>birbirinden ayrıdır.</a:t>
            </a:r>
          </a:p>
          <a:p>
            <a:pPr marL="0" indent="0">
              <a:buNone/>
            </a:pP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Yapısal Programların Ana Çerçevesi:</a:t>
            </a:r>
          </a:p>
          <a:p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</a:rPr>
              <a:t>Değişkenler tanımlanır </a:t>
            </a:r>
            <a:br>
              <a:rPr lang="tr-TR" dirty="0">
                <a:solidFill>
                  <a:srgbClr val="0070C0"/>
                </a:solidFill>
              </a:rPr>
            </a:b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variable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declaration</a:t>
            </a:r>
            <a:r>
              <a:rPr lang="tr-TR" dirty="0"/>
              <a:t>)</a:t>
            </a:r>
          </a:p>
          <a:p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</a:rPr>
              <a:t>Fonksiyonlar 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function</a:t>
            </a:r>
            <a:r>
              <a:rPr lang="tr-TR" dirty="0"/>
              <a:t>) </a:t>
            </a:r>
          </a:p>
          <a:p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</a:rPr>
              <a:t>Ana fonksiyon </a:t>
            </a:r>
            <a:br>
              <a:rPr lang="tr-TR" dirty="0">
                <a:solidFill>
                  <a:srgbClr val="0070C0"/>
                </a:solidFill>
              </a:rPr>
            </a:b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</a:t>
            </a:r>
            <a:r>
              <a:rPr lang="tr-TR" dirty="0" err="1">
                <a:solidFill>
                  <a:srgbClr val="C00000"/>
                </a:solidFill>
              </a:rPr>
              <a:t>function</a:t>
            </a:r>
            <a:r>
              <a:rPr lang="tr-TR" dirty="0"/>
              <a:t>)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</a:rPr>
              <a:t>Değişken </a:t>
            </a:r>
            <a:r>
              <a:rPr lang="tr-TR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variable</a:t>
            </a:r>
            <a:r>
              <a:rPr lang="tr-TR" dirty="0"/>
              <a:t>), </a:t>
            </a:r>
            <a:r>
              <a:rPr lang="tr-TR" b="1" dirty="0">
                <a:solidFill>
                  <a:srgbClr val="7030A0"/>
                </a:solidFill>
                <a:highlight>
                  <a:srgbClr val="FFFF00"/>
                </a:highlight>
              </a:rPr>
              <a:t>Dizi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Verinin hangi yapı içine konulacağını, </a:t>
            </a:r>
            <a:r>
              <a:rPr lang="tr-TR" i="1" dirty="0"/>
              <a:t>verinin doğal şekli</a:t>
            </a:r>
            <a:r>
              <a:rPr lang="tr-TR" dirty="0"/>
              <a:t> ve </a:t>
            </a:r>
            <a:r>
              <a:rPr lang="tr-TR" i="1" dirty="0"/>
              <a:t>veriye erişim şekli </a:t>
            </a:r>
            <a:r>
              <a:rPr lang="tr-TR" dirty="0"/>
              <a:t>belirler.</a:t>
            </a:r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sz="2200" b="1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tr-TR" sz="2200" b="1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else</a:t>
            </a:r>
          </a:p>
          <a:p>
            <a:r>
              <a:rPr lang="tr-TR" sz="2200" b="1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switch</a:t>
            </a:r>
            <a:endParaRPr lang="tr-TR" sz="2200" b="1" dirty="0">
              <a:solidFill>
                <a:srgbClr val="7030A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do, </a:t>
            </a:r>
            <a:r>
              <a:rPr lang="tr-TR" sz="2200" b="1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endParaRPr lang="tr-TR" sz="2200" b="1" dirty="0">
              <a:solidFill>
                <a:srgbClr val="7030A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tr-TR" sz="2200" b="1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endParaRPr lang="tr-TR" sz="2200" b="1" dirty="0">
              <a:solidFill>
                <a:srgbClr val="7030A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tr-TR" sz="2200" b="1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continue</a:t>
            </a:r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break, </a:t>
            </a:r>
            <a:r>
              <a:rPr lang="tr-TR" sz="2200" b="1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endParaRPr lang="tr-TR" sz="2200" b="1" dirty="0">
              <a:solidFill>
                <a:srgbClr val="7030A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18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585428-84AF-4B05-A214-8FAD55FB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ÖRNEK 6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054C7B0-F3BB-4941-A635-B92D6A72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#define SATIR 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#define SUTUN 2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matrisDoldur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pMatris</a:t>
            </a:r>
            <a:r>
              <a:rPr lang="tr-TR" sz="1300" dirty="0">
                <a:latin typeface="Consolas" panose="020B0609020204030204" pitchFamily="49" charset="0"/>
              </a:rPr>
              <a:t>[SATIR][SUTUN] ,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pSatir</a:t>
            </a:r>
            <a:r>
              <a:rPr lang="tr-TR" sz="1300" dirty="0">
                <a:latin typeface="Consolas" panose="020B0609020204030204" pitchFamily="49" charset="0"/>
              </a:rPr>
              <a:t>,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pSutun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sutunToplamlariYaz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pMatris</a:t>
            </a:r>
            <a:r>
              <a:rPr lang="tr-TR" sz="1300" dirty="0">
                <a:latin typeface="Consolas" panose="020B0609020204030204" pitchFamily="49" charset="0"/>
              </a:rPr>
              <a:t>[SATIR][SUTUN] ,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pSatir</a:t>
            </a:r>
            <a:r>
              <a:rPr lang="tr-TR" sz="1300" dirty="0">
                <a:latin typeface="Consolas" panose="020B0609020204030204" pitchFamily="49" charset="0"/>
              </a:rPr>
              <a:t>,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pSutun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sz="13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matris[SATIR][SUTUN];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matrisDoldur</a:t>
            </a:r>
            <a:r>
              <a:rPr lang="tr-TR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tr-TR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matris,SATIR,SUTUN</a:t>
            </a:r>
            <a:r>
              <a:rPr lang="tr-TR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sutunToplamlariYaz</a:t>
            </a:r>
            <a:r>
              <a:rPr lang="tr-TR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tr-TR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matris,SATIR,SUTUN</a:t>
            </a:r>
            <a:r>
              <a:rPr lang="tr-TR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return</a:t>
            </a:r>
            <a:r>
              <a:rPr lang="tr-TR" sz="13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matrisDoldur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pMatris</a:t>
            </a:r>
            <a:r>
              <a:rPr lang="tr-TR" sz="1300" dirty="0">
                <a:latin typeface="Consolas" panose="020B0609020204030204" pitchFamily="49" charset="0"/>
              </a:rPr>
              <a:t>[SATIR][SUTUN],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pSatir</a:t>
            </a:r>
            <a:r>
              <a:rPr lang="tr-TR" sz="1300" dirty="0">
                <a:latin typeface="Consolas" panose="020B0609020204030204" pitchFamily="49" charset="0"/>
              </a:rPr>
              <a:t>,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pSutun</a:t>
            </a:r>
            <a:r>
              <a:rPr lang="tr-TR" sz="13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i,j</a:t>
            </a:r>
            <a:r>
              <a:rPr lang="tr-TR" sz="1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(i=0; i&lt;</a:t>
            </a:r>
            <a:r>
              <a:rPr lang="tr-TR" sz="1300" dirty="0" err="1">
                <a:latin typeface="Consolas" panose="020B0609020204030204" pitchFamily="49" charset="0"/>
              </a:rPr>
              <a:t>pSatir</a:t>
            </a:r>
            <a:r>
              <a:rPr lang="tr-TR" sz="1300" dirty="0">
                <a:latin typeface="Consolas" panose="020B0609020204030204" pitchFamily="49" charset="0"/>
              </a:rPr>
              <a:t>; i++)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("%d. </a:t>
            </a:r>
            <a:r>
              <a:rPr lang="tr-TR" sz="1300" dirty="0" err="1">
                <a:latin typeface="Consolas" panose="020B0609020204030204" pitchFamily="49" charset="0"/>
              </a:rPr>
              <a:t>satirda</a:t>
            </a:r>
            <a:r>
              <a:rPr lang="tr-TR" sz="1300" dirty="0">
                <a:latin typeface="Consolas" panose="020B0609020204030204" pitchFamily="49" charset="0"/>
              </a:rPr>
              <a:t> %d değer giriniz:",i+1,SUTUN);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(j=0; j&lt;</a:t>
            </a:r>
            <a:r>
              <a:rPr lang="tr-TR" sz="1300" dirty="0" err="1">
                <a:latin typeface="Consolas" panose="020B0609020204030204" pitchFamily="49" charset="0"/>
              </a:rPr>
              <a:t>pSutun</a:t>
            </a:r>
            <a:r>
              <a:rPr lang="tr-TR" sz="1300" dirty="0">
                <a:latin typeface="Consolas" panose="020B0609020204030204" pitchFamily="49" charset="0"/>
              </a:rPr>
              <a:t>; j++)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  </a:t>
            </a:r>
            <a:r>
              <a:rPr lang="tr-TR" sz="1300" dirty="0" err="1">
                <a:latin typeface="Consolas" panose="020B0609020204030204" pitchFamily="49" charset="0"/>
              </a:rPr>
              <a:t>scanf</a:t>
            </a:r>
            <a:r>
              <a:rPr lang="tr-TR" sz="1300" dirty="0">
                <a:latin typeface="Consolas" panose="020B0609020204030204" pitchFamily="49" charset="0"/>
              </a:rPr>
              <a:t>("%d",&amp;</a:t>
            </a:r>
            <a:r>
              <a:rPr lang="tr-TR" sz="1300" dirty="0" err="1">
                <a:latin typeface="Consolas" panose="020B0609020204030204" pitchFamily="49" charset="0"/>
              </a:rPr>
              <a:t>pMatris</a:t>
            </a:r>
            <a:r>
              <a:rPr lang="tr-TR" sz="1300" dirty="0">
                <a:latin typeface="Consolas" panose="020B0609020204030204" pitchFamily="49" charset="0"/>
              </a:rPr>
              <a:t>[i][j]);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sutunToplamlariYaz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pMatris</a:t>
            </a:r>
            <a:r>
              <a:rPr lang="tr-TR" sz="1300" dirty="0">
                <a:latin typeface="Consolas" panose="020B0609020204030204" pitchFamily="49" charset="0"/>
              </a:rPr>
              <a:t>[SATIR][SUTUN] ,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pSatir</a:t>
            </a:r>
            <a:r>
              <a:rPr lang="tr-TR" sz="1300" dirty="0">
                <a:latin typeface="Consolas" panose="020B0609020204030204" pitchFamily="49" charset="0"/>
              </a:rPr>
              <a:t>,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pSutun</a:t>
            </a:r>
            <a:r>
              <a:rPr lang="tr-TR" sz="13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i,j</a:t>
            </a:r>
            <a:r>
              <a:rPr lang="tr-TR" sz="1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("\</a:t>
            </a:r>
            <a:r>
              <a:rPr lang="tr-TR" sz="1300" dirty="0" err="1">
                <a:latin typeface="Consolas" panose="020B0609020204030204" pitchFamily="49" charset="0"/>
              </a:rPr>
              <a:t>nSütun</a:t>
            </a:r>
            <a:r>
              <a:rPr lang="tr-TR" sz="1300" dirty="0">
                <a:latin typeface="Consolas" panose="020B0609020204030204" pitchFamily="49" charset="0"/>
              </a:rPr>
              <a:t> Toplamları:\n");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(j=0; j&lt;</a:t>
            </a:r>
            <a:r>
              <a:rPr lang="tr-TR" sz="1300" dirty="0" err="1">
                <a:latin typeface="Consolas" panose="020B0609020204030204" pitchFamily="49" charset="0"/>
              </a:rPr>
              <a:t>pSutun</a:t>
            </a:r>
            <a:r>
              <a:rPr lang="tr-TR" sz="1300" dirty="0">
                <a:latin typeface="Consolas" panose="020B0609020204030204" pitchFamily="49" charset="0"/>
              </a:rPr>
              <a:t>; j++)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"%4d "</a:t>
            </a:r>
            <a:r>
              <a:rPr lang="tr-TR" sz="1300" dirty="0">
                <a:latin typeface="Consolas" panose="020B0609020204030204" pitchFamily="49" charset="0"/>
              </a:rPr>
              <a:t>, j+1);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" Top\n"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(j=0; j</a:t>
            </a:r>
            <a:r>
              <a:rPr lang="tr-TR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&lt;=</a:t>
            </a:r>
            <a:r>
              <a:rPr lang="tr-TR" sz="1300" dirty="0" err="1">
                <a:latin typeface="Consolas" panose="020B0609020204030204" pitchFamily="49" charset="0"/>
              </a:rPr>
              <a:t>pSutun</a:t>
            </a:r>
            <a:r>
              <a:rPr lang="tr-TR" sz="1300" dirty="0">
                <a:latin typeface="Consolas" panose="020B0609020204030204" pitchFamily="49" charset="0"/>
              </a:rPr>
              <a:t>; j++)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"---- "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(i=0; i&lt;</a:t>
            </a:r>
            <a:r>
              <a:rPr lang="tr-TR" sz="1300" dirty="0" err="1">
                <a:latin typeface="Consolas" panose="020B0609020204030204" pitchFamily="49" charset="0"/>
              </a:rPr>
              <a:t>pSatir</a:t>
            </a:r>
            <a:r>
              <a:rPr lang="tr-TR" sz="1300" dirty="0">
                <a:latin typeface="Consolas" panose="020B0609020204030204" pitchFamily="49" charset="0"/>
              </a:rPr>
              <a:t>; i++)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toplam=0;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(j=0; j&lt;</a:t>
            </a:r>
            <a:r>
              <a:rPr lang="tr-TR" sz="1300" dirty="0" err="1">
                <a:latin typeface="Consolas" panose="020B0609020204030204" pitchFamily="49" charset="0"/>
              </a:rPr>
              <a:t>pSutun</a:t>
            </a:r>
            <a:r>
              <a:rPr lang="tr-TR" sz="1300" dirty="0">
                <a:latin typeface="Consolas" panose="020B0609020204030204" pitchFamily="49" charset="0"/>
              </a:rPr>
              <a:t>; j++)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  toplam+=</a:t>
            </a:r>
            <a:r>
              <a:rPr lang="tr-TR" sz="1300" dirty="0" err="1">
                <a:latin typeface="Consolas" panose="020B0609020204030204" pitchFamily="49" charset="0"/>
              </a:rPr>
              <a:t>pMatris</a:t>
            </a:r>
            <a:r>
              <a:rPr lang="tr-TR" sz="1300" dirty="0">
                <a:latin typeface="Consolas" panose="020B0609020204030204" pitchFamily="49" charset="0"/>
              </a:rPr>
              <a:t>[i][j];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"%4d "</a:t>
            </a:r>
            <a:r>
              <a:rPr lang="tr-TR" sz="1300" dirty="0">
                <a:latin typeface="Consolas" panose="020B0609020204030204" pitchFamily="49" charset="0"/>
              </a:rPr>
              <a:t>,</a:t>
            </a:r>
            <a:r>
              <a:rPr lang="tr-TR" sz="1300" dirty="0" err="1">
                <a:latin typeface="Consolas" panose="020B0609020204030204" pitchFamily="49" charset="0"/>
              </a:rPr>
              <a:t>pMatris</a:t>
            </a:r>
            <a:r>
              <a:rPr lang="tr-TR" sz="1300" dirty="0">
                <a:latin typeface="Consolas" panose="020B0609020204030204" pitchFamily="49" charset="0"/>
              </a:rPr>
              <a:t>[i][j]);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"%4d\</a:t>
            </a:r>
            <a:r>
              <a:rPr lang="tr-TR" sz="1300" dirty="0" err="1">
                <a:highlight>
                  <a:srgbClr val="FFFF00"/>
                </a:highlight>
                <a:latin typeface="Consolas" panose="020B0609020204030204" pitchFamily="49" charset="0"/>
              </a:rPr>
              <a:t>n"</a:t>
            </a:r>
            <a:r>
              <a:rPr lang="tr-TR" sz="1300" dirty="0" err="1">
                <a:latin typeface="Consolas" panose="020B0609020204030204" pitchFamily="49" charset="0"/>
              </a:rPr>
              <a:t>,toplam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6D4B216-40C6-49CD-9A7C-24CB5350C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tr-TR" altLang="tr-TR" sz="1200" b="1" dirty="0">
                <a:latin typeface="Consolas" panose="020B0609020204030204" pitchFamily="49" charset="0"/>
              </a:rPr>
              <a:t>1. </a:t>
            </a:r>
            <a:r>
              <a:rPr lang="tr-TR" altLang="tr-TR" sz="1200" b="1" dirty="0" err="1">
                <a:latin typeface="Consolas" panose="020B0609020204030204" pitchFamily="49" charset="0"/>
              </a:rPr>
              <a:t>satirda</a:t>
            </a:r>
            <a:r>
              <a:rPr lang="tr-TR" altLang="tr-TR" sz="1200" b="1" dirty="0">
                <a:latin typeface="Consolas" panose="020B0609020204030204" pitchFamily="49" charset="0"/>
              </a:rPr>
              <a:t> 2 değer giriniz: 2 3</a:t>
            </a:r>
          </a:p>
          <a:p>
            <a:pPr marL="0" indent="0" algn="just" eaLnBrk="1" hangingPunct="1">
              <a:buNone/>
            </a:pPr>
            <a:r>
              <a:rPr lang="tr-TR" altLang="tr-TR" sz="1200" b="1" dirty="0">
                <a:latin typeface="Consolas" panose="020B0609020204030204" pitchFamily="49" charset="0"/>
              </a:rPr>
              <a:t>2. </a:t>
            </a:r>
            <a:r>
              <a:rPr lang="tr-TR" altLang="tr-TR" sz="1200" b="1" dirty="0" err="1">
                <a:latin typeface="Consolas" panose="020B0609020204030204" pitchFamily="49" charset="0"/>
              </a:rPr>
              <a:t>satirda</a:t>
            </a:r>
            <a:r>
              <a:rPr lang="tr-TR" altLang="tr-TR" sz="1200" b="1" dirty="0">
                <a:latin typeface="Consolas" panose="020B0609020204030204" pitchFamily="49" charset="0"/>
              </a:rPr>
              <a:t> 2 değer giriniz:4 5</a:t>
            </a:r>
          </a:p>
          <a:p>
            <a:pPr marL="0" indent="0" algn="just" eaLnBrk="1" hangingPunct="1">
              <a:buNone/>
            </a:pPr>
            <a:r>
              <a:rPr lang="tr-TR" altLang="tr-TR" sz="1200" b="1" dirty="0">
                <a:latin typeface="Consolas" panose="020B0609020204030204" pitchFamily="49" charset="0"/>
              </a:rPr>
              <a:t>3. </a:t>
            </a:r>
            <a:r>
              <a:rPr lang="tr-TR" altLang="tr-TR" sz="1200" b="1" dirty="0" err="1">
                <a:latin typeface="Consolas" panose="020B0609020204030204" pitchFamily="49" charset="0"/>
              </a:rPr>
              <a:t>satirda</a:t>
            </a:r>
            <a:r>
              <a:rPr lang="tr-TR" altLang="tr-TR" sz="1200" b="1" dirty="0">
                <a:latin typeface="Consolas" panose="020B0609020204030204" pitchFamily="49" charset="0"/>
              </a:rPr>
              <a:t> 2 değer giriniz:7  6 </a:t>
            </a:r>
          </a:p>
          <a:p>
            <a:pPr marL="0" indent="0" algn="just" eaLnBrk="1" hangingPunct="1">
              <a:buNone/>
            </a:pPr>
            <a:endParaRPr lang="tr-TR" altLang="tr-TR" sz="1200" b="1" dirty="0">
              <a:latin typeface="Consolas" panose="020B0609020204030204" pitchFamily="49" charset="0"/>
            </a:endParaRPr>
          </a:p>
          <a:p>
            <a:pPr marL="0" indent="0" algn="just" eaLnBrk="1" hangingPunct="1">
              <a:buNone/>
            </a:pPr>
            <a:r>
              <a:rPr lang="tr-TR" altLang="tr-TR" sz="1200" b="1" dirty="0">
                <a:latin typeface="Consolas" panose="020B0609020204030204" pitchFamily="49" charset="0"/>
              </a:rPr>
              <a:t>Sütun Toplamları:</a:t>
            </a:r>
          </a:p>
          <a:p>
            <a:pPr marL="0" indent="0" algn="just" eaLnBrk="1" hangingPunct="1">
              <a:buNone/>
            </a:pPr>
            <a:r>
              <a:rPr lang="tr-TR" altLang="tr-TR" sz="1200" b="1" dirty="0">
                <a:latin typeface="Consolas" panose="020B0609020204030204" pitchFamily="49" charset="0"/>
              </a:rPr>
              <a:t>   1    2  Top</a:t>
            </a:r>
          </a:p>
          <a:p>
            <a:pPr marL="0" indent="0" algn="just" eaLnBrk="1" hangingPunct="1">
              <a:buNone/>
            </a:pPr>
            <a:r>
              <a:rPr lang="tr-TR" altLang="tr-TR" sz="1200" b="1" dirty="0">
                <a:latin typeface="Consolas" panose="020B0609020204030204" pitchFamily="49" charset="0"/>
              </a:rPr>
              <a:t>---- ---- ----</a:t>
            </a:r>
          </a:p>
          <a:p>
            <a:pPr marL="0" indent="0" algn="just" eaLnBrk="1" hangingPunct="1">
              <a:buNone/>
            </a:pPr>
            <a:r>
              <a:rPr lang="tr-TR" altLang="tr-TR" sz="1200" b="1" dirty="0">
                <a:latin typeface="Consolas" panose="020B0609020204030204" pitchFamily="49" charset="0"/>
              </a:rPr>
              <a:t>   2    3    5</a:t>
            </a:r>
          </a:p>
          <a:p>
            <a:pPr marL="0" indent="0" algn="just" eaLnBrk="1" hangingPunct="1">
              <a:buNone/>
            </a:pPr>
            <a:r>
              <a:rPr lang="tr-TR" altLang="tr-TR" sz="1200" b="1" dirty="0">
                <a:latin typeface="Consolas" panose="020B0609020204030204" pitchFamily="49" charset="0"/>
              </a:rPr>
              <a:t>   4    5    9</a:t>
            </a:r>
          </a:p>
          <a:p>
            <a:pPr marL="0" indent="0" algn="just" eaLnBrk="1" hangingPunct="1">
              <a:buNone/>
            </a:pPr>
            <a:r>
              <a:rPr lang="tr-TR" altLang="tr-TR" sz="1200" b="1" dirty="0">
                <a:latin typeface="Consolas" panose="020B0609020204030204" pitchFamily="49" charset="0"/>
              </a:rPr>
              <a:t>   7    6   13</a:t>
            </a:r>
            <a:endParaRPr lang="tr-TR" sz="1200" b="1" dirty="0"/>
          </a:p>
          <a:p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E7F4EE50-8103-4F10-866B-6201D926CD05}"/>
              </a:ext>
            </a:extLst>
          </p:cNvPr>
          <p:cNvSpPr/>
          <p:nvPr/>
        </p:nvSpPr>
        <p:spPr>
          <a:xfrm rot="19152993">
            <a:off x="522913" y="1949721"/>
            <a:ext cx="7260706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boyutlu diziler parametre olarak </a:t>
            </a:r>
          </a:p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fonksiyonlarda kullanılırken </a:t>
            </a:r>
          </a:p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Boyutları da parametre </a:t>
            </a:r>
          </a:p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olarak göndermek gelenektir!.</a:t>
            </a:r>
            <a:b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Yanlışları Önler!</a:t>
            </a:r>
          </a:p>
        </p:txBody>
      </p:sp>
    </p:spTree>
    <p:extLst>
      <p:ext uri="{BB962C8B-B14F-4D97-AF65-F5344CB8AC3E}">
        <p14:creationId xmlns:p14="http://schemas.microsoft.com/office/powerpoint/2010/main" val="278911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1033A2-827C-4536-9EFB-ABB8E82B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Tek boyutlu </a:t>
            </a:r>
            <a:r>
              <a:rPr lang="tr-TR" dirty="0"/>
              <a:t>Dizi nasıl tanımlanır?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8E4A3D-932D-4EBF-936E-5B855E0D6B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b="1" dirty="0" err="1">
                <a:latin typeface="Consolas" panose="020B0609020204030204" pitchFamily="49" charset="0"/>
              </a:rPr>
              <a:t>veritipi</a:t>
            </a:r>
            <a:r>
              <a:rPr lang="tr-TR" b="1" dirty="0">
                <a:latin typeface="Consolas" panose="020B0609020204030204" pitchFamily="49" charset="0"/>
              </a:rPr>
              <a:t> </a:t>
            </a:r>
            <a:r>
              <a:rPr lang="tr-TR" b="1" dirty="0" err="1">
                <a:latin typeface="Consolas" panose="020B0609020204030204" pitchFamily="49" charset="0"/>
              </a:rPr>
              <a:t>DiziKimligi</a:t>
            </a:r>
            <a:r>
              <a:rPr lang="tr-TR" b="1" dirty="0">
                <a:latin typeface="Consolas" panose="020B0609020204030204" pitchFamily="49" charset="0"/>
              </a:rPr>
              <a:t>[Uzunluk];</a:t>
            </a:r>
          </a:p>
          <a:p>
            <a:pPr marL="0" indent="0">
              <a:buNone/>
            </a:pPr>
            <a:r>
              <a:rPr lang="tr-TR" sz="1400" i="1" u="sng" dirty="0"/>
              <a:t>Beş tamsayı elemanı/terimi olan </a:t>
            </a:r>
            <a:r>
              <a:rPr lang="tr-TR" sz="1400" dirty="0"/>
              <a:t>bir dizi;</a:t>
            </a:r>
          </a:p>
          <a:p>
            <a:pPr marL="0" indent="0">
              <a:buNone/>
            </a:pPr>
            <a:r>
              <a:rPr lang="tr-TR" sz="1400" b="0" i="0" dirty="0" err="1">
                <a:effectLst/>
                <a:latin typeface="Consolas" panose="020B0609020204030204" pitchFamily="49" charset="0"/>
              </a:rPr>
              <a:t>int</a:t>
            </a:r>
            <a:r>
              <a:rPr lang="tr-TR" sz="1400" b="0" i="0" dirty="0">
                <a:effectLst/>
                <a:latin typeface="Consolas" panose="020B0609020204030204" pitchFamily="49" charset="0"/>
              </a:rPr>
              <a:t> </a:t>
            </a:r>
            <a:r>
              <a:rPr lang="tr-TR" sz="1400" b="0" i="0" dirty="0" err="1">
                <a:effectLst/>
                <a:latin typeface="Consolas" panose="020B0609020204030204" pitchFamily="49" charset="0"/>
              </a:rPr>
              <a:t>tamsayiDizisi</a:t>
            </a:r>
            <a:r>
              <a:rPr lang="tr-TR" sz="1400" b="0" i="0" dirty="0">
                <a:effectLst/>
                <a:latin typeface="Consolas" panose="020B0609020204030204" pitchFamily="49" charset="0"/>
              </a:rPr>
              <a:t>[</a:t>
            </a:r>
            <a:r>
              <a:rPr lang="tr-TR" sz="14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5</a:t>
            </a:r>
            <a:r>
              <a:rPr lang="tr-TR" sz="1400" b="0" i="0" dirty="0"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tr-TR" sz="1400" i="1" dirty="0"/>
              <a:t>Beş gerçek sayı elemanı/terimi olan</a:t>
            </a:r>
            <a:r>
              <a:rPr lang="tr-TR" sz="1400" dirty="0"/>
              <a:t> bir dizi;</a:t>
            </a:r>
          </a:p>
          <a:p>
            <a:pPr marL="0" indent="0">
              <a:buNone/>
            </a:pPr>
            <a:r>
              <a:rPr lang="tr-TR" sz="1400" b="0" i="0" dirty="0" err="1">
                <a:effectLst/>
                <a:latin typeface="Consolas" panose="020B0609020204030204" pitchFamily="49" charset="0"/>
              </a:rPr>
              <a:t>float</a:t>
            </a:r>
            <a:r>
              <a:rPr lang="tr-TR" sz="1400" b="0" i="0" dirty="0">
                <a:effectLst/>
                <a:latin typeface="Consolas" panose="020B0609020204030204" pitchFamily="49" charset="0"/>
              </a:rPr>
              <a:t> </a:t>
            </a:r>
            <a:r>
              <a:rPr lang="tr-TR" sz="1400" b="0" i="0" dirty="0" err="1">
                <a:effectLst/>
                <a:latin typeface="Consolas" panose="020B0609020204030204" pitchFamily="49" charset="0"/>
              </a:rPr>
              <a:t>reelsayiDizisi</a:t>
            </a:r>
            <a:r>
              <a:rPr lang="tr-TR" sz="1400" b="0" i="0" dirty="0">
                <a:effectLst/>
                <a:latin typeface="Consolas" panose="020B0609020204030204" pitchFamily="49" charset="0"/>
              </a:rPr>
              <a:t>[</a:t>
            </a:r>
            <a:r>
              <a:rPr lang="tr-TR" sz="14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5</a:t>
            </a:r>
            <a:r>
              <a:rPr lang="tr-TR" sz="1400" b="0" i="0" dirty="0"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tr-TR" sz="1400" dirty="0"/>
              <a:t>Dizinin elemanlarına varsayılan (</a:t>
            </a:r>
            <a:r>
              <a:rPr lang="tr-TR" sz="1400" dirty="0" err="1"/>
              <a:t>default</a:t>
            </a:r>
            <a:r>
              <a:rPr lang="tr-TR" sz="1400" dirty="0"/>
              <a:t>) değer verilebilir;</a:t>
            </a:r>
          </a:p>
          <a:p>
            <a:pPr marL="0" indent="0">
              <a:buNone/>
            </a:pPr>
            <a:r>
              <a:rPr lang="tr-TR" sz="14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sz="1400" b="0" i="0" dirty="0">
                <a:effectLst/>
                <a:latin typeface="Consolas" panose="020B0609020204030204" pitchFamily="49" charset="0"/>
              </a:rPr>
              <a:t> tamsayiDizisi1[</a:t>
            </a:r>
            <a:r>
              <a:rPr lang="tr-TR" sz="14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5</a:t>
            </a:r>
            <a:r>
              <a:rPr lang="tr-TR" sz="1400" b="0" i="0" dirty="0">
                <a:effectLst/>
                <a:latin typeface="Consolas" panose="020B0609020204030204" pitchFamily="49" charset="0"/>
              </a:rPr>
              <a:t>]= {</a:t>
            </a:r>
            <a:r>
              <a:rPr lang="tr-TR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1400" b="0" i="0" dirty="0">
                <a:effectLst/>
                <a:latin typeface="Consolas" panose="020B0609020204030204" pitchFamily="49" charset="0"/>
              </a:rPr>
              <a:t>,</a:t>
            </a:r>
            <a:r>
              <a:rPr lang="tr-TR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sz="1400" b="0" i="0" dirty="0">
                <a:effectLst/>
                <a:latin typeface="Consolas" panose="020B0609020204030204" pitchFamily="49" charset="0"/>
              </a:rPr>
              <a:t>,</a:t>
            </a:r>
            <a:r>
              <a:rPr lang="tr-TR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sz="1400" b="0" i="0" dirty="0">
                <a:effectLst/>
                <a:latin typeface="Consolas" panose="020B0609020204030204" pitchFamily="49" charset="0"/>
              </a:rPr>
              <a:t>,</a:t>
            </a:r>
            <a:r>
              <a:rPr lang="tr-TR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sz="1400" b="0" i="0" dirty="0">
                <a:effectLst/>
                <a:latin typeface="Consolas" panose="020B0609020204030204" pitchFamily="49" charset="0"/>
              </a:rPr>
              <a:t>,</a:t>
            </a:r>
            <a:r>
              <a:rPr lang="tr-TR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sz="1400" b="0" i="0" dirty="0"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tr-TR" sz="14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sz="1400" b="0" i="0" dirty="0">
                <a:effectLst/>
                <a:latin typeface="Consolas" panose="020B0609020204030204" pitchFamily="49" charset="0"/>
              </a:rPr>
              <a:t> tamsayiDizisi2[</a:t>
            </a:r>
            <a:r>
              <a:rPr lang="tr-TR" sz="14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5</a:t>
            </a:r>
            <a:r>
              <a:rPr lang="tr-TR" sz="1400" b="0" i="0" dirty="0">
                <a:effectLst/>
                <a:latin typeface="Consolas" panose="020B0609020204030204" pitchFamily="49" charset="0"/>
              </a:rPr>
              <a:t>]= {</a:t>
            </a:r>
            <a:r>
              <a:rPr lang="tr-TR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sz="1400" b="0" i="0" dirty="0">
                <a:effectLst/>
                <a:latin typeface="Consolas" panose="020B0609020204030204" pitchFamily="49" charset="0"/>
              </a:rPr>
              <a:t>}; //Hepsi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400" dirty="0"/>
              <a:t>Dizinin elemanlarına hepsine varsayılan (</a:t>
            </a:r>
            <a:r>
              <a:rPr lang="tr-TR" sz="1400" dirty="0" err="1"/>
              <a:t>default</a:t>
            </a:r>
            <a:r>
              <a:rPr lang="tr-TR" sz="1400" dirty="0"/>
              <a:t>) değer verilmeyebilir;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a[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5</a:t>
            </a:r>
            <a:r>
              <a:rPr lang="tr-TR" sz="1400" dirty="0">
                <a:latin typeface="Consolas" panose="020B0609020204030204" pitchFamily="49" charset="0"/>
              </a:rPr>
              <a:t>] = {1,2, [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4</a:t>
            </a:r>
            <a:r>
              <a:rPr lang="tr-TR" sz="1400" dirty="0">
                <a:latin typeface="Consolas" panose="020B0609020204030204" pitchFamily="49" charset="0"/>
              </a:rPr>
              <a:t>] = 12}; //5.eleman 12</a:t>
            </a:r>
          </a:p>
          <a:p>
            <a:pPr marL="0" indent="0" algn="ctr">
              <a:buNone/>
            </a:pPr>
            <a:endParaRPr lang="tr-TR" sz="1400" b="1" dirty="0"/>
          </a:p>
        </p:txBody>
      </p:sp>
      <p:grpSp>
        <p:nvGrpSpPr>
          <p:cNvPr id="31" name="Grup 30">
            <a:extLst>
              <a:ext uri="{FF2B5EF4-FFF2-40B4-BE49-F238E27FC236}">
                <a16:creationId xmlns:a16="http://schemas.microsoft.com/office/drawing/2014/main" id="{DD93D8C4-7492-4C5B-A9D1-4513D196D532}"/>
              </a:ext>
            </a:extLst>
          </p:cNvPr>
          <p:cNvGrpSpPr/>
          <p:nvPr/>
        </p:nvGrpSpPr>
        <p:grpSpPr>
          <a:xfrm>
            <a:off x="6643239" y="2586897"/>
            <a:ext cx="4552651" cy="2018414"/>
            <a:chOff x="696617" y="616967"/>
            <a:chExt cx="4552651" cy="2018414"/>
          </a:xfrm>
        </p:grpSpPr>
        <p:grpSp>
          <p:nvGrpSpPr>
            <p:cNvPr id="32" name="Grup 31">
              <a:extLst>
                <a:ext uri="{FF2B5EF4-FFF2-40B4-BE49-F238E27FC236}">
                  <a16:creationId xmlns:a16="http://schemas.microsoft.com/office/drawing/2014/main" id="{5A5711DF-5B88-4DCA-8E8C-44AC006111CC}"/>
                </a:ext>
              </a:extLst>
            </p:cNvPr>
            <p:cNvGrpSpPr/>
            <p:nvPr/>
          </p:nvGrpSpPr>
          <p:grpSpPr>
            <a:xfrm>
              <a:off x="1666754" y="1169043"/>
              <a:ext cx="2721701" cy="381965"/>
              <a:chOff x="1666754" y="1169043"/>
              <a:chExt cx="2721701" cy="381965"/>
            </a:xfrm>
          </p:grpSpPr>
          <p:sp>
            <p:nvSpPr>
              <p:cNvPr id="50" name="Dikdörtgen: Köşeleri Yuvarlatılmış 49">
                <a:extLst>
                  <a:ext uri="{FF2B5EF4-FFF2-40B4-BE49-F238E27FC236}">
                    <a16:creationId xmlns:a16="http://schemas.microsoft.com/office/drawing/2014/main" id="{B53B3E08-822B-413C-808C-6F84D99A79DC}"/>
                  </a:ext>
                </a:extLst>
              </p:cNvPr>
              <p:cNvSpPr/>
              <p:nvPr/>
            </p:nvSpPr>
            <p:spPr>
              <a:xfrm>
                <a:off x="1666754" y="1169043"/>
                <a:ext cx="497712" cy="3819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1" name="Dikdörtgen: Köşeleri Yuvarlatılmış 50">
                <a:extLst>
                  <a:ext uri="{FF2B5EF4-FFF2-40B4-BE49-F238E27FC236}">
                    <a16:creationId xmlns:a16="http://schemas.microsoft.com/office/drawing/2014/main" id="{A5E2BE9A-726B-46FB-A8A6-A2DCC1D9D911}"/>
                  </a:ext>
                </a:extLst>
              </p:cNvPr>
              <p:cNvSpPr/>
              <p:nvPr/>
            </p:nvSpPr>
            <p:spPr>
              <a:xfrm>
                <a:off x="2220410" y="1169043"/>
                <a:ext cx="497712" cy="3819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2" name="Dikdörtgen: Köşeleri Yuvarlatılmış 51">
                <a:extLst>
                  <a:ext uri="{FF2B5EF4-FFF2-40B4-BE49-F238E27FC236}">
                    <a16:creationId xmlns:a16="http://schemas.microsoft.com/office/drawing/2014/main" id="{0B9A4E81-9427-45B2-9F3D-6CD27563D824}"/>
                  </a:ext>
                </a:extLst>
              </p:cNvPr>
              <p:cNvSpPr/>
              <p:nvPr/>
            </p:nvSpPr>
            <p:spPr>
              <a:xfrm>
                <a:off x="2774066" y="1169043"/>
                <a:ext cx="497712" cy="3819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53" name="Dikdörtgen: Köşeleri Yuvarlatılmış 52">
                <a:extLst>
                  <a:ext uri="{FF2B5EF4-FFF2-40B4-BE49-F238E27FC236}">
                    <a16:creationId xmlns:a16="http://schemas.microsoft.com/office/drawing/2014/main" id="{3F4E916B-9595-4C63-8C67-D4836B812B28}"/>
                  </a:ext>
                </a:extLst>
              </p:cNvPr>
              <p:cNvSpPr/>
              <p:nvPr/>
            </p:nvSpPr>
            <p:spPr>
              <a:xfrm>
                <a:off x="3327722" y="1169043"/>
                <a:ext cx="497712" cy="3819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54" name="Dikdörtgen: Köşeleri Yuvarlatılmış 53">
                <a:extLst>
                  <a:ext uri="{FF2B5EF4-FFF2-40B4-BE49-F238E27FC236}">
                    <a16:creationId xmlns:a16="http://schemas.microsoft.com/office/drawing/2014/main" id="{0236721F-D7F8-4D31-A1EE-523AFF8177A7}"/>
                  </a:ext>
                </a:extLst>
              </p:cNvPr>
              <p:cNvSpPr/>
              <p:nvPr/>
            </p:nvSpPr>
            <p:spPr>
              <a:xfrm>
                <a:off x="3890743" y="1169043"/>
                <a:ext cx="497712" cy="3819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B3BF4AB0-E045-40C6-8CD8-18B03793DE54}"/>
                </a:ext>
              </a:extLst>
            </p:cNvPr>
            <p:cNvSpPr txBox="1"/>
            <p:nvPr/>
          </p:nvSpPr>
          <p:spPr>
            <a:xfrm>
              <a:off x="696617" y="1175359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Dizi [</a:t>
              </a:r>
              <a:r>
                <a:rPr lang="tr-TR" dirty="0">
                  <a:highlight>
                    <a:srgbClr val="FFFF00"/>
                  </a:highlight>
                </a:rPr>
                <a:t>5</a:t>
              </a:r>
              <a:r>
                <a:rPr lang="tr-TR" dirty="0"/>
                <a:t>];</a:t>
              </a:r>
            </a:p>
          </p:txBody>
        </p:sp>
        <p:grpSp>
          <p:nvGrpSpPr>
            <p:cNvPr id="34" name="Grup 33">
              <a:extLst>
                <a:ext uri="{FF2B5EF4-FFF2-40B4-BE49-F238E27FC236}">
                  <a16:creationId xmlns:a16="http://schemas.microsoft.com/office/drawing/2014/main" id="{D88CC57B-B515-46E1-87B3-872CA98FBDF1}"/>
                </a:ext>
              </a:extLst>
            </p:cNvPr>
            <p:cNvGrpSpPr/>
            <p:nvPr/>
          </p:nvGrpSpPr>
          <p:grpSpPr>
            <a:xfrm>
              <a:off x="1666754" y="1612024"/>
              <a:ext cx="2733556" cy="264956"/>
              <a:chOff x="1666754" y="1612024"/>
              <a:chExt cx="2733556" cy="264956"/>
            </a:xfrm>
          </p:grpSpPr>
          <p:sp>
            <p:nvSpPr>
              <p:cNvPr id="45" name="Metin kutusu 44">
                <a:extLst>
                  <a:ext uri="{FF2B5EF4-FFF2-40B4-BE49-F238E27FC236}">
                    <a16:creationId xmlns:a16="http://schemas.microsoft.com/office/drawing/2014/main" id="{9188FB5A-C17D-4A22-8ADF-0AF4C1F87443}"/>
                  </a:ext>
                </a:extLst>
              </p:cNvPr>
              <p:cNvSpPr txBox="1"/>
              <p:nvPr/>
            </p:nvSpPr>
            <p:spPr>
              <a:xfrm>
                <a:off x="1666754" y="1612024"/>
                <a:ext cx="4977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/>
                  <a:t>0</a:t>
                </a:r>
              </a:p>
            </p:txBody>
          </p:sp>
          <p:sp>
            <p:nvSpPr>
              <p:cNvPr id="46" name="Metin kutusu 45">
                <a:extLst>
                  <a:ext uri="{FF2B5EF4-FFF2-40B4-BE49-F238E27FC236}">
                    <a16:creationId xmlns:a16="http://schemas.microsoft.com/office/drawing/2014/main" id="{5EE3FF35-BB02-490A-84C8-D7FCDD8EED0A}"/>
                  </a:ext>
                </a:extLst>
              </p:cNvPr>
              <p:cNvSpPr txBox="1"/>
              <p:nvPr/>
            </p:nvSpPr>
            <p:spPr>
              <a:xfrm>
                <a:off x="2220410" y="1615370"/>
                <a:ext cx="4977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/>
                  <a:t>1</a:t>
                </a:r>
              </a:p>
            </p:txBody>
          </p:sp>
          <p:sp>
            <p:nvSpPr>
              <p:cNvPr id="47" name="Metin kutusu 46">
                <a:extLst>
                  <a:ext uri="{FF2B5EF4-FFF2-40B4-BE49-F238E27FC236}">
                    <a16:creationId xmlns:a16="http://schemas.microsoft.com/office/drawing/2014/main" id="{E69546FC-79EC-479E-B7AC-174DD129262F}"/>
                  </a:ext>
                </a:extLst>
              </p:cNvPr>
              <p:cNvSpPr txBox="1"/>
              <p:nvPr/>
            </p:nvSpPr>
            <p:spPr>
              <a:xfrm>
                <a:off x="2774066" y="1615370"/>
                <a:ext cx="4977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/>
                  <a:t>2</a:t>
                </a:r>
              </a:p>
            </p:txBody>
          </p:sp>
          <p:sp>
            <p:nvSpPr>
              <p:cNvPr id="48" name="Metin kutusu 47">
                <a:extLst>
                  <a:ext uri="{FF2B5EF4-FFF2-40B4-BE49-F238E27FC236}">
                    <a16:creationId xmlns:a16="http://schemas.microsoft.com/office/drawing/2014/main" id="{B085579D-9EF2-4E2D-8DA0-3B1F9B696010}"/>
                  </a:ext>
                </a:extLst>
              </p:cNvPr>
              <p:cNvSpPr txBox="1"/>
              <p:nvPr/>
            </p:nvSpPr>
            <p:spPr>
              <a:xfrm>
                <a:off x="3327722" y="1612024"/>
                <a:ext cx="4977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/>
                  <a:t>3</a:t>
                </a:r>
              </a:p>
            </p:txBody>
          </p:sp>
          <p:sp>
            <p:nvSpPr>
              <p:cNvPr id="49" name="Metin kutusu 48">
                <a:extLst>
                  <a:ext uri="{FF2B5EF4-FFF2-40B4-BE49-F238E27FC236}">
                    <a16:creationId xmlns:a16="http://schemas.microsoft.com/office/drawing/2014/main" id="{255527D8-249E-4C49-9598-A0E5800E71A4}"/>
                  </a:ext>
                </a:extLst>
              </p:cNvPr>
              <p:cNvSpPr txBox="1"/>
              <p:nvPr/>
            </p:nvSpPr>
            <p:spPr>
              <a:xfrm>
                <a:off x="3902598" y="1612024"/>
                <a:ext cx="4977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/>
                  <a:t>4</a:t>
                </a:r>
              </a:p>
            </p:txBody>
          </p:sp>
        </p:grpSp>
        <p:sp>
          <p:nvSpPr>
            <p:cNvPr id="35" name="Metin kutusu 34">
              <a:extLst>
                <a:ext uri="{FF2B5EF4-FFF2-40B4-BE49-F238E27FC236}">
                  <a16:creationId xmlns:a16="http://schemas.microsoft.com/office/drawing/2014/main" id="{F7986692-5ACC-465C-B9FA-B26747B1A2FF}"/>
                </a:ext>
              </a:extLst>
            </p:cNvPr>
            <p:cNvSpPr txBox="1"/>
            <p:nvPr/>
          </p:nvSpPr>
          <p:spPr>
            <a:xfrm>
              <a:off x="2464291" y="650814"/>
              <a:ext cx="11063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 Elemanları</a:t>
              </a:r>
            </a:p>
          </p:txBody>
        </p:sp>
        <p:cxnSp>
          <p:nvCxnSpPr>
            <p:cNvPr id="36" name="Düz Ok Bağlayıcısı 35">
              <a:extLst>
                <a:ext uri="{FF2B5EF4-FFF2-40B4-BE49-F238E27FC236}">
                  <a16:creationId xmlns:a16="http://schemas.microsoft.com/office/drawing/2014/main" id="{AB554955-35D1-4D15-BE4A-77E02FFA78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0721" y="828604"/>
              <a:ext cx="544489" cy="474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Düz Ok Bağlayıcısı 36">
              <a:extLst>
                <a:ext uri="{FF2B5EF4-FFF2-40B4-BE49-F238E27FC236}">
                  <a16:creationId xmlns:a16="http://schemas.microsoft.com/office/drawing/2014/main" id="{868986EC-0CC5-4F3B-AA1A-0E2D7EB53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6000" y="871079"/>
              <a:ext cx="192767" cy="403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Düz Ok Bağlayıcısı 37">
              <a:extLst>
                <a:ext uri="{FF2B5EF4-FFF2-40B4-BE49-F238E27FC236}">
                  <a16:creationId xmlns:a16="http://schemas.microsoft.com/office/drawing/2014/main" id="{B53BE3B8-A106-4247-B05D-B9602BDE3EE1}"/>
                </a:ext>
              </a:extLst>
            </p:cNvPr>
            <p:cNvCxnSpPr>
              <a:cxnSpLocks/>
            </p:cNvCxnSpPr>
            <p:nvPr/>
          </p:nvCxnSpPr>
          <p:spPr>
            <a:xfrm>
              <a:off x="3022922" y="864391"/>
              <a:ext cx="0" cy="410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Düz Ok Bağlayıcısı 38">
              <a:extLst>
                <a:ext uri="{FF2B5EF4-FFF2-40B4-BE49-F238E27FC236}">
                  <a16:creationId xmlns:a16="http://schemas.microsoft.com/office/drawing/2014/main" id="{ADC0B4B2-3A9B-468A-A748-EB5A57BBAC76}"/>
                </a:ext>
              </a:extLst>
            </p:cNvPr>
            <p:cNvCxnSpPr>
              <a:cxnSpLocks/>
            </p:cNvCxnSpPr>
            <p:nvPr/>
          </p:nvCxnSpPr>
          <p:spPr>
            <a:xfrm>
              <a:off x="3298178" y="871079"/>
              <a:ext cx="231676" cy="403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Düz Ok Bağlayıcısı 39">
              <a:extLst>
                <a:ext uri="{FF2B5EF4-FFF2-40B4-BE49-F238E27FC236}">
                  <a16:creationId xmlns:a16="http://schemas.microsoft.com/office/drawing/2014/main" id="{27E8A075-8D24-4B37-BAC5-9DAAE8910BF0}"/>
                </a:ext>
              </a:extLst>
            </p:cNvPr>
            <p:cNvCxnSpPr>
              <a:cxnSpLocks/>
            </p:cNvCxnSpPr>
            <p:nvPr/>
          </p:nvCxnSpPr>
          <p:spPr>
            <a:xfrm>
              <a:off x="3517344" y="828604"/>
              <a:ext cx="513636" cy="500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Metin kutusu 40">
              <a:extLst>
                <a:ext uri="{FF2B5EF4-FFF2-40B4-BE49-F238E27FC236}">
                  <a16:creationId xmlns:a16="http://schemas.microsoft.com/office/drawing/2014/main" id="{8BBAED47-451A-4356-B16C-75B3720ABCAD}"/>
                </a:ext>
              </a:extLst>
            </p:cNvPr>
            <p:cNvSpPr txBox="1"/>
            <p:nvPr/>
          </p:nvSpPr>
          <p:spPr>
            <a:xfrm>
              <a:off x="4484315" y="1527385"/>
              <a:ext cx="76495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Eleman </a:t>
              </a:r>
              <a:br>
                <a:rPr lang="tr-TR" sz="1100" dirty="0"/>
              </a:br>
              <a:r>
                <a:rPr lang="tr-TR" sz="1100" dirty="0"/>
                <a:t>İndisleri</a:t>
              </a:r>
              <a:br>
                <a:rPr lang="tr-TR" sz="1100" dirty="0"/>
              </a:br>
              <a:r>
                <a:rPr lang="tr-TR" sz="1100" b="1" dirty="0">
                  <a:solidFill>
                    <a:srgbClr val="0000FF"/>
                  </a:solidFill>
                  <a:highlight>
                    <a:srgbClr val="FFFF00"/>
                  </a:highlight>
                </a:rPr>
                <a:t>Her</a:t>
              </a:r>
              <a:br>
                <a:rPr lang="tr-TR" sz="1100" b="1" dirty="0">
                  <a:solidFill>
                    <a:srgbClr val="0000FF"/>
                  </a:solidFill>
                  <a:highlight>
                    <a:srgbClr val="FFFF00"/>
                  </a:highlight>
                </a:rPr>
              </a:br>
              <a:r>
                <a:rPr lang="tr-TR" sz="1100" b="1" dirty="0">
                  <a:solidFill>
                    <a:srgbClr val="0000FF"/>
                  </a:solidFill>
                  <a:highlight>
                    <a:srgbClr val="FFFF00"/>
                  </a:highlight>
                </a:rPr>
                <a:t>Zaman</a:t>
              </a:r>
              <a:br>
                <a:rPr lang="tr-TR" sz="1100" b="1" dirty="0">
                  <a:solidFill>
                    <a:srgbClr val="0000FF"/>
                  </a:solidFill>
                  <a:highlight>
                    <a:srgbClr val="FFFF00"/>
                  </a:highlight>
                </a:rPr>
              </a:br>
              <a:r>
                <a:rPr lang="tr-TR" sz="1100" b="1" dirty="0">
                  <a:solidFill>
                    <a:srgbClr val="0000FF"/>
                  </a:solidFill>
                  <a:highlight>
                    <a:srgbClr val="FFFF00"/>
                  </a:highlight>
                </a:rPr>
                <a:t>Tamsayı </a:t>
              </a:r>
              <a:br>
                <a:rPr lang="tr-TR" sz="1100" b="1" dirty="0">
                  <a:solidFill>
                    <a:srgbClr val="0000FF"/>
                  </a:solidFill>
                  <a:highlight>
                    <a:srgbClr val="FFFF00"/>
                  </a:highlight>
                </a:rPr>
              </a:br>
              <a:r>
                <a:rPr lang="tr-TR" sz="1100" b="1" dirty="0">
                  <a:solidFill>
                    <a:srgbClr val="0000FF"/>
                  </a:solidFill>
                  <a:highlight>
                    <a:srgbClr val="FFFF00"/>
                  </a:highlight>
                </a:rPr>
                <a:t>Olur </a:t>
              </a:r>
            </a:p>
          </p:txBody>
        </p:sp>
        <p:cxnSp>
          <p:nvCxnSpPr>
            <p:cNvPr id="42" name="Düz Ok Bağlayıcısı 41">
              <a:extLst>
                <a:ext uri="{FF2B5EF4-FFF2-40B4-BE49-F238E27FC236}">
                  <a16:creationId xmlns:a16="http://schemas.microsoft.com/office/drawing/2014/main" id="{3B72FFDD-1A77-4F8F-8898-EF4193B50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1481" y="1742829"/>
              <a:ext cx="2895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Metin kutusu 42">
              <a:extLst>
                <a:ext uri="{FF2B5EF4-FFF2-40B4-BE49-F238E27FC236}">
                  <a16:creationId xmlns:a16="http://schemas.microsoft.com/office/drawing/2014/main" id="{0003A003-B69B-4D16-BEF5-1DBA93BB7750}"/>
                </a:ext>
              </a:extLst>
            </p:cNvPr>
            <p:cNvSpPr txBox="1"/>
            <p:nvPr/>
          </p:nvSpPr>
          <p:spPr>
            <a:xfrm>
              <a:off x="1008947" y="616967"/>
              <a:ext cx="7617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Dizinin </a:t>
              </a:r>
              <a:br>
                <a:rPr lang="tr-TR" sz="1100" dirty="0"/>
              </a:br>
              <a:r>
                <a:rPr lang="tr-TR" sz="1100" dirty="0"/>
                <a:t>Uzunluğu</a:t>
              </a:r>
            </a:p>
          </p:txBody>
        </p:sp>
        <p:cxnSp>
          <p:nvCxnSpPr>
            <p:cNvPr id="44" name="Düz Ok Bağlayıcısı 43">
              <a:extLst>
                <a:ext uri="{FF2B5EF4-FFF2-40B4-BE49-F238E27FC236}">
                  <a16:creationId xmlns:a16="http://schemas.microsoft.com/office/drawing/2014/main" id="{342A9BA7-C0B7-4850-B8FA-F9653A4819F4}"/>
                </a:ext>
              </a:extLst>
            </p:cNvPr>
            <p:cNvCxnSpPr>
              <a:cxnSpLocks/>
            </p:cNvCxnSpPr>
            <p:nvPr/>
          </p:nvCxnSpPr>
          <p:spPr>
            <a:xfrm>
              <a:off x="1331311" y="1009754"/>
              <a:ext cx="39863" cy="255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534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585428-84AF-4B05-A214-8FAD55FB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FONKSİYONA PARAMETRE OLARAK DİZİLER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054C7B0-F3BB-4941-A635-B92D6A72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diziOku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diziYaz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diziOrtalama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dizi[5];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200" dirty="0">
                <a:latin typeface="Consolas" panose="020B0609020204030204" pitchFamily="49" charset="0"/>
              </a:rPr>
              <a:t> ortalama;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diziOku</a:t>
            </a:r>
            <a:r>
              <a:rPr lang="tr-TR" sz="1200" dirty="0">
                <a:latin typeface="Consolas" panose="020B0609020204030204" pitchFamily="49" charset="0"/>
              </a:rPr>
              <a:t>(dizi,5);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diziYaz</a:t>
            </a:r>
            <a:r>
              <a:rPr lang="tr-TR" sz="1200" dirty="0">
                <a:latin typeface="Consolas" panose="020B0609020204030204" pitchFamily="49" charset="0"/>
              </a:rPr>
              <a:t>(dizi,5); </a:t>
            </a:r>
            <a:endParaRPr lang="tr-TR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ortalama=</a:t>
            </a:r>
            <a:r>
              <a:rPr lang="tr-TR" sz="1200" dirty="0" err="1">
                <a:latin typeface="Consolas" panose="020B0609020204030204" pitchFamily="49" charset="0"/>
              </a:rPr>
              <a:t>diziOrtalama</a:t>
            </a:r>
            <a:r>
              <a:rPr lang="tr-TR" sz="1200" dirty="0">
                <a:latin typeface="Consolas" panose="020B0609020204030204" pitchFamily="49" charset="0"/>
              </a:rPr>
              <a:t>(dizi,5);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("%.2f",ortalama);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diziOku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("Dizinin %d elemanı okunacaktır:",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=0;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 &lt; </a:t>
            </a:r>
            <a:r>
              <a:rPr lang="tr-TR" sz="1200" dirty="0" err="1">
                <a:latin typeface="Consolas" panose="020B0609020204030204" pitchFamily="49" charset="0"/>
              </a:rPr>
              <a:t>pSayac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</a:t>
            </a:r>
            <a:r>
              <a:rPr lang="tr-TR" sz="1200" dirty="0" err="1">
                <a:latin typeface="Consolas" panose="020B0609020204030204" pitchFamily="49" charset="0"/>
              </a:rPr>
              <a:t>scanf</a:t>
            </a:r>
            <a:r>
              <a:rPr lang="tr-TR" sz="1200" dirty="0">
                <a:latin typeface="Consolas" panose="020B0609020204030204" pitchFamily="49" charset="0"/>
              </a:rPr>
              <a:t>("%d",&amp;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diziYaz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("%d Elemanlı Dizi:\n",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=0;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 &lt; </a:t>
            </a:r>
            <a:r>
              <a:rPr lang="tr-TR" sz="1200" dirty="0" err="1">
                <a:latin typeface="Consolas" panose="020B0609020204030204" pitchFamily="49" charset="0"/>
              </a:rPr>
              <a:t>pSayac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("%d,",&amp;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diziOrtalama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float</a:t>
            </a:r>
            <a:r>
              <a:rPr lang="tr-TR" sz="1200" dirty="0">
                <a:latin typeface="Consolas" panose="020B0609020204030204" pitchFamily="49" charset="0"/>
              </a:rPr>
              <a:t> toplam=0;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=0;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 &lt; </a:t>
            </a:r>
            <a:r>
              <a:rPr lang="tr-TR" sz="1200" dirty="0" err="1">
                <a:latin typeface="Consolas" panose="020B0609020204030204" pitchFamily="49" charset="0"/>
              </a:rPr>
              <a:t>pSayac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toplam+=dizi[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)];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toplam/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6D4B216-40C6-49CD-9A7C-24CB5350C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Parametre olarak gönderilen dizinin boyutu kadar köşeli parantez açılır ve kapatılır, </a:t>
            </a:r>
            <a:r>
              <a:rPr lang="tr-TR" b="1" dirty="0"/>
              <a:t>ilk köşeli parantez içerisine eleman sayısını ifade eden değer yazılmaz</a:t>
            </a:r>
            <a:r>
              <a:rPr lang="tr-TR" dirty="0"/>
              <a:t>, </a:t>
            </a:r>
            <a:r>
              <a:rPr lang="tr-TR" b="1" dirty="0">
                <a:solidFill>
                  <a:srgbClr val="FF0000"/>
                </a:solidFill>
              </a:rPr>
              <a:t>fakat diğerlerine eleman sayıları verilmek zorundadır. </a:t>
            </a:r>
          </a:p>
          <a:p>
            <a:pPr algn="just" eaLnBrk="1" hangingPunct="1"/>
            <a:endParaRPr lang="tr-TR" altLang="tr-TR" dirty="0"/>
          </a:p>
          <a:p>
            <a:pPr marL="0" indent="0" algn="just" eaLnBrk="1" hangingPunct="1">
              <a:buNone/>
            </a:pPr>
            <a:r>
              <a:rPr lang="tr-TR" altLang="tr-TR" dirty="0"/>
              <a:t>Tek boyutlu dizilerde köşeli parantez içine boyut yazılmaz!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747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diziOku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diziYaz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diziyiTerstenYaz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dizi[8];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diziOku</a:t>
            </a:r>
            <a:r>
              <a:rPr lang="tr-TR" sz="1200" dirty="0">
                <a:latin typeface="Consolas" panose="020B0609020204030204" pitchFamily="49" charset="0"/>
              </a:rPr>
              <a:t>(dizi,8);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diziYaz</a:t>
            </a:r>
            <a:r>
              <a:rPr lang="tr-TR" sz="1200" dirty="0">
                <a:latin typeface="Consolas" panose="020B0609020204030204" pitchFamily="49" charset="0"/>
              </a:rPr>
              <a:t>(dizi,8)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diziyiTerstenYaz</a:t>
            </a:r>
            <a:r>
              <a:rPr lang="tr-TR" sz="1200" dirty="0">
                <a:latin typeface="Consolas" panose="020B0609020204030204" pitchFamily="49" charset="0"/>
              </a:rPr>
              <a:t>(dizi,8);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diziOku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("Dizinin %d elemanı okunacaktır:",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=0;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 &lt; </a:t>
            </a:r>
            <a:r>
              <a:rPr lang="tr-TR" sz="1200" dirty="0" err="1">
                <a:latin typeface="Consolas" panose="020B0609020204030204" pitchFamily="49" charset="0"/>
              </a:rPr>
              <a:t>pSayac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++) </a:t>
            </a:r>
            <a:r>
              <a:rPr lang="tr-TR" sz="1200" dirty="0" err="1">
                <a:latin typeface="Consolas" panose="020B0609020204030204" pitchFamily="49" charset="0"/>
              </a:rPr>
              <a:t>scanf</a:t>
            </a:r>
            <a:r>
              <a:rPr lang="tr-TR" sz="1200" dirty="0">
                <a:latin typeface="Consolas" panose="020B0609020204030204" pitchFamily="49" charset="0"/>
              </a:rPr>
              <a:t>("%d",&amp;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diziYaz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("%d Elemanlı Dizi:\n",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=0;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 &lt; </a:t>
            </a:r>
            <a:r>
              <a:rPr lang="tr-TR" sz="1200" dirty="0" err="1">
                <a:latin typeface="Consolas" panose="020B0609020204030204" pitchFamily="49" charset="0"/>
              </a:rPr>
              <a:t>pSayac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++)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("%d,",&amp;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diziyiTerstenYaz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("Son Elemandan İlk Elemana Doğru %d Elemanlı Dizi :\n",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=pSayac-1;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 &gt;=0;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--)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("%d,",&amp;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Klavyeden girilen </a:t>
            </a:r>
            <a:r>
              <a:rPr lang="tr-TR" sz="2000" b="1" dirty="0"/>
              <a:t>8 adet tamsayıyı</a:t>
            </a:r>
            <a:r>
              <a:rPr lang="tr-TR" sz="2000" dirty="0"/>
              <a:t>, </a:t>
            </a:r>
            <a:r>
              <a:rPr lang="tr-TR" sz="2000" dirty="0">
                <a:highlight>
                  <a:srgbClr val="FFFF00"/>
                </a:highlight>
              </a:rPr>
              <a:t>giriş sırasının tersinden</a:t>
            </a:r>
            <a:r>
              <a:rPr lang="tr-TR" sz="2000" dirty="0"/>
              <a:t> ekrana yazan C programını kodlayınız.</a:t>
            </a:r>
          </a:p>
        </p:txBody>
      </p:sp>
    </p:spTree>
    <p:extLst>
      <p:ext uri="{BB962C8B-B14F-4D97-AF65-F5344CB8AC3E}">
        <p14:creationId xmlns:p14="http://schemas.microsoft.com/office/powerpoint/2010/main" val="78132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2589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#define ENFAZLASATIS 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satisOku</a:t>
            </a:r>
            <a:r>
              <a:rPr lang="tr-TR" sz="1600" dirty="0">
                <a:latin typeface="Consolas" panose="020B0609020204030204" pitchFamily="49" charset="0"/>
              </a:rPr>
              <a:t>(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pDizi</a:t>
            </a:r>
            <a:r>
              <a:rPr lang="tr-TR" sz="1600" dirty="0">
                <a:latin typeface="Consolas" panose="020B0609020204030204" pitchFamily="49" charset="0"/>
              </a:rPr>
              <a:t>[],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pAdet</a:t>
            </a:r>
            <a:r>
              <a:rPr lang="tr-T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enBuyukSatis</a:t>
            </a:r>
            <a:r>
              <a:rPr lang="tr-TR" sz="1600" dirty="0">
                <a:latin typeface="Consolas" panose="020B0609020204030204" pitchFamily="49" charset="0"/>
              </a:rPr>
              <a:t>(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pSatislar</a:t>
            </a:r>
            <a:r>
              <a:rPr lang="tr-TR" sz="1600" dirty="0">
                <a:latin typeface="Consolas" panose="020B0609020204030204" pitchFamily="49" charset="0"/>
              </a:rPr>
              <a:t>[],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pAdet</a:t>
            </a:r>
            <a:r>
              <a:rPr lang="tr-T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enKucukSatis</a:t>
            </a:r>
            <a:r>
              <a:rPr lang="tr-TR" sz="1600" dirty="0">
                <a:latin typeface="Consolas" panose="020B0609020204030204" pitchFamily="49" charset="0"/>
              </a:rPr>
              <a:t>(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pSatislar</a:t>
            </a:r>
            <a:r>
              <a:rPr lang="tr-TR" sz="1600" dirty="0">
                <a:latin typeface="Consolas" panose="020B0609020204030204" pitchFamily="49" charset="0"/>
              </a:rPr>
              <a:t>[],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pAdet</a:t>
            </a:r>
            <a:r>
              <a:rPr lang="tr-T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satislar</a:t>
            </a:r>
            <a:r>
              <a:rPr lang="tr-TR" sz="1600" dirty="0">
                <a:latin typeface="Consolas" panose="020B0609020204030204" pitchFamily="49" charset="0"/>
              </a:rPr>
              <a:t>[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ENFAZLASATIS</a:t>
            </a:r>
            <a:r>
              <a:rPr lang="tr-TR" sz="16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satisAdedi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tr-TR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</a:t>
            </a:r>
            <a:r>
              <a:rPr lang="tr-TR" sz="1600" dirty="0" err="1">
                <a:latin typeface="Consolas" panose="020B0609020204030204" pitchFamily="49" charset="0"/>
              </a:rPr>
              <a:t>Satiş</a:t>
            </a:r>
            <a:r>
              <a:rPr lang="tr-TR" sz="1600" dirty="0">
                <a:latin typeface="Consolas" panose="020B0609020204030204" pitchFamily="49" charset="0"/>
              </a:rPr>
              <a:t> Adedini Giriniz:");</a:t>
            </a:r>
            <a:br>
              <a:rPr lang="tr-TR" sz="1600" dirty="0">
                <a:latin typeface="Consolas" panose="020B0609020204030204" pitchFamily="49" charset="0"/>
              </a:rPr>
            </a:b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scanf</a:t>
            </a:r>
            <a:r>
              <a:rPr lang="tr-TR" sz="1600" dirty="0">
                <a:latin typeface="Consolas" panose="020B0609020204030204" pitchFamily="49" charset="0"/>
              </a:rPr>
              <a:t>("%d",&amp;</a:t>
            </a:r>
            <a:r>
              <a:rPr lang="tr-TR" sz="1600" dirty="0" err="1">
                <a:latin typeface="Consolas" panose="020B0609020204030204" pitchFamily="49" charset="0"/>
              </a:rPr>
              <a:t>satisAdedi</a:t>
            </a:r>
            <a:r>
              <a:rPr lang="tr-T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if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 err="1">
                <a:latin typeface="Consolas" panose="020B0609020204030204" pitchFamily="49" charset="0"/>
              </a:rPr>
              <a:t>satisAdedi</a:t>
            </a:r>
            <a:r>
              <a:rPr lang="tr-TR" sz="1600" dirty="0">
                <a:latin typeface="Consolas" panose="020B0609020204030204" pitchFamily="49" charset="0"/>
              </a:rPr>
              <a:t>&gt;50)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</a:t>
            </a:r>
            <a:r>
              <a:rPr lang="tr-TR" sz="1600" dirty="0" err="1">
                <a:latin typeface="Consolas" panose="020B0609020204030204" pitchFamily="49" charset="0"/>
              </a:rPr>
              <a:t>HATA:Satış</a:t>
            </a:r>
            <a:r>
              <a:rPr lang="tr-TR" sz="1600" dirty="0">
                <a:latin typeface="Consolas" panose="020B0609020204030204" pitchFamily="49" charset="0"/>
              </a:rPr>
              <a:t> Adedi, 50den AZ olmalıdır.\n");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 err="1">
                <a:latin typeface="Consolas" panose="020B0609020204030204" pitchFamily="49" charset="0"/>
              </a:rPr>
              <a:t>satisAdedi</a:t>
            </a:r>
            <a:r>
              <a:rPr lang="tr-TR" sz="1600" dirty="0">
                <a:latin typeface="Consolas" panose="020B0609020204030204" pitchFamily="49" charset="0"/>
              </a:rPr>
              <a:t>&gt;50);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satisOku</a:t>
            </a:r>
            <a:r>
              <a:rPr lang="tr-TR" sz="1600" dirty="0">
                <a:latin typeface="Consolas" panose="020B0609020204030204" pitchFamily="49" charset="0"/>
              </a:rPr>
              <a:t>(</a:t>
            </a:r>
            <a:r>
              <a:rPr lang="tr-TR" sz="1600" dirty="0" err="1">
                <a:latin typeface="Consolas" panose="020B0609020204030204" pitchFamily="49" charset="0"/>
              </a:rPr>
              <a:t>satislar,satisAdedi</a:t>
            </a:r>
            <a:r>
              <a:rPr lang="tr-T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enKucuk</a:t>
            </a:r>
            <a:r>
              <a:rPr lang="tr-TR" sz="1600" dirty="0">
                <a:latin typeface="Consolas" panose="020B0609020204030204" pitchFamily="49" charset="0"/>
              </a:rPr>
              <a:t>= </a:t>
            </a:r>
            <a:r>
              <a:rPr lang="tr-TR" sz="1600" dirty="0" err="1">
                <a:latin typeface="Consolas" panose="020B0609020204030204" pitchFamily="49" charset="0"/>
              </a:rPr>
              <a:t>enKucukSatis</a:t>
            </a:r>
            <a:r>
              <a:rPr lang="tr-TR" sz="1600" dirty="0">
                <a:latin typeface="Consolas" panose="020B0609020204030204" pitchFamily="49" charset="0"/>
              </a:rPr>
              <a:t>(</a:t>
            </a:r>
            <a:r>
              <a:rPr lang="tr-TR" sz="1600" dirty="0" err="1">
                <a:latin typeface="Consolas" panose="020B0609020204030204" pitchFamily="49" charset="0"/>
              </a:rPr>
              <a:t>satislar,satisAdedi</a:t>
            </a:r>
            <a:r>
              <a:rPr lang="tr-T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enBuyuk</a:t>
            </a:r>
            <a:r>
              <a:rPr lang="tr-TR" sz="1600" dirty="0">
                <a:latin typeface="Consolas" panose="020B0609020204030204" pitchFamily="49" charset="0"/>
              </a:rPr>
              <a:t> = </a:t>
            </a:r>
            <a:r>
              <a:rPr lang="tr-TR" sz="1600" dirty="0" err="1">
                <a:latin typeface="Consolas" panose="020B0609020204030204" pitchFamily="49" charset="0"/>
              </a:rPr>
              <a:t>enBuyukSatis</a:t>
            </a:r>
            <a:r>
              <a:rPr lang="tr-TR" sz="1600" dirty="0">
                <a:latin typeface="Consolas" panose="020B0609020204030204" pitchFamily="49" charset="0"/>
              </a:rPr>
              <a:t>(</a:t>
            </a:r>
            <a:r>
              <a:rPr lang="tr-TR" sz="1600" dirty="0" err="1">
                <a:latin typeface="Consolas" panose="020B0609020204030204" pitchFamily="49" charset="0"/>
              </a:rPr>
              <a:t>satislar,satisAdedi</a:t>
            </a:r>
            <a:r>
              <a:rPr lang="tr-T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</a:t>
            </a:r>
            <a:r>
              <a:rPr lang="tr-TR" sz="1600" dirty="0" err="1">
                <a:latin typeface="Consolas" panose="020B0609020204030204" pitchFamily="49" charset="0"/>
              </a:rPr>
              <a:t>Ranj</a:t>
            </a:r>
            <a:r>
              <a:rPr lang="tr-TR" sz="1600" dirty="0">
                <a:latin typeface="Consolas" panose="020B0609020204030204" pitchFamily="49" charset="0"/>
              </a:rPr>
              <a:t>:%.2f",enBuyuk-enKucuk);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</a:t>
            </a:r>
            <a:r>
              <a:rPr lang="tr-TR" sz="1600" dirty="0" err="1">
                <a:latin typeface="Consolas" panose="020B0609020204030204" pitchFamily="49" charset="0"/>
              </a:rPr>
              <a:t>Mod</a:t>
            </a:r>
            <a:r>
              <a:rPr lang="tr-TR" sz="1600" dirty="0">
                <a:latin typeface="Consolas" panose="020B0609020204030204" pitchFamily="49" charset="0"/>
              </a:rPr>
              <a:t> (Tepe Değer):%.2f",enBuyuk);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6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//Sonraki Sayfadan Devam ediyor.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b="1" dirty="0"/>
              <a:t>En fazla 50 satış yapılacağı </a:t>
            </a:r>
            <a:r>
              <a:rPr lang="tr-TR" sz="2000" b="1" dirty="0" err="1"/>
              <a:t>varsaynlarak</a:t>
            </a:r>
            <a:r>
              <a:rPr lang="tr-TR" sz="2000" b="1" dirty="0"/>
              <a:t> girilen satış adedinden sonra,</a:t>
            </a:r>
          </a:p>
          <a:p>
            <a:r>
              <a:rPr lang="tr-TR" sz="2000" b="1" dirty="0"/>
              <a:t>satış </a:t>
            </a:r>
            <a:r>
              <a:rPr lang="tr-TR" sz="2000" b="1" dirty="0" err="1"/>
              <a:t>miktarlaının</a:t>
            </a:r>
            <a:r>
              <a:rPr lang="tr-TR" sz="2000" b="1" dirty="0"/>
              <a:t>,  genişliği (</a:t>
            </a:r>
            <a:r>
              <a:rPr lang="tr-TR" sz="2000" b="1" dirty="0" err="1"/>
              <a:t>ranjını</a:t>
            </a:r>
            <a:r>
              <a:rPr lang="tr-TR" sz="2000" b="1" dirty="0"/>
              <a:t>) ve tepe değerini (</a:t>
            </a:r>
            <a:r>
              <a:rPr lang="tr-TR" sz="2000" b="1" dirty="0" err="1"/>
              <a:t>mod</a:t>
            </a:r>
            <a:r>
              <a:rPr lang="tr-TR" sz="2000" b="1" dirty="0"/>
              <a:t>) yazdıran </a:t>
            </a:r>
            <a:r>
              <a:rPr lang="tr-TR" sz="2000" dirty="0"/>
              <a:t>C program;</a:t>
            </a:r>
          </a:p>
        </p:txBody>
      </p:sp>
    </p:spTree>
    <p:extLst>
      <p:ext uri="{BB962C8B-B14F-4D97-AF65-F5344CB8AC3E}">
        <p14:creationId xmlns:p14="http://schemas.microsoft.com/office/powerpoint/2010/main" val="217343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3…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25897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//Önceki Sayfadan Devam Ediyor...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satisOku</a:t>
            </a:r>
            <a:r>
              <a:rPr lang="tr-TR" sz="1600" dirty="0">
                <a:latin typeface="Consolas" panose="020B0609020204030204" pitchFamily="49" charset="0"/>
              </a:rPr>
              <a:t>(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pDizi</a:t>
            </a:r>
            <a:r>
              <a:rPr lang="tr-TR" sz="1600" dirty="0">
                <a:latin typeface="Consolas" panose="020B0609020204030204" pitchFamily="49" charset="0"/>
              </a:rPr>
              <a:t>[],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pAdet</a:t>
            </a:r>
            <a:r>
              <a:rPr lang="tr-TR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("%d kadar satış miktarı okunacaktır:", </a:t>
            </a:r>
            <a:r>
              <a:rPr lang="tr-TR" sz="1600" dirty="0" err="1">
                <a:latin typeface="Consolas" panose="020B0609020204030204" pitchFamily="49" charset="0"/>
              </a:rPr>
              <a:t>pAdet</a:t>
            </a:r>
            <a:r>
              <a:rPr lang="tr-T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=0; </a:t>
            </a:r>
            <a:r>
              <a:rPr lang="tr-TR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 &lt; </a:t>
            </a:r>
            <a:r>
              <a:rPr lang="tr-TR" sz="1600" dirty="0" err="1">
                <a:latin typeface="Consolas" panose="020B0609020204030204" pitchFamily="49" charset="0"/>
              </a:rPr>
              <a:t>pAdet</a:t>
            </a:r>
            <a:r>
              <a:rPr lang="tr-TR" sz="1600" dirty="0">
                <a:latin typeface="Consolas" panose="020B0609020204030204" pitchFamily="49" charset="0"/>
              </a:rPr>
              <a:t>; </a:t>
            </a:r>
            <a:r>
              <a:rPr lang="tr-TR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++)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scanf</a:t>
            </a:r>
            <a:r>
              <a:rPr lang="tr-TR" sz="1600" dirty="0">
                <a:latin typeface="Consolas" panose="020B0609020204030204" pitchFamily="49" charset="0"/>
              </a:rPr>
              <a:t>("%f",&amp;</a:t>
            </a:r>
            <a:r>
              <a:rPr lang="tr-TR" sz="1600" dirty="0" err="1">
                <a:latin typeface="Consolas" panose="020B0609020204030204" pitchFamily="49" charset="0"/>
              </a:rPr>
              <a:t>pDizi</a:t>
            </a:r>
            <a:r>
              <a:rPr lang="tr-TR" sz="1600" dirty="0">
                <a:latin typeface="Consolas" panose="020B0609020204030204" pitchFamily="49" charset="0"/>
              </a:rPr>
              <a:t>[</a:t>
            </a:r>
            <a:r>
              <a:rPr lang="tr-TR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enBuyukSatis</a:t>
            </a:r>
            <a:r>
              <a:rPr lang="tr-TR" sz="1600" dirty="0">
                <a:latin typeface="Consolas" panose="020B0609020204030204" pitchFamily="49" charset="0"/>
              </a:rPr>
              <a:t>(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pSatislar</a:t>
            </a:r>
            <a:r>
              <a:rPr lang="tr-TR" sz="1600" dirty="0">
                <a:latin typeface="Consolas" panose="020B0609020204030204" pitchFamily="49" charset="0"/>
              </a:rPr>
              <a:t>[],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pAdet</a:t>
            </a:r>
            <a:r>
              <a:rPr lang="tr-TR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enBuyuk</a:t>
            </a:r>
            <a:r>
              <a:rPr lang="tr-TR" sz="1600" dirty="0">
                <a:latin typeface="Consolas" panose="020B0609020204030204" pitchFamily="49" charset="0"/>
              </a:rPr>
              <a:t>=</a:t>
            </a:r>
            <a:r>
              <a:rPr lang="tr-TR" sz="1600" dirty="0" err="1">
                <a:latin typeface="Consolas" panose="020B0609020204030204" pitchFamily="49" charset="0"/>
              </a:rPr>
              <a:t>pDizi</a:t>
            </a:r>
            <a:r>
              <a:rPr lang="tr-TR" sz="1600" dirty="0">
                <a:latin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(i=0; i&lt; </a:t>
            </a:r>
            <a:r>
              <a:rPr lang="tr-TR" sz="1600" dirty="0" err="1">
                <a:latin typeface="Consolas" panose="020B0609020204030204" pitchFamily="49" charset="0"/>
              </a:rPr>
              <a:t>pAdet</a:t>
            </a:r>
            <a:r>
              <a:rPr lang="tr-TR" sz="1600" dirty="0">
                <a:latin typeface="Consolas" panose="020B0609020204030204" pitchFamily="49" charset="0"/>
              </a:rPr>
              <a:t>; i++)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 err="1">
                <a:latin typeface="Consolas" panose="020B0609020204030204" pitchFamily="49" charset="0"/>
              </a:rPr>
              <a:t>enBuyuk</a:t>
            </a:r>
            <a:r>
              <a:rPr lang="tr-TR" sz="1600" dirty="0">
                <a:latin typeface="Consolas" panose="020B0609020204030204" pitchFamily="49" charset="0"/>
              </a:rPr>
              <a:t> &lt; </a:t>
            </a:r>
            <a:r>
              <a:rPr lang="tr-TR" sz="1600" dirty="0" err="1">
                <a:latin typeface="Consolas" panose="020B0609020204030204" pitchFamily="49" charset="0"/>
              </a:rPr>
              <a:t>pDizi</a:t>
            </a:r>
            <a:r>
              <a:rPr lang="tr-TR" sz="1600" dirty="0">
                <a:latin typeface="Consolas" panose="020B0609020204030204" pitchFamily="49" charset="0"/>
              </a:rPr>
              <a:t>[i])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enBuyuk</a:t>
            </a:r>
            <a:r>
              <a:rPr lang="tr-TR" sz="1600" dirty="0">
                <a:latin typeface="Consolas" panose="020B0609020204030204" pitchFamily="49" charset="0"/>
              </a:rPr>
              <a:t> =dizi[i];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enBuyuk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enKucukSatis</a:t>
            </a:r>
            <a:r>
              <a:rPr lang="tr-TR" sz="1600" dirty="0">
                <a:latin typeface="Consolas" panose="020B0609020204030204" pitchFamily="49" charset="0"/>
              </a:rPr>
              <a:t>(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pSatislar</a:t>
            </a:r>
            <a:r>
              <a:rPr lang="tr-TR" sz="1600" dirty="0">
                <a:latin typeface="Consolas" panose="020B0609020204030204" pitchFamily="49" charset="0"/>
              </a:rPr>
              <a:t>[],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pAdet</a:t>
            </a:r>
            <a:r>
              <a:rPr lang="tr-TR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enKucuk</a:t>
            </a:r>
            <a:r>
              <a:rPr lang="tr-TR" sz="1600" dirty="0">
                <a:latin typeface="Consolas" panose="020B0609020204030204" pitchFamily="49" charset="0"/>
              </a:rPr>
              <a:t>=</a:t>
            </a:r>
            <a:r>
              <a:rPr lang="tr-TR" sz="1600" dirty="0" err="1">
                <a:latin typeface="Consolas" panose="020B0609020204030204" pitchFamily="49" charset="0"/>
              </a:rPr>
              <a:t>pDizi</a:t>
            </a:r>
            <a:r>
              <a:rPr lang="tr-TR" sz="1600" dirty="0">
                <a:latin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(i=0; i&lt; </a:t>
            </a:r>
            <a:r>
              <a:rPr lang="tr-TR" sz="1600" dirty="0" err="1">
                <a:latin typeface="Consolas" panose="020B0609020204030204" pitchFamily="49" charset="0"/>
              </a:rPr>
              <a:t>pAdet</a:t>
            </a:r>
            <a:r>
              <a:rPr lang="tr-TR" sz="1600" dirty="0">
                <a:latin typeface="Consolas" panose="020B0609020204030204" pitchFamily="49" charset="0"/>
              </a:rPr>
              <a:t>; i++)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 err="1">
                <a:latin typeface="Consolas" panose="020B0609020204030204" pitchFamily="49" charset="0"/>
              </a:rPr>
              <a:t>enKucuk</a:t>
            </a:r>
            <a:r>
              <a:rPr lang="tr-TR" sz="1600" dirty="0">
                <a:latin typeface="Consolas" panose="020B0609020204030204" pitchFamily="49" charset="0"/>
              </a:rPr>
              <a:t> &gt; </a:t>
            </a:r>
            <a:r>
              <a:rPr lang="tr-TR" sz="1600" dirty="0" err="1">
                <a:latin typeface="Consolas" panose="020B0609020204030204" pitchFamily="49" charset="0"/>
              </a:rPr>
              <a:t>pDizi</a:t>
            </a:r>
            <a:r>
              <a:rPr lang="tr-TR" sz="1600" dirty="0">
                <a:latin typeface="Consolas" panose="020B0609020204030204" pitchFamily="49" charset="0"/>
              </a:rPr>
              <a:t>[i])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enKucuk</a:t>
            </a:r>
            <a:r>
              <a:rPr lang="tr-TR" sz="1600" dirty="0">
                <a:latin typeface="Consolas" panose="020B0609020204030204" pitchFamily="49" charset="0"/>
              </a:rPr>
              <a:t>=dizi[i];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enKucuk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b="1" dirty="0"/>
              <a:t>En fazla 50 satış yapılacağı </a:t>
            </a:r>
            <a:r>
              <a:rPr lang="tr-TR" sz="2000" b="1" dirty="0" err="1"/>
              <a:t>varsaynlarak</a:t>
            </a:r>
            <a:r>
              <a:rPr lang="tr-TR" sz="2000" b="1" dirty="0"/>
              <a:t> girilen satış adedinden sonra,</a:t>
            </a:r>
          </a:p>
          <a:p>
            <a:r>
              <a:rPr lang="tr-TR" sz="2000" b="1" dirty="0"/>
              <a:t>satış </a:t>
            </a:r>
            <a:r>
              <a:rPr lang="tr-TR" sz="2000" b="1" dirty="0" err="1"/>
              <a:t>miktarlaının</a:t>
            </a:r>
            <a:r>
              <a:rPr lang="tr-TR" sz="2000" b="1" dirty="0"/>
              <a:t>,  genişliği (</a:t>
            </a:r>
            <a:r>
              <a:rPr lang="tr-TR" sz="2000" b="1" dirty="0" err="1"/>
              <a:t>ranjını</a:t>
            </a:r>
            <a:r>
              <a:rPr lang="tr-TR" sz="2000" b="1" dirty="0"/>
              <a:t>) ve tepe değerini (</a:t>
            </a:r>
            <a:r>
              <a:rPr lang="tr-TR" sz="2000" b="1" dirty="0" err="1"/>
              <a:t>mod</a:t>
            </a:r>
            <a:r>
              <a:rPr lang="tr-TR" sz="2000" b="1" dirty="0"/>
              <a:t>) yazdıran </a:t>
            </a:r>
            <a:r>
              <a:rPr lang="tr-TR" sz="2000" dirty="0"/>
              <a:t>C program;</a:t>
            </a:r>
          </a:p>
        </p:txBody>
      </p:sp>
    </p:spTree>
    <p:extLst>
      <p:ext uri="{BB962C8B-B14F-4D97-AF65-F5344CB8AC3E}">
        <p14:creationId xmlns:p14="http://schemas.microsoft.com/office/powerpoint/2010/main" val="74478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2589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#include&lt;math.h&gt;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B050"/>
                </a:solidFill>
                <a:latin typeface="Consolas" panose="020B0609020204030204" pitchFamily="49" charset="0"/>
              </a:rPr>
              <a:t>#define ENFAZLASATIS 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satisOku</a:t>
            </a:r>
            <a:r>
              <a:rPr lang="tr-TR" sz="1400" dirty="0"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pDizi</a:t>
            </a:r>
            <a:r>
              <a:rPr lang="tr-TR" sz="1400" dirty="0">
                <a:latin typeface="Consolas" panose="020B0609020204030204" pitchFamily="49" charset="0"/>
              </a:rPr>
              <a:t>[],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pAdet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satislarStandartSapma</a:t>
            </a:r>
            <a:r>
              <a:rPr lang="tr-TR" sz="1400" dirty="0"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pSatislar</a:t>
            </a:r>
            <a:r>
              <a:rPr lang="tr-TR" sz="1400" dirty="0">
                <a:latin typeface="Consolas" panose="020B0609020204030204" pitchFamily="49" charset="0"/>
              </a:rPr>
              <a:t>[],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pAdet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satislar</a:t>
            </a:r>
            <a:r>
              <a:rPr lang="tr-TR" sz="1400" dirty="0">
                <a:latin typeface="Consolas" panose="020B0609020204030204" pitchFamily="49" charset="0"/>
              </a:rPr>
              <a:t>[ENFAZLASATIS];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satisAdedi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tr-TR" sz="1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Satiş</a:t>
            </a:r>
            <a:r>
              <a:rPr lang="tr-TR" sz="1400" dirty="0">
                <a:latin typeface="Consolas" panose="020B0609020204030204" pitchFamily="49" charset="0"/>
              </a:rPr>
              <a:t> Adedini Giriniz:");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("%d",&amp;</a:t>
            </a:r>
            <a:r>
              <a:rPr lang="tr-TR" sz="1400" dirty="0" err="1">
                <a:latin typeface="Consolas" panose="020B0609020204030204" pitchFamily="49" charset="0"/>
              </a:rPr>
              <a:t>satisAdedi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satisAdedi</a:t>
            </a:r>
            <a:r>
              <a:rPr lang="tr-TR" sz="1400" dirty="0">
                <a:latin typeface="Consolas" panose="020B0609020204030204" pitchFamily="49" charset="0"/>
              </a:rPr>
              <a:t>&gt;50 || </a:t>
            </a:r>
            <a:r>
              <a:rPr lang="tr-TR" sz="1400" dirty="0" err="1">
                <a:latin typeface="Consolas" panose="020B0609020204030204" pitchFamily="49" charset="0"/>
              </a:rPr>
              <a:t>satisAdedi</a:t>
            </a:r>
            <a:r>
              <a:rPr lang="tr-TR" sz="1400" dirty="0">
                <a:latin typeface="Consolas" panose="020B0609020204030204" pitchFamily="49" charset="0"/>
              </a:rPr>
              <a:t> &lt;30)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HATA:Satış</a:t>
            </a:r>
            <a:r>
              <a:rPr lang="tr-TR" sz="1400" dirty="0">
                <a:latin typeface="Consolas" panose="020B0609020204030204" pitchFamily="49" charset="0"/>
              </a:rPr>
              <a:t> Adedi, 50den AZ, 30dan FAZLA olmalıdır.\n");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satisAdedi</a:t>
            </a:r>
            <a:r>
              <a:rPr lang="tr-TR" sz="1400" dirty="0">
                <a:latin typeface="Consolas" panose="020B0609020204030204" pitchFamily="49" charset="0"/>
              </a:rPr>
              <a:t>&gt;50 || </a:t>
            </a:r>
            <a:r>
              <a:rPr lang="tr-TR" sz="1400" dirty="0" err="1">
                <a:latin typeface="Consolas" panose="020B0609020204030204" pitchFamily="49" charset="0"/>
              </a:rPr>
              <a:t>satisAdedi</a:t>
            </a:r>
            <a:r>
              <a:rPr lang="tr-TR" sz="1400" dirty="0">
                <a:latin typeface="Consolas" panose="020B0609020204030204" pitchFamily="49" charset="0"/>
              </a:rPr>
              <a:t>&lt;30);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satisOku</a:t>
            </a:r>
            <a:r>
              <a:rPr lang="tr-TR" sz="1400" dirty="0">
                <a:latin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</a:rPr>
              <a:t>satislar,satisAdedi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sapma= </a:t>
            </a:r>
            <a:r>
              <a:rPr lang="tr-TR" sz="1400" dirty="0" err="1">
                <a:latin typeface="Consolas" panose="020B0609020204030204" pitchFamily="49" charset="0"/>
              </a:rPr>
              <a:t>satislarStandartSapma</a:t>
            </a:r>
            <a:r>
              <a:rPr lang="tr-TR" sz="1400" dirty="0">
                <a:latin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</a:rPr>
              <a:t>satislar,satisAdedi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("Ranj:%.2f",enBuyuk-enKucuk);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Mod</a:t>
            </a:r>
            <a:r>
              <a:rPr lang="tr-TR" sz="1400" dirty="0">
                <a:latin typeface="Consolas" panose="020B0609020204030204" pitchFamily="49" charset="0"/>
              </a:rPr>
              <a:t> (Tepe Değer):%.2f",enBuyuk);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// Devamı sonraki sayfada ...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b="1" dirty="0"/>
              <a:t>En fazla 50 satış yapılacağını varsayarak girilen 30 ile 50 arasında girilecek satış adedinden sonra satış miktarlarının,  standart sapmasını bulan </a:t>
            </a:r>
            <a:r>
              <a:rPr lang="tr-TR" sz="2000" dirty="0"/>
              <a:t>C program;</a:t>
            </a:r>
          </a:p>
        </p:txBody>
      </p:sp>
    </p:spTree>
    <p:extLst>
      <p:ext uri="{BB962C8B-B14F-4D97-AF65-F5344CB8AC3E}">
        <p14:creationId xmlns:p14="http://schemas.microsoft.com/office/powerpoint/2010/main" val="33996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4…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2589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// Önceki Sayfadan Devam Ediyor...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satisOku</a:t>
            </a:r>
            <a:r>
              <a:rPr lang="tr-TR" sz="1400" dirty="0"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pDizi</a:t>
            </a:r>
            <a:r>
              <a:rPr lang="tr-TR" sz="1400" dirty="0">
                <a:latin typeface="Consolas" panose="020B0609020204030204" pitchFamily="49" charset="0"/>
              </a:rPr>
              <a:t>[],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pAdet</a:t>
            </a:r>
            <a:r>
              <a:rPr lang="tr-TR" sz="14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("%d kadar satış miktarı okunacaktır:",</a:t>
            </a:r>
            <a:r>
              <a:rPr lang="tr-TR" sz="1400" dirty="0" err="1">
                <a:latin typeface="Consolas" panose="020B0609020204030204" pitchFamily="49" charset="0"/>
              </a:rPr>
              <a:t>pUzunluk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=0;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 &lt; </a:t>
            </a:r>
            <a:r>
              <a:rPr lang="tr-TR" sz="1400" dirty="0" err="1">
                <a:latin typeface="Consolas" panose="020B0609020204030204" pitchFamily="49" charset="0"/>
              </a:rPr>
              <a:t>pAdet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++)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("%f",&amp;</a:t>
            </a:r>
            <a:r>
              <a:rPr lang="tr-TR" sz="1400" dirty="0" err="1">
                <a:latin typeface="Consolas" panose="020B0609020204030204" pitchFamily="49" charset="0"/>
              </a:rPr>
              <a:t>pDizi</a:t>
            </a:r>
            <a:r>
              <a:rPr lang="tr-TR" sz="1400" dirty="0">
                <a:latin typeface="Consolas" panose="020B0609020204030204" pitchFamily="49" charset="0"/>
              </a:rPr>
              <a:t>[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satislarStandartSapma</a:t>
            </a:r>
            <a:r>
              <a:rPr lang="tr-TR" sz="1400" dirty="0"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pSatislar</a:t>
            </a:r>
            <a:r>
              <a:rPr lang="tr-TR" sz="1400" dirty="0">
                <a:latin typeface="Consolas" panose="020B0609020204030204" pitchFamily="49" charset="0"/>
              </a:rPr>
              <a:t>[],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pAdet</a:t>
            </a:r>
            <a:r>
              <a:rPr lang="tr-TR" sz="14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toplam=0,ortalama,varyansToplam=0;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 (i=0; i&lt;</a:t>
            </a:r>
            <a:r>
              <a:rPr lang="tr-TR" sz="1400" dirty="0" err="1">
                <a:latin typeface="Consolas" panose="020B0609020204030204" pitchFamily="49" charset="0"/>
              </a:rPr>
              <a:t>pAdet</a:t>
            </a:r>
            <a:r>
              <a:rPr lang="tr-TR" sz="1400" dirty="0">
                <a:latin typeface="Consolas" panose="020B0609020204030204" pitchFamily="49" charset="0"/>
              </a:rPr>
              <a:t>; i++)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toplam+= </a:t>
            </a:r>
            <a:r>
              <a:rPr lang="tr-TR" sz="1400" dirty="0" err="1">
                <a:latin typeface="Consolas" panose="020B0609020204030204" pitchFamily="49" charset="0"/>
              </a:rPr>
              <a:t>pSatislar</a:t>
            </a:r>
            <a:r>
              <a:rPr lang="tr-TR" sz="1400" dirty="0">
                <a:latin typeface="Consolas" panose="020B0609020204030204" pitchFamily="49" charset="0"/>
              </a:rPr>
              <a:t>[i];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ortalama=toplam/</a:t>
            </a:r>
            <a:r>
              <a:rPr lang="tr-TR" sz="1400" dirty="0" err="1">
                <a:latin typeface="Consolas" panose="020B0609020204030204" pitchFamily="49" charset="0"/>
              </a:rPr>
              <a:t>pAdet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 (i=0; i&lt;</a:t>
            </a:r>
            <a:r>
              <a:rPr lang="tr-TR" sz="1400" dirty="0" err="1">
                <a:latin typeface="Consolas" panose="020B0609020204030204" pitchFamily="49" charset="0"/>
              </a:rPr>
              <a:t>pAdet</a:t>
            </a:r>
            <a:r>
              <a:rPr lang="tr-TR" sz="1400" dirty="0">
                <a:latin typeface="Consolas" panose="020B0609020204030204" pitchFamily="49" charset="0"/>
              </a:rPr>
              <a:t>; i++)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sapma= </a:t>
            </a:r>
            <a:r>
              <a:rPr lang="tr-TR" sz="1400" dirty="0" err="1">
                <a:latin typeface="Consolas" panose="020B0609020204030204" pitchFamily="49" charset="0"/>
              </a:rPr>
              <a:t>pSatislar</a:t>
            </a:r>
            <a:r>
              <a:rPr lang="tr-TR" sz="1400" dirty="0">
                <a:latin typeface="Consolas" panose="020B0609020204030204" pitchFamily="49" charset="0"/>
              </a:rPr>
              <a:t>[i]-ortalama;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varyansToplam</a:t>
            </a:r>
            <a:r>
              <a:rPr lang="tr-TR" sz="1400" dirty="0">
                <a:latin typeface="Consolas" panose="020B0609020204030204" pitchFamily="49" charset="0"/>
              </a:rPr>
              <a:t>+= sapma * sapma;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sqrt</a:t>
            </a:r>
            <a:r>
              <a:rPr lang="tr-TR" sz="1400" dirty="0">
                <a:latin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</a:rPr>
              <a:t>varyansToplam</a:t>
            </a:r>
            <a:r>
              <a:rPr lang="tr-TR" sz="1400" dirty="0">
                <a:latin typeface="Consolas" panose="020B0609020204030204" pitchFamily="49" charset="0"/>
              </a:rPr>
              <a:t>/BOYUT);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b="1" dirty="0"/>
              <a:t>En fazla 50 satış yapılacağını varsayarak girilen 30 ile 50 arasında girilecek satış adedinden sonra satış miktarlarının,  standart sapmasını bulan </a:t>
            </a:r>
            <a:r>
              <a:rPr lang="tr-TR" sz="2000" dirty="0"/>
              <a:t>C program;</a:t>
            </a:r>
          </a:p>
        </p:txBody>
      </p:sp>
    </p:spTree>
    <p:extLst>
      <p:ext uri="{BB962C8B-B14F-4D97-AF65-F5344CB8AC3E}">
        <p14:creationId xmlns:p14="http://schemas.microsoft.com/office/powerpoint/2010/main" val="176180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6709</TotalTime>
  <Words>4727</Words>
  <Application>Microsoft Office PowerPoint</Application>
  <PresentationFormat>Geniş ekran</PresentationFormat>
  <Paragraphs>714</Paragraphs>
  <Slides>21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</vt:lpstr>
      <vt:lpstr>Consolas</vt:lpstr>
      <vt:lpstr>Wingdings</vt:lpstr>
      <vt:lpstr>Wood Type</vt:lpstr>
      <vt:lpstr>C dili ile  yapısal programlama</vt:lpstr>
      <vt:lpstr>yapısal (structural) programlama nedir?</vt:lpstr>
      <vt:lpstr>Tek boyutlu Dizi nasıl tanımlanır?</vt:lpstr>
      <vt:lpstr>FONKSİYONA PARAMETRE OLARAK DİZİLER</vt:lpstr>
      <vt:lpstr>ÖRNEK 1</vt:lpstr>
      <vt:lpstr>ÖRNEK 3</vt:lpstr>
      <vt:lpstr>ÖRNEK 3…</vt:lpstr>
      <vt:lpstr>ÖRNEK 4</vt:lpstr>
      <vt:lpstr>ÖRNEK 4…</vt:lpstr>
      <vt:lpstr>İKİ BOYUTLU DİZİLER</vt:lpstr>
      <vt:lpstr>ÖRNEK 1</vt:lpstr>
      <vt:lpstr>ÖRNEK 2</vt:lpstr>
      <vt:lpstr>ÖRNEK 3</vt:lpstr>
      <vt:lpstr>ÖRNEK 4</vt:lpstr>
      <vt:lpstr>İKİ BOYUTLU DİZİLERİN Bellek Yerleşlimi</vt:lpstr>
      <vt:lpstr>ÇOK BOYUTLU DİZİLER</vt:lpstr>
      <vt:lpstr>ÜÇ BOYUTLU DİZİLERİN Bellek Yerleşlimi</vt:lpstr>
      <vt:lpstr>ÖRNEK 5</vt:lpstr>
      <vt:lpstr>FONKSİYONA PARAMETRE OLARAK DİZİLER</vt:lpstr>
      <vt:lpstr>ÖRNEK 6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545</cp:revision>
  <dcterms:created xsi:type="dcterms:W3CDTF">2020-05-21T06:51:03Z</dcterms:created>
  <dcterms:modified xsi:type="dcterms:W3CDTF">2024-11-15T14:07:06Z</dcterms:modified>
</cp:coreProperties>
</file>