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NEG5h43A7RVauNmCQQ0BI4M+/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 name="Shape 21"/>
        <p:cNvGrpSpPr/>
        <p:nvPr/>
      </p:nvGrpSpPr>
      <p:grpSpPr>
        <a:xfrm>
          <a:off x="0" y="0"/>
          <a:ext cx="0" cy="0"/>
          <a:chOff x="0" y="0"/>
          <a:chExt cx="0" cy="0"/>
        </a:xfrm>
      </p:grpSpPr>
      <p:sp>
        <p:nvSpPr>
          <p:cNvPr id="22" name="Google Shape;22;p20"/>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Cambria"/>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25" name="Google Shape;25;p2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20"/>
          <p:cNvGrpSpPr/>
          <p:nvPr/>
        </p:nvGrpSpPr>
        <p:grpSpPr>
          <a:xfrm>
            <a:off x="897399" y="2325848"/>
            <a:ext cx="1080904" cy="1080902"/>
            <a:chOff x="9685338" y="4460675"/>
            <a:chExt cx="1080904" cy="1080902"/>
          </a:xfrm>
        </p:grpSpPr>
        <p:sp>
          <p:nvSpPr>
            <p:cNvPr id="28" name="Google Shape;28;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9"/>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1"/>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4" name="Google Shape;34;p2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5" name="Google Shape;35;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41" name="Google Shape;41;p22"/>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2" name="Google Shape;42;p22"/>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43" name="Google Shape;43;p22"/>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4" name="Google Shape;44;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7" name="Shape 47"/>
        <p:cNvGrpSpPr/>
        <p:nvPr/>
      </p:nvGrpSpPr>
      <p:grpSpPr>
        <a:xfrm>
          <a:off x="0" y="0"/>
          <a:ext cx="0" cy="0"/>
          <a:chOff x="0" y="0"/>
          <a:chExt cx="0" cy="0"/>
        </a:xfrm>
      </p:grpSpPr>
      <p:sp>
        <p:nvSpPr>
          <p:cNvPr id="48" name="Google Shape;48;p23"/>
          <p:cNvSpPr/>
          <p:nvPr/>
        </p:nvSpPr>
        <p:spPr>
          <a:xfrm>
            <a:off x="8343497"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3"/>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1" name="Google Shape;51;p23"/>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52" name="Google Shape;52;p23"/>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238539" y="6272784"/>
            <a:ext cx="7824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4" name="Google Shape;54;p23"/>
          <p:cNvGrpSpPr/>
          <p:nvPr/>
        </p:nvGrpSpPr>
        <p:grpSpPr>
          <a:xfrm>
            <a:off x="11401725" y="6229681"/>
            <a:ext cx="457200" cy="457200"/>
            <a:chOff x="11361456" y="6195813"/>
            <a:chExt cx="548640" cy="548640"/>
          </a:xfrm>
        </p:grpSpPr>
        <p:sp>
          <p:nvSpPr>
            <p:cNvPr id="55" name="Google Shape;55;p2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24"/>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4"/>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4"/>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24"/>
          <p:cNvGrpSpPr/>
          <p:nvPr/>
        </p:nvGrpSpPr>
        <p:grpSpPr>
          <a:xfrm>
            <a:off x="9649215" y="4068923"/>
            <a:ext cx="1080904" cy="1080902"/>
            <a:chOff x="9685338" y="4460675"/>
            <a:chExt cx="1080904" cy="1080902"/>
          </a:xfrm>
        </p:grpSpPr>
        <p:sp>
          <p:nvSpPr>
            <p:cNvPr id="63" name="Google Shape;63;p2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24"/>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4"/>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67" name="Google Shape;67;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Cambria"/>
                <a:ea typeface="Cambria"/>
                <a:cs typeface="Cambria"/>
                <a:sym typeface="Cambria"/>
              </a:defRPr>
            </a:lvl1pPr>
            <a:lvl2pPr indent="0" lvl="1" marL="0" algn="ctr">
              <a:spcBef>
                <a:spcPts val="0"/>
              </a:spcBef>
              <a:buNone/>
              <a:defRPr b="1" sz="2800">
                <a:solidFill>
                  <a:srgbClr val="FFFFFF"/>
                </a:solidFill>
                <a:latin typeface="Cambria"/>
                <a:ea typeface="Cambria"/>
                <a:cs typeface="Cambria"/>
                <a:sym typeface="Cambria"/>
              </a:defRPr>
            </a:lvl2pPr>
            <a:lvl3pPr indent="0" lvl="2" marL="0" algn="ctr">
              <a:spcBef>
                <a:spcPts val="0"/>
              </a:spcBef>
              <a:buNone/>
              <a:defRPr b="1" sz="2800">
                <a:solidFill>
                  <a:srgbClr val="FFFFFF"/>
                </a:solidFill>
                <a:latin typeface="Cambria"/>
                <a:ea typeface="Cambria"/>
                <a:cs typeface="Cambria"/>
                <a:sym typeface="Cambria"/>
              </a:defRPr>
            </a:lvl3pPr>
            <a:lvl4pPr indent="0" lvl="3" marL="0" algn="ctr">
              <a:spcBef>
                <a:spcPts val="0"/>
              </a:spcBef>
              <a:buNone/>
              <a:defRPr b="1" sz="2800">
                <a:solidFill>
                  <a:srgbClr val="FFFFFF"/>
                </a:solidFill>
                <a:latin typeface="Cambria"/>
                <a:ea typeface="Cambria"/>
                <a:cs typeface="Cambria"/>
                <a:sym typeface="Cambria"/>
              </a:defRPr>
            </a:lvl4pPr>
            <a:lvl5pPr indent="0" lvl="4" marL="0" algn="ctr">
              <a:spcBef>
                <a:spcPts val="0"/>
              </a:spcBef>
              <a:buNone/>
              <a:defRPr b="1" sz="2800">
                <a:solidFill>
                  <a:srgbClr val="FFFFFF"/>
                </a:solidFill>
                <a:latin typeface="Cambria"/>
                <a:ea typeface="Cambria"/>
                <a:cs typeface="Cambria"/>
                <a:sym typeface="Cambria"/>
              </a:defRPr>
            </a:lvl5pPr>
            <a:lvl6pPr indent="0" lvl="5" marL="0" algn="ctr">
              <a:spcBef>
                <a:spcPts val="0"/>
              </a:spcBef>
              <a:buNone/>
              <a:defRPr b="1" sz="2800">
                <a:solidFill>
                  <a:srgbClr val="FFFFFF"/>
                </a:solidFill>
                <a:latin typeface="Cambria"/>
                <a:ea typeface="Cambria"/>
                <a:cs typeface="Cambria"/>
                <a:sym typeface="Cambria"/>
              </a:defRPr>
            </a:lvl6pPr>
            <a:lvl7pPr indent="0" lvl="6" marL="0" algn="ctr">
              <a:spcBef>
                <a:spcPts val="0"/>
              </a:spcBef>
              <a:buNone/>
              <a:defRPr b="1" sz="2800">
                <a:solidFill>
                  <a:srgbClr val="FFFFFF"/>
                </a:solidFill>
                <a:latin typeface="Cambria"/>
                <a:ea typeface="Cambria"/>
                <a:cs typeface="Cambria"/>
                <a:sym typeface="Cambria"/>
              </a:defRPr>
            </a:lvl7pPr>
            <a:lvl8pPr indent="0" lvl="7" marL="0" algn="ctr">
              <a:spcBef>
                <a:spcPts val="0"/>
              </a:spcBef>
              <a:buNone/>
              <a:defRPr b="1" sz="2800">
                <a:solidFill>
                  <a:srgbClr val="FFFFFF"/>
                </a:solidFill>
                <a:latin typeface="Cambria"/>
                <a:ea typeface="Cambria"/>
                <a:cs typeface="Cambria"/>
                <a:sym typeface="Cambria"/>
              </a:defRPr>
            </a:lvl8pPr>
            <a:lvl9pPr indent="0" lvl="8" marL="0" algn="ctr">
              <a:spcBef>
                <a:spcPts val="0"/>
              </a:spcBef>
              <a:buNone/>
              <a:defRPr b="1" sz="2800">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25"/>
          <p:cNvSpPr/>
          <p:nvPr/>
        </p:nvSpPr>
        <p:spPr>
          <a:xfrm>
            <a:off x="1052716" y="263905"/>
            <a:ext cx="10075531"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p:nvPr/>
        </p:nvSpPr>
        <p:spPr>
          <a:xfrm>
            <a:off x="1052716" y="1906835"/>
            <a:ext cx="10075531"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5"/>
          <p:cNvSpPr/>
          <p:nvPr/>
        </p:nvSpPr>
        <p:spPr>
          <a:xfrm>
            <a:off x="1052716" y="401738"/>
            <a:ext cx="10075532" cy="1429227"/>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76" name="Google Shape;76;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6"/>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2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8"/>
          <p:cNvSpPr txBox="1"/>
          <p:nvPr>
            <p:ph type="title"/>
          </p:nvPr>
        </p:nvSpPr>
        <p:spPr>
          <a:xfrm>
            <a:off x="8549640" y="342900"/>
            <a:ext cx="3200400" cy="14262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8"/>
          <p:cNvSpPr/>
          <p:nvPr>
            <p:ph idx="2" type="pic"/>
          </p:nvPr>
        </p:nvSpPr>
        <p:spPr>
          <a:xfrm>
            <a:off x="0" y="0"/>
            <a:ext cx="8303740" cy="6858000"/>
          </a:xfrm>
          <a:prstGeom prst="rect">
            <a:avLst/>
          </a:prstGeom>
          <a:solidFill>
            <a:srgbClr val="E1DFDF"/>
          </a:solidFill>
          <a:ln>
            <a:noFill/>
          </a:ln>
        </p:spPr>
      </p:sp>
      <p:sp>
        <p:nvSpPr>
          <p:cNvPr id="92" name="Google Shape;92;p28"/>
          <p:cNvSpPr txBox="1"/>
          <p:nvPr>
            <p:ph idx="1" type="body"/>
          </p:nvPr>
        </p:nvSpPr>
        <p:spPr>
          <a:xfrm>
            <a:off x="8549640" y="1812267"/>
            <a:ext cx="3200400" cy="43684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28"/>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28"/>
          <p:cNvGrpSpPr/>
          <p:nvPr/>
        </p:nvGrpSpPr>
        <p:grpSpPr>
          <a:xfrm>
            <a:off x="11401725" y="6229681"/>
            <a:ext cx="457200" cy="457200"/>
            <a:chOff x="11361456" y="6195813"/>
            <a:chExt cx="548640" cy="548640"/>
          </a:xfrm>
        </p:grpSpPr>
        <p:sp>
          <p:nvSpPr>
            <p:cNvPr id="95" name="Google Shape;95;p2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1052716" y="263905"/>
            <a:ext cx="10075531" cy="80683"/>
          </a:xfrm>
          <a:prstGeom prst="rect">
            <a:avLst/>
          </a:prstGeom>
          <a:blipFill rotWithShape="1">
            <a:blip r:embed="rId1">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9"/>
          <p:cNvSpPr/>
          <p:nvPr/>
        </p:nvSpPr>
        <p:spPr>
          <a:xfrm>
            <a:off x="1052716" y="1906835"/>
            <a:ext cx="10075531" cy="80683"/>
          </a:xfrm>
          <a:prstGeom prst="rect">
            <a:avLst/>
          </a:prstGeom>
          <a:blipFill rotWithShape="1">
            <a:blip r:embed="rId1">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1052716" y="401738"/>
            <a:ext cx="10075532" cy="1429227"/>
          </a:xfrm>
          <a:prstGeom prst="rect">
            <a:avLst/>
          </a:prstGeom>
          <a:blipFill rotWithShape="1">
            <a:blip r:embed="rId1">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4800"/>
              <a:buFont typeface="Cambria"/>
              <a:buNone/>
              <a:defRPr b="0" i="0" sz="4800" u="none" cap="none" strike="noStrik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mbria"/>
                <a:ea typeface="Cambria"/>
                <a:cs typeface="Cambria"/>
                <a:sym typeface="Cambria"/>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mbria"/>
                <a:ea typeface="Cambria"/>
                <a:cs typeface="Cambria"/>
                <a:sym typeface="Cambria"/>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9pPr>
          </a:lstStyle>
          <a:p/>
        </p:txBody>
      </p:sp>
      <p:sp>
        <p:nvSpPr>
          <p:cNvPr id="15" name="Google Shape;15;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grpSp>
        <p:nvGrpSpPr>
          <p:cNvPr id="17" name="Google Shape;17;p19"/>
          <p:cNvGrpSpPr/>
          <p:nvPr/>
        </p:nvGrpSpPr>
        <p:grpSpPr>
          <a:xfrm>
            <a:off x="11401725" y="6229681"/>
            <a:ext cx="457200" cy="457200"/>
            <a:chOff x="11361456" y="6195813"/>
            <a:chExt cx="548640" cy="548640"/>
          </a:xfrm>
        </p:grpSpPr>
        <p:sp>
          <p:nvSpPr>
            <p:cNvPr id="18" name="Google Shape;18;p19"/>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ambria"/>
                <a:ea typeface="Cambria"/>
                <a:cs typeface="Cambria"/>
                <a:sym typeface="Cambria"/>
              </a:defRPr>
            </a:lvl1pPr>
            <a:lvl2pPr indent="0" lvl="1" marL="0" marR="0" rtl="0" algn="ctr">
              <a:spcBef>
                <a:spcPts val="0"/>
              </a:spcBef>
              <a:buNone/>
              <a:defRPr b="1" i="0" sz="1400" u="none" cap="none" strike="noStrike">
                <a:solidFill>
                  <a:srgbClr val="FFFFFF"/>
                </a:solidFill>
                <a:latin typeface="Cambria"/>
                <a:ea typeface="Cambria"/>
                <a:cs typeface="Cambria"/>
                <a:sym typeface="Cambria"/>
              </a:defRPr>
            </a:lvl2pPr>
            <a:lvl3pPr indent="0" lvl="2" marL="0" marR="0" rtl="0" algn="ctr">
              <a:spcBef>
                <a:spcPts val="0"/>
              </a:spcBef>
              <a:buNone/>
              <a:defRPr b="1" i="0" sz="1400" u="none" cap="none" strike="noStrike">
                <a:solidFill>
                  <a:srgbClr val="FFFFFF"/>
                </a:solidFill>
                <a:latin typeface="Cambria"/>
                <a:ea typeface="Cambria"/>
                <a:cs typeface="Cambria"/>
                <a:sym typeface="Cambria"/>
              </a:defRPr>
            </a:lvl3pPr>
            <a:lvl4pPr indent="0" lvl="3" marL="0" marR="0" rtl="0" algn="ctr">
              <a:spcBef>
                <a:spcPts val="0"/>
              </a:spcBef>
              <a:buNone/>
              <a:defRPr b="1" i="0" sz="1400" u="none" cap="none" strike="noStrike">
                <a:solidFill>
                  <a:srgbClr val="FFFFFF"/>
                </a:solidFill>
                <a:latin typeface="Cambria"/>
                <a:ea typeface="Cambria"/>
                <a:cs typeface="Cambria"/>
                <a:sym typeface="Cambria"/>
              </a:defRPr>
            </a:lvl4pPr>
            <a:lvl5pPr indent="0" lvl="4" marL="0" marR="0" rtl="0" algn="ctr">
              <a:spcBef>
                <a:spcPts val="0"/>
              </a:spcBef>
              <a:buNone/>
              <a:defRPr b="1" i="0" sz="1400" u="none" cap="none" strike="noStrike">
                <a:solidFill>
                  <a:srgbClr val="FFFFFF"/>
                </a:solidFill>
                <a:latin typeface="Cambria"/>
                <a:ea typeface="Cambria"/>
                <a:cs typeface="Cambria"/>
                <a:sym typeface="Cambria"/>
              </a:defRPr>
            </a:lvl5pPr>
            <a:lvl6pPr indent="0" lvl="5" marL="0" marR="0" rtl="0" algn="ctr">
              <a:spcBef>
                <a:spcPts val="0"/>
              </a:spcBef>
              <a:buNone/>
              <a:defRPr b="1" i="0" sz="1400" u="none" cap="none" strike="noStrike">
                <a:solidFill>
                  <a:srgbClr val="FFFFFF"/>
                </a:solidFill>
                <a:latin typeface="Cambria"/>
                <a:ea typeface="Cambria"/>
                <a:cs typeface="Cambria"/>
                <a:sym typeface="Cambria"/>
              </a:defRPr>
            </a:lvl6pPr>
            <a:lvl7pPr indent="0" lvl="6" marL="0" marR="0" rtl="0" algn="ctr">
              <a:spcBef>
                <a:spcPts val="0"/>
              </a:spcBef>
              <a:buNone/>
              <a:defRPr b="1" i="0" sz="1400" u="none" cap="none" strike="noStrike">
                <a:solidFill>
                  <a:srgbClr val="FFFFFF"/>
                </a:solidFill>
                <a:latin typeface="Cambria"/>
                <a:ea typeface="Cambria"/>
                <a:cs typeface="Cambria"/>
                <a:sym typeface="Cambria"/>
              </a:defRPr>
            </a:lvl7pPr>
            <a:lvl8pPr indent="0" lvl="7" marL="0" marR="0" rtl="0" algn="ctr">
              <a:spcBef>
                <a:spcPts val="0"/>
              </a:spcBef>
              <a:buNone/>
              <a:defRPr b="1" i="0" sz="1400" u="none" cap="none" strike="noStrike">
                <a:solidFill>
                  <a:srgbClr val="FFFFFF"/>
                </a:solidFill>
                <a:latin typeface="Cambria"/>
                <a:ea typeface="Cambria"/>
                <a:cs typeface="Cambria"/>
                <a:sym typeface="Cambria"/>
              </a:defRPr>
            </a:lvl8pPr>
            <a:lvl9pPr indent="0" lvl="8" marL="0" marR="0" rtl="0" algn="ctr">
              <a:spcBef>
                <a:spcPts val="0"/>
              </a:spcBef>
              <a:buNone/>
              <a:defRPr b="1" i="0" sz="14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GÖSTERICI ARITMETIĞI</a:t>
            </a:r>
            <a:endParaRPr/>
          </a:p>
        </p:txBody>
      </p:sp>
      <p:sp>
        <p:nvSpPr>
          <p:cNvPr id="190" name="Google Shape;190;p10"/>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SzPct val="85000"/>
              <a:buNone/>
            </a:pPr>
            <a:r>
              <a:rPr lang="tr-TR"/>
              <a:t>Bellekler her bir byte ayrı adreslenir. </a:t>
            </a:r>
            <a:endParaRPr/>
          </a:p>
          <a:p>
            <a:pPr indent="0" lvl="0" marL="0" rtl="0" algn="l">
              <a:lnSpc>
                <a:spcPct val="100000"/>
              </a:lnSpc>
              <a:spcBef>
                <a:spcPts val="1000"/>
              </a:spcBef>
              <a:spcAft>
                <a:spcPts val="0"/>
              </a:spcAft>
              <a:buSzPct val="85000"/>
              <a:buNone/>
            </a:pPr>
            <a:r>
              <a:rPr lang="tr-TR"/>
              <a:t>Yukarıdaki örnekten gidecek olursak;</a:t>
            </a:r>
            <a:endParaRPr/>
          </a:p>
          <a:p>
            <a:pPr indent="-285750" lvl="0" marL="285750" rtl="0" algn="l">
              <a:lnSpc>
                <a:spcPct val="100000"/>
              </a:lnSpc>
              <a:spcBef>
                <a:spcPts val="1000"/>
              </a:spcBef>
              <a:spcAft>
                <a:spcPts val="0"/>
              </a:spcAft>
              <a:buSzPct val="85000"/>
              <a:buFont typeface="Arial"/>
              <a:buChar char="•"/>
            </a:pPr>
            <a:r>
              <a:rPr lang="tr-TR"/>
              <a:t>Karakterleri (char) gösteren bir gösterici tanımlandığında göstericinin tuttuğu adres bir byte gösterecek şekilde değişir. </a:t>
            </a:r>
            <a:endParaRPr/>
          </a:p>
          <a:p>
            <a:pPr indent="-285750" lvl="0" marL="285750" rtl="0" algn="l">
              <a:lnSpc>
                <a:spcPct val="100000"/>
              </a:lnSpc>
              <a:spcBef>
                <a:spcPts val="1000"/>
              </a:spcBef>
              <a:spcAft>
                <a:spcPts val="0"/>
              </a:spcAft>
              <a:buSzPct val="85000"/>
              <a:buFont typeface="Arial"/>
              <a:buChar char="•"/>
            </a:pPr>
            <a:r>
              <a:rPr lang="tr-TR"/>
              <a:t>pc++ göstericinin tuttuğu adres, bir sonraki karakteri (char) gösterecek şekilde güncelleniyor. char 1 byte uzunluğunda olduğundan </a:t>
            </a:r>
            <a:r>
              <a:rPr b="1" i="1" lang="tr-TR" u="sng">
                <a:solidFill>
                  <a:schemeClr val="dk1"/>
                </a:solidFill>
              </a:rPr>
              <a:t>göstericinin değeri 1 artıyor.</a:t>
            </a:r>
            <a:endParaRPr/>
          </a:p>
          <a:p>
            <a:pPr indent="0" lvl="0" marL="0" rtl="0" algn="l">
              <a:lnSpc>
                <a:spcPct val="100000"/>
              </a:lnSpc>
              <a:spcBef>
                <a:spcPts val="1000"/>
              </a:spcBef>
              <a:spcAft>
                <a:spcPts val="0"/>
              </a:spcAft>
              <a:buSzPct val="85000"/>
              <a:buNone/>
            </a:pPr>
            <a:r>
              <a:rPr lang="tr-TR"/>
              <a:t>Aşağıdaki örnekten gidecek olursak;</a:t>
            </a:r>
            <a:endParaRPr/>
          </a:p>
          <a:p>
            <a:pPr indent="-285750" lvl="0" marL="285750" rtl="0" algn="l">
              <a:lnSpc>
                <a:spcPct val="100000"/>
              </a:lnSpc>
              <a:spcBef>
                <a:spcPts val="1000"/>
              </a:spcBef>
              <a:spcAft>
                <a:spcPts val="0"/>
              </a:spcAft>
              <a:buSzPct val="85000"/>
              <a:buFont typeface="Arial"/>
              <a:buChar char="•"/>
            </a:pPr>
            <a:r>
              <a:rPr lang="tr-TR"/>
              <a:t>Tamsayıları (char) gösteren bir gösterici tanımlandığında göstericinin tuttuğu adres tamsayının ilk byte’ını gösteren adres olur. </a:t>
            </a:r>
            <a:endParaRPr/>
          </a:p>
          <a:p>
            <a:pPr indent="-285750" lvl="0" marL="285750" rtl="0" algn="l">
              <a:lnSpc>
                <a:spcPct val="100000"/>
              </a:lnSpc>
              <a:spcBef>
                <a:spcPts val="1000"/>
              </a:spcBef>
              <a:spcAft>
                <a:spcPts val="0"/>
              </a:spcAft>
              <a:buSzPct val="85000"/>
              <a:buFont typeface="Arial"/>
              <a:buChar char="•"/>
            </a:pPr>
            <a:r>
              <a:rPr lang="tr-TR"/>
              <a:t>pi++ göstericinin tuttuğu adres bir sonraki tamsayıyı (int) gösterecek şekilde güncelleniyor. Tamsayı, 64 bitlik bir bilgisayarda 4 byte olduğundan, </a:t>
            </a:r>
            <a:r>
              <a:rPr b="1" i="1" lang="tr-TR" u="sng">
                <a:solidFill>
                  <a:schemeClr val="dk1"/>
                </a:solidFill>
              </a:rPr>
              <a:t>gösterici bir sonraki tamsayıyı göstermek için 4 byte artıyor.</a:t>
            </a:r>
            <a:r>
              <a:rPr lang="tr-TR"/>
              <a:t> </a:t>
            </a:r>
            <a:endParaRPr/>
          </a:p>
          <a:p>
            <a:pPr indent="0" lvl="0" marL="0" rtl="0" algn="l">
              <a:lnSpc>
                <a:spcPct val="100000"/>
              </a:lnSpc>
              <a:spcBef>
                <a:spcPts val="1000"/>
              </a:spcBef>
              <a:spcAft>
                <a:spcPts val="0"/>
              </a:spcAft>
              <a:buSzPct val="85000"/>
              <a:buNone/>
            </a:pPr>
            <a:r>
              <a:rPr b="1" lang="tr-TR">
                <a:solidFill>
                  <a:srgbClr val="FF0000"/>
                </a:solidFill>
                <a:latin typeface="Consolas"/>
                <a:ea typeface="Consolas"/>
                <a:cs typeface="Consolas"/>
                <a:sym typeface="Consolas"/>
              </a:rPr>
              <a:t>++,</a:t>
            </a:r>
            <a:r>
              <a:rPr lang="tr-TR"/>
              <a:t> </a:t>
            </a:r>
            <a:r>
              <a:rPr b="1" lang="tr-TR">
                <a:solidFill>
                  <a:srgbClr val="FF0000"/>
                </a:solidFill>
                <a:latin typeface="Consolas"/>
                <a:ea typeface="Consolas"/>
                <a:cs typeface="Consolas"/>
                <a:sym typeface="Consolas"/>
              </a:rPr>
              <a:t>--,</a:t>
            </a:r>
            <a:r>
              <a:rPr lang="tr-TR"/>
              <a:t> </a:t>
            </a:r>
            <a:r>
              <a:rPr b="1" lang="tr-TR">
                <a:solidFill>
                  <a:srgbClr val="FF0000"/>
                </a:solidFill>
                <a:latin typeface="Consolas"/>
                <a:ea typeface="Consolas"/>
                <a:cs typeface="Consolas"/>
                <a:sym typeface="Consolas"/>
              </a:rPr>
              <a:t>+,</a:t>
            </a:r>
            <a:r>
              <a:rPr lang="tr-TR"/>
              <a:t> </a:t>
            </a:r>
            <a:r>
              <a:rPr b="1" lang="tr-TR">
                <a:solidFill>
                  <a:srgbClr val="FF0000"/>
                </a:solidFill>
                <a:latin typeface="Consolas"/>
                <a:ea typeface="Consolas"/>
                <a:cs typeface="Consolas"/>
                <a:sym typeface="Consolas"/>
              </a:rPr>
              <a:t>-,</a:t>
            </a:r>
            <a:r>
              <a:rPr lang="tr-TR"/>
              <a:t> </a:t>
            </a:r>
            <a:r>
              <a:rPr b="1" lang="tr-TR">
                <a:solidFill>
                  <a:srgbClr val="FF0000"/>
                </a:solidFill>
                <a:latin typeface="Consolas"/>
                <a:ea typeface="Consolas"/>
                <a:cs typeface="Consolas"/>
                <a:sym typeface="Consolas"/>
              </a:rPr>
              <a:t>+=</a:t>
            </a:r>
            <a:r>
              <a:rPr lang="tr-TR"/>
              <a:t> ve </a:t>
            </a:r>
            <a:r>
              <a:rPr b="1" lang="tr-TR">
                <a:solidFill>
                  <a:srgbClr val="FF0000"/>
                </a:solidFill>
                <a:latin typeface="Consolas"/>
                <a:ea typeface="Consolas"/>
                <a:cs typeface="Consolas"/>
                <a:sym typeface="Consolas"/>
              </a:rPr>
              <a:t>-=</a:t>
            </a:r>
            <a:r>
              <a:rPr lang="tr-TR"/>
              <a:t> işleçleri (oparetor) ile </a:t>
            </a:r>
            <a:r>
              <a:rPr b="1" lang="tr-TR">
                <a:solidFill>
                  <a:srgbClr val="FF0000"/>
                </a:solidFill>
              </a:rPr>
              <a:t>&lt;,</a:t>
            </a:r>
            <a:r>
              <a:rPr lang="tr-TR"/>
              <a:t> </a:t>
            </a:r>
            <a:r>
              <a:rPr b="1" lang="tr-TR">
                <a:solidFill>
                  <a:srgbClr val="FF0000"/>
                </a:solidFill>
              </a:rPr>
              <a:t>&lt;</a:t>
            </a:r>
            <a:r>
              <a:rPr lang="tr-TR"/>
              <a:t> ve </a:t>
            </a:r>
            <a:r>
              <a:rPr b="1" lang="tr-TR">
                <a:solidFill>
                  <a:srgbClr val="FF0000"/>
                </a:solidFill>
              </a:rPr>
              <a:t>==</a:t>
            </a:r>
            <a:r>
              <a:rPr lang="tr-TR"/>
              <a:t> işleçleri göstericilerde çalışır. Diğer işleçlerde, göstericiler işlenen (operand) olarak kullanılmaz.</a:t>
            </a:r>
            <a:endParaRPr/>
          </a:p>
        </p:txBody>
      </p:sp>
      <p:sp>
        <p:nvSpPr>
          <p:cNvPr id="191" name="Google Shape;191;p10"/>
          <p:cNvSpPr txBox="1"/>
          <p:nvPr/>
        </p:nvSpPr>
        <p:spPr>
          <a:xfrm>
            <a:off x="455680" y="464420"/>
            <a:ext cx="474360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onsolas"/>
                <a:ea typeface="Consolas"/>
                <a:cs typeface="Consolas"/>
                <a:sym typeface="Consolas"/>
              </a:rPr>
              <a:t>char dizi1[5]={'I','L','H','A','N'};</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char* pc=&amp;dizi1; //pc↦65FDE0</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*pc='X';</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pc++;            //pc↦65FDE1</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*pc='Y';</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pc+=2;           //pc↦65FDE3</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*pc='Z';</a:t>
            </a:r>
            <a:endParaRPr/>
          </a:p>
        </p:txBody>
      </p:sp>
      <p:grpSp>
        <p:nvGrpSpPr>
          <p:cNvPr id="192" name="Google Shape;192;p10"/>
          <p:cNvGrpSpPr/>
          <p:nvPr/>
        </p:nvGrpSpPr>
        <p:grpSpPr>
          <a:xfrm>
            <a:off x="5346151" y="352839"/>
            <a:ext cx="1967328" cy="2270124"/>
            <a:chOff x="5346151" y="352839"/>
            <a:chExt cx="1967328" cy="2270124"/>
          </a:xfrm>
        </p:grpSpPr>
        <p:sp>
          <p:nvSpPr>
            <p:cNvPr id="193" name="Google Shape;193;p10"/>
            <p:cNvSpPr/>
            <p:nvPr/>
          </p:nvSpPr>
          <p:spPr>
            <a:xfrm>
              <a:off x="6088662" y="716153"/>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'I'</a:t>
              </a:r>
              <a:endParaRPr/>
            </a:p>
          </p:txBody>
        </p:sp>
        <p:sp>
          <p:nvSpPr>
            <p:cNvPr id="194" name="Google Shape;194;p10"/>
            <p:cNvSpPr/>
            <p:nvPr/>
          </p:nvSpPr>
          <p:spPr>
            <a:xfrm>
              <a:off x="6088662" y="1098118"/>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'L'</a:t>
              </a:r>
              <a:endParaRPr/>
            </a:p>
          </p:txBody>
        </p:sp>
        <p:sp>
          <p:nvSpPr>
            <p:cNvPr id="195" name="Google Shape;195;p10"/>
            <p:cNvSpPr/>
            <p:nvPr/>
          </p:nvSpPr>
          <p:spPr>
            <a:xfrm>
              <a:off x="6088662" y="1480083"/>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'H'</a:t>
              </a:r>
              <a:endParaRPr/>
            </a:p>
          </p:txBody>
        </p:sp>
        <p:sp>
          <p:nvSpPr>
            <p:cNvPr id="196" name="Google Shape;196;p10"/>
            <p:cNvSpPr/>
            <p:nvPr/>
          </p:nvSpPr>
          <p:spPr>
            <a:xfrm>
              <a:off x="6096821" y="1862048"/>
              <a:ext cx="489553"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'A'</a:t>
              </a:r>
              <a:endParaRPr/>
            </a:p>
          </p:txBody>
        </p:sp>
        <p:sp>
          <p:nvSpPr>
            <p:cNvPr id="197" name="Google Shape;197;p10"/>
            <p:cNvSpPr/>
            <p:nvPr/>
          </p:nvSpPr>
          <p:spPr>
            <a:xfrm>
              <a:off x="6088662" y="2240998"/>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'N'</a:t>
              </a:r>
              <a:endParaRPr/>
            </a:p>
          </p:txBody>
        </p:sp>
        <p:sp>
          <p:nvSpPr>
            <p:cNvPr id="198" name="Google Shape;198;p10"/>
            <p:cNvSpPr txBox="1"/>
            <p:nvPr/>
          </p:nvSpPr>
          <p:spPr>
            <a:xfrm>
              <a:off x="6645833" y="776330"/>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dizi1[0]</a:t>
              </a:r>
              <a:endParaRPr/>
            </a:p>
          </p:txBody>
        </p:sp>
        <p:sp>
          <p:nvSpPr>
            <p:cNvPr id="199" name="Google Shape;199;p10"/>
            <p:cNvSpPr txBox="1"/>
            <p:nvPr/>
          </p:nvSpPr>
          <p:spPr>
            <a:xfrm>
              <a:off x="6652721" y="1158295"/>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dizi1[1]</a:t>
              </a:r>
              <a:endParaRPr/>
            </a:p>
          </p:txBody>
        </p:sp>
        <p:sp>
          <p:nvSpPr>
            <p:cNvPr id="200" name="Google Shape;200;p10"/>
            <p:cNvSpPr txBox="1"/>
            <p:nvPr/>
          </p:nvSpPr>
          <p:spPr>
            <a:xfrm>
              <a:off x="6645833" y="1536934"/>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dizi1[2]</a:t>
              </a:r>
              <a:endParaRPr/>
            </a:p>
          </p:txBody>
        </p:sp>
        <p:sp>
          <p:nvSpPr>
            <p:cNvPr id="201" name="Google Shape;201;p10"/>
            <p:cNvSpPr txBox="1"/>
            <p:nvPr/>
          </p:nvSpPr>
          <p:spPr>
            <a:xfrm>
              <a:off x="6645833" y="1903929"/>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dizi1[3]</a:t>
              </a:r>
              <a:endParaRPr/>
            </a:p>
          </p:txBody>
        </p:sp>
        <p:sp>
          <p:nvSpPr>
            <p:cNvPr id="202" name="Google Shape;202;p10"/>
            <p:cNvSpPr txBox="1"/>
            <p:nvPr/>
          </p:nvSpPr>
          <p:spPr>
            <a:xfrm>
              <a:off x="6645833" y="2301175"/>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dizi1[4]</a:t>
              </a:r>
              <a:endParaRPr/>
            </a:p>
          </p:txBody>
        </p:sp>
        <p:sp>
          <p:nvSpPr>
            <p:cNvPr id="203" name="Google Shape;203;p10"/>
            <p:cNvSpPr txBox="1"/>
            <p:nvPr/>
          </p:nvSpPr>
          <p:spPr>
            <a:xfrm>
              <a:off x="5399469" y="780384"/>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65FDE0</a:t>
              </a:r>
              <a:endParaRPr/>
            </a:p>
          </p:txBody>
        </p:sp>
        <p:sp>
          <p:nvSpPr>
            <p:cNvPr id="204" name="Google Shape;204;p10"/>
            <p:cNvSpPr txBox="1"/>
            <p:nvPr/>
          </p:nvSpPr>
          <p:spPr>
            <a:xfrm>
              <a:off x="5400675" y="1154899"/>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65FDE1</a:t>
              </a:r>
              <a:endParaRPr/>
            </a:p>
          </p:txBody>
        </p:sp>
        <p:sp>
          <p:nvSpPr>
            <p:cNvPr id="205" name="Google Shape;205;p10"/>
            <p:cNvSpPr txBox="1"/>
            <p:nvPr/>
          </p:nvSpPr>
          <p:spPr>
            <a:xfrm>
              <a:off x="5399469" y="1529414"/>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65FDE2</a:t>
              </a:r>
              <a:endParaRPr/>
            </a:p>
          </p:txBody>
        </p:sp>
        <p:sp>
          <p:nvSpPr>
            <p:cNvPr id="206" name="Google Shape;206;p10"/>
            <p:cNvSpPr txBox="1"/>
            <p:nvPr/>
          </p:nvSpPr>
          <p:spPr>
            <a:xfrm>
              <a:off x="5408813" y="1903929"/>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65FDE3</a:t>
              </a:r>
              <a:endParaRPr/>
            </a:p>
          </p:txBody>
        </p:sp>
        <p:sp>
          <p:nvSpPr>
            <p:cNvPr id="207" name="Google Shape;207;p10"/>
            <p:cNvSpPr txBox="1"/>
            <p:nvPr/>
          </p:nvSpPr>
          <p:spPr>
            <a:xfrm>
              <a:off x="5399469" y="2286944"/>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65FDE4</a:t>
              </a:r>
              <a:endParaRPr/>
            </a:p>
          </p:txBody>
        </p:sp>
        <p:sp>
          <p:nvSpPr>
            <p:cNvPr id="208" name="Google Shape;208;p10"/>
            <p:cNvSpPr txBox="1"/>
            <p:nvPr/>
          </p:nvSpPr>
          <p:spPr>
            <a:xfrm>
              <a:off x="5346151" y="352839"/>
              <a:ext cx="74251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tr-TR" sz="1100">
                  <a:solidFill>
                    <a:schemeClr val="dk1"/>
                  </a:solidFill>
                  <a:latin typeface="Cambria"/>
                  <a:ea typeface="Cambria"/>
                  <a:cs typeface="Cambria"/>
                  <a:sym typeface="Cambria"/>
                </a:rPr>
                <a:t>Eleman </a:t>
              </a:r>
              <a:br>
                <a:rPr lang="tr-TR" sz="1100">
                  <a:solidFill>
                    <a:schemeClr val="dk1"/>
                  </a:solidFill>
                  <a:latin typeface="Cambria"/>
                  <a:ea typeface="Cambria"/>
                  <a:cs typeface="Cambria"/>
                  <a:sym typeface="Cambria"/>
                </a:rPr>
              </a:br>
              <a:r>
                <a:rPr lang="tr-TR" sz="1100">
                  <a:solidFill>
                    <a:schemeClr val="dk1"/>
                  </a:solidFill>
                  <a:latin typeface="Cambria"/>
                  <a:ea typeface="Cambria"/>
                  <a:cs typeface="Cambria"/>
                  <a:sym typeface="Cambria"/>
                </a:rPr>
                <a:t>Adresleri</a:t>
              </a:r>
              <a:endParaRPr/>
            </a:p>
          </p:txBody>
        </p:sp>
      </p:grpSp>
      <p:grpSp>
        <p:nvGrpSpPr>
          <p:cNvPr id="209" name="Google Shape;209;p10"/>
          <p:cNvGrpSpPr/>
          <p:nvPr/>
        </p:nvGrpSpPr>
        <p:grpSpPr>
          <a:xfrm>
            <a:off x="5402817" y="3429581"/>
            <a:ext cx="1967328" cy="2270124"/>
            <a:chOff x="5402817" y="3429581"/>
            <a:chExt cx="1967328" cy="2270124"/>
          </a:xfrm>
        </p:grpSpPr>
        <p:sp>
          <p:nvSpPr>
            <p:cNvPr id="210" name="Google Shape;210;p10"/>
            <p:cNvSpPr/>
            <p:nvPr/>
          </p:nvSpPr>
          <p:spPr>
            <a:xfrm>
              <a:off x="6145328" y="3792895"/>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11" name="Google Shape;211;p10"/>
            <p:cNvSpPr/>
            <p:nvPr/>
          </p:nvSpPr>
          <p:spPr>
            <a:xfrm>
              <a:off x="6145328" y="4174860"/>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0</a:t>
              </a:r>
              <a:endParaRPr/>
            </a:p>
          </p:txBody>
        </p:sp>
        <p:sp>
          <p:nvSpPr>
            <p:cNvPr id="212" name="Google Shape;212;p10"/>
            <p:cNvSpPr/>
            <p:nvPr/>
          </p:nvSpPr>
          <p:spPr>
            <a:xfrm>
              <a:off x="6145328" y="4556825"/>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3</a:t>
              </a:r>
              <a:endParaRPr/>
            </a:p>
          </p:txBody>
        </p:sp>
        <p:sp>
          <p:nvSpPr>
            <p:cNvPr id="213" name="Google Shape;213;p10"/>
            <p:cNvSpPr/>
            <p:nvPr/>
          </p:nvSpPr>
          <p:spPr>
            <a:xfrm>
              <a:off x="6153487" y="4938790"/>
              <a:ext cx="488863"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10</a:t>
              </a:r>
              <a:endParaRPr/>
            </a:p>
          </p:txBody>
        </p:sp>
        <p:sp>
          <p:nvSpPr>
            <p:cNvPr id="214" name="Google Shape;214;p10"/>
            <p:cNvSpPr/>
            <p:nvPr/>
          </p:nvSpPr>
          <p:spPr>
            <a:xfrm>
              <a:off x="6145328" y="5317740"/>
              <a:ext cx="497712" cy="381965"/>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15" name="Google Shape;215;p10"/>
            <p:cNvSpPr txBox="1"/>
            <p:nvPr/>
          </p:nvSpPr>
          <p:spPr>
            <a:xfrm>
              <a:off x="6702499" y="3853072"/>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dizi2[0]</a:t>
              </a:r>
              <a:endParaRPr/>
            </a:p>
          </p:txBody>
        </p:sp>
        <p:sp>
          <p:nvSpPr>
            <p:cNvPr id="216" name="Google Shape;216;p10"/>
            <p:cNvSpPr txBox="1"/>
            <p:nvPr/>
          </p:nvSpPr>
          <p:spPr>
            <a:xfrm>
              <a:off x="6709387" y="4235037"/>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dizi2[1]</a:t>
              </a:r>
              <a:endParaRPr/>
            </a:p>
          </p:txBody>
        </p:sp>
        <p:sp>
          <p:nvSpPr>
            <p:cNvPr id="217" name="Google Shape;217;p10"/>
            <p:cNvSpPr txBox="1"/>
            <p:nvPr/>
          </p:nvSpPr>
          <p:spPr>
            <a:xfrm>
              <a:off x="6702499" y="4613676"/>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dizi2[2]</a:t>
              </a:r>
              <a:endParaRPr/>
            </a:p>
          </p:txBody>
        </p:sp>
        <p:sp>
          <p:nvSpPr>
            <p:cNvPr id="218" name="Google Shape;218;p10"/>
            <p:cNvSpPr txBox="1"/>
            <p:nvPr/>
          </p:nvSpPr>
          <p:spPr>
            <a:xfrm>
              <a:off x="6702499" y="4980671"/>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dizi3[3]</a:t>
              </a:r>
              <a:endParaRPr/>
            </a:p>
          </p:txBody>
        </p:sp>
        <p:sp>
          <p:nvSpPr>
            <p:cNvPr id="219" name="Google Shape;219;p10"/>
            <p:cNvSpPr txBox="1"/>
            <p:nvPr/>
          </p:nvSpPr>
          <p:spPr>
            <a:xfrm>
              <a:off x="6702499" y="5377917"/>
              <a:ext cx="66075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latin typeface="Cambria"/>
                  <a:ea typeface="Cambria"/>
                  <a:cs typeface="Cambria"/>
                  <a:sym typeface="Cambria"/>
                </a:rPr>
                <a:t>dizi4[4]</a:t>
              </a:r>
              <a:endParaRPr/>
            </a:p>
          </p:txBody>
        </p:sp>
        <p:sp>
          <p:nvSpPr>
            <p:cNvPr id="220" name="Google Shape;220;p10"/>
            <p:cNvSpPr txBox="1"/>
            <p:nvPr/>
          </p:nvSpPr>
          <p:spPr>
            <a:xfrm>
              <a:off x="5456135" y="3857126"/>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highlight>
                    <a:srgbClr val="FFFF00"/>
                  </a:highlight>
                  <a:latin typeface="Cambria"/>
                  <a:ea typeface="Cambria"/>
                  <a:cs typeface="Cambria"/>
                  <a:sym typeface="Cambria"/>
                </a:rPr>
                <a:t>65FDE0</a:t>
              </a:r>
              <a:endParaRPr/>
            </a:p>
          </p:txBody>
        </p:sp>
        <p:sp>
          <p:nvSpPr>
            <p:cNvPr id="221" name="Google Shape;221;p10"/>
            <p:cNvSpPr txBox="1"/>
            <p:nvPr/>
          </p:nvSpPr>
          <p:spPr>
            <a:xfrm>
              <a:off x="5457341" y="4231641"/>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highlight>
                    <a:srgbClr val="FFFF00"/>
                  </a:highlight>
                  <a:latin typeface="Cambria"/>
                  <a:ea typeface="Cambria"/>
                  <a:cs typeface="Cambria"/>
                  <a:sym typeface="Cambria"/>
                </a:rPr>
                <a:t>65FDE4</a:t>
              </a:r>
              <a:endParaRPr/>
            </a:p>
          </p:txBody>
        </p:sp>
        <p:sp>
          <p:nvSpPr>
            <p:cNvPr id="222" name="Google Shape;222;p10"/>
            <p:cNvSpPr txBox="1"/>
            <p:nvPr/>
          </p:nvSpPr>
          <p:spPr>
            <a:xfrm>
              <a:off x="5456135" y="4606156"/>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highlight>
                    <a:srgbClr val="FFFF00"/>
                  </a:highlight>
                  <a:latin typeface="Cambria"/>
                  <a:ea typeface="Cambria"/>
                  <a:cs typeface="Cambria"/>
                  <a:sym typeface="Cambria"/>
                </a:rPr>
                <a:t>65FDE8</a:t>
              </a:r>
              <a:endParaRPr/>
            </a:p>
          </p:txBody>
        </p:sp>
        <p:sp>
          <p:nvSpPr>
            <p:cNvPr id="223" name="Google Shape;223;p10"/>
            <p:cNvSpPr txBox="1"/>
            <p:nvPr/>
          </p:nvSpPr>
          <p:spPr>
            <a:xfrm>
              <a:off x="5465479" y="4980671"/>
              <a:ext cx="67197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highlight>
                    <a:srgbClr val="FFFF00"/>
                  </a:highlight>
                  <a:latin typeface="Cambria"/>
                  <a:ea typeface="Cambria"/>
                  <a:cs typeface="Cambria"/>
                  <a:sym typeface="Cambria"/>
                </a:rPr>
                <a:t>65FDEC</a:t>
              </a:r>
              <a:endParaRPr/>
            </a:p>
          </p:txBody>
        </p:sp>
        <p:sp>
          <p:nvSpPr>
            <p:cNvPr id="224" name="Google Shape;224;p10"/>
            <p:cNvSpPr txBox="1"/>
            <p:nvPr/>
          </p:nvSpPr>
          <p:spPr>
            <a:xfrm>
              <a:off x="5456135" y="5363686"/>
              <a:ext cx="66396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chemeClr val="dk1"/>
                  </a:solidFill>
                  <a:highlight>
                    <a:srgbClr val="FFFF00"/>
                  </a:highlight>
                  <a:latin typeface="Cambria"/>
                  <a:ea typeface="Cambria"/>
                  <a:cs typeface="Cambria"/>
                  <a:sym typeface="Cambria"/>
                </a:rPr>
                <a:t>65FDF0</a:t>
              </a:r>
              <a:endParaRPr/>
            </a:p>
          </p:txBody>
        </p:sp>
        <p:sp>
          <p:nvSpPr>
            <p:cNvPr id="225" name="Google Shape;225;p10"/>
            <p:cNvSpPr txBox="1"/>
            <p:nvPr/>
          </p:nvSpPr>
          <p:spPr>
            <a:xfrm>
              <a:off x="5402817" y="3429581"/>
              <a:ext cx="74251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tr-TR" sz="1100">
                  <a:solidFill>
                    <a:schemeClr val="dk1"/>
                  </a:solidFill>
                  <a:latin typeface="Cambria"/>
                  <a:ea typeface="Cambria"/>
                  <a:cs typeface="Cambria"/>
                  <a:sym typeface="Cambria"/>
                </a:rPr>
                <a:t>Eleman </a:t>
              </a:r>
              <a:br>
                <a:rPr lang="tr-TR" sz="1100">
                  <a:solidFill>
                    <a:schemeClr val="dk1"/>
                  </a:solidFill>
                  <a:latin typeface="Cambria"/>
                  <a:ea typeface="Cambria"/>
                  <a:cs typeface="Cambria"/>
                  <a:sym typeface="Cambria"/>
                </a:rPr>
              </a:br>
              <a:r>
                <a:rPr lang="tr-TR" sz="1100">
                  <a:solidFill>
                    <a:schemeClr val="dk1"/>
                  </a:solidFill>
                  <a:latin typeface="Cambria"/>
                  <a:ea typeface="Cambria"/>
                  <a:cs typeface="Cambria"/>
                  <a:sym typeface="Cambria"/>
                </a:rPr>
                <a:t>Adresleri</a:t>
              </a:r>
              <a:endParaRPr/>
            </a:p>
          </p:txBody>
        </p:sp>
      </p:grpSp>
      <p:sp>
        <p:nvSpPr>
          <p:cNvPr id="226" name="Google Shape;226;p10"/>
          <p:cNvSpPr txBox="1"/>
          <p:nvPr/>
        </p:nvSpPr>
        <p:spPr>
          <a:xfrm>
            <a:off x="417546" y="3429581"/>
            <a:ext cx="474668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Consolas"/>
                <a:ea typeface="Consolas"/>
                <a:cs typeface="Consolas"/>
                <a:sym typeface="Consolas"/>
              </a:rPr>
              <a:t>int dizi2[5]={2,0,3,10,2};</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int* pi=&amp;dizi2;  //pi↦65FDE0</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*pi=-1;</a:t>
            </a:r>
            <a:endParaRPr/>
          </a:p>
          <a:p>
            <a:pPr indent="0" lvl="0" marL="0" marR="0" rtl="0" algn="l">
              <a:spcBef>
                <a:spcPts val="0"/>
              </a:spcBef>
              <a:spcAft>
                <a:spcPts val="0"/>
              </a:spcAft>
              <a:buNone/>
            </a:pPr>
            <a:r>
              <a:rPr lang="tr-TR" sz="1800">
                <a:solidFill>
                  <a:schemeClr val="dk1"/>
                </a:solidFill>
                <a:highlight>
                  <a:srgbClr val="FFFF00"/>
                </a:highlight>
                <a:latin typeface="Consolas"/>
                <a:ea typeface="Consolas"/>
                <a:cs typeface="Consolas"/>
                <a:sym typeface="Consolas"/>
              </a:rPr>
              <a:t>pi++;            </a:t>
            </a:r>
            <a:r>
              <a:rPr lang="tr-TR" sz="1800">
                <a:solidFill>
                  <a:schemeClr val="dk1"/>
                </a:solidFill>
                <a:latin typeface="Consolas"/>
                <a:ea typeface="Consolas"/>
                <a:cs typeface="Consolas"/>
                <a:sym typeface="Consolas"/>
              </a:rPr>
              <a:t>//pi↦65FDE</a:t>
            </a:r>
            <a:r>
              <a:rPr b="1" lang="tr-TR" sz="1800">
                <a:solidFill>
                  <a:srgbClr val="FF00FF"/>
                </a:solidFill>
                <a:latin typeface="Consolas"/>
                <a:ea typeface="Consolas"/>
                <a:cs typeface="Consolas"/>
                <a:sym typeface="Consolas"/>
              </a:rPr>
              <a:t>4</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*pi=-2;</a:t>
            </a:r>
            <a:endParaRPr/>
          </a:p>
          <a:p>
            <a:pPr indent="0" lvl="0" marL="0" marR="0" rtl="0" algn="l">
              <a:spcBef>
                <a:spcPts val="0"/>
              </a:spcBef>
              <a:spcAft>
                <a:spcPts val="0"/>
              </a:spcAft>
              <a:buNone/>
            </a:pPr>
            <a:r>
              <a:rPr lang="tr-TR" sz="1800">
                <a:solidFill>
                  <a:schemeClr val="dk1"/>
                </a:solidFill>
                <a:highlight>
                  <a:srgbClr val="FFFF00"/>
                </a:highlight>
                <a:latin typeface="Consolas"/>
                <a:ea typeface="Consolas"/>
                <a:cs typeface="Consolas"/>
                <a:sym typeface="Consolas"/>
              </a:rPr>
              <a:t>pi+=2;           </a:t>
            </a:r>
            <a:r>
              <a:rPr lang="tr-TR" sz="1800">
                <a:solidFill>
                  <a:schemeClr val="dk1"/>
                </a:solidFill>
                <a:latin typeface="Consolas"/>
                <a:ea typeface="Consolas"/>
                <a:cs typeface="Consolas"/>
                <a:sym typeface="Consolas"/>
              </a:rPr>
              <a:t>//pi↦65FDE</a:t>
            </a:r>
            <a:r>
              <a:rPr b="1" lang="tr-TR" sz="1800">
                <a:solidFill>
                  <a:srgbClr val="FF00FF"/>
                </a:solidFill>
                <a:latin typeface="Consolas"/>
                <a:ea typeface="Consolas"/>
                <a:cs typeface="Consolas"/>
                <a:sym typeface="Consolas"/>
              </a:rPr>
              <a:t>C</a:t>
            </a:r>
            <a:endParaRPr/>
          </a:p>
          <a:p>
            <a:pPr indent="0" lvl="0" marL="0" marR="0" rtl="0" algn="l">
              <a:spcBef>
                <a:spcPts val="0"/>
              </a:spcBef>
              <a:spcAft>
                <a:spcPts val="0"/>
              </a:spcAft>
              <a:buNone/>
            </a:pPr>
            <a:r>
              <a:rPr lang="tr-TR" sz="1800">
                <a:solidFill>
                  <a:schemeClr val="dk1"/>
                </a:solidFill>
                <a:latin typeface="Consolas"/>
                <a:ea typeface="Consolas"/>
                <a:cs typeface="Consolas"/>
                <a:sym typeface="Consolas"/>
              </a:rPr>
              <a:t>*pi=-3;</a:t>
            </a:r>
            <a:endParaRPr/>
          </a:p>
        </p:txBody>
      </p:sp>
      <p:sp>
        <p:nvSpPr>
          <p:cNvPr id="227" name="Google Shape;227;p10"/>
          <p:cNvSpPr txBox="1"/>
          <p:nvPr/>
        </p:nvSpPr>
        <p:spPr>
          <a:xfrm>
            <a:off x="5399134" y="779088"/>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65FDE0</a:t>
            </a:r>
            <a:endParaRPr/>
          </a:p>
        </p:txBody>
      </p:sp>
      <p:sp>
        <p:nvSpPr>
          <p:cNvPr id="228" name="Google Shape;228;p10"/>
          <p:cNvSpPr/>
          <p:nvPr/>
        </p:nvSpPr>
        <p:spPr>
          <a:xfrm>
            <a:off x="6088662" y="709844"/>
            <a:ext cx="497712" cy="384948"/>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rgbClr val="C00000"/>
                </a:solidFill>
                <a:latin typeface="Cambria"/>
                <a:ea typeface="Cambria"/>
                <a:cs typeface="Cambria"/>
                <a:sym typeface="Cambria"/>
              </a:rPr>
              <a:t>'X'</a:t>
            </a:r>
            <a:endParaRPr/>
          </a:p>
        </p:txBody>
      </p:sp>
      <p:sp>
        <p:nvSpPr>
          <p:cNvPr id="229" name="Google Shape;229;p10"/>
          <p:cNvSpPr txBox="1"/>
          <p:nvPr/>
        </p:nvSpPr>
        <p:spPr>
          <a:xfrm>
            <a:off x="5398053" y="1153533"/>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65FDE1</a:t>
            </a:r>
            <a:endParaRPr/>
          </a:p>
        </p:txBody>
      </p:sp>
      <p:sp>
        <p:nvSpPr>
          <p:cNvPr id="230" name="Google Shape;230;p10"/>
          <p:cNvSpPr/>
          <p:nvPr/>
        </p:nvSpPr>
        <p:spPr>
          <a:xfrm>
            <a:off x="6089629" y="1092855"/>
            <a:ext cx="497712" cy="390244"/>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rgbClr val="C00000"/>
                </a:solidFill>
                <a:latin typeface="Cambria"/>
                <a:ea typeface="Cambria"/>
                <a:cs typeface="Cambria"/>
                <a:sym typeface="Cambria"/>
              </a:rPr>
              <a:t>'Y'</a:t>
            </a:r>
            <a:endParaRPr/>
          </a:p>
        </p:txBody>
      </p:sp>
      <p:sp>
        <p:nvSpPr>
          <p:cNvPr id="231" name="Google Shape;231;p10"/>
          <p:cNvSpPr txBox="1"/>
          <p:nvPr/>
        </p:nvSpPr>
        <p:spPr>
          <a:xfrm>
            <a:off x="5408813" y="1903929"/>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FF0000"/>
                </a:solidFill>
                <a:latin typeface="Cambria"/>
                <a:ea typeface="Cambria"/>
                <a:cs typeface="Cambria"/>
                <a:sym typeface="Cambria"/>
              </a:rPr>
              <a:t>65FDE3</a:t>
            </a:r>
            <a:endParaRPr/>
          </a:p>
        </p:txBody>
      </p:sp>
      <p:sp>
        <p:nvSpPr>
          <p:cNvPr id="232" name="Google Shape;232;p10"/>
          <p:cNvSpPr/>
          <p:nvPr/>
        </p:nvSpPr>
        <p:spPr>
          <a:xfrm>
            <a:off x="6096821" y="1864429"/>
            <a:ext cx="491362" cy="381965"/>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rgbClr val="C00000"/>
                </a:solidFill>
                <a:latin typeface="Cambria"/>
                <a:ea typeface="Cambria"/>
                <a:cs typeface="Cambria"/>
                <a:sym typeface="Cambria"/>
              </a:rPr>
              <a:t>'Z'</a:t>
            </a:r>
            <a:endParaRPr/>
          </a:p>
        </p:txBody>
      </p:sp>
      <p:sp>
        <p:nvSpPr>
          <p:cNvPr id="233" name="Google Shape;233;p10"/>
          <p:cNvSpPr txBox="1"/>
          <p:nvPr/>
        </p:nvSpPr>
        <p:spPr>
          <a:xfrm>
            <a:off x="5457343" y="3852762"/>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FF00FF"/>
                </a:solidFill>
                <a:highlight>
                  <a:srgbClr val="FFFF00"/>
                </a:highlight>
                <a:latin typeface="Cambria"/>
                <a:ea typeface="Cambria"/>
                <a:cs typeface="Cambria"/>
                <a:sym typeface="Cambria"/>
              </a:rPr>
              <a:t>65FDE0</a:t>
            </a:r>
            <a:endParaRPr/>
          </a:p>
        </p:txBody>
      </p:sp>
      <p:sp>
        <p:nvSpPr>
          <p:cNvPr id="234" name="Google Shape;234;p10"/>
          <p:cNvSpPr/>
          <p:nvPr/>
        </p:nvSpPr>
        <p:spPr>
          <a:xfrm>
            <a:off x="6145328" y="3792895"/>
            <a:ext cx="497712" cy="381965"/>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-1</a:t>
            </a:r>
            <a:endParaRPr/>
          </a:p>
        </p:txBody>
      </p:sp>
      <p:sp>
        <p:nvSpPr>
          <p:cNvPr id="235" name="Google Shape;235;p10"/>
          <p:cNvSpPr txBox="1"/>
          <p:nvPr/>
        </p:nvSpPr>
        <p:spPr>
          <a:xfrm>
            <a:off x="5456073" y="4231641"/>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FF00FF"/>
                </a:solidFill>
                <a:highlight>
                  <a:srgbClr val="FFFF00"/>
                </a:highlight>
                <a:latin typeface="Cambria"/>
                <a:ea typeface="Cambria"/>
                <a:cs typeface="Cambria"/>
                <a:sym typeface="Cambria"/>
              </a:rPr>
              <a:t>65FDE4</a:t>
            </a:r>
            <a:endParaRPr/>
          </a:p>
        </p:txBody>
      </p:sp>
      <p:sp>
        <p:nvSpPr>
          <p:cNvPr id="236" name="Google Shape;236;p10"/>
          <p:cNvSpPr/>
          <p:nvPr/>
        </p:nvSpPr>
        <p:spPr>
          <a:xfrm>
            <a:off x="6142955" y="4173008"/>
            <a:ext cx="500085" cy="387143"/>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37" name="Google Shape;237;p10"/>
          <p:cNvSpPr txBox="1"/>
          <p:nvPr/>
        </p:nvSpPr>
        <p:spPr>
          <a:xfrm>
            <a:off x="5464209" y="4980671"/>
            <a:ext cx="67197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FF00FF"/>
                </a:solidFill>
                <a:highlight>
                  <a:srgbClr val="FFFF00"/>
                </a:highlight>
                <a:latin typeface="Cambria"/>
                <a:ea typeface="Cambria"/>
                <a:cs typeface="Cambria"/>
                <a:sym typeface="Cambria"/>
              </a:rPr>
              <a:t>65FDEC</a:t>
            </a:r>
            <a:endParaRPr/>
          </a:p>
        </p:txBody>
      </p:sp>
      <p:sp>
        <p:nvSpPr>
          <p:cNvPr id="238" name="Google Shape;238;p10"/>
          <p:cNvSpPr/>
          <p:nvPr/>
        </p:nvSpPr>
        <p:spPr>
          <a:xfrm>
            <a:off x="6147987" y="4940264"/>
            <a:ext cx="497022" cy="381965"/>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chemeClr val="dk1"/>
                </a:solidFill>
                <a:latin typeface="Cambria"/>
                <a:ea typeface="Cambria"/>
                <a:cs typeface="Cambria"/>
                <a:sym typeface="Cambria"/>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10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1000"/>
                                        <p:tgtEl>
                                          <p:spTgt spid="1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Effect filter="fade" transition="in">
                                      <p:cBhvr>
                                        <p:cTn dur="1000"/>
                                        <p:tgtEl>
                                          <p:spTgt spid="19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10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10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10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1000"/>
                                        <p:tgtEl>
                                          <p:spTgt spid="2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1000"/>
                                        <p:tgtEl>
                                          <p:spTgt spid="2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1000"/>
                                        <p:tgtEl>
                                          <p:spTgt spid="22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GÖSTERİCİ DIZILERI</a:t>
            </a:r>
            <a:endParaRPr/>
          </a:p>
        </p:txBody>
      </p:sp>
      <p:sp>
        <p:nvSpPr>
          <p:cNvPr id="244" name="Google Shape;244;p11"/>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 = 10, j=20;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float</a:t>
            </a:r>
            <a:r>
              <a:rPr lang="tr-TR" sz="1400">
                <a:latin typeface="Consolas"/>
                <a:ea typeface="Consolas"/>
                <a:cs typeface="Consolas"/>
                <a:sym typeface="Consolas"/>
              </a:rPr>
              <a:t> f=1.0;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k=30, l=40;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ptr[4]; /* int gösteren 4 göstericili dizi tanımlandı */</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Göstericilere ilk değer veriliyor*/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ptr[0]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i; // Birinci eleman i değişkeninin adresini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ptr[1]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j; // İkini eleman j değişkeninin adresini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ptr[2]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l; // Üçüncü eleman l değişkeninin adresini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ptr[3]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k; // Dördüncü eleman k değişkeninin adresini</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Değerlere Ulaşma</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int 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for (indis = 0; indis &lt; 4; 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printf("ptr[%d] ile gösterilen değer: %d\n", indis,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ptr[indis]);</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45" name="Google Shape;245;p11"/>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Göstericiler de dizi olarak tanımlanabilir.</a:t>
            </a:r>
            <a:endParaRPr/>
          </a:p>
          <a:p>
            <a:pPr indent="0" lvl="0" marL="0" rtl="0" algn="l">
              <a:lnSpc>
                <a:spcPct val="100000"/>
              </a:lnSpc>
              <a:spcBef>
                <a:spcPts val="1000"/>
              </a:spcBef>
              <a:spcAft>
                <a:spcPts val="0"/>
              </a:spcAft>
              <a:buSzPts val="1190"/>
              <a:buNone/>
            </a:pPr>
            <a:r>
              <a:rPr lang="tr-TR"/>
              <a:t>Yanda tamsayı(int) veri gösteren 4 elemanlı bir gösterici dizisi tanımlanmıştır.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PARAMETRE OLARAK GÖSTERICILER</a:t>
            </a:r>
            <a:endParaRPr/>
          </a:p>
        </p:txBody>
      </p:sp>
      <p:sp>
        <p:nvSpPr>
          <p:cNvPr id="251" name="Google Shape;251;p12"/>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degistir1(</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pX,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pY);</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degistir2(</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pX,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pY);</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 a = 10, b = 20;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degistir1(a, b);</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printf("1- a:%d, b:%d\n", a, b); //</a:t>
            </a:r>
            <a:r>
              <a:rPr lang="tr-TR" sz="1400">
                <a:highlight>
                  <a:srgbClr val="C0C0C0"/>
                </a:highlight>
                <a:latin typeface="Consolas"/>
                <a:ea typeface="Consolas"/>
                <a:cs typeface="Consolas"/>
                <a:sym typeface="Consolas"/>
              </a:rPr>
              <a:t>1- a:10, b:20</a:t>
            </a:r>
            <a:endParaRPr sz="1400">
              <a:highlight>
                <a:srgbClr val="C0C0C0"/>
              </a:highlight>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degistir2(</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a,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b);</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printf("2- a:%d, b:%d\n", a, b); //</a:t>
            </a:r>
            <a:r>
              <a:rPr lang="tr-TR" sz="1400">
                <a:highlight>
                  <a:srgbClr val="C0C0C0"/>
                </a:highlight>
                <a:latin typeface="Consolas"/>
                <a:ea typeface="Consolas"/>
                <a:cs typeface="Consolas"/>
                <a:sym typeface="Consolas"/>
              </a:rPr>
              <a:t>2- a:20, b:10</a:t>
            </a:r>
            <a:endParaRPr sz="1400">
              <a:highlight>
                <a:srgbClr val="C0C0C0"/>
              </a:highlight>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void degistir1(</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pX,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pY)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z = pX;</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pX=pY;</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pY=z;</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void degistir2(</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pX,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pY){</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z =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pX;</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pX=</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pY;</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pY=z;</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52" name="Google Shape;252;p12"/>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Malumunuz, fonksiyonlar çağrılırken argüman olarak giren değerler;</a:t>
            </a:r>
            <a:endParaRPr/>
          </a:p>
          <a:p>
            <a:pPr indent="-285750" lvl="0" marL="285750" rtl="0" algn="l">
              <a:lnSpc>
                <a:spcPct val="100000"/>
              </a:lnSpc>
              <a:spcBef>
                <a:spcPts val="1000"/>
              </a:spcBef>
              <a:spcAft>
                <a:spcPts val="0"/>
              </a:spcAft>
              <a:buSzPts val="1190"/>
              <a:buFont typeface="Arial"/>
              <a:buChar char="•"/>
            </a:pPr>
            <a:r>
              <a:rPr lang="tr-TR"/>
              <a:t>Fonksiyon bloğu içinde değişse bile fonksiyondan geri dönülürken aynı çağrı ortamını sağlamak için yerel değişkenler eski haline çevrilir. (degistir1 fonksiyonu buna örnek verilebilir)</a:t>
            </a:r>
            <a:endParaRPr/>
          </a:p>
          <a:p>
            <a:pPr indent="-285750" lvl="0" marL="285750" rtl="0" algn="l">
              <a:lnSpc>
                <a:spcPct val="100000"/>
              </a:lnSpc>
              <a:spcBef>
                <a:spcPts val="1000"/>
              </a:spcBef>
              <a:spcAft>
                <a:spcPts val="0"/>
              </a:spcAft>
              <a:buSzPts val="1190"/>
              <a:buFont typeface="Arial"/>
              <a:buChar char="•"/>
            </a:pPr>
            <a:r>
              <a:rPr lang="tr-TR"/>
              <a:t>Giren argümanları gösterici olarak tanımlarsak çağrı ortamına geri dönüldüğünde yerel değişkenler de değişmiş olur. (degistir2 fonksiyonu buna örnek verilebilir)</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400"/>
              <a:buFont typeface="Cambria"/>
              <a:buNone/>
            </a:pPr>
            <a:r>
              <a:rPr lang="tr-TR" sz="2400"/>
              <a:t>DIZILER VE  GÖSTERICILER</a:t>
            </a:r>
            <a:endParaRPr/>
          </a:p>
        </p:txBody>
      </p:sp>
      <p:sp>
        <p:nvSpPr>
          <p:cNvPr id="258" name="Google Shape;258;p13"/>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530"/>
              <a:buNone/>
            </a:pPr>
            <a:r>
              <a:rPr lang="tr-TR" sz="1800">
                <a:latin typeface="Consolas"/>
                <a:ea typeface="Consolas"/>
                <a:cs typeface="Consolas"/>
                <a:sym typeface="Consolas"/>
              </a:rPr>
              <a:t>#include &lt;stdio.h&gt;</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solidFill>
                  <a:srgbClr val="0000FF"/>
                </a:solidFill>
                <a:latin typeface="Consolas"/>
                <a:ea typeface="Consolas"/>
                <a:cs typeface="Consolas"/>
                <a:sym typeface="Consolas"/>
              </a:rPr>
              <a:t>int</a:t>
            </a:r>
            <a:r>
              <a:rPr lang="tr-TR" sz="1800">
                <a:latin typeface="Consolas"/>
                <a:ea typeface="Consolas"/>
                <a:cs typeface="Consolas"/>
                <a:sym typeface="Consolas"/>
              </a:rPr>
              <a:t> main (){</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int</a:t>
            </a:r>
            <a:r>
              <a:rPr lang="tr-TR" sz="1800">
                <a:latin typeface="Consolas"/>
                <a:ea typeface="Consolas"/>
                <a:cs typeface="Consolas"/>
                <a:sym typeface="Consolas"/>
              </a:rPr>
              <a:t> dizi[5] = {10, 20, 30, 40, 50};</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int</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 </a:t>
            </a:r>
            <a:r>
              <a:rPr lang="tr-TR" sz="1800">
                <a:highlight>
                  <a:srgbClr val="FFFF00"/>
                </a:highlight>
                <a:latin typeface="Consolas"/>
                <a:ea typeface="Consolas"/>
                <a:cs typeface="Consolas"/>
                <a:sym typeface="Consolas"/>
              </a:rPr>
              <a:t>ptr = dizi</a:t>
            </a:r>
            <a:r>
              <a:rPr lang="tr-TR" sz="1800">
                <a:latin typeface="Consolas"/>
                <a:ea typeface="Consolas"/>
                <a:cs typeface="Consolas"/>
                <a:sym typeface="Consolas"/>
              </a:rPr>
              <a:t>;  // int* </a:t>
            </a:r>
            <a:r>
              <a:rPr lang="tr-TR" sz="1800">
                <a:highlight>
                  <a:srgbClr val="FFFF00"/>
                </a:highlight>
                <a:latin typeface="Consolas"/>
                <a:ea typeface="Consolas"/>
                <a:cs typeface="Consolas"/>
                <a:sym typeface="Consolas"/>
              </a:rPr>
              <a:t>ptr=&amp; dizi[0]</a:t>
            </a:r>
            <a:r>
              <a:rPr lang="tr-TR" sz="1800">
                <a:latin typeface="Consolas"/>
                <a:ea typeface="Consolas"/>
                <a:cs typeface="Consolas"/>
                <a:sym typeface="Consolas"/>
              </a:rPr>
              <a:t>;</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int</a:t>
            </a:r>
            <a:r>
              <a:rPr lang="tr-TR" sz="1800">
                <a:latin typeface="Consolas"/>
                <a:ea typeface="Consolas"/>
                <a:cs typeface="Consolas"/>
                <a:sym typeface="Consolas"/>
              </a:rPr>
              <a:t> i;</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printf("Dizi elemanlarına gösterici ile erişim: \n");</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for(i = 0; i &lt; 5; i++) {</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printf("dizi[%d]: %d\n", i, </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(ptr+i));</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return 0;</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a:t>
            </a:r>
            <a:endParaRPr/>
          </a:p>
        </p:txBody>
      </p:sp>
      <p:sp>
        <p:nvSpPr>
          <p:cNvPr id="259" name="Google Shape;259;p13"/>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Çoğu durumda, bir gösterici ile gerçekleştirdiğiniz işleri bir dizi yardımıyla da gerçekleştirilebiliriz.</a:t>
            </a:r>
            <a:endParaRPr/>
          </a:p>
          <a:p>
            <a:pPr indent="0" lvl="0" marL="0" rtl="0" algn="l">
              <a:lnSpc>
                <a:spcPct val="100000"/>
              </a:lnSpc>
              <a:spcBef>
                <a:spcPts val="1000"/>
              </a:spcBef>
              <a:spcAft>
                <a:spcPts val="0"/>
              </a:spcAft>
              <a:buSzPts val="1190"/>
              <a:buNone/>
            </a:pPr>
            <a:r>
              <a:rPr b="1" lang="tr-TR" sz="1400">
                <a:solidFill>
                  <a:schemeClr val="dk1"/>
                </a:solidFill>
                <a:latin typeface="Consolas"/>
                <a:ea typeface="Consolas"/>
                <a:cs typeface="Consolas"/>
                <a:sym typeface="Consolas"/>
              </a:rPr>
              <a:t>int* </a:t>
            </a:r>
            <a:r>
              <a:rPr b="1" lang="tr-TR" sz="1400">
                <a:solidFill>
                  <a:schemeClr val="dk1"/>
                </a:solidFill>
                <a:highlight>
                  <a:srgbClr val="FFFF00"/>
                </a:highlight>
                <a:latin typeface="Consolas"/>
                <a:ea typeface="Consolas"/>
                <a:cs typeface="Consolas"/>
                <a:sym typeface="Consolas"/>
              </a:rPr>
              <a:t>ptr = dizi</a:t>
            </a:r>
            <a:r>
              <a:rPr b="1" lang="tr-TR" sz="1400">
                <a:solidFill>
                  <a:schemeClr val="dk1"/>
                </a:solidFill>
                <a:latin typeface="Consolas"/>
                <a:ea typeface="Consolas"/>
                <a:cs typeface="Consolas"/>
                <a:sym typeface="Consolas"/>
              </a:rPr>
              <a:t>;</a:t>
            </a:r>
            <a:endParaRPr/>
          </a:p>
          <a:p>
            <a:pPr indent="0" lvl="0" marL="0" rtl="0" algn="l">
              <a:lnSpc>
                <a:spcPct val="100000"/>
              </a:lnSpc>
              <a:spcBef>
                <a:spcPts val="1000"/>
              </a:spcBef>
              <a:spcAft>
                <a:spcPts val="0"/>
              </a:spcAft>
              <a:buSzPts val="1190"/>
              <a:buNone/>
            </a:pPr>
            <a:r>
              <a:rPr lang="tr-TR"/>
              <a:t>İle</a:t>
            </a:r>
            <a:r>
              <a:rPr b="1" lang="tr-TR">
                <a:solidFill>
                  <a:schemeClr val="dk1"/>
                </a:solidFill>
                <a:latin typeface="Consolas"/>
                <a:ea typeface="Consolas"/>
                <a:cs typeface="Consolas"/>
                <a:sym typeface="Consolas"/>
              </a:rPr>
              <a:t> </a:t>
            </a:r>
            <a:endParaRPr/>
          </a:p>
          <a:p>
            <a:pPr indent="0" lvl="0" marL="0" rtl="0" algn="l">
              <a:lnSpc>
                <a:spcPct val="100000"/>
              </a:lnSpc>
              <a:spcBef>
                <a:spcPts val="1000"/>
              </a:spcBef>
              <a:spcAft>
                <a:spcPts val="0"/>
              </a:spcAft>
              <a:buSzPts val="1190"/>
              <a:buNone/>
            </a:pPr>
            <a:r>
              <a:rPr b="1" lang="tr-TR">
                <a:solidFill>
                  <a:schemeClr val="dk1"/>
                </a:solidFill>
                <a:latin typeface="Consolas"/>
                <a:ea typeface="Consolas"/>
                <a:cs typeface="Consolas"/>
                <a:sym typeface="Consolas"/>
              </a:rPr>
              <a:t>i</a:t>
            </a:r>
            <a:r>
              <a:rPr b="1" lang="tr-TR" sz="1400">
                <a:solidFill>
                  <a:schemeClr val="dk1"/>
                </a:solidFill>
                <a:latin typeface="Consolas"/>
                <a:ea typeface="Consolas"/>
                <a:cs typeface="Consolas"/>
                <a:sym typeface="Consolas"/>
              </a:rPr>
              <a:t>nt* </a:t>
            </a:r>
            <a:r>
              <a:rPr b="1" lang="tr-TR" sz="1400">
                <a:solidFill>
                  <a:schemeClr val="dk1"/>
                </a:solidFill>
                <a:highlight>
                  <a:srgbClr val="FFFF00"/>
                </a:highlight>
                <a:latin typeface="Consolas"/>
                <a:ea typeface="Consolas"/>
                <a:cs typeface="Consolas"/>
                <a:sym typeface="Consolas"/>
              </a:rPr>
              <a:t>ptr=&amp; dizi[0]</a:t>
            </a:r>
            <a:r>
              <a:rPr b="1" lang="tr-TR" sz="1400">
                <a:solidFill>
                  <a:schemeClr val="dk1"/>
                </a:solidFill>
                <a:latin typeface="Consolas"/>
                <a:ea typeface="Consolas"/>
                <a:cs typeface="Consolas"/>
                <a:sym typeface="Consolas"/>
              </a:rPr>
              <a:t>;</a:t>
            </a:r>
            <a:endParaRPr/>
          </a:p>
          <a:p>
            <a:pPr indent="0" lvl="0" marL="0" rtl="0" algn="l">
              <a:lnSpc>
                <a:spcPct val="100000"/>
              </a:lnSpc>
              <a:spcBef>
                <a:spcPts val="1000"/>
              </a:spcBef>
              <a:spcAft>
                <a:spcPts val="0"/>
              </a:spcAft>
              <a:buSzPts val="1190"/>
              <a:buNone/>
            </a:pPr>
            <a:r>
              <a:rPr lang="tr-TR"/>
              <a:t>Aynı ifadedir ve genellikle ilki kullanılır.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400"/>
              <a:buFont typeface="Cambria"/>
              <a:buNone/>
            </a:pPr>
            <a:r>
              <a:rPr lang="tr-TR" sz="2400"/>
              <a:t>DIZILER VE  DIZI GÖSTERICILERININ PARAMETRE OLARAK KULLANIMI </a:t>
            </a:r>
            <a:endParaRPr/>
          </a:p>
        </p:txBody>
      </p:sp>
      <p:sp>
        <p:nvSpPr>
          <p:cNvPr id="265" name="Google Shape;265;p14"/>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&lt;math.h&gt;</a:t>
            </a:r>
            <a:endParaRPr/>
          </a:p>
          <a:p>
            <a:pPr indent="0" lvl="0" marL="0" rtl="0" algn="l">
              <a:lnSpc>
                <a:spcPct val="120000"/>
              </a:lnSpc>
              <a:spcBef>
                <a:spcPts val="0"/>
              </a:spcBef>
              <a:spcAft>
                <a:spcPts val="0"/>
              </a:spcAft>
              <a:buSzPts val="1020"/>
              <a:buNone/>
            </a:pPr>
            <a:r>
              <a:rPr b="1" lang="tr-TR" sz="1200">
                <a:solidFill>
                  <a:srgbClr val="00B050"/>
                </a:solidFill>
                <a:latin typeface="Consolas"/>
                <a:ea typeface="Consolas"/>
                <a:cs typeface="Consolas"/>
                <a:sym typeface="Consolas"/>
              </a:rPr>
              <a:t>#define OGRENCISAYISI 3</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notlarOrtalamasi(</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notlariArtir(</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float</a:t>
            </a:r>
            <a:r>
              <a:rPr lang="tr-TR" sz="1200">
                <a:highlight>
                  <a:srgbClr val="FFFF00"/>
                </a:highlight>
                <a:latin typeface="Consolas"/>
                <a:ea typeface="Consolas"/>
                <a:cs typeface="Consolas"/>
                <a:sym typeface="Consolas"/>
              </a:rPr>
              <a:t> notlar[OGRENCISAYISI]= { 55.5, 66.3, 77.0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toplam=notlarOrtalamasi(notlar); </a:t>
            </a:r>
            <a:r>
              <a:rPr lang="tr-TR" sz="1200">
                <a:solidFill>
                  <a:srgbClr val="C00000"/>
                </a:solidFill>
                <a:highlight>
                  <a:srgbClr val="FFFF00"/>
                </a:highlight>
                <a:latin typeface="Consolas"/>
                <a:ea typeface="Consolas"/>
                <a:cs typeface="Consolas"/>
                <a:sym typeface="Consolas"/>
              </a:rPr>
              <a:t>//I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printf("Birinci Notlar Ortalaması: %f\n", toplam);</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notlariArtir(notlar);</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indis;</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for (indis=0; indis&lt;OGRENCISAYISI; indis++)</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printf("Not[%d]=%f\n",indis,notlar[indis]);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notlarOrtalamasi(</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pNotlar){</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indis;</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float</a:t>
            </a:r>
            <a:r>
              <a:rPr lang="tr-TR" sz="1200">
                <a:latin typeface="Consolas"/>
                <a:ea typeface="Consolas"/>
                <a:cs typeface="Consolas"/>
                <a:sym typeface="Consolas"/>
              </a:rPr>
              <a:t> top=0.0;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for (indis=0; indis&lt;OGRENCISAYISI; indis++)</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top+=pNotlar[indis]; </a:t>
            </a:r>
            <a:r>
              <a:rPr lang="tr-TR" sz="1200">
                <a:solidFill>
                  <a:srgbClr val="C00000"/>
                </a:solidFill>
                <a:highlight>
                  <a:srgbClr val="FFFF00"/>
                </a:highlight>
                <a:latin typeface="Consolas"/>
                <a:ea typeface="Consolas"/>
                <a:cs typeface="Consolas"/>
                <a:sym typeface="Consolas"/>
              </a:rPr>
              <a:t>//II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top/OGRENCISAYISI;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notlariArtir(</a:t>
            </a:r>
            <a:r>
              <a:rPr lang="tr-TR" sz="1200">
                <a:solidFill>
                  <a:srgbClr val="0000FF"/>
                </a:solidFill>
                <a:latin typeface="Consolas"/>
                <a:ea typeface="Consolas"/>
                <a:cs typeface="Consolas"/>
                <a:sym typeface="Consolas"/>
              </a:rPr>
              <a:t>float</a:t>
            </a:r>
            <a:r>
              <a:rPr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pNotlar)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indis;</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for (indis=0; indis&lt;OGRENCISAYISI; indis++)</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pNotlar[indis]+=10.0; </a:t>
            </a:r>
            <a:r>
              <a:rPr lang="tr-TR" sz="1200">
                <a:solidFill>
                  <a:srgbClr val="C00000"/>
                </a:solidFill>
                <a:highlight>
                  <a:srgbClr val="FFFF00"/>
                </a:highlight>
                <a:latin typeface="Consolas"/>
                <a:ea typeface="Consolas"/>
                <a:cs typeface="Consolas"/>
                <a:sym typeface="Consolas"/>
              </a:rPr>
              <a:t>//III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a:t>
            </a:r>
            <a:endParaRPr/>
          </a:p>
        </p:txBody>
      </p:sp>
      <p:sp>
        <p:nvSpPr>
          <p:cNvPr id="266" name="Google Shape;266;p14"/>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190"/>
              <a:buNone/>
            </a:pPr>
            <a:r>
              <a:rPr lang="tr-TR"/>
              <a:t>Gösterici olarak dizileri parametre olarak kullanırken ilk elemanının adresini kullanırız.</a:t>
            </a:r>
            <a:endParaRPr/>
          </a:p>
          <a:p>
            <a:pPr indent="0" lvl="0" marL="0" rtl="0" algn="l">
              <a:lnSpc>
                <a:spcPct val="100000"/>
              </a:lnSpc>
              <a:spcBef>
                <a:spcPts val="1000"/>
              </a:spcBef>
              <a:spcAft>
                <a:spcPts val="0"/>
              </a:spcAft>
              <a:buSzPts val="1190"/>
              <a:buNone/>
            </a:pPr>
            <a:r>
              <a:rPr lang="tr-TR"/>
              <a:t>I- Diziler parametre olarak kullanılırken adres operatörü kullanılmaz. Gösterici gibi davranırlar. </a:t>
            </a:r>
            <a:r>
              <a:rPr lang="tr-TR" u="sng">
                <a:highlight>
                  <a:srgbClr val="FFFF00"/>
                </a:highlight>
              </a:rPr>
              <a:t>Yani bir dizinin adı, dizinin ilk öğesinin adresi gibi davranır. </a:t>
            </a:r>
            <a:endParaRPr/>
          </a:p>
          <a:p>
            <a:pPr indent="0" lvl="0" marL="0" rtl="0" algn="l">
              <a:lnSpc>
                <a:spcPct val="100000"/>
              </a:lnSpc>
              <a:spcBef>
                <a:spcPts val="600"/>
              </a:spcBef>
              <a:spcAft>
                <a:spcPts val="0"/>
              </a:spcAft>
              <a:buSzPts val="1190"/>
              <a:buNone/>
            </a:pPr>
            <a:r>
              <a:rPr b="1" lang="tr-TR" sz="1400">
                <a:solidFill>
                  <a:schemeClr val="dk1"/>
                </a:solidFill>
                <a:latin typeface="Consolas"/>
                <a:ea typeface="Consolas"/>
                <a:cs typeface="Consolas"/>
                <a:sym typeface="Consolas"/>
              </a:rPr>
              <a:t>notlarOrtalamasi(notlar)</a:t>
            </a:r>
            <a:br>
              <a:rPr b="1" lang="tr-TR" sz="1400">
                <a:solidFill>
                  <a:schemeClr val="dk1"/>
                </a:solidFill>
                <a:latin typeface="Consolas"/>
                <a:ea typeface="Consolas"/>
                <a:cs typeface="Consolas"/>
                <a:sym typeface="Consolas"/>
              </a:rPr>
            </a:br>
            <a:r>
              <a:rPr b="1" lang="tr-TR" sz="1400">
                <a:solidFill>
                  <a:schemeClr val="dk1"/>
                </a:solidFill>
                <a:latin typeface="Consolas"/>
                <a:ea typeface="Consolas"/>
                <a:cs typeface="Consolas"/>
                <a:sym typeface="Consolas"/>
              </a:rPr>
              <a:t>notlarOrtalamasi(&amp;notlar[0]);</a:t>
            </a:r>
            <a:endParaRPr/>
          </a:p>
          <a:p>
            <a:pPr indent="0" lvl="0" marL="0" rtl="0" algn="l">
              <a:lnSpc>
                <a:spcPct val="100000"/>
              </a:lnSpc>
              <a:spcBef>
                <a:spcPts val="600"/>
              </a:spcBef>
              <a:spcAft>
                <a:spcPts val="0"/>
              </a:spcAft>
              <a:buSzPts val="1190"/>
              <a:buNone/>
            </a:pPr>
            <a:r>
              <a:rPr lang="tr-TR" u="sng">
                <a:highlight>
                  <a:srgbClr val="FFFF00"/>
                </a:highlight>
                <a:latin typeface="Consolas"/>
                <a:ea typeface="Consolas"/>
                <a:cs typeface="Consolas"/>
                <a:sym typeface="Consolas"/>
              </a:rPr>
              <a:t>Aynı şeydir!</a:t>
            </a:r>
            <a:endParaRPr u="sng">
              <a:highlight>
                <a:srgbClr val="FFFF00"/>
              </a:highlight>
            </a:endParaRPr>
          </a:p>
          <a:p>
            <a:pPr indent="0" lvl="0" marL="0" rtl="0" algn="l">
              <a:lnSpc>
                <a:spcPct val="100000"/>
              </a:lnSpc>
              <a:spcBef>
                <a:spcPts val="1000"/>
              </a:spcBef>
              <a:spcAft>
                <a:spcPts val="0"/>
              </a:spcAft>
              <a:buSzPts val="1190"/>
              <a:buNone/>
            </a:pPr>
            <a:r>
              <a:rPr lang="tr-TR"/>
              <a:t>II-Gösterici gibi davrandıklarından dizi elemanları fonksiyon </a:t>
            </a:r>
            <a:r>
              <a:rPr lang="tr-TR" u="sng"/>
              <a:t>içinde</a:t>
            </a:r>
            <a:r>
              <a:rPr lang="tr-TR"/>
              <a:t> yine dizi gibi kullanılır.</a:t>
            </a:r>
            <a:endParaRPr/>
          </a:p>
          <a:p>
            <a:pPr indent="0" lvl="0" marL="0" rtl="0" algn="l">
              <a:lnSpc>
                <a:spcPct val="100000"/>
              </a:lnSpc>
              <a:spcBef>
                <a:spcPts val="1000"/>
              </a:spcBef>
              <a:spcAft>
                <a:spcPts val="0"/>
              </a:spcAft>
              <a:buSzPts val="1190"/>
              <a:buNone/>
            </a:pPr>
            <a:r>
              <a:rPr lang="tr-TR"/>
              <a:t>III-Gösterici gibi davrandıklarından dizi elemanları fonksiyon içinde değiştirilebilir. Fonksiyondan dönüldüğünde elemanlar değişiklik yapılmış şekliyle işlemler devam eder. </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400"/>
              <a:buFont typeface="Cambria"/>
              <a:buNone/>
            </a:pPr>
            <a:r>
              <a:rPr lang="tr-TR" sz="2400"/>
              <a:t>GERI DÖNÜŞ DEĞERI OLARAK GÖSTERICILER</a:t>
            </a:r>
            <a:endParaRPr/>
          </a:p>
        </p:txBody>
      </p:sp>
      <p:sp>
        <p:nvSpPr>
          <p:cNvPr id="272" name="Google Shape;272;p15"/>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#define OGRENCISAYISI 3</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notlariOku();</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notlariYaz(</a:t>
            </a: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float</a:t>
            </a:r>
            <a:r>
              <a:rPr lang="tr-TR" sz="1400">
                <a:latin typeface="Consolas"/>
                <a:ea typeface="Consolas"/>
                <a:cs typeface="Consolas"/>
                <a:sym typeface="Consolas"/>
              </a:rPr>
              <a:t> *notlar = notlariOku();</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notlariYaz(notlar);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notlariOku(){</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b="1" lang="tr-TR" sz="1400">
                <a:solidFill>
                  <a:srgbClr val="FF0000"/>
                </a:solidFill>
                <a:highlight>
                  <a:srgbClr val="FFFF00"/>
                </a:highlight>
                <a:latin typeface="Consolas"/>
                <a:ea typeface="Consolas"/>
                <a:cs typeface="Consolas"/>
                <a:sym typeface="Consolas"/>
              </a:rPr>
              <a:t>static</a:t>
            </a:r>
            <a:r>
              <a:rPr lang="tr-TR" sz="1400">
                <a:highlight>
                  <a:srgbClr val="FFFF00"/>
                </a:highlight>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float</a:t>
            </a:r>
            <a:r>
              <a:rPr lang="tr-TR" sz="1400">
                <a:highlight>
                  <a:srgbClr val="FFFF00"/>
                </a:highlight>
                <a:latin typeface="Consolas"/>
                <a:ea typeface="Consolas"/>
                <a:cs typeface="Consolas"/>
                <a:sym typeface="Consolas"/>
              </a:rPr>
              <a:t> notlar[OGRENCISAYISI];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for (indis=0; indis&lt;OGRENCISAYISI; indis++)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printf("%d.Notu Giriniz:",indis);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scanf("%f",&amp;notlar[indis]);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notlar;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notlariYaz(</a:t>
            </a:r>
            <a:r>
              <a:rPr lang="tr-TR" sz="1400">
                <a:solidFill>
                  <a:srgbClr val="0000FF"/>
                </a:solidFill>
                <a:latin typeface="Consolas"/>
                <a:ea typeface="Consolas"/>
                <a:cs typeface="Consolas"/>
                <a:sym typeface="Consolas"/>
              </a:rPr>
              <a:t>float</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pNotlar)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for (indis=0; indis&lt;OGRENCISAYISI; 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printf("Not[%d]=%f\n",indis,pNotlar[indis]);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73" name="Google Shape;273;p15"/>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Bir fonksiyonun yerel bir değişkeni veya yerel bir dizisi varsa, yerel değişkenin bir işaretçisini döndürmek kabul edilebilir değildir çünkü, fonksiyondan çıkıldığında, artık var olmayan bir değişkeni işaret eder. </a:t>
            </a:r>
            <a:endParaRPr/>
          </a:p>
          <a:p>
            <a:pPr indent="0" lvl="0" marL="0" rtl="0" algn="l">
              <a:lnSpc>
                <a:spcPct val="100000"/>
              </a:lnSpc>
              <a:spcBef>
                <a:spcPts val="1000"/>
              </a:spcBef>
              <a:spcAft>
                <a:spcPts val="0"/>
              </a:spcAft>
              <a:buSzPts val="1190"/>
              <a:buNone/>
            </a:pPr>
            <a:r>
              <a:rPr lang="tr-TR"/>
              <a:t>Bir yerel değişkenin, fonksiyonun kapsamı sona erdiğinde var olmaktan çıktığını unutmamalıyız.</a:t>
            </a:r>
            <a:endParaRPr/>
          </a:p>
          <a:p>
            <a:pPr indent="0" lvl="0" marL="0" rtl="0" algn="l">
              <a:lnSpc>
                <a:spcPct val="100000"/>
              </a:lnSpc>
              <a:spcBef>
                <a:spcPts val="1000"/>
              </a:spcBef>
              <a:spcAft>
                <a:spcPts val="0"/>
              </a:spcAft>
              <a:buSzPts val="1190"/>
              <a:buNone/>
            </a:pPr>
            <a:r>
              <a:rPr lang="tr-TR"/>
              <a:t>Bu nedenle </a:t>
            </a:r>
            <a:r>
              <a:rPr lang="tr-TR">
                <a:highlight>
                  <a:srgbClr val="FFFF00"/>
                </a:highlight>
              </a:rPr>
              <a:t>dizi olarak tanımlanan yerel değişken fonksiyondan geri döndürülecekse, </a:t>
            </a:r>
            <a:r>
              <a:rPr b="1" lang="tr-TR">
                <a:solidFill>
                  <a:schemeClr val="dk1"/>
                </a:solidFill>
                <a:highlight>
                  <a:srgbClr val="FFFF00"/>
                </a:highlight>
                <a:latin typeface="Consolas"/>
                <a:ea typeface="Consolas"/>
                <a:cs typeface="Consolas"/>
                <a:sym typeface="Consolas"/>
              </a:rPr>
              <a:t>static</a:t>
            </a:r>
            <a:r>
              <a:rPr lang="tr-TR">
                <a:highlight>
                  <a:srgbClr val="FFFF00"/>
                </a:highlight>
              </a:rPr>
              <a:t> olarak tanımlanmalıdır.</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400"/>
              <a:buFont typeface="Cambria"/>
              <a:buNone/>
            </a:pPr>
            <a:r>
              <a:rPr lang="tr-TR" sz="2400"/>
              <a:t>FONKSIYON GÖSTERİCİLERİ</a:t>
            </a:r>
            <a:endParaRPr/>
          </a:p>
        </p:txBody>
      </p:sp>
      <p:sp>
        <p:nvSpPr>
          <p:cNvPr id="279" name="Google Shape;279;p16"/>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530"/>
              <a:buNone/>
            </a:pPr>
            <a:r>
              <a:rPr lang="tr-TR" sz="1800">
                <a:latin typeface="Consolas"/>
                <a:ea typeface="Consolas"/>
                <a:cs typeface="Consolas"/>
                <a:sym typeface="Consolas"/>
              </a:rPr>
              <a:t>#include &lt;stdio.h&gt;</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solidFill>
                  <a:srgbClr val="0000FF"/>
                </a:solidFill>
                <a:latin typeface="Consolas"/>
                <a:ea typeface="Consolas"/>
                <a:cs typeface="Consolas"/>
                <a:sym typeface="Consolas"/>
              </a:rPr>
              <a:t>void</a:t>
            </a:r>
            <a:r>
              <a:rPr lang="tr-TR" sz="1800">
                <a:latin typeface="Consolas"/>
                <a:ea typeface="Consolas"/>
                <a:cs typeface="Consolas"/>
                <a:sym typeface="Consolas"/>
              </a:rPr>
              <a:t> merhaba() {</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printf("Merhaba!\n");</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solidFill>
                  <a:srgbClr val="0000FF"/>
                </a:solidFill>
                <a:latin typeface="Consolas"/>
                <a:ea typeface="Consolas"/>
                <a:cs typeface="Consolas"/>
                <a:sym typeface="Consolas"/>
              </a:rPr>
              <a:t>void</a:t>
            </a:r>
            <a:r>
              <a:rPr lang="tr-TR" sz="1800">
                <a:latin typeface="Consolas"/>
                <a:ea typeface="Consolas"/>
                <a:cs typeface="Consolas"/>
                <a:sym typeface="Consolas"/>
              </a:rPr>
              <a:t> callback(</a:t>
            </a:r>
            <a:r>
              <a:rPr lang="tr-TR" sz="1800">
                <a:solidFill>
                  <a:srgbClr val="0000FF"/>
                </a:solidFill>
                <a:highlight>
                  <a:srgbClr val="FFFF00"/>
                </a:highlight>
                <a:latin typeface="Consolas"/>
                <a:ea typeface="Consolas"/>
                <a:cs typeface="Consolas"/>
                <a:sym typeface="Consolas"/>
              </a:rPr>
              <a:t>void</a:t>
            </a:r>
            <a:r>
              <a:rPr lang="tr-TR" sz="1800">
                <a:highlight>
                  <a:srgbClr val="FFFF00"/>
                </a:highlight>
                <a:latin typeface="Consolas"/>
                <a:ea typeface="Consolas"/>
                <a:cs typeface="Consolas"/>
                <a:sym typeface="Consolas"/>
              </a:rPr>
              <a:t> (</a:t>
            </a:r>
            <a:r>
              <a:rPr lang="tr-TR" sz="1800">
                <a:solidFill>
                  <a:srgbClr val="FF0000"/>
                </a:solidFill>
                <a:highlight>
                  <a:srgbClr val="FFFF00"/>
                </a:highlight>
                <a:latin typeface="Consolas"/>
                <a:ea typeface="Consolas"/>
                <a:cs typeface="Consolas"/>
                <a:sym typeface="Consolas"/>
              </a:rPr>
              <a:t>*</a:t>
            </a:r>
            <a:r>
              <a:rPr lang="tr-TR" sz="1800">
                <a:highlight>
                  <a:srgbClr val="FFFF00"/>
                </a:highlight>
                <a:latin typeface="Consolas"/>
                <a:ea typeface="Consolas"/>
                <a:cs typeface="Consolas"/>
                <a:sym typeface="Consolas"/>
              </a:rPr>
              <a:t>ptr)</a:t>
            </a:r>
            <a:r>
              <a:rPr lang="tr-TR" sz="1800">
                <a:solidFill>
                  <a:srgbClr val="0000FF"/>
                </a:solidFill>
                <a:highlight>
                  <a:srgbClr val="FFFF00"/>
                </a:highlight>
                <a:latin typeface="Consolas"/>
                <a:ea typeface="Consolas"/>
                <a:cs typeface="Consolas"/>
                <a:sym typeface="Consolas"/>
              </a:rPr>
              <a:t>()</a:t>
            </a:r>
            <a:r>
              <a:rPr lang="tr-TR" sz="1800">
                <a:latin typeface="Consolas"/>
                <a:ea typeface="Consolas"/>
                <a:cs typeface="Consolas"/>
                <a:sym typeface="Consolas"/>
              </a:rPr>
              <a:t>) {</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printf("Geri çağırma fonksiyonu çağrılacak!\n");</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(*ptr)();   // Geri çağırma fonksiyonu çağrılıyor</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a:t>
            </a:r>
            <a:endParaRPr/>
          </a:p>
          <a:p>
            <a:pPr indent="0" lvl="0" marL="0" rtl="0" algn="l">
              <a:lnSpc>
                <a:spcPct val="120000"/>
              </a:lnSpc>
              <a:spcBef>
                <a:spcPts val="0"/>
              </a:spcBef>
              <a:spcAft>
                <a:spcPts val="0"/>
              </a:spcAft>
              <a:buSzPts val="1530"/>
              <a:buNone/>
            </a:pPr>
            <a:r>
              <a:t/>
            </a:r>
            <a:endParaRPr sz="1800">
              <a:latin typeface="Consolas"/>
              <a:ea typeface="Consolas"/>
              <a:cs typeface="Consolas"/>
              <a:sym typeface="Consolas"/>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main() {</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a:t>
            </a:r>
            <a:r>
              <a:rPr lang="tr-TR" sz="1800">
                <a:solidFill>
                  <a:srgbClr val="0000FF"/>
                </a:solidFill>
                <a:latin typeface="Consolas"/>
                <a:ea typeface="Consolas"/>
                <a:cs typeface="Consolas"/>
                <a:sym typeface="Consolas"/>
              </a:rPr>
              <a:t>void</a:t>
            </a:r>
            <a:r>
              <a:rPr lang="tr-TR" sz="1800">
                <a:latin typeface="Consolas"/>
                <a:ea typeface="Consolas"/>
                <a:cs typeface="Consolas"/>
                <a:sym typeface="Consolas"/>
              </a:rPr>
              <a:t> (</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ptr)</a:t>
            </a:r>
            <a:r>
              <a:rPr lang="tr-TR" sz="1800">
                <a:solidFill>
                  <a:srgbClr val="0000FF"/>
                </a:solidFill>
                <a:highlight>
                  <a:srgbClr val="FFFF00"/>
                </a:highlight>
                <a:latin typeface="Consolas"/>
                <a:ea typeface="Consolas"/>
                <a:cs typeface="Consolas"/>
                <a:sym typeface="Consolas"/>
              </a:rPr>
              <a:t>()</a:t>
            </a:r>
            <a:r>
              <a:rPr lang="tr-TR" sz="1800">
                <a:latin typeface="Consolas"/>
                <a:ea typeface="Consolas"/>
                <a:cs typeface="Consolas"/>
                <a:sym typeface="Consolas"/>
              </a:rPr>
              <a:t> = merhaba;</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   callback(ptr);</a:t>
            </a:r>
            <a:endParaRPr/>
          </a:p>
          <a:p>
            <a:pPr indent="0" lvl="0" marL="0" rtl="0" algn="l">
              <a:lnSpc>
                <a:spcPct val="120000"/>
              </a:lnSpc>
              <a:spcBef>
                <a:spcPts val="0"/>
              </a:spcBef>
              <a:spcAft>
                <a:spcPts val="0"/>
              </a:spcAft>
              <a:buSzPts val="1530"/>
              <a:buNone/>
            </a:pPr>
            <a:r>
              <a:rPr lang="tr-TR" sz="1800">
                <a:latin typeface="Consolas"/>
                <a:ea typeface="Consolas"/>
                <a:cs typeface="Consolas"/>
                <a:sym typeface="Consolas"/>
              </a:rPr>
              <a:t>}</a:t>
            </a:r>
            <a:endParaRPr/>
          </a:p>
        </p:txBody>
      </p:sp>
      <p:sp>
        <p:nvSpPr>
          <p:cNvPr id="280" name="Google Shape;280;p1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85000"/>
              <a:buNone/>
            </a:pPr>
            <a:r>
              <a:rPr lang="tr-TR"/>
              <a:t>Öncelikle bir konu üzerinde durmak gerekir; </a:t>
            </a:r>
            <a:r>
              <a:rPr b="1" lang="tr-TR">
                <a:solidFill>
                  <a:srgbClr val="0070C0"/>
                </a:solidFill>
              </a:rPr>
              <a:t>Geri çağırma </a:t>
            </a:r>
            <a:r>
              <a:rPr lang="tr-TR"/>
              <a:t>(</a:t>
            </a:r>
            <a:r>
              <a:rPr b="1" lang="tr-TR">
                <a:solidFill>
                  <a:srgbClr val="FF0000"/>
                </a:solidFill>
              </a:rPr>
              <a:t>callback</a:t>
            </a:r>
            <a:r>
              <a:rPr lang="tr-TR"/>
              <a:t>) fonksiyonları, özellikle </a:t>
            </a:r>
            <a:r>
              <a:rPr b="1" lang="tr-TR">
                <a:solidFill>
                  <a:srgbClr val="0070C0"/>
                </a:solidFill>
              </a:rPr>
              <a:t>olay güdümlü </a:t>
            </a:r>
            <a:r>
              <a:rPr lang="tr-TR"/>
              <a:t>(</a:t>
            </a:r>
            <a:r>
              <a:rPr b="1" lang="tr-TR">
                <a:solidFill>
                  <a:srgbClr val="FF0000"/>
                </a:solidFill>
              </a:rPr>
              <a:t>event-driven</a:t>
            </a:r>
            <a:r>
              <a:rPr lang="tr-TR"/>
              <a:t>) programlamada çok kullanışlıdır. Belirli bir olay tetiklendiğinde, bu olaylara yanıt olarak ona eşlenen bir geri çağırma fonksiyonu çalıştırılır. Genellikle grafik arayüzlü işletim sistemlerinde kullanıcı arayüzünde bir düğmeye tıklanması gibi bir olay, önceden tanımlanmış bir dizi işlemi başlatabilir. Bu durum, geri çağırma işlevleriyle gerçekleştirilir.</a:t>
            </a:r>
            <a:endParaRPr/>
          </a:p>
          <a:p>
            <a:pPr indent="0" lvl="0" marL="0" rtl="0" algn="l">
              <a:lnSpc>
                <a:spcPct val="100000"/>
              </a:lnSpc>
              <a:spcBef>
                <a:spcPts val="1000"/>
              </a:spcBef>
              <a:spcAft>
                <a:spcPts val="0"/>
              </a:spcAft>
              <a:buSzPct val="85000"/>
              <a:buNone/>
            </a:pPr>
            <a:r>
              <a:rPr lang="tr-TR"/>
              <a:t>Geri çağırma fonksiyonu, temel olarak, başka bir koda argüman olarak geçirilen ve belirli bir zamanda argümanı geri çağırması beklenen bir icra edilebilir koddur. </a:t>
            </a:r>
            <a:endParaRPr/>
          </a:p>
          <a:p>
            <a:pPr indent="0" lvl="0" marL="0" rtl="0" algn="l">
              <a:lnSpc>
                <a:spcPct val="100000"/>
              </a:lnSpc>
              <a:spcBef>
                <a:spcPts val="1000"/>
              </a:spcBef>
              <a:spcAft>
                <a:spcPts val="0"/>
              </a:spcAft>
              <a:buSzPct val="85000"/>
              <a:buNone/>
            </a:pPr>
            <a:r>
              <a:rPr lang="tr-TR"/>
              <a:t>Geri çağırma mekanizması fonksiyon göstericisine bağlıdır. Fonksiyon göstericisi, bir fonksiyonun bellek adresini depolayan bir değişkendir.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400"/>
              <a:buFont typeface="Cambria"/>
              <a:buNone/>
            </a:pPr>
            <a:r>
              <a:rPr lang="tr-TR" sz="2400"/>
              <a:t>PARAMETRELI FONKSIYON GÖSTERİCİLERİ</a:t>
            </a:r>
            <a:endParaRPr/>
          </a:p>
        </p:txBody>
      </p:sp>
      <p:sp>
        <p:nvSpPr>
          <p:cNvPr id="286" name="Google Shape;286;p17"/>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&lt;math.h&gt;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callback(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 </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 (</a:t>
            </a:r>
            <a:r>
              <a:rPr lang="tr-TR" sz="1400">
                <a:solidFill>
                  <a:srgbClr val="FF0000"/>
                </a:solidFill>
                <a:highlight>
                  <a:srgbClr val="FFFF00"/>
                </a:highlight>
                <a:latin typeface="Consolas"/>
                <a:ea typeface="Consolas"/>
                <a:cs typeface="Consolas"/>
                <a:sym typeface="Consolas"/>
              </a:rPr>
              <a:t>*</a:t>
            </a:r>
            <a:r>
              <a:rPr lang="tr-TR" sz="1400">
                <a:highlight>
                  <a:srgbClr val="FFFF00"/>
                </a:highlight>
                <a:latin typeface="Consolas"/>
                <a:ea typeface="Consolas"/>
                <a:cs typeface="Consolas"/>
                <a:sym typeface="Consolas"/>
              </a:rPr>
              <a:t>)(</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a:t>
            </a: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int geri döndüren ve bir adet int parametresi olan fonksiyonları gösteren gösterici </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kup(</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karekok(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x = 16;</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printf("%d’in küpü: %d\n", x, callback(x, </a:t>
            </a:r>
            <a:r>
              <a:rPr lang="tr-TR" sz="1400">
                <a:highlight>
                  <a:srgbClr val="FFFF00"/>
                </a:highlight>
                <a:latin typeface="Consolas"/>
                <a:ea typeface="Consolas"/>
                <a:cs typeface="Consolas"/>
                <a:sym typeface="Consolas"/>
              </a:rPr>
              <a:t>kup</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printf("%d’nin karekökü: %d\n", x, callback(x, </a:t>
            </a:r>
            <a:r>
              <a:rPr lang="tr-TR" sz="1400">
                <a:highlight>
                  <a:srgbClr val="FFFF00"/>
                </a:highlight>
                <a:latin typeface="Consolas"/>
                <a:ea typeface="Consolas"/>
                <a:cs typeface="Consolas"/>
                <a:sym typeface="Consolas"/>
              </a:rPr>
              <a:t>karekok</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callback(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yazdirilacakFonksiyon)</a:t>
            </a:r>
            <a:r>
              <a:rPr lang="tr-TR" sz="1400">
                <a:highlight>
                  <a:srgbClr val="FFFF00"/>
                </a:highlight>
                <a:latin typeface="Consolas"/>
                <a:ea typeface="Consolas"/>
                <a:cs typeface="Consolas"/>
                <a:sym typeface="Consolas"/>
              </a:rPr>
              <a:t>(</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a:t>
            </a: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ret =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yazdirilacakFonksiyon)</a:t>
            </a:r>
            <a:r>
              <a:rPr lang="tr-TR" sz="1400">
                <a:highlight>
                  <a:srgbClr val="FFFF00"/>
                </a:highlight>
                <a:latin typeface="Consolas"/>
                <a:ea typeface="Consolas"/>
                <a:cs typeface="Consolas"/>
                <a:sym typeface="Consolas"/>
              </a:rPr>
              <a:t>(p)</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ret;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kup(</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p*p*p;</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karekok(</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pow(p, 0.5);</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87" name="Google Shape;287;p17"/>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Geri çağırma fonksiyon göstericisi, parametreli bir fonksiyon olarak tanımlanabilir.  Gösterici, hangi veri tipinde parametrelerinin olduğunu ve fonksiyonun ne geri gönderdiğini bilmelidir. Tanımlama bu kapsamda yapılır.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a:t>DINLEDIĞINIZ IÇIN TEŞEKKÜR EDERIM.</a:t>
            </a:r>
            <a:endParaRPr/>
          </a:p>
        </p:txBody>
      </p:sp>
      <p:sp>
        <p:nvSpPr>
          <p:cNvPr id="293" name="Google Shape;293;p18"/>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800"/>
              <a:buFont typeface="Cambria"/>
              <a:buNone/>
            </a:pPr>
            <a:r>
              <a:rPr lang="tr-TR">
                <a:solidFill>
                  <a:srgbClr val="00B050"/>
                </a:solidFill>
              </a:rPr>
              <a:t>YAPISAL (STRUCTURAL) PROGRAMLAMA NEDIR?</a:t>
            </a:r>
            <a:endParaRPr/>
          </a:p>
        </p:txBody>
      </p:sp>
      <p:sp>
        <p:nvSpPr>
          <p:cNvPr id="116" name="Google Shape;116;p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br>
              <a:rPr lang="tr-TR"/>
            </a:br>
            <a:endParaRPr/>
          </a:p>
          <a:p>
            <a:pPr indent="0" lvl="0" marL="0" rtl="0" algn="ctr">
              <a:lnSpc>
                <a:spcPct val="90000"/>
              </a:lnSpc>
              <a:spcBef>
                <a:spcPts val="1200"/>
              </a:spcBef>
              <a:spcAft>
                <a:spcPts val="0"/>
              </a:spcAft>
              <a:buSzPct val="85000"/>
              <a:buNone/>
            </a:pPr>
            <a:r>
              <a:rPr b="1" lang="tr-TR"/>
              <a:t>Yapısal dillerde, </a:t>
            </a:r>
            <a:br>
              <a:rPr b="1" lang="tr-TR"/>
            </a:br>
            <a:r>
              <a:rPr b="1" lang="tr-TR"/>
              <a:t>veri ve bu veriyi işleyen yapılar  </a:t>
            </a:r>
            <a:br>
              <a:rPr b="1" lang="tr-TR"/>
            </a:br>
            <a:r>
              <a:rPr b="1" lang="tr-TR"/>
              <a:t>birbirinden ayrıdır.</a:t>
            </a:r>
            <a:endParaRPr/>
          </a:p>
          <a:p>
            <a:pPr indent="0" lvl="0" marL="0" rtl="0" algn="l">
              <a:lnSpc>
                <a:spcPct val="90000"/>
              </a:lnSpc>
              <a:spcBef>
                <a:spcPts val="1200"/>
              </a:spcBef>
              <a:spcAft>
                <a:spcPts val="0"/>
              </a:spcAft>
              <a:buSzPct val="85000"/>
              <a:buNone/>
            </a:pPr>
            <a:r>
              <a:rPr lang="tr-TR">
                <a:solidFill>
                  <a:srgbClr val="4E4A4A"/>
                </a:solidFill>
              </a:rPr>
              <a:t>Yapısal Programların Ana Çerçevesi:</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Değişkenler tanımlanır </a:t>
            </a:r>
            <a:br>
              <a:rPr lang="tr-TR">
                <a:solidFill>
                  <a:srgbClr val="0070C0"/>
                </a:solidFill>
              </a:rPr>
            </a:br>
            <a:r>
              <a:rPr lang="tr-TR"/>
              <a:t>(</a:t>
            </a:r>
            <a:r>
              <a:rPr lang="tr-TR">
                <a:solidFill>
                  <a:srgbClr val="C00000"/>
                </a:solidFill>
              </a:rPr>
              <a:t>variable declaration</a:t>
            </a:r>
            <a:r>
              <a:rPr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Fonksiyonlar </a:t>
            </a:r>
            <a:br>
              <a:rPr lang="tr-TR"/>
            </a:br>
            <a:r>
              <a:rPr lang="tr-TR"/>
              <a:t>(</a:t>
            </a:r>
            <a:r>
              <a:rPr lang="tr-TR">
                <a:solidFill>
                  <a:srgbClr val="C00000"/>
                </a:solidFill>
              </a:rPr>
              <a:t>function</a:t>
            </a:r>
            <a:r>
              <a:rPr lang="tr-TR"/>
              <a:t>) </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Ana fonksiyon </a:t>
            </a:r>
            <a:br>
              <a:rPr lang="tr-TR">
                <a:solidFill>
                  <a:srgbClr val="0070C0"/>
                </a:solidFill>
              </a:rPr>
            </a:br>
            <a:r>
              <a:rPr lang="tr-TR"/>
              <a:t>(</a:t>
            </a:r>
            <a:r>
              <a:rPr lang="tr-TR">
                <a:solidFill>
                  <a:srgbClr val="C00000"/>
                </a:solidFill>
              </a:rPr>
              <a:t>main function</a:t>
            </a:r>
            <a:r>
              <a:rPr lang="tr-TR"/>
              <a:t>)</a:t>
            </a:r>
            <a:endParaRPr/>
          </a:p>
        </p:txBody>
      </p:sp>
      <p:sp>
        <p:nvSpPr>
          <p:cNvPr id="117" name="Google Shape;117;p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r>
              <a:rPr b="1" lang="tr-TR">
                <a:solidFill>
                  <a:srgbClr val="0070C0"/>
                </a:solidFill>
              </a:rPr>
              <a:t>Veri yapıları </a:t>
            </a:r>
            <a:r>
              <a:rPr b="1" lang="tr-TR"/>
              <a:t>(</a:t>
            </a:r>
            <a:r>
              <a:rPr b="1" lang="tr-TR">
                <a:solidFill>
                  <a:srgbClr val="C00000"/>
                </a:solidFill>
              </a:rPr>
              <a:t>data structures</a:t>
            </a:r>
            <a:r>
              <a:rPr b="1" lang="tr-TR"/>
              <a:t>) yada yeni ismiyle </a:t>
            </a:r>
            <a:r>
              <a:rPr b="1" lang="tr-TR">
                <a:solidFill>
                  <a:srgbClr val="0070C0"/>
                </a:solidFill>
              </a:rPr>
              <a:t>koleksiyonlar</a:t>
            </a:r>
            <a:r>
              <a:rPr b="1" lang="tr-TR"/>
              <a:t> (</a:t>
            </a:r>
            <a:r>
              <a:rPr b="1" lang="tr-TR">
                <a:solidFill>
                  <a:srgbClr val="C00000"/>
                </a:solidFill>
              </a:rPr>
              <a:t>collections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 </a:t>
            </a:r>
            <a:r>
              <a:rPr lang="tr-TR"/>
              <a:t>(</a:t>
            </a:r>
            <a:r>
              <a:rPr b="1" lang="tr-TR">
                <a:solidFill>
                  <a:srgbClr val="C00000"/>
                </a:solidFill>
              </a:rPr>
              <a:t>variable</a:t>
            </a:r>
            <a:r>
              <a:rPr lang="tr-TR"/>
              <a:t>), </a:t>
            </a:r>
            <a:r>
              <a:rPr b="1" lang="tr-TR">
                <a:solidFill>
                  <a:srgbClr val="7030A0"/>
                </a:solidFill>
                <a:highlight>
                  <a:srgbClr val="FFFF00"/>
                </a:highlight>
              </a:rPr>
              <a:t>Dizi</a:t>
            </a:r>
            <a:r>
              <a:rPr lang="tr-TR"/>
              <a:t> (</a:t>
            </a:r>
            <a:r>
              <a:rPr lang="tr-TR">
                <a:solidFill>
                  <a:srgbClr val="C00000"/>
                </a:solidFill>
              </a:rPr>
              <a:t>array</a:t>
            </a:r>
            <a:r>
              <a:rPr lang="tr-TR"/>
              <a:t>), </a:t>
            </a:r>
            <a:r>
              <a:rPr lang="tr-TR">
                <a:solidFill>
                  <a:srgbClr val="0070C0"/>
                </a:solidFill>
              </a:rPr>
              <a:t>Liste</a:t>
            </a:r>
            <a:r>
              <a:rPr lang="tr-TR"/>
              <a:t> (list), </a:t>
            </a:r>
            <a:r>
              <a:rPr lang="tr-TR">
                <a:solidFill>
                  <a:srgbClr val="0070C0"/>
                </a:solidFill>
              </a:rPr>
              <a:t>Yığın</a:t>
            </a:r>
            <a:r>
              <a:rPr lang="tr-TR"/>
              <a:t> (stack), </a:t>
            </a:r>
            <a:r>
              <a:rPr lang="tr-TR">
                <a:solidFill>
                  <a:srgbClr val="0070C0"/>
                </a:solidFill>
              </a:rPr>
              <a:t>Kuyruk</a:t>
            </a:r>
            <a:r>
              <a:rPr lang="tr-TR"/>
              <a:t> (queue), </a:t>
            </a:r>
            <a:r>
              <a:rPr lang="tr-TR">
                <a:solidFill>
                  <a:srgbClr val="0070C0"/>
                </a:solidFill>
              </a:rPr>
              <a:t>Ağaç</a:t>
            </a:r>
            <a:r>
              <a:rPr lang="tr-TR"/>
              <a:t> (tree), </a:t>
            </a:r>
            <a:r>
              <a:rPr lang="tr-TR">
                <a:solidFill>
                  <a:srgbClr val="0070C0"/>
                </a:solidFill>
              </a:rPr>
              <a:t>Sözlük</a:t>
            </a:r>
            <a:r>
              <a:rPr lang="tr-TR"/>
              <a:t> (dictionary).</a:t>
            </a:r>
            <a:endParaRPr/>
          </a:p>
          <a:p>
            <a:pPr indent="-182880" lvl="0" marL="182880" rtl="0" algn="l">
              <a:lnSpc>
                <a:spcPct val="90000"/>
              </a:lnSpc>
              <a:spcBef>
                <a:spcPts val="1200"/>
              </a:spcBef>
              <a:spcAft>
                <a:spcPts val="0"/>
              </a:spcAft>
              <a:buSzPct val="85000"/>
              <a:buChar char="▪"/>
            </a:pPr>
            <a:r>
              <a:rPr lang="tr-TR"/>
              <a:t>Verinin hangi yapı içine konulacağını, </a:t>
            </a:r>
            <a:r>
              <a:rPr i="1" lang="tr-TR"/>
              <a:t>verinin doğal şekli</a:t>
            </a:r>
            <a:r>
              <a:rPr lang="tr-TR"/>
              <a:t> ve </a:t>
            </a:r>
            <a:r>
              <a:rPr i="1" lang="tr-TR"/>
              <a:t>veriye erişim şekli </a:t>
            </a:r>
            <a:r>
              <a:rPr lang="tr-TR"/>
              <a:t>belirler.</a:t>
            </a:r>
            <a:endParaRPr/>
          </a:p>
          <a:p>
            <a:pPr indent="0" lvl="0" marL="0" rtl="0" algn="l">
              <a:lnSpc>
                <a:spcPct val="90000"/>
              </a:lnSpc>
              <a:spcBef>
                <a:spcPts val="1200"/>
              </a:spcBef>
              <a:spcAft>
                <a:spcPts val="0"/>
              </a:spcAft>
              <a:buSzPct val="85000"/>
              <a:buNone/>
            </a:pPr>
            <a:r>
              <a:rPr b="1" lang="tr-TR">
                <a:solidFill>
                  <a:srgbClr val="0070C0"/>
                </a:solidFill>
              </a:rPr>
              <a:t>Kontrol yapıları </a:t>
            </a:r>
            <a:r>
              <a:rPr b="1" lang="tr-TR"/>
              <a:t>(</a:t>
            </a:r>
            <a:r>
              <a:rPr b="1" lang="tr-TR">
                <a:solidFill>
                  <a:srgbClr val="C00000"/>
                </a:solidFill>
              </a:rPr>
              <a:t>control strructures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if, if else</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switch</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do, while</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for</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continue, break, return</a:t>
            </a:r>
            <a:endParaRPr b="1" sz="2200">
              <a:solidFill>
                <a:srgbClr val="7030A0"/>
              </a:solidFill>
              <a:highlight>
                <a:srgbClr val="FFFF00"/>
              </a:highlight>
              <a:latin typeface="Consolas"/>
              <a:ea typeface="Consolas"/>
              <a:cs typeface="Consolas"/>
              <a:sym typeface="Consolas"/>
            </a:endParaRPr>
          </a:p>
          <a:p>
            <a:pPr indent="-91122" lvl="0" marL="182880" rtl="0" algn="l">
              <a:lnSpc>
                <a:spcPct val="90000"/>
              </a:lnSpc>
              <a:spcBef>
                <a:spcPts val="1200"/>
              </a:spcBef>
              <a:spcAft>
                <a:spcPts val="0"/>
              </a:spcAft>
              <a:buSzPct val="8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500"/>
                                        <p:tgtEl>
                                          <p:spTgt spid="1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500"/>
                                        <p:tgtEl>
                                          <p:spTgt spid="1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500"/>
                                        <p:tgtEl>
                                          <p:spTgt spid="1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500"/>
                                        <p:tgtEl>
                                          <p:spTgt spid="1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500"/>
                                        <p:tgtEl>
                                          <p:spTgt spid="1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 calcmode="lin" valueType="num">
                                      <p:cBhvr additive="base">
                                        <p:cTn dur="500"/>
                                        <p:tgtEl>
                                          <p:spTgt spid="1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1000"/>
                                        <p:tgtEl>
                                          <p:spTgt spid="1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GÖSTERICILER (POINTERS)</a:t>
            </a:r>
            <a:endParaRPr/>
          </a:p>
        </p:txBody>
      </p:sp>
      <p:sp>
        <p:nvSpPr>
          <p:cNvPr id="123" name="Google Shape;123;p3"/>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lang="tr-TR" sz="1800"/>
              <a:t>Şu ana kadar gördüğümüz </a:t>
            </a:r>
            <a:r>
              <a:rPr lang="tr-TR" sz="1800">
                <a:latin typeface="Consolas"/>
                <a:ea typeface="Consolas"/>
                <a:cs typeface="Consolas"/>
                <a:sym typeface="Consolas"/>
              </a:rPr>
              <a:t>char</a:t>
            </a:r>
            <a:r>
              <a:rPr lang="tr-TR" sz="1800"/>
              <a:t>, </a:t>
            </a:r>
            <a:r>
              <a:rPr lang="tr-TR" sz="1800">
                <a:latin typeface="Consolas"/>
                <a:ea typeface="Consolas"/>
                <a:cs typeface="Consolas"/>
                <a:sym typeface="Consolas"/>
              </a:rPr>
              <a:t>int</a:t>
            </a:r>
            <a:r>
              <a:rPr lang="tr-TR" sz="1800"/>
              <a:t>, </a:t>
            </a:r>
            <a:r>
              <a:rPr lang="tr-TR" sz="1800">
                <a:latin typeface="Consolas"/>
                <a:ea typeface="Consolas"/>
                <a:cs typeface="Consolas"/>
                <a:sym typeface="Consolas"/>
              </a:rPr>
              <a:t>long</a:t>
            </a:r>
            <a:r>
              <a:rPr lang="tr-TR" sz="1800"/>
              <a:t>, </a:t>
            </a:r>
            <a:r>
              <a:rPr lang="tr-TR" sz="1800">
                <a:latin typeface="Consolas"/>
                <a:ea typeface="Consolas"/>
                <a:cs typeface="Consolas"/>
                <a:sym typeface="Consolas"/>
              </a:rPr>
              <a:t>float</a:t>
            </a:r>
            <a:r>
              <a:rPr lang="tr-TR" sz="1800"/>
              <a:t>, </a:t>
            </a:r>
            <a:r>
              <a:rPr lang="tr-TR" sz="1800">
                <a:latin typeface="Consolas"/>
                <a:ea typeface="Consolas"/>
                <a:cs typeface="Consolas"/>
                <a:sym typeface="Consolas"/>
              </a:rPr>
              <a:t>double</a:t>
            </a:r>
            <a:r>
              <a:rPr lang="tr-TR" sz="1800"/>
              <a:t> tipli değişlenler ve bunlara ait diziler </a:t>
            </a:r>
            <a:r>
              <a:rPr b="1" lang="tr-TR" sz="1800">
                <a:solidFill>
                  <a:srgbClr val="0070C0"/>
                </a:solidFill>
              </a:rPr>
              <a:t>değer tipler </a:t>
            </a:r>
            <a:r>
              <a:rPr lang="tr-TR" sz="1800"/>
              <a:t>(</a:t>
            </a:r>
            <a:r>
              <a:rPr b="1" lang="tr-TR" sz="1800">
                <a:solidFill>
                  <a:srgbClr val="FF0000"/>
                </a:solidFill>
              </a:rPr>
              <a:t>value types</a:t>
            </a:r>
            <a:r>
              <a:rPr lang="tr-TR" sz="1800"/>
              <a:t>) olarak adlandırılır.  Çünkü kimliklendirilen değişken tutulacak değeri içerir. </a:t>
            </a:r>
            <a:endParaRPr/>
          </a:p>
          <a:p>
            <a:pPr indent="0" lvl="0" marL="0" rtl="0" algn="l">
              <a:lnSpc>
                <a:spcPct val="100000"/>
              </a:lnSpc>
              <a:spcBef>
                <a:spcPts val="1200"/>
              </a:spcBef>
              <a:spcAft>
                <a:spcPts val="0"/>
              </a:spcAft>
              <a:buSzPts val="1530"/>
              <a:buNone/>
            </a:pPr>
            <a:r>
              <a:rPr lang="tr-TR" sz="1800"/>
              <a:t>Değer tiplerin yanı sıra </a:t>
            </a:r>
            <a:r>
              <a:rPr lang="tr-TR" sz="1800" u="sng"/>
              <a:t>değişkenlerin adreslerini tutan  değişkenlere de ihtiyaç duyarız.</a:t>
            </a:r>
            <a:r>
              <a:rPr lang="tr-TR" sz="1800"/>
              <a:t> İşte adres tutan değişkenlere gösterici tipler (</a:t>
            </a:r>
            <a:r>
              <a:rPr b="1" lang="tr-TR" sz="1800">
                <a:solidFill>
                  <a:srgbClr val="FF0000"/>
                </a:solidFill>
              </a:rPr>
              <a:t>pointer/reference types</a:t>
            </a:r>
            <a:r>
              <a:rPr lang="tr-TR" sz="1800"/>
              <a:t>) adını veririz.  </a:t>
            </a:r>
            <a:endParaRPr/>
          </a:p>
          <a:p>
            <a:pPr indent="0" lvl="0" marL="0" rtl="0" algn="l">
              <a:lnSpc>
                <a:spcPct val="100000"/>
              </a:lnSpc>
              <a:spcBef>
                <a:spcPts val="1200"/>
              </a:spcBef>
              <a:spcAft>
                <a:spcPts val="0"/>
              </a:spcAft>
              <a:buSzPts val="1530"/>
              <a:buNone/>
            </a:pPr>
            <a:r>
              <a:rPr lang="tr-TR" sz="1800"/>
              <a:t>Gösterici tipler, </a:t>
            </a:r>
            <a:r>
              <a:rPr lang="tr-TR" sz="1800" u="sng"/>
              <a:t>gösterdiği yerdeki verileri değiştirmek için de</a:t>
            </a:r>
            <a:r>
              <a:rPr lang="tr-TR" sz="1800"/>
              <a:t> kullanılır. Bu nedenle gösterici tipler tanımlanırken gösterdiği yerdeki verinin tipine göre tanımlanırlar.</a:t>
            </a:r>
            <a:endParaRPr/>
          </a:p>
        </p:txBody>
      </p:sp>
      <p:sp>
        <p:nvSpPr>
          <p:cNvPr id="124" name="Google Shape;124;p3"/>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lang="tr-TR"/>
              <a:t>Bütün gösterici tipler bellekte aynı miktarda yer kaplar. Çünkü hepsi adres tutar. Ancak işaret ettikleri yerdeki veriler, verinin tipine bağlı olarak bellekte farklı miktarda yer kaplar.</a:t>
            </a:r>
            <a:endParaRPr/>
          </a:p>
          <a:p>
            <a:pPr indent="0" lvl="0" marL="0" rtl="0" algn="ctr">
              <a:lnSpc>
                <a:spcPct val="100000"/>
              </a:lnSpc>
              <a:spcBef>
                <a:spcPts val="1200"/>
              </a:spcBef>
              <a:spcAft>
                <a:spcPts val="0"/>
              </a:spcAft>
              <a:buSzPts val="1700"/>
              <a:buNone/>
            </a:pPr>
            <a:r>
              <a:rPr b="1" i="1" lang="tr-TR"/>
              <a:t>Göstericileri, vatandaşların ikametlerini gösteren </a:t>
            </a:r>
            <a:r>
              <a:rPr b="1" i="1" lang="tr-TR" u="sng"/>
              <a:t>adres numaraları </a:t>
            </a:r>
            <a:r>
              <a:rPr b="1" i="1" lang="tr-TR"/>
              <a:t>olarak düşünebiliriz.</a:t>
            </a:r>
            <a:endParaRPr/>
          </a:p>
          <a:p>
            <a:pPr indent="0" lvl="0" marL="0" rtl="0" algn="l">
              <a:lnSpc>
                <a:spcPct val="100000"/>
              </a:lnSpc>
              <a:spcBef>
                <a:spcPts val="1200"/>
              </a:spcBef>
              <a:spcAft>
                <a:spcPts val="0"/>
              </a:spcAft>
              <a:buSzPts val="1700"/>
              <a:buNone/>
            </a:pPr>
            <a:r>
              <a:rPr lang="tr-TR"/>
              <a:t>Verilerin tipine göre gösterici tanımlandığından göstericiler </a:t>
            </a:r>
            <a:r>
              <a:rPr b="1" lang="tr-TR">
                <a:solidFill>
                  <a:srgbClr val="0070C0"/>
                </a:solidFill>
              </a:rPr>
              <a:t>türetilmiş</a:t>
            </a:r>
            <a:r>
              <a:rPr lang="tr-TR"/>
              <a:t> (</a:t>
            </a:r>
            <a:r>
              <a:rPr b="1" lang="tr-TR">
                <a:solidFill>
                  <a:srgbClr val="FF0000"/>
                </a:solidFill>
              </a:rPr>
              <a:t>derived</a:t>
            </a:r>
            <a:r>
              <a:rPr lang="tr-TR"/>
              <a:t>) tiplerdir.</a:t>
            </a:r>
            <a:endParaRPr/>
          </a:p>
          <a:p>
            <a:pPr indent="0" lvl="0" marL="0" rtl="0" algn="l">
              <a:lnSpc>
                <a:spcPct val="90000"/>
              </a:lnSpc>
              <a:spcBef>
                <a:spcPts val="1200"/>
              </a:spcBef>
              <a:spcAft>
                <a:spcPts val="0"/>
              </a:spcAft>
              <a:buSzPts val="1700"/>
              <a:buNone/>
            </a:pPr>
            <a:r>
              <a:t/>
            </a:r>
            <a:endParaRPr b="1">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GÖSTERICI KİMLİKLENDİRME</a:t>
            </a:r>
            <a:endParaRPr/>
          </a:p>
        </p:txBody>
      </p:sp>
      <p:sp>
        <p:nvSpPr>
          <p:cNvPr id="130" name="Google Shape;130;p4"/>
          <p:cNvSpPr txBox="1"/>
          <p:nvPr>
            <p:ph idx="1" type="body"/>
          </p:nvPr>
        </p:nvSpPr>
        <p:spPr>
          <a:xfrm>
            <a:off x="11460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t>Göstericiler, gösterdiği yerdeki verinin tipine göre tanımlanırlar. </a:t>
            </a:r>
            <a:endParaRPr/>
          </a:p>
          <a:p>
            <a:pPr indent="0" lvl="0" marL="0" rtl="0" algn="l">
              <a:lnSpc>
                <a:spcPct val="100000"/>
              </a:lnSpc>
              <a:spcBef>
                <a:spcPts val="1200"/>
              </a:spcBef>
              <a:spcAft>
                <a:spcPts val="0"/>
              </a:spcAft>
              <a:buSzPts val="1190"/>
              <a:buNone/>
            </a:pPr>
            <a:r>
              <a:rPr lang="tr-TR" sz="1400"/>
              <a:t>Gösterici kimliklendirilirken/tanımlanırken veri tipi izleyen </a:t>
            </a:r>
            <a:r>
              <a:rPr lang="tr-TR" sz="1400">
                <a:solidFill>
                  <a:srgbClr val="0070C0"/>
                </a:solidFill>
              </a:rPr>
              <a:t>başvuru kaldırma </a:t>
            </a:r>
            <a:r>
              <a:rPr lang="tr-TR" sz="1400"/>
              <a:t>(</a:t>
            </a:r>
            <a:r>
              <a:rPr lang="tr-TR" sz="1400">
                <a:solidFill>
                  <a:srgbClr val="FF0000"/>
                </a:solidFill>
              </a:rPr>
              <a:t>dereference</a:t>
            </a:r>
            <a:r>
              <a:rPr lang="tr-TR" sz="1400"/>
              <a:t>) </a:t>
            </a:r>
            <a:r>
              <a:rPr lang="tr-TR" sz="1400">
                <a:solidFill>
                  <a:srgbClr val="0070C0"/>
                </a:solidFill>
              </a:rPr>
              <a:t>işleci</a:t>
            </a:r>
            <a:r>
              <a:rPr lang="tr-TR" sz="1400"/>
              <a:t> (</a:t>
            </a:r>
            <a:r>
              <a:rPr lang="tr-TR" sz="1400">
                <a:solidFill>
                  <a:srgbClr val="C00000"/>
                </a:solidFill>
              </a:rPr>
              <a:t>operator</a:t>
            </a:r>
            <a:r>
              <a:rPr lang="tr-TR" sz="1400"/>
              <a:t>) olan yıldız (</a:t>
            </a:r>
            <a:r>
              <a:rPr b="1" lang="tr-TR" sz="1400">
                <a:solidFill>
                  <a:srgbClr val="FF0000"/>
                </a:solidFill>
              </a:rPr>
              <a:t>*</a:t>
            </a:r>
            <a:r>
              <a:rPr lang="tr-TR" sz="1400"/>
              <a:t>) kullanılır. Başvuru kaldırma terimi, gösterici tarafından tutulan bellek adresinde saklanan değere erişmeyi ifade eder.</a:t>
            </a:r>
            <a:endParaRPr/>
          </a:p>
          <a:p>
            <a:pPr indent="0" lvl="0" marL="0" rtl="0" algn="l">
              <a:lnSpc>
                <a:spcPct val="100000"/>
              </a:lnSpc>
              <a:spcBef>
                <a:spcPts val="1200"/>
              </a:spcBef>
              <a:spcAft>
                <a:spcPts val="0"/>
              </a:spcAft>
              <a:buSzPts val="1190"/>
              <a:buNone/>
            </a:pPr>
            <a:r>
              <a:rPr b="1" lang="tr-TR" sz="1400">
                <a:latin typeface="Consolas"/>
                <a:ea typeface="Consolas"/>
                <a:cs typeface="Consolas"/>
                <a:sym typeface="Consolas"/>
              </a:rPr>
              <a:t>veritipi</a:t>
            </a:r>
            <a:r>
              <a:rPr b="1" lang="tr-TR" sz="1400">
                <a:solidFill>
                  <a:srgbClr val="FF0000"/>
                </a:solidFill>
                <a:latin typeface="Consolas"/>
                <a:ea typeface="Consolas"/>
                <a:cs typeface="Consolas"/>
                <a:sym typeface="Consolas"/>
              </a:rPr>
              <a:t>* </a:t>
            </a:r>
            <a:r>
              <a:rPr b="1" lang="tr-TR" sz="1400">
                <a:latin typeface="Consolas"/>
                <a:ea typeface="Consolas"/>
                <a:cs typeface="Consolas"/>
                <a:sym typeface="Consolas"/>
              </a:rPr>
              <a:t>gostericikimligi;</a:t>
            </a:r>
            <a:endParaRPr/>
          </a:p>
          <a:p>
            <a:pPr indent="0" lvl="0" marL="0" rtl="0" algn="l">
              <a:lnSpc>
                <a:spcPct val="100000"/>
              </a:lnSpc>
              <a:spcBef>
                <a:spcPts val="1200"/>
              </a:spcBef>
              <a:spcAft>
                <a:spcPts val="0"/>
              </a:spcAft>
              <a:buSzPts val="1190"/>
              <a:buNone/>
            </a:pPr>
            <a:r>
              <a:rPr lang="tr-TR" sz="1400"/>
              <a:t>Göstericilere ilk değer atatama aşağıdaki şekilde yapılır;</a:t>
            </a:r>
            <a:endParaRPr/>
          </a:p>
          <a:p>
            <a:pPr indent="0" lvl="0" marL="0" rtl="0" algn="l">
              <a:lnSpc>
                <a:spcPct val="100000"/>
              </a:lnSpc>
              <a:spcBef>
                <a:spcPts val="1200"/>
              </a:spcBef>
              <a:spcAft>
                <a:spcPts val="0"/>
              </a:spcAft>
              <a:buSzPts val="1190"/>
              <a:buNone/>
            </a:pPr>
            <a:r>
              <a:rPr b="1" lang="tr-TR" sz="1400">
                <a:latin typeface="Consolas"/>
                <a:ea typeface="Consolas"/>
                <a:cs typeface="Consolas"/>
                <a:sym typeface="Consolas"/>
              </a:rPr>
              <a:t>gostericikimligi = </a:t>
            </a:r>
            <a:r>
              <a:rPr b="1" lang="tr-TR" sz="1400">
                <a:solidFill>
                  <a:srgbClr val="FF0000"/>
                </a:solidFill>
                <a:latin typeface="Consolas"/>
                <a:ea typeface="Consolas"/>
                <a:cs typeface="Consolas"/>
                <a:sym typeface="Consolas"/>
              </a:rPr>
              <a:t>&amp;</a:t>
            </a:r>
            <a:r>
              <a:rPr b="1" lang="tr-TR" sz="1400">
                <a:latin typeface="Consolas"/>
                <a:ea typeface="Consolas"/>
                <a:cs typeface="Consolas"/>
                <a:sym typeface="Consolas"/>
              </a:rPr>
              <a:t>degisken;</a:t>
            </a:r>
            <a:endParaRPr/>
          </a:p>
          <a:p>
            <a:pPr indent="0" lvl="0" marL="0" rtl="0" algn="l">
              <a:lnSpc>
                <a:spcPct val="100000"/>
              </a:lnSpc>
              <a:spcBef>
                <a:spcPts val="1200"/>
              </a:spcBef>
              <a:spcAft>
                <a:spcPts val="0"/>
              </a:spcAft>
              <a:buSzPts val="1190"/>
              <a:buNone/>
            </a:pPr>
            <a:r>
              <a:rPr lang="tr-TR" sz="1400"/>
              <a:t>Bir değişkenin adresinin </a:t>
            </a:r>
            <a:r>
              <a:rPr b="1" lang="tr-TR" sz="1400">
                <a:solidFill>
                  <a:srgbClr val="FF0000"/>
                </a:solidFill>
              </a:rPr>
              <a:t>&amp;</a:t>
            </a:r>
            <a:r>
              <a:rPr lang="tr-TR" sz="1400"/>
              <a:t> işleci ile elde edilebileceği </a:t>
            </a:r>
            <a:r>
              <a:rPr lang="tr-TR" sz="1400">
                <a:latin typeface="Consolas"/>
                <a:ea typeface="Consolas"/>
                <a:cs typeface="Consolas"/>
                <a:sym typeface="Consolas"/>
              </a:rPr>
              <a:t>scanf</a:t>
            </a:r>
            <a:r>
              <a:rPr lang="tr-TR" sz="1400"/>
              <a:t> fonksiyonunda anlatılmıştı.</a:t>
            </a:r>
            <a:endParaRPr/>
          </a:p>
        </p:txBody>
      </p:sp>
      <p:sp>
        <p:nvSpPr>
          <p:cNvPr id="131" name="Google Shape;131;p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85000"/>
              <a:buNone/>
            </a:pPr>
            <a:r>
              <a:rPr lang="tr-TR">
                <a:latin typeface="Consolas"/>
                <a:ea typeface="Consolas"/>
                <a:cs typeface="Consolas"/>
                <a:sym typeface="Consolas"/>
              </a:rPr>
              <a:t>char</a:t>
            </a:r>
            <a:r>
              <a:rPr b="1" lang="tr-TR">
                <a:solidFill>
                  <a:srgbClr val="FF0000"/>
                </a:solidFill>
                <a:latin typeface="Consolas"/>
                <a:ea typeface="Consolas"/>
                <a:cs typeface="Consolas"/>
                <a:sym typeface="Consolas"/>
              </a:rPr>
              <a:t>* </a:t>
            </a:r>
            <a:r>
              <a:rPr lang="tr-TR">
                <a:latin typeface="Consolas"/>
                <a:ea typeface="Consolas"/>
                <a:cs typeface="Consolas"/>
                <a:sym typeface="Consolas"/>
              </a:rPr>
              <a:t>ptrToChar;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a:t>
            </a:r>
            <a:r>
              <a:rPr lang="tr-TR">
                <a:solidFill>
                  <a:srgbClr val="0000FF"/>
                </a:solidFill>
                <a:latin typeface="Consolas"/>
                <a:ea typeface="Consolas"/>
                <a:cs typeface="Consolas"/>
                <a:sym typeface="Consolas"/>
              </a:rPr>
              <a:t>tuttuğu adreste char tipinde veri olan pc göstericisi</a:t>
            </a: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int i=10;</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int</a:t>
            </a:r>
            <a:r>
              <a:rPr b="1" lang="tr-TR">
                <a:solidFill>
                  <a:srgbClr val="FF0000"/>
                </a:solidFill>
                <a:latin typeface="Consolas"/>
                <a:ea typeface="Consolas"/>
                <a:cs typeface="Consolas"/>
                <a:sym typeface="Consolas"/>
              </a:rPr>
              <a:t>* </a:t>
            </a:r>
            <a:r>
              <a:rPr lang="tr-TR">
                <a:latin typeface="Consolas"/>
                <a:ea typeface="Consolas"/>
                <a:cs typeface="Consolas"/>
                <a:sym typeface="Consolas"/>
              </a:rPr>
              <a:t>ptrToInt=</a:t>
            </a:r>
            <a:r>
              <a:rPr b="1" lang="tr-TR">
                <a:solidFill>
                  <a:srgbClr val="FF0000"/>
                </a:solidFill>
                <a:latin typeface="Consolas"/>
                <a:ea typeface="Consolas"/>
                <a:cs typeface="Consolas"/>
                <a:sym typeface="Consolas"/>
              </a:rPr>
              <a:t>&amp;</a:t>
            </a:r>
            <a:r>
              <a:rPr lang="tr-TR">
                <a:latin typeface="Consolas"/>
                <a:ea typeface="Consolas"/>
                <a:cs typeface="Consolas"/>
                <a:sym typeface="Consolas"/>
              </a:rPr>
              <a:t>i; //göstericiye ilk değer atama</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tuttuğu adreste int tipinde veri olabilen pi göstericisi, i değişkeninin adresini gösteriyor </a:t>
            </a: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t/>
            </a:r>
            <a:endParaRPr>
              <a:solidFill>
                <a:srgbClr val="FF0000"/>
              </a:solidFill>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solidFill>
                  <a:srgbClr val="FF0000"/>
                </a:solidFill>
                <a:latin typeface="Consolas"/>
                <a:ea typeface="Consolas"/>
                <a:cs typeface="Consolas"/>
                <a:sym typeface="Consolas"/>
              </a:rPr>
              <a:t>*</a:t>
            </a:r>
            <a:r>
              <a:rPr lang="tr-TR">
                <a:latin typeface="Consolas"/>
                <a:ea typeface="Consolas"/>
                <a:cs typeface="Consolas"/>
                <a:sym typeface="Consolas"/>
              </a:rPr>
              <a:t> ptrToInt =20;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lang="tr-TR" u="sng">
                <a:solidFill>
                  <a:srgbClr val="0000FF"/>
                </a:solidFill>
                <a:latin typeface="Consolas"/>
                <a:ea typeface="Consolas"/>
                <a:cs typeface="Consolas"/>
                <a:sym typeface="Consolas"/>
              </a:rPr>
              <a:t>pi göstericisinin tuttuğu adresteki tamsayı değeri 20 yaptık. Pi, i değişkeninin adresini tuttuğundan i değişkeni 20 olmuştur</a:t>
            </a:r>
            <a:r>
              <a:rPr lang="tr-TR">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long</a:t>
            </a:r>
            <a:r>
              <a:rPr b="1" lang="tr-TR">
                <a:solidFill>
                  <a:srgbClr val="FF0000"/>
                </a:solidFill>
                <a:latin typeface="Consolas"/>
                <a:ea typeface="Consolas"/>
                <a:cs typeface="Consolas"/>
                <a:sym typeface="Consolas"/>
              </a:rPr>
              <a:t>* </a:t>
            </a:r>
            <a:r>
              <a:rPr lang="tr-TR">
                <a:latin typeface="Consolas"/>
                <a:ea typeface="Consolas"/>
                <a:cs typeface="Consolas"/>
                <a:sym typeface="Consolas"/>
              </a:rPr>
              <a:t>ptrToLong;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float</a:t>
            </a:r>
            <a:r>
              <a:rPr b="1" lang="tr-TR">
                <a:solidFill>
                  <a:srgbClr val="FF0000"/>
                </a:solidFill>
                <a:latin typeface="Consolas"/>
                <a:ea typeface="Consolas"/>
                <a:cs typeface="Consolas"/>
                <a:sym typeface="Consolas"/>
              </a:rPr>
              <a:t>* </a:t>
            </a:r>
            <a:r>
              <a:rPr lang="tr-TR">
                <a:latin typeface="Consolas"/>
                <a:ea typeface="Consolas"/>
                <a:cs typeface="Consolas"/>
                <a:sym typeface="Consolas"/>
              </a:rPr>
              <a:t>ptrToFloat;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double</a:t>
            </a:r>
            <a:r>
              <a:rPr b="1" lang="tr-TR">
                <a:solidFill>
                  <a:srgbClr val="FF0000"/>
                </a:solidFill>
                <a:latin typeface="Consolas"/>
                <a:ea typeface="Consolas"/>
                <a:cs typeface="Consolas"/>
                <a:sym typeface="Consolas"/>
              </a:rPr>
              <a:t>* </a:t>
            </a:r>
            <a:r>
              <a:rPr lang="tr-TR">
                <a:latin typeface="Consolas"/>
                <a:ea typeface="Consolas"/>
                <a:cs typeface="Consolas"/>
                <a:sym typeface="Consolas"/>
              </a:rPr>
              <a:t>ptrToDouble; </a:t>
            </a:r>
            <a:endParaRPr/>
          </a:p>
          <a:p>
            <a:pPr indent="0" lvl="0" marL="0" rtl="0" algn="l">
              <a:lnSpc>
                <a:spcPct val="90000"/>
              </a:lnSpc>
              <a:spcBef>
                <a:spcPts val="1200"/>
              </a:spcBef>
              <a:spcAft>
                <a:spcPts val="0"/>
              </a:spcAft>
              <a:buSzPct val="85000"/>
              <a:buNone/>
            </a:pPr>
            <a:r>
              <a:rPr lang="tr-TR" sz="2100">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GÖSTERİCİLERE NİÇİN İHTİYAÇ DUYARIZ?</a:t>
            </a:r>
            <a:endParaRPr/>
          </a:p>
        </p:txBody>
      </p:sp>
      <p:sp>
        <p:nvSpPr>
          <p:cNvPr id="137" name="Google Shape;137;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SzPct val="85000"/>
              <a:buNone/>
            </a:pPr>
            <a:r>
              <a:rPr lang="tr-TR" sz="1800"/>
              <a:t>Gösterici tiplere ihtiyaç duyulmasının sebebi hız ve esnekliktir. Genel olarak birkaç madde ile sıralayacak olursak;</a:t>
            </a:r>
            <a:endParaRPr/>
          </a:p>
          <a:p>
            <a:pPr indent="-342900" lvl="0" marL="342900" rtl="0" algn="l">
              <a:lnSpc>
                <a:spcPct val="90000"/>
              </a:lnSpc>
              <a:spcBef>
                <a:spcPts val="1200"/>
              </a:spcBef>
              <a:spcAft>
                <a:spcPts val="0"/>
              </a:spcAft>
              <a:buSzPct val="85000"/>
              <a:buFont typeface="Cambria"/>
              <a:buAutoNum type="arabicPeriod"/>
            </a:pPr>
            <a:r>
              <a:rPr lang="tr-TR" sz="1800"/>
              <a:t>Belleğin istenilen bölgesine erişim sağlamak için göstericiler kullanılır. Günümüz modern dillerinde referans tipler kullanılır, ancak referans gösterilen adreste bir nesnenin bulunduğu garanti edilir. Yani göstericiler gibi her bellek bölgesine erişilemez.</a:t>
            </a:r>
            <a:endParaRPr/>
          </a:p>
          <a:p>
            <a:pPr indent="-342900" lvl="0" marL="342900" rtl="0" algn="l">
              <a:lnSpc>
                <a:spcPct val="90000"/>
              </a:lnSpc>
              <a:spcBef>
                <a:spcPts val="1200"/>
              </a:spcBef>
              <a:spcAft>
                <a:spcPts val="0"/>
              </a:spcAft>
              <a:buSzPct val="85000"/>
              <a:buFont typeface="Cambria"/>
              <a:buAutoNum type="arabicPeriod"/>
            </a:pPr>
            <a:r>
              <a:rPr lang="tr-TR" sz="1800"/>
              <a:t>Bazen çalıştırma anında yeni bellek gölgelerine ihtiyaç duyarız bu durumda göstericiler gereklidir. </a:t>
            </a:r>
            <a:r>
              <a:rPr b="1" lang="tr-TR" sz="1800">
                <a:solidFill>
                  <a:srgbClr val="0070C0"/>
                </a:solidFill>
              </a:rPr>
              <a:t>Devingen veri yapıları </a:t>
            </a:r>
            <a:r>
              <a:rPr lang="tr-TR" sz="1800"/>
              <a:t>(</a:t>
            </a:r>
            <a:r>
              <a:rPr lang="tr-TR" sz="1800">
                <a:solidFill>
                  <a:srgbClr val="FF0000"/>
                </a:solidFill>
              </a:rPr>
              <a:t>dynamic data structures</a:t>
            </a:r>
            <a:r>
              <a:rPr lang="tr-TR" sz="1800"/>
              <a:t>)  göstericiler yardımıyla oluşturulup yönetilir.</a:t>
            </a:r>
            <a:endParaRPr/>
          </a:p>
          <a:p>
            <a:pPr indent="-342900" lvl="0" marL="342900" rtl="0" algn="l">
              <a:lnSpc>
                <a:spcPct val="90000"/>
              </a:lnSpc>
              <a:spcBef>
                <a:spcPts val="1200"/>
              </a:spcBef>
              <a:spcAft>
                <a:spcPts val="0"/>
              </a:spcAft>
              <a:buSzPct val="85000"/>
              <a:buFont typeface="Cambria"/>
              <a:buAutoNum type="arabicPeriod"/>
            </a:pPr>
            <a:r>
              <a:rPr lang="tr-TR" sz="1800"/>
              <a:t>Fonksiyonlarda yerel değişkenler ve argümanlar yığın belleğe itilir ve fonksiyondan geri dönüldüğünde bu değişkenler eski haline yığın bellekten geri çekilerek çevrilir. Fonksiyonun yerel değişken yada argümanlardan birini değiştirmesi istendiğinde fonksiyona argüman olarak değişkenin adresi verilir. Bu durumda fonksiyon içinde gösterici olarak işlem gören argümanlar fonksiyondan geri döndüğünde değerleri değişmiş olur. </a:t>
            </a:r>
            <a:endParaRPr/>
          </a:p>
          <a:p>
            <a:pPr indent="-267604" lvl="0" marL="342900" rtl="0" algn="l">
              <a:lnSpc>
                <a:spcPct val="90000"/>
              </a:lnSpc>
              <a:spcBef>
                <a:spcPts val="1200"/>
              </a:spcBef>
              <a:spcAft>
                <a:spcPts val="0"/>
              </a:spcAft>
              <a:buSzPct val="85000"/>
              <a:buFont typeface="Cambria"/>
              <a:buNone/>
            </a:pPr>
            <a:r>
              <a:t/>
            </a:r>
            <a:endParaRPr sz="1800"/>
          </a:p>
          <a:p>
            <a:pPr indent="0" lvl="0" marL="0" rtl="0" algn="ctr">
              <a:lnSpc>
                <a:spcPct val="90000"/>
              </a:lnSpc>
              <a:spcBef>
                <a:spcPts val="1200"/>
              </a:spcBef>
              <a:spcAft>
                <a:spcPts val="0"/>
              </a:spcAft>
              <a:buSzPct val="85000"/>
              <a:buNone/>
            </a:pPr>
            <a:r>
              <a:t/>
            </a:r>
            <a:endParaRPr b="1" sz="1800"/>
          </a:p>
        </p:txBody>
      </p:sp>
      <p:sp>
        <p:nvSpPr>
          <p:cNvPr id="138" name="Google Shape;138;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040"/>
              <a:buNone/>
            </a:pPr>
            <a:r>
              <a:rPr i="1" lang="tr-TR" sz="2400"/>
              <a:t>Bir ormandaki ağaçları boylarına göre sıralamaya kalkarsak her birini yer değiştirme yöntemiyle sıralamak oldukça külfetli ve zaman alana bir işlemdir. </a:t>
            </a:r>
            <a:endParaRPr/>
          </a:p>
          <a:p>
            <a:pPr indent="0" lvl="0" marL="0" rtl="0" algn="ctr">
              <a:lnSpc>
                <a:spcPct val="90000"/>
              </a:lnSpc>
              <a:spcBef>
                <a:spcPts val="1200"/>
              </a:spcBef>
              <a:spcAft>
                <a:spcPts val="0"/>
              </a:spcAft>
              <a:buSzPts val="2040"/>
              <a:buNone/>
            </a:pPr>
            <a:r>
              <a:rPr i="1" lang="tr-TR" sz="2400"/>
              <a:t>Halbuki ağaçlara numara vererek ve bu numaraların karşısına uzunluklarını vererek sadece numaraları sıralamak oldukça kolay ve zahmetsiz bir işlemdir. </a:t>
            </a:r>
            <a:endParaRPr/>
          </a:p>
          <a:p>
            <a:pPr indent="0" lvl="0" marL="0" rtl="0" algn="ctr">
              <a:lnSpc>
                <a:spcPct val="90000"/>
              </a:lnSpc>
              <a:spcBef>
                <a:spcPts val="1200"/>
              </a:spcBef>
              <a:spcAft>
                <a:spcPts val="0"/>
              </a:spcAft>
              <a:buSzPts val="2040"/>
              <a:buNone/>
            </a:pPr>
            <a:r>
              <a:rPr i="1" lang="tr-TR" sz="2400"/>
              <a:t>İşte buradaki numaraları tutan değişkenler göstericilerdir.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GÖSTERICILER VE </a:t>
            </a:r>
            <a:br>
              <a:rPr lang="tr-TR"/>
            </a:br>
            <a:r>
              <a:rPr lang="tr-TR"/>
              <a:t>CONST ANAHTAR KELIMESI</a:t>
            </a:r>
            <a:endParaRPr/>
          </a:p>
        </p:txBody>
      </p:sp>
      <p:sp>
        <p:nvSpPr>
          <p:cNvPr id="144" name="Google Shape;144;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tr-TR"/>
              <a:t>Gösterilen değerin sabit olması</a:t>
            </a:r>
            <a:endParaRPr/>
          </a:p>
        </p:txBody>
      </p:sp>
      <p:sp>
        <p:nvSpPr>
          <p:cNvPr id="145" name="Google Shape;145;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int main()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int i=10;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b="1" lang="tr-TR" sz="1200">
                <a:solidFill>
                  <a:srgbClr val="0000FF"/>
                </a:solidFill>
                <a:latin typeface="Consolas"/>
                <a:ea typeface="Consolas"/>
                <a:cs typeface="Consolas"/>
                <a:sym typeface="Consolas"/>
              </a:rPr>
              <a:t>const</a:t>
            </a:r>
            <a:r>
              <a:rPr lang="tr-TR" sz="1200">
                <a:latin typeface="Consolas"/>
                <a:ea typeface="Consolas"/>
                <a:cs typeface="Consolas"/>
                <a:sym typeface="Consolas"/>
              </a:rPr>
              <a:t> int</a:t>
            </a:r>
            <a:r>
              <a:rPr b="1"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ptrToi=</a:t>
            </a:r>
            <a:r>
              <a:rPr b="1"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 </a:t>
            </a:r>
            <a:endParaRPr/>
          </a:p>
          <a:p>
            <a:pPr indent="0" lvl="0" marL="0" rtl="0" algn="l">
              <a:lnSpc>
                <a:spcPct val="120000"/>
              </a:lnSpc>
              <a:spcBef>
                <a:spcPts val="0"/>
              </a:spcBef>
              <a:spcAft>
                <a:spcPts val="0"/>
              </a:spcAft>
              <a:buSzPts val="1020"/>
              <a:buNone/>
            </a:pPr>
            <a:r>
              <a:t/>
            </a:r>
            <a:endParaRPr sz="1200">
              <a:solidFill>
                <a:srgbClr val="FF0000"/>
              </a:solidFill>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solidFill>
                  <a:srgbClr val="FF0000"/>
                </a:solidFill>
                <a:latin typeface="Consolas"/>
                <a:ea typeface="Consolas"/>
                <a:cs typeface="Consolas"/>
                <a:sym typeface="Consolas"/>
              </a:rPr>
              <a:t>   </a:t>
            </a:r>
            <a:r>
              <a:rPr lang="tr-TR" sz="1200">
                <a:solidFill>
                  <a:srgbClr val="FF0000"/>
                </a:solidFill>
                <a:highlight>
                  <a:srgbClr val="FFFF00"/>
                </a:highlight>
                <a:latin typeface="Consolas"/>
                <a:ea typeface="Consolas"/>
                <a:cs typeface="Consolas"/>
                <a:sym typeface="Consolas"/>
              </a:rPr>
              <a:t>*</a:t>
            </a:r>
            <a:r>
              <a:rPr lang="tr-TR" sz="1200">
                <a:highlight>
                  <a:srgbClr val="FFFF00"/>
                </a:highlight>
                <a:latin typeface="Consolas"/>
                <a:ea typeface="Consolas"/>
                <a:cs typeface="Consolas"/>
                <a:sym typeface="Consolas"/>
              </a:rPr>
              <a:t>ptrToi=20; // HATA!</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 </a:t>
            </a:r>
            <a:r>
              <a:rPr lang="tr-TR" sz="1200" u="sng">
                <a:solidFill>
                  <a:srgbClr val="0000FF"/>
                </a:solidFill>
                <a:latin typeface="Consolas"/>
                <a:ea typeface="Consolas"/>
                <a:cs typeface="Consolas"/>
                <a:sym typeface="Consolas"/>
              </a:rPr>
              <a:t>pi göstericisinin tuttuğu adresteki tamsayı </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      </a:t>
            </a:r>
            <a:r>
              <a:rPr lang="tr-TR" sz="1200" u="sng">
                <a:solidFill>
                  <a:srgbClr val="0000FF"/>
                </a:solidFill>
                <a:latin typeface="Consolas"/>
                <a:ea typeface="Consolas"/>
                <a:cs typeface="Consolas"/>
                <a:sym typeface="Consolas"/>
              </a:rPr>
              <a:t>değeri 20 yapılamaz.</a:t>
            </a:r>
            <a:r>
              <a:rPr lang="tr-TR" sz="1200">
                <a:latin typeface="Consolas"/>
                <a:ea typeface="Consolas"/>
                <a:cs typeface="Consolas"/>
                <a:sym typeface="Consolas"/>
              </a:rPr>
              <a:t> */</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0;</a:t>
            </a:r>
            <a:br>
              <a:rPr lang="tr-TR" sz="1200">
                <a:latin typeface="Consolas"/>
                <a:ea typeface="Consolas"/>
                <a:cs typeface="Consolas"/>
                <a:sym typeface="Consolas"/>
              </a:rPr>
            </a:br>
            <a:r>
              <a:rPr lang="tr-TR" sz="1200">
                <a:latin typeface="Consolas"/>
                <a:ea typeface="Consolas"/>
                <a:cs typeface="Consolas"/>
                <a:sym typeface="Consolas"/>
              </a:rPr>
              <a:t>}</a:t>
            </a:r>
            <a:endParaRPr sz="1200"/>
          </a:p>
        </p:txBody>
      </p:sp>
      <p:sp>
        <p:nvSpPr>
          <p:cNvPr id="146" name="Google Shape;146;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700"/>
              <a:buNone/>
            </a:pPr>
            <a:r>
              <a:rPr lang="tr-TR"/>
              <a:t>Göstericinin Sabit Olması</a:t>
            </a:r>
            <a:endParaRPr/>
          </a:p>
        </p:txBody>
      </p:sp>
      <p:sp>
        <p:nvSpPr>
          <p:cNvPr id="147" name="Google Shape;147;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int main()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int i=10;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int</a:t>
            </a:r>
            <a:r>
              <a:rPr b="1" lang="tr-TR" sz="1200">
                <a:solidFill>
                  <a:srgbClr val="FF0000"/>
                </a:solidFill>
                <a:latin typeface="Consolas"/>
                <a:ea typeface="Consolas"/>
                <a:cs typeface="Consolas"/>
                <a:sym typeface="Consolas"/>
              </a:rPr>
              <a:t>*</a:t>
            </a:r>
            <a:r>
              <a:rPr lang="tr-TR" sz="1200">
                <a:latin typeface="Consolas"/>
                <a:ea typeface="Consolas"/>
                <a:cs typeface="Consolas"/>
                <a:sym typeface="Consolas"/>
              </a:rPr>
              <a:t> </a:t>
            </a:r>
            <a:r>
              <a:rPr b="1" lang="tr-TR" sz="1200">
                <a:solidFill>
                  <a:srgbClr val="0000FF"/>
                </a:solidFill>
                <a:latin typeface="Consolas"/>
                <a:ea typeface="Consolas"/>
                <a:cs typeface="Consolas"/>
                <a:sym typeface="Consolas"/>
              </a:rPr>
              <a:t>const</a:t>
            </a:r>
            <a:r>
              <a:rPr lang="tr-TR" sz="1200">
                <a:latin typeface="Consolas"/>
                <a:ea typeface="Consolas"/>
                <a:cs typeface="Consolas"/>
                <a:sym typeface="Consolas"/>
              </a:rPr>
              <a:t> ptrToi=</a:t>
            </a:r>
            <a:r>
              <a:rPr b="1"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int j=30;</a:t>
            </a:r>
            <a:endParaRPr/>
          </a:p>
          <a:p>
            <a:pPr indent="0" lvl="0" marL="0" rtl="0" algn="l">
              <a:lnSpc>
                <a:spcPct val="120000"/>
              </a:lnSpc>
              <a:spcBef>
                <a:spcPts val="0"/>
              </a:spcBef>
              <a:spcAft>
                <a:spcPts val="0"/>
              </a:spcAft>
              <a:buSzPts val="1020"/>
              <a:buNone/>
            </a:pPr>
            <a:r>
              <a:rPr lang="tr-TR" sz="1200">
                <a:solidFill>
                  <a:srgbClr val="FF0000"/>
                </a:solidFill>
                <a:latin typeface="Consolas"/>
                <a:ea typeface="Consolas"/>
                <a:cs typeface="Consolas"/>
                <a:sym typeface="Consolas"/>
              </a:rPr>
              <a:t>   </a:t>
            </a:r>
            <a:r>
              <a:rPr b="1" lang="tr-TR" sz="1200">
                <a:solidFill>
                  <a:srgbClr val="FF0000"/>
                </a:solidFill>
                <a:latin typeface="Consolas"/>
                <a:ea typeface="Consolas"/>
                <a:cs typeface="Consolas"/>
                <a:sym typeface="Consolas"/>
              </a:rPr>
              <a:t>*</a:t>
            </a:r>
            <a:r>
              <a:rPr lang="tr-TR" sz="1200">
                <a:latin typeface="Consolas"/>
                <a:ea typeface="Consolas"/>
                <a:cs typeface="Consolas"/>
                <a:sym typeface="Consolas"/>
              </a:rPr>
              <a:t>ptrToi=20;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 </a:t>
            </a:r>
            <a:r>
              <a:rPr lang="tr-TR" sz="1200" u="sng">
                <a:solidFill>
                  <a:srgbClr val="0000FF"/>
                </a:solidFill>
                <a:latin typeface="Consolas"/>
                <a:ea typeface="Consolas"/>
                <a:cs typeface="Consolas"/>
                <a:sym typeface="Consolas"/>
              </a:rPr>
              <a:t>pi göstericisinin tuttuğu adresteki </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      </a:t>
            </a:r>
            <a:r>
              <a:rPr lang="tr-TR" sz="1200" u="sng">
                <a:solidFill>
                  <a:srgbClr val="0000FF"/>
                </a:solidFill>
                <a:latin typeface="Consolas"/>
                <a:ea typeface="Consolas"/>
                <a:cs typeface="Consolas"/>
                <a:sym typeface="Consolas"/>
              </a:rPr>
              <a:t>tamsayı değeri 20 olur.</a:t>
            </a:r>
            <a:r>
              <a:rPr lang="tr-TR" sz="1200">
                <a:solidFill>
                  <a:srgbClr val="0000FF"/>
                </a:solidFill>
                <a:latin typeface="Consolas"/>
                <a:ea typeface="Consolas"/>
                <a:cs typeface="Consolas"/>
                <a:sym typeface="Consolas"/>
              </a:rPr>
              <a:t> </a:t>
            </a: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highlight>
                  <a:srgbClr val="FFFF00"/>
                </a:highlight>
                <a:latin typeface="Consolas"/>
                <a:ea typeface="Consolas"/>
                <a:cs typeface="Consolas"/>
                <a:sym typeface="Consolas"/>
              </a:rPr>
              <a:t>ptrToi =</a:t>
            </a:r>
            <a:r>
              <a:rPr b="1" lang="tr-TR" sz="1200">
                <a:solidFill>
                  <a:srgbClr val="FF0000"/>
                </a:solidFill>
                <a:highlight>
                  <a:srgbClr val="FFFF00"/>
                </a:highlight>
                <a:latin typeface="Consolas"/>
                <a:ea typeface="Consolas"/>
                <a:cs typeface="Consolas"/>
                <a:sym typeface="Consolas"/>
              </a:rPr>
              <a:t>&amp;</a:t>
            </a:r>
            <a:r>
              <a:rPr lang="tr-TR" sz="1200">
                <a:highlight>
                  <a:srgbClr val="FFFF00"/>
                </a:highlight>
                <a:latin typeface="Consolas"/>
                <a:ea typeface="Consolas"/>
                <a:cs typeface="Consolas"/>
                <a:sym typeface="Consolas"/>
              </a:rPr>
              <a:t>j; //HATA!</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 </a:t>
            </a:r>
            <a:r>
              <a:rPr lang="tr-TR" sz="1200" u="sng">
                <a:solidFill>
                  <a:srgbClr val="0000FF"/>
                </a:solidFill>
                <a:latin typeface="Consolas"/>
                <a:ea typeface="Consolas"/>
                <a:cs typeface="Consolas"/>
                <a:sym typeface="Consolas"/>
              </a:rPr>
              <a:t>pi göstericisinin tuttuğu adres </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      </a:t>
            </a:r>
            <a:r>
              <a:rPr lang="tr-TR" sz="1200" u="sng">
                <a:solidFill>
                  <a:srgbClr val="0000FF"/>
                </a:solidFill>
                <a:latin typeface="Consolas"/>
                <a:ea typeface="Consolas"/>
                <a:cs typeface="Consolas"/>
                <a:sym typeface="Consolas"/>
              </a:rPr>
              <a:t>değiştirilemez!</a:t>
            </a:r>
            <a:r>
              <a:rPr lang="tr-TR" sz="1200">
                <a:solidFill>
                  <a:srgbClr val="0000FF"/>
                </a:solidFill>
                <a:latin typeface="Consolas"/>
                <a:ea typeface="Consolas"/>
                <a:cs typeface="Consolas"/>
                <a:sym typeface="Consolas"/>
              </a:rPr>
              <a:t> </a:t>
            </a: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b="1" lang="tr-TR" sz="1200">
                <a:solidFill>
                  <a:srgbClr val="0000FF"/>
                </a:solidFill>
                <a:latin typeface="Consolas"/>
                <a:ea typeface="Consolas"/>
                <a:cs typeface="Consolas"/>
                <a:sym typeface="Consolas"/>
              </a:rPr>
              <a:t>const</a:t>
            </a:r>
            <a:r>
              <a:rPr lang="tr-TR" sz="1200">
                <a:latin typeface="Consolas"/>
                <a:ea typeface="Consolas"/>
                <a:cs typeface="Consolas"/>
                <a:sym typeface="Consolas"/>
              </a:rPr>
              <a:t> int</a:t>
            </a:r>
            <a:r>
              <a:rPr b="1" lang="tr-TR" sz="1200">
                <a:solidFill>
                  <a:srgbClr val="FF0000"/>
                </a:solidFill>
                <a:latin typeface="Consolas"/>
                <a:ea typeface="Consolas"/>
                <a:cs typeface="Consolas"/>
                <a:sym typeface="Consolas"/>
              </a:rPr>
              <a:t>*</a:t>
            </a:r>
            <a:r>
              <a:rPr lang="tr-TR" sz="1200">
                <a:latin typeface="Consolas"/>
                <a:ea typeface="Consolas"/>
                <a:cs typeface="Consolas"/>
                <a:sym typeface="Consolas"/>
              </a:rPr>
              <a:t> </a:t>
            </a:r>
            <a:r>
              <a:rPr b="1" lang="tr-TR" sz="1200">
                <a:solidFill>
                  <a:srgbClr val="0000FF"/>
                </a:solidFill>
                <a:latin typeface="Consolas"/>
                <a:ea typeface="Consolas"/>
                <a:cs typeface="Consolas"/>
                <a:sym typeface="Consolas"/>
              </a:rPr>
              <a:t>const</a:t>
            </a:r>
            <a:r>
              <a:rPr lang="tr-TR" sz="1200">
                <a:latin typeface="Consolas"/>
                <a:ea typeface="Consolas"/>
                <a:cs typeface="Consolas"/>
                <a:sym typeface="Consolas"/>
              </a:rPr>
              <a:t> ptr=</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j;</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 </a:t>
            </a:r>
            <a:r>
              <a:rPr lang="tr-TR" sz="1200" u="sng">
                <a:solidFill>
                  <a:srgbClr val="0000FF"/>
                </a:solidFill>
                <a:latin typeface="Consolas"/>
                <a:ea typeface="Consolas"/>
                <a:cs typeface="Consolas"/>
                <a:sym typeface="Consolas"/>
              </a:rPr>
              <a:t>Hem gösterici, hem de gösterilen veri sabit </a:t>
            </a: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0;</a:t>
            </a:r>
            <a:br>
              <a:rPr lang="tr-TR" sz="1200">
                <a:latin typeface="Consolas"/>
                <a:ea typeface="Consolas"/>
                <a:cs typeface="Consolas"/>
                <a:sym typeface="Consolas"/>
              </a:rPr>
            </a:br>
            <a:r>
              <a:rPr lang="tr-TR" sz="1200">
                <a:latin typeface="Consolas"/>
                <a:ea typeface="Consolas"/>
                <a:cs typeface="Consolas"/>
                <a:sym typeface="Consolas"/>
              </a:rPr>
              <a: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ÖRNEK 1</a:t>
            </a:r>
            <a:endParaRPr/>
          </a:p>
        </p:txBody>
      </p:sp>
      <p:sp>
        <p:nvSpPr>
          <p:cNvPr id="153" name="Google Shape;153;p7"/>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700"/>
              <a:buNone/>
            </a:pPr>
            <a:r>
              <a:rPr lang="tr-TR">
                <a:latin typeface="Consolas"/>
                <a:ea typeface="Consolas"/>
                <a:cs typeface="Consolas"/>
                <a:sym typeface="Consolas"/>
              </a:rPr>
              <a:t>#include &lt;stdio.h&gt;</a:t>
            </a:r>
            <a:endParaRPr/>
          </a:p>
          <a:p>
            <a:pPr indent="0" lvl="0" marL="0" rtl="0" algn="l">
              <a:lnSpc>
                <a:spcPct val="90000"/>
              </a:lnSpc>
              <a:spcBef>
                <a:spcPts val="1200"/>
              </a:spcBef>
              <a:spcAft>
                <a:spcPts val="0"/>
              </a:spcAft>
              <a:buSzPts val="17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i=0x10203040;</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solidFill>
                  <a:srgbClr val="FF0000"/>
                </a:solidFill>
                <a:latin typeface="Consolas"/>
                <a:ea typeface="Consolas"/>
                <a:cs typeface="Consolas"/>
                <a:sym typeface="Consolas"/>
              </a:rPr>
              <a:t>*</a:t>
            </a:r>
            <a:r>
              <a:rPr lang="tr-TR">
                <a:latin typeface="Consolas"/>
                <a:ea typeface="Consolas"/>
                <a:cs typeface="Consolas"/>
                <a:sym typeface="Consolas"/>
              </a:rPr>
              <a:t> p= </a:t>
            </a:r>
            <a:r>
              <a:rPr lang="tr-TR">
                <a:highlight>
                  <a:srgbClr val="FFFF00"/>
                </a:highlight>
                <a:latin typeface="Consolas"/>
                <a:ea typeface="Consolas"/>
                <a:cs typeface="Consolas"/>
                <a:sym typeface="Consolas"/>
              </a:rPr>
              <a:t>(char</a:t>
            </a:r>
            <a:r>
              <a:rPr lang="tr-TR">
                <a:solidFill>
                  <a:srgbClr val="FF0000"/>
                </a:solidFill>
                <a:highlight>
                  <a:srgbClr val="FFFF00"/>
                </a:highlight>
                <a:latin typeface="Consolas"/>
                <a:ea typeface="Consolas"/>
                <a:cs typeface="Consolas"/>
                <a:sym typeface="Consolas"/>
              </a:rPr>
              <a:t>*</a:t>
            </a:r>
            <a:r>
              <a:rPr lang="tr-TR">
                <a:highlight>
                  <a:srgbClr val="FFFF00"/>
                </a:highlight>
                <a:latin typeface="Consolas"/>
                <a:ea typeface="Consolas"/>
                <a:cs typeface="Consolas"/>
                <a:sym typeface="Consolas"/>
              </a:rPr>
              <a:t>)</a:t>
            </a:r>
            <a:r>
              <a:rPr lang="tr-TR">
                <a:latin typeface="Consolas"/>
                <a:ea typeface="Consolas"/>
                <a:cs typeface="Consolas"/>
                <a:sym typeface="Consolas"/>
              </a:rPr>
              <a:t> </a:t>
            </a:r>
            <a:r>
              <a:rPr lang="tr-TR">
                <a:solidFill>
                  <a:srgbClr val="FF0000"/>
                </a:solidFill>
                <a:latin typeface="Consolas"/>
                <a:ea typeface="Consolas"/>
                <a:cs typeface="Consolas"/>
                <a:sym typeface="Consolas"/>
              </a:rPr>
              <a:t>&amp;</a:t>
            </a:r>
            <a:r>
              <a:rPr lang="tr-TR">
                <a:latin typeface="Consolas"/>
                <a:ea typeface="Consolas"/>
                <a:cs typeface="Consolas"/>
                <a:sym typeface="Consolas"/>
              </a:rPr>
              <a:t>i; </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 </a:t>
            </a:r>
            <a:r>
              <a:rPr lang="tr-TR" u="sng">
                <a:solidFill>
                  <a:srgbClr val="0000FF"/>
                </a:solidFill>
                <a:latin typeface="Consolas"/>
                <a:ea typeface="Consolas"/>
                <a:cs typeface="Consolas"/>
                <a:sym typeface="Consolas"/>
              </a:rPr>
              <a:t>int gösteren adres, char içeriyor diye</a:t>
            </a:r>
            <a:endParaRPr/>
          </a:p>
          <a:p>
            <a:pPr indent="0" lvl="0" marL="0" rtl="0" algn="l">
              <a:lnSpc>
                <a:spcPct val="90000"/>
              </a:lnSpc>
              <a:spcBef>
                <a:spcPts val="1200"/>
              </a:spcBef>
              <a:spcAft>
                <a:spcPts val="0"/>
              </a:spcAft>
              <a:buSzPts val="1700"/>
              <a:buNone/>
            </a:pPr>
            <a:r>
              <a:rPr lang="tr-TR">
                <a:solidFill>
                  <a:srgbClr val="0000FF"/>
                </a:solidFill>
                <a:latin typeface="Consolas"/>
                <a:ea typeface="Consolas"/>
                <a:cs typeface="Consolas"/>
                <a:sym typeface="Consolas"/>
              </a:rPr>
              <a:t>       </a:t>
            </a:r>
            <a:r>
              <a:rPr lang="tr-TR" u="sng">
                <a:solidFill>
                  <a:srgbClr val="0000FF"/>
                </a:solidFill>
                <a:latin typeface="Consolas"/>
                <a:ea typeface="Consolas"/>
                <a:cs typeface="Consolas"/>
                <a:sym typeface="Consolas"/>
              </a:rPr>
              <a:t>(char*) ifadesiyle </a:t>
            </a:r>
            <a:r>
              <a:rPr lang="tr-TR" u="sng">
                <a:solidFill>
                  <a:srgbClr val="0000FF"/>
                </a:solidFill>
                <a:highlight>
                  <a:srgbClr val="FFFF00"/>
                </a:highlight>
                <a:latin typeface="Consolas"/>
                <a:ea typeface="Consolas"/>
                <a:cs typeface="Consolas"/>
                <a:sym typeface="Consolas"/>
              </a:rPr>
              <a:t>tip dönüşümü (cast)</a:t>
            </a:r>
            <a:endParaRPr/>
          </a:p>
          <a:p>
            <a:pPr indent="0" lvl="0" marL="0" rtl="0" algn="l">
              <a:lnSpc>
                <a:spcPct val="90000"/>
              </a:lnSpc>
              <a:spcBef>
                <a:spcPts val="1200"/>
              </a:spcBef>
              <a:spcAft>
                <a:spcPts val="0"/>
              </a:spcAft>
              <a:buSzPts val="1700"/>
              <a:buNone/>
            </a:pPr>
            <a:r>
              <a:rPr lang="tr-TR">
                <a:solidFill>
                  <a:srgbClr val="0000FF"/>
                </a:solidFill>
                <a:latin typeface="Consolas"/>
                <a:ea typeface="Consolas"/>
                <a:cs typeface="Consolas"/>
                <a:sym typeface="Consolas"/>
              </a:rPr>
              <a:t>       </a:t>
            </a:r>
            <a:r>
              <a:rPr lang="tr-TR" u="sng">
                <a:solidFill>
                  <a:srgbClr val="0000FF"/>
                </a:solidFill>
                <a:latin typeface="Consolas"/>
                <a:ea typeface="Consolas"/>
                <a:cs typeface="Consolas"/>
                <a:sym typeface="Consolas"/>
              </a:rPr>
              <a:t>yapılıyor. </a:t>
            </a:r>
            <a:r>
              <a:rPr lang="tr-TR">
                <a:latin typeface="Consolas"/>
                <a:ea typeface="Consolas"/>
                <a:cs typeface="Consolas"/>
                <a:sym typeface="Consolas"/>
              </a:rPr>
              <a:t>*/</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printf("Sayı:%d-%x\n",i,i);</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printf("1.byte:%d-%x\n",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a:t>
            </a:r>
            <a:r>
              <a:rPr lang="tr-TR">
                <a:solidFill>
                  <a:srgbClr val="FF0000"/>
                </a:solidFill>
                <a:latin typeface="Consolas"/>
                <a:ea typeface="Consolas"/>
                <a:cs typeface="Consolas"/>
                <a:sym typeface="Consolas"/>
              </a:rPr>
              <a:t>*</a:t>
            </a:r>
            <a:r>
              <a:rPr lang="tr-TR">
                <a:latin typeface="Consolas"/>
                <a:ea typeface="Consolas"/>
                <a:cs typeface="Consolas"/>
                <a:sym typeface="Consolas"/>
              </a:rPr>
              <a:t>p);</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printf("2.byte:%d-%x\n",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(p+1),</a:t>
            </a:r>
            <a:r>
              <a:rPr lang="tr-TR">
                <a:solidFill>
                  <a:srgbClr val="FF0000"/>
                </a:solidFill>
                <a:latin typeface="Consolas"/>
                <a:ea typeface="Consolas"/>
                <a:cs typeface="Consolas"/>
                <a:sym typeface="Consolas"/>
              </a:rPr>
              <a:t>*</a:t>
            </a:r>
            <a:r>
              <a:rPr lang="tr-TR">
                <a:latin typeface="Consolas"/>
                <a:ea typeface="Consolas"/>
                <a:cs typeface="Consolas"/>
                <a:sym typeface="Consolas"/>
              </a:rPr>
              <a:t>(p+1));</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printf("3.byte:%d-%x\n",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(p+2),</a:t>
            </a:r>
            <a:r>
              <a:rPr lang="tr-TR">
                <a:solidFill>
                  <a:srgbClr val="FF0000"/>
                </a:solidFill>
                <a:latin typeface="Consolas"/>
                <a:ea typeface="Consolas"/>
                <a:cs typeface="Consolas"/>
                <a:sym typeface="Consolas"/>
              </a:rPr>
              <a:t>*</a:t>
            </a:r>
            <a:r>
              <a:rPr lang="tr-TR">
                <a:latin typeface="Consolas"/>
                <a:ea typeface="Consolas"/>
                <a:cs typeface="Consolas"/>
                <a:sym typeface="Consolas"/>
              </a:rPr>
              <a:t>(p+2));</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printf("4.byte:%d-%x\n",</a:t>
            </a:r>
            <a:r>
              <a:rPr lang="tr-TR">
                <a:solidFill>
                  <a:srgbClr val="FF0000"/>
                </a:solidFill>
                <a:latin typeface="Consolas"/>
                <a:ea typeface="Consolas"/>
                <a:cs typeface="Consolas"/>
                <a:sym typeface="Consolas"/>
              </a:rPr>
              <a:t>*</a:t>
            </a:r>
            <a:r>
              <a:rPr lang="tr-TR">
                <a:latin typeface="Consolas"/>
                <a:ea typeface="Consolas"/>
                <a:cs typeface="Consolas"/>
                <a:sym typeface="Consolas"/>
              </a:rPr>
              <a:t>(p+3),</a:t>
            </a:r>
            <a:r>
              <a:rPr lang="tr-TR">
                <a:solidFill>
                  <a:srgbClr val="FF0000"/>
                </a:solidFill>
                <a:latin typeface="Consolas"/>
                <a:ea typeface="Consolas"/>
                <a:cs typeface="Consolas"/>
                <a:sym typeface="Consolas"/>
              </a:rPr>
              <a:t>*</a:t>
            </a:r>
            <a:r>
              <a:rPr lang="tr-TR">
                <a:latin typeface="Consolas"/>
                <a:ea typeface="Consolas"/>
                <a:cs typeface="Consolas"/>
                <a:sym typeface="Consolas"/>
              </a:rPr>
              <a:t>(p+3));    </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    return 0;</a:t>
            </a:r>
            <a:endParaRPr/>
          </a:p>
          <a:p>
            <a:pPr indent="0" lvl="0" marL="0" rtl="0" algn="l">
              <a:lnSpc>
                <a:spcPct val="90000"/>
              </a:lnSpc>
              <a:spcBef>
                <a:spcPts val="1200"/>
              </a:spcBef>
              <a:spcAft>
                <a:spcPts val="0"/>
              </a:spcAft>
              <a:buSzPts val="1700"/>
              <a:buNone/>
            </a:pPr>
            <a:r>
              <a:rPr lang="tr-TR">
                <a:latin typeface="Consolas"/>
                <a:ea typeface="Consolas"/>
                <a:cs typeface="Consolas"/>
                <a:sym typeface="Consolas"/>
              </a:rPr>
              <a:t>}</a:t>
            </a:r>
            <a:endParaRPr/>
          </a:p>
        </p:txBody>
      </p:sp>
      <p:sp>
        <p:nvSpPr>
          <p:cNvPr id="154" name="Google Shape;154;p7"/>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Bir tamsayının hangi 4 bytedan oluştuğunu gösteren programın çıktısı aşağıda verilmiştir.</a:t>
            </a:r>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rPr lang="tr-TR">
                <a:latin typeface="Consolas"/>
                <a:ea typeface="Consolas"/>
                <a:cs typeface="Consolas"/>
                <a:sym typeface="Consolas"/>
              </a:rPr>
              <a:t>Sayı:270544960-10203040</a:t>
            </a:r>
            <a:endParaRPr/>
          </a:p>
          <a:p>
            <a:pPr indent="0" lvl="0" marL="0" rtl="0" algn="l">
              <a:lnSpc>
                <a:spcPct val="100000"/>
              </a:lnSpc>
              <a:spcBef>
                <a:spcPts val="1000"/>
              </a:spcBef>
              <a:spcAft>
                <a:spcPts val="0"/>
              </a:spcAft>
              <a:buSzPts val="1190"/>
              <a:buNone/>
            </a:pPr>
            <a:r>
              <a:rPr lang="tr-TR">
                <a:latin typeface="Consolas"/>
                <a:ea typeface="Consolas"/>
                <a:cs typeface="Consolas"/>
                <a:sym typeface="Consolas"/>
              </a:rPr>
              <a:t>1.byte:64-40</a:t>
            </a:r>
            <a:endParaRPr/>
          </a:p>
          <a:p>
            <a:pPr indent="0" lvl="0" marL="0" rtl="0" algn="l">
              <a:lnSpc>
                <a:spcPct val="100000"/>
              </a:lnSpc>
              <a:spcBef>
                <a:spcPts val="1000"/>
              </a:spcBef>
              <a:spcAft>
                <a:spcPts val="0"/>
              </a:spcAft>
              <a:buSzPts val="1190"/>
              <a:buNone/>
            </a:pPr>
            <a:r>
              <a:rPr lang="tr-TR">
                <a:latin typeface="Consolas"/>
                <a:ea typeface="Consolas"/>
                <a:cs typeface="Consolas"/>
                <a:sym typeface="Consolas"/>
              </a:rPr>
              <a:t>2.byte:48-30</a:t>
            </a:r>
            <a:endParaRPr/>
          </a:p>
          <a:p>
            <a:pPr indent="0" lvl="0" marL="0" rtl="0" algn="l">
              <a:lnSpc>
                <a:spcPct val="100000"/>
              </a:lnSpc>
              <a:spcBef>
                <a:spcPts val="1000"/>
              </a:spcBef>
              <a:spcAft>
                <a:spcPts val="0"/>
              </a:spcAft>
              <a:buSzPts val="1190"/>
              <a:buNone/>
            </a:pPr>
            <a:r>
              <a:rPr lang="tr-TR">
                <a:latin typeface="Consolas"/>
                <a:ea typeface="Consolas"/>
                <a:cs typeface="Consolas"/>
                <a:sym typeface="Consolas"/>
              </a:rPr>
              <a:t>3.byte:32-20</a:t>
            </a:r>
            <a:endParaRPr/>
          </a:p>
          <a:p>
            <a:pPr indent="0" lvl="0" marL="0" rtl="0" algn="l">
              <a:lnSpc>
                <a:spcPct val="100000"/>
              </a:lnSpc>
              <a:spcBef>
                <a:spcPts val="1000"/>
              </a:spcBef>
              <a:spcAft>
                <a:spcPts val="0"/>
              </a:spcAft>
              <a:buSzPts val="1190"/>
              <a:buNone/>
            </a:pPr>
            <a:r>
              <a:rPr lang="tr-TR">
                <a:latin typeface="Consolas"/>
                <a:ea typeface="Consolas"/>
                <a:cs typeface="Consolas"/>
                <a:sym typeface="Consolas"/>
              </a:rPr>
              <a:t>4.byte:16-10</a:t>
            </a:r>
            <a:endParaRPr>
              <a:latin typeface="Consolas"/>
              <a:ea typeface="Consolas"/>
              <a:cs typeface="Consolas"/>
              <a:sym typeface="Consolas"/>
            </a:endParaRPr>
          </a:p>
          <a:p>
            <a:pPr indent="0" lvl="0" marL="0" rtl="0" algn="l">
              <a:lnSpc>
                <a:spcPct val="100000"/>
              </a:lnSpc>
              <a:spcBef>
                <a:spcPts val="1000"/>
              </a:spcBef>
              <a:spcAft>
                <a:spcPts val="0"/>
              </a:spcAft>
              <a:buSzPts val="1190"/>
              <a:buNone/>
            </a:pPr>
            <a:r>
              <a:t/>
            </a:r>
            <a:endParaRPr/>
          </a:p>
          <a:p>
            <a:pPr indent="0" lvl="0" marL="0" rtl="0" algn="l">
              <a:lnSpc>
                <a:spcPct val="100000"/>
              </a:lnSpc>
              <a:spcBef>
                <a:spcPts val="1000"/>
              </a:spcBef>
              <a:spcAft>
                <a:spcPts val="0"/>
              </a:spcAft>
              <a:buSzPts val="1190"/>
              <a:buNone/>
            </a:pPr>
            <a:r>
              <a:rPr lang="tr-TR"/>
              <a:t>Demek ki tamsayılarda, belleğe en anlamlı hane son olarak yerleştiriliyormuş!</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«NULL» GÖSTERICILER</a:t>
            </a:r>
            <a:endParaRPr/>
          </a:p>
        </p:txBody>
      </p:sp>
      <p:sp>
        <p:nvSpPr>
          <p:cNvPr id="160" name="Google Shape;160;p8"/>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lang="tr-TR" sz="1800"/>
              <a:t>Atanmış kesin bir adresiniz yoksa, bir gösterici değişkenine NULL değeri atamak her zaman iyi bir uygulamadır. </a:t>
            </a:r>
            <a:endParaRPr/>
          </a:p>
          <a:p>
            <a:pPr indent="0" lvl="0" marL="0" rtl="0" algn="l">
              <a:lnSpc>
                <a:spcPct val="100000"/>
              </a:lnSpc>
              <a:spcBef>
                <a:spcPts val="1200"/>
              </a:spcBef>
              <a:spcAft>
                <a:spcPts val="0"/>
              </a:spcAft>
              <a:buSzPts val="1530"/>
              <a:buNone/>
            </a:pPr>
            <a:r>
              <a:rPr lang="tr-TR" sz="1800"/>
              <a:t>İlk değeri olmayan gösterici tanımlamak yerine, ilk değeri sıfır olan göstericiler tanımlanmak doru bir yöntemdir. Bu durumda ilk değer NULL olarak atanır.  Bu durumda göstericiye «</a:t>
            </a:r>
            <a:r>
              <a:rPr b="1" lang="tr-TR" sz="1800">
                <a:solidFill>
                  <a:srgbClr val="FF0000"/>
                </a:solidFill>
              </a:rPr>
              <a:t>NULL pointer</a:t>
            </a:r>
            <a:r>
              <a:rPr lang="tr-TR" sz="1800"/>
              <a:t>» adı verilir.</a:t>
            </a:r>
            <a:endParaRPr/>
          </a:p>
          <a:p>
            <a:pPr indent="0" lvl="0" marL="0" rtl="0" algn="l">
              <a:lnSpc>
                <a:spcPct val="100000"/>
              </a:lnSpc>
              <a:spcBef>
                <a:spcPts val="1200"/>
              </a:spcBef>
              <a:spcAft>
                <a:spcPts val="0"/>
              </a:spcAft>
              <a:buSzPts val="1530"/>
              <a:buNone/>
            </a:pPr>
            <a:r>
              <a:rPr b="1" lang="tr-TR" sz="1800">
                <a:latin typeface="Consolas"/>
                <a:ea typeface="Consolas"/>
                <a:cs typeface="Consolas"/>
                <a:sym typeface="Consolas"/>
              </a:rPr>
              <a:t>veritipi* gostericikimligi = </a:t>
            </a:r>
            <a:r>
              <a:rPr b="1" lang="tr-TR" sz="1800">
                <a:solidFill>
                  <a:srgbClr val="FF0000"/>
                </a:solidFill>
                <a:latin typeface="Consolas"/>
                <a:ea typeface="Consolas"/>
                <a:cs typeface="Consolas"/>
                <a:sym typeface="Consolas"/>
              </a:rPr>
              <a:t>NULL</a:t>
            </a:r>
            <a:r>
              <a:rPr b="1" lang="tr-TR" sz="1800">
                <a:latin typeface="Consolas"/>
                <a:ea typeface="Consolas"/>
                <a:cs typeface="Consolas"/>
                <a:sym typeface="Consolas"/>
              </a:rPr>
              <a:t>; </a:t>
            </a:r>
            <a:r>
              <a:rPr lang="tr-TR" sz="1800"/>
              <a:t>yada </a:t>
            </a:r>
            <a:endParaRPr/>
          </a:p>
          <a:p>
            <a:pPr indent="0" lvl="0" marL="0" rtl="0" algn="l">
              <a:lnSpc>
                <a:spcPct val="100000"/>
              </a:lnSpc>
              <a:spcBef>
                <a:spcPts val="1200"/>
              </a:spcBef>
              <a:spcAft>
                <a:spcPts val="0"/>
              </a:spcAft>
              <a:buSzPts val="1530"/>
              <a:buNone/>
            </a:pPr>
            <a:r>
              <a:rPr b="1" lang="tr-TR" sz="1800">
                <a:latin typeface="Consolas"/>
                <a:ea typeface="Consolas"/>
                <a:cs typeface="Consolas"/>
                <a:sym typeface="Consolas"/>
              </a:rPr>
              <a:t>gostericikimligi = </a:t>
            </a:r>
            <a:r>
              <a:rPr b="1" lang="tr-TR" sz="1800">
                <a:solidFill>
                  <a:srgbClr val="FF0000"/>
                </a:solidFill>
                <a:latin typeface="Consolas"/>
                <a:ea typeface="Consolas"/>
                <a:cs typeface="Consolas"/>
                <a:sym typeface="Consolas"/>
              </a:rPr>
              <a:t>NULL</a:t>
            </a:r>
            <a:r>
              <a:rPr b="1" lang="tr-TR" sz="1800">
                <a:latin typeface="Consolas"/>
                <a:ea typeface="Consolas"/>
                <a:cs typeface="Consolas"/>
                <a:sym typeface="Consolas"/>
              </a:rPr>
              <a:t>;</a:t>
            </a:r>
            <a:endParaRPr b="1" sz="1800"/>
          </a:p>
        </p:txBody>
      </p:sp>
      <p:sp>
        <p:nvSpPr>
          <p:cNvPr id="161" name="Google Shape;161;p8"/>
          <p:cNvSpPr txBox="1"/>
          <p:nvPr>
            <p:ph idx="2" type="body"/>
          </p:nvPr>
        </p:nvSpPr>
        <p:spPr>
          <a:xfrm>
            <a:off x="6096000" y="2194560"/>
            <a:ext cx="5023104" cy="39776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ptr = </a:t>
            </a:r>
            <a:r>
              <a:rPr lang="tr-TR" sz="1200">
                <a:highlight>
                  <a:srgbClr val="FFFF00"/>
                </a:highlight>
                <a:latin typeface="Consolas"/>
                <a:ea typeface="Consolas"/>
                <a:cs typeface="Consolas"/>
                <a:sym typeface="Consolas"/>
              </a:rPr>
              <a:t>NULL</a:t>
            </a: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printf("ptr göstericisinin tuttuğu adres: %x\n", ptr);</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ÇIFTE GÖSTERICI</a:t>
            </a:r>
            <a:endParaRPr/>
          </a:p>
        </p:txBody>
      </p:sp>
      <p:sp>
        <p:nvSpPr>
          <p:cNvPr id="167" name="Google Shape;167;p9"/>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90000"/>
              </a:lnSpc>
              <a:spcBef>
                <a:spcPts val="120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var = 10;</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intptr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var;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ptrptr =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intptr;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printf("var: %d \nAddress of var: %d \n\n",var,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var);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printf("inttptr: %d \nAddress of inttptr: %d \n\n", intptr,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intptr);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printf("var: %d \nValue at intptr: %d \n\n", var,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intptr);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printf("ptrptr: %d \nAddress of ptrtptr: %d \n\n", ptrptr, </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ptrptr);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printf("intptr: %d \nValue at ptrptr: %d \n\n", intptr,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ptrptr);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printf("var: %d \n*intptr: %d \n**ptrptr: %d", var,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intptr,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ptrptr);</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return 0;</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a:t>
            </a:r>
            <a:endParaRPr/>
          </a:p>
        </p:txBody>
      </p:sp>
      <p:sp>
        <p:nvSpPr>
          <p:cNvPr id="168" name="Google Shape;168;p9"/>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Bir gösterici bir başka göstericinin adresini tutabilir. Buna </a:t>
            </a:r>
            <a:r>
              <a:rPr b="1" lang="tr-TR">
                <a:solidFill>
                  <a:srgbClr val="0070C0"/>
                </a:solidFill>
              </a:rPr>
              <a:t>çifte gösterici </a:t>
            </a:r>
            <a:r>
              <a:rPr lang="tr-TR"/>
              <a:t>(</a:t>
            </a:r>
            <a:r>
              <a:rPr b="1" lang="tr-TR">
                <a:solidFill>
                  <a:srgbClr val="FF0000"/>
                </a:solidFill>
              </a:rPr>
              <a:t>double pointer</a:t>
            </a:r>
            <a:r>
              <a:rPr lang="tr-TR"/>
              <a:t>) adı verilir.</a:t>
            </a:r>
            <a:br>
              <a:rPr lang="tr-TR"/>
            </a:br>
            <a:r>
              <a:rPr lang="tr-TR"/>
              <a:t>Yanda buna ilişkin bir örnek bulunmaktadır.</a:t>
            </a:r>
            <a:endParaRPr/>
          </a:p>
          <a:p>
            <a:pPr indent="0" lvl="0" marL="0" rtl="0" algn="l">
              <a:lnSpc>
                <a:spcPct val="100000"/>
              </a:lnSpc>
              <a:spcBef>
                <a:spcPts val="1000"/>
              </a:spcBef>
              <a:spcAft>
                <a:spcPts val="0"/>
              </a:spcAft>
              <a:buSzPts val="1190"/>
              <a:buNone/>
            </a:pPr>
            <a:r>
              <a:t/>
            </a:r>
            <a:endParaRPr/>
          </a:p>
        </p:txBody>
      </p:sp>
      <p:sp>
        <p:nvSpPr>
          <p:cNvPr id="169" name="Google Shape;169;p9"/>
          <p:cNvSpPr txBox="1"/>
          <p:nvPr/>
        </p:nvSpPr>
        <p:spPr>
          <a:xfrm>
            <a:off x="220337" y="6323682"/>
            <a:ext cx="7847587"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900" u="none" cap="none" strike="noStrike">
                <a:solidFill>
                  <a:schemeClr val="dk1"/>
                </a:solidFill>
                <a:latin typeface="Cambria"/>
                <a:ea typeface="Cambria"/>
                <a:cs typeface="Cambria"/>
                <a:sym typeface="Cambria"/>
              </a:rPr>
              <a:t>https://www.tutorialspoint.com/cprogramming/c_pointers.htm</a:t>
            </a:r>
            <a:endParaRPr/>
          </a:p>
        </p:txBody>
      </p:sp>
      <p:grpSp>
        <p:nvGrpSpPr>
          <p:cNvPr id="170" name="Google Shape;170;p9"/>
          <p:cNvGrpSpPr/>
          <p:nvPr/>
        </p:nvGrpSpPr>
        <p:grpSpPr>
          <a:xfrm>
            <a:off x="8549640" y="3019705"/>
            <a:ext cx="2657638" cy="2780904"/>
            <a:chOff x="8954377" y="3303484"/>
            <a:chExt cx="2657638" cy="2780904"/>
          </a:xfrm>
        </p:grpSpPr>
        <p:sp>
          <p:nvSpPr>
            <p:cNvPr id="171" name="Google Shape;171;p9"/>
            <p:cNvSpPr txBox="1"/>
            <p:nvPr/>
          </p:nvSpPr>
          <p:spPr>
            <a:xfrm>
              <a:off x="8957583" y="3781932"/>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65FDE0</a:t>
              </a:r>
              <a:endParaRPr/>
            </a:p>
          </p:txBody>
        </p:sp>
        <p:sp>
          <p:nvSpPr>
            <p:cNvPr id="172" name="Google Shape;172;p9"/>
            <p:cNvSpPr/>
            <p:nvPr/>
          </p:nvSpPr>
          <p:spPr>
            <a:xfrm>
              <a:off x="9649733" y="3717450"/>
              <a:ext cx="1141506" cy="381965"/>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rgbClr val="C00000"/>
                  </a:solidFill>
                  <a:latin typeface="Cambria"/>
                  <a:ea typeface="Cambria"/>
                  <a:cs typeface="Cambria"/>
                  <a:sym typeface="Cambria"/>
                </a:rPr>
                <a:t>10</a:t>
              </a:r>
              <a:endParaRPr/>
            </a:p>
          </p:txBody>
        </p:sp>
        <p:sp>
          <p:nvSpPr>
            <p:cNvPr id="173" name="Google Shape;173;p9"/>
            <p:cNvSpPr txBox="1"/>
            <p:nvPr/>
          </p:nvSpPr>
          <p:spPr>
            <a:xfrm>
              <a:off x="10791239" y="3781932"/>
              <a:ext cx="38183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var</a:t>
              </a:r>
              <a:endParaRPr/>
            </a:p>
          </p:txBody>
        </p:sp>
        <p:sp>
          <p:nvSpPr>
            <p:cNvPr id="174" name="Google Shape;174;p9"/>
            <p:cNvSpPr txBox="1"/>
            <p:nvPr/>
          </p:nvSpPr>
          <p:spPr>
            <a:xfrm>
              <a:off x="8957583" y="4650429"/>
              <a:ext cx="66396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73FDF1</a:t>
              </a:r>
              <a:endParaRPr/>
            </a:p>
          </p:txBody>
        </p:sp>
        <p:sp>
          <p:nvSpPr>
            <p:cNvPr id="175" name="Google Shape;175;p9"/>
            <p:cNvSpPr/>
            <p:nvPr/>
          </p:nvSpPr>
          <p:spPr>
            <a:xfrm>
              <a:off x="9649733" y="4585947"/>
              <a:ext cx="1141506" cy="381965"/>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rgbClr val="C00000"/>
                  </a:solidFill>
                  <a:latin typeface="Cambria"/>
                  <a:ea typeface="Cambria"/>
                  <a:cs typeface="Cambria"/>
                  <a:sym typeface="Cambria"/>
                </a:rPr>
                <a:t>65FDE0</a:t>
              </a:r>
              <a:endParaRPr/>
            </a:p>
          </p:txBody>
        </p:sp>
        <p:sp>
          <p:nvSpPr>
            <p:cNvPr id="176" name="Google Shape;176;p9"/>
            <p:cNvSpPr txBox="1"/>
            <p:nvPr/>
          </p:nvSpPr>
          <p:spPr>
            <a:xfrm>
              <a:off x="10791239" y="4650429"/>
              <a:ext cx="53412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intptr</a:t>
              </a:r>
              <a:endParaRPr sz="1100">
                <a:solidFill>
                  <a:srgbClr val="0000CC"/>
                </a:solidFill>
                <a:latin typeface="Cambria"/>
                <a:ea typeface="Cambria"/>
                <a:cs typeface="Cambria"/>
                <a:sym typeface="Cambria"/>
              </a:endParaRPr>
            </a:p>
          </p:txBody>
        </p:sp>
        <p:sp>
          <p:nvSpPr>
            <p:cNvPr id="177" name="Google Shape;177;p9"/>
            <p:cNvSpPr txBox="1"/>
            <p:nvPr/>
          </p:nvSpPr>
          <p:spPr>
            <a:xfrm>
              <a:off x="8957583" y="5766905"/>
              <a:ext cx="67358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83AB34</a:t>
              </a:r>
              <a:endParaRPr/>
            </a:p>
          </p:txBody>
        </p:sp>
        <p:sp>
          <p:nvSpPr>
            <p:cNvPr id="178" name="Google Shape;178;p9"/>
            <p:cNvSpPr/>
            <p:nvPr/>
          </p:nvSpPr>
          <p:spPr>
            <a:xfrm>
              <a:off x="9649733" y="5702423"/>
              <a:ext cx="1141506" cy="381965"/>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tr-TR" sz="1800">
                  <a:solidFill>
                    <a:srgbClr val="C00000"/>
                  </a:solidFill>
                  <a:latin typeface="Cambria"/>
                  <a:ea typeface="Cambria"/>
                  <a:cs typeface="Cambria"/>
                  <a:sym typeface="Cambria"/>
                </a:rPr>
                <a:t>73FDF1</a:t>
              </a:r>
              <a:endParaRPr/>
            </a:p>
          </p:txBody>
        </p:sp>
        <p:sp>
          <p:nvSpPr>
            <p:cNvPr id="179" name="Google Shape;179;p9"/>
            <p:cNvSpPr txBox="1"/>
            <p:nvPr/>
          </p:nvSpPr>
          <p:spPr>
            <a:xfrm>
              <a:off x="10791239" y="5766905"/>
              <a:ext cx="55335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ambria"/>
                  <a:ea typeface="Cambria"/>
                  <a:cs typeface="Cambria"/>
                  <a:sym typeface="Cambria"/>
                </a:rPr>
                <a:t>ptrptr</a:t>
              </a:r>
              <a:endParaRPr sz="1100">
                <a:solidFill>
                  <a:srgbClr val="0000CC"/>
                </a:solidFill>
                <a:latin typeface="Cambria"/>
                <a:ea typeface="Cambria"/>
                <a:cs typeface="Cambria"/>
                <a:sym typeface="Cambria"/>
              </a:endParaRPr>
            </a:p>
          </p:txBody>
        </p:sp>
        <p:cxnSp>
          <p:nvCxnSpPr>
            <p:cNvPr id="180" name="Google Shape;180;p9"/>
            <p:cNvCxnSpPr>
              <a:stCxn id="178" idx="0"/>
              <a:endCxn id="174" idx="2"/>
            </p:cNvCxnSpPr>
            <p:nvPr/>
          </p:nvCxnSpPr>
          <p:spPr>
            <a:xfrm flipH="1" rot="5400000">
              <a:off x="9359786" y="4841723"/>
              <a:ext cx="790500" cy="930900"/>
            </a:xfrm>
            <a:prstGeom prst="curvedConnector3">
              <a:avLst>
                <a:gd fmla="val 14096" name="adj1"/>
              </a:avLst>
            </a:prstGeom>
            <a:noFill/>
            <a:ln cap="flat" cmpd="sng" w="9525">
              <a:solidFill>
                <a:schemeClr val="accent1"/>
              </a:solidFill>
              <a:prstDash val="solid"/>
              <a:round/>
              <a:headEnd len="sm" w="sm" type="none"/>
              <a:tailEnd len="med" w="med" type="triangle"/>
            </a:ln>
          </p:spPr>
        </p:cxnSp>
        <p:cxnSp>
          <p:nvCxnSpPr>
            <p:cNvPr id="181" name="Google Shape;181;p9"/>
            <p:cNvCxnSpPr>
              <a:stCxn id="175" idx="0"/>
              <a:endCxn id="171" idx="2"/>
            </p:cNvCxnSpPr>
            <p:nvPr/>
          </p:nvCxnSpPr>
          <p:spPr>
            <a:xfrm flipH="1" rot="5400000">
              <a:off x="9485486" y="3850947"/>
              <a:ext cx="542400" cy="927600"/>
            </a:xfrm>
            <a:prstGeom prst="curvedConnector3">
              <a:avLst>
                <a:gd fmla="val 50000" name="adj1"/>
              </a:avLst>
            </a:prstGeom>
            <a:noFill/>
            <a:ln cap="flat" cmpd="sng" w="9525">
              <a:solidFill>
                <a:schemeClr val="accent1"/>
              </a:solidFill>
              <a:prstDash val="solid"/>
              <a:round/>
              <a:headEnd len="sm" w="sm" type="none"/>
              <a:tailEnd len="med" w="med" type="triangle"/>
            </a:ln>
          </p:spPr>
        </p:cxnSp>
        <p:sp>
          <p:nvSpPr>
            <p:cNvPr id="182" name="Google Shape;182;p9"/>
            <p:cNvSpPr txBox="1"/>
            <p:nvPr/>
          </p:nvSpPr>
          <p:spPr>
            <a:xfrm>
              <a:off x="8954377" y="3303645"/>
              <a:ext cx="667170"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tr-TR" sz="1100">
                  <a:solidFill>
                    <a:schemeClr val="dk1"/>
                  </a:solidFill>
                  <a:latin typeface="Cambria"/>
                  <a:ea typeface="Cambria"/>
                  <a:cs typeface="Cambria"/>
                  <a:sym typeface="Cambria"/>
                </a:rPr>
                <a:t>ADRES</a:t>
              </a:r>
              <a:endParaRPr/>
            </a:p>
          </p:txBody>
        </p:sp>
        <p:sp>
          <p:nvSpPr>
            <p:cNvPr id="183" name="Google Shape;183;p9"/>
            <p:cNvSpPr txBox="1"/>
            <p:nvPr/>
          </p:nvSpPr>
          <p:spPr>
            <a:xfrm>
              <a:off x="9649733" y="3303645"/>
              <a:ext cx="1138870"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tr-TR" sz="1100">
                  <a:solidFill>
                    <a:schemeClr val="dk1"/>
                  </a:solidFill>
                  <a:latin typeface="Cambria"/>
                  <a:ea typeface="Cambria"/>
                  <a:cs typeface="Cambria"/>
                  <a:sym typeface="Cambria"/>
                </a:rPr>
                <a:t>VERİ</a:t>
              </a:r>
              <a:endParaRPr/>
            </a:p>
          </p:txBody>
        </p:sp>
        <p:sp>
          <p:nvSpPr>
            <p:cNvPr id="184" name="Google Shape;184;p9"/>
            <p:cNvSpPr txBox="1"/>
            <p:nvPr/>
          </p:nvSpPr>
          <p:spPr>
            <a:xfrm>
              <a:off x="10734135" y="3303484"/>
              <a:ext cx="877880"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tr-TR" sz="1100">
                  <a:solidFill>
                    <a:schemeClr val="dk1"/>
                  </a:solidFill>
                  <a:latin typeface="Cambria"/>
                  <a:ea typeface="Cambria"/>
                  <a:cs typeface="Cambria"/>
                  <a:sym typeface="Cambria"/>
                </a:rPr>
                <a:t>DEĞİŞKEN</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2020-05-21T06:51:03Z</dcterms:created>
  <dc:creator>İlhan ÖZKAN</dc:creator>
</cp:coreProperties>
</file>