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ivwR9UTAefDSZSgrgSTWe9wuXJ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B8D577-9A3A-45FC-BECC-0D7F935B6A57}">
  <a:tblStyle styleId="{CBB8D577-9A3A-45FC-BECC-0D7F935B6A57}" styleName="Table_0">
    <a:wholeTbl>
      <a:tcTxStyle b="off" i="off">
        <a:font>
          <a:latin typeface="Cambria"/>
          <a:ea typeface="Cambria"/>
          <a:cs typeface="Cambri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a:tcStyle>
        <a:fill>
          <a:solidFill>
            <a:srgbClr val="EFCECA"/>
          </a:solidFill>
        </a:fill>
      </a:tcStyle>
    </a:band1H>
    <a:band2H>
      <a:tcTxStyle/>
    </a:band2H>
    <a:band1V>
      <a:tcTxStyle/>
      <a:tcStyle>
        <a:fill>
          <a:solidFill>
            <a:srgbClr val="EFCECA"/>
          </a:solidFill>
        </a:fill>
      </a:tcStyle>
    </a:band1V>
    <a:band2V>
      <a:tcTxStyle/>
    </a:band2V>
    <a:lastCol>
      <a:tcTxStyle b="on" i="off">
        <a:font>
          <a:latin typeface="Cambria"/>
          <a:ea typeface="Cambria"/>
          <a:cs typeface="Cambria"/>
        </a:font>
        <a:schemeClr val="lt1"/>
      </a:tcTxStyle>
      <a:tcStyle>
        <a:fill>
          <a:solidFill>
            <a:schemeClr val="accent1"/>
          </a:solidFill>
        </a:fill>
      </a:tcStyle>
    </a:lastCol>
    <a:firstCol>
      <a:tcTxStyle b="on" i="off">
        <a:font>
          <a:latin typeface="Cambria"/>
          <a:ea typeface="Cambria"/>
          <a:cs typeface="Cambria"/>
        </a:font>
        <a:schemeClr val="lt1"/>
      </a:tcTxStyle>
      <a:tcStyle>
        <a:fill>
          <a:solidFill>
            <a:schemeClr val="accent1"/>
          </a:solidFill>
        </a:fill>
      </a:tcStyle>
    </a:firstCol>
    <a:lastRow>
      <a:tcTxStyle b="on" i="off">
        <a:font>
          <a:latin typeface="Cambria"/>
          <a:ea typeface="Cambria"/>
          <a:cs typeface="Cambri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mbria"/>
          <a:ea typeface="Cambria"/>
          <a:cs typeface="Cambri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1" name="Shape 21"/>
        <p:cNvGrpSpPr/>
        <p:nvPr/>
      </p:nvGrpSpPr>
      <p:grpSpPr>
        <a:xfrm>
          <a:off x="0" y="0"/>
          <a:ext cx="0" cy="0"/>
          <a:chOff x="0" y="0"/>
          <a:chExt cx="0" cy="0"/>
        </a:xfrm>
      </p:grpSpPr>
      <p:sp>
        <p:nvSpPr>
          <p:cNvPr id="22" name="Google Shape;22;p11"/>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1"/>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Cambria"/>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1"/>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25" name="Google Shape;25;p11"/>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27" name="Google Shape;27;p11"/>
          <p:cNvGrpSpPr/>
          <p:nvPr/>
        </p:nvGrpSpPr>
        <p:grpSpPr>
          <a:xfrm>
            <a:off x="897399" y="2325848"/>
            <a:ext cx="1080904" cy="1080902"/>
            <a:chOff x="9685338" y="4460675"/>
            <a:chExt cx="1080904" cy="1080902"/>
          </a:xfrm>
        </p:grpSpPr>
        <p:sp>
          <p:nvSpPr>
            <p:cNvPr id="28" name="Google Shape;28;p11"/>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1"/>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11"/>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Cambria"/>
                <a:ea typeface="Cambria"/>
                <a:cs typeface="Cambria"/>
                <a:sym typeface="Cambria"/>
              </a:defRPr>
            </a:lvl1pPr>
            <a:lvl2pPr indent="0" lvl="1" marL="0" algn="ctr">
              <a:spcBef>
                <a:spcPts val="0"/>
              </a:spcBef>
              <a:buNone/>
              <a:defRPr b="1" i="0" sz="2800" u="none" cap="none" strike="noStrike">
                <a:solidFill>
                  <a:srgbClr val="FFFFFF"/>
                </a:solidFill>
                <a:latin typeface="Cambria"/>
                <a:ea typeface="Cambria"/>
                <a:cs typeface="Cambria"/>
                <a:sym typeface="Cambria"/>
              </a:defRPr>
            </a:lvl2pPr>
            <a:lvl3pPr indent="0" lvl="2" marL="0" algn="ctr">
              <a:spcBef>
                <a:spcPts val="0"/>
              </a:spcBef>
              <a:buNone/>
              <a:defRPr b="1" i="0" sz="2800" u="none" cap="none" strike="noStrike">
                <a:solidFill>
                  <a:srgbClr val="FFFFFF"/>
                </a:solidFill>
                <a:latin typeface="Cambria"/>
                <a:ea typeface="Cambria"/>
                <a:cs typeface="Cambria"/>
                <a:sym typeface="Cambria"/>
              </a:defRPr>
            </a:lvl3pPr>
            <a:lvl4pPr indent="0" lvl="3" marL="0" algn="ctr">
              <a:spcBef>
                <a:spcPts val="0"/>
              </a:spcBef>
              <a:buNone/>
              <a:defRPr b="1" i="0" sz="2800" u="none" cap="none" strike="noStrike">
                <a:solidFill>
                  <a:srgbClr val="FFFFFF"/>
                </a:solidFill>
                <a:latin typeface="Cambria"/>
                <a:ea typeface="Cambria"/>
                <a:cs typeface="Cambria"/>
                <a:sym typeface="Cambria"/>
              </a:defRPr>
            </a:lvl4pPr>
            <a:lvl5pPr indent="0" lvl="4" marL="0" algn="ctr">
              <a:spcBef>
                <a:spcPts val="0"/>
              </a:spcBef>
              <a:buNone/>
              <a:defRPr b="1" i="0" sz="2800" u="none" cap="none" strike="noStrike">
                <a:solidFill>
                  <a:srgbClr val="FFFFFF"/>
                </a:solidFill>
                <a:latin typeface="Cambria"/>
                <a:ea typeface="Cambria"/>
                <a:cs typeface="Cambria"/>
                <a:sym typeface="Cambria"/>
              </a:defRPr>
            </a:lvl5pPr>
            <a:lvl6pPr indent="0" lvl="5" marL="0" algn="ctr">
              <a:spcBef>
                <a:spcPts val="0"/>
              </a:spcBef>
              <a:buNone/>
              <a:defRPr b="1" i="0" sz="2800" u="none" cap="none" strike="noStrike">
                <a:solidFill>
                  <a:srgbClr val="FFFFFF"/>
                </a:solidFill>
                <a:latin typeface="Cambria"/>
                <a:ea typeface="Cambria"/>
                <a:cs typeface="Cambria"/>
                <a:sym typeface="Cambria"/>
              </a:defRPr>
            </a:lvl6pPr>
            <a:lvl7pPr indent="0" lvl="6" marL="0" algn="ctr">
              <a:spcBef>
                <a:spcPts val="0"/>
              </a:spcBef>
              <a:buNone/>
              <a:defRPr b="1" i="0" sz="2800" u="none" cap="none" strike="noStrike">
                <a:solidFill>
                  <a:srgbClr val="FFFFFF"/>
                </a:solidFill>
                <a:latin typeface="Cambria"/>
                <a:ea typeface="Cambria"/>
                <a:cs typeface="Cambria"/>
                <a:sym typeface="Cambria"/>
              </a:defRPr>
            </a:lvl7pPr>
            <a:lvl8pPr indent="0" lvl="7" marL="0" algn="ctr">
              <a:spcBef>
                <a:spcPts val="0"/>
              </a:spcBef>
              <a:buNone/>
              <a:defRPr b="1" i="0" sz="2800" u="none" cap="none" strike="noStrike">
                <a:solidFill>
                  <a:srgbClr val="FFFFFF"/>
                </a:solidFill>
                <a:latin typeface="Cambria"/>
                <a:ea typeface="Cambria"/>
                <a:cs typeface="Cambria"/>
                <a:sym typeface="Cambria"/>
              </a:defRPr>
            </a:lvl8pPr>
            <a:lvl9pPr indent="0" lvl="8" marL="0" algn="ctr">
              <a:spcBef>
                <a:spcPts val="0"/>
              </a:spcBef>
              <a:buNone/>
              <a:defRPr b="1" i="0" sz="2800" u="none" cap="none" strike="noStrike">
                <a:solidFill>
                  <a:srgbClr val="FFFFFF"/>
                </a:solidFill>
                <a:latin typeface="Cambria"/>
                <a:ea typeface="Cambria"/>
                <a:cs typeface="Cambria"/>
                <a:sym typeface="Cambria"/>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20"/>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0"/>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2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2"/>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2"/>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34" name="Google Shape;34;p12"/>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35" name="Google Shape;35;p1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38" name="Shape 38"/>
        <p:cNvGrpSpPr/>
        <p:nvPr/>
      </p:nvGrpSpPr>
      <p:grpSpPr>
        <a:xfrm>
          <a:off x="0" y="0"/>
          <a:ext cx="0" cy="0"/>
          <a:chOff x="0" y="0"/>
          <a:chExt cx="0" cy="0"/>
        </a:xfrm>
      </p:grpSpPr>
      <p:sp>
        <p:nvSpPr>
          <p:cNvPr id="39" name="Google Shape;39;p13"/>
          <p:cNvSpPr/>
          <p:nvPr/>
        </p:nvSpPr>
        <p:spPr>
          <a:xfrm>
            <a:off x="8343497"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3"/>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Cambr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3"/>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2" name="Google Shape;42;p13"/>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43" name="Google Shape;43;p13"/>
          <p:cNvSpPr txBox="1"/>
          <p:nvPr>
            <p:ph idx="10" type="dt"/>
          </p:nvPr>
        </p:nvSpPr>
        <p:spPr>
          <a:xfrm>
            <a:off x="8549640" y="6272784"/>
            <a:ext cx="268833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1" type="ftr"/>
          </p:nvPr>
        </p:nvSpPr>
        <p:spPr>
          <a:xfrm>
            <a:off x="238539" y="6272784"/>
            <a:ext cx="78244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5" name="Google Shape;45;p13"/>
          <p:cNvGrpSpPr/>
          <p:nvPr/>
        </p:nvGrpSpPr>
        <p:grpSpPr>
          <a:xfrm>
            <a:off x="11401725" y="6229681"/>
            <a:ext cx="457200" cy="457200"/>
            <a:chOff x="11361456" y="6195813"/>
            <a:chExt cx="548640" cy="548640"/>
          </a:xfrm>
        </p:grpSpPr>
        <p:sp>
          <p:nvSpPr>
            <p:cNvPr id="46" name="Google Shape;46;p13"/>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3"/>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1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9" name="Shape 49"/>
        <p:cNvGrpSpPr/>
        <p:nvPr/>
      </p:nvGrpSpPr>
      <p:grpSpPr>
        <a:xfrm>
          <a:off x="0" y="0"/>
          <a:ext cx="0" cy="0"/>
          <a:chOff x="0" y="0"/>
          <a:chExt cx="0" cy="0"/>
        </a:xfrm>
      </p:grpSpPr>
      <p:sp>
        <p:nvSpPr>
          <p:cNvPr id="50" name="Google Shape;50;p14"/>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4"/>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4"/>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14"/>
          <p:cNvGrpSpPr/>
          <p:nvPr/>
        </p:nvGrpSpPr>
        <p:grpSpPr>
          <a:xfrm>
            <a:off x="9649215" y="4068923"/>
            <a:ext cx="1080904" cy="1080902"/>
            <a:chOff x="9685338" y="4460675"/>
            <a:chExt cx="1080904" cy="1080902"/>
          </a:xfrm>
        </p:grpSpPr>
        <p:sp>
          <p:nvSpPr>
            <p:cNvPr id="54" name="Google Shape;54;p14"/>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14"/>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7200"/>
              <a:buFont typeface="Cambria"/>
              <a:buNone/>
              <a:defRPr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4"/>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58" name="Google Shape;58;p1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Cambria"/>
                <a:ea typeface="Cambria"/>
                <a:cs typeface="Cambria"/>
                <a:sym typeface="Cambria"/>
              </a:defRPr>
            </a:lvl1pPr>
            <a:lvl2pPr indent="0" lvl="1" marL="0" algn="ctr">
              <a:spcBef>
                <a:spcPts val="0"/>
              </a:spcBef>
              <a:buNone/>
              <a:defRPr b="1" i="0" sz="2800" u="none" cap="none" strike="noStrike">
                <a:solidFill>
                  <a:srgbClr val="FFFFFF"/>
                </a:solidFill>
                <a:latin typeface="Cambria"/>
                <a:ea typeface="Cambria"/>
                <a:cs typeface="Cambria"/>
                <a:sym typeface="Cambria"/>
              </a:defRPr>
            </a:lvl2pPr>
            <a:lvl3pPr indent="0" lvl="2" marL="0" algn="ctr">
              <a:spcBef>
                <a:spcPts val="0"/>
              </a:spcBef>
              <a:buNone/>
              <a:defRPr b="1" i="0" sz="2800" u="none" cap="none" strike="noStrike">
                <a:solidFill>
                  <a:srgbClr val="FFFFFF"/>
                </a:solidFill>
                <a:latin typeface="Cambria"/>
                <a:ea typeface="Cambria"/>
                <a:cs typeface="Cambria"/>
                <a:sym typeface="Cambria"/>
              </a:defRPr>
            </a:lvl3pPr>
            <a:lvl4pPr indent="0" lvl="3" marL="0" algn="ctr">
              <a:spcBef>
                <a:spcPts val="0"/>
              </a:spcBef>
              <a:buNone/>
              <a:defRPr b="1" i="0" sz="2800" u="none" cap="none" strike="noStrike">
                <a:solidFill>
                  <a:srgbClr val="FFFFFF"/>
                </a:solidFill>
                <a:latin typeface="Cambria"/>
                <a:ea typeface="Cambria"/>
                <a:cs typeface="Cambria"/>
                <a:sym typeface="Cambria"/>
              </a:defRPr>
            </a:lvl4pPr>
            <a:lvl5pPr indent="0" lvl="4" marL="0" algn="ctr">
              <a:spcBef>
                <a:spcPts val="0"/>
              </a:spcBef>
              <a:buNone/>
              <a:defRPr b="1" i="0" sz="2800" u="none" cap="none" strike="noStrike">
                <a:solidFill>
                  <a:srgbClr val="FFFFFF"/>
                </a:solidFill>
                <a:latin typeface="Cambria"/>
                <a:ea typeface="Cambria"/>
                <a:cs typeface="Cambria"/>
                <a:sym typeface="Cambria"/>
              </a:defRPr>
            </a:lvl5pPr>
            <a:lvl6pPr indent="0" lvl="5" marL="0" algn="ctr">
              <a:spcBef>
                <a:spcPts val="0"/>
              </a:spcBef>
              <a:buNone/>
              <a:defRPr b="1" i="0" sz="2800" u="none" cap="none" strike="noStrike">
                <a:solidFill>
                  <a:srgbClr val="FFFFFF"/>
                </a:solidFill>
                <a:latin typeface="Cambria"/>
                <a:ea typeface="Cambria"/>
                <a:cs typeface="Cambria"/>
                <a:sym typeface="Cambria"/>
              </a:defRPr>
            </a:lvl6pPr>
            <a:lvl7pPr indent="0" lvl="6" marL="0" algn="ctr">
              <a:spcBef>
                <a:spcPts val="0"/>
              </a:spcBef>
              <a:buNone/>
              <a:defRPr b="1" i="0" sz="2800" u="none" cap="none" strike="noStrike">
                <a:solidFill>
                  <a:srgbClr val="FFFFFF"/>
                </a:solidFill>
                <a:latin typeface="Cambria"/>
                <a:ea typeface="Cambria"/>
                <a:cs typeface="Cambria"/>
                <a:sym typeface="Cambria"/>
              </a:defRPr>
            </a:lvl7pPr>
            <a:lvl8pPr indent="0" lvl="7" marL="0" algn="ctr">
              <a:spcBef>
                <a:spcPts val="0"/>
              </a:spcBef>
              <a:buNone/>
              <a:defRPr b="1" i="0" sz="2800" u="none" cap="none" strike="noStrike">
                <a:solidFill>
                  <a:srgbClr val="FFFFFF"/>
                </a:solidFill>
                <a:latin typeface="Cambria"/>
                <a:ea typeface="Cambria"/>
                <a:cs typeface="Cambria"/>
                <a:sym typeface="Cambria"/>
              </a:defRPr>
            </a:lvl8pPr>
            <a:lvl9pPr indent="0" lvl="8" marL="0" algn="ctr">
              <a:spcBef>
                <a:spcPts val="0"/>
              </a:spcBef>
              <a:buNone/>
              <a:defRPr b="1" i="0" sz="2800" u="none" cap="none" strike="noStrike">
                <a:solidFill>
                  <a:srgbClr val="FFFFFF"/>
                </a:solidFill>
                <a:latin typeface="Cambria"/>
                <a:ea typeface="Cambria"/>
                <a:cs typeface="Cambria"/>
                <a:sym typeface="Cambria"/>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1" name="Shape 61"/>
        <p:cNvGrpSpPr/>
        <p:nvPr/>
      </p:nvGrpSpPr>
      <p:grpSpPr>
        <a:xfrm>
          <a:off x="0" y="0"/>
          <a:ext cx="0" cy="0"/>
          <a:chOff x="0" y="0"/>
          <a:chExt cx="0" cy="0"/>
        </a:xfrm>
      </p:grpSpPr>
      <p:sp>
        <p:nvSpPr>
          <p:cNvPr id="62" name="Google Shape;62;p15"/>
          <p:cNvSpPr/>
          <p:nvPr/>
        </p:nvSpPr>
        <p:spPr>
          <a:xfrm>
            <a:off x="1052716" y="263905"/>
            <a:ext cx="10075531"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1052716" y="1906835"/>
            <a:ext cx="10075531"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1052716" y="401738"/>
            <a:ext cx="10075532" cy="1429227"/>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000"/>
              <a:buFont typeface="Cambria"/>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67" name="Google Shape;67;p1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0" name="Shape 70"/>
        <p:cNvGrpSpPr/>
        <p:nvPr/>
      </p:nvGrpSpPr>
      <p:grpSpPr>
        <a:xfrm>
          <a:off x="0" y="0"/>
          <a:ext cx="0" cy="0"/>
          <a:chOff x="0" y="0"/>
          <a:chExt cx="0" cy="0"/>
        </a:xfrm>
      </p:grpSpPr>
      <p:sp>
        <p:nvSpPr>
          <p:cNvPr id="71" name="Google Shape;71;p16"/>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6"/>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73" name="Google Shape;73;p16"/>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4" name="Google Shape;74;p16"/>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75" name="Google Shape;75;p16"/>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6" name="Google Shape;76;p1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7"/>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8" name="Shape 88"/>
        <p:cNvGrpSpPr/>
        <p:nvPr/>
      </p:nvGrpSpPr>
      <p:grpSpPr>
        <a:xfrm>
          <a:off x="0" y="0"/>
          <a:ext cx="0" cy="0"/>
          <a:chOff x="0" y="0"/>
          <a:chExt cx="0" cy="0"/>
        </a:xfrm>
      </p:grpSpPr>
      <p:sp>
        <p:nvSpPr>
          <p:cNvPr id="89" name="Google Shape;89;p19"/>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9"/>
          <p:cNvSpPr txBox="1"/>
          <p:nvPr>
            <p:ph type="title"/>
          </p:nvPr>
        </p:nvSpPr>
        <p:spPr>
          <a:xfrm>
            <a:off x="8549640" y="342900"/>
            <a:ext cx="3200400" cy="14262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Cambr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9"/>
          <p:cNvSpPr/>
          <p:nvPr>
            <p:ph idx="2" type="pic"/>
          </p:nvPr>
        </p:nvSpPr>
        <p:spPr>
          <a:xfrm>
            <a:off x="0" y="0"/>
            <a:ext cx="8303740" cy="6858000"/>
          </a:xfrm>
          <a:prstGeom prst="rect">
            <a:avLst/>
          </a:prstGeom>
          <a:solidFill>
            <a:srgbClr val="E1DFDF"/>
          </a:solidFill>
          <a:ln>
            <a:noFill/>
          </a:ln>
        </p:spPr>
      </p:sp>
      <p:sp>
        <p:nvSpPr>
          <p:cNvPr id="92" name="Google Shape;92;p19"/>
          <p:cNvSpPr txBox="1"/>
          <p:nvPr>
            <p:ph idx="1" type="body"/>
          </p:nvPr>
        </p:nvSpPr>
        <p:spPr>
          <a:xfrm>
            <a:off x="8549640" y="1812267"/>
            <a:ext cx="3200400" cy="436844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93" name="Google Shape;93;p19"/>
          <p:cNvSpPr txBox="1"/>
          <p:nvPr>
            <p:ph idx="10" type="dt"/>
          </p:nvPr>
        </p:nvSpPr>
        <p:spPr>
          <a:xfrm>
            <a:off x="8549640" y="6272784"/>
            <a:ext cx="268833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94" name="Google Shape;94;p19"/>
          <p:cNvGrpSpPr/>
          <p:nvPr/>
        </p:nvGrpSpPr>
        <p:grpSpPr>
          <a:xfrm>
            <a:off x="11401725" y="6229681"/>
            <a:ext cx="457200" cy="457200"/>
            <a:chOff x="11361456" y="6195813"/>
            <a:chExt cx="548640" cy="548640"/>
          </a:xfrm>
        </p:grpSpPr>
        <p:sp>
          <p:nvSpPr>
            <p:cNvPr id="95" name="Google Shape;95;p19"/>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2.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p:nvPr/>
        </p:nvSpPr>
        <p:spPr>
          <a:xfrm>
            <a:off x="1052716" y="263905"/>
            <a:ext cx="10075531" cy="80683"/>
          </a:xfrm>
          <a:prstGeom prst="rect">
            <a:avLst/>
          </a:prstGeom>
          <a:blipFill rotWithShape="1">
            <a:blip r:embed="rId1">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0"/>
          <p:cNvSpPr/>
          <p:nvPr/>
        </p:nvSpPr>
        <p:spPr>
          <a:xfrm>
            <a:off x="1052716" y="1906835"/>
            <a:ext cx="10075531" cy="80683"/>
          </a:xfrm>
          <a:prstGeom prst="rect">
            <a:avLst/>
          </a:prstGeom>
          <a:blipFill rotWithShape="1">
            <a:blip r:embed="rId1">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0"/>
          <p:cNvSpPr/>
          <p:nvPr/>
        </p:nvSpPr>
        <p:spPr>
          <a:xfrm>
            <a:off x="1052716" y="401738"/>
            <a:ext cx="10075532" cy="1429227"/>
          </a:xfrm>
          <a:prstGeom prst="rect">
            <a:avLst/>
          </a:prstGeom>
          <a:blipFill rotWithShape="1">
            <a:blip r:embed="rId1">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0"/>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4800"/>
              <a:buFont typeface="Cambria"/>
              <a:buNone/>
              <a:defRPr b="0" i="0" sz="4800" u="none" cap="none" strike="noStrike">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0"/>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Cambria"/>
                <a:ea typeface="Cambria"/>
                <a:cs typeface="Cambria"/>
                <a:sym typeface="Cambria"/>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Cambria"/>
                <a:ea typeface="Cambria"/>
                <a:cs typeface="Cambria"/>
                <a:sym typeface="Cambria"/>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9pPr>
          </a:lstStyle>
          <a:p/>
        </p:txBody>
      </p:sp>
      <p:sp>
        <p:nvSpPr>
          <p:cNvPr id="15" name="Google Shape;15;p1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16" name="Google Shape;16;p1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grpSp>
        <p:nvGrpSpPr>
          <p:cNvPr id="17" name="Google Shape;17;p10"/>
          <p:cNvGrpSpPr/>
          <p:nvPr/>
        </p:nvGrpSpPr>
        <p:grpSpPr>
          <a:xfrm>
            <a:off x="11401725" y="6229681"/>
            <a:ext cx="457200" cy="457200"/>
            <a:chOff x="11361456" y="6195813"/>
            <a:chExt cx="548640" cy="548640"/>
          </a:xfrm>
        </p:grpSpPr>
        <p:sp>
          <p:nvSpPr>
            <p:cNvPr id="18" name="Google Shape;18;p10"/>
            <p:cNvSpPr/>
            <p:nvPr/>
          </p:nvSpPr>
          <p:spPr>
            <a:xfrm>
              <a:off x="11361456" y="6195813"/>
              <a:ext cx="548640" cy="548640"/>
            </a:xfrm>
            <a:prstGeom prst="ellipse">
              <a:avLst/>
            </a:prstGeom>
            <a:blipFill rotWithShape="1">
              <a:blip r:embed="rId2">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1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ambria"/>
                <a:ea typeface="Cambria"/>
                <a:cs typeface="Cambria"/>
                <a:sym typeface="Cambria"/>
              </a:defRPr>
            </a:lvl1pPr>
            <a:lvl2pPr indent="0" lvl="1" marL="0" marR="0" rtl="0" algn="ctr">
              <a:spcBef>
                <a:spcPts val="0"/>
              </a:spcBef>
              <a:buNone/>
              <a:defRPr b="1" i="0" sz="1400" u="none" cap="none" strike="noStrike">
                <a:solidFill>
                  <a:srgbClr val="FFFFFF"/>
                </a:solidFill>
                <a:latin typeface="Cambria"/>
                <a:ea typeface="Cambria"/>
                <a:cs typeface="Cambria"/>
                <a:sym typeface="Cambria"/>
              </a:defRPr>
            </a:lvl2pPr>
            <a:lvl3pPr indent="0" lvl="2" marL="0" marR="0" rtl="0" algn="ctr">
              <a:spcBef>
                <a:spcPts val="0"/>
              </a:spcBef>
              <a:buNone/>
              <a:defRPr b="1" i="0" sz="1400" u="none" cap="none" strike="noStrike">
                <a:solidFill>
                  <a:srgbClr val="FFFFFF"/>
                </a:solidFill>
                <a:latin typeface="Cambria"/>
                <a:ea typeface="Cambria"/>
                <a:cs typeface="Cambria"/>
                <a:sym typeface="Cambria"/>
              </a:defRPr>
            </a:lvl3pPr>
            <a:lvl4pPr indent="0" lvl="3" marL="0" marR="0" rtl="0" algn="ctr">
              <a:spcBef>
                <a:spcPts val="0"/>
              </a:spcBef>
              <a:buNone/>
              <a:defRPr b="1" i="0" sz="1400" u="none" cap="none" strike="noStrike">
                <a:solidFill>
                  <a:srgbClr val="FFFFFF"/>
                </a:solidFill>
                <a:latin typeface="Cambria"/>
                <a:ea typeface="Cambria"/>
                <a:cs typeface="Cambria"/>
                <a:sym typeface="Cambria"/>
              </a:defRPr>
            </a:lvl4pPr>
            <a:lvl5pPr indent="0" lvl="4" marL="0" marR="0" rtl="0" algn="ctr">
              <a:spcBef>
                <a:spcPts val="0"/>
              </a:spcBef>
              <a:buNone/>
              <a:defRPr b="1" i="0" sz="1400" u="none" cap="none" strike="noStrike">
                <a:solidFill>
                  <a:srgbClr val="FFFFFF"/>
                </a:solidFill>
                <a:latin typeface="Cambria"/>
                <a:ea typeface="Cambria"/>
                <a:cs typeface="Cambria"/>
                <a:sym typeface="Cambria"/>
              </a:defRPr>
            </a:lvl5pPr>
            <a:lvl6pPr indent="0" lvl="5" marL="0" marR="0" rtl="0" algn="ctr">
              <a:spcBef>
                <a:spcPts val="0"/>
              </a:spcBef>
              <a:buNone/>
              <a:defRPr b="1" i="0" sz="1400" u="none" cap="none" strike="noStrike">
                <a:solidFill>
                  <a:srgbClr val="FFFFFF"/>
                </a:solidFill>
                <a:latin typeface="Cambria"/>
                <a:ea typeface="Cambria"/>
                <a:cs typeface="Cambria"/>
                <a:sym typeface="Cambria"/>
              </a:defRPr>
            </a:lvl6pPr>
            <a:lvl7pPr indent="0" lvl="6" marL="0" marR="0" rtl="0" algn="ctr">
              <a:spcBef>
                <a:spcPts val="0"/>
              </a:spcBef>
              <a:buNone/>
              <a:defRPr b="1" i="0" sz="1400" u="none" cap="none" strike="noStrike">
                <a:solidFill>
                  <a:srgbClr val="FFFFFF"/>
                </a:solidFill>
                <a:latin typeface="Cambria"/>
                <a:ea typeface="Cambria"/>
                <a:cs typeface="Cambria"/>
                <a:sym typeface="Cambria"/>
              </a:defRPr>
            </a:lvl7pPr>
            <a:lvl8pPr indent="0" lvl="7" marL="0" marR="0" rtl="0" algn="ctr">
              <a:spcBef>
                <a:spcPts val="0"/>
              </a:spcBef>
              <a:buNone/>
              <a:defRPr b="1" i="0" sz="1400" u="none" cap="none" strike="noStrike">
                <a:solidFill>
                  <a:srgbClr val="FFFFFF"/>
                </a:solidFill>
                <a:latin typeface="Cambria"/>
                <a:ea typeface="Cambria"/>
                <a:cs typeface="Cambria"/>
                <a:sym typeface="Cambria"/>
              </a:defRPr>
            </a:lvl8pPr>
            <a:lvl9pPr indent="0" lvl="8" marL="0" marR="0" rtl="0" algn="ctr">
              <a:spcBef>
                <a:spcPts val="0"/>
              </a:spcBef>
              <a:buNone/>
              <a:defRPr b="1" i="0" sz="1400" u="none" cap="none" strike="noStrike">
                <a:solidFill>
                  <a:srgbClr val="FFFFFF"/>
                </a:solidFill>
                <a:latin typeface="Cambria"/>
                <a:ea typeface="Cambria"/>
                <a:cs typeface="Cambria"/>
                <a:sym typeface="Cambria"/>
              </a:defRPr>
            </a:lvl9pPr>
          </a:lstStyle>
          <a:p>
            <a:pPr indent="0" lvl="0" marL="0" rtl="0" algn="ct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Cambria"/>
              <a:buNone/>
            </a:pPr>
            <a:r>
              <a:rPr lang="tr-TR" sz="8000"/>
              <a:t>C DILI ILE  YAPISAL PROGRAMLAMA</a:t>
            </a:r>
            <a:endParaRPr sz="8000"/>
          </a:p>
        </p:txBody>
      </p:sp>
      <p:sp>
        <p:nvSpPr>
          <p:cNvPr id="109" name="Google Shape;109;p1"/>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1700"/>
              <a:buNone/>
            </a:pPr>
            <a:r>
              <a:rPr lang="tr-TR">
                <a:solidFill>
                  <a:srgbClr val="4E4A4A"/>
                </a:solidFill>
              </a:rPr>
              <a:t>İlhan ÖZKAN, Elektronik Yüksek Mühendisi</a:t>
            </a:r>
            <a:br>
              <a:rPr lang="tr-TR">
                <a:solidFill>
                  <a:srgbClr val="4E4A4A"/>
                </a:solidFill>
              </a:rPr>
            </a:br>
            <a:r>
              <a:rPr lang="tr-TR">
                <a:solidFill>
                  <a:srgbClr val="4E4A4A"/>
                </a:solidFill>
              </a:rPr>
              <a:t>Mayıs 2020</a:t>
            </a:r>
            <a:endParaRPr>
              <a:solidFill>
                <a:srgbClr val="4E4A4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800"/>
              <a:buFont typeface="Cambria"/>
              <a:buNone/>
            </a:pPr>
            <a:r>
              <a:rPr lang="tr-TR">
                <a:solidFill>
                  <a:srgbClr val="00B050"/>
                </a:solidFill>
              </a:rPr>
              <a:t>YAPISAL (STRUCTURAL) PROGRAMLAMA NEDIR?</a:t>
            </a:r>
            <a:endParaRPr/>
          </a:p>
        </p:txBody>
      </p:sp>
      <p:sp>
        <p:nvSpPr>
          <p:cNvPr id="116" name="Google Shape;116;p2"/>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85000"/>
              <a:buNone/>
            </a:pPr>
            <a:br>
              <a:rPr lang="tr-TR"/>
            </a:br>
            <a:endParaRPr/>
          </a:p>
          <a:p>
            <a:pPr indent="0" lvl="0" marL="0" rtl="0" algn="ctr">
              <a:lnSpc>
                <a:spcPct val="90000"/>
              </a:lnSpc>
              <a:spcBef>
                <a:spcPts val="1200"/>
              </a:spcBef>
              <a:spcAft>
                <a:spcPts val="0"/>
              </a:spcAft>
              <a:buSzPct val="85000"/>
              <a:buNone/>
            </a:pPr>
            <a:r>
              <a:rPr b="1" lang="tr-TR"/>
              <a:t>Yapısal dillerde, </a:t>
            </a:r>
            <a:br>
              <a:rPr b="1" lang="tr-TR"/>
            </a:br>
            <a:r>
              <a:rPr b="1" lang="tr-TR"/>
              <a:t>veri ve bu veriyi işleyen yapılar  </a:t>
            </a:r>
            <a:br>
              <a:rPr b="1" lang="tr-TR"/>
            </a:br>
            <a:r>
              <a:rPr b="1" lang="tr-TR"/>
              <a:t>birbirinden ayrıdır.</a:t>
            </a:r>
            <a:endParaRPr/>
          </a:p>
          <a:p>
            <a:pPr indent="0" lvl="0" marL="0" rtl="0" algn="l">
              <a:lnSpc>
                <a:spcPct val="90000"/>
              </a:lnSpc>
              <a:spcBef>
                <a:spcPts val="1200"/>
              </a:spcBef>
              <a:spcAft>
                <a:spcPts val="0"/>
              </a:spcAft>
              <a:buSzPct val="85000"/>
              <a:buNone/>
            </a:pPr>
            <a:r>
              <a:rPr lang="tr-TR">
                <a:solidFill>
                  <a:srgbClr val="4E4A4A"/>
                </a:solidFill>
              </a:rPr>
              <a:t>Yapısal Programların Ana Çerçevesi:</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rPr>
              <a:t>Değişkenler tanımlanır </a:t>
            </a:r>
            <a:br>
              <a:rPr lang="tr-TR">
                <a:solidFill>
                  <a:srgbClr val="0070C0"/>
                </a:solidFill>
              </a:rPr>
            </a:br>
            <a:r>
              <a:rPr lang="tr-TR"/>
              <a:t>(</a:t>
            </a:r>
            <a:r>
              <a:rPr lang="tr-TR">
                <a:solidFill>
                  <a:srgbClr val="C00000"/>
                </a:solidFill>
              </a:rPr>
              <a:t>variable declaration</a:t>
            </a:r>
            <a:r>
              <a:rPr lang="tr-TR"/>
              <a:t>)</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rPr>
              <a:t>Fonksiyonlar </a:t>
            </a:r>
            <a:br>
              <a:rPr lang="tr-TR"/>
            </a:br>
            <a:r>
              <a:rPr lang="tr-TR"/>
              <a:t>(</a:t>
            </a:r>
            <a:r>
              <a:rPr lang="tr-TR">
                <a:solidFill>
                  <a:srgbClr val="C00000"/>
                </a:solidFill>
              </a:rPr>
              <a:t>function</a:t>
            </a:r>
            <a:r>
              <a:rPr lang="tr-TR"/>
              <a:t>) </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rPr>
              <a:t>Ana fonksiyon </a:t>
            </a:r>
            <a:br>
              <a:rPr lang="tr-TR">
                <a:solidFill>
                  <a:srgbClr val="0070C0"/>
                </a:solidFill>
              </a:rPr>
            </a:br>
            <a:r>
              <a:rPr lang="tr-TR"/>
              <a:t>(</a:t>
            </a:r>
            <a:r>
              <a:rPr lang="tr-TR">
                <a:solidFill>
                  <a:srgbClr val="C00000"/>
                </a:solidFill>
              </a:rPr>
              <a:t>main function</a:t>
            </a:r>
            <a:r>
              <a:rPr lang="tr-TR"/>
              <a:t>)</a:t>
            </a:r>
            <a:endParaRPr/>
          </a:p>
        </p:txBody>
      </p:sp>
      <p:sp>
        <p:nvSpPr>
          <p:cNvPr id="117" name="Google Shape;117;p2"/>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85000"/>
              <a:buNone/>
            </a:pPr>
            <a:r>
              <a:rPr b="1" lang="tr-TR">
                <a:solidFill>
                  <a:srgbClr val="0070C0"/>
                </a:solidFill>
              </a:rPr>
              <a:t>Veri yapıları </a:t>
            </a:r>
            <a:r>
              <a:rPr b="1" lang="tr-TR"/>
              <a:t>(</a:t>
            </a:r>
            <a:r>
              <a:rPr b="1" lang="tr-TR">
                <a:solidFill>
                  <a:srgbClr val="C00000"/>
                </a:solidFill>
              </a:rPr>
              <a:t>data structures</a:t>
            </a:r>
            <a:r>
              <a:rPr b="1" lang="tr-TR"/>
              <a:t>) yada yeni ismiyle </a:t>
            </a:r>
            <a:r>
              <a:rPr b="1" lang="tr-TR">
                <a:solidFill>
                  <a:srgbClr val="0070C0"/>
                </a:solidFill>
              </a:rPr>
              <a:t>koleksiyonlar</a:t>
            </a:r>
            <a:r>
              <a:rPr b="1" lang="tr-TR"/>
              <a:t> (</a:t>
            </a:r>
            <a:r>
              <a:rPr b="1" lang="tr-TR">
                <a:solidFill>
                  <a:srgbClr val="C00000"/>
                </a:solidFill>
              </a:rPr>
              <a:t>collections</a:t>
            </a:r>
            <a:r>
              <a:rPr b="1" lang="tr-TR"/>
              <a:t>);</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rPr>
              <a:t>Değişken </a:t>
            </a:r>
            <a:r>
              <a:rPr lang="tr-TR"/>
              <a:t>(</a:t>
            </a:r>
            <a:r>
              <a:rPr b="1" lang="tr-TR">
                <a:solidFill>
                  <a:srgbClr val="C00000"/>
                </a:solidFill>
              </a:rPr>
              <a:t>variable</a:t>
            </a:r>
            <a:r>
              <a:rPr lang="tr-TR"/>
              <a:t>), </a:t>
            </a:r>
            <a:r>
              <a:rPr b="1" lang="tr-TR">
                <a:solidFill>
                  <a:srgbClr val="7030A0"/>
                </a:solidFill>
                <a:highlight>
                  <a:srgbClr val="FFFF00"/>
                </a:highlight>
              </a:rPr>
              <a:t>Dizi</a:t>
            </a:r>
            <a:r>
              <a:rPr lang="tr-TR"/>
              <a:t> (</a:t>
            </a:r>
            <a:r>
              <a:rPr lang="tr-TR">
                <a:solidFill>
                  <a:srgbClr val="C00000"/>
                </a:solidFill>
              </a:rPr>
              <a:t>array</a:t>
            </a:r>
            <a:r>
              <a:rPr lang="tr-TR"/>
              <a:t>), </a:t>
            </a:r>
            <a:r>
              <a:rPr lang="tr-TR">
                <a:solidFill>
                  <a:srgbClr val="0070C0"/>
                </a:solidFill>
              </a:rPr>
              <a:t>Liste</a:t>
            </a:r>
            <a:r>
              <a:rPr lang="tr-TR"/>
              <a:t> (list), </a:t>
            </a:r>
            <a:r>
              <a:rPr lang="tr-TR">
                <a:solidFill>
                  <a:srgbClr val="0070C0"/>
                </a:solidFill>
              </a:rPr>
              <a:t>Yığın</a:t>
            </a:r>
            <a:r>
              <a:rPr lang="tr-TR"/>
              <a:t> (stack), </a:t>
            </a:r>
            <a:r>
              <a:rPr lang="tr-TR">
                <a:solidFill>
                  <a:srgbClr val="0070C0"/>
                </a:solidFill>
              </a:rPr>
              <a:t>Kuyruk</a:t>
            </a:r>
            <a:r>
              <a:rPr lang="tr-TR"/>
              <a:t> (queue), </a:t>
            </a:r>
            <a:r>
              <a:rPr lang="tr-TR">
                <a:solidFill>
                  <a:srgbClr val="0070C0"/>
                </a:solidFill>
              </a:rPr>
              <a:t>Ağaç</a:t>
            </a:r>
            <a:r>
              <a:rPr lang="tr-TR"/>
              <a:t> (tree), </a:t>
            </a:r>
            <a:r>
              <a:rPr lang="tr-TR">
                <a:solidFill>
                  <a:srgbClr val="0070C0"/>
                </a:solidFill>
              </a:rPr>
              <a:t>Sözlük</a:t>
            </a:r>
            <a:r>
              <a:rPr lang="tr-TR"/>
              <a:t> (dictionary).</a:t>
            </a:r>
            <a:endParaRPr/>
          </a:p>
          <a:p>
            <a:pPr indent="-182880" lvl="0" marL="182880" rtl="0" algn="l">
              <a:lnSpc>
                <a:spcPct val="90000"/>
              </a:lnSpc>
              <a:spcBef>
                <a:spcPts val="1200"/>
              </a:spcBef>
              <a:spcAft>
                <a:spcPts val="0"/>
              </a:spcAft>
              <a:buSzPct val="85000"/>
              <a:buChar char="▪"/>
            </a:pPr>
            <a:r>
              <a:rPr lang="tr-TR"/>
              <a:t>Verinin hangi yapı içine konulacağını, </a:t>
            </a:r>
            <a:r>
              <a:rPr i="1" lang="tr-TR"/>
              <a:t>verinin doğal şekli</a:t>
            </a:r>
            <a:r>
              <a:rPr lang="tr-TR"/>
              <a:t> ve </a:t>
            </a:r>
            <a:r>
              <a:rPr i="1" lang="tr-TR"/>
              <a:t>veriye erişim şekli </a:t>
            </a:r>
            <a:r>
              <a:rPr lang="tr-TR"/>
              <a:t>belirler.</a:t>
            </a:r>
            <a:endParaRPr/>
          </a:p>
          <a:p>
            <a:pPr indent="0" lvl="0" marL="0" rtl="0" algn="l">
              <a:lnSpc>
                <a:spcPct val="90000"/>
              </a:lnSpc>
              <a:spcBef>
                <a:spcPts val="1200"/>
              </a:spcBef>
              <a:spcAft>
                <a:spcPts val="0"/>
              </a:spcAft>
              <a:buSzPct val="85000"/>
              <a:buNone/>
            </a:pPr>
            <a:r>
              <a:rPr b="1" lang="tr-TR">
                <a:solidFill>
                  <a:srgbClr val="0070C0"/>
                </a:solidFill>
              </a:rPr>
              <a:t>Kontrol yapıları </a:t>
            </a:r>
            <a:r>
              <a:rPr b="1" lang="tr-TR"/>
              <a:t>(</a:t>
            </a:r>
            <a:r>
              <a:rPr b="1" lang="tr-TR">
                <a:solidFill>
                  <a:srgbClr val="C00000"/>
                </a:solidFill>
              </a:rPr>
              <a:t>control strructures</a:t>
            </a:r>
            <a:r>
              <a:rPr b="1" lang="tr-TR"/>
              <a:t>);</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latin typeface="Consolas"/>
                <a:ea typeface="Consolas"/>
                <a:cs typeface="Consolas"/>
                <a:sym typeface="Consolas"/>
              </a:rPr>
              <a:t>if, if else</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latin typeface="Consolas"/>
                <a:ea typeface="Consolas"/>
                <a:cs typeface="Consolas"/>
                <a:sym typeface="Consolas"/>
              </a:rPr>
              <a:t>switch</a:t>
            </a:r>
            <a:endParaRPr b="1" sz="2200">
              <a:solidFill>
                <a:srgbClr val="7030A0"/>
              </a:solidFill>
              <a:highlight>
                <a:srgbClr val="FFFF00"/>
              </a:highlight>
              <a:latin typeface="Consolas"/>
              <a:ea typeface="Consolas"/>
              <a:cs typeface="Consolas"/>
              <a:sym typeface="Consolas"/>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latin typeface="Consolas"/>
                <a:ea typeface="Consolas"/>
                <a:cs typeface="Consolas"/>
                <a:sym typeface="Consolas"/>
              </a:rPr>
              <a:t>do, while</a:t>
            </a:r>
            <a:endParaRPr b="1" sz="2200">
              <a:solidFill>
                <a:srgbClr val="7030A0"/>
              </a:solidFill>
              <a:highlight>
                <a:srgbClr val="FFFF00"/>
              </a:highlight>
              <a:latin typeface="Consolas"/>
              <a:ea typeface="Consolas"/>
              <a:cs typeface="Consolas"/>
              <a:sym typeface="Consolas"/>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latin typeface="Consolas"/>
                <a:ea typeface="Consolas"/>
                <a:cs typeface="Consolas"/>
                <a:sym typeface="Consolas"/>
              </a:rPr>
              <a:t>for</a:t>
            </a:r>
            <a:endParaRPr b="1" sz="2200">
              <a:solidFill>
                <a:srgbClr val="7030A0"/>
              </a:solidFill>
              <a:highlight>
                <a:srgbClr val="FFFF00"/>
              </a:highlight>
              <a:latin typeface="Consolas"/>
              <a:ea typeface="Consolas"/>
              <a:cs typeface="Consolas"/>
              <a:sym typeface="Consolas"/>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latin typeface="Consolas"/>
                <a:ea typeface="Consolas"/>
                <a:cs typeface="Consolas"/>
                <a:sym typeface="Consolas"/>
              </a:rPr>
              <a:t>continue, break, return</a:t>
            </a:r>
            <a:endParaRPr b="1" sz="2200">
              <a:solidFill>
                <a:srgbClr val="7030A0"/>
              </a:solidFill>
              <a:highlight>
                <a:srgbClr val="FFFF00"/>
              </a:highlight>
              <a:latin typeface="Consolas"/>
              <a:ea typeface="Consolas"/>
              <a:cs typeface="Consolas"/>
              <a:sym typeface="Consolas"/>
            </a:endParaRPr>
          </a:p>
          <a:p>
            <a:pPr indent="-91122" lvl="0" marL="182880" rtl="0" algn="l">
              <a:lnSpc>
                <a:spcPct val="90000"/>
              </a:lnSpc>
              <a:spcBef>
                <a:spcPts val="1200"/>
              </a:spcBef>
              <a:spcAft>
                <a:spcPts val="0"/>
              </a:spcAft>
              <a:buSzPct val="85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 calcmode="lin" valueType="num">
                                      <p:cBhvr additive="base">
                                        <p:cTn dur="500"/>
                                        <p:tgtEl>
                                          <p:spTgt spid="11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 calcmode="lin" valueType="num">
                                      <p:cBhvr additive="base">
                                        <p:cTn dur="500"/>
                                        <p:tgtEl>
                                          <p:spTgt spid="11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 calcmode="lin" valueType="num">
                                      <p:cBhvr additive="base">
                                        <p:cTn dur="500"/>
                                        <p:tgtEl>
                                          <p:spTgt spid="11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 calcmode="lin" valueType="num">
                                      <p:cBhvr additive="base">
                                        <p:cTn dur="500"/>
                                        <p:tgtEl>
                                          <p:spTgt spid="11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 calcmode="lin" valueType="num">
                                      <p:cBhvr additive="base">
                                        <p:cTn dur="500"/>
                                        <p:tgtEl>
                                          <p:spTgt spid="11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anim calcmode="lin" valueType="num">
                                      <p:cBhvr additive="base">
                                        <p:cTn dur="500"/>
                                        <p:tgtEl>
                                          <p:spTgt spid="11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10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10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10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1000"/>
                                        <p:tgtEl>
                                          <p:spTgt spid="1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Effect filter="fade" transition="in">
                                      <p:cBhvr>
                                        <p:cTn dur="1000"/>
                                        <p:tgtEl>
                                          <p:spTgt spid="1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animEffect filter="fade" transition="in">
                                      <p:cBhvr>
                                        <p:cTn dur="1000"/>
                                        <p:tgtEl>
                                          <p:spTgt spid="1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6" st="6"/>
                                            </p:txEl>
                                          </p:spTgt>
                                        </p:tgtEl>
                                        <p:attrNameLst>
                                          <p:attrName>style.visibility</p:attrName>
                                        </p:attrNameLst>
                                      </p:cBhvr>
                                      <p:to>
                                        <p:strVal val="visible"/>
                                      </p:to>
                                    </p:set>
                                    <p:animEffect filter="fade" transition="in">
                                      <p:cBhvr>
                                        <p:cTn dur="1000"/>
                                        <p:tgtEl>
                                          <p:spTgt spid="1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7" st="7"/>
                                            </p:txEl>
                                          </p:spTgt>
                                        </p:tgtEl>
                                        <p:attrNameLst>
                                          <p:attrName>style.visibility</p:attrName>
                                        </p:attrNameLst>
                                      </p:cBhvr>
                                      <p:to>
                                        <p:strVal val="visible"/>
                                      </p:to>
                                    </p:set>
                                    <p:animEffect filter="fade" transition="in">
                                      <p:cBhvr>
                                        <p:cTn dur="1000"/>
                                        <p:tgtEl>
                                          <p:spTgt spid="1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8" st="8"/>
                                            </p:txEl>
                                          </p:spTgt>
                                        </p:tgtEl>
                                        <p:attrNameLst>
                                          <p:attrName>style.visibility</p:attrName>
                                        </p:attrNameLst>
                                      </p:cBhvr>
                                      <p:to>
                                        <p:strVal val="visible"/>
                                      </p:to>
                                    </p:set>
                                    <p:animEffect filter="fade" transition="in">
                                      <p:cBhvr>
                                        <p:cTn dur="1000"/>
                                        <p:tgtEl>
                                          <p:spTgt spid="1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9" st="9"/>
                                            </p:txEl>
                                          </p:spTgt>
                                        </p:tgtEl>
                                        <p:attrNameLst>
                                          <p:attrName>style.visibility</p:attrName>
                                        </p:attrNameLst>
                                      </p:cBhvr>
                                      <p:to>
                                        <p:strVal val="visible"/>
                                      </p:to>
                                    </p:set>
                                    <p:animEffect filter="fade" transition="in">
                                      <p:cBhvr>
                                        <p:cTn dur="1000"/>
                                        <p:tgtEl>
                                          <p:spTgt spid="11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800"/>
              <a:buFont typeface="Cambria"/>
              <a:buNone/>
            </a:pPr>
            <a:r>
              <a:rPr lang="tr-TR"/>
              <a:t>OTOMATIK TIP DÖNÜŞÜMLERİ</a:t>
            </a:r>
            <a:br>
              <a:rPr lang="tr-TR"/>
            </a:br>
            <a:r>
              <a:rPr lang="tr-TR"/>
              <a:t>(IMPLICIT TYPE CASTING)</a:t>
            </a:r>
            <a:endParaRPr/>
          </a:p>
        </p:txBody>
      </p:sp>
      <p:sp>
        <p:nvSpPr>
          <p:cNvPr id="123" name="Google Shape;123;p3"/>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90"/>
              <a:buNone/>
            </a:pPr>
            <a:r>
              <a:rPr lang="tr-TR" sz="1400"/>
              <a:t>C dilinde </a:t>
            </a:r>
            <a:r>
              <a:rPr lang="tr-TR" sz="1400">
                <a:solidFill>
                  <a:srgbClr val="0070C0"/>
                </a:solidFill>
              </a:rPr>
              <a:t>üstü kapalı tip dönüşümü </a:t>
            </a:r>
            <a:r>
              <a:rPr lang="tr-TR" sz="1400"/>
              <a:t>(</a:t>
            </a:r>
            <a:r>
              <a:rPr lang="tr-TR" sz="1400">
                <a:solidFill>
                  <a:srgbClr val="C00000"/>
                </a:solidFill>
              </a:rPr>
              <a:t>implicit/standart type casting</a:t>
            </a:r>
            <a:r>
              <a:rPr lang="tr-TR" sz="1400"/>
              <a:t>) , otomatik tip dönüşümü olarak da adlandırılır ve programcının açık talimatlar vermesine gerek kalmadan bir veri tipini otomatik olarak başka bir uyumlu tipe dönüştürmesidir.</a:t>
            </a:r>
            <a:endParaRPr/>
          </a:p>
          <a:p>
            <a:pPr indent="-182880" lvl="0" marL="182880" rtl="0" algn="l">
              <a:lnSpc>
                <a:spcPct val="100000"/>
              </a:lnSpc>
              <a:spcBef>
                <a:spcPts val="1200"/>
              </a:spcBef>
              <a:spcAft>
                <a:spcPts val="0"/>
              </a:spcAft>
              <a:buSzPts val="1190"/>
              <a:buChar char="▪"/>
            </a:pPr>
            <a:r>
              <a:rPr lang="tr-TR" sz="1400"/>
              <a:t>Bellekte </a:t>
            </a:r>
            <a:r>
              <a:rPr lang="tr-TR" sz="1400" u="sng">
                <a:solidFill>
                  <a:srgbClr val="FF0000"/>
                </a:solidFill>
              </a:rPr>
              <a:t>az yer kaplayan veri tipinden </a:t>
            </a:r>
            <a:r>
              <a:rPr lang="tr-TR" sz="1400"/>
              <a:t>tanımlanmış değişkenler, bellekte </a:t>
            </a:r>
            <a:r>
              <a:rPr lang="tr-TR" sz="1400" u="sng">
                <a:solidFill>
                  <a:srgbClr val="FF0000"/>
                </a:solidFill>
              </a:rPr>
              <a:t>çok yer kaplayan değişkenlere atanmaya </a:t>
            </a:r>
            <a:r>
              <a:rPr lang="tr-TR" sz="1400"/>
              <a:t>çalışıldığında bu tip dönüşümü </a:t>
            </a:r>
            <a:r>
              <a:rPr b="1" lang="tr-TR" sz="1400" u="sng"/>
              <a:t>otomatik olarak yapılır</a:t>
            </a:r>
            <a:r>
              <a:rPr b="1" lang="tr-TR" sz="1400"/>
              <a:t>.</a:t>
            </a:r>
            <a:endParaRPr/>
          </a:p>
          <a:p>
            <a:pPr indent="0" lvl="0" marL="0" rtl="0" algn="l">
              <a:lnSpc>
                <a:spcPct val="10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char c; int i; long l;</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float f; double d;</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c=65;</a:t>
            </a:r>
            <a:endParaRPr/>
          </a:p>
          <a:p>
            <a:pPr indent="0" lvl="0" marL="0" rtl="0" algn="l">
              <a:lnSpc>
                <a:spcPct val="100000"/>
              </a:lnSpc>
              <a:spcBef>
                <a:spcPts val="0"/>
              </a:spcBef>
              <a:spcAft>
                <a:spcPts val="0"/>
              </a:spcAft>
              <a:buSzPts val="1190"/>
              <a:buNone/>
            </a:pPr>
            <a:r>
              <a:rPr lang="tr-TR" sz="1400">
                <a:highlight>
                  <a:srgbClr val="FFFF00"/>
                </a:highlight>
                <a:latin typeface="Consolas"/>
                <a:ea typeface="Consolas"/>
                <a:cs typeface="Consolas"/>
                <a:sym typeface="Consolas"/>
              </a:rPr>
              <a:t>i=c; //c 1 byte, i 4 byte</a:t>
            </a:r>
            <a:endParaRPr/>
          </a:p>
          <a:p>
            <a:pPr indent="0" lvl="0" marL="0" rtl="0" algn="l">
              <a:lnSpc>
                <a:spcPct val="100000"/>
              </a:lnSpc>
              <a:spcBef>
                <a:spcPts val="0"/>
              </a:spcBef>
              <a:spcAft>
                <a:spcPts val="0"/>
              </a:spcAft>
              <a:buSzPts val="1190"/>
              <a:buNone/>
            </a:pPr>
            <a:r>
              <a:rPr lang="tr-TR" sz="1400">
                <a:highlight>
                  <a:srgbClr val="FFFF00"/>
                </a:highlight>
                <a:latin typeface="Consolas"/>
                <a:ea typeface="Consolas"/>
                <a:cs typeface="Consolas"/>
                <a:sym typeface="Consolas"/>
              </a:rPr>
              <a:t>l=i; //l 8 byte, i 4 byte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f=12.50;</a:t>
            </a:r>
            <a:endParaRPr/>
          </a:p>
          <a:p>
            <a:pPr indent="0" lvl="0" marL="0" rtl="0" algn="l">
              <a:lnSpc>
                <a:spcPct val="100000"/>
              </a:lnSpc>
              <a:spcBef>
                <a:spcPts val="0"/>
              </a:spcBef>
              <a:spcAft>
                <a:spcPts val="0"/>
              </a:spcAft>
              <a:buSzPts val="1190"/>
              <a:buNone/>
            </a:pPr>
            <a:r>
              <a:rPr lang="tr-TR" sz="1400">
                <a:highlight>
                  <a:srgbClr val="FFFF00"/>
                </a:highlight>
                <a:latin typeface="Consolas"/>
                <a:ea typeface="Consolas"/>
                <a:cs typeface="Consolas"/>
                <a:sym typeface="Consolas"/>
              </a:rPr>
              <a:t>d=f; // f 4 byte, d 8 byte</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p:txBody>
      </p:sp>
      <p:sp>
        <p:nvSpPr>
          <p:cNvPr id="124" name="Google Shape;124;p3"/>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fontScale="70000" lnSpcReduction="20000"/>
          </a:bodyPr>
          <a:lstStyle/>
          <a:p>
            <a:pPr indent="-182880" lvl="0" marL="182880" rtl="0" algn="l">
              <a:lnSpc>
                <a:spcPct val="100000"/>
              </a:lnSpc>
              <a:spcBef>
                <a:spcPts val="0"/>
              </a:spcBef>
              <a:spcAft>
                <a:spcPts val="0"/>
              </a:spcAft>
              <a:buSzPct val="85000"/>
              <a:buChar char="▪"/>
            </a:pPr>
            <a:r>
              <a:rPr lang="tr-TR" sz="2000"/>
              <a:t>Bellekte </a:t>
            </a:r>
            <a:r>
              <a:rPr lang="tr-TR" sz="2000" u="sng">
                <a:solidFill>
                  <a:srgbClr val="FF0000"/>
                </a:solidFill>
              </a:rPr>
              <a:t>çok yer kaplayan veri tipinden </a:t>
            </a:r>
            <a:r>
              <a:rPr lang="tr-TR" sz="2000"/>
              <a:t>tanımlanmış değişkenler, bellekte </a:t>
            </a:r>
            <a:r>
              <a:rPr lang="tr-TR" sz="2000" u="sng">
                <a:solidFill>
                  <a:srgbClr val="FF0000"/>
                </a:solidFill>
              </a:rPr>
              <a:t>az yer kaplayan değişkenlere </a:t>
            </a:r>
            <a:r>
              <a:rPr lang="tr-TR" sz="2000"/>
              <a:t>atanmaya çalışıldığında, </a:t>
            </a:r>
            <a:r>
              <a:rPr b="1" lang="tr-TR" sz="2000" u="sng"/>
              <a:t>tip dönüşümü otomatik olarak yapılır ancak </a:t>
            </a:r>
            <a:r>
              <a:rPr b="1" lang="tr-TR" sz="2000" u="sng">
                <a:solidFill>
                  <a:srgbClr val="FF0000"/>
                </a:solidFill>
              </a:rPr>
              <a:t>veri kaybı söz konusu </a:t>
            </a:r>
            <a:r>
              <a:rPr b="1" lang="tr-TR" sz="2000" u="sng"/>
              <a:t>olur</a:t>
            </a:r>
            <a:r>
              <a:rPr lang="tr-TR" sz="2000"/>
              <a:t>.</a:t>
            </a:r>
            <a:endParaRPr/>
          </a:p>
          <a:p>
            <a:pPr indent="0" lvl="0" marL="0" rtl="0" algn="l">
              <a:lnSpc>
                <a:spcPct val="100000"/>
              </a:lnSpc>
              <a:spcBef>
                <a:spcPts val="0"/>
              </a:spcBef>
              <a:spcAft>
                <a:spcPts val="0"/>
              </a:spcAft>
              <a:buSzPct val="85000"/>
              <a:buNone/>
            </a:pPr>
            <a:r>
              <a:t/>
            </a:r>
            <a:endParaRPr sz="2000">
              <a:latin typeface="Consolas"/>
              <a:ea typeface="Consolas"/>
              <a:cs typeface="Consolas"/>
              <a:sym typeface="Consolas"/>
            </a:endParaRPr>
          </a:p>
          <a:p>
            <a:pPr indent="0" lvl="0" marL="0" rtl="0" algn="l">
              <a:lnSpc>
                <a:spcPct val="100000"/>
              </a:lnSpc>
              <a:spcBef>
                <a:spcPts val="0"/>
              </a:spcBef>
              <a:spcAft>
                <a:spcPts val="0"/>
              </a:spcAft>
              <a:buSzPct val="85000"/>
              <a:buNone/>
            </a:pPr>
            <a:r>
              <a:rPr lang="tr-TR" sz="2000">
                <a:latin typeface="Consolas"/>
                <a:ea typeface="Consolas"/>
                <a:cs typeface="Consolas"/>
                <a:sym typeface="Consolas"/>
              </a:rPr>
              <a:t>//...</a:t>
            </a:r>
            <a:endParaRPr/>
          </a:p>
          <a:p>
            <a:pPr indent="0" lvl="0" marL="0" rtl="0" algn="l">
              <a:lnSpc>
                <a:spcPct val="100000"/>
              </a:lnSpc>
              <a:spcBef>
                <a:spcPts val="0"/>
              </a:spcBef>
              <a:spcAft>
                <a:spcPts val="0"/>
              </a:spcAft>
              <a:buSzPct val="85000"/>
              <a:buNone/>
            </a:pPr>
            <a:r>
              <a:rPr lang="tr-TR" sz="2000">
                <a:latin typeface="Consolas"/>
                <a:ea typeface="Consolas"/>
                <a:cs typeface="Consolas"/>
                <a:sym typeface="Consolas"/>
              </a:rPr>
              <a:t>char c; int i; </a:t>
            </a:r>
            <a:endParaRPr/>
          </a:p>
          <a:p>
            <a:pPr indent="0" lvl="0" marL="0" rtl="0" algn="l">
              <a:lnSpc>
                <a:spcPct val="100000"/>
              </a:lnSpc>
              <a:spcBef>
                <a:spcPts val="0"/>
              </a:spcBef>
              <a:spcAft>
                <a:spcPts val="0"/>
              </a:spcAft>
              <a:buSzPct val="85000"/>
              <a:buNone/>
            </a:pPr>
            <a:r>
              <a:rPr lang="tr-TR" sz="2000">
                <a:latin typeface="Consolas"/>
                <a:ea typeface="Consolas"/>
                <a:cs typeface="Consolas"/>
                <a:sym typeface="Consolas"/>
              </a:rPr>
              <a:t>float f; </a:t>
            </a:r>
            <a:endParaRPr/>
          </a:p>
          <a:p>
            <a:pPr indent="0" lvl="0" marL="0" rtl="0" algn="l">
              <a:lnSpc>
                <a:spcPct val="100000"/>
              </a:lnSpc>
              <a:spcBef>
                <a:spcPts val="0"/>
              </a:spcBef>
              <a:spcAft>
                <a:spcPts val="0"/>
              </a:spcAft>
              <a:buSzPct val="85000"/>
              <a:buNone/>
            </a:pPr>
            <a:r>
              <a:rPr lang="tr-TR" sz="2000">
                <a:latin typeface="Consolas"/>
                <a:ea typeface="Consolas"/>
                <a:cs typeface="Consolas"/>
                <a:sym typeface="Consolas"/>
              </a:rPr>
              <a:t>i=4095; //0x00000FFF</a:t>
            </a:r>
            <a:endParaRPr/>
          </a:p>
          <a:p>
            <a:pPr indent="0" lvl="0" marL="0" rtl="0" algn="l">
              <a:lnSpc>
                <a:spcPct val="100000"/>
              </a:lnSpc>
              <a:spcBef>
                <a:spcPts val="0"/>
              </a:spcBef>
              <a:spcAft>
                <a:spcPts val="0"/>
              </a:spcAft>
              <a:buSzPct val="85000"/>
              <a:buNone/>
            </a:pPr>
            <a:r>
              <a:rPr lang="tr-TR">
                <a:highlight>
                  <a:srgbClr val="FFFF00"/>
                </a:highlight>
                <a:latin typeface="Consolas"/>
                <a:ea typeface="Consolas"/>
                <a:cs typeface="Consolas"/>
                <a:sym typeface="Consolas"/>
              </a:rPr>
              <a:t>c</a:t>
            </a:r>
            <a:r>
              <a:rPr lang="tr-TR" sz="2000">
                <a:highlight>
                  <a:srgbClr val="FFFF00"/>
                </a:highlight>
                <a:latin typeface="Consolas"/>
                <a:ea typeface="Consolas"/>
                <a:cs typeface="Consolas"/>
                <a:sym typeface="Consolas"/>
              </a:rPr>
              <a:t>=i;    //c=-1 -&gt; 0xff</a:t>
            </a:r>
            <a:endParaRPr/>
          </a:p>
          <a:p>
            <a:pPr indent="0" lvl="0" marL="0" rtl="0" algn="l">
              <a:lnSpc>
                <a:spcPct val="100000"/>
              </a:lnSpc>
              <a:spcBef>
                <a:spcPts val="0"/>
              </a:spcBef>
              <a:spcAft>
                <a:spcPts val="0"/>
              </a:spcAft>
              <a:buSzPct val="85000"/>
              <a:buNone/>
            </a:pPr>
            <a:r>
              <a:rPr lang="tr-TR" sz="2000">
                <a:latin typeface="Consolas"/>
                <a:ea typeface="Consolas"/>
                <a:cs typeface="Consolas"/>
                <a:sym typeface="Consolas"/>
              </a:rPr>
              <a:t>/*</a:t>
            </a:r>
            <a:endParaRPr/>
          </a:p>
          <a:p>
            <a:pPr indent="0" lvl="0" marL="0" rtl="0" algn="l">
              <a:lnSpc>
                <a:spcPct val="100000"/>
              </a:lnSpc>
              <a:spcBef>
                <a:spcPts val="0"/>
              </a:spcBef>
              <a:spcAft>
                <a:spcPts val="0"/>
              </a:spcAft>
              <a:buSzPct val="85000"/>
              <a:buNone/>
            </a:pPr>
            <a:r>
              <a:rPr lang="tr-TR" sz="2000">
                <a:latin typeface="Consolas"/>
                <a:ea typeface="Consolas"/>
                <a:cs typeface="Consolas"/>
                <a:sym typeface="Consolas"/>
              </a:rPr>
              <a:t>i değişkeninin en anlamsız byte içeriği c ye aktarılır.</a:t>
            </a:r>
            <a:endParaRPr/>
          </a:p>
          <a:p>
            <a:pPr indent="0" lvl="0" marL="0" rtl="0" algn="l">
              <a:lnSpc>
                <a:spcPct val="100000"/>
              </a:lnSpc>
              <a:spcBef>
                <a:spcPts val="0"/>
              </a:spcBef>
              <a:spcAft>
                <a:spcPts val="0"/>
              </a:spcAft>
              <a:buSzPct val="85000"/>
              <a:buNone/>
            </a:pPr>
            <a:r>
              <a:rPr lang="tr-TR" sz="2000">
                <a:latin typeface="Consolas"/>
                <a:ea typeface="Consolas"/>
                <a:cs typeface="Consolas"/>
                <a:sym typeface="Consolas"/>
              </a:rPr>
              <a:t>*/</a:t>
            </a:r>
            <a:endParaRPr/>
          </a:p>
          <a:p>
            <a:pPr indent="0" lvl="0" marL="0" rtl="0" algn="l">
              <a:lnSpc>
                <a:spcPct val="100000"/>
              </a:lnSpc>
              <a:spcBef>
                <a:spcPts val="0"/>
              </a:spcBef>
              <a:spcAft>
                <a:spcPts val="0"/>
              </a:spcAft>
              <a:buSzPct val="85000"/>
              <a:buNone/>
            </a:pPr>
            <a:r>
              <a:rPr lang="tr-TR" sz="2000">
                <a:latin typeface="Consolas"/>
                <a:ea typeface="Consolas"/>
                <a:cs typeface="Consolas"/>
                <a:sym typeface="Consolas"/>
              </a:rPr>
              <a:t>f=12.50;</a:t>
            </a:r>
            <a:endParaRPr/>
          </a:p>
          <a:p>
            <a:pPr indent="0" lvl="0" marL="0" rtl="0" algn="l">
              <a:lnSpc>
                <a:spcPct val="100000"/>
              </a:lnSpc>
              <a:spcBef>
                <a:spcPts val="0"/>
              </a:spcBef>
              <a:spcAft>
                <a:spcPts val="0"/>
              </a:spcAft>
              <a:buSzPct val="85000"/>
              <a:buNone/>
            </a:pPr>
            <a:r>
              <a:rPr lang="tr-TR" sz="2000">
                <a:latin typeface="Consolas"/>
                <a:ea typeface="Consolas"/>
                <a:cs typeface="Consolas"/>
                <a:sym typeface="Consolas"/>
              </a:rPr>
              <a:t>/*</a:t>
            </a:r>
            <a:endParaRPr/>
          </a:p>
          <a:p>
            <a:pPr indent="0" lvl="0" marL="0" rtl="0" algn="l">
              <a:lnSpc>
                <a:spcPct val="100000"/>
              </a:lnSpc>
              <a:spcBef>
                <a:spcPts val="0"/>
              </a:spcBef>
              <a:spcAft>
                <a:spcPts val="0"/>
              </a:spcAft>
              <a:buSzPct val="85000"/>
              <a:buNone/>
            </a:pPr>
            <a:r>
              <a:rPr lang="tr-TR">
                <a:latin typeface="Consolas"/>
                <a:ea typeface="Consolas"/>
                <a:cs typeface="Consolas"/>
                <a:sym typeface="Consolas"/>
              </a:rPr>
              <a:t>Kayan noktalı bir sayıdan tamsayıya atama yapılıyor ise tam kısmı tamsayıya çevrilir ve sonrasında atama yapılır.</a:t>
            </a:r>
            <a:endParaRPr sz="2000">
              <a:latin typeface="Consolas"/>
              <a:ea typeface="Consolas"/>
              <a:cs typeface="Consolas"/>
              <a:sym typeface="Consolas"/>
            </a:endParaRPr>
          </a:p>
          <a:p>
            <a:pPr indent="0" lvl="0" marL="0" rtl="0" algn="l">
              <a:lnSpc>
                <a:spcPct val="100000"/>
              </a:lnSpc>
              <a:spcBef>
                <a:spcPts val="0"/>
              </a:spcBef>
              <a:spcAft>
                <a:spcPts val="0"/>
              </a:spcAft>
              <a:buSzPct val="85000"/>
              <a:buNone/>
            </a:pPr>
            <a:r>
              <a:rPr lang="tr-TR" sz="2000">
                <a:latin typeface="Consolas"/>
                <a:ea typeface="Consolas"/>
                <a:cs typeface="Consolas"/>
                <a:sym typeface="Consolas"/>
              </a:rPr>
              <a:t>*/</a:t>
            </a:r>
            <a:endParaRPr/>
          </a:p>
          <a:p>
            <a:pPr indent="0" lvl="0" marL="0" rtl="0" algn="l">
              <a:lnSpc>
                <a:spcPct val="100000"/>
              </a:lnSpc>
              <a:spcBef>
                <a:spcPts val="0"/>
              </a:spcBef>
              <a:spcAft>
                <a:spcPts val="0"/>
              </a:spcAft>
              <a:buSzPct val="85000"/>
              <a:buNone/>
            </a:pPr>
            <a:r>
              <a:rPr lang="tr-TR" sz="2000">
                <a:highlight>
                  <a:srgbClr val="FFFF00"/>
                </a:highlight>
                <a:latin typeface="Consolas"/>
                <a:ea typeface="Consolas"/>
                <a:cs typeface="Consolas"/>
                <a:sym typeface="Consolas"/>
              </a:rPr>
              <a:t>i=f; // i=12</a:t>
            </a:r>
            <a:endParaRPr/>
          </a:p>
          <a:p>
            <a:pPr indent="0" lvl="0" marL="0" rtl="0" algn="l">
              <a:lnSpc>
                <a:spcPct val="100000"/>
              </a:lnSpc>
              <a:spcBef>
                <a:spcPts val="0"/>
              </a:spcBef>
              <a:spcAft>
                <a:spcPts val="0"/>
              </a:spcAft>
              <a:buSzPct val="85000"/>
              <a:buNone/>
            </a:pPr>
            <a:r>
              <a:rPr lang="tr-TR" sz="2000">
                <a:latin typeface="Consolas"/>
                <a:ea typeface="Consolas"/>
                <a:cs typeface="Consolas"/>
                <a:sym typeface="Consolas"/>
              </a:rPr>
              <a:t>//...</a:t>
            </a:r>
            <a:endParaRPr b="1">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800"/>
              <a:buFont typeface="Cambria"/>
              <a:buNone/>
            </a:pPr>
            <a:r>
              <a:rPr lang="tr-TR"/>
              <a:t>BILINÇLI TIP DÖNÜŞÜMLERİ</a:t>
            </a:r>
            <a:br>
              <a:rPr lang="tr-TR"/>
            </a:br>
            <a:r>
              <a:rPr lang="tr-TR"/>
              <a:t>(EXPLICIT TYPE CASTING)</a:t>
            </a:r>
            <a:endParaRPr/>
          </a:p>
        </p:txBody>
      </p:sp>
      <p:sp>
        <p:nvSpPr>
          <p:cNvPr id="131" name="Google Shape;131;p4"/>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90"/>
              <a:buNone/>
            </a:pPr>
            <a:r>
              <a:rPr lang="tr-TR" sz="1400"/>
              <a:t>Bazen belli işlemleri daha kontrollü yapmak amacıyla programcı yapılan işlemde işlene veri tipini bir başka ver tipine kasıtlı olarak değiştirir. İşle bu durumda </a:t>
            </a:r>
            <a:r>
              <a:rPr lang="tr-TR" sz="1400">
                <a:solidFill>
                  <a:srgbClr val="0070C0"/>
                </a:solidFill>
              </a:rPr>
              <a:t>tip dönüştürme</a:t>
            </a:r>
            <a:r>
              <a:rPr lang="tr-TR" sz="1400"/>
              <a:t> (</a:t>
            </a:r>
            <a:r>
              <a:rPr lang="tr-TR" sz="1400">
                <a:solidFill>
                  <a:srgbClr val="FF0000"/>
                </a:solidFill>
              </a:rPr>
              <a:t>unary cast</a:t>
            </a:r>
            <a:r>
              <a:rPr lang="tr-TR" sz="1400"/>
              <a:t>) işleci (operatör) kullanılır. </a:t>
            </a:r>
            <a:endParaRPr/>
          </a:p>
          <a:p>
            <a:pPr indent="0" lvl="0" marL="0" rtl="0" algn="l">
              <a:lnSpc>
                <a:spcPct val="100000"/>
              </a:lnSpc>
              <a:spcBef>
                <a:spcPts val="1200"/>
              </a:spcBef>
              <a:spcAft>
                <a:spcPts val="0"/>
              </a:spcAft>
              <a:buSzPts val="1190"/>
              <a:buNone/>
            </a:pPr>
            <a:r>
              <a:rPr lang="tr-TR" sz="1400"/>
              <a:t>Bu işleç, diğer </a:t>
            </a:r>
            <a:r>
              <a:rPr b="1" lang="tr-TR" sz="1400">
                <a:latin typeface="Consolas"/>
                <a:ea typeface="Consolas"/>
                <a:cs typeface="Consolas"/>
                <a:sym typeface="Consolas"/>
              </a:rPr>
              <a:t>-</a:t>
            </a:r>
            <a:r>
              <a:rPr lang="tr-TR" sz="1400"/>
              <a:t>,</a:t>
            </a:r>
            <a:r>
              <a:rPr b="1" lang="tr-TR" sz="1400">
                <a:latin typeface="Consolas"/>
                <a:ea typeface="Consolas"/>
                <a:cs typeface="Consolas"/>
                <a:sym typeface="Consolas"/>
              </a:rPr>
              <a:t>+</a:t>
            </a:r>
            <a:r>
              <a:rPr lang="tr-TR" sz="1400"/>
              <a:t>, !, </a:t>
            </a:r>
            <a:r>
              <a:rPr b="1" lang="tr-TR" sz="1400">
                <a:latin typeface="Consolas"/>
                <a:ea typeface="Consolas"/>
                <a:cs typeface="Consolas"/>
                <a:sym typeface="Consolas"/>
              </a:rPr>
              <a:t>--</a:t>
            </a:r>
            <a:r>
              <a:rPr lang="tr-TR" sz="1400"/>
              <a:t>(pre-decrement), </a:t>
            </a:r>
            <a:r>
              <a:rPr b="1" lang="tr-TR" sz="1400">
                <a:latin typeface="Consolas"/>
                <a:ea typeface="Consolas"/>
                <a:cs typeface="Consolas"/>
                <a:sym typeface="Consolas"/>
              </a:rPr>
              <a:t>++</a:t>
            </a:r>
            <a:r>
              <a:rPr lang="tr-TR" sz="1400"/>
              <a:t>(pre-increment) gibi işleçlerle aynı önceliklidir.</a:t>
            </a:r>
            <a:endParaRPr/>
          </a:p>
          <a:p>
            <a:pPr indent="0" lvl="0" marL="0" rtl="0" algn="l">
              <a:lnSpc>
                <a:spcPct val="100000"/>
              </a:lnSpc>
              <a:spcBef>
                <a:spcPts val="1200"/>
              </a:spcBef>
              <a:spcAft>
                <a:spcPts val="0"/>
              </a:spcAft>
              <a:buSzPts val="1190"/>
              <a:buNone/>
            </a:pPr>
            <a:r>
              <a:rPr lang="tr-TR" sz="1400"/>
              <a:t>İfadenin (</a:t>
            </a:r>
            <a:r>
              <a:rPr lang="tr-TR" sz="1400">
                <a:solidFill>
                  <a:srgbClr val="FF0000"/>
                </a:solidFill>
              </a:rPr>
              <a:t>expression</a:t>
            </a:r>
            <a:r>
              <a:rPr lang="tr-TR" sz="1400"/>
              <a:t>) önünde kullanılır ve parantez içerisinde dönüştürülmek istenen veri tipi olarak kullanılır.</a:t>
            </a:r>
            <a:endParaRPr/>
          </a:p>
          <a:p>
            <a:pPr indent="0" lvl="0" marL="0" rtl="0" algn="l">
              <a:lnSpc>
                <a:spcPct val="100000"/>
              </a:lnSpc>
              <a:spcBef>
                <a:spcPts val="1200"/>
              </a:spcBef>
              <a:spcAft>
                <a:spcPts val="0"/>
              </a:spcAft>
              <a:buSzPts val="1190"/>
              <a:buNone/>
            </a:pPr>
            <a:r>
              <a:rPr lang="tr-TR" sz="1400">
                <a:latin typeface="Consolas"/>
                <a:ea typeface="Consolas"/>
                <a:cs typeface="Consolas"/>
                <a:sym typeface="Consolas"/>
              </a:rPr>
              <a:t>int j=</a:t>
            </a:r>
            <a:r>
              <a:rPr lang="tr-TR" sz="1400">
                <a:highlight>
                  <a:srgbClr val="FFFF00"/>
                </a:highlight>
                <a:latin typeface="Consolas"/>
                <a:ea typeface="Consolas"/>
                <a:cs typeface="Consolas"/>
                <a:sym typeface="Consolas"/>
              </a:rPr>
              <a:t>(int)</a:t>
            </a:r>
            <a:r>
              <a:rPr lang="tr-TR" sz="1400">
                <a:latin typeface="Consolas"/>
                <a:ea typeface="Consolas"/>
                <a:cs typeface="Consolas"/>
                <a:sym typeface="Consolas"/>
              </a:rPr>
              <a:t> 12.8/4;</a:t>
            </a:r>
            <a:endParaRPr/>
          </a:p>
          <a:p>
            <a:pPr indent="0" lvl="0" marL="0" rtl="0" algn="l">
              <a:lnSpc>
                <a:spcPct val="100000"/>
              </a:lnSpc>
              <a:spcBef>
                <a:spcPts val="1200"/>
              </a:spcBef>
              <a:spcAft>
                <a:spcPts val="0"/>
              </a:spcAft>
              <a:buSzPts val="1190"/>
              <a:buNone/>
            </a:pPr>
            <a:r>
              <a:t/>
            </a:r>
            <a:endParaRPr sz="1400"/>
          </a:p>
        </p:txBody>
      </p:sp>
      <p:sp>
        <p:nvSpPr>
          <p:cNvPr id="132" name="Google Shape;132;p4"/>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SzPct val="85000"/>
              <a:buNone/>
            </a:pPr>
            <a:r>
              <a:rPr lang="tr-TR" sz="2000">
                <a:latin typeface="Consolas"/>
                <a:ea typeface="Consolas"/>
                <a:cs typeface="Consolas"/>
                <a:sym typeface="Consolas"/>
              </a:rPr>
              <a:t>#include&lt;stdio.h&gt;</a:t>
            </a:r>
            <a:endParaRPr/>
          </a:p>
          <a:p>
            <a:pPr indent="0" lvl="0" marL="0" rtl="0" algn="l">
              <a:lnSpc>
                <a:spcPct val="100000"/>
              </a:lnSpc>
              <a:spcBef>
                <a:spcPts val="0"/>
              </a:spcBef>
              <a:spcAft>
                <a:spcPts val="0"/>
              </a:spcAft>
              <a:buSzPct val="85000"/>
              <a:buNone/>
            </a:pPr>
            <a:r>
              <a:t/>
            </a:r>
            <a:endParaRPr sz="2000">
              <a:latin typeface="Consolas"/>
              <a:ea typeface="Consolas"/>
              <a:cs typeface="Consolas"/>
              <a:sym typeface="Consolas"/>
            </a:endParaRPr>
          </a:p>
          <a:p>
            <a:pPr indent="0" lvl="0" marL="0" rtl="0" algn="l">
              <a:lnSpc>
                <a:spcPct val="100000"/>
              </a:lnSpc>
              <a:spcBef>
                <a:spcPts val="0"/>
              </a:spcBef>
              <a:spcAft>
                <a:spcPts val="0"/>
              </a:spcAft>
              <a:buSzPct val="85000"/>
              <a:buNone/>
            </a:pPr>
            <a:r>
              <a:rPr lang="tr-TR" sz="2000">
                <a:latin typeface="Consolas"/>
                <a:ea typeface="Consolas"/>
                <a:cs typeface="Consolas"/>
                <a:sym typeface="Consolas"/>
              </a:rPr>
              <a:t>int main() {</a:t>
            </a:r>
            <a:endParaRPr/>
          </a:p>
          <a:p>
            <a:pPr indent="0" lvl="0" marL="0" rtl="0" algn="l">
              <a:lnSpc>
                <a:spcPct val="100000"/>
              </a:lnSpc>
              <a:spcBef>
                <a:spcPts val="0"/>
              </a:spcBef>
              <a:spcAft>
                <a:spcPts val="0"/>
              </a:spcAft>
              <a:buSzPct val="85000"/>
              <a:buNone/>
            </a:pPr>
            <a:r>
              <a:rPr lang="tr-TR" sz="2000">
                <a:latin typeface="Consolas"/>
                <a:ea typeface="Consolas"/>
                <a:cs typeface="Consolas"/>
                <a:sym typeface="Consolas"/>
              </a:rPr>
              <a:t>   float x = 9.9;</a:t>
            </a:r>
            <a:endParaRPr/>
          </a:p>
          <a:p>
            <a:pPr indent="0" lvl="0" marL="0" rtl="0" algn="l">
              <a:lnSpc>
                <a:spcPct val="100000"/>
              </a:lnSpc>
              <a:spcBef>
                <a:spcPts val="0"/>
              </a:spcBef>
              <a:spcAft>
                <a:spcPts val="0"/>
              </a:spcAft>
              <a:buSzPct val="85000"/>
              <a:buNone/>
            </a:pPr>
            <a:r>
              <a:rPr lang="tr-TR" sz="2000">
                <a:latin typeface="Consolas"/>
                <a:ea typeface="Consolas"/>
                <a:cs typeface="Consolas"/>
                <a:sym typeface="Consolas"/>
              </a:rPr>
              <a:t>   int y = x+3.3;</a:t>
            </a:r>
            <a:endParaRPr/>
          </a:p>
          <a:p>
            <a:pPr indent="0" lvl="0" marL="0" rtl="0" algn="l">
              <a:lnSpc>
                <a:spcPct val="100000"/>
              </a:lnSpc>
              <a:spcBef>
                <a:spcPts val="0"/>
              </a:spcBef>
              <a:spcAft>
                <a:spcPts val="0"/>
              </a:spcAft>
              <a:buSzPct val="85000"/>
              <a:buNone/>
            </a:pPr>
            <a:r>
              <a:rPr lang="tr-TR" sz="2000">
                <a:latin typeface="Consolas"/>
                <a:ea typeface="Consolas"/>
                <a:cs typeface="Consolas"/>
                <a:sym typeface="Consolas"/>
              </a:rPr>
              <a:t>   int z= </a:t>
            </a:r>
            <a:r>
              <a:rPr lang="tr-TR" sz="2000">
                <a:highlight>
                  <a:srgbClr val="FFFF00"/>
                </a:highlight>
                <a:latin typeface="Consolas"/>
                <a:ea typeface="Consolas"/>
                <a:cs typeface="Consolas"/>
                <a:sym typeface="Consolas"/>
              </a:rPr>
              <a:t>(int)</a:t>
            </a:r>
            <a:r>
              <a:rPr lang="tr-TR" sz="2000">
                <a:latin typeface="Consolas"/>
                <a:ea typeface="Consolas"/>
                <a:cs typeface="Consolas"/>
                <a:sym typeface="Consolas"/>
              </a:rPr>
              <a:t>(x)+3.3;</a:t>
            </a:r>
            <a:endParaRPr/>
          </a:p>
          <a:p>
            <a:pPr indent="0" lvl="0" marL="0" rtl="0" algn="l">
              <a:lnSpc>
                <a:spcPct val="100000"/>
              </a:lnSpc>
              <a:spcBef>
                <a:spcPts val="0"/>
              </a:spcBef>
              <a:spcAft>
                <a:spcPts val="0"/>
              </a:spcAft>
              <a:buSzPct val="85000"/>
              <a:buNone/>
            </a:pPr>
            <a:r>
              <a:t/>
            </a:r>
            <a:endParaRPr sz="2000">
              <a:latin typeface="Consolas"/>
              <a:ea typeface="Consolas"/>
              <a:cs typeface="Consolas"/>
              <a:sym typeface="Consolas"/>
            </a:endParaRPr>
          </a:p>
          <a:p>
            <a:pPr indent="0" lvl="0" marL="0" rtl="0" algn="l">
              <a:lnSpc>
                <a:spcPct val="100000"/>
              </a:lnSpc>
              <a:spcBef>
                <a:spcPts val="0"/>
              </a:spcBef>
              <a:spcAft>
                <a:spcPts val="0"/>
              </a:spcAft>
              <a:buSzPct val="85000"/>
              <a:buNone/>
            </a:pPr>
            <a:r>
              <a:rPr lang="tr-TR" sz="2000">
                <a:latin typeface="Consolas"/>
                <a:ea typeface="Consolas"/>
                <a:cs typeface="Consolas"/>
                <a:sym typeface="Consolas"/>
              </a:rPr>
              <a:t>   printf("x: %f\n",x);    </a:t>
            </a:r>
            <a:endParaRPr>
              <a:latin typeface="Consolas"/>
              <a:ea typeface="Consolas"/>
              <a:cs typeface="Consolas"/>
              <a:sym typeface="Consolas"/>
            </a:endParaRPr>
          </a:p>
          <a:p>
            <a:pPr indent="0" lvl="0" marL="0" rtl="0" algn="l">
              <a:lnSpc>
                <a:spcPct val="100000"/>
              </a:lnSpc>
              <a:spcBef>
                <a:spcPts val="0"/>
              </a:spcBef>
              <a:spcAft>
                <a:spcPts val="0"/>
              </a:spcAft>
              <a:buSzPct val="85000"/>
              <a:buNone/>
            </a:pPr>
            <a:r>
              <a:rPr lang="tr-TR" sz="2000">
                <a:latin typeface="Consolas"/>
                <a:ea typeface="Consolas"/>
                <a:cs typeface="Consolas"/>
                <a:sym typeface="Consolas"/>
              </a:rPr>
              <a:t>   printf("y: %d\n",y);</a:t>
            </a:r>
            <a:endParaRPr/>
          </a:p>
          <a:p>
            <a:pPr indent="0" lvl="0" marL="0" rtl="0" algn="l">
              <a:lnSpc>
                <a:spcPct val="100000"/>
              </a:lnSpc>
              <a:spcBef>
                <a:spcPts val="0"/>
              </a:spcBef>
              <a:spcAft>
                <a:spcPts val="0"/>
              </a:spcAft>
              <a:buSzPct val="85000"/>
              <a:buNone/>
            </a:pPr>
            <a:r>
              <a:rPr lang="tr-TR" sz="2000">
                <a:latin typeface="Consolas"/>
                <a:ea typeface="Consolas"/>
                <a:cs typeface="Consolas"/>
                <a:sym typeface="Consolas"/>
              </a:rPr>
              <a:t>   printf("z: %d\n",z);</a:t>
            </a:r>
            <a:endParaRPr/>
          </a:p>
          <a:p>
            <a:pPr indent="0" lvl="0" marL="0" rtl="0" algn="l">
              <a:lnSpc>
                <a:spcPct val="100000"/>
              </a:lnSpc>
              <a:spcBef>
                <a:spcPts val="0"/>
              </a:spcBef>
              <a:spcAft>
                <a:spcPts val="0"/>
              </a:spcAft>
              <a:buSzPct val="85000"/>
              <a:buNone/>
            </a:pPr>
            <a:r>
              <a:t/>
            </a:r>
            <a:endParaRPr sz="2000">
              <a:latin typeface="Consolas"/>
              <a:ea typeface="Consolas"/>
              <a:cs typeface="Consolas"/>
              <a:sym typeface="Consolas"/>
            </a:endParaRPr>
          </a:p>
          <a:p>
            <a:pPr indent="0" lvl="0" marL="0" rtl="0" algn="l">
              <a:lnSpc>
                <a:spcPct val="100000"/>
              </a:lnSpc>
              <a:spcBef>
                <a:spcPts val="0"/>
              </a:spcBef>
              <a:spcAft>
                <a:spcPts val="0"/>
              </a:spcAft>
              <a:buSzPct val="85000"/>
              <a:buNone/>
            </a:pPr>
            <a:r>
              <a:rPr lang="tr-TR" sz="2000">
                <a:latin typeface="Consolas"/>
                <a:ea typeface="Consolas"/>
                <a:cs typeface="Consolas"/>
                <a:sym typeface="Consolas"/>
              </a:rPr>
              <a:t>   return 0;</a:t>
            </a:r>
            <a:endParaRPr/>
          </a:p>
          <a:p>
            <a:pPr indent="0" lvl="0" marL="0" rtl="0" algn="l">
              <a:lnSpc>
                <a:spcPct val="100000"/>
              </a:lnSpc>
              <a:spcBef>
                <a:spcPts val="0"/>
              </a:spcBef>
              <a:spcAft>
                <a:spcPts val="0"/>
              </a:spcAft>
              <a:buSzPct val="85000"/>
              <a:buNone/>
            </a:pPr>
            <a:r>
              <a:rPr lang="tr-TR" sz="2000">
                <a:latin typeface="Consolas"/>
                <a:ea typeface="Consolas"/>
                <a:cs typeface="Consolas"/>
                <a:sym typeface="Consolas"/>
              </a:rPr>
              <a:t>}</a:t>
            </a:r>
            <a:endParaRPr sz="2000">
              <a:latin typeface="Consolas"/>
              <a:ea typeface="Consolas"/>
              <a:cs typeface="Consolas"/>
              <a:sym typeface="Consolas"/>
            </a:endParaRPr>
          </a:p>
          <a:p>
            <a:pPr indent="0" lvl="0" marL="0" rtl="0" algn="l">
              <a:lnSpc>
                <a:spcPct val="100000"/>
              </a:lnSpc>
              <a:spcBef>
                <a:spcPts val="0"/>
              </a:spcBef>
              <a:spcAft>
                <a:spcPts val="0"/>
              </a:spcAft>
              <a:buSzPct val="85000"/>
              <a:buNone/>
            </a:pPr>
            <a:r>
              <a:rPr b="1" lang="tr-TR">
                <a:latin typeface="Consolas"/>
                <a:ea typeface="Consolas"/>
                <a:cs typeface="Consolas"/>
                <a:sym typeface="Consolas"/>
              </a:rPr>
              <a:t>/*</a:t>
            </a:r>
            <a:endParaRPr/>
          </a:p>
          <a:p>
            <a:pPr indent="0" lvl="0" marL="0" rtl="0" algn="l">
              <a:lnSpc>
                <a:spcPct val="100000"/>
              </a:lnSpc>
              <a:spcBef>
                <a:spcPts val="0"/>
              </a:spcBef>
              <a:spcAft>
                <a:spcPts val="0"/>
              </a:spcAft>
              <a:buSzPct val="85000"/>
              <a:buNone/>
            </a:pPr>
            <a:r>
              <a:rPr b="1" lang="tr-TR">
                <a:latin typeface="Consolas"/>
                <a:ea typeface="Consolas"/>
                <a:cs typeface="Consolas"/>
                <a:sym typeface="Consolas"/>
              </a:rPr>
              <a:t>x: 9.900000</a:t>
            </a:r>
            <a:endParaRPr/>
          </a:p>
          <a:p>
            <a:pPr indent="0" lvl="0" marL="0" rtl="0" algn="l">
              <a:lnSpc>
                <a:spcPct val="100000"/>
              </a:lnSpc>
              <a:spcBef>
                <a:spcPts val="0"/>
              </a:spcBef>
              <a:spcAft>
                <a:spcPts val="0"/>
              </a:spcAft>
              <a:buSzPct val="85000"/>
              <a:buNone/>
            </a:pPr>
            <a:r>
              <a:rPr b="1" lang="tr-TR">
                <a:latin typeface="Consolas"/>
                <a:ea typeface="Consolas"/>
                <a:cs typeface="Consolas"/>
                <a:sym typeface="Consolas"/>
              </a:rPr>
              <a:t>y: </a:t>
            </a:r>
            <a:r>
              <a:rPr b="1" lang="tr-TR">
                <a:highlight>
                  <a:srgbClr val="FFFF00"/>
                </a:highlight>
                <a:latin typeface="Consolas"/>
                <a:ea typeface="Consolas"/>
                <a:cs typeface="Consolas"/>
                <a:sym typeface="Consolas"/>
              </a:rPr>
              <a:t>13</a:t>
            </a:r>
            <a:endParaRPr/>
          </a:p>
          <a:p>
            <a:pPr indent="0" lvl="0" marL="0" rtl="0" algn="l">
              <a:lnSpc>
                <a:spcPct val="100000"/>
              </a:lnSpc>
              <a:spcBef>
                <a:spcPts val="0"/>
              </a:spcBef>
              <a:spcAft>
                <a:spcPts val="0"/>
              </a:spcAft>
              <a:buSzPct val="85000"/>
              <a:buNone/>
            </a:pPr>
            <a:r>
              <a:rPr b="1" lang="tr-TR">
                <a:latin typeface="Consolas"/>
                <a:ea typeface="Consolas"/>
                <a:cs typeface="Consolas"/>
                <a:sym typeface="Consolas"/>
              </a:rPr>
              <a:t>z: </a:t>
            </a:r>
            <a:r>
              <a:rPr b="1" lang="tr-TR">
                <a:highlight>
                  <a:srgbClr val="FFFF00"/>
                </a:highlight>
                <a:latin typeface="Consolas"/>
                <a:ea typeface="Consolas"/>
                <a:cs typeface="Consolas"/>
                <a:sym typeface="Consolas"/>
              </a:rPr>
              <a:t>12</a:t>
            </a:r>
            <a:endParaRPr b="1">
              <a:highlight>
                <a:srgbClr val="FFFF00"/>
              </a:highlight>
              <a:latin typeface="Consolas"/>
              <a:ea typeface="Consolas"/>
              <a:cs typeface="Consolas"/>
              <a:sym typeface="Consolas"/>
            </a:endParaRPr>
          </a:p>
          <a:p>
            <a:pPr indent="0" lvl="0" marL="0" rtl="0" algn="l">
              <a:lnSpc>
                <a:spcPct val="100000"/>
              </a:lnSpc>
              <a:spcBef>
                <a:spcPts val="0"/>
              </a:spcBef>
              <a:spcAft>
                <a:spcPts val="0"/>
              </a:spcAft>
              <a:buSzPct val="85000"/>
              <a:buNone/>
            </a:pPr>
            <a:r>
              <a:rPr b="1" lang="tr-TR">
                <a:latin typeface="Consolas"/>
                <a:ea typeface="Consolas"/>
                <a:cs typeface="Consolas"/>
                <a:sym typeface="Consolas"/>
              </a:rPr>
              <a:t>*/</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TIP DÖNÜŞÜMÜ</a:t>
            </a:r>
            <a:endParaRPr/>
          </a:p>
        </p:txBody>
      </p:sp>
      <p:graphicFrame>
        <p:nvGraphicFramePr>
          <p:cNvPr id="139" name="Google Shape;139;p5"/>
          <p:cNvGraphicFramePr/>
          <p:nvPr/>
        </p:nvGraphicFramePr>
        <p:xfrm>
          <a:off x="238125" y="352425"/>
          <a:ext cx="3000000" cy="3000000"/>
        </p:xfrm>
        <a:graphic>
          <a:graphicData uri="http://schemas.openxmlformats.org/drawingml/2006/table">
            <a:tbl>
              <a:tblPr bandRow="1" firstRow="1">
                <a:noFill/>
                <a:tableStyleId>{CBB8D577-9A3A-45FC-BECC-0D7F935B6A57}</a:tableStyleId>
              </a:tblPr>
              <a:tblGrid>
                <a:gridCol w="3914775"/>
                <a:gridCol w="3914775"/>
              </a:tblGrid>
              <a:tr h="370850">
                <a:tc>
                  <a:txBody>
                    <a:bodyPr/>
                    <a:lstStyle/>
                    <a:p>
                      <a:pPr indent="0" lvl="0" marL="0" marR="0" rtl="0" algn="l">
                        <a:spcBef>
                          <a:spcPts val="0"/>
                        </a:spcBef>
                        <a:spcAft>
                          <a:spcPts val="0"/>
                        </a:spcAft>
                        <a:buNone/>
                      </a:pPr>
                      <a:r>
                        <a:rPr lang="tr-TR" sz="1100" u="none" cap="none" strike="noStrike"/>
                        <a:t>Üstünlükleri</a:t>
                      </a:r>
                      <a:endParaRPr/>
                    </a:p>
                  </a:txBody>
                  <a:tcPr marT="45725" marB="45725" marR="91450" marL="91450"/>
                </a:tc>
                <a:tc>
                  <a:txBody>
                    <a:bodyPr/>
                    <a:lstStyle/>
                    <a:p>
                      <a:pPr indent="0" lvl="0" marL="0" marR="0" rtl="0" algn="l">
                        <a:spcBef>
                          <a:spcPts val="0"/>
                        </a:spcBef>
                        <a:spcAft>
                          <a:spcPts val="0"/>
                        </a:spcAft>
                        <a:buNone/>
                      </a:pPr>
                      <a:r>
                        <a:rPr lang="tr-TR" sz="1100"/>
                        <a:t>Zayıflıkları</a:t>
                      </a:r>
                      <a:endParaRPr/>
                    </a:p>
                  </a:txBody>
                  <a:tcPr marT="45725" marB="45725" marR="91450" marL="91450"/>
                </a:tc>
              </a:tr>
              <a:tr h="370850">
                <a:tc>
                  <a:txBody>
                    <a:bodyPr/>
                    <a:lstStyle/>
                    <a:p>
                      <a:pPr indent="0" lvl="0" marL="0" marR="0" rtl="0" algn="l">
                        <a:spcBef>
                          <a:spcPts val="0"/>
                        </a:spcBef>
                        <a:spcAft>
                          <a:spcPts val="0"/>
                        </a:spcAft>
                        <a:buNone/>
                      </a:pPr>
                      <a:r>
                        <a:rPr b="1" lang="tr-TR" sz="1100"/>
                        <a:t>İşlemlerde Esneklik: </a:t>
                      </a:r>
                      <a:r>
                        <a:rPr lang="tr-TR" sz="1100"/>
                        <a:t>Farklı veri tiplerini içeren işlemleri gerçekleştirmede esneklik sağlar. Programcının verileri bir tipten diğerine açıkça dönüştürmesini sağlayarak karışık tip aritmetiğini ve diğer işlemleri kolaylaştırır. </a:t>
                      </a:r>
                      <a:endParaRPr/>
                    </a:p>
                  </a:txBody>
                  <a:tcPr marT="45725" marB="45725" marR="91450" marL="91450"/>
                </a:tc>
                <a:tc>
                  <a:txBody>
                    <a:bodyPr/>
                    <a:lstStyle/>
                    <a:p>
                      <a:pPr indent="0" lvl="0" marL="0" marR="0" rtl="0" algn="l">
                        <a:spcBef>
                          <a:spcPts val="0"/>
                        </a:spcBef>
                        <a:spcAft>
                          <a:spcPts val="0"/>
                        </a:spcAft>
                        <a:buNone/>
                      </a:pPr>
                      <a:r>
                        <a:rPr b="1" lang="tr-TR" sz="1100"/>
                        <a:t>Hassasiyet Kaybı: T</a:t>
                      </a:r>
                      <a:r>
                        <a:rPr lang="tr-TR" sz="1100"/>
                        <a:t>ip dönüştürmenin en büyük dezavantajlarından biri hassasiyet kaybı potansiyelidir. Örneğin, kayan noktalı bir sayıyı tam sayıya dönüştürürken kesirli kısım kesilir ve bu da bilgi kaybına yol açar.</a:t>
                      </a:r>
                      <a:endParaRPr/>
                    </a:p>
                  </a:txBody>
                  <a:tcPr marT="45725" marB="45725" marR="91450" marL="91450"/>
                </a:tc>
              </a:tr>
              <a:tr h="370850">
                <a:tc>
                  <a:txBody>
                    <a:bodyPr/>
                    <a:lstStyle/>
                    <a:p>
                      <a:pPr indent="0" lvl="0" marL="0" marR="0" rtl="0" algn="l">
                        <a:spcBef>
                          <a:spcPts val="0"/>
                        </a:spcBef>
                        <a:spcAft>
                          <a:spcPts val="0"/>
                        </a:spcAft>
                        <a:buNone/>
                      </a:pPr>
                      <a:r>
                        <a:rPr b="1" lang="tr-TR" sz="1100"/>
                        <a:t>Uyumluluk: </a:t>
                      </a:r>
                      <a:r>
                        <a:rPr lang="tr-TR" sz="1100"/>
                        <a:t>Farklı veri tipleri arasında uyumluluğun sağlanmasına yardımcı olur. Programcının verileri belirli bir bağlamda kullanmadan önce uyumlu bir tipe dönüştürmesini sağlayarak veri uyumsuzluğu hatalarını önler. </a:t>
                      </a:r>
                      <a:endParaRPr/>
                    </a:p>
                  </a:txBody>
                  <a:tcPr marT="45725" marB="45725" marR="91450" marL="91450"/>
                </a:tc>
                <a:tc>
                  <a:txBody>
                    <a:bodyPr/>
                    <a:lstStyle/>
                    <a:p>
                      <a:pPr indent="0" lvl="0" marL="0" marR="0" rtl="0" algn="l">
                        <a:spcBef>
                          <a:spcPts val="0"/>
                        </a:spcBef>
                        <a:spcAft>
                          <a:spcPts val="0"/>
                        </a:spcAft>
                        <a:buNone/>
                      </a:pPr>
                      <a:r>
                        <a:rPr b="1" lang="tr-TR" sz="1100"/>
                        <a:t>Çalışma Zamanı Yükü:</a:t>
                      </a:r>
                      <a:r>
                        <a:rPr b="0" lang="tr-TR" sz="1100"/>
                        <a:t> Bilinçli</a:t>
                      </a:r>
                      <a:r>
                        <a:rPr lang="tr-TR" sz="1100"/>
                        <a:t> tip dönüştürme genellikle program yürütme sırasında dönüştürmenin gerçekleştirilmesi gerektiğinden çalışma zamanı yüküne neden olur. Bu ek işlem, özellikle tip dönüştürmenin sık olduğu durumlarda performansı etkileyebilir.</a:t>
                      </a:r>
                      <a:endParaRPr/>
                    </a:p>
                  </a:txBody>
                  <a:tcPr marT="45725" marB="45725" marR="91450" marL="91450"/>
                </a:tc>
              </a:tr>
              <a:tr h="370850">
                <a:tc>
                  <a:txBody>
                    <a:bodyPr/>
                    <a:lstStyle/>
                    <a:p>
                      <a:pPr indent="0" lvl="0" marL="0" marR="0" rtl="0" algn="l">
                        <a:spcBef>
                          <a:spcPts val="0"/>
                        </a:spcBef>
                        <a:spcAft>
                          <a:spcPts val="0"/>
                        </a:spcAft>
                        <a:buNone/>
                      </a:pPr>
                      <a:r>
                        <a:rPr b="1" lang="tr-TR" sz="1100"/>
                        <a:t>Hassasiyet Kontrolü: </a:t>
                      </a:r>
                      <a:r>
                        <a:rPr lang="tr-TR" sz="1100"/>
                        <a:t>Hassasiyet kontrolünün kritik olduğu durumlarda, programcının özellikle sayısal işlemlerde veri tipleri arasında dönüşüm yaparak istenen hassasiyeti açıkça belirtmesini sağlar. </a:t>
                      </a:r>
                      <a:endParaRPr/>
                    </a:p>
                  </a:txBody>
                  <a:tcPr marT="45725" marB="45725" marR="91450" marL="91450"/>
                </a:tc>
                <a:tc>
                  <a:txBody>
                    <a:bodyPr/>
                    <a:lstStyle/>
                    <a:p>
                      <a:pPr indent="0" lvl="0" marL="0" marR="0" rtl="0" algn="l">
                        <a:spcBef>
                          <a:spcPts val="0"/>
                        </a:spcBef>
                        <a:spcAft>
                          <a:spcPts val="0"/>
                        </a:spcAft>
                        <a:buNone/>
                      </a:pPr>
                      <a:r>
                        <a:rPr b="1" lang="tr-TR" sz="1100"/>
                        <a:t>Derleyici Uyarıları ve Hataları</a:t>
                      </a:r>
                      <a:r>
                        <a:rPr lang="tr-TR" sz="1100"/>
                        <a:t>: Yanlış veya güvenli olmayan tip dönüştürme, derleyici uyarılarına veya hatalarına yol açabilir. Örneğin, uyumsuz tipler arasında dönüştürme yapmaya çalışmak veya geçersiz dönüştürme sözdizimi kullanmak, hata ayıklaması zor olabilecek sorunlara yol açabilir.</a:t>
                      </a:r>
                      <a:endParaRPr/>
                    </a:p>
                  </a:txBody>
                  <a:tcPr marT="45725" marB="45725" marR="91450" marL="91450"/>
                </a:tc>
              </a:tr>
              <a:tr h="370850">
                <a:tc>
                  <a:txBody>
                    <a:bodyPr/>
                    <a:lstStyle/>
                    <a:p>
                      <a:pPr indent="0" lvl="0" marL="0" marR="0" rtl="0" algn="l">
                        <a:spcBef>
                          <a:spcPts val="0"/>
                        </a:spcBef>
                        <a:spcAft>
                          <a:spcPts val="0"/>
                        </a:spcAft>
                        <a:buNone/>
                      </a:pPr>
                      <a:r>
                        <a:rPr b="1" lang="tr-TR" sz="1100"/>
                        <a:t>Açıklık: </a:t>
                      </a:r>
                      <a:r>
                        <a:rPr lang="tr-TR" sz="1100"/>
                        <a:t>Tip dönüşümü, programcının veri tipini değiştirme niyetini belirterek kodu daha açık hale getirir. Bu, kod okunabilirliğini artırabilir ve işlenen veri tipiyle ilgili kafa karışıklığını azaltabilir.</a:t>
                      </a:r>
                      <a:endParaRPr/>
                    </a:p>
                  </a:txBody>
                  <a:tcPr marT="45725" marB="45725" marR="91450" marL="91450"/>
                </a:tc>
                <a:tc>
                  <a:txBody>
                    <a:bodyPr/>
                    <a:lstStyle/>
                    <a:p>
                      <a:pPr indent="0" lvl="0" marL="0" marR="0" rtl="0" algn="l">
                        <a:spcBef>
                          <a:spcPts val="0"/>
                        </a:spcBef>
                        <a:spcAft>
                          <a:spcPts val="0"/>
                        </a:spcAft>
                        <a:buNone/>
                      </a:pPr>
                      <a:r>
                        <a:rPr b="1" lang="tr-TR" sz="1100"/>
                        <a:t>Tanımsız Davranış Potansiyeli: </a:t>
                      </a:r>
                      <a:r>
                        <a:rPr lang="tr-TR" sz="1100"/>
                        <a:t>Bazı durumlarda, tip dönüştürme, özellikle uyumsuz tipler arasında dönüştürme yaparken veya dönüştürülen değer hedef tipin aralığının dışında olduğunda tanımsız davranışa yol açabilir. Bu, programda öngörülemezliğe neden olabilir.</a:t>
                      </a:r>
                      <a:endParaRPr/>
                    </a:p>
                  </a:txBody>
                  <a:tcPr marT="45725" marB="45725" marR="91450" marL="91450"/>
                </a:tc>
              </a:tr>
              <a:tr h="370850">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rPr b="1" lang="tr-TR" sz="1100"/>
                        <a:t>Kod Bakım Zorlukları: </a:t>
                      </a:r>
                      <a:r>
                        <a:rPr lang="tr-TR" sz="1100"/>
                        <a:t>Bilinçli tip dönüşümüne kodun bakımı ve anlaşılması, özellikle karmaşık veya iç içe ifadelerde gerçekleştirildiğinde, daha zor hale gelebilir. Bu, artan kod karmaşıklığına ve azalan okunabilirliğe yol açabilir.</a:t>
                      </a:r>
                      <a:endParaRPr/>
                    </a:p>
                  </a:txBody>
                  <a:tcPr marT="45725" marB="45725" marR="91450" marL="91450"/>
                </a:tc>
              </a:tr>
              <a:tr h="370850">
                <a:tc>
                  <a:txBody>
                    <a:bodyPr/>
                    <a:lstStyle/>
                    <a:p>
                      <a:pPr indent="0" lvl="0" marL="0" marR="0" rtl="0" algn="l">
                        <a:spcBef>
                          <a:spcPts val="0"/>
                        </a:spcBef>
                        <a:spcAft>
                          <a:spcPts val="0"/>
                        </a:spcAft>
                        <a:buNone/>
                      </a:pPr>
                      <a:r>
                        <a:t/>
                      </a:r>
                      <a:endParaRPr sz="1100"/>
                    </a:p>
                  </a:txBody>
                  <a:tcPr marT="45725" marB="45725" marR="91450" marL="91450"/>
                </a:tc>
                <a:tc>
                  <a:txBody>
                    <a:bodyPr/>
                    <a:lstStyle/>
                    <a:p>
                      <a:pPr indent="0" lvl="0" marL="0" marR="0" rtl="0" algn="l">
                        <a:spcBef>
                          <a:spcPts val="0"/>
                        </a:spcBef>
                        <a:spcAft>
                          <a:spcPts val="0"/>
                        </a:spcAft>
                        <a:buNone/>
                      </a:pPr>
                      <a:r>
                        <a:rPr b="1" lang="tr-TR" sz="1100"/>
                        <a:t>Taşınabilirlik Endişeleri: </a:t>
                      </a:r>
                      <a:r>
                        <a:rPr lang="tr-TR" sz="1100"/>
                        <a:t>Bilinçli tip dönüşümüne farklı platformlar veya derleyiciler arasında daha az taşınabilir olabilir. C'de tip dönüşümünün davranışı değişebilir ve belirli veri tipi boyutları hakkındaki varsayımlar tüm ortamlarda geçerli olmayabilir.</a:t>
                      </a:r>
                      <a:endParaRPr/>
                    </a:p>
                  </a:txBody>
                  <a:tcPr marT="45725" marB="45725" marR="91450" marL="91450"/>
                </a:tc>
              </a:tr>
            </a:tbl>
          </a:graphicData>
        </a:graphic>
      </p:graphicFrame>
      <p:sp>
        <p:nvSpPr>
          <p:cNvPr id="140" name="Google Shape;140;p5"/>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190"/>
              <a:buNone/>
            </a:pPr>
            <a:r>
              <a:rPr b="1" lang="tr-TR"/>
              <a:t>Otomatik (implicit) Tip Dönüşümü: </a:t>
            </a:r>
            <a:r>
              <a:rPr lang="tr-TR"/>
              <a:t>Derleyici tarafından herhangi bir veri kaybı olmadan bir veri tipini diğerine güvenli bir şekilde dönüştürebildiğinde otomatik olarak gerçekleştirilir. Örneğin, bir tam sayıyı kayan nokta sayısına dönüştürür. </a:t>
            </a:r>
            <a:endParaRPr/>
          </a:p>
          <a:p>
            <a:pPr indent="0" lvl="0" marL="0" rtl="0" algn="l">
              <a:lnSpc>
                <a:spcPct val="100000"/>
              </a:lnSpc>
              <a:spcBef>
                <a:spcPts val="1000"/>
              </a:spcBef>
              <a:spcAft>
                <a:spcPts val="0"/>
              </a:spcAft>
              <a:buSzPts val="1190"/>
              <a:buNone/>
            </a:pPr>
            <a:r>
              <a:rPr b="1" lang="tr-TR"/>
              <a:t>Açık Tip Dönüşümü: </a:t>
            </a:r>
            <a:endParaRPr/>
          </a:p>
          <a:p>
            <a:pPr indent="0" lvl="0" marL="0" rtl="0" algn="l">
              <a:lnSpc>
                <a:spcPct val="100000"/>
              </a:lnSpc>
              <a:spcBef>
                <a:spcPts val="1000"/>
              </a:spcBef>
              <a:spcAft>
                <a:spcPts val="0"/>
              </a:spcAft>
              <a:buSzPts val="1190"/>
              <a:buNone/>
            </a:pPr>
            <a:r>
              <a:rPr lang="tr-TR"/>
              <a:t>Tip dönüşüm operatörü veya tip zorlaması olarak da bilinen bu tip dönüşüm, programcı tarafından açık bir şekilde yapılır. Bir değeri bir tipten diğerine dönüştürmek için dönüşüm operatörünü (içinde bir tip bulunan parantezler) kullanmayı içerir.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Font typeface="Cambria"/>
              <a:buNone/>
            </a:pPr>
            <a:r>
              <a:rPr lang="tr-TR" sz="2400"/>
              <a:t>ENUM ANAHTAR KELIMESI</a:t>
            </a:r>
            <a:endParaRPr/>
          </a:p>
        </p:txBody>
      </p:sp>
      <p:sp>
        <p:nvSpPr>
          <p:cNvPr id="147" name="Google Shape;147;p6"/>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90"/>
              <a:buNone/>
            </a:pPr>
            <a:r>
              <a:rPr lang="tr-TR" sz="1400">
                <a:latin typeface="Consolas"/>
                <a:ea typeface="Consolas"/>
                <a:cs typeface="Consolas"/>
                <a:sym typeface="Consolas"/>
              </a:rPr>
              <a:t>#include &lt;stdio.h&gt;</a:t>
            </a:r>
            <a:endParaRPr/>
          </a:p>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enum</a:t>
            </a:r>
            <a:r>
              <a:rPr lang="tr-TR" sz="1400">
                <a:latin typeface="Consolas"/>
                <a:ea typeface="Consolas"/>
                <a:cs typeface="Consolas"/>
                <a:sym typeface="Consolas"/>
              </a:rPr>
              <a:t> cinsiyetKodlari {</a:t>
            </a:r>
            <a:r>
              <a:rPr b="1" lang="tr-TR" sz="1400">
                <a:solidFill>
                  <a:srgbClr val="00B050"/>
                </a:solidFill>
                <a:latin typeface="Consolas"/>
                <a:ea typeface="Consolas"/>
                <a:cs typeface="Consolas"/>
                <a:sym typeface="Consolas"/>
              </a:rPr>
              <a:t>ERKEK</a:t>
            </a:r>
            <a:r>
              <a:rPr lang="tr-TR" sz="1400">
                <a:latin typeface="Consolas"/>
                <a:ea typeface="Consolas"/>
                <a:cs typeface="Consolas"/>
                <a:sym typeface="Consolas"/>
              </a:rPr>
              <a:t> = 1, </a:t>
            </a:r>
            <a:r>
              <a:rPr b="1" lang="tr-TR" sz="1400">
                <a:solidFill>
                  <a:srgbClr val="00B050"/>
                </a:solidFill>
                <a:latin typeface="Consolas"/>
                <a:ea typeface="Consolas"/>
                <a:cs typeface="Consolas"/>
                <a:sym typeface="Consolas"/>
              </a:rPr>
              <a:t>KADIN</a:t>
            </a:r>
            <a:r>
              <a:rPr lang="tr-TR" sz="1400">
                <a:latin typeface="Consolas"/>
                <a:ea typeface="Consolas"/>
                <a:cs typeface="Consolas"/>
                <a:sym typeface="Consolas"/>
              </a:rPr>
              <a:t> = 2, </a:t>
            </a:r>
            <a:r>
              <a:rPr b="1" lang="tr-TR" sz="1400">
                <a:solidFill>
                  <a:srgbClr val="00B050"/>
                </a:solidFill>
                <a:latin typeface="Consolas"/>
                <a:ea typeface="Consolas"/>
                <a:cs typeface="Consolas"/>
                <a:sym typeface="Consolas"/>
              </a:rPr>
              <a:t>BELIRSIZ</a:t>
            </a:r>
            <a:r>
              <a:rPr lang="tr-TR" sz="1400">
                <a:latin typeface="Consolas"/>
                <a:ea typeface="Consolas"/>
                <a:cs typeface="Consolas"/>
                <a:sym typeface="Consolas"/>
              </a:rPr>
              <a:t> = 0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Burada tanımlanan tamsayı sabitler aynı konuya (burada cinsiyet) ilişkin bir bütünün parçaları olan (integral) sabitlerdir.</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enum</a:t>
            </a:r>
            <a:r>
              <a:rPr lang="tr-TR" sz="1400">
                <a:latin typeface="Consolas"/>
                <a:ea typeface="Consolas"/>
                <a:cs typeface="Consolas"/>
                <a:sym typeface="Consolas"/>
              </a:rPr>
              <a:t> renkKodlari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b="1" lang="tr-TR" sz="1400">
                <a:solidFill>
                  <a:srgbClr val="00B050"/>
                </a:solidFill>
                <a:latin typeface="Consolas"/>
                <a:ea typeface="Consolas"/>
                <a:cs typeface="Consolas"/>
                <a:sym typeface="Consolas"/>
              </a:rPr>
              <a:t>SIYAH</a:t>
            </a:r>
            <a:r>
              <a:rPr lang="tr-TR" sz="1400">
                <a:latin typeface="Consolas"/>
                <a:ea typeface="Consolas"/>
                <a:cs typeface="Consolas"/>
                <a:sym typeface="Consolas"/>
              </a:rPr>
              <a:t>=0x000000, // Hiç belirtilmez ise 0</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b="1" lang="tr-TR" sz="1400">
                <a:solidFill>
                  <a:srgbClr val="00B050"/>
                </a:solidFill>
                <a:latin typeface="Consolas"/>
                <a:ea typeface="Consolas"/>
                <a:cs typeface="Consolas"/>
                <a:sym typeface="Consolas"/>
              </a:rPr>
              <a:t>KIRMIZI</a:t>
            </a:r>
            <a:r>
              <a:rPr lang="tr-TR" sz="1400">
                <a:latin typeface="Consolas"/>
                <a:ea typeface="Consolas"/>
                <a:cs typeface="Consolas"/>
                <a:sym typeface="Consolas"/>
              </a:rPr>
              <a:t>=0xFF0000, // Hiç belirtilmez ise 1</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b="1" lang="tr-TR" sz="1400">
                <a:solidFill>
                  <a:srgbClr val="00B050"/>
                </a:solidFill>
                <a:latin typeface="Consolas"/>
                <a:ea typeface="Consolas"/>
                <a:cs typeface="Consolas"/>
                <a:sym typeface="Consolas"/>
              </a:rPr>
              <a:t>YESIL</a:t>
            </a:r>
            <a:r>
              <a:rPr lang="tr-TR" sz="1400">
                <a:latin typeface="Consolas"/>
                <a:ea typeface="Consolas"/>
                <a:cs typeface="Consolas"/>
                <a:sym typeface="Consolas"/>
              </a:rPr>
              <a:t>=0x00FF00, // Hiç belirtilmez ise 2</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b="1" lang="tr-TR" sz="1400">
                <a:solidFill>
                  <a:srgbClr val="00B050"/>
                </a:solidFill>
                <a:latin typeface="Consolas"/>
                <a:ea typeface="Consolas"/>
                <a:cs typeface="Consolas"/>
                <a:sym typeface="Consolas"/>
              </a:rPr>
              <a:t>MAVI</a:t>
            </a:r>
            <a:r>
              <a:rPr lang="tr-TR" sz="1400">
                <a:latin typeface="Consolas"/>
                <a:ea typeface="Consolas"/>
                <a:cs typeface="Consolas"/>
                <a:sym typeface="Consolas"/>
              </a:rPr>
              <a:t>=0x0000FF, // Hiç belirtilmez ise 3</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b="1" lang="tr-TR" sz="1400">
                <a:solidFill>
                  <a:srgbClr val="00B050"/>
                </a:solidFill>
                <a:latin typeface="Consolas"/>
                <a:ea typeface="Consolas"/>
                <a:cs typeface="Consolas"/>
                <a:sym typeface="Consolas"/>
              </a:rPr>
              <a:t>BEYAZ</a:t>
            </a:r>
            <a:r>
              <a:rPr lang="tr-TR" sz="1400">
                <a:latin typeface="Consolas"/>
                <a:ea typeface="Consolas"/>
                <a:cs typeface="Consolas"/>
                <a:sym typeface="Consolas"/>
              </a:rPr>
              <a:t>=0xFFFFFF // Hiç belirtilmez ise 4</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 Sabitleri konsola yazıyoruz</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printf("ERKEK = %d\n", </a:t>
            </a:r>
            <a:r>
              <a:rPr b="1" lang="tr-TR" sz="1400">
                <a:solidFill>
                  <a:srgbClr val="00B050"/>
                </a:solidFill>
                <a:latin typeface="Consolas"/>
                <a:ea typeface="Consolas"/>
                <a:cs typeface="Consolas"/>
                <a:sym typeface="Consolas"/>
              </a:rPr>
              <a:t>ERKEK</a:t>
            </a: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printf("KADIN = %d\n", </a:t>
            </a:r>
            <a:r>
              <a:rPr b="1" lang="tr-TR" sz="1400">
                <a:solidFill>
                  <a:srgbClr val="00B050"/>
                </a:solidFill>
                <a:latin typeface="Consolas"/>
                <a:ea typeface="Consolas"/>
                <a:cs typeface="Consolas"/>
                <a:sym typeface="Consolas"/>
              </a:rPr>
              <a:t>KADIN</a:t>
            </a: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printf("BELIRSIZ = %d\n", </a:t>
            </a:r>
            <a:r>
              <a:rPr b="1" lang="tr-TR" sz="1400">
                <a:solidFill>
                  <a:srgbClr val="00B050"/>
                </a:solidFill>
                <a:latin typeface="Consolas"/>
                <a:ea typeface="Consolas"/>
                <a:cs typeface="Consolas"/>
                <a:sym typeface="Consolas"/>
              </a:rPr>
              <a:t>BELIRSIZ</a:t>
            </a: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cinsiyet;</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puts("Cinsiyet Giriniz (0-1-2):");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scanf("%d",&amp;cinsiyet);</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switch (cinsiyet)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case </a:t>
            </a:r>
            <a:r>
              <a:rPr b="1" lang="tr-TR" sz="1400">
                <a:solidFill>
                  <a:srgbClr val="00B050"/>
                </a:solidFill>
                <a:latin typeface="Consolas"/>
                <a:ea typeface="Consolas"/>
                <a:cs typeface="Consolas"/>
                <a:sym typeface="Consolas"/>
              </a:rPr>
              <a:t>ERKEK</a:t>
            </a:r>
            <a:r>
              <a:rPr lang="tr-TR" sz="1400">
                <a:latin typeface="Consolas"/>
                <a:ea typeface="Consolas"/>
                <a:cs typeface="Consolas"/>
                <a:sym typeface="Consolas"/>
              </a:rPr>
              <a:t>: puts("ERKEK Girdiniz"); break;</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case </a:t>
            </a:r>
            <a:r>
              <a:rPr b="1" lang="tr-TR" sz="1400">
                <a:solidFill>
                  <a:srgbClr val="00B050"/>
                </a:solidFill>
                <a:latin typeface="Consolas"/>
                <a:ea typeface="Consolas"/>
                <a:cs typeface="Consolas"/>
                <a:sym typeface="Consolas"/>
              </a:rPr>
              <a:t>KADIN</a:t>
            </a:r>
            <a:r>
              <a:rPr lang="tr-TR" sz="1400">
                <a:latin typeface="Consolas"/>
                <a:ea typeface="Consolas"/>
                <a:cs typeface="Consolas"/>
                <a:sym typeface="Consolas"/>
              </a:rPr>
              <a:t>: puts("KADIN Girdiniz"); break;</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case </a:t>
            </a:r>
            <a:r>
              <a:rPr b="1" lang="tr-TR" sz="1400">
                <a:solidFill>
                  <a:srgbClr val="00B050"/>
                </a:solidFill>
                <a:latin typeface="Consolas"/>
                <a:ea typeface="Consolas"/>
                <a:cs typeface="Consolas"/>
                <a:sym typeface="Consolas"/>
              </a:rPr>
              <a:t>BELIRSIZ</a:t>
            </a:r>
            <a:r>
              <a:rPr lang="tr-TR" sz="1400">
                <a:latin typeface="Consolas"/>
                <a:ea typeface="Consolas"/>
                <a:cs typeface="Consolas"/>
                <a:sym typeface="Consolas"/>
              </a:rPr>
              <a:t>: puts("Cinsiyet Bilinmiyor"); break;</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return 0;</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p:txBody>
      </p:sp>
      <p:sp>
        <p:nvSpPr>
          <p:cNvPr id="148" name="Google Shape;148;p6"/>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360"/>
              <a:buNone/>
            </a:pPr>
            <a:r>
              <a:rPr lang="tr-TR" sz="1600"/>
              <a:t>C numaralandırması (</a:t>
            </a:r>
            <a:r>
              <a:rPr lang="tr-TR" sz="1600">
                <a:solidFill>
                  <a:srgbClr val="C00000"/>
                </a:solidFill>
              </a:rPr>
              <a:t>enum</a:t>
            </a:r>
            <a:r>
              <a:rPr lang="tr-TR" sz="1600"/>
              <a:t>), bir grup tamsayılardan oluşan (integral) sabitten oluşan numaralandırılmış bir veri türüdür. </a:t>
            </a:r>
            <a:endParaRPr/>
          </a:p>
          <a:p>
            <a:pPr indent="0" lvl="0" marL="0" rtl="0" algn="l">
              <a:lnSpc>
                <a:spcPct val="100000"/>
              </a:lnSpc>
              <a:spcBef>
                <a:spcPts val="1000"/>
              </a:spcBef>
              <a:spcAft>
                <a:spcPts val="0"/>
              </a:spcAft>
              <a:buSzPts val="1360"/>
              <a:buNone/>
            </a:pPr>
            <a:r>
              <a:rPr lang="tr-TR" sz="1600"/>
              <a:t>Enum, bir bütünün parçalarını tamsayı olarak ifade eden (integral) sabitlere kullanıcı tanımlı adlar atamak istediğinizde kullanışlıdır.</a:t>
            </a:r>
            <a:endParaRPr/>
          </a:p>
          <a:p>
            <a:pPr indent="0" lvl="0" marL="0" rtl="0" algn="l">
              <a:lnSpc>
                <a:spcPct val="100000"/>
              </a:lnSpc>
              <a:spcBef>
                <a:spcPts val="1000"/>
              </a:spcBef>
              <a:spcAft>
                <a:spcPts val="0"/>
              </a:spcAft>
              <a:buSzPts val="1360"/>
              <a:buNone/>
            </a:pPr>
            <a:r>
              <a:rPr lang="tr-TR" sz="1600"/>
              <a:t>Numaralandırılmış sabitler «integral types» olarak da adlandırılır.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TYPEDEF ANAHTAR KELIMESI </a:t>
            </a:r>
            <a:endParaRPr/>
          </a:p>
        </p:txBody>
      </p:sp>
      <p:sp>
        <p:nvSpPr>
          <p:cNvPr id="154" name="Google Shape;154;p7"/>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20000"/>
              </a:lnSpc>
              <a:spcBef>
                <a:spcPts val="0"/>
              </a:spcBef>
              <a:spcAft>
                <a:spcPts val="0"/>
              </a:spcAft>
              <a:buSzPct val="85000"/>
              <a:buNone/>
            </a:pPr>
            <a:r>
              <a:rPr lang="tr-TR">
                <a:latin typeface="Consolas"/>
                <a:ea typeface="Consolas"/>
                <a:cs typeface="Consolas"/>
                <a:sym typeface="Consolas"/>
              </a:rPr>
              <a:t>#include &lt;stdio.h&gt;</a:t>
            </a:r>
            <a:endParaRPr/>
          </a:p>
          <a:p>
            <a:pPr indent="0" lvl="0" marL="0" rtl="0" algn="l">
              <a:lnSpc>
                <a:spcPct val="120000"/>
              </a:lnSpc>
              <a:spcBef>
                <a:spcPts val="0"/>
              </a:spcBef>
              <a:spcAft>
                <a:spcPts val="0"/>
              </a:spcAft>
              <a:buSzPct val="85000"/>
              <a:buNone/>
            </a:pPr>
            <a:r>
              <a:t/>
            </a:r>
            <a:endParaRPr>
              <a:latin typeface="Consolas"/>
              <a:ea typeface="Consolas"/>
              <a:cs typeface="Consolas"/>
              <a:sym typeface="Consolas"/>
            </a:endParaRPr>
          </a:p>
          <a:p>
            <a:pPr indent="0" lvl="0" marL="0" rtl="0" algn="l">
              <a:lnSpc>
                <a:spcPct val="120000"/>
              </a:lnSpc>
              <a:spcBef>
                <a:spcPts val="0"/>
              </a:spcBef>
              <a:spcAft>
                <a:spcPts val="0"/>
              </a:spcAft>
              <a:buSzPct val="85000"/>
              <a:buNone/>
            </a:pPr>
            <a:r>
              <a:rPr lang="tr-TR">
                <a:solidFill>
                  <a:srgbClr val="0000FF"/>
                </a:solidFill>
                <a:latin typeface="Consolas"/>
                <a:ea typeface="Consolas"/>
                <a:cs typeface="Consolas"/>
                <a:sym typeface="Consolas"/>
              </a:rPr>
              <a:t>typedef</a:t>
            </a:r>
            <a:r>
              <a:rPr lang="tr-TR">
                <a:latin typeface="Consolas"/>
                <a:ea typeface="Consolas"/>
                <a:cs typeface="Consolas"/>
                <a:sym typeface="Consolas"/>
              </a:rPr>
              <a:t> </a:t>
            </a:r>
            <a:r>
              <a:rPr lang="tr-TR">
                <a:solidFill>
                  <a:srgbClr val="0000FF"/>
                </a:solidFill>
                <a:latin typeface="Consolas"/>
                <a:ea typeface="Consolas"/>
                <a:cs typeface="Consolas"/>
                <a:sym typeface="Consolas"/>
              </a:rPr>
              <a:t>char</a:t>
            </a:r>
            <a:r>
              <a:rPr lang="tr-TR">
                <a:latin typeface="Consolas"/>
                <a:ea typeface="Consolas"/>
                <a:cs typeface="Consolas"/>
                <a:sym typeface="Consolas"/>
              </a:rPr>
              <a:t> </a:t>
            </a:r>
            <a:r>
              <a:rPr b="1" lang="tr-TR">
                <a:solidFill>
                  <a:srgbClr val="00B050"/>
                </a:solidFill>
                <a:latin typeface="Consolas"/>
                <a:ea typeface="Consolas"/>
                <a:cs typeface="Consolas"/>
                <a:sym typeface="Consolas"/>
              </a:rPr>
              <a:t>karakter</a:t>
            </a:r>
            <a:r>
              <a:rPr lang="tr-TR">
                <a:latin typeface="Consolas"/>
                <a:ea typeface="Consolas"/>
                <a:cs typeface="Consolas"/>
                <a:sym typeface="Consolas"/>
              </a:rPr>
              <a:t>;</a:t>
            </a:r>
            <a:endParaRPr/>
          </a:p>
          <a:p>
            <a:pPr indent="0" lvl="0" marL="0" rtl="0" algn="l">
              <a:lnSpc>
                <a:spcPct val="120000"/>
              </a:lnSpc>
              <a:spcBef>
                <a:spcPts val="0"/>
              </a:spcBef>
              <a:spcAft>
                <a:spcPts val="0"/>
              </a:spcAft>
              <a:buSzPct val="85000"/>
              <a:buNone/>
            </a:pPr>
            <a:r>
              <a:rPr lang="tr-TR">
                <a:solidFill>
                  <a:srgbClr val="0000FF"/>
                </a:solidFill>
                <a:latin typeface="Consolas"/>
                <a:ea typeface="Consolas"/>
                <a:cs typeface="Consolas"/>
                <a:sym typeface="Consolas"/>
              </a:rPr>
              <a:t>typedef</a:t>
            </a:r>
            <a:r>
              <a:rPr lang="tr-TR">
                <a:latin typeface="Consolas"/>
                <a:ea typeface="Consolas"/>
                <a:cs typeface="Consolas"/>
                <a:sym typeface="Consolas"/>
              </a:rPr>
              <a:t> </a:t>
            </a:r>
            <a:r>
              <a:rPr lang="tr-TR">
                <a:solidFill>
                  <a:srgbClr val="0000FF"/>
                </a:solidFill>
                <a:latin typeface="Consolas"/>
                <a:ea typeface="Consolas"/>
                <a:cs typeface="Consolas"/>
                <a:sym typeface="Consolas"/>
              </a:rPr>
              <a:t>int</a:t>
            </a:r>
            <a:r>
              <a:rPr lang="tr-TR">
                <a:latin typeface="Consolas"/>
                <a:ea typeface="Consolas"/>
                <a:cs typeface="Consolas"/>
                <a:sym typeface="Consolas"/>
              </a:rPr>
              <a:t> </a:t>
            </a:r>
            <a:r>
              <a:rPr b="1" lang="tr-TR">
                <a:solidFill>
                  <a:srgbClr val="00B050"/>
                </a:solidFill>
                <a:latin typeface="Consolas"/>
                <a:ea typeface="Consolas"/>
                <a:cs typeface="Consolas"/>
                <a:sym typeface="Consolas"/>
              </a:rPr>
              <a:t>tamsayi</a:t>
            </a:r>
            <a:r>
              <a:rPr lang="tr-TR">
                <a:latin typeface="Consolas"/>
                <a:ea typeface="Consolas"/>
                <a:cs typeface="Consolas"/>
                <a:sym typeface="Consolas"/>
              </a:rPr>
              <a:t>;</a:t>
            </a:r>
            <a:endParaRPr/>
          </a:p>
          <a:p>
            <a:pPr indent="0" lvl="0" marL="0" rtl="0" algn="l">
              <a:lnSpc>
                <a:spcPct val="120000"/>
              </a:lnSpc>
              <a:spcBef>
                <a:spcPts val="0"/>
              </a:spcBef>
              <a:spcAft>
                <a:spcPts val="0"/>
              </a:spcAft>
              <a:buSzPct val="85000"/>
              <a:buNone/>
            </a:pPr>
            <a:r>
              <a:rPr lang="tr-TR">
                <a:solidFill>
                  <a:srgbClr val="0000FF"/>
                </a:solidFill>
                <a:latin typeface="Consolas"/>
                <a:ea typeface="Consolas"/>
                <a:cs typeface="Consolas"/>
                <a:sym typeface="Consolas"/>
              </a:rPr>
              <a:t>typedef</a:t>
            </a:r>
            <a:r>
              <a:rPr lang="tr-TR">
                <a:latin typeface="Consolas"/>
                <a:ea typeface="Consolas"/>
                <a:cs typeface="Consolas"/>
                <a:sym typeface="Consolas"/>
              </a:rPr>
              <a:t> </a:t>
            </a:r>
            <a:r>
              <a:rPr lang="tr-TR">
                <a:solidFill>
                  <a:srgbClr val="0000FF"/>
                </a:solidFill>
                <a:latin typeface="Consolas"/>
                <a:ea typeface="Consolas"/>
                <a:cs typeface="Consolas"/>
                <a:sym typeface="Consolas"/>
              </a:rPr>
              <a:t>long</a:t>
            </a:r>
            <a:r>
              <a:rPr lang="tr-TR">
                <a:latin typeface="Consolas"/>
                <a:ea typeface="Consolas"/>
                <a:cs typeface="Consolas"/>
                <a:sym typeface="Consolas"/>
              </a:rPr>
              <a:t> </a:t>
            </a:r>
            <a:r>
              <a:rPr lang="tr-TR">
                <a:solidFill>
                  <a:srgbClr val="0000FF"/>
                </a:solidFill>
                <a:latin typeface="Consolas"/>
                <a:ea typeface="Consolas"/>
                <a:cs typeface="Consolas"/>
                <a:sym typeface="Consolas"/>
              </a:rPr>
              <a:t>long</a:t>
            </a:r>
            <a:r>
              <a:rPr lang="tr-TR">
                <a:latin typeface="Consolas"/>
                <a:ea typeface="Consolas"/>
                <a:cs typeface="Consolas"/>
                <a:sym typeface="Consolas"/>
              </a:rPr>
              <a:t> </a:t>
            </a:r>
            <a:r>
              <a:rPr b="1" lang="tr-TR">
                <a:solidFill>
                  <a:srgbClr val="00B050"/>
                </a:solidFill>
                <a:latin typeface="Consolas"/>
                <a:ea typeface="Consolas"/>
                <a:cs typeface="Consolas"/>
                <a:sym typeface="Consolas"/>
              </a:rPr>
              <a:t>buyukolceklitamsayi</a:t>
            </a:r>
            <a:r>
              <a:rPr lang="tr-TR">
                <a:latin typeface="Consolas"/>
                <a:ea typeface="Consolas"/>
                <a:cs typeface="Consolas"/>
                <a:sym typeface="Consolas"/>
              </a:rPr>
              <a:t>; </a:t>
            </a:r>
            <a:endParaRPr/>
          </a:p>
          <a:p>
            <a:pPr indent="0" lvl="0" marL="0" rtl="0" algn="l">
              <a:lnSpc>
                <a:spcPct val="120000"/>
              </a:lnSpc>
              <a:spcBef>
                <a:spcPts val="0"/>
              </a:spcBef>
              <a:spcAft>
                <a:spcPts val="0"/>
              </a:spcAft>
              <a:buSzPct val="85000"/>
              <a:buNone/>
            </a:pPr>
            <a:r>
              <a:rPr lang="tr-TR">
                <a:solidFill>
                  <a:srgbClr val="0000FF"/>
                </a:solidFill>
                <a:latin typeface="Consolas"/>
                <a:ea typeface="Consolas"/>
                <a:cs typeface="Consolas"/>
                <a:sym typeface="Consolas"/>
              </a:rPr>
              <a:t>typedef</a:t>
            </a:r>
            <a:r>
              <a:rPr lang="tr-TR">
                <a:latin typeface="Consolas"/>
                <a:ea typeface="Consolas"/>
                <a:cs typeface="Consolas"/>
                <a:sym typeface="Consolas"/>
              </a:rPr>
              <a:t> </a:t>
            </a:r>
            <a:r>
              <a:rPr lang="tr-TR">
                <a:solidFill>
                  <a:srgbClr val="0000FF"/>
                </a:solidFill>
                <a:latin typeface="Consolas"/>
                <a:ea typeface="Consolas"/>
                <a:cs typeface="Consolas"/>
                <a:sym typeface="Consolas"/>
              </a:rPr>
              <a:t>unsigned</a:t>
            </a:r>
            <a:r>
              <a:rPr lang="tr-TR">
                <a:latin typeface="Consolas"/>
                <a:ea typeface="Consolas"/>
                <a:cs typeface="Consolas"/>
                <a:sym typeface="Consolas"/>
              </a:rPr>
              <a:t> </a:t>
            </a:r>
            <a:r>
              <a:rPr lang="tr-TR">
                <a:solidFill>
                  <a:srgbClr val="0000FF"/>
                </a:solidFill>
                <a:latin typeface="Consolas"/>
                <a:ea typeface="Consolas"/>
                <a:cs typeface="Consolas"/>
                <a:sym typeface="Consolas"/>
              </a:rPr>
              <a:t>int</a:t>
            </a:r>
            <a:r>
              <a:rPr lang="tr-TR">
                <a:latin typeface="Consolas"/>
                <a:ea typeface="Consolas"/>
                <a:cs typeface="Consolas"/>
                <a:sym typeface="Consolas"/>
              </a:rPr>
              <a:t> </a:t>
            </a:r>
            <a:r>
              <a:rPr b="1" lang="tr-TR">
                <a:solidFill>
                  <a:srgbClr val="00B050"/>
                </a:solidFill>
                <a:latin typeface="Consolas"/>
                <a:ea typeface="Consolas"/>
                <a:cs typeface="Consolas"/>
                <a:sym typeface="Consolas"/>
              </a:rPr>
              <a:t>pozitiftamsayi</a:t>
            </a:r>
            <a:r>
              <a:rPr lang="tr-TR">
                <a:latin typeface="Consolas"/>
                <a:ea typeface="Consolas"/>
                <a:cs typeface="Consolas"/>
                <a:sym typeface="Consolas"/>
              </a:rPr>
              <a:t>;</a:t>
            </a:r>
            <a:endParaRPr/>
          </a:p>
          <a:p>
            <a:pPr indent="0" lvl="0" marL="0" rtl="0" algn="l">
              <a:lnSpc>
                <a:spcPct val="120000"/>
              </a:lnSpc>
              <a:spcBef>
                <a:spcPts val="0"/>
              </a:spcBef>
              <a:spcAft>
                <a:spcPts val="0"/>
              </a:spcAft>
              <a:buSzPct val="85000"/>
              <a:buNone/>
            </a:pPr>
            <a:r>
              <a:t/>
            </a:r>
            <a:endParaRPr>
              <a:latin typeface="Consolas"/>
              <a:ea typeface="Consolas"/>
              <a:cs typeface="Consolas"/>
              <a:sym typeface="Consolas"/>
            </a:endParaRPr>
          </a:p>
          <a:p>
            <a:pPr indent="0" lvl="0" marL="0" rtl="0" algn="l">
              <a:lnSpc>
                <a:spcPct val="120000"/>
              </a:lnSpc>
              <a:spcBef>
                <a:spcPts val="0"/>
              </a:spcBef>
              <a:spcAft>
                <a:spcPts val="0"/>
              </a:spcAft>
              <a:buSzPct val="85000"/>
              <a:buNone/>
            </a:pPr>
            <a:r>
              <a:rPr lang="tr-TR">
                <a:solidFill>
                  <a:srgbClr val="0000FF"/>
                </a:solidFill>
                <a:latin typeface="Consolas"/>
                <a:ea typeface="Consolas"/>
                <a:cs typeface="Consolas"/>
                <a:sym typeface="Consolas"/>
              </a:rPr>
              <a:t>int</a:t>
            </a:r>
            <a:r>
              <a:rPr lang="tr-TR">
                <a:latin typeface="Consolas"/>
                <a:ea typeface="Consolas"/>
                <a:cs typeface="Consolas"/>
                <a:sym typeface="Consolas"/>
              </a:rPr>
              <a:t> main()</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a:t>
            </a:r>
            <a:r>
              <a:rPr b="1" lang="tr-TR">
                <a:solidFill>
                  <a:srgbClr val="00B050"/>
                </a:solidFill>
                <a:latin typeface="Consolas"/>
                <a:ea typeface="Consolas"/>
                <a:cs typeface="Consolas"/>
                <a:sym typeface="Consolas"/>
              </a:rPr>
              <a:t>karakter</a:t>
            </a:r>
            <a:r>
              <a:rPr lang="tr-TR">
                <a:latin typeface="Consolas"/>
                <a:ea typeface="Consolas"/>
                <a:cs typeface="Consolas"/>
                <a:sym typeface="Consolas"/>
              </a:rPr>
              <a:t> k='A';</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a:t>
            </a:r>
            <a:r>
              <a:rPr b="1" lang="tr-TR">
                <a:solidFill>
                  <a:srgbClr val="00B050"/>
                </a:solidFill>
                <a:latin typeface="Consolas"/>
                <a:ea typeface="Consolas"/>
                <a:cs typeface="Consolas"/>
                <a:sym typeface="Consolas"/>
              </a:rPr>
              <a:t>tamsayi</a:t>
            </a:r>
            <a:r>
              <a:rPr lang="tr-TR">
                <a:latin typeface="Consolas"/>
                <a:ea typeface="Consolas"/>
                <a:cs typeface="Consolas"/>
                <a:sym typeface="Consolas"/>
              </a:rPr>
              <a:t> t=12;</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a:t>
            </a:r>
            <a:r>
              <a:rPr b="1" lang="tr-TR">
                <a:solidFill>
                  <a:srgbClr val="00B050"/>
                </a:solidFill>
                <a:latin typeface="Consolas"/>
                <a:ea typeface="Consolas"/>
                <a:cs typeface="Consolas"/>
                <a:sym typeface="Consolas"/>
              </a:rPr>
              <a:t>buyukolceklitamsayi</a:t>
            </a:r>
            <a:r>
              <a:rPr lang="tr-TR">
                <a:latin typeface="Consolas"/>
                <a:ea typeface="Consolas"/>
                <a:cs typeface="Consolas"/>
                <a:sym typeface="Consolas"/>
              </a:rPr>
              <a:t> bot=0x0FFFFFFF;</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a:t>
            </a:r>
            <a:r>
              <a:rPr b="1" lang="tr-TR">
                <a:solidFill>
                  <a:srgbClr val="00B050"/>
                </a:solidFill>
                <a:latin typeface="Consolas"/>
                <a:ea typeface="Consolas"/>
                <a:cs typeface="Consolas"/>
                <a:sym typeface="Consolas"/>
              </a:rPr>
              <a:t>pozitiftamsayi</a:t>
            </a:r>
            <a:r>
              <a:rPr lang="tr-TR">
                <a:latin typeface="Consolas"/>
                <a:ea typeface="Consolas"/>
                <a:cs typeface="Consolas"/>
                <a:sym typeface="Consolas"/>
              </a:rPr>
              <a:t> pt=1;</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printf("k:%d veya %c\n",k,k);</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printf("t:%d\n", t);</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printf("bot:%ld\n",bot);</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printf("pt:%u\n",pt);</a:t>
            </a:r>
            <a:endParaRPr/>
          </a:p>
          <a:p>
            <a:pPr indent="0" lvl="0" marL="0" rtl="0" algn="l">
              <a:lnSpc>
                <a:spcPct val="120000"/>
              </a:lnSpc>
              <a:spcBef>
                <a:spcPts val="0"/>
              </a:spcBef>
              <a:spcAft>
                <a:spcPts val="0"/>
              </a:spcAft>
              <a:buSzPct val="85000"/>
              <a:buNone/>
            </a:pPr>
            <a:r>
              <a:t/>
            </a:r>
            <a:endParaRPr>
              <a:latin typeface="Consolas"/>
              <a:ea typeface="Consolas"/>
              <a:cs typeface="Consolas"/>
              <a:sym typeface="Consolas"/>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return 0;</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a:t>
            </a:r>
            <a:endParaRPr/>
          </a:p>
        </p:txBody>
      </p:sp>
      <p:sp>
        <p:nvSpPr>
          <p:cNvPr id="155" name="Google Shape;155;p7"/>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190"/>
              <a:buNone/>
            </a:pPr>
            <a:r>
              <a:rPr lang="tr-TR"/>
              <a:t>typedef anahtar kelimesi, halihazırda mevcut veri tiplerinin adını yeniden tanımlamak için kullanılır.</a:t>
            </a:r>
            <a:endParaRPr/>
          </a:p>
          <a:p>
            <a:pPr indent="0" lvl="0" marL="0" rtl="0" algn="l">
              <a:lnSpc>
                <a:spcPct val="100000"/>
              </a:lnSpc>
              <a:spcBef>
                <a:spcPts val="1000"/>
              </a:spcBef>
              <a:spcAft>
                <a:spcPts val="0"/>
              </a:spcAft>
              <a:buSzPts val="1190"/>
              <a:buNone/>
            </a:pPr>
            <a:r>
              <a:rPr b="1" lang="tr-TR">
                <a:solidFill>
                  <a:schemeClr val="dk1"/>
                </a:solidFill>
                <a:latin typeface="Consolas"/>
                <a:ea typeface="Consolas"/>
                <a:cs typeface="Consolas"/>
                <a:sym typeface="Consolas"/>
              </a:rPr>
              <a:t>typedef mevcutisim takmaisim;</a:t>
            </a:r>
            <a:endParaRPr b="1">
              <a:solidFill>
                <a:schemeClr val="dk1"/>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00000"/>
              <a:buFont typeface="Cambria"/>
              <a:buNone/>
            </a:pPr>
            <a:r>
              <a:rPr lang="tr-TR"/>
              <a:t>ARAMA TABLOLARI (LOOKUP TABLE)</a:t>
            </a:r>
            <a:endParaRPr/>
          </a:p>
        </p:txBody>
      </p:sp>
      <p:sp>
        <p:nvSpPr>
          <p:cNvPr id="162" name="Google Shape;162;p8"/>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90"/>
              <a:buNone/>
            </a:pPr>
            <a:r>
              <a:rPr lang="tr-TR" sz="1400">
                <a:latin typeface="Consolas"/>
                <a:ea typeface="Consolas"/>
                <a:cs typeface="Consolas"/>
                <a:sym typeface="Consolas"/>
              </a:rPr>
              <a:t>#include &lt;stdio.h&gt;</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#include &lt;string.h&gt;</a:t>
            </a:r>
            <a:endParaRPr/>
          </a:p>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adi[50];</a:t>
            </a:r>
            <a:endParaRPr/>
          </a:p>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soyadi[50];</a:t>
            </a:r>
            <a:endParaRPr/>
          </a:p>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yas;</a:t>
            </a:r>
            <a:endParaRPr/>
          </a:p>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cinsiyet; //1:erkek,2:Kadın,0:Belirtmiyor</a:t>
            </a:r>
            <a:endParaRPr/>
          </a:p>
          <a:p>
            <a:pPr indent="0" lvl="0" marL="0" rtl="0" algn="l">
              <a:lnSpc>
                <a:spcPct val="100000"/>
              </a:lnSpc>
              <a:spcBef>
                <a:spcPts val="0"/>
              </a:spcBef>
              <a:spcAft>
                <a:spcPts val="0"/>
              </a:spcAft>
              <a:buSzPts val="1190"/>
              <a:buNone/>
            </a:pPr>
            <a:r>
              <a:rPr lang="tr-TR" sz="1400">
                <a:solidFill>
                  <a:srgbClr val="0000FF"/>
                </a:solidFill>
                <a:highlight>
                  <a:srgbClr val="FFFF00"/>
                </a:highlight>
                <a:latin typeface="Consolas"/>
                <a:ea typeface="Consolas"/>
                <a:cs typeface="Consolas"/>
                <a:sym typeface="Consolas"/>
              </a:rPr>
              <a:t>char</a:t>
            </a:r>
            <a:r>
              <a:rPr lang="tr-TR" sz="1400">
                <a:highlight>
                  <a:srgbClr val="FFFF00"/>
                </a:highlight>
                <a:latin typeface="Consolas"/>
                <a:ea typeface="Consolas"/>
                <a:cs typeface="Consolas"/>
                <a:sym typeface="Consolas"/>
              </a:rPr>
              <a:t>* cinsiyetMetni[]={"Belirtilmiyor", "Erkek", "Kadın"}; </a:t>
            </a:r>
            <a:endParaRPr/>
          </a:p>
          <a:p>
            <a:pPr indent="0" lvl="0" marL="0" rtl="0" algn="l">
              <a:lnSpc>
                <a:spcPct val="100000"/>
              </a:lnSpc>
              <a:spcBef>
                <a:spcPts val="0"/>
              </a:spcBef>
              <a:spcAft>
                <a:spcPts val="0"/>
              </a:spcAft>
              <a:buSzPts val="1190"/>
              <a:buNone/>
            </a:pPr>
            <a:r>
              <a:t/>
            </a:r>
            <a:endParaRPr sz="1400">
              <a:solidFill>
                <a:srgbClr val="0000FF"/>
              </a:solidFill>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yeniOgrenci();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ogrenciYaz();</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return 0;</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t/>
            </a:r>
            <a:endParaRPr sz="1400">
              <a:solidFill>
                <a:srgbClr val="0000FF"/>
              </a:solidFill>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yeniOgrenci()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strcoy(adi,"Ilhan");</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strcpy(soyadi,"Ozkan");</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yas=50;</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cinsiyet=1;</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ogreciYaz()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printf("Adı:%s\nSoyad:%s\nYaşı:%d\nCinsiyeti:%s",</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adi,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soyadi,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yas,</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lang="tr-TR" sz="1400">
                <a:highlight>
                  <a:srgbClr val="FFFF00"/>
                </a:highlight>
                <a:latin typeface="Consolas"/>
                <a:ea typeface="Consolas"/>
                <a:cs typeface="Consolas"/>
                <a:sym typeface="Consolas"/>
              </a:rPr>
              <a:t>cinsiyetMetni[cinsiyet]</a:t>
            </a: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p:txBody>
      </p:sp>
      <p:sp>
        <p:nvSpPr>
          <p:cNvPr id="163" name="Google Shape;163;p8"/>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360"/>
              <a:buNone/>
            </a:pPr>
            <a:r>
              <a:rPr lang="tr-TR" sz="1600">
                <a:solidFill>
                  <a:srgbClr val="0070C0"/>
                </a:solidFill>
              </a:rPr>
              <a:t>Arama tabloları </a:t>
            </a:r>
            <a:r>
              <a:rPr lang="tr-TR" sz="1600"/>
              <a:t>(</a:t>
            </a:r>
            <a:r>
              <a:rPr lang="tr-TR" sz="1600">
                <a:solidFill>
                  <a:srgbClr val="C00000"/>
                </a:solidFill>
              </a:rPr>
              <a:t>lookup tables-LUT</a:t>
            </a:r>
            <a:r>
              <a:rPr lang="tr-TR" sz="1600"/>
              <a:t>), önceden hesaplanmış belirli değerlerle doldurulmuş dizilerdir. Uzun iç içe if-else/switch ifadeleri yerine, bir programının verimliliğini artırmak için bu tablolar kullanılabilir.</a:t>
            </a:r>
            <a:endParaRPr/>
          </a:p>
          <a:p>
            <a:pPr indent="0" lvl="0" marL="0" rtl="0" algn="l">
              <a:lnSpc>
                <a:spcPct val="100000"/>
              </a:lnSpc>
              <a:spcBef>
                <a:spcPts val="1000"/>
              </a:spcBef>
              <a:spcAft>
                <a:spcPts val="0"/>
              </a:spcAft>
              <a:buSzPts val="1360"/>
              <a:buNone/>
            </a:pPr>
            <a:r>
              <a:rPr lang="tr-TR" sz="1600"/>
              <a:t>Örnekte verilen cinsiyet için her seferinde metin yazmak yerine arama tablosu kullanılabilir.</a:t>
            </a:r>
            <a:endParaRPr/>
          </a:p>
          <a:p>
            <a:pPr indent="0" lvl="0" marL="0" rtl="0" algn="l">
              <a:lnSpc>
                <a:spcPct val="100000"/>
              </a:lnSpc>
              <a:spcBef>
                <a:spcPts val="1000"/>
              </a:spcBef>
              <a:spcAft>
                <a:spcPts val="0"/>
              </a:spcAft>
              <a:buSzPts val="1360"/>
              <a:buNone/>
            </a:pPr>
            <a:r>
              <a:rPr lang="tr-TR" sz="1600"/>
              <a:t>Benzer şekilde sayıların karelerini her seferinde hesaplamak yerine karelerden oluşan bir tablo oluşturulup kullanılabilir.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Cambria"/>
              <a:buNone/>
            </a:pPr>
            <a:r>
              <a:rPr lang="tr-TR"/>
              <a:t>DINLEDIĞINIZ IÇIN TEŞEKKÜR EDERIM.</a:t>
            </a:r>
            <a:endParaRPr/>
          </a:p>
        </p:txBody>
      </p:sp>
      <p:sp>
        <p:nvSpPr>
          <p:cNvPr id="169" name="Google Shape;169;p9"/>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lang="tr-TR">
                <a:solidFill>
                  <a:srgbClr val="7F7F7F"/>
                </a:solidFill>
              </a:rPr>
              <a:t>İlhan ÖZKAN, hoydabre@gmail.com</a:t>
            </a:r>
            <a:br>
              <a:rPr lang="tr-TR">
                <a:solidFill>
                  <a:srgbClr val="7F7F7F"/>
                </a:solidFill>
              </a:rPr>
            </a:br>
            <a:r>
              <a:rPr lang="tr-TR">
                <a:solidFill>
                  <a:srgbClr val="7F7F7F"/>
                </a:solidFill>
              </a:rPr>
              <a:t>Elektronik Yüksek Mühendisi</a:t>
            </a:r>
            <a:br>
              <a:rPr lang="tr-TR">
                <a:solidFill>
                  <a:srgbClr val="7F7F7F"/>
                </a:solidFill>
              </a:rPr>
            </a:br>
            <a:r>
              <a:rPr lang="tr-TR">
                <a:solidFill>
                  <a:srgbClr val="7F7F7F"/>
                </a:solidFill>
              </a:rPr>
              <a:t>Mayıs 2020</a:t>
            </a:r>
            <a:endParaRPr>
              <a:solidFill>
                <a:srgbClr val="7F7F7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2020-05-21T06:51:03Z</dcterms:created>
  <dc:creator>İlhan ÖZKAN</dc:creator>
</cp:coreProperties>
</file>