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Bh1GhbCCEHXJfNp+1Cm7IGkW6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F15518-E2C0-4A3E-BC54-3E7919F88A09}">
  <a:tblStyle styleId="{D4F15518-E2C0-4A3E-BC54-3E7919F88A09}" styleName="Table_0">
    <a:wholeTbl>
      <a:tcTxStyle b="off" i="off">
        <a:font>
          <a:latin typeface="Cambria"/>
          <a:ea typeface="Cambria"/>
          <a:cs typeface="Cambr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a:tcStyle>
        <a:fill>
          <a:solidFill>
            <a:srgbClr val="EFCECA"/>
          </a:solidFill>
        </a:fill>
      </a:tcStyle>
    </a:band1H>
    <a:band2H>
      <a:tcTxStyle/>
    </a:band2H>
    <a:band1V>
      <a:tcTxStyle/>
      <a:tcStyle>
        <a:fill>
          <a:solidFill>
            <a:srgbClr val="EFCECA"/>
          </a:solidFill>
        </a:fill>
      </a:tcStyle>
    </a:band1V>
    <a:band2V>
      <a:tcTxStyle/>
    </a:band2V>
    <a:lastCol>
      <a:tcTxStyle b="on" i="off">
        <a:font>
          <a:latin typeface="Cambria"/>
          <a:ea typeface="Cambria"/>
          <a:cs typeface="Cambria"/>
        </a:font>
        <a:schemeClr val="lt1"/>
      </a:tcTxStyle>
      <a:tcStyle>
        <a:fill>
          <a:solidFill>
            <a:schemeClr val="accent1"/>
          </a:solidFill>
        </a:fill>
      </a:tcStyle>
    </a:lastCol>
    <a:firstCol>
      <a:tcTxStyle b="on" i="off">
        <a:font>
          <a:latin typeface="Cambria"/>
          <a:ea typeface="Cambria"/>
          <a:cs typeface="Cambria"/>
        </a:font>
        <a:schemeClr val="lt1"/>
      </a:tcTxStyle>
      <a:tcStyle>
        <a:fill>
          <a:solidFill>
            <a:schemeClr val="accent1"/>
          </a:solidFill>
        </a:fill>
      </a:tcStyle>
    </a:firstCol>
    <a:lastRow>
      <a:tcTxStyle b="on" i="off">
        <a:font>
          <a:latin typeface="Cambria"/>
          <a:ea typeface="Cambria"/>
          <a:cs typeface="Cambr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mbria"/>
          <a:ea typeface="Cambria"/>
          <a:cs typeface="Cambr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tr-TR" sz="1200"/>
              <a:t>C'deki bir dizgi, char türünde değerlerin null ile sonlandırılmış bir dizisi olarak tanımlanabilir.</a:t>
            </a:r>
            <a:endParaRPr/>
          </a:p>
          <a:p>
            <a:pPr indent="0" lvl="0" marL="0" rtl="0" algn="l">
              <a:spcBef>
                <a:spcPts val="0"/>
              </a:spcBef>
              <a:spcAft>
                <a:spcPts val="0"/>
              </a:spcAft>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tr-TR" sz="1200"/>
              <a:t>C'deki bir dizgi, char türünde değerlerin null ile sonlandırılmış bir dizisi olarak tanımlanabilir.</a:t>
            </a:r>
            <a:endParaRPr/>
          </a:p>
          <a:p>
            <a:pPr indent="0" lvl="0" marL="0" rtl="0" algn="l">
              <a:spcBef>
                <a:spcPts val="0"/>
              </a:spcBef>
              <a:spcAft>
                <a:spcPts val="0"/>
              </a:spcAft>
              <a:buNone/>
            </a:pPr>
            <a:r>
              <a:t/>
            </a:r>
            <a:endParaRPr/>
          </a:p>
        </p:txBody>
      </p:sp>
      <p:sp>
        <p:nvSpPr>
          <p:cNvPr id="129" name="Google Shape;12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tr-TR" sz="1200"/>
              <a:t>C'deki bir dizgi, char türünde değerlerin null ile sonlandırılmış bir dizisi olarak tanımlanabilir.</a:t>
            </a:r>
            <a:endParaRPr/>
          </a:p>
          <a:p>
            <a:pPr indent="0" lvl="0" marL="0" rtl="0" algn="l">
              <a:spcBef>
                <a:spcPts val="0"/>
              </a:spcBef>
              <a:spcAft>
                <a:spcPts val="0"/>
              </a:spcAft>
              <a:buNone/>
            </a:pPr>
            <a:r>
              <a:t/>
            </a:r>
            <a:endParaRPr/>
          </a:p>
        </p:txBody>
      </p:sp>
      <p:sp>
        <p:nvSpPr>
          <p:cNvPr id="137" name="Google Shape;13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1" name="Shape 21"/>
        <p:cNvGrpSpPr/>
        <p:nvPr/>
      </p:nvGrpSpPr>
      <p:grpSpPr>
        <a:xfrm>
          <a:off x="0" y="0"/>
          <a:ext cx="0" cy="0"/>
          <a:chOff x="0" y="0"/>
          <a:chExt cx="0" cy="0"/>
        </a:xfrm>
      </p:grpSpPr>
      <p:sp>
        <p:nvSpPr>
          <p:cNvPr id="22" name="Google Shape;22;p20"/>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0"/>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Cambria"/>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25" name="Google Shape;25;p20"/>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7" name="Google Shape;27;p20"/>
          <p:cNvGrpSpPr/>
          <p:nvPr/>
        </p:nvGrpSpPr>
        <p:grpSpPr>
          <a:xfrm>
            <a:off x="897399" y="2325848"/>
            <a:ext cx="1080904" cy="1080902"/>
            <a:chOff x="9685338" y="4460675"/>
            <a:chExt cx="1080904" cy="1080902"/>
          </a:xfrm>
        </p:grpSpPr>
        <p:sp>
          <p:nvSpPr>
            <p:cNvPr id="28" name="Google Shape;28;p2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0"/>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mbria"/>
                <a:ea typeface="Cambria"/>
                <a:cs typeface="Cambria"/>
                <a:sym typeface="Cambria"/>
              </a:defRPr>
            </a:lvl1pPr>
            <a:lvl2pPr indent="0" lvl="1" marL="0" algn="ctr">
              <a:spcBef>
                <a:spcPts val="0"/>
              </a:spcBef>
              <a:buNone/>
              <a:defRPr b="1" i="0" sz="2800" u="none" cap="none" strike="noStrike">
                <a:solidFill>
                  <a:srgbClr val="FFFFFF"/>
                </a:solidFill>
                <a:latin typeface="Cambria"/>
                <a:ea typeface="Cambria"/>
                <a:cs typeface="Cambria"/>
                <a:sym typeface="Cambria"/>
              </a:defRPr>
            </a:lvl2pPr>
            <a:lvl3pPr indent="0" lvl="2" marL="0" algn="ctr">
              <a:spcBef>
                <a:spcPts val="0"/>
              </a:spcBef>
              <a:buNone/>
              <a:defRPr b="1" i="0" sz="2800" u="none" cap="none" strike="noStrike">
                <a:solidFill>
                  <a:srgbClr val="FFFFFF"/>
                </a:solidFill>
                <a:latin typeface="Cambria"/>
                <a:ea typeface="Cambria"/>
                <a:cs typeface="Cambria"/>
                <a:sym typeface="Cambria"/>
              </a:defRPr>
            </a:lvl3pPr>
            <a:lvl4pPr indent="0" lvl="3" marL="0" algn="ctr">
              <a:spcBef>
                <a:spcPts val="0"/>
              </a:spcBef>
              <a:buNone/>
              <a:defRPr b="1" i="0" sz="2800" u="none" cap="none" strike="noStrike">
                <a:solidFill>
                  <a:srgbClr val="FFFFFF"/>
                </a:solidFill>
                <a:latin typeface="Cambria"/>
                <a:ea typeface="Cambria"/>
                <a:cs typeface="Cambria"/>
                <a:sym typeface="Cambria"/>
              </a:defRPr>
            </a:lvl4pPr>
            <a:lvl5pPr indent="0" lvl="4" marL="0" algn="ctr">
              <a:spcBef>
                <a:spcPts val="0"/>
              </a:spcBef>
              <a:buNone/>
              <a:defRPr b="1" i="0" sz="2800" u="none" cap="none" strike="noStrike">
                <a:solidFill>
                  <a:srgbClr val="FFFFFF"/>
                </a:solidFill>
                <a:latin typeface="Cambria"/>
                <a:ea typeface="Cambria"/>
                <a:cs typeface="Cambria"/>
                <a:sym typeface="Cambria"/>
              </a:defRPr>
            </a:lvl5pPr>
            <a:lvl6pPr indent="0" lvl="5" marL="0" algn="ctr">
              <a:spcBef>
                <a:spcPts val="0"/>
              </a:spcBef>
              <a:buNone/>
              <a:defRPr b="1" i="0" sz="2800" u="none" cap="none" strike="noStrike">
                <a:solidFill>
                  <a:srgbClr val="FFFFFF"/>
                </a:solidFill>
                <a:latin typeface="Cambria"/>
                <a:ea typeface="Cambria"/>
                <a:cs typeface="Cambria"/>
                <a:sym typeface="Cambria"/>
              </a:defRPr>
            </a:lvl6pPr>
            <a:lvl7pPr indent="0" lvl="6" marL="0" algn="ctr">
              <a:spcBef>
                <a:spcPts val="0"/>
              </a:spcBef>
              <a:buNone/>
              <a:defRPr b="1" i="0" sz="2800" u="none" cap="none" strike="noStrike">
                <a:solidFill>
                  <a:srgbClr val="FFFFFF"/>
                </a:solidFill>
                <a:latin typeface="Cambria"/>
                <a:ea typeface="Cambria"/>
                <a:cs typeface="Cambria"/>
                <a:sym typeface="Cambria"/>
              </a:defRPr>
            </a:lvl7pPr>
            <a:lvl8pPr indent="0" lvl="7" marL="0" algn="ctr">
              <a:spcBef>
                <a:spcPts val="0"/>
              </a:spcBef>
              <a:buNone/>
              <a:defRPr b="1" i="0" sz="2800" u="none" cap="none" strike="noStrike">
                <a:solidFill>
                  <a:srgbClr val="FFFFFF"/>
                </a:solidFill>
                <a:latin typeface="Cambria"/>
                <a:ea typeface="Cambria"/>
                <a:cs typeface="Cambria"/>
                <a:sym typeface="Cambria"/>
              </a:defRPr>
            </a:lvl8pPr>
            <a:lvl9pPr indent="0" lvl="8" marL="0" algn="ctr">
              <a:spcBef>
                <a:spcPts val="0"/>
              </a:spcBef>
              <a:buNone/>
              <a:defRPr b="1" i="0" sz="28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9"/>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9"/>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1"/>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4" name="Google Shape;34;p21"/>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5" name="Google Shape;35;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8" name="Shape 38"/>
        <p:cNvGrpSpPr/>
        <p:nvPr/>
      </p:nvGrpSpPr>
      <p:grpSpPr>
        <a:xfrm>
          <a:off x="0" y="0"/>
          <a:ext cx="0" cy="0"/>
          <a:chOff x="0" y="0"/>
          <a:chExt cx="0" cy="0"/>
        </a:xfrm>
      </p:grpSpPr>
      <p:sp>
        <p:nvSpPr>
          <p:cNvPr id="39" name="Google Shape;39;p22"/>
          <p:cNvSpPr/>
          <p:nvPr/>
        </p:nvSpPr>
        <p:spPr>
          <a:xfrm>
            <a:off x="8343497"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2"/>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2" name="Google Shape;42;p22"/>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43" name="Google Shape;43;p22"/>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1" type="ftr"/>
          </p:nvPr>
        </p:nvSpPr>
        <p:spPr>
          <a:xfrm>
            <a:off x="238539" y="6272784"/>
            <a:ext cx="78244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5" name="Google Shape;45;p22"/>
          <p:cNvGrpSpPr/>
          <p:nvPr/>
        </p:nvGrpSpPr>
        <p:grpSpPr>
          <a:xfrm>
            <a:off x="11401725" y="6229681"/>
            <a:ext cx="457200" cy="457200"/>
            <a:chOff x="11361456" y="6195813"/>
            <a:chExt cx="548640" cy="548640"/>
          </a:xfrm>
        </p:grpSpPr>
        <p:sp>
          <p:nvSpPr>
            <p:cNvPr id="46" name="Google Shape;46;p22"/>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9" name="Shape 49"/>
        <p:cNvGrpSpPr/>
        <p:nvPr/>
      </p:nvGrpSpPr>
      <p:grpSpPr>
        <a:xfrm>
          <a:off x="0" y="0"/>
          <a:ext cx="0" cy="0"/>
          <a:chOff x="0" y="0"/>
          <a:chExt cx="0" cy="0"/>
        </a:xfrm>
      </p:grpSpPr>
      <p:sp>
        <p:nvSpPr>
          <p:cNvPr id="50" name="Google Shape;50;p23"/>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3"/>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3"/>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23"/>
          <p:cNvGrpSpPr/>
          <p:nvPr/>
        </p:nvGrpSpPr>
        <p:grpSpPr>
          <a:xfrm>
            <a:off x="9649215" y="4068923"/>
            <a:ext cx="1080904" cy="1080902"/>
            <a:chOff x="9685338" y="4460675"/>
            <a:chExt cx="1080904" cy="1080902"/>
          </a:xfrm>
        </p:grpSpPr>
        <p:sp>
          <p:nvSpPr>
            <p:cNvPr id="54" name="Google Shape;54;p2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2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3"/>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58" name="Google Shape;58;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mbria"/>
                <a:ea typeface="Cambria"/>
                <a:cs typeface="Cambria"/>
                <a:sym typeface="Cambria"/>
              </a:defRPr>
            </a:lvl1pPr>
            <a:lvl2pPr indent="0" lvl="1" marL="0" algn="ctr">
              <a:spcBef>
                <a:spcPts val="0"/>
              </a:spcBef>
              <a:buNone/>
              <a:defRPr b="1" i="0" sz="2800" u="none" cap="none" strike="noStrike">
                <a:solidFill>
                  <a:srgbClr val="FFFFFF"/>
                </a:solidFill>
                <a:latin typeface="Cambria"/>
                <a:ea typeface="Cambria"/>
                <a:cs typeface="Cambria"/>
                <a:sym typeface="Cambria"/>
              </a:defRPr>
            </a:lvl2pPr>
            <a:lvl3pPr indent="0" lvl="2" marL="0" algn="ctr">
              <a:spcBef>
                <a:spcPts val="0"/>
              </a:spcBef>
              <a:buNone/>
              <a:defRPr b="1" i="0" sz="2800" u="none" cap="none" strike="noStrike">
                <a:solidFill>
                  <a:srgbClr val="FFFFFF"/>
                </a:solidFill>
                <a:latin typeface="Cambria"/>
                <a:ea typeface="Cambria"/>
                <a:cs typeface="Cambria"/>
                <a:sym typeface="Cambria"/>
              </a:defRPr>
            </a:lvl3pPr>
            <a:lvl4pPr indent="0" lvl="3" marL="0" algn="ctr">
              <a:spcBef>
                <a:spcPts val="0"/>
              </a:spcBef>
              <a:buNone/>
              <a:defRPr b="1" i="0" sz="2800" u="none" cap="none" strike="noStrike">
                <a:solidFill>
                  <a:srgbClr val="FFFFFF"/>
                </a:solidFill>
                <a:latin typeface="Cambria"/>
                <a:ea typeface="Cambria"/>
                <a:cs typeface="Cambria"/>
                <a:sym typeface="Cambria"/>
              </a:defRPr>
            </a:lvl4pPr>
            <a:lvl5pPr indent="0" lvl="4" marL="0" algn="ctr">
              <a:spcBef>
                <a:spcPts val="0"/>
              </a:spcBef>
              <a:buNone/>
              <a:defRPr b="1" i="0" sz="2800" u="none" cap="none" strike="noStrike">
                <a:solidFill>
                  <a:srgbClr val="FFFFFF"/>
                </a:solidFill>
                <a:latin typeface="Cambria"/>
                <a:ea typeface="Cambria"/>
                <a:cs typeface="Cambria"/>
                <a:sym typeface="Cambria"/>
              </a:defRPr>
            </a:lvl5pPr>
            <a:lvl6pPr indent="0" lvl="5" marL="0" algn="ctr">
              <a:spcBef>
                <a:spcPts val="0"/>
              </a:spcBef>
              <a:buNone/>
              <a:defRPr b="1" i="0" sz="2800" u="none" cap="none" strike="noStrike">
                <a:solidFill>
                  <a:srgbClr val="FFFFFF"/>
                </a:solidFill>
                <a:latin typeface="Cambria"/>
                <a:ea typeface="Cambria"/>
                <a:cs typeface="Cambria"/>
                <a:sym typeface="Cambria"/>
              </a:defRPr>
            </a:lvl6pPr>
            <a:lvl7pPr indent="0" lvl="6" marL="0" algn="ctr">
              <a:spcBef>
                <a:spcPts val="0"/>
              </a:spcBef>
              <a:buNone/>
              <a:defRPr b="1" i="0" sz="2800" u="none" cap="none" strike="noStrike">
                <a:solidFill>
                  <a:srgbClr val="FFFFFF"/>
                </a:solidFill>
                <a:latin typeface="Cambria"/>
                <a:ea typeface="Cambria"/>
                <a:cs typeface="Cambria"/>
                <a:sym typeface="Cambria"/>
              </a:defRPr>
            </a:lvl7pPr>
            <a:lvl8pPr indent="0" lvl="7" marL="0" algn="ctr">
              <a:spcBef>
                <a:spcPts val="0"/>
              </a:spcBef>
              <a:buNone/>
              <a:defRPr b="1" i="0" sz="2800" u="none" cap="none" strike="noStrike">
                <a:solidFill>
                  <a:srgbClr val="FFFFFF"/>
                </a:solidFill>
                <a:latin typeface="Cambria"/>
                <a:ea typeface="Cambria"/>
                <a:cs typeface="Cambria"/>
                <a:sym typeface="Cambria"/>
              </a:defRPr>
            </a:lvl8pPr>
            <a:lvl9pPr indent="0" lvl="8" marL="0" algn="ctr">
              <a:spcBef>
                <a:spcPts val="0"/>
              </a:spcBef>
              <a:buNone/>
              <a:defRPr b="1" i="0" sz="28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24"/>
          <p:cNvSpPr/>
          <p:nvPr/>
        </p:nvSpPr>
        <p:spPr>
          <a:xfrm>
            <a:off x="1052716" y="263905"/>
            <a:ext cx="10075531"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4"/>
          <p:cNvSpPr/>
          <p:nvPr/>
        </p:nvSpPr>
        <p:spPr>
          <a:xfrm>
            <a:off x="1052716" y="1906835"/>
            <a:ext cx="10075531"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4"/>
          <p:cNvSpPr/>
          <p:nvPr/>
        </p:nvSpPr>
        <p:spPr>
          <a:xfrm>
            <a:off x="1052716" y="401738"/>
            <a:ext cx="10075532" cy="1429227"/>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4"/>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67" name="Google Shape;67;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25"/>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5"/>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3" name="Google Shape;73;p25"/>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4" name="Google Shape;74;p25"/>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5" name="Google Shape;75;p25"/>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6" name="Google Shape;76;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26"/>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8" name="Shape 88"/>
        <p:cNvGrpSpPr/>
        <p:nvPr/>
      </p:nvGrpSpPr>
      <p:grpSpPr>
        <a:xfrm>
          <a:off x="0" y="0"/>
          <a:ext cx="0" cy="0"/>
          <a:chOff x="0" y="0"/>
          <a:chExt cx="0" cy="0"/>
        </a:xfrm>
      </p:grpSpPr>
      <p:sp>
        <p:nvSpPr>
          <p:cNvPr id="89" name="Google Shape;89;p28"/>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8"/>
          <p:cNvSpPr txBox="1"/>
          <p:nvPr>
            <p:ph type="title"/>
          </p:nvPr>
        </p:nvSpPr>
        <p:spPr>
          <a:xfrm>
            <a:off x="8549640" y="342900"/>
            <a:ext cx="3200400" cy="14262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8"/>
          <p:cNvSpPr/>
          <p:nvPr>
            <p:ph idx="2" type="pic"/>
          </p:nvPr>
        </p:nvSpPr>
        <p:spPr>
          <a:xfrm>
            <a:off x="0" y="0"/>
            <a:ext cx="8303740" cy="6858000"/>
          </a:xfrm>
          <a:prstGeom prst="rect">
            <a:avLst/>
          </a:prstGeom>
          <a:solidFill>
            <a:srgbClr val="E1DFDF"/>
          </a:solidFill>
          <a:ln>
            <a:noFill/>
          </a:ln>
        </p:spPr>
      </p:sp>
      <p:sp>
        <p:nvSpPr>
          <p:cNvPr id="92" name="Google Shape;92;p28"/>
          <p:cNvSpPr txBox="1"/>
          <p:nvPr>
            <p:ph idx="1" type="body"/>
          </p:nvPr>
        </p:nvSpPr>
        <p:spPr>
          <a:xfrm>
            <a:off x="8549640" y="1812267"/>
            <a:ext cx="3200400" cy="436844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93" name="Google Shape;93;p28"/>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4" name="Google Shape;94;p28"/>
          <p:cNvGrpSpPr/>
          <p:nvPr/>
        </p:nvGrpSpPr>
        <p:grpSpPr>
          <a:xfrm>
            <a:off x="11401725" y="6229681"/>
            <a:ext cx="457200" cy="457200"/>
            <a:chOff x="11361456" y="6195813"/>
            <a:chExt cx="548640" cy="548640"/>
          </a:xfrm>
        </p:grpSpPr>
        <p:sp>
          <p:nvSpPr>
            <p:cNvPr id="95" name="Google Shape;95;p28"/>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8"/>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p:nvPr/>
        </p:nvSpPr>
        <p:spPr>
          <a:xfrm>
            <a:off x="1052716" y="263905"/>
            <a:ext cx="10075531" cy="80683"/>
          </a:xfrm>
          <a:prstGeom prst="rect">
            <a:avLst/>
          </a:prstGeom>
          <a:blipFill rotWithShape="1">
            <a:blip r:embed="rId1">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9"/>
          <p:cNvSpPr/>
          <p:nvPr/>
        </p:nvSpPr>
        <p:spPr>
          <a:xfrm>
            <a:off x="1052716" y="1906835"/>
            <a:ext cx="10075531" cy="80683"/>
          </a:xfrm>
          <a:prstGeom prst="rect">
            <a:avLst/>
          </a:prstGeom>
          <a:blipFill rotWithShape="1">
            <a:blip r:embed="rId1">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9"/>
          <p:cNvSpPr/>
          <p:nvPr/>
        </p:nvSpPr>
        <p:spPr>
          <a:xfrm>
            <a:off x="1052716" y="401738"/>
            <a:ext cx="10075532" cy="1429227"/>
          </a:xfrm>
          <a:prstGeom prst="rect">
            <a:avLst/>
          </a:prstGeom>
          <a:blipFill rotWithShape="1">
            <a:blip r:embed="rId1">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9"/>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4800"/>
              <a:buFont typeface="Cambria"/>
              <a:buNone/>
              <a:defRPr b="0" i="0" sz="4800" u="none" cap="none" strike="noStrik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Cambria"/>
                <a:ea typeface="Cambria"/>
                <a:cs typeface="Cambria"/>
                <a:sym typeface="Cambria"/>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Cambria"/>
                <a:ea typeface="Cambria"/>
                <a:cs typeface="Cambria"/>
                <a:sym typeface="Cambria"/>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9pPr>
          </a:lstStyle>
          <a:p/>
        </p:txBody>
      </p:sp>
      <p:sp>
        <p:nvSpPr>
          <p:cNvPr id="15" name="Google Shape;15;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6" name="Google Shape;16;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grpSp>
        <p:nvGrpSpPr>
          <p:cNvPr id="17" name="Google Shape;17;p19"/>
          <p:cNvGrpSpPr/>
          <p:nvPr/>
        </p:nvGrpSpPr>
        <p:grpSpPr>
          <a:xfrm>
            <a:off x="11401725" y="6229681"/>
            <a:ext cx="457200" cy="457200"/>
            <a:chOff x="11361456" y="6195813"/>
            <a:chExt cx="548640" cy="548640"/>
          </a:xfrm>
        </p:grpSpPr>
        <p:sp>
          <p:nvSpPr>
            <p:cNvPr id="18" name="Google Shape;18;p19"/>
            <p:cNvSpPr/>
            <p:nvPr/>
          </p:nvSpPr>
          <p:spPr>
            <a:xfrm>
              <a:off x="11361456" y="6195813"/>
              <a:ext cx="548640" cy="548640"/>
            </a:xfrm>
            <a:prstGeom prst="ellipse">
              <a:avLst/>
            </a:prstGeom>
            <a:blipFill rotWithShape="1">
              <a:blip r:embed="rId2">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ambria"/>
                <a:ea typeface="Cambria"/>
                <a:cs typeface="Cambria"/>
                <a:sym typeface="Cambria"/>
              </a:defRPr>
            </a:lvl1pPr>
            <a:lvl2pPr indent="0" lvl="1" marL="0" marR="0" rtl="0" algn="ctr">
              <a:spcBef>
                <a:spcPts val="0"/>
              </a:spcBef>
              <a:buNone/>
              <a:defRPr b="1" i="0" sz="1400" u="none" cap="none" strike="noStrike">
                <a:solidFill>
                  <a:srgbClr val="FFFFFF"/>
                </a:solidFill>
                <a:latin typeface="Cambria"/>
                <a:ea typeface="Cambria"/>
                <a:cs typeface="Cambria"/>
                <a:sym typeface="Cambria"/>
              </a:defRPr>
            </a:lvl2pPr>
            <a:lvl3pPr indent="0" lvl="2" marL="0" marR="0" rtl="0" algn="ctr">
              <a:spcBef>
                <a:spcPts val="0"/>
              </a:spcBef>
              <a:buNone/>
              <a:defRPr b="1" i="0" sz="1400" u="none" cap="none" strike="noStrike">
                <a:solidFill>
                  <a:srgbClr val="FFFFFF"/>
                </a:solidFill>
                <a:latin typeface="Cambria"/>
                <a:ea typeface="Cambria"/>
                <a:cs typeface="Cambria"/>
                <a:sym typeface="Cambria"/>
              </a:defRPr>
            </a:lvl3pPr>
            <a:lvl4pPr indent="0" lvl="3" marL="0" marR="0" rtl="0" algn="ctr">
              <a:spcBef>
                <a:spcPts val="0"/>
              </a:spcBef>
              <a:buNone/>
              <a:defRPr b="1" i="0" sz="1400" u="none" cap="none" strike="noStrike">
                <a:solidFill>
                  <a:srgbClr val="FFFFFF"/>
                </a:solidFill>
                <a:latin typeface="Cambria"/>
                <a:ea typeface="Cambria"/>
                <a:cs typeface="Cambria"/>
                <a:sym typeface="Cambria"/>
              </a:defRPr>
            </a:lvl4pPr>
            <a:lvl5pPr indent="0" lvl="4" marL="0" marR="0" rtl="0" algn="ctr">
              <a:spcBef>
                <a:spcPts val="0"/>
              </a:spcBef>
              <a:buNone/>
              <a:defRPr b="1" i="0" sz="1400" u="none" cap="none" strike="noStrike">
                <a:solidFill>
                  <a:srgbClr val="FFFFFF"/>
                </a:solidFill>
                <a:latin typeface="Cambria"/>
                <a:ea typeface="Cambria"/>
                <a:cs typeface="Cambria"/>
                <a:sym typeface="Cambria"/>
              </a:defRPr>
            </a:lvl5pPr>
            <a:lvl6pPr indent="0" lvl="5" marL="0" marR="0" rtl="0" algn="ctr">
              <a:spcBef>
                <a:spcPts val="0"/>
              </a:spcBef>
              <a:buNone/>
              <a:defRPr b="1" i="0" sz="1400" u="none" cap="none" strike="noStrike">
                <a:solidFill>
                  <a:srgbClr val="FFFFFF"/>
                </a:solidFill>
                <a:latin typeface="Cambria"/>
                <a:ea typeface="Cambria"/>
                <a:cs typeface="Cambria"/>
                <a:sym typeface="Cambria"/>
              </a:defRPr>
            </a:lvl6pPr>
            <a:lvl7pPr indent="0" lvl="6" marL="0" marR="0" rtl="0" algn="ctr">
              <a:spcBef>
                <a:spcPts val="0"/>
              </a:spcBef>
              <a:buNone/>
              <a:defRPr b="1" i="0" sz="1400" u="none" cap="none" strike="noStrike">
                <a:solidFill>
                  <a:srgbClr val="FFFFFF"/>
                </a:solidFill>
                <a:latin typeface="Cambria"/>
                <a:ea typeface="Cambria"/>
                <a:cs typeface="Cambria"/>
                <a:sym typeface="Cambria"/>
              </a:defRPr>
            </a:lvl7pPr>
            <a:lvl8pPr indent="0" lvl="7" marL="0" marR="0" rtl="0" algn="ctr">
              <a:spcBef>
                <a:spcPts val="0"/>
              </a:spcBef>
              <a:buNone/>
              <a:defRPr b="1" i="0" sz="1400" u="none" cap="none" strike="noStrike">
                <a:solidFill>
                  <a:srgbClr val="FFFFFF"/>
                </a:solidFill>
                <a:latin typeface="Cambria"/>
                <a:ea typeface="Cambria"/>
                <a:cs typeface="Cambria"/>
                <a:sym typeface="Cambria"/>
              </a:defRPr>
            </a:lvl8pPr>
            <a:lvl9pPr indent="0" lvl="8" marL="0" marR="0" rtl="0" algn="ctr">
              <a:spcBef>
                <a:spcPts val="0"/>
              </a:spcBef>
              <a:buNone/>
              <a:defRPr b="1" i="0" sz="14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STRCAT()</a:t>
            </a:r>
            <a:endParaRPr/>
          </a:p>
        </p:txBody>
      </p:sp>
      <p:sp>
        <p:nvSpPr>
          <p:cNvPr id="175" name="Google Shape;175;p10"/>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SzPct val="85000"/>
              <a:buNone/>
            </a:pPr>
            <a:r>
              <a:rPr lang="tr-TR">
                <a:latin typeface="Consolas"/>
                <a:ea typeface="Consolas"/>
                <a:cs typeface="Consolas"/>
                <a:sym typeface="Consolas"/>
              </a:rPr>
              <a:t>#include &lt;stdio.h&gt;</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#include &lt;string.h&gt;</a:t>
            </a:r>
            <a:endParaRPr/>
          </a:p>
          <a:p>
            <a:pPr indent="0" lvl="0" marL="0" rtl="0" algn="l">
              <a:lnSpc>
                <a:spcPct val="90000"/>
              </a:lnSpc>
              <a:spcBef>
                <a:spcPts val="1200"/>
              </a:spcBef>
              <a:spcAft>
                <a:spcPts val="0"/>
              </a:spcAft>
              <a:buSzPct val="85000"/>
              <a:buNone/>
            </a:pPr>
            <a:r>
              <a:t/>
            </a:r>
            <a:endParaRPr>
              <a:latin typeface="Consolas"/>
              <a:ea typeface="Consolas"/>
              <a:cs typeface="Consolas"/>
              <a:sym typeface="Consolas"/>
            </a:endParaRPr>
          </a:p>
          <a:p>
            <a:pPr indent="0" lvl="0" marL="0" rtl="0" algn="l">
              <a:lnSpc>
                <a:spcPct val="90000"/>
              </a:lnSpc>
              <a:spcBef>
                <a:spcPts val="1200"/>
              </a:spcBef>
              <a:spcAft>
                <a:spcPts val="0"/>
              </a:spcAft>
              <a:buSzPct val="850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adi[] = "Ilhan";</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soyadi = "OZKAN";</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adiSoyadi[</a:t>
            </a:r>
            <a:r>
              <a:rPr lang="tr-TR">
                <a:highlight>
                  <a:srgbClr val="FFFF00"/>
                </a:highlight>
                <a:latin typeface="Consolas"/>
                <a:ea typeface="Consolas"/>
                <a:cs typeface="Consolas"/>
                <a:sym typeface="Consolas"/>
              </a:rPr>
              <a:t>50</a:t>
            </a:r>
            <a:r>
              <a:rPr lang="tr-TR">
                <a:latin typeface="Consolas"/>
                <a:ea typeface="Consolas"/>
                <a:cs typeface="Consolas"/>
                <a:sym typeface="Consolas"/>
              </a:rPr>
              <a:t>];</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strcat(adiSoyadi, adi);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strcat(adiSoyadi, " ");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strcat(adiSoyadi, soyadi);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printf("%s", adiSoyadi); // Çıktı: </a:t>
            </a:r>
            <a:r>
              <a:rPr lang="tr-TR">
                <a:highlight>
                  <a:srgbClr val="C0C0C0"/>
                </a:highlight>
                <a:latin typeface="Consolas"/>
                <a:ea typeface="Consolas"/>
                <a:cs typeface="Consolas"/>
                <a:sym typeface="Consolas"/>
              </a:rPr>
              <a:t>Ilhan OZKAN</a:t>
            </a:r>
            <a:endParaRPr>
              <a:latin typeface="Consolas"/>
              <a:ea typeface="Consolas"/>
              <a:cs typeface="Consolas"/>
              <a:sym typeface="Consolas"/>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return 0;</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a:t>
            </a:r>
            <a:endParaRPr/>
          </a:p>
        </p:txBody>
      </p:sp>
      <p:sp>
        <p:nvSpPr>
          <p:cNvPr id="176" name="Google Shape;176;p10"/>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String.h kütüphanesindeki fonksiyonları kullanırken göstericilerin bir karakter dizinini işaret etmesi gerektiği unutulmamalıdır.</a:t>
            </a:r>
            <a:endParaRPr/>
          </a:p>
          <a:p>
            <a:pPr indent="0" lvl="0" marL="0" rtl="0" algn="l">
              <a:lnSpc>
                <a:spcPct val="100000"/>
              </a:lnSpc>
              <a:spcBef>
                <a:spcPts val="1000"/>
              </a:spcBef>
              <a:spcAft>
                <a:spcPts val="0"/>
              </a:spcAft>
              <a:buSzPts val="1190"/>
              <a:buNone/>
            </a:pPr>
            <a:r>
              <a:rPr lang="tr-TR"/>
              <a:t>Bu fonksiyon, parametre olarak girilen iki dizgiyi (string),  birinci parametreye birleştirir.</a:t>
            </a:r>
            <a:endParaRPr/>
          </a:p>
          <a:p>
            <a:pPr indent="0" lvl="0" marL="0" rtl="0" algn="l">
              <a:lnSpc>
                <a:spcPct val="100000"/>
              </a:lnSpc>
              <a:spcBef>
                <a:spcPts val="1000"/>
              </a:spcBef>
              <a:spcAft>
                <a:spcPts val="0"/>
              </a:spcAft>
              <a:buSzPts val="1190"/>
              <a:buNone/>
            </a:pPr>
            <a:r>
              <a:rPr lang="tr-TR"/>
              <a:t>Burada da dikkat edilmesi gereken husus ; </a:t>
            </a:r>
            <a:r>
              <a:rPr b="1" lang="tr-TR"/>
              <a:t>hedef gösterilen dizginin karakter sayısının </a:t>
            </a:r>
            <a:r>
              <a:rPr lang="tr-TR"/>
              <a:t>yada </a:t>
            </a:r>
            <a:r>
              <a:rPr b="1" lang="tr-TR"/>
              <a:t>göstericinin işaret ettiği bellek bölgesinin büyüklüğünün </a:t>
            </a:r>
            <a:r>
              <a:rPr b="1" lang="tr-TR" u="sng"/>
              <a:t>en az kaynak kadar olması gerektiğidir</a:t>
            </a:r>
            <a:r>
              <a:rPr lang="tr-T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STRCHR()</a:t>
            </a:r>
            <a:endParaRPr/>
          </a:p>
        </p:txBody>
      </p:sp>
      <p:sp>
        <p:nvSpPr>
          <p:cNvPr id="182" name="Google Shape;182;p11"/>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360"/>
              <a:buNone/>
            </a:pPr>
            <a:r>
              <a:rPr lang="tr-TR" sz="1600">
                <a:latin typeface="Consolas"/>
                <a:ea typeface="Consolas"/>
                <a:cs typeface="Consolas"/>
                <a:sym typeface="Consolas"/>
              </a:rPr>
              <a:t>#include &lt;stdio.h&gt;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#include &lt;string.h&gt; </a:t>
            </a:r>
            <a:endParaRPr/>
          </a:p>
          <a:p>
            <a:pPr indent="0" lvl="0" marL="0" rtl="0" algn="l">
              <a:lnSpc>
                <a:spcPct val="90000"/>
              </a:lnSpc>
              <a:spcBef>
                <a:spcPts val="1200"/>
              </a:spcBef>
              <a:spcAft>
                <a:spcPts val="0"/>
              </a:spcAft>
              <a:buSzPts val="1360"/>
              <a:buNone/>
            </a:pPr>
            <a:r>
              <a:t/>
            </a:r>
            <a:endParaRPr sz="1600">
              <a:latin typeface="Consolas"/>
              <a:ea typeface="Consolas"/>
              <a:cs typeface="Consolas"/>
              <a:sym typeface="Consolas"/>
            </a:endParaRPr>
          </a:p>
          <a:p>
            <a:pPr indent="0" lvl="0" marL="0" rtl="0" algn="l">
              <a:lnSpc>
                <a:spcPct val="90000"/>
              </a:lnSpc>
              <a:spcBef>
                <a:spcPts val="120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dizgi[] = "Merhaba!";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aranan='h';</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ptr = strchr(dizgi, aranan);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if (ptr != </a:t>
            </a:r>
            <a:r>
              <a:rPr lang="tr-TR" sz="1600">
                <a:highlight>
                  <a:srgbClr val="FFFF00"/>
                </a:highlight>
                <a:latin typeface="Consolas"/>
                <a:ea typeface="Consolas"/>
                <a:cs typeface="Consolas"/>
                <a:sym typeface="Consolas"/>
              </a:rPr>
              <a:t>NULL</a:t>
            </a:r>
            <a:r>
              <a:rPr lang="tr-TR" sz="1600">
                <a:latin typeface="Consolas"/>
                <a:ea typeface="Consolas"/>
                <a:cs typeface="Consolas"/>
                <a:sym typeface="Consolas"/>
              </a:rPr>
              <a:t>) {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printf("'%c' karakteri \"%s\" dizgisinde %ld indistedir.\n",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*ptr, dizgi, ptr - dizgi);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 else {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printf("'%c' karakteri \"%s\" dizgisinde bulunamadı.\n",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aranan, dizgi);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return 0;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a:t>
            </a:r>
            <a:endParaRPr/>
          </a:p>
        </p:txBody>
      </p:sp>
      <p:sp>
        <p:nvSpPr>
          <p:cNvPr id="183" name="Google Shape;183;p11"/>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String.h kütüphanesindeki fonksiyonları kullanırken göstericilerin bir karakter dizinini işaret etmesi gerektiği unutulmamalıdır.</a:t>
            </a:r>
            <a:endParaRPr/>
          </a:p>
          <a:p>
            <a:pPr indent="0" lvl="0" marL="0" rtl="0" algn="l">
              <a:lnSpc>
                <a:spcPct val="100000"/>
              </a:lnSpc>
              <a:spcBef>
                <a:spcPts val="1000"/>
              </a:spcBef>
              <a:spcAft>
                <a:spcPts val="0"/>
              </a:spcAft>
              <a:buSzPts val="1190"/>
              <a:buNone/>
            </a:pPr>
            <a:r>
              <a:rPr lang="tr-TR"/>
              <a:t>Bu fonksiyon, birinci parametre olarak verilen dizgide (string),  ikinci parametrede verilen karakteri arar. Bulunamaz ise NULL gösterici döndürür.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STRCMP()</a:t>
            </a:r>
            <a:endParaRPr/>
          </a:p>
        </p:txBody>
      </p:sp>
      <p:sp>
        <p:nvSpPr>
          <p:cNvPr id="189" name="Google Shape;189;p12"/>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SzPct val="85000"/>
              <a:buNone/>
            </a:pPr>
            <a:r>
              <a:rPr lang="tr-TR">
                <a:latin typeface="Consolas"/>
                <a:ea typeface="Consolas"/>
                <a:cs typeface="Consolas"/>
                <a:sym typeface="Consolas"/>
              </a:rPr>
              <a:t>#include &lt;stdio.h&gt;</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#include &lt;string.h&gt;</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int main()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char str1[] = "ARMUT";</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char str2[] = "armut";</a:t>
            </a:r>
            <a:endParaRPr/>
          </a:p>
          <a:p>
            <a:pPr indent="0" lvl="0" marL="0" rtl="0" algn="l">
              <a:lnSpc>
                <a:spcPct val="90000"/>
              </a:lnSpc>
              <a:spcBef>
                <a:spcPts val="1200"/>
              </a:spcBef>
              <a:spcAft>
                <a:spcPts val="0"/>
              </a:spcAft>
              <a:buSzPct val="85000"/>
              <a:buNone/>
            </a:pPr>
            <a:r>
              <a:t/>
            </a:r>
            <a:endParaRPr>
              <a:latin typeface="Consolas"/>
              <a:ea typeface="Consolas"/>
              <a:cs typeface="Consolas"/>
              <a:sym typeface="Consolas"/>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int result = strcmp(str1, str2);</a:t>
            </a:r>
            <a:endParaRPr/>
          </a:p>
          <a:p>
            <a:pPr indent="0" lvl="0" marL="0" rtl="0" algn="l">
              <a:lnSpc>
                <a:spcPct val="90000"/>
              </a:lnSpc>
              <a:spcBef>
                <a:spcPts val="1200"/>
              </a:spcBef>
              <a:spcAft>
                <a:spcPts val="0"/>
              </a:spcAft>
              <a:buSzPct val="85000"/>
              <a:buNone/>
            </a:pPr>
            <a:r>
              <a:t/>
            </a:r>
            <a:endParaRPr>
              <a:latin typeface="Consolas"/>
              <a:ea typeface="Consolas"/>
              <a:cs typeface="Consolas"/>
              <a:sym typeface="Consolas"/>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if (result == 0)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puts("İki metin de eşit.");</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 else if (result &lt; 0)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puts("Birinci metin ikincisinden küçük");</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 else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puts("İkinci metin birincisinden küçük");</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return 0;</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Çıktı: </a:t>
            </a:r>
            <a:r>
              <a:rPr lang="tr-TR">
                <a:highlight>
                  <a:srgbClr val="C0C0C0"/>
                </a:highlight>
                <a:latin typeface="Consolas"/>
                <a:ea typeface="Consolas"/>
                <a:cs typeface="Consolas"/>
                <a:sym typeface="Consolas"/>
              </a:rPr>
              <a:t>Birinci metin ikincisinden küçük</a:t>
            </a:r>
            <a:endParaRPr/>
          </a:p>
        </p:txBody>
      </p:sp>
      <p:sp>
        <p:nvSpPr>
          <p:cNvPr id="190" name="Google Shape;190;p12"/>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30"/>
              <a:buNone/>
            </a:pPr>
            <a:r>
              <a:rPr lang="tr-TR" sz="1800"/>
              <a:t>Bu fonksiyon, parametre olarak girilen iki dizgiden (string),  karakterlerini karşılıklı olarak karşılaştırır. </a:t>
            </a:r>
            <a:endParaRPr/>
          </a:p>
          <a:p>
            <a:pPr indent="-285750" lvl="0" marL="285750" rtl="0" algn="l">
              <a:lnSpc>
                <a:spcPct val="100000"/>
              </a:lnSpc>
              <a:spcBef>
                <a:spcPts val="1000"/>
              </a:spcBef>
              <a:spcAft>
                <a:spcPts val="0"/>
              </a:spcAft>
              <a:buSzPts val="1530"/>
              <a:buFont typeface="Arial"/>
              <a:buChar char="•"/>
            </a:pPr>
            <a:r>
              <a:rPr lang="tr-TR" sz="1800"/>
              <a:t>Karşılaştırılan iki karakter birbirinden farklı ise ASCII kodu farklarını döndürür. </a:t>
            </a:r>
            <a:endParaRPr/>
          </a:p>
          <a:p>
            <a:pPr indent="-285750" lvl="0" marL="285750" rtl="0" algn="l">
              <a:lnSpc>
                <a:spcPct val="100000"/>
              </a:lnSpc>
              <a:spcBef>
                <a:spcPts val="1000"/>
              </a:spcBef>
              <a:spcAft>
                <a:spcPts val="0"/>
              </a:spcAft>
              <a:buSzPts val="1530"/>
              <a:buFont typeface="Arial"/>
              <a:buChar char="•"/>
            </a:pPr>
            <a:r>
              <a:rPr lang="tr-TR" sz="1800"/>
              <a:t>Tüm karakterler aynı ise 0 döndürür.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Font typeface="Cambria"/>
              <a:buNone/>
            </a:pPr>
            <a:r>
              <a:rPr lang="tr-TR" sz="2400"/>
              <a:t>ALTERNATİF COMPARESTRING()</a:t>
            </a:r>
            <a:endParaRPr/>
          </a:p>
        </p:txBody>
      </p:sp>
      <p:sp>
        <p:nvSpPr>
          <p:cNvPr id="196" name="Google Shape;196;p13"/>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20000"/>
              </a:lnSpc>
              <a:spcBef>
                <a:spcPts val="0"/>
              </a:spcBef>
              <a:spcAft>
                <a:spcPts val="0"/>
              </a:spcAft>
              <a:buSzPct val="85000"/>
              <a:buNone/>
            </a:pPr>
            <a:r>
              <a:rPr lang="tr-TR">
                <a:latin typeface="Consolas"/>
                <a:ea typeface="Consolas"/>
                <a:cs typeface="Consolas"/>
                <a:sym typeface="Consolas"/>
              </a:rPr>
              <a:t>#include &lt;stdio.h&gt;</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int compareString(char*, char*);</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int main()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char str1[] = "Elma";</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char str2[] = "Elma2";</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int result = compareString(str1, str2);</a:t>
            </a:r>
            <a:endParaRPr/>
          </a:p>
          <a:p>
            <a:pPr indent="0" lvl="0" marL="0" rtl="0" algn="l">
              <a:lnSpc>
                <a:spcPct val="120000"/>
              </a:lnSpc>
              <a:spcBef>
                <a:spcPts val="0"/>
              </a:spcBef>
              <a:spcAft>
                <a:spcPts val="0"/>
              </a:spcAft>
              <a:buSzPct val="85000"/>
              <a:buNone/>
            </a:pPr>
            <a:r>
              <a:t/>
            </a:r>
            <a:endParaRPr>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if (result == 0)</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printf("İki Metin Aynıdır.\n");</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else if (result &lt; 0)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printf("Birinci Metin İkincisinden Küçüktür:%d\n",result);</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else</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printf("Birinci Metin İkincisinden Büyüktür:%d\n",result);</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return 0;</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int compareString(const char* metin1,const char* metin2)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while (*metin1 == *metin2)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if (*metin1 == '\0')  return (0);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metin1++;</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metin2++;</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return (*metin1 - *metin2);  </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a:t>
            </a:r>
            <a:endParaRPr/>
          </a:p>
          <a:p>
            <a:pPr indent="0" lvl="0" marL="0" rtl="0" algn="l">
              <a:lnSpc>
                <a:spcPct val="120000"/>
              </a:lnSpc>
              <a:spcBef>
                <a:spcPts val="0"/>
              </a:spcBef>
              <a:spcAft>
                <a:spcPts val="0"/>
              </a:spcAft>
              <a:buSzPct val="85000"/>
              <a:buNone/>
            </a:pPr>
            <a:r>
              <a:rPr lang="tr-TR">
                <a:latin typeface="Consolas"/>
                <a:ea typeface="Consolas"/>
                <a:cs typeface="Consolas"/>
                <a:sym typeface="Consolas"/>
              </a:rPr>
              <a:t>// </a:t>
            </a:r>
            <a:r>
              <a:rPr lang="tr-TR">
                <a:highlight>
                  <a:srgbClr val="C0C0C0"/>
                </a:highlight>
                <a:latin typeface="Consolas"/>
                <a:ea typeface="Consolas"/>
                <a:cs typeface="Consolas"/>
                <a:sym typeface="Consolas"/>
              </a:rPr>
              <a:t>Birinci Metin İkincisinden Küçüktür:-50</a:t>
            </a:r>
            <a:endParaRPr>
              <a:highlight>
                <a:srgbClr val="C0C0C0"/>
              </a:highlight>
              <a:latin typeface="Consolas"/>
              <a:ea typeface="Consolas"/>
              <a:cs typeface="Consolas"/>
              <a:sym typeface="Consolas"/>
            </a:endParaRPr>
          </a:p>
        </p:txBody>
      </p:sp>
      <p:sp>
        <p:nvSpPr>
          <p:cNvPr id="197" name="Google Shape;197;p13"/>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30"/>
              <a:buNone/>
            </a:pPr>
            <a:r>
              <a:rPr lang="tr-TR" sz="1800"/>
              <a:t>Bu fonksiyon, parametre olarak girilen iki dizgiden (string),  karakterlerini karşılıklı olarak karşılaştırır. </a:t>
            </a:r>
            <a:endParaRPr/>
          </a:p>
          <a:p>
            <a:pPr indent="-285750" lvl="0" marL="285750" rtl="0" algn="l">
              <a:lnSpc>
                <a:spcPct val="100000"/>
              </a:lnSpc>
              <a:spcBef>
                <a:spcPts val="1000"/>
              </a:spcBef>
              <a:spcAft>
                <a:spcPts val="0"/>
              </a:spcAft>
              <a:buSzPts val="1530"/>
              <a:buFont typeface="Arial"/>
              <a:buChar char="•"/>
            </a:pPr>
            <a:r>
              <a:rPr lang="tr-TR" sz="1800"/>
              <a:t>Karşılaştırılan iki karakter birbirinden farklı ise ASCII kodu farklarını döndürür. </a:t>
            </a:r>
            <a:endParaRPr/>
          </a:p>
          <a:p>
            <a:pPr indent="-285750" lvl="0" marL="285750" rtl="0" algn="l">
              <a:lnSpc>
                <a:spcPct val="100000"/>
              </a:lnSpc>
              <a:spcBef>
                <a:spcPts val="1000"/>
              </a:spcBef>
              <a:spcAft>
                <a:spcPts val="0"/>
              </a:spcAft>
              <a:buSzPts val="1530"/>
              <a:buFont typeface="Arial"/>
              <a:buChar char="•"/>
            </a:pPr>
            <a:r>
              <a:rPr lang="tr-TR" sz="1800"/>
              <a:t>Tüm karakterler aynı ise 0 döndürür.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Font typeface="Cambria"/>
              <a:buNone/>
            </a:pPr>
            <a:r>
              <a:rPr lang="tr-TR" sz="2800"/>
              <a:t>KARAKTER FONKSIYONLARI</a:t>
            </a:r>
            <a:endParaRPr/>
          </a:p>
        </p:txBody>
      </p:sp>
      <p:graphicFrame>
        <p:nvGraphicFramePr>
          <p:cNvPr id="203" name="Google Shape;203;p14"/>
          <p:cNvGraphicFramePr/>
          <p:nvPr/>
        </p:nvGraphicFramePr>
        <p:xfrm>
          <a:off x="238125" y="352425"/>
          <a:ext cx="3000000" cy="3000000"/>
        </p:xfrm>
        <a:graphic>
          <a:graphicData uri="http://schemas.openxmlformats.org/drawingml/2006/table">
            <a:tbl>
              <a:tblPr bandRow="1" firstRow="1">
                <a:noFill/>
                <a:tableStyleId>{D4F15518-E2C0-4A3E-BC54-3E7919F88A09}</a:tableStyleId>
              </a:tblPr>
              <a:tblGrid>
                <a:gridCol w="1573400"/>
                <a:gridCol w="6258050"/>
              </a:tblGrid>
              <a:tr h="327525">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Fonksiyon</a:t>
                      </a:r>
                      <a:endParaRPr/>
                    </a:p>
                  </a:txBody>
                  <a:tcPr marT="9525" marB="0" marR="9525" marL="9525" anchor="b"/>
                </a:tc>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Açıklama</a:t>
                      </a:r>
                      <a:endParaRPr/>
                    </a:p>
                  </a:txBody>
                  <a:tcPr marT="9525" marB="0" marR="9525" marL="9525" anchor="b"/>
                </a:tc>
              </a:tr>
              <a:tr h="327525">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isalnum(int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a:t>
                      </a:r>
                      <a:r>
                        <a:rPr b="1" i="0" lang="tr-TR" sz="1400" u="none" cap="none" strike="noStrike">
                          <a:solidFill>
                            <a:srgbClr val="000000"/>
                          </a:solidFill>
                          <a:latin typeface="Cambria"/>
                          <a:ea typeface="Cambria"/>
                          <a:cs typeface="Cambria"/>
                          <a:sym typeface="Cambria"/>
                        </a:rPr>
                        <a:t>alfanümerik</a:t>
                      </a:r>
                      <a:r>
                        <a:rPr b="0" i="0" lang="tr-TR" sz="1400" u="none" cap="none" strike="noStrike">
                          <a:solidFill>
                            <a:srgbClr val="000000"/>
                          </a:solidFill>
                          <a:latin typeface="Cambria"/>
                          <a:ea typeface="Cambria"/>
                          <a:cs typeface="Cambria"/>
                          <a:sym typeface="Cambria"/>
                        </a:rPr>
                        <a:t> 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327525">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isalpha(int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harf 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475050">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iscntrl(int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kontrol karakteri 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327525">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isdigit(int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rakam 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475050">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isgraph(int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konsola yazdırılabilir karakteri 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434525">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islower(int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küçük harf 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475050">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isprint(int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boşluk dahil konsola yazılabilir 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475050">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ispunct(int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noktalama işareti olan karakterler 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327525">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isspace(int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a:t>
                      </a:r>
                      <a:r>
                        <a:rPr b="1" i="0" lang="tr-TR" sz="1400" u="none" cap="none" strike="noStrike">
                          <a:solidFill>
                            <a:srgbClr val="000000"/>
                          </a:solidFill>
                          <a:latin typeface="Cambria"/>
                          <a:ea typeface="Cambria"/>
                          <a:cs typeface="Cambria"/>
                          <a:sym typeface="Cambria"/>
                        </a:rPr>
                        <a:t>beyaz boşluk </a:t>
                      </a:r>
                      <a:r>
                        <a:rPr b="0" i="0" lang="tr-TR" sz="1400" u="none" cap="none" strike="noStrike">
                          <a:solidFill>
                            <a:srgbClr val="000000"/>
                          </a:solidFill>
                          <a:latin typeface="Cambria"/>
                          <a:ea typeface="Cambria"/>
                          <a:cs typeface="Cambria"/>
                          <a:sym typeface="Cambria"/>
                        </a:rPr>
                        <a:t>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434525">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isupper(int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büyük harf 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475050">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isxdigit(int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a:t>
                      </a:r>
                      <a:r>
                        <a:rPr b="1" i="0" lang="tr-TR" sz="1400" u="none" cap="none" strike="noStrike">
                          <a:solidFill>
                            <a:srgbClr val="000000"/>
                          </a:solidFill>
                          <a:latin typeface="Cambria"/>
                          <a:ea typeface="Cambria"/>
                          <a:cs typeface="Cambria"/>
                          <a:sym typeface="Cambria"/>
                        </a:rPr>
                        <a:t>onaltılık sayı rakamı </a:t>
                      </a:r>
                      <a:r>
                        <a:rPr b="0" i="0" lang="tr-TR" sz="1400" u="none" cap="none" strike="noStrike">
                          <a:solidFill>
                            <a:srgbClr val="000000"/>
                          </a:solidFill>
                          <a:latin typeface="Cambria"/>
                          <a:ea typeface="Cambria"/>
                          <a:cs typeface="Cambria"/>
                          <a:sym typeface="Cambria"/>
                        </a:rPr>
                        <a:t>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434525">
                <a:tc>
                  <a:txBody>
                    <a:bodyPr/>
                    <a:lstStyle/>
                    <a:p>
                      <a:pPr indent="0" lvl="0" marL="0" marR="0" rtl="0" algn="l">
                        <a:spcBef>
                          <a:spcPts val="0"/>
                        </a:spcBef>
                        <a:spcAft>
                          <a:spcPts val="0"/>
                        </a:spcAft>
                        <a:buNone/>
                      </a:pPr>
                      <a:r>
                        <a:rPr b="1" i="0" lang="tr-TR" sz="1400" u="none" cap="none" strike="noStrike">
                          <a:solidFill>
                            <a:srgbClr val="000000"/>
                          </a:solidFill>
                          <a:latin typeface="Cambria"/>
                          <a:ea typeface="Cambria"/>
                          <a:cs typeface="Cambria"/>
                          <a:sym typeface="Cambria"/>
                        </a:rPr>
                        <a:t>int isblank(int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 kodunun boşluk karakteri olup olmadığını kontrol eder.</a:t>
                      </a:r>
                      <a:endParaRPr b="0" i="0" sz="1400" u="none" cap="none" strike="noStrike">
                        <a:solidFill>
                          <a:srgbClr val="000000"/>
                        </a:solidFill>
                        <a:latin typeface="Cambria"/>
                        <a:ea typeface="Cambria"/>
                        <a:cs typeface="Cambria"/>
                        <a:sym typeface="Cambria"/>
                      </a:endParaRPr>
                    </a:p>
                  </a:txBody>
                  <a:tcPr marT="9525" marB="0" marR="9525" marL="9525" anchor="b"/>
                </a:tc>
              </a:tr>
              <a:tr h="434525">
                <a:tc>
                  <a:txBody>
                    <a:bodyPr/>
                    <a:lstStyle/>
                    <a:p>
                      <a:pPr indent="0" lvl="0" marL="0" marR="0" rtl="0" algn="l">
                        <a:lnSpc>
                          <a:spcPct val="100000"/>
                        </a:lnSpc>
                        <a:spcBef>
                          <a:spcPts val="0"/>
                        </a:spcBef>
                        <a:spcAft>
                          <a:spcPts val="0"/>
                        </a:spcAft>
                        <a:buClr>
                          <a:srgbClr val="000000"/>
                        </a:buClr>
                        <a:buSzPts val="1400"/>
                        <a:buFont typeface="Cambria"/>
                        <a:buNone/>
                      </a:pPr>
                      <a:r>
                        <a:rPr b="1" i="0" lang="tr-TR" sz="1400" u="none" cap="none" strike="noStrike">
                          <a:solidFill>
                            <a:srgbClr val="000000"/>
                          </a:solidFill>
                          <a:latin typeface="Cambria"/>
                          <a:ea typeface="Cambria"/>
                          <a:cs typeface="Cambria"/>
                          <a:sym typeface="Cambria"/>
                        </a:rPr>
                        <a:t>int toupper(int c)</a:t>
                      </a:r>
                      <a:endParaRPr/>
                    </a:p>
                  </a:txBody>
                  <a:tcPr marT="9525" marB="0" marR="9525" marL="9525" anchor="b"/>
                </a:tc>
                <a:tc>
                  <a:txBody>
                    <a:bodyPr/>
                    <a:lstStyle/>
                    <a:p>
                      <a:pPr indent="0" lvl="0" marL="0" marR="0" rtl="0" algn="l">
                        <a:spcBef>
                          <a:spcPts val="0"/>
                        </a:spcBef>
                        <a:spcAft>
                          <a:spcPts val="0"/>
                        </a:spcAft>
                        <a:buNone/>
                      </a:pPr>
                      <a:r>
                        <a:rPr b="0" i="0" lang="tr-TR" sz="1400" u="none" cap="none" strike="noStrike">
                          <a:solidFill>
                            <a:srgbClr val="000000"/>
                          </a:solidFill>
                          <a:latin typeface="Cambria"/>
                          <a:ea typeface="Cambria"/>
                          <a:cs typeface="Cambria"/>
                          <a:sym typeface="Cambria"/>
                        </a:rPr>
                        <a:t>Verilen karakterin büyük harfinin kodunu döner. </a:t>
                      </a:r>
                      <a:endParaRPr b="0" i="0" sz="1400" u="none" cap="none" strike="noStrike">
                        <a:solidFill>
                          <a:srgbClr val="000000"/>
                        </a:solidFill>
                        <a:latin typeface="Cambria"/>
                        <a:ea typeface="Cambria"/>
                        <a:cs typeface="Cambria"/>
                        <a:sym typeface="Cambria"/>
                      </a:endParaRPr>
                    </a:p>
                  </a:txBody>
                  <a:tcPr marT="9525" marB="0" marR="9525" marL="9525" anchor="b"/>
                </a:tc>
              </a:tr>
              <a:tr h="434525">
                <a:tc>
                  <a:txBody>
                    <a:bodyPr/>
                    <a:lstStyle/>
                    <a:p>
                      <a:pPr indent="0" lvl="0" marL="0" marR="0" rtl="0" algn="l">
                        <a:lnSpc>
                          <a:spcPct val="100000"/>
                        </a:lnSpc>
                        <a:spcBef>
                          <a:spcPts val="0"/>
                        </a:spcBef>
                        <a:spcAft>
                          <a:spcPts val="0"/>
                        </a:spcAft>
                        <a:buClr>
                          <a:srgbClr val="000000"/>
                        </a:buClr>
                        <a:buSzPts val="1400"/>
                        <a:buFont typeface="Cambria"/>
                        <a:buNone/>
                      </a:pPr>
                      <a:r>
                        <a:rPr b="1" i="0" lang="tr-TR" sz="1400" u="none" cap="none" strike="noStrike">
                          <a:solidFill>
                            <a:srgbClr val="000000"/>
                          </a:solidFill>
                          <a:latin typeface="Cambria"/>
                          <a:ea typeface="Cambria"/>
                          <a:cs typeface="Cambria"/>
                          <a:sym typeface="Cambria"/>
                        </a:rPr>
                        <a:t>int tolower(int c)</a:t>
                      </a:r>
                      <a:endParaRPr/>
                    </a:p>
                  </a:txBody>
                  <a:tcPr marT="9525" marB="0" marR="9525" marL="9525" anchor="b"/>
                </a:tc>
                <a:tc>
                  <a:txBody>
                    <a:bodyPr/>
                    <a:lstStyle/>
                    <a:p>
                      <a:pPr indent="0" lvl="0" marL="0" marR="0" rtl="0" algn="l">
                        <a:lnSpc>
                          <a:spcPct val="100000"/>
                        </a:lnSpc>
                        <a:spcBef>
                          <a:spcPts val="0"/>
                        </a:spcBef>
                        <a:spcAft>
                          <a:spcPts val="0"/>
                        </a:spcAft>
                        <a:buClr>
                          <a:srgbClr val="000000"/>
                        </a:buClr>
                        <a:buSzPts val="1400"/>
                        <a:buFont typeface="Cambria"/>
                        <a:buNone/>
                      </a:pPr>
                      <a:r>
                        <a:rPr b="0" i="0" lang="tr-TR" sz="1400" u="none" cap="none" strike="noStrike">
                          <a:solidFill>
                            <a:srgbClr val="000000"/>
                          </a:solidFill>
                          <a:latin typeface="Cambria"/>
                          <a:ea typeface="Cambria"/>
                          <a:cs typeface="Cambria"/>
                          <a:sym typeface="Cambria"/>
                        </a:rPr>
                        <a:t>Verilen karakterin küçük harfinin kodunu döner. </a:t>
                      </a:r>
                      <a:endParaRPr b="0" i="0" sz="1400" u="none" cap="none" strike="noStrike">
                        <a:solidFill>
                          <a:srgbClr val="000000"/>
                        </a:solidFill>
                        <a:latin typeface="Cambria"/>
                        <a:ea typeface="Cambria"/>
                        <a:cs typeface="Cambria"/>
                        <a:sym typeface="Cambria"/>
                      </a:endParaRPr>
                    </a:p>
                  </a:txBody>
                  <a:tcPr marT="9525" marB="0" marR="9525" marL="9525" anchor="b"/>
                </a:tc>
              </a:tr>
            </a:tbl>
          </a:graphicData>
        </a:graphic>
      </p:graphicFrame>
      <p:sp>
        <p:nvSpPr>
          <p:cNvPr id="204" name="Google Shape;204;p14"/>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b="1" lang="tr-TR">
                <a:solidFill>
                  <a:srgbClr val="7030A0"/>
                </a:solidFill>
              </a:rPr>
              <a:t>CTYPE.H</a:t>
            </a:r>
            <a:r>
              <a:rPr lang="tr-TR"/>
              <a:t> başlık dosyasında karakter fonksiyonları bulunur.</a:t>
            </a:r>
            <a:endParaRPr/>
          </a:p>
          <a:p>
            <a:pPr indent="-285750" lvl="0" marL="285750" rtl="0" algn="l">
              <a:lnSpc>
                <a:spcPct val="100000"/>
              </a:lnSpc>
              <a:spcBef>
                <a:spcPts val="1000"/>
              </a:spcBef>
              <a:spcAft>
                <a:spcPts val="0"/>
              </a:spcAft>
              <a:buSzPts val="1190"/>
              <a:buFont typeface="Arial"/>
              <a:buChar char="•"/>
            </a:pPr>
            <a:r>
              <a:rPr b="1" lang="tr-TR"/>
              <a:t>Alfanümerik: </a:t>
            </a:r>
            <a:r>
              <a:rPr lang="tr-TR"/>
              <a:t>hem rakam hem harf barındıran karakter kümesidir.</a:t>
            </a:r>
            <a:endParaRPr/>
          </a:p>
          <a:p>
            <a:pPr indent="-285750" lvl="0" marL="285750" rtl="0" algn="l">
              <a:lnSpc>
                <a:spcPct val="100000"/>
              </a:lnSpc>
              <a:spcBef>
                <a:spcPts val="1000"/>
              </a:spcBef>
              <a:spcAft>
                <a:spcPts val="0"/>
              </a:spcAft>
              <a:buSzPts val="1190"/>
              <a:buFont typeface="Arial"/>
              <a:buChar char="•"/>
            </a:pPr>
            <a:r>
              <a:rPr b="1" lang="tr-TR"/>
              <a:t>Beyaz boşluk: </a:t>
            </a:r>
            <a:r>
              <a:rPr lang="tr-TR"/>
              <a:t>boşluk ‘ ‘, yeni satır ‘\n’, satır başı ‘\r’, alt satır ‘\v’, ve tab ‘\t’ karakterlerinin oluşturduğu kümedir.</a:t>
            </a:r>
            <a:endParaRPr/>
          </a:p>
          <a:p>
            <a:pPr indent="-285750" lvl="0" marL="285750" rtl="0" algn="l">
              <a:lnSpc>
                <a:spcPct val="100000"/>
              </a:lnSpc>
              <a:spcBef>
                <a:spcPts val="1000"/>
              </a:spcBef>
              <a:spcAft>
                <a:spcPts val="0"/>
              </a:spcAft>
              <a:buSzPts val="1190"/>
              <a:buFont typeface="Arial"/>
              <a:buChar char="•"/>
            </a:pPr>
            <a:r>
              <a:rPr b="1" lang="tr-TR"/>
              <a:t>Onaltılık Sayı Rakamları</a:t>
            </a:r>
            <a:r>
              <a:rPr lang="tr-TR"/>
              <a:t>: 0,1,2,3,4,5,6,7,8,9,a,b,c,d,e,f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2800"/>
              <a:buFont typeface="Cambria"/>
              <a:buNone/>
            </a:pPr>
            <a:r>
              <a:rPr lang="tr-TR" sz="2800"/>
              <a:t>KÜÇÜK BÜYÜK AYRIMI OLMADAN STRCMP()</a:t>
            </a:r>
            <a:endParaRPr/>
          </a:p>
        </p:txBody>
      </p:sp>
      <p:sp>
        <p:nvSpPr>
          <p:cNvPr id="210" name="Google Shape;210;p15"/>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&lt;string.h&gt;</a:t>
            </a:r>
            <a:endParaRPr/>
          </a:p>
          <a:p>
            <a:pPr indent="0" lvl="0" marL="0" rtl="0" algn="l">
              <a:lnSpc>
                <a:spcPct val="120000"/>
              </a:lnSpc>
              <a:spcBef>
                <a:spcPts val="0"/>
              </a:spcBef>
              <a:spcAft>
                <a:spcPts val="0"/>
              </a:spcAft>
              <a:buSzPts val="1190"/>
              <a:buNone/>
            </a:pPr>
            <a:r>
              <a:rPr b="1" lang="tr-TR" sz="1400">
                <a:solidFill>
                  <a:srgbClr val="00B050"/>
                </a:solidFill>
                <a:latin typeface="Consolas"/>
                <a:ea typeface="Consolas"/>
                <a:cs typeface="Consolas"/>
                <a:sym typeface="Consolas"/>
              </a:rPr>
              <a:t>#include &lt;ctype.h&gt;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compareString(</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str1[] = "Elma";</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str2[] = "elma";</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result = compareString(str1, str2);</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if (result ==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printf("İki Metin Aynıdır.\n");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else if (result &lt; 0)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printf("Birinci Metin İkincisinden Küçüktür.\n");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else</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printf("İkinci Metin Birincisinden Küçüktür.\n");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compareString(</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hedef, </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kaynak){</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 =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for (i = 0; hedef[i]; i++) //hedefi küçük harfe çevir.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hedef[i] = </a:t>
            </a:r>
            <a:r>
              <a:rPr b="1" lang="tr-TR" sz="1400">
                <a:solidFill>
                  <a:srgbClr val="00B050"/>
                </a:solidFill>
                <a:latin typeface="Consolas"/>
                <a:ea typeface="Consolas"/>
                <a:cs typeface="Consolas"/>
                <a:sym typeface="Consolas"/>
              </a:rPr>
              <a:t>tolower</a:t>
            </a:r>
            <a:r>
              <a:rPr lang="tr-TR" sz="1400">
                <a:latin typeface="Consolas"/>
                <a:ea typeface="Consolas"/>
                <a:cs typeface="Consolas"/>
                <a:sym typeface="Consolas"/>
              </a:rPr>
              <a:t>(hedef[i]);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for (i = 0; kaynak[i]; i++) //kaynağı küçük harfe çevir.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kaynak[i] = </a:t>
            </a:r>
            <a:r>
              <a:rPr b="1" lang="tr-TR" sz="1400">
                <a:solidFill>
                  <a:srgbClr val="00B050"/>
                </a:solidFill>
                <a:latin typeface="Consolas"/>
                <a:ea typeface="Consolas"/>
                <a:cs typeface="Consolas"/>
                <a:sym typeface="Consolas"/>
              </a:rPr>
              <a:t>tolower</a:t>
            </a:r>
            <a:r>
              <a:rPr lang="tr-TR" sz="1400">
                <a:latin typeface="Consolas"/>
                <a:ea typeface="Consolas"/>
                <a:cs typeface="Consolas"/>
                <a:sym typeface="Consolas"/>
              </a:rPr>
              <a:t>(kaynak[i]);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strcmp(hedef, kaynak);</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11" name="Google Shape;211;p15"/>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30"/>
              <a:buNone/>
            </a:pPr>
            <a:r>
              <a:rPr lang="tr-TR" sz="1800"/>
              <a:t>Bu fonksiyon, parametre olarak girilen iki dizgiden (string),  karakterlerini karşılıklı olarak karşılaştırır. </a:t>
            </a:r>
            <a:endParaRPr/>
          </a:p>
          <a:p>
            <a:pPr indent="-285750" lvl="0" marL="285750" rtl="0" algn="l">
              <a:lnSpc>
                <a:spcPct val="100000"/>
              </a:lnSpc>
              <a:spcBef>
                <a:spcPts val="1000"/>
              </a:spcBef>
              <a:spcAft>
                <a:spcPts val="0"/>
              </a:spcAft>
              <a:buSzPts val="1530"/>
              <a:buFont typeface="Arial"/>
              <a:buChar char="•"/>
            </a:pPr>
            <a:r>
              <a:rPr b="1" lang="tr-TR" sz="1800">
                <a:solidFill>
                  <a:srgbClr val="7030A0"/>
                </a:solidFill>
              </a:rPr>
              <a:t>Küçük büyük harf ayrımı yapmadan bu karşılaştırma yapılmak isteniyorsa </a:t>
            </a:r>
            <a:r>
              <a:rPr lang="tr-TR" sz="1800"/>
              <a:t>hepsi küçük yada büyük harfe çevrilir.</a:t>
            </a:r>
            <a:endParaRPr/>
          </a:p>
          <a:p>
            <a:pPr indent="-285750" lvl="0" marL="285750" rtl="0" algn="l">
              <a:lnSpc>
                <a:spcPct val="100000"/>
              </a:lnSpc>
              <a:spcBef>
                <a:spcPts val="1000"/>
              </a:spcBef>
              <a:spcAft>
                <a:spcPts val="0"/>
              </a:spcAft>
              <a:buSzPts val="1530"/>
              <a:buFont typeface="Arial"/>
              <a:buChar char="•"/>
            </a:pPr>
            <a:r>
              <a:rPr lang="tr-TR" sz="1800"/>
              <a:t>Karşılaştırılan iki karakter birbirinden farklı ise ASCII kodu farklarını döndürür. </a:t>
            </a:r>
            <a:endParaRPr/>
          </a:p>
          <a:p>
            <a:pPr indent="-285750" lvl="0" marL="285750" rtl="0" algn="l">
              <a:lnSpc>
                <a:spcPct val="100000"/>
              </a:lnSpc>
              <a:spcBef>
                <a:spcPts val="1000"/>
              </a:spcBef>
              <a:spcAft>
                <a:spcPts val="0"/>
              </a:spcAft>
              <a:buSzPts val="1530"/>
              <a:buFont typeface="Arial"/>
              <a:buChar char="•"/>
            </a:pPr>
            <a:r>
              <a:rPr lang="tr-TR" sz="1800"/>
              <a:t>Tüm karakterler aynı ise 0 döndürür.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100000"/>
              <a:buFont typeface="Cambria"/>
              <a:buNone/>
            </a:pPr>
            <a:r>
              <a:rPr lang="tr-TR" sz="2800"/>
              <a:t>METINDEN ILKEL DEĞIŞKENLERE DÖNÜŞÜM FONKSIYONLARI</a:t>
            </a:r>
            <a:endParaRPr/>
          </a:p>
        </p:txBody>
      </p:sp>
      <p:graphicFrame>
        <p:nvGraphicFramePr>
          <p:cNvPr id="217" name="Google Shape;217;p16"/>
          <p:cNvGraphicFramePr/>
          <p:nvPr/>
        </p:nvGraphicFramePr>
        <p:xfrm>
          <a:off x="238125" y="352425"/>
          <a:ext cx="3000000" cy="3000000"/>
        </p:xfrm>
        <a:graphic>
          <a:graphicData uri="http://schemas.openxmlformats.org/drawingml/2006/table">
            <a:tbl>
              <a:tblPr bandRow="1" firstRow="1">
                <a:noFill/>
                <a:tableStyleId>{D4F15518-E2C0-4A3E-BC54-3E7919F88A09}</a:tableStyleId>
              </a:tblPr>
              <a:tblGrid>
                <a:gridCol w="3568075"/>
                <a:gridCol w="4263400"/>
              </a:tblGrid>
              <a:tr h="397925">
                <a:tc>
                  <a:txBody>
                    <a:bodyPr/>
                    <a:lstStyle/>
                    <a:p>
                      <a:pPr indent="0" lvl="0" marL="0" marR="0" rtl="0" algn="l">
                        <a:spcBef>
                          <a:spcPts val="0"/>
                        </a:spcBef>
                        <a:spcAft>
                          <a:spcPts val="0"/>
                        </a:spcAft>
                        <a:buNone/>
                      </a:pPr>
                      <a:r>
                        <a:rPr b="1" i="0" lang="tr-TR" sz="1600" u="none" cap="none" strike="noStrike">
                          <a:solidFill>
                            <a:srgbClr val="000000"/>
                          </a:solidFill>
                          <a:latin typeface="Cambria"/>
                          <a:ea typeface="Cambria"/>
                          <a:cs typeface="Cambria"/>
                          <a:sym typeface="Cambria"/>
                        </a:rPr>
                        <a:t>Fonksiyon</a:t>
                      </a:r>
                      <a:endParaRPr/>
                    </a:p>
                  </a:txBody>
                  <a:tcPr marT="9525" marB="0" marR="9525" marL="9525" anchor="b"/>
                </a:tc>
                <a:tc>
                  <a:txBody>
                    <a:bodyPr/>
                    <a:lstStyle/>
                    <a:p>
                      <a:pPr indent="0" lvl="0" marL="0" marR="0" rtl="0" algn="l">
                        <a:spcBef>
                          <a:spcPts val="0"/>
                        </a:spcBef>
                        <a:spcAft>
                          <a:spcPts val="0"/>
                        </a:spcAft>
                        <a:buNone/>
                      </a:pPr>
                      <a:r>
                        <a:rPr b="1" i="0" lang="tr-TR" sz="1600" u="none" cap="none" strike="noStrike">
                          <a:solidFill>
                            <a:srgbClr val="000000"/>
                          </a:solidFill>
                          <a:latin typeface="Cambria"/>
                          <a:ea typeface="Cambria"/>
                          <a:cs typeface="Cambria"/>
                          <a:sym typeface="Cambria"/>
                        </a:rPr>
                        <a:t>Açıklama</a:t>
                      </a:r>
                      <a:endParaRPr/>
                    </a:p>
                  </a:txBody>
                  <a:tcPr marT="9525" marB="0" marR="9525" marL="9525" anchor="b"/>
                </a:tc>
              </a:tr>
              <a:tr h="397925">
                <a:tc gridSpan="2">
                  <a:txBody>
                    <a:bodyPr/>
                    <a:lstStyle/>
                    <a:p>
                      <a:pPr indent="0" lvl="0" marL="0" marR="0" rtl="0" algn="l">
                        <a:spcBef>
                          <a:spcPts val="0"/>
                        </a:spcBef>
                        <a:spcAft>
                          <a:spcPts val="0"/>
                        </a:spcAft>
                        <a:buNone/>
                      </a:pPr>
                      <a:r>
                        <a:rPr b="1" i="0" lang="tr-TR" sz="1600" u="none" cap="none" strike="noStrike">
                          <a:solidFill>
                            <a:srgbClr val="000000"/>
                          </a:solidFill>
                          <a:latin typeface="Cambria"/>
                          <a:ea typeface="Cambria"/>
                          <a:cs typeface="Cambria"/>
                          <a:sym typeface="Cambria"/>
                        </a:rPr>
                        <a:t>…</a:t>
                      </a:r>
                      <a:endParaRPr/>
                    </a:p>
                  </a:txBody>
                  <a:tcPr marT="9525" marB="0" marR="9525" marL="9525"/>
                </a:tc>
                <a:tc hMerge="1"/>
              </a:tr>
              <a:tr h="397925">
                <a:tc>
                  <a:txBody>
                    <a:bodyPr/>
                    <a:lstStyle/>
                    <a:p>
                      <a:pPr indent="0" lvl="0" marL="0" marR="0" rtl="0" algn="l">
                        <a:spcBef>
                          <a:spcPts val="0"/>
                        </a:spcBef>
                        <a:spcAft>
                          <a:spcPts val="0"/>
                        </a:spcAft>
                        <a:buNone/>
                      </a:pPr>
                      <a:r>
                        <a:rPr b="1" i="0" lang="tr-TR" sz="1600" u="none" cap="none" strike="noStrike">
                          <a:solidFill>
                            <a:srgbClr val="000000"/>
                          </a:solidFill>
                          <a:latin typeface="Cambria"/>
                          <a:ea typeface="Cambria"/>
                          <a:cs typeface="Cambria"/>
                          <a:sym typeface="Cambria"/>
                        </a:rPr>
                        <a:t>double atof(const char*)</a:t>
                      </a:r>
                      <a:endParaRPr/>
                    </a:p>
                  </a:txBody>
                  <a:tcPr marT="9525" marB="0" marR="9525" marL="9525"/>
                </a:tc>
                <a:tc>
                  <a:txBody>
                    <a:bodyPr/>
                    <a:lstStyle/>
                    <a:p>
                      <a:pPr indent="0" lvl="0" marL="0" marR="0" rtl="0" algn="l">
                        <a:spcBef>
                          <a:spcPts val="0"/>
                        </a:spcBef>
                        <a:spcAft>
                          <a:spcPts val="0"/>
                        </a:spcAft>
                        <a:buNone/>
                      </a:pPr>
                      <a:r>
                        <a:rPr b="0" i="0" lang="tr-TR" sz="1600" u="none" cap="none" strike="noStrike">
                          <a:solidFill>
                            <a:srgbClr val="000000"/>
                          </a:solidFill>
                          <a:latin typeface="Cambria"/>
                          <a:ea typeface="Cambria"/>
                          <a:cs typeface="Cambria"/>
                          <a:sym typeface="Cambria"/>
                        </a:rPr>
                        <a:t>Dizgi olarak verilen metni double tipine dönüştürür ve geri döndürür.</a:t>
                      </a:r>
                      <a:endParaRPr b="0" i="0" sz="1600" u="none" cap="none" strike="noStrike">
                        <a:solidFill>
                          <a:srgbClr val="000000"/>
                        </a:solidFill>
                        <a:latin typeface="Cambria"/>
                        <a:ea typeface="Cambria"/>
                        <a:cs typeface="Cambria"/>
                        <a:sym typeface="Cambria"/>
                      </a:endParaRPr>
                    </a:p>
                  </a:txBody>
                  <a:tcPr marT="9525" marB="0" marR="9525" marL="9525" anchor="b"/>
                </a:tc>
              </a:tr>
              <a:tr h="527900">
                <a:tc>
                  <a:txBody>
                    <a:bodyPr/>
                    <a:lstStyle/>
                    <a:p>
                      <a:pPr indent="0" lvl="0" marL="0" marR="0" rtl="0" algn="l">
                        <a:spcBef>
                          <a:spcPts val="0"/>
                        </a:spcBef>
                        <a:spcAft>
                          <a:spcPts val="0"/>
                        </a:spcAft>
                        <a:buNone/>
                      </a:pPr>
                      <a:r>
                        <a:rPr b="1" i="0" lang="tr-TR" sz="1600" u="none" cap="none" strike="noStrike">
                          <a:solidFill>
                            <a:srgbClr val="000000"/>
                          </a:solidFill>
                          <a:latin typeface="Cambria"/>
                          <a:ea typeface="Cambria"/>
                          <a:cs typeface="Cambria"/>
                          <a:sym typeface="Cambria"/>
                        </a:rPr>
                        <a:t>int atoi(const char*)</a:t>
                      </a:r>
                      <a:endParaRPr/>
                    </a:p>
                  </a:txBody>
                  <a:tcPr marT="9525" marB="0" marR="9525" marL="9525"/>
                </a:tc>
                <a:tc>
                  <a:txBody>
                    <a:bodyPr/>
                    <a:lstStyle/>
                    <a:p>
                      <a:pPr indent="0" lvl="0" marL="0" marR="0" rtl="0" algn="l">
                        <a:spcBef>
                          <a:spcPts val="0"/>
                        </a:spcBef>
                        <a:spcAft>
                          <a:spcPts val="0"/>
                        </a:spcAft>
                        <a:buNone/>
                      </a:pPr>
                      <a:r>
                        <a:rPr b="0" i="0" lang="tr-TR" sz="1600" u="none" cap="none" strike="noStrike">
                          <a:solidFill>
                            <a:srgbClr val="000000"/>
                          </a:solidFill>
                          <a:latin typeface="Cambria"/>
                          <a:ea typeface="Cambria"/>
                          <a:cs typeface="Cambria"/>
                          <a:sym typeface="Cambria"/>
                        </a:rPr>
                        <a:t>Dizgi olarak verilen metni int tipine dönüştürür ve geri döndürür.</a:t>
                      </a:r>
                      <a:endParaRPr b="0" i="0" sz="1600" u="none" cap="none" strike="noStrike">
                        <a:solidFill>
                          <a:srgbClr val="000000"/>
                        </a:solidFill>
                        <a:latin typeface="Cambria"/>
                        <a:ea typeface="Cambria"/>
                        <a:cs typeface="Cambria"/>
                        <a:sym typeface="Cambria"/>
                      </a:endParaRPr>
                    </a:p>
                  </a:txBody>
                  <a:tcPr marT="9525" marB="0" marR="9525" marL="9525" anchor="b"/>
                </a:tc>
              </a:tr>
              <a:tr h="397925">
                <a:tc>
                  <a:txBody>
                    <a:bodyPr/>
                    <a:lstStyle/>
                    <a:p>
                      <a:pPr indent="0" lvl="0" marL="0" marR="0" rtl="0" algn="l">
                        <a:spcBef>
                          <a:spcPts val="0"/>
                        </a:spcBef>
                        <a:spcAft>
                          <a:spcPts val="0"/>
                        </a:spcAft>
                        <a:buNone/>
                      </a:pPr>
                      <a:r>
                        <a:rPr b="1" i="0" lang="tr-TR" sz="1600" u="none" cap="none" strike="noStrike">
                          <a:solidFill>
                            <a:srgbClr val="000000"/>
                          </a:solidFill>
                          <a:latin typeface="Cambria"/>
                          <a:ea typeface="Cambria"/>
                          <a:cs typeface="Cambria"/>
                          <a:sym typeface="Cambria"/>
                        </a:rPr>
                        <a:t>long atol(const char*)</a:t>
                      </a:r>
                      <a:endParaRPr/>
                    </a:p>
                  </a:txBody>
                  <a:tcPr marT="9525" marB="0" marR="9525" marL="9525"/>
                </a:tc>
                <a:tc>
                  <a:txBody>
                    <a:bodyPr/>
                    <a:lstStyle/>
                    <a:p>
                      <a:pPr indent="0" lvl="0" marL="0" marR="0" rtl="0" algn="l">
                        <a:spcBef>
                          <a:spcPts val="0"/>
                        </a:spcBef>
                        <a:spcAft>
                          <a:spcPts val="0"/>
                        </a:spcAft>
                        <a:buNone/>
                      </a:pPr>
                      <a:r>
                        <a:rPr b="0" i="0" lang="tr-TR" sz="1600" u="none" cap="none" strike="noStrike">
                          <a:solidFill>
                            <a:srgbClr val="000000"/>
                          </a:solidFill>
                          <a:latin typeface="Cambria"/>
                          <a:ea typeface="Cambria"/>
                          <a:cs typeface="Cambria"/>
                          <a:sym typeface="Cambria"/>
                        </a:rPr>
                        <a:t>Dizgi olarak verilen metni long tipine dönüştürür ve geri döndürür.</a:t>
                      </a:r>
                      <a:endParaRPr b="0" i="0" sz="1600" u="none" cap="none" strike="noStrike">
                        <a:solidFill>
                          <a:srgbClr val="000000"/>
                        </a:solidFill>
                        <a:latin typeface="Cambria"/>
                        <a:ea typeface="Cambria"/>
                        <a:cs typeface="Cambria"/>
                        <a:sym typeface="Cambria"/>
                      </a:endParaRPr>
                    </a:p>
                  </a:txBody>
                  <a:tcPr marT="9525" marB="0" marR="9525" marL="9525" anchor="b"/>
                </a:tc>
              </a:tr>
              <a:tr h="533525">
                <a:tc>
                  <a:txBody>
                    <a:bodyPr/>
                    <a:lstStyle/>
                    <a:p>
                      <a:pPr indent="0" lvl="0" marL="0" marR="0" rtl="0" algn="l">
                        <a:spcBef>
                          <a:spcPts val="0"/>
                        </a:spcBef>
                        <a:spcAft>
                          <a:spcPts val="0"/>
                        </a:spcAft>
                        <a:buNone/>
                      </a:pPr>
                      <a:r>
                        <a:rPr b="1" i="0" lang="tr-TR" sz="1600" u="none" cap="none" strike="noStrike">
                          <a:solidFill>
                            <a:srgbClr val="000000"/>
                          </a:solidFill>
                          <a:latin typeface="Cambria"/>
                          <a:ea typeface="Cambria"/>
                          <a:cs typeface="Cambria"/>
                          <a:sym typeface="Cambria"/>
                        </a:rPr>
                        <a:t>double strtod(const char*, char**)</a:t>
                      </a:r>
                      <a:endParaRPr/>
                    </a:p>
                  </a:txBody>
                  <a:tcPr marT="9525" marB="0" marR="9525" marL="9525"/>
                </a:tc>
                <a:tc>
                  <a:txBody>
                    <a:bodyPr/>
                    <a:lstStyle/>
                    <a:p>
                      <a:pPr indent="0" lvl="0" marL="0" marR="0" rtl="0" algn="l">
                        <a:spcBef>
                          <a:spcPts val="0"/>
                        </a:spcBef>
                        <a:spcAft>
                          <a:spcPts val="0"/>
                        </a:spcAft>
                        <a:buNone/>
                      </a:pPr>
                      <a:r>
                        <a:rPr b="0" i="0" lang="tr-TR" sz="1600" u="none" cap="none" strike="noStrike">
                          <a:solidFill>
                            <a:srgbClr val="000000"/>
                          </a:solidFill>
                          <a:latin typeface="Cambria"/>
                          <a:ea typeface="Cambria"/>
                          <a:cs typeface="Cambria"/>
                          <a:sym typeface="Cambria"/>
                        </a:rPr>
                        <a:t>Dizgi olarak verilen metni double tipine dönüştürür ve geri döndürür. İkinci parametre ise metinde kayan noktalı sayıya çevrilmeyen ilk karakterin göstericisidir.</a:t>
                      </a:r>
                      <a:endParaRPr b="0" i="0" sz="1600" u="none" cap="none" strike="noStrike">
                        <a:solidFill>
                          <a:srgbClr val="000000"/>
                        </a:solidFill>
                        <a:latin typeface="Cambria"/>
                        <a:ea typeface="Cambria"/>
                        <a:cs typeface="Cambria"/>
                        <a:sym typeface="Cambria"/>
                      </a:endParaRPr>
                    </a:p>
                  </a:txBody>
                  <a:tcPr marT="9525" marB="0" marR="9525" marL="9525" anchor="b"/>
                </a:tc>
              </a:tr>
              <a:tr h="527900">
                <a:tc>
                  <a:txBody>
                    <a:bodyPr/>
                    <a:lstStyle/>
                    <a:p>
                      <a:pPr indent="0" lvl="0" marL="0" marR="0" rtl="0" algn="l">
                        <a:spcBef>
                          <a:spcPts val="0"/>
                        </a:spcBef>
                        <a:spcAft>
                          <a:spcPts val="0"/>
                        </a:spcAft>
                        <a:buNone/>
                      </a:pPr>
                      <a:r>
                        <a:rPr b="1" i="0" lang="tr-TR" sz="1600" u="none" cap="none" strike="noStrike">
                          <a:solidFill>
                            <a:srgbClr val="000000"/>
                          </a:solidFill>
                          <a:latin typeface="Cambria"/>
                          <a:ea typeface="Cambria"/>
                          <a:cs typeface="Cambria"/>
                          <a:sym typeface="Cambria"/>
                        </a:rPr>
                        <a:t>long strtol(const char*, char**, int)</a:t>
                      </a:r>
                      <a:endParaRPr/>
                    </a:p>
                  </a:txBody>
                  <a:tcPr marT="9525" marB="0" marR="9525" marL="9525"/>
                </a:tc>
                <a:tc>
                  <a:txBody>
                    <a:bodyPr/>
                    <a:lstStyle/>
                    <a:p>
                      <a:pPr indent="0" lvl="0" marL="0" marR="0" rtl="0" algn="l">
                        <a:spcBef>
                          <a:spcPts val="0"/>
                        </a:spcBef>
                        <a:spcAft>
                          <a:spcPts val="0"/>
                        </a:spcAft>
                        <a:buNone/>
                      </a:pPr>
                      <a:r>
                        <a:rPr b="0" i="0" lang="tr-TR" sz="1600" u="none" cap="none" strike="noStrike">
                          <a:solidFill>
                            <a:srgbClr val="000000"/>
                          </a:solidFill>
                          <a:latin typeface="Cambria"/>
                          <a:ea typeface="Cambria"/>
                          <a:cs typeface="Cambria"/>
                          <a:sym typeface="Cambria"/>
                        </a:rPr>
                        <a:t>Dizgi olarak verilen metni long tipine dönüştürür ve geri döndürür. İkinci parametre ise metinde kayan noktalı sayıya çevrilmeyen ilk karakterin göstericisidir. Üçüncü parametre ise metnin hangi sayı tabanında sayı içerdiğidir. Bu 2,8,10,16.. olabilir.</a:t>
                      </a:r>
                      <a:endParaRPr b="0" i="0" sz="1600" u="none" cap="none" strike="noStrike">
                        <a:solidFill>
                          <a:srgbClr val="000000"/>
                        </a:solidFill>
                        <a:latin typeface="Cambria"/>
                        <a:ea typeface="Cambria"/>
                        <a:cs typeface="Cambria"/>
                        <a:sym typeface="Cambria"/>
                      </a:endParaRPr>
                    </a:p>
                  </a:txBody>
                  <a:tcPr marT="9525" marB="0" marR="9525" marL="9525" anchor="b"/>
                </a:tc>
              </a:tr>
              <a:tr h="527900">
                <a:tc gridSpan="2">
                  <a:txBody>
                    <a:bodyPr/>
                    <a:lstStyle/>
                    <a:p>
                      <a:pPr indent="0" lvl="0" marL="0" marR="0" rtl="0" algn="l">
                        <a:spcBef>
                          <a:spcPts val="0"/>
                        </a:spcBef>
                        <a:spcAft>
                          <a:spcPts val="0"/>
                        </a:spcAft>
                        <a:buNone/>
                      </a:pPr>
                      <a:r>
                        <a:rPr b="1" i="0" lang="tr-TR" sz="1600" u="none" cap="none" strike="noStrike">
                          <a:solidFill>
                            <a:srgbClr val="000000"/>
                          </a:solidFill>
                          <a:latin typeface="Cambria"/>
                          <a:ea typeface="Cambria"/>
                          <a:cs typeface="Cambria"/>
                          <a:sym typeface="Cambria"/>
                        </a:rPr>
                        <a:t>…</a:t>
                      </a:r>
                      <a:endParaRPr/>
                    </a:p>
                  </a:txBody>
                  <a:tcPr marT="9525" marB="0" marR="9525" marL="9525"/>
                </a:tc>
                <a:tc hMerge="1"/>
              </a:tr>
            </a:tbl>
          </a:graphicData>
        </a:graphic>
      </p:graphicFrame>
      <p:sp>
        <p:nvSpPr>
          <p:cNvPr id="218" name="Google Shape;218;p16"/>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700"/>
              <a:buNone/>
            </a:pPr>
            <a:r>
              <a:rPr b="1" lang="tr-TR" sz="2000">
                <a:solidFill>
                  <a:srgbClr val="7030A0"/>
                </a:solidFill>
              </a:rPr>
              <a:t>STDLIB.H</a:t>
            </a:r>
            <a:r>
              <a:rPr lang="tr-TR" sz="2000"/>
              <a:t> başlık dosyasında daha önce işlediğimiz rastgele metin işleme fonksiyonlarından bazıları bulunur.</a:t>
            </a:r>
            <a:endParaRPr/>
          </a:p>
          <a:p>
            <a:pPr indent="0" lvl="0" marL="0" rtl="0" algn="l">
              <a:lnSpc>
                <a:spcPct val="100000"/>
              </a:lnSpc>
              <a:spcBef>
                <a:spcPts val="1000"/>
              </a:spcBef>
              <a:spcAft>
                <a:spcPts val="0"/>
              </a:spcAft>
              <a:buSzPts val="1700"/>
              <a:buNone/>
            </a:pPr>
            <a:r>
              <a:rPr lang="tr-TR" sz="2000"/>
              <a:t>Genel olarak metinden bildiğimiz değişkenlere değer aktarmak için kullanılan fonksiyonlardır.</a:t>
            </a:r>
            <a:endParaRPr/>
          </a:p>
          <a:p>
            <a:pPr indent="0" lvl="0" marL="0" rtl="0" algn="l">
              <a:lnSpc>
                <a:spcPct val="100000"/>
              </a:lnSpc>
              <a:spcBef>
                <a:spcPts val="1000"/>
              </a:spcBef>
              <a:spcAft>
                <a:spcPts val="0"/>
              </a:spcAft>
              <a:buSzPts val="1700"/>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METINDEN DÖNÜŞÜM ÖRNEĞI</a:t>
            </a:r>
            <a:endParaRPr/>
          </a:p>
        </p:txBody>
      </p:sp>
      <p:sp>
        <p:nvSpPr>
          <p:cNvPr id="224" name="Google Shape;224;p17"/>
          <p:cNvSpPr txBox="1"/>
          <p:nvPr>
            <p:ph idx="1" type="body"/>
          </p:nvPr>
        </p:nvSpPr>
        <p:spPr>
          <a:xfrm>
            <a:off x="238539" y="352839"/>
            <a:ext cx="7829385" cy="620798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 </a:t>
            </a:r>
            <a:endParaRPr/>
          </a:p>
          <a:p>
            <a:pPr indent="0" lvl="0" marL="0" rtl="0" algn="l">
              <a:lnSpc>
                <a:spcPct val="120000"/>
              </a:lnSpc>
              <a:spcBef>
                <a:spcPts val="0"/>
              </a:spcBef>
              <a:spcAft>
                <a:spcPts val="0"/>
              </a:spcAft>
              <a:buSzPts val="1190"/>
              <a:buNone/>
            </a:pPr>
            <a:r>
              <a:rPr b="1" lang="tr-TR" sz="1400">
                <a:solidFill>
                  <a:srgbClr val="00B050"/>
                </a:solidFill>
                <a:latin typeface="Consolas"/>
                <a:ea typeface="Consolas"/>
                <a:cs typeface="Consolas"/>
                <a:sym typeface="Consolas"/>
              </a:rPr>
              <a:t>#include &lt;stdlib.h&gt; </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tamsayiMetin[]="-23234";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kayannoktalisayiMetin[]="+2.3234e-1";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metin[]="-12,3e-2'nin karesi";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 = </a:t>
            </a:r>
            <a:r>
              <a:rPr b="1" lang="tr-TR" sz="1400">
                <a:solidFill>
                  <a:srgbClr val="00B050"/>
                </a:solidFill>
                <a:latin typeface="Consolas"/>
                <a:ea typeface="Consolas"/>
                <a:cs typeface="Consolas"/>
                <a:sym typeface="Consolas"/>
              </a:rPr>
              <a:t>atoi</a:t>
            </a:r>
            <a:r>
              <a:rPr lang="tr-TR" sz="1400">
                <a:latin typeface="Consolas"/>
                <a:ea typeface="Consolas"/>
                <a:cs typeface="Consolas"/>
                <a:sym typeface="Consolas"/>
              </a:rPr>
              <a:t>(tamsayiMetin);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printf("Tamsayı: %d\n",i);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a:t>
            </a:r>
            <a:r>
              <a:rPr lang="tr-TR" sz="1400">
                <a:highlight>
                  <a:srgbClr val="C0C0C0"/>
                </a:highlight>
                <a:latin typeface="Consolas"/>
                <a:ea typeface="Consolas"/>
                <a:cs typeface="Consolas"/>
                <a:sym typeface="Consolas"/>
              </a:rPr>
              <a:t>Tamsayı: -23234</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double</a:t>
            </a:r>
            <a:r>
              <a:rPr lang="tr-TR" sz="1400">
                <a:latin typeface="Consolas"/>
                <a:ea typeface="Consolas"/>
                <a:cs typeface="Consolas"/>
                <a:sym typeface="Consolas"/>
              </a:rPr>
              <a:t> d= </a:t>
            </a:r>
            <a:r>
              <a:rPr b="1" lang="tr-TR" sz="1400">
                <a:solidFill>
                  <a:srgbClr val="00B050"/>
                </a:solidFill>
                <a:latin typeface="Consolas"/>
                <a:ea typeface="Consolas"/>
                <a:cs typeface="Consolas"/>
                <a:sym typeface="Consolas"/>
              </a:rPr>
              <a:t>atof</a:t>
            </a:r>
            <a:r>
              <a:rPr lang="tr-TR" sz="1400">
                <a:latin typeface="Consolas"/>
                <a:ea typeface="Consolas"/>
                <a:cs typeface="Consolas"/>
                <a:sym typeface="Consolas"/>
              </a:rPr>
              <a:t>(kayannoktalisayiMetin);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printf("Kayan Noktalı Sayı: %lf\n",d);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a:t>
            </a:r>
            <a:r>
              <a:rPr lang="tr-TR" sz="1400">
                <a:highlight>
                  <a:srgbClr val="C0C0C0"/>
                </a:highlight>
                <a:latin typeface="Consolas"/>
                <a:ea typeface="Consolas"/>
                <a:cs typeface="Consolas"/>
                <a:sym typeface="Consolas"/>
              </a:rPr>
              <a:t>Kayan Noktalı Sayı: 0.232340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double</a:t>
            </a:r>
            <a:r>
              <a:rPr lang="tr-TR" sz="1400">
                <a:latin typeface="Consolas"/>
                <a:ea typeface="Consolas"/>
                <a:cs typeface="Consolas"/>
                <a:sym typeface="Consolas"/>
              </a:rPr>
              <a:t> dm;</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gerikalanmetin;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dm= </a:t>
            </a:r>
            <a:r>
              <a:rPr b="1" lang="tr-TR" sz="1400">
                <a:solidFill>
                  <a:srgbClr val="00B050"/>
                </a:solidFill>
                <a:latin typeface="Consolas"/>
                <a:ea typeface="Consolas"/>
                <a:cs typeface="Consolas"/>
                <a:sym typeface="Consolas"/>
              </a:rPr>
              <a:t>strtod</a:t>
            </a:r>
            <a:r>
              <a:rPr lang="tr-TR" sz="1400">
                <a:latin typeface="Consolas"/>
                <a:ea typeface="Consolas"/>
                <a:cs typeface="Consolas"/>
                <a:sym typeface="Consolas"/>
              </a:rPr>
              <a:t>(metin,&amp;gerikalanmetin);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printf("Metinden Alınan Sayı: %lf\n",dm);</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a:t>
            </a:r>
            <a:r>
              <a:rPr lang="tr-TR" sz="1400">
                <a:highlight>
                  <a:srgbClr val="C0C0C0"/>
                </a:highlight>
                <a:latin typeface="Consolas"/>
                <a:ea typeface="Consolas"/>
                <a:cs typeface="Consolas"/>
                <a:sym typeface="Consolas"/>
              </a:rPr>
              <a:t>Metinden Alınan Sayı: -0.123000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printf("Geri Kalan Metin: %s\n",gerikalanmetin);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a:t>
            </a:r>
            <a:r>
              <a:rPr lang="tr-TR" sz="1400">
                <a:highlight>
                  <a:srgbClr val="C0C0C0"/>
                </a:highlight>
                <a:latin typeface="Consolas"/>
                <a:ea typeface="Consolas"/>
                <a:cs typeface="Consolas"/>
                <a:sym typeface="Consolas"/>
              </a:rPr>
              <a:t>Geri Kalan Metin: 'nin karesi</a:t>
            </a:r>
            <a:endParaRPr sz="1400">
              <a:highlight>
                <a:srgbClr val="C0C0C0"/>
              </a:highlight>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
        <p:nvSpPr>
          <p:cNvPr id="225" name="Google Shape;225;p17"/>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1530"/>
              <a:buFont typeface="Arial"/>
              <a:buChar char="•"/>
            </a:pPr>
            <a:r>
              <a:rPr lang="tr-TR" sz="1800"/>
              <a:t>Görüldüğü üzere metinler karakter dizileridir. </a:t>
            </a:r>
            <a:endParaRPr/>
          </a:p>
          <a:p>
            <a:pPr indent="-285750" lvl="0" marL="285750" rtl="0" algn="l">
              <a:lnSpc>
                <a:spcPct val="100000"/>
              </a:lnSpc>
              <a:spcBef>
                <a:spcPts val="1000"/>
              </a:spcBef>
              <a:spcAft>
                <a:spcPts val="0"/>
              </a:spcAft>
              <a:buSzPts val="1530"/>
              <a:buFont typeface="Arial"/>
              <a:buChar char="•"/>
            </a:pPr>
            <a:r>
              <a:rPr lang="tr-TR" sz="1800"/>
              <a:t>Diziler üzerinde toplama, çıkarma çapma işleçleri (operator)  çalışmaz. Tabi ki karakter dizileri üzerin de de çalışmaz.</a:t>
            </a:r>
            <a:endParaRPr/>
          </a:p>
          <a:p>
            <a:pPr indent="-285750" lvl="0" marL="285750" rtl="0" algn="l">
              <a:lnSpc>
                <a:spcPct val="100000"/>
              </a:lnSpc>
              <a:spcBef>
                <a:spcPts val="1000"/>
              </a:spcBef>
              <a:spcAft>
                <a:spcPts val="0"/>
              </a:spcAft>
              <a:buSzPts val="1530"/>
              <a:buFont typeface="Arial"/>
              <a:buChar char="•"/>
            </a:pPr>
            <a:r>
              <a:rPr lang="tr-TR" sz="1800"/>
              <a:t>Bu nedenle metinlerde ifade edilen sayıların bildiğimiz </a:t>
            </a:r>
            <a:r>
              <a:rPr b="1" lang="tr-TR" sz="1800">
                <a:solidFill>
                  <a:schemeClr val="dk1"/>
                </a:solidFill>
                <a:latin typeface="Consolas"/>
                <a:ea typeface="Consolas"/>
                <a:cs typeface="Consolas"/>
                <a:sym typeface="Consolas"/>
              </a:rPr>
              <a:t>int</a:t>
            </a:r>
            <a:r>
              <a:rPr lang="tr-TR" sz="1800"/>
              <a:t>, </a:t>
            </a:r>
            <a:r>
              <a:rPr b="1" lang="tr-TR" sz="1800">
                <a:solidFill>
                  <a:schemeClr val="dk1"/>
                </a:solidFill>
                <a:latin typeface="Consolas"/>
                <a:ea typeface="Consolas"/>
                <a:cs typeface="Consolas"/>
                <a:sym typeface="Consolas"/>
              </a:rPr>
              <a:t>float</a:t>
            </a:r>
            <a:r>
              <a:rPr lang="tr-TR" sz="1800"/>
              <a:t>, </a:t>
            </a:r>
            <a:r>
              <a:rPr b="1" lang="tr-TR" sz="1800">
                <a:solidFill>
                  <a:schemeClr val="dk1"/>
                </a:solidFill>
                <a:latin typeface="Consolas"/>
                <a:ea typeface="Consolas"/>
                <a:cs typeface="Consolas"/>
                <a:sym typeface="Consolas"/>
              </a:rPr>
              <a:t>double</a:t>
            </a:r>
            <a:r>
              <a:rPr lang="tr-TR" sz="1800"/>
              <a:t> gibi değişkenlere  ancak yandaki fonksiyonlara aktarılır.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8"/>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a:t>DINLEDIĞINIZ IÇIN TEŞEKKÜR EDERIM.</a:t>
            </a:r>
            <a:endParaRPr/>
          </a:p>
        </p:txBody>
      </p:sp>
      <p:sp>
        <p:nvSpPr>
          <p:cNvPr id="231" name="Google Shape;231;p18"/>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800"/>
              <a:buFont typeface="Cambria"/>
              <a:buNone/>
            </a:pPr>
            <a:r>
              <a:rPr lang="tr-TR">
                <a:solidFill>
                  <a:srgbClr val="00B050"/>
                </a:solidFill>
              </a:rPr>
              <a:t>YAPISAL (STRUCTURAL) PROGRAMLAMA NEDIR?</a:t>
            </a:r>
            <a:endParaRPr/>
          </a:p>
        </p:txBody>
      </p:sp>
      <p:sp>
        <p:nvSpPr>
          <p:cNvPr id="116" name="Google Shape;116;p2"/>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85000"/>
              <a:buNone/>
            </a:pPr>
            <a:br>
              <a:rPr lang="tr-TR"/>
            </a:br>
            <a:endParaRPr/>
          </a:p>
          <a:p>
            <a:pPr indent="0" lvl="0" marL="0" rtl="0" algn="ctr">
              <a:lnSpc>
                <a:spcPct val="90000"/>
              </a:lnSpc>
              <a:spcBef>
                <a:spcPts val="1200"/>
              </a:spcBef>
              <a:spcAft>
                <a:spcPts val="0"/>
              </a:spcAft>
              <a:buSzPct val="85000"/>
              <a:buNone/>
            </a:pPr>
            <a:r>
              <a:rPr b="1" lang="tr-TR"/>
              <a:t>Yapısal dillerde, </a:t>
            </a:r>
            <a:br>
              <a:rPr b="1" lang="tr-TR"/>
            </a:br>
            <a:r>
              <a:rPr b="1" lang="tr-TR"/>
              <a:t>veri ve bu veriyi işleyen yapılar  </a:t>
            </a:r>
            <a:br>
              <a:rPr b="1" lang="tr-TR"/>
            </a:br>
            <a:r>
              <a:rPr b="1" lang="tr-TR"/>
              <a:t>birbirinden ayrıdır.</a:t>
            </a:r>
            <a:endParaRPr/>
          </a:p>
          <a:p>
            <a:pPr indent="0" lvl="0" marL="0" rtl="0" algn="l">
              <a:lnSpc>
                <a:spcPct val="90000"/>
              </a:lnSpc>
              <a:spcBef>
                <a:spcPts val="1200"/>
              </a:spcBef>
              <a:spcAft>
                <a:spcPts val="0"/>
              </a:spcAft>
              <a:buSzPct val="85000"/>
              <a:buNone/>
            </a:pPr>
            <a:r>
              <a:rPr lang="tr-TR">
                <a:solidFill>
                  <a:srgbClr val="4E4A4A"/>
                </a:solidFill>
              </a:rPr>
              <a:t>Yapısal Programların Ana Çerçevesi:</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Değişkenler tanımlanır </a:t>
            </a:r>
            <a:br>
              <a:rPr lang="tr-TR">
                <a:solidFill>
                  <a:srgbClr val="0070C0"/>
                </a:solidFill>
              </a:rPr>
            </a:br>
            <a:r>
              <a:rPr lang="tr-TR"/>
              <a:t>(</a:t>
            </a:r>
            <a:r>
              <a:rPr lang="tr-TR">
                <a:solidFill>
                  <a:srgbClr val="C00000"/>
                </a:solidFill>
              </a:rPr>
              <a:t>variable declaration</a:t>
            </a:r>
            <a:r>
              <a:rPr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Fonksiyonlar </a:t>
            </a:r>
            <a:br>
              <a:rPr lang="tr-TR"/>
            </a:br>
            <a:r>
              <a:rPr lang="tr-TR"/>
              <a:t>(</a:t>
            </a:r>
            <a:r>
              <a:rPr lang="tr-TR">
                <a:solidFill>
                  <a:srgbClr val="C00000"/>
                </a:solidFill>
              </a:rPr>
              <a:t>function</a:t>
            </a:r>
            <a:r>
              <a:rPr lang="tr-TR"/>
              <a:t>) </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Ana fonksiyon </a:t>
            </a:r>
            <a:br>
              <a:rPr lang="tr-TR">
                <a:solidFill>
                  <a:srgbClr val="0070C0"/>
                </a:solidFill>
              </a:rPr>
            </a:br>
            <a:r>
              <a:rPr lang="tr-TR"/>
              <a:t>(</a:t>
            </a:r>
            <a:r>
              <a:rPr lang="tr-TR">
                <a:solidFill>
                  <a:srgbClr val="C00000"/>
                </a:solidFill>
              </a:rPr>
              <a:t>main function</a:t>
            </a:r>
            <a:r>
              <a:rPr lang="tr-TR"/>
              <a:t>)</a:t>
            </a:r>
            <a:endParaRPr/>
          </a:p>
        </p:txBody>
      </p:sp>
      <p:sp>
        <p:nvSpPr>
          <p:cNvPr id="117" name="Google Shape;117;p2"/>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85000"/>
              <a:buNone/>
            </a:pPr>
            <a:r>
              <a:rPr b="1" lang="tr-TR">
                <a:solidFill>
                  <a:srgbClr val="0070C0"/>
                </a:solidFill>
              </a:rPr>
              <a:t>Veri yapıları </a:t>
            </a:r>
            <a:r>
              <a:rPr b="1" lang="tr-TR"/>
              <a:t>(</a:t>
            </a:r>
            <a:r>
              <a:rPr b="1" lang="tr-TR">
                <a:solidFill>
                  <a:srgbClr val="C00000"/>
                </a:solidFill>
              </a:rPr>
              <a:t>data structures</a:t>
            </a:r>
            <a:r>
              <a:rPr b="1" lang="tr-TR"/>
              <a:t>) yada yeni ismiyle </a:t>
            </a:r>
            <a:r>
              <a:rPr b="1" lang="tr-TR">
                <a:solidFill>
                  <a:srgbClr val="0070C0"/>
                </a:solidFill>
              </a:rPr>
              <a:t>koleksiyonlar</a:t>
            </a:r>
            <a:r>
              <a:rPr b="1" lang="tr-TR"/>
              <a:t> (</a:t>
            </a:r>
            <a:r>
              <a:rPr b="1" lang="tr-TR">
                <a:solidFill>
                  <a:srgbClr val="C00000"/>
                </a:solidFill>
              </a:rPr>
              <a:t>collections</a:t>
            </a:r>
            <a:r>
              <a:rPr b="1"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Değişken </a:t>
            </a:r>
            <a:r>
              <a:rPr lang="tr-TR"/>
              <a:t>(</a:t>
            </a:r>
            <a:r>
              <a:rPr b="1" lang="tr-TR">
                <a:solidFill>
                  <a:srgbClr val="C00000"/>
                </a:solidFill>
              </a:rPr>
              <a:t>variable</a:t>
            </a:r>
            <a:r>
              <a:rPr lang="tr-TR"/>
              <a:t>), </a:t>
            </a:r>
            <a:r>
              <a:rPr b="1" lang="tr-TR">
                <a:solidFill>
                  <a:srgbClr val="7030A0"/>
                </a:solidFill>
                <a:highlight>
                  <a:srgbClr val="FFFF00"/>
                </a:highlight>
              </a:rPr>
              <a:t>Dizi</a:t>
            </a:r>
            <a:r>
              <a:rPr lang="tr-TR"/>
              <a:t> (</a:t>
            </a:r>
            <a:r>
              <a:rPr lang="tr-TR">
                <a:solidFill>
                  <a:srgbClr val="C00000"/>
                </a:solidFill>
              </a:rPr>
              <a:t>array</a:t>
            </a:r>
            <a:r>
              <a:rPr lang="tr-TR"/>
              <a:t>), </a:t>
            </a:r>
            <a:r>
              <a:rPr lang="tr-TR">
                <a:solidFill>
                  <a:srgbClr val="0070C0"/>
                </a:solidFill>
              </a:rPr>
              <a:t>Liste</a:t>
            </a:r>
            <a:r>
              <a:rPr lang="tr-TR"/>
              <a:t> (list), </a:t>
            </a:r>
            <a:r>
              <a:rPr lang="tr-TR">
                <a:solidFill>
                  <a:srgbClr val="0070C0"/>
                </a:solidFill>
              </a:rPr>
              <a:t>Yığın</a:t>
            </a:r>
            <a:r>
              <a:rPr lang="tr-TR"/>
              <a:t> (stack), </a:t>
            </a:r>
            <a:r>
              <a:rPr lang="tr-TR">
                <a:solidFill>
                  <a:srgbClr val="0070C0"/>
                </a:solidFill>
              </a:rPr>
              <a:t>Kuyruk</a:t>
            </a:r>
            <a:r>
              <a:rPr lang="tr-TR"/>
              <a:t> (queue), </a:t>
            </a:r>
            <a:r>
              <a:rPr lang="tr-TR">
                <a:solidFill>
                  <a:srgbClr val="0070C0"/>
                </a:solidFill>
              </a:rPr>
              <a:t>Ağaç</a:t>
            </a:r>
            <a:r>
              <a:rPr lang="tr-TR"/>
              <a:t> (tree), </a:t>
            </a:r>
            <a:r>
              <a:rPr lang="tr-TR">
                <a:solidFill>
                  <a:srgbClr val="0070C0"/>
                </a:solidFill>
              </a:rPr>
              <a:t>Sözlük</a:t>
            </a:r>
            <a:r>
              <a:rPr lang="tr-TR"/>
              <a:t> (dictionary).</a:t>
            </a:r>
            <a:endParaRPr/>
          </a:p>
          <a:p>
            <a:pPr indent="-182880" lvl="0" marL="182880" rtl="0" algn="l">
              <a:lnSpc>
                <a:spcPct val="90000"/>
              </a:lnSpc>
              <a:spcBef>
                <a:spcPts val="1200"/>
              </a:spcBef>
              <a:spcAft>
                <a:spcPts val="0"/>
              </a:spcAft>
              <a:buSzPct val="85000"/>
              <a:buChar char="▪"/>
            </a:pPr>
            <a:r>
              <a:rPr lang="tr-TR"/>
              <a:t>Verinin hangi yapı içine konulacağını, </a:t>
            </a:r>
            <a:r>
              <a:rPr i="1" lang="tr-TR"/>
              <a:t>verinin doğal şekli</a:t>
            </a:r>
            <a:r>
              <a:rPr lang="tr-TR"/>
              <a:t> ve </a:t>
            </a:r>
            <a:r>
              <a:rPr i="1" lang="tr-TR"/>
              <a:t>veriye erişim şekli </a:t>
            </a:r>
            <a:r>
              <a:rPr lang="tr-TR"/>
              <a:t>belirler.</a:t>
            </a:r>
            <a:endParaRPr/>
          </a:p>
          <a:p>
            <a:pPr indent="0" lvl="0" marL="0" rtl="0" algn="l">
              <a:lnSpc>
                <a:spcPct val="90000"/>
              </a:lnSpc>
              <a:spcBef>
                <a:spcPts val="1200"/>
              </a:spcBef>
              <a:spcAft>
                <a:spcPts val="0"/>
              </a:spcAft>
              <a:buSzPct val="85000"/>
              <a:buNone/>
            </a:pPr>
            <a:r>
              <a:rPr b="1" lang="tr-TR">
                <a:solidFill>
                  <a:srgbClr val="0070C0"/>
                </a:solidFill>
              </a:rPr>
              <a:t>Kontrol yapıları </a:t>
            </a:r>
            <a:r>
              <a:rPr b="1" lang="tr-TR"/>
              <a:t>(</a:t>
            </a:r>
            <a:r>
              <a:rPr b="1" lang="tr-TR">
                <a:solidFill>
                  <a:srgbClr val="C00000"/>
                </a:solidFill>
              </a:rPr>
              <a:t>control strructures</a:t>
            </a:r>
            <a:r>
              <a:rPr b="1"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if, if else</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switch</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do, while</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for</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continue, break, return</a:t>
            </a:r>
            <a:endParaRPr b="1" sz="2200">
              <a:solidFill>
                <a:srgbClr val="7030A0"/>
              </a:solidFill>
              <a:highlight>
                <a:srgbClr val="FFFF00"/>
              </a:highlight>
              <a:latin typeface="Consolas"/>
              <a:ea typeface="Consolas"/>
              <a:cs typeface="Consolas"/>
              <a:sym typeface="Consolas"/>
            </a:endParaRPr>
          </a:p>
          <a:p>
            <a:pPr indent="-91122" lvl="0" marL="182880" rtl="0" algn="l">
              <a:lnSpc>
                <a:spcPct val="90000"/>
              </a:lnSpc>
              <a:spcBef>
                <a:spcPts val="1200"/>
              </a:spcBef>
              <a:spcAft>
                <a:spcPts val="0"/>
              </a:spcAft>
              <a:buSzPct val="85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 calcmode="lin" valueType="num">
                                      <p:cBhvr additive="base">
                                        <p:cTn dur="500"/>
                                        <p:tgtEl>
                                          <p:spTgt spid="1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 calcmode="lin" valueType="num">
                                      <p:cBhvr additive="base">
                                        <p:cTn dur="500"/>
                                        <p:tgtEl>
                                          <p:spTgt spid="1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 calcmode="lin" valueType="num">
                                      <p:cBhvr additive="base">
                                        <p:cTn dur="500"/>
                                        <p:tgtEl>
                                          <p:spTgt spid="1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 calcmode="lin" valueType="num">
                                      <p:cBhvr additive="base">
                                        <p:cTn dur="500"/>
                                        <p:tgtEl>
                                          <p:spTgt spid="1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 calcmode="lin" valueType="num">
                                      <p:cBhvr additive="base">
                                        <p:cTn dur="500"/>
                                        <p:tgtEl>
                                          <p:spTgt spid="1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 calcmode="lin" valueType="num">
                                      <p:cBhvr additive="base">
                                        <p:cTn dur="500"/>
                                        <p:tgtEl>
                                          <p:spTgt spid="11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10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10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1000"/>
                                        <p:tgtEl>
                                          <p:spTgt spid="1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9" st="9"/>
                                            </p:txEl>
                                          </p:spTgt>
                                        </p:tgtEl>
                                        <p:attrNameLst>
                                          <p:attrName>style.visibility</p:attrName>
                                        </p:attrNameLst>
                                      </p:cBhvr>
                                      <p:to>
                                        <p:strVal val="visible"/>
                                      </p:to>
                                    </p:set>
                                    <p:animEffect filter="fade" transition="in">
                                      <p:cBhvr>
                                        <p:cTn dur="1000"/>
                                        <p:tgtEl>
                                          <p:spTgt spid="11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KARAKTER DIZILERI/</a:t>
            </a:r>
            <a:br>
              <a:rPr lang="tr-TR"/>
            </a:br>
            <a:r>
              <a:rPr lang="tr-TR"/>
              <a:t>DİZGİLER (STRINGS)</a:t>
            </a:r>
            <a:endParaRPr/>
          </a:p>
        </p:txBody>
      </p:sp>
      <p:sp>
        <p:nvSpPr>
          <p:cNvPr id="124" name="Google Shape;124;p3"/>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lang="tr-TR" sz="1600"/>
              <a:t>C dilindeki dizgi, dizideki son karakterin </a:t>
            </a:r>
            <a:r>
              <a:rPr lang="tr-TR" sz="1600">
                <a:highlight>
                  <a:srgbClr val="FFFF00"/>
                </a:highlight>
                <a:latin typeface="Consolas"/>
                <a:ea typeface="Consolas"/>
                <a:cs typeface="Consolas"/>
                <a:sym typeface="Consolas"/>
              </a:rPr>
              <a:t>'\0'</a:t>
            </a:r>
            <a:r>
              <a:rPr lang="tr-TR" sz="1600"/>
              <a:t> yani «NULL karakter» olduğu, </a:t>
            </a:r>
            <a:r>
              <a:rPr lang="tr-TR" sz="1600">
                <a:latin typeface="Consolas"/>
                <a:ea typeface="Consolas"/>
                <a:cs typeface="Consolas"/>
                <a:sym typeface="Consolas"/>
              </a:rPr>
              <a:t>char</a:t>
            </a:r>
            <a:r>
              <a:rPr lang="tr-TR" sz="1600"/>
              <a:t> türünde tek boyutlu bir dizidir. </a:t>
            </a:r>
            <a:endParaRPr/>
          </a:p>
          <a:p>
            <a:pPr indent="0" lvl="0" marL="0" rtl="0" algn="l">
              <a:lnSpc>
                <a:spcPct val="100000"/>
              </a:lnSpc>
              <a:spcBef>
                <a:spcPts val="1200"/>
              </a:spcBef>
              <a:spcAft>
                <a:spcPts val="0"/>
              </a:spcAft>
              <a:buSzPts val="1360"/>
              <a:buNone/>
            </a:pPr>
            <a:r>
              <a:rPr lang="tr-TR" sz="1600"/>
              <a:t>C'deki bir dizgi, char türünde değerlerin NULL ile sonlandırılmış bir dizisi olarak tanımlanabilir.</a:t>
            </a:r>
            <a:endParaRPr/>
          </a:p>
          <a:p>
            <a:pPr indent="0" lvl="0" marL="0" rtl="0" algn="l">
              <a:lnSpc>
                <a:spcPct val="100000"/>
              </a:lnSpc>
              <a:spcBef>
                <a:spcPts val="1200"/>
              </a:spcBef>
              <a:spcAft>
                <a:spcPts val="0"/>
              </a:spcAft>
              <a:buSzPts val="1360"/>
              <a:buNone/>
            </a:pPr>
            <a:r>
              <a:rPr lang="tr-TR" sz="1600"/>
              <a:t>En yaygın dizgi tanımı, yanda verilen string3 ile yapılan tanımlamadır. Dizgiler çift tırnak «</a:t>
            </a:r>
            <a:r>
              <a:rPr lang="tr-TR" sz="1600">
                <a:highlight>
                  <a:srgbClr val="FFFF00"/>
                </a:highlight>
                <a:latin typeface="Consolas"/>
                <a:ea typeface="Consolas"/>
                <a:cs typeface="Consolas"/>
                <a:sym typeface="Consolas"/>
              </a:rPr>
              <a:t>"</a:t>
            </a:r>
            <a:r>
              <a:rPr lang="tr-TR" sz="1600">
                <a:latin typeface="Consolas"/>
                <a:ea typeface="Consolas"/>
                <a:cs typeface="Consolas"/>
                <a:sym typeface="Consolas"/>
              </a:rPr>
              <a:t>»</a:t>
            </a:r>
            <a:r>
              <a:rPr lang="tr-TR" sz="1600"/>
              <a:t> karakterleri kullanılarak hızlıca tanımlanabilir.</a:t>
            </a:r>
            <a:endParaRPr/>
          </a:p>
          <a:p>
            <a:pPr indent="0" lvl="0" marL="0" rtl="0" algn="l">
              <a:lnSpc>
                <a:spcPct val="100000"/>
              </a:lnSpc>
              <a:spcBef>
                <a:spcPts val="1200"/>
              </a:spcBef>
              <a:spcAft>
                <a:spcPts val="0"/>
              </a:spcAft>
              <a:buSzPts val="1360"/>
              <a:buNone/>
            </a:pPr>
            <a:r>
              <a:rPr lang="tr-TR" sz="1600"/>
              <a:t>Dizgileri döngü kullanmadan konsola yazmak veya okumak için </a:t>
            </a:r>
            <a:r>
              <a:rPr b="1" lang="tr-TR" sz="1600">
                <a:latin typeface="Consolas"/>
                <a:ea typeface="Consolas"/>
                <a:cs typeface="Consolas"/>
                <a:sym typeface="Consolas"/>
              </a:rPr>
              <a:t>printf</a:t>
            </a:r>
            <a:r>
              <a:rPr lang="tr-TR" sz="1600"/>
              <a:t> fonksiyonlarında </a:t>
            </a:r>
            <a:r>
              <a:rPr b="1" lang="tr-TR" sz="1600">
                <a:latin typeface="Consolas"/>
                <a:ea typeface="Consolas"/>
                <a:cs typeface="Consolas"/>
                <a:sym typeface="Consolas"/>
              </a:rPr>
              <a:t>%s</a:t>
            </a:r>
            <a:r>
              <a:rPr lang="tr-TR" sz="1600"/>
              <a:t> yer tutucusu kullanılır.</a:t>
            </a:r>
            <a:endParaRPr/>
          </a:p>
          <a:p>
            <a:pPr indent="0" lvl="0" marL="0" rtl="0" algn="l">
              <a:lnSpc>
                <a:spcPct val="100000"/>
              </a:lnSpc>
              <a:spcBef>
                <a:spcPts val="1200"/>
              </a:spcBef>
              <a:spcAft>
                <a:spcPts val="0"/>
              </a:spcAft>
              <a:buSzPts val="1360"/>
              <a:buNone/>
            </a:pPr>
            <a:r>
              <a:rPr lang="tr-TR" sz="1600"/>
              <a:t>Konsola yalnızca metin yazılacak ise </a:t>
            </a:r>
            <a:r>
              <a:rPr b="1" lang="tr-TR" sz="1600">
                <a:latin typeface="Consolas"/>
                <a:ea typeface="Consolas"/>
                <a:cs typeface="Consolas"/>
                <a:sym typeface="Consolas"/>
              </a:rPr>
              <a:t>puts</a:t>
            </a:r>
            <a:r>
              <a:rPr lang="tr-TR" sz="1600"/>
              <a:t> fonksiyonu kullanılır.</a:t>
            </a:r>
            <a:endParaRPr/>
          </a:p>
          <a:p>
            <a:pPr indent="0" lvl="0" marL="0" rtl="0" algn="l">
              <a:lnSpc>
                <a:spcPct val="100000"/>
              </a:lnSpc>
              <a:spcBef>
                <a:spcPts val="1200"/>
              </a:spcBef>
              <a:spcAft>
                <a:spcPts val="0"/>
              </a:spcAft>
              <a:buSzPts val="1360"/>
              <a:buNone/>
            </a:pPr>
            <a:r>
              <a:t/>
            </a:r>
            <a:endParaRPr sz="1600"/>
          </a:p>
          <a:p>
            <a:pPr indent="0" lvl="0" marL="0" rtl="0" algn="l">
              <a:lnSpc>
                <a:spcPct val="100000"/>
              </a:lnSpc>
              <a:spcBef>
                <a:spcPts val="1200"/>
              </a:spcBef>
              <a:spcAft>
                <a:spcPts val="0"/>
              </a:spcAft>
              <a:buSzPts val="1020"/>
              <a:buNone/>
            </a:pPr>
            <a:r>
              <a:t/>
            </a:r>
            <a:endParaRPr sz="1200"/>
          </a:p>
        </p:txBody>
      </p:sp>
      <p:sp>
        <p:nvSpPr>
          <p:cNvPr id="125" name="Google Shape;125;p3"/>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SzPct val="85000"/>
              <a:buNone/>
            </a:pPr>
            <a:r>
              <a:rPr lang="tr-TR" sz="1600">
                <a:latin typeface="Consolas"/>
                <a:ea typeface="Consolas"/>
                <a:cs typeface="Consolas"/>
                <a:sym typeface="Consolas"/>
              </a:rPr>
              <a:t>#include &lt;stdio.h&gt;</a:t>
            </a:r>
            <a:endParaRPr/>
          </a:p>
          <a:p>
            <a:pPr indent="0" lvl="0" marL="0" rtl="0" algn="l">
              <a:lnSpc>
                <a:spcPct val="120000"/>
              </a:lnSpc>
              <a:spcBef>
                <a:spcPts val="0"/>
              </a:spcBef>
              <a:spcAft>
                <a:spcPts val="0"/>
              </a:spcAft>
              <a:buSzPct val="85000"/>
              <a:buNone/>
            </a:pPr>
            <a:r>
              <a:t/>
            </a:r>
            <a:endParaRPr sz="1600">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a:t>
            </a:r>
            <a:endParaRPr/>
          </a:p>
          <a:p>
            <a:pPr indent="0" lvl="0" marL="0" rtl="0" algn="l">
              <a:lnSpc>
                <a:spcPct val="120000"/>
              </a:lnSpc>
              <a:spcBef>
                <a:spcPts val="0"/>
              </a:spcBef>
              <a:spcAft>
                <a:spcPts val="0"/>
              </a:spcAft>
              <a:buSzPct val="85000"/>
              <a:buNone/>
            </a:pPr>
            <a:r>
              <a:t/>
            </a:r>
            <a:endParaRPr sz="1600">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sz="1600">
                <a:solidFill>
                  <a:srgbClr val="0000FF"/>
                </a:solidFill>
                <a:latin typeface="Consolas"/>
                <a:ea typeface="Consolas"/>
                <a:cs typeface="Consolas"/>
                <a:sym typeface="Consolas"/>
              </a:rPr>
              <a:t>  char</a:t>
            </a:r>
            <a:r>
              <a:rPr lang="tr-TR" sz="1600">
                <a:latin typeface="Consolas"/>
                <a:ea typeface="Consolas"/>
                <a:cs typeface="Consolas"/>
                <a:sym typeface="Consolas"/>
              </a:rPr>
              <a:t> string[]={'C','L','a','n','g',</a:t>
            </a:r>
            <a:r>
              <a:rPr lang="tr-TR" sz="1600">
                <a:highlight>
                  <a:srgbClr val="FFFF00"/>
                </a:highlight>
                <a:latin typeface="Consolas"/>
                <a:ea typeface="Consolas"/>
                <a:cs typeface="Consolas"/>
                <a:sym typeface="Consolas"/>
              </a:rPr>
              <a:t>'\0'</a:t>
            </a:r>
            <a:r>
              <a:rPr lang="tr-TR" sz="1600">
                <a:latin typeface="Consolas"/>
                <a:ea typeface="Consolas"/>
                <a:cs typeface="Consolas"/>
                <a:sym typeface="Consolas"/>
              </a:rPr>
              <a:t>};</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i;  </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for (i = 0; i &lt; 5; i++) {</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printf("</a:t>
            </a:r>
            <a:r>
              <a:rPr lang="tr-TR" sz="1600">
                <a:solidFill>
                  <a:srgbClr val="FF0000"/>
                </a:solidFill>
                <a:latin typeface="Consolas"/>
                <a:ea typeface="Consolas"/>
                <a:cs typeface="Consolas"/>
                <a:sym typeface="Consolas"/>
              </a:rPr>
              <a:t>%c</a:t>
            </a:r>
            <a:r>
              <a:rPr lang="tr-TR" sz="1600">
                <a:latin typeface="Consolas"/>
                <a:ea typeface="Consolas"/>
                <a:cs typeface="Consolas"/>
                <a:sym typeface="Consolas"/>
              </a:rPr>
              <a:t>", string[i]);</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a:t>
            </a:r>
            <a:endParaRPr/>
          </a:p>
          <a:p>
            <a:pPr indent="0" lvl="0" marL="0" rtl="0" algn="l">
              <a:lnSpc>
                <a:spcPct val="120000"/>
              </a:lnSpc>
              <a:spcBef>
                <a:spcPts val="0"/>
              </a:spcBef>
              <a:spcAft>
                <a:spcPts val="0"/>
              </a:spcAft>
              <a:buSzPct val="85000"/>
              <a:buNone/>
            </a:pPr>
            <a:r>
              <a:t/>
            </a:r>
            <a:endParaRPr sz="1600">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string2[] = {'C','L','a','n','g',</a:t>
            </a:r>
            <a:r>
              <a:rPr lang="tr-TR" sz="1600">
                <a:highlight>
                  <a:srgbClr val="FFFF00"/>
                </a:highlight>
                <a:latin typeface="Consolas"/>
                <a:ea typeface="Consolas"/>
                <a:cs typeface="Consolas"/>
                <a:sym typeface="Consolas"/>
              </a:rPr>
              <a:t>0</a:t>
            </a:r>
            <a:r>
              <a:rPr lang="tr-TR" sz="1600">
                <a:latin typeface="Consolas"/>
                <a:ea typeface="Consolas"/>
                <a:cs typeface="Consolas"/>
                <a:sym typeface="Consolas"/>
              </a:rPr>
              <a:t>};</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for (i = 0; i &lt; 5; i++) {</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printf("</a:t>
            </a:r>
            <a:r>
              <a:rPr lang="tr-TR" sz="1600">
                <a:solidFill>
                  <a:srgbClr val="FF0000"/>
                </a:solidFill>
                <a:latin typeface="Consolas"/>
                <a:ea typeface="Consolas"/>
                <a:cs typeface="Consolas"/>
                <a:sym typeface="Consolas"/>
              </a:rPr>
              <a:t>%c</a:t>
            </a:r>
            <a:r>
              <a:rPr lang="tr-TR" sz="1600">
                <a:latin typeface="Consolas"/>
                <a:ea typeface="Consolas"/>
                <a:cs typeface="Consolas"/>
                <a:sym typeface="Consolas"/>
              </a:rPr>
              <a:t>", string2[i]);</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a:t>
            </a:r>
            <a:endParaRPr/>
          </a:p>
          <a:p>
            <a:pPr indent="0" lvl="0" marL="0" rtl="0" algn="l">
              <a:lnSpc>
                <a:spcPct val="120000"/>
              </a:lnSpc>
              <a:spcBef>
                <a:spcPts val="0"/>
              </a:spcBef>
              <a:spcAft>
                <a:spcPts val="0"/>
              </a:spcAft>
              <a:buSzPct val="85000"/>
              <a:buNone/>
            </a:pPr>
            <a:r>
              <a:t/>
            </a:r>
            <a:endParaRPr sz="1600">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string3[] = </a:t>
            </a:r>
            <a:r>
              <a:rPr lang="tr-TR" sz="1600">
                <a:highlight>
                  <a:srgbClr val="FFFF00"/>
                </a:highlight>
                <a:latin typeface="Consolas"/>
                <a:ea typeface="Consolas"/>
                <a:cs typeface="Consolas"/>
                <a:sym typeface="Consolas"/>
              </a:rPr>
              <a:t>"CLang"; </a:t>
            </a:r>
            <a:endParaRPr sz="1600">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for (i = 0; i &lt; 5; i++) {</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printf("</a:t>
            </a:r>
            <a:r>
              <a:rPr lang="tr-TR" sz="1600">
                <a:solidFill>
                  <a:srgbClr val="FF0000"/>
                </a:solidFill>
                <a:latin typeface="Consolas"/>
                <a:ea typeface="Consolas"/>
                <a:cs typeface="Consolas"/>
                <a:sym typeface="Consolas"/>
              </a:rPr>
              <a:t>%c</a:t>
            </a:r>
            <a:r>
              <a:rPr lang="tr-TR" sz="1600">
                <a:latin typeface="Consolas"/>
                <a:ea typeface="Consolas"/>
                <a:cs typeface="Consolas"/>
                <a:sym typeface="Consolas"/>
              </a:rPr>
              <a:t>", string2[i]);</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a:t>
            </a:r>
            <a:endParaRPr/>
          </a:p>
          <a:p>
            <a:pPr indent="0" lvl="0" marL="0" rtl="0" algn="l">
              <a:lnSpc>
                <a:spcPct val="120000"/>
              </a:lnSpc>
              <a:spcBef>
                <a:spcPts val="0"/>
              </a:spcBef>
              <a:spcAft>
                <a:spcPts val="0"/>
              </a:spcAft>
              <a:buSzPct val="85000"/>
              <a:buNone/>
            </a:pPr>
            <a:r>
              <a:t/>
            </a:r>
            <a:endParaRPr sz="1600">
              <a:latin typeface="Consolas"/>
              <a:ea typeface="Consolas"/>
              <a:cs typeface="Consolas"/>
              <a:sym typeface="Consolas"/>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printf("</a:t>
            </a:r>
            <a:r>
              <a:rPr lang="tr-TR" sz="1600">
                <a:solidFill>
                  <a:srgbClr val="FF0000"/>
                </a:solidFill>
                <a:highlight>
                  <a:srgbClr val="FFFF00"/>
                </a:highlight>
                <a:latin typeface="Consolas"/>
                <a:ea typeface="Consolas"/>
                <a:cs typeface="Consolas"/>
                <a:sym typeface="Consolas"/>
              </a:rPr>
              <a:t>%s</a:t>
            </a:r>
            <a:r>
              <a:rPr lang="tr-TR" sz="1600">
                <a:latin typeface="Consolas"/>
                <a:ea typeface="Consolas"/>
                <a:cs typeface="Consolas"/>
                <a:sym typeface="Consolas"/>
              </a:rPr>
              <a:t>", string3); //</a:t>
            </a:r>
            <a:r>
              <a:rPr lang="tr-TR" sz="1600">
                <a:highlight>
                  <a:srgbClr val="FFFF00"/>
                </a:highlight>
                <a:latin typeface="Consolas"/>
                <a:ea typeface="Consolas"/>
                <a:cs typeface="Consolas"/>
                <a:sym typeface="Consolas"/>
              </a:rPr>
              <a:t>puts</a:t>
            </a:r>
            <a:r>
              <a:rPr lang="tr-TR" sz="1600">
                <a:latin typeface="Consolas"/>
                <a:ea typeface="Consolas"/>
                <a:cs typeface="Consolas"/>
                <a:sym typeface="Consolas"/>
              </a:rPr>
              <a:t>(string3);</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  return 0;</a:t>
            </a:r>
            <a:endParaRPr/>
          </a:p>
          <a:p>
            <a:pPr indent="0" lvl="0" marL="0" rtl="0" algn="l">
              <a:lnSpc>
                <a:spcPct val="120000"/>
              </a:lnSpc>
              <a:spcBef>
                <a:spcPts val="0"/>
              </a:spcBef>
              <a:spcAft>
                <a:spcPts val="0"/>
              </a:spcAft>
              <a:buSzPct val="85000"/>
              <a:buNone/>
            </a:pPr>
            <a:r>
              <a:rPr lang="tr-TR" sz="1600">
                <a:latin typeface="Consolas"/>
                <a:ea typeface="Consolas"/>
                <a:cs typeface="Consolas"/>
                <a:sym typeface="Consolas"/>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KONSOLDAN DİZGİ OKUMA</a:t>
            </a:r>
            <a:endParaRPr/>
          </a:p>
        </p:txBody>
      </p:sp>
      <p:sp>
        <p:nvSpPr>
          <p:cNvPr id="132" name="Google Shape;132;p4"/>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190"/>
              <a:buNone/>
            </a:pPr>
            <a:r>
              <a:rPr b="1" i="1" lang="tr-TR" sz="1400"/>
              <a:t>Bir karakter göstericisi, bir karakter tipinin adresini veya bir </a:t>
            </a:r>
            <a:r>
              <a:rPr b="1" i="1" lang="tr-TR" sz="1400">
                <a:solidFill>
                  <a:srgbClr val="0070C0"/>
                </a:solidFill>
              </a:rPr>
              <a:t>karakter dizisinin/dizgisinin </a:t>
            </a:r>
            <a:r>
              <a:rPr b="1" i="1" lang="tr-TR" sz="1400"/>
              <a:t>(</a:t>
            </a:r>
            <a:r>
              <a:rPr b="1" i="1" lang="tr-TR" sz="1400">
                <a:solidFill>
                  <a:srgbClr val="C00000"/>
                </a:solidFill>
              </a:rPr>
              <a:t>string</a:t>
            </a:r>
            <a:r>
              <a:rPr b="1" i="1" lang="tr-TR" sz="1400"/>
              <a:t>) ilk karakterinin adresini depolar. </a:t>
            </a:r>
            <a:endParaRPr/>
          </a:p>
          <a:p>
            <a:pPr indent="0" lvl="0" marL="0" rtl="0" algn="l">
              <a:lnSpc>
                <a:spcPct val="100000"/>
              </a:lnSpc>
              <a:spcBef>
                <a:spcPts val="1200"/>
              </a:spcBef>
              <a:spcAft>
                <a:spcPts val="0"/>
              </a:spcAft>
              <a:buSzPts val="1190"/>
              <a:buNone/>
            </a:pPr>
            <a:r>
              <a:rPr lang="tr-TR" sz="1400"/>
              <a:t>Dizgileri döngü kullanmadan konsola yazmak veya okumak için </a:t>
            </a:r>
            <a:r>
              <a:rPr b="1" lang="tr-TR" sz="1400">
                <a:latin typeface="Consolas"/>
                <a:ea typeface="Consolas"/>
                <a:cs typeface="Consolas"/>
                <a:sym typeface="Consolas"/>
              </a:rPr>
              <a:t>scanf</a:t>
            </a:r>
            <a:r>
              <a:rPr lang="tr-TR" sz="1400"/>
              <a:t> fonksiyonlarında da </a:t>
            </a:r>
            <a:r>
              <a:rPr b="1" lang="tr-TR" sz="1400">
                <a:latin typeface="Consolas"/>
                <a:ea typeface="Consolas"/>
                <a:cs typeface="Consolas"/>
                <a:sym typeface="Consolas"/>
              </a:rPr>
              <a:t>%s</a:t>
            </a:r>
            <a:r>
              <a:rPr lang="tr-TR" sz="1400"/>
              <a:t> yer tutucusu kullanılır.</a:t>
            </a:r>
            <a:endParaRPr/>
          </a:p>
          <a:p>
            <a:pPr indent="0" lvl="0" marL="0" rtl="0" algn="l">
              <a:lnSpc>
                <a:spcPct val="100000"/>
              </a:lnSpc>
              <a:spcBef>
                <a:spcPts val="1200"/>
              </a:spcBef>
              <a:spcAft>
                <a:spcPts val="0"/>
              </a:spcAft>
              <a:buSzPts val="1190"/>
              <a:buNone/>
            </a:pPr>
            <a:r>
              <a:rPr lang="tr-TR" sz="1400"/>
              <a:t>Ancak okunacak karakter sayısına bağlı olarak bir dizgi tanımlanmalıdır;</a:t>
            </a:r>
            <a:endParaRPr/>
          </a:p>
          <a:p>
            <a:pPr indent="0" lvl="0" marL="0" rtl="0" algn="l">
              <a:lnSpc>
                <a:spcPct val="100000"/>
              </a:lnSpc>
              <a:spcBef>
                <a:spcPts val="1200"/>
              </a:spcBef>
              <a:spcAft>
                <a:spcPts val="0"/>
              </a:spcAft>
              <a:buSzPts val="1190"/>
              <a:buNone/>
            </a:pP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string[20];</a:t>
            </a:r>
            <a:endParaRPr/>
          </a:p>
          <a:p>
            <a:pPr indent="0" lvl="0" marL="0" rtl="0" algn="l">
              <a:lnSpc>
                <a:spcPct val="100000"/>
              </a:lnSpc>
              <a:spcBef>
                <a:spcPts val="1200"/>
              </a:spcBef>
              <a:spcAft>
                <a:spcPts val="0"/>
              </a:spcAft>
              <a:buSzPts val="1190"/>
              <a:buNone/>
            </a:pPr>
            <a:r>
              <a:rPr lang="tr-TR" sz="1400"/>
              <a:t>Konsoldan yalnızca bir satır metin okunacaksa </a:t>
            </a:r>
            <a:r>
              <a:rPr b="1" lang="tr-TR" sz="1400">
                <a:latin typeface="Consolas"/>
                <a:ea typeface="Consolas"/>
                <a:cs typeface="Consolas"/>
                <a:sym typeface="Consolas"/>
              </a:rPr>
              <a:t>gets</a:t>
            </a:r>
            <a:r>
              <a:rPr lang="tr-TR" sz="1400"/>
              <a:t> fonksiyonu kullanılır. </a:t>
            </a:r>
            <a:endParaRPr/>
          </a:p>
          <a:p>
            <a:pPr indent="0" lvl="0" marL="0" rtl="0" algn="l">
              <a:lnSpc>
                <a:spcPct val="100000"/>
              </a:lnSpc>
              <a:spcBef>
                <a:spcPts val="1200"/>
              </a:spcBef>
              <a:spcAft>
                <a:spcPts val="0"/>
              </a:spcAft>
              <a:buSzPts val="1190"/>
              <a:buNone/>
            </a:pPr>
            <a:r>
              <a:rPr lang="tr-TR" sz="1400"/>
              <a:t>Dikkat edilmesi gereken: </a:t>
            </a:r>
            <a:r>
              <a:rPr lang="tr-TR" sz="1400" u="sng">
                <a:highlight>
                  <a:srgbClr val="FFFF00"/>
                </a:highlight>
              </a:rPr>
              <a:t>Belirlenen karakter sayısından fazlası okunduğunda</a:t>
            </a:r>
            <a:r>
              <a:rPr lang="tr-TR" sz="1400"/>
              <a:t>, konsolda çöp bilgiler ile karşılaşabilirsiniz.</a:t>
            </a:r>
            <a:endParaRPr/>
          </a:p>
        </p:txBody>
      </p:sp>
      <p:sp>
        <p:nvSpPr>
          <p:cNvPr id="133" name="Google Shape;133;p4"/>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&lt;string.h&gt;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adi[20];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soyadi[20];</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printf("Adınızı Giriniz:\n");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scanf("</a:t>
            </a:r>
            <a:r>
              <a:rPr lang="tr-TR" sz="1400">
                <a:highlight>
                  <a:srgbClr val="FFFF00"/>
                </a:highlight>
                <a:latin typeface="Consolas"/>
                <a:ea typeface="Consolas"/>
                <a:cs typeface="Consolas"/>
                <a:sym typeface="Consolas"/>
              </a:rPr>
              <a:t>%s</a:t>
            </a:r>
            <a:r>
              <a:rPr lang="tr-TR" sz="1400">
                <a:latin typeface="Consolas"/>
                <a:ea typeface="Consolas"/>
                <a:cs typeface="Consolas"/>
                <a:sym typeface="Consolas"/>
              </a:rPr>
              <a:t>", adi); //</a:t>
            </a:r>
            <a:r>
              <a:rPr lang="tr-TR" sz="1400">
                <a:highlight>
                  <a:srgbClr val="FFFF00"/>
                </a:highlight>
                <a:latin typeface="Consolas"/>
                <a:ea typeface="Consolas"/>
                <a:cs typeface="Consolas"/>
                <a:sym typeface="Consolas"/>
              </a:rPr>
              <a:t>gets</a:t>
            </a:r>
            <a:r>
              <a:rPr lang="tr-TR" sz="1400">
                <a:latin typeface="Consolas"/>
                <a:ea typeface="Consolas"/>
                <a:cs typeface="Consolas"/>
                <a:sym typeface="Consolas"/>
              </a:rPr>
              <a:t>(adi);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printf("Soyadınızı Giriniz:\n");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scanf("</a:t>
            </a:r>
            <a:r>
              <a:rPr lang="tr-TR" sz="1400">
                <a:highlight>
                  <a:srgbClr val="FFFF00"/>
                </a:highlight>
                <a:latin typeface="Consolas"/>
                <a:ea typeface="Consolas"/>
                <a:cs typeface="Consolas"/>
                <a:sym typeface="Consolas"/>
              </a:rPr>
              <a:t>%s</a:t>
            </a:r>
            <a:r>
              <a:rPr lang="tr-TR" sz="1400">
                <a:latin typeface="Consolas"/>
                <a:ea typeface="Consolas"/>
                <a:cs typeface="Consolas"/>
                <a:sym typeface="Consolas"/>
              </a:rPr>
              <a:t>", adi); //</a:t>
            </a:r>
            <a:r>
              <a:rPr lang="tr-TR" sz="1400">
                <a:highlight>
                  <a:srgbClr val="FFFF00"/>
                </a:highlight>
                <a:latin typeface="Consolas"/>
                <a:ea typeface="Consolas"/>
                <a:cs typeface="Consolas"/>
                <a:sym typeface="Consolas"/>
              </a:rPr>
              <a:t>gets</a:t>
            </a:r>
            <a:r>
              <a:rPr lang="tr-TR" sz="1400">
                <a:latin typeface="Consolas"/>
                <a:ea typeface="Consolas"/>
                <a:cs typeface="Consolas"/>
                <a:sym typeface="Consolas"/>
              </a:rPr>
              <a:t>(soyadi);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printf("Girdiğiniz değerler:\n");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printf("%s-%s", adi,soyadi);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DİZGİLER (STRINGS) VE GÖSTERICILER</a:t>
            </a:r>
            <a:endParaRPr/>
          </a:p>
        </p:txBody>
      </p:sp>
      <p:sp>
        <p:nvSpPr>
          <p:cNvPr id="140" name="Google Shape;140;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360"/>
              <a:buNone/>
            </a:pPr>
            <a:r>
              <a:rPr b="1" i="1" lang="tr-TR" sz="1600"/>
              <a:t>Bir karakter göstericisi, bir karakter tipinin adresini veya bir </a:t>
            </a:r>
            <a:r>
              <a:rPr b="1" i="1" lang="tr-TR" sz="1600">
                <a:solidFill>
                  <a:srgbClr val="0070C0"/>
                </a:solidFill>
              </a:rPr>
              <a:t>karakter dizisinin/dizgisinin </a:t>
            </a:r>
            <a:r>
              <a:rPr b="1" i="1" lang="tr-TR" sz="1600"/>
              <a:t>(</a:t>
            </a:r>
            <a:r>
              <a:rPr b="1" i="1" lang="tr-TR" sz="1600">
                <a:solidFill>
                  <a:srgbClr val="C00000"/>
                </a:solidFill>
              </a:rPr>
              <a:t>string</a:t>
            </a:r>
            <a:r>
              <a:rPr b="1" i="1" lang="tr-TR" sz="1600"/>
              <a:t>) ilk karakterinin adresini depolar. </a:t>
            </a:r>
            <a:endParaRPr/>
          </a:p>
          <a:p>
            <a:pPr indent="0" lvl="0" marL="0" rtl="0" algn="l">
              <a:lnSpc>
                <a:spcPct val="100000"/>
              </a:lnSpc>
              <a:spcBef>
                <a:spcPts val="1200"/>
              </a:spcBef>
              <a:spcAft>
                <a:spcPts val="0"/>
              </a:spcAft>
              <a:buSzPts val="1360"/>
              <a:buNone/>
            </a:pPr>
            <a:r>
              <a:rPr lang="tr-TR" sz="1600"/>
              <a:t>Karakter göstericileri, dizgileri işlemek için çok kullanılır. Karakter göstericisi aşağıdaki gibi tanımlanır;</a:t>
            </a:r>
            <a:endParaRPr/>
          </a:p>
          <a:p>
            <a:pPr indent="0" lvl="0" marL="0" rtl="0" algn="l">
              <a:lnSpc>
                <a:spcPct val="100000"/>
              </a:lnSpc>
              <a:spcBef>
                <a:spcPts val="1200"/>
              </a:spcBef>
              <a:spcAft>
                <a:spcPts val="0"/>
              </a:spcAft>
              <a:buSzPts val="1190"/>
              <a:buNone/>
            </a:pPr>
            <a:r>
              <a:rPr b="0" i="0" lang="tr-TR" sz="1400">
                <a:solidFill>
                  <a:srgbClr val="0000FF"/>
                </a:solidFill>
                <a:latin typeface="Consolas"/>
                <a:ea typeface="Consolas"/>
                <a:cs typeface="Consolas"/>
                <a:sym typeface="Consolas"/>
              </a:rPr>
              <a:t>char</a:t>
            </a:r>
            <a:r>
              <a:rPr b="0" i="0" lang="tr-TR" sz="1400">
                <a:solidFill>
                  <a:srgbClr val="FF0000"/>
                </a:solidFill>
                <a:latin typeface="Consolas"/>
                <a:ea typeface="Consolas"/>
                <a:cs typeface="Consolas"/>
                <a:sym typeface="Consolas"/>
              </a:rPr>
              <a:t>* </a:t>
            </a:r>
            <a:r>
              <a:rPr b="0" i="0" lang="tr-TR" sz="1400">
                <a:latin typeface="Consolas"/>
                <a:ea typeface="Consolas"/>
                <a:cs typeface="Consolas"/>
                <a:sym typeface="Consolas"/>
              </a:rPr>
              <a:t>gosterici;</a:t>
            </a:r>
            <a:endParaRPr sz="1600">
              <a:latin typeface="Consolas"/>
              <a:ea typeface="Consolas"/>
              <a:cs typeface="Consolas"/>
              <a:sym typeface="Consolas"/>
            </a:endParaRPr>
          </a:p>
          <a:p>
            <a:pPr indent="0" lvl="0" marL="0" rtl="0" algn="l">
              <a:lnSpc>
                <a:spcPct val="100000"/>
              </a:lnSpc>
              <a:spcBef>
                <a:spcPts val="1200"/>
              </a:spcBef>
              <a:spcAft>
                <a:spcPts val="0"/>
              </a:spcAft>
              <a:buSzPts val="1190"/>
              <a:buNone/>
            </a:pPr>
            <a:r>
              <a:rPr lang="tr-TR" sz="1400"/>
              <a:t>Karakter göstericisine ilk değer aşağıdaki gibi verilir;</a:t>
            </a:r>
            <a:endParaRPr/>
          </a:p>
          <a:p>
            <a:pPr indent="0" lvl="0" marL="0" rtl="0" algn="l">
              <a:lnSpc>
                <a:spcPct val="100000"/>
              </a:lnSpc>
              <a:spcBef>
                <a:spcPts val="1200"/>
              </a:spcBef>
              <a:spcAft>
                <a:spcPts val="0"/>
              </a:spcAft>
              <a:buSzPts val="1190"/>
              <a:buNone/>
            </a:pPr>
            <a:r>
              <a:rPr b="0" i="0" lang="tr-TR" sz="1400">
                <a:solidFill>
                  <a:srgbClr val="0000FF"/>
                </a:solidFill>
                <a:latin typeface="Consolas"/>
                <a:ea typeface="Consolas"/>
                <a:cs typeface="Consolas"/>
                <a:sym typeface="Consolas"/>
              </a:rPr>
              <a:t>char</a:t>
            </a:r>
            <a:r>
              <a:rPr b="0" i="0" lang="tr-TR" sz="1400">
                <a:solidFill>
                  <a:srgbClr val="FF0000"/>
                </a:solidFill>
                <a:latin typeface="Consolas"/>
                <a:ea typeface="Consolas"/>
                <a:cs typeface="Consolas"/>
                <a:sym typeface="Consolas"/>
              </a:rPr>
              <a:t>* </a:t>
            </a:r>
            <a:r>
              <a:rPr b="0" i="0" lang="tr-TR" sz="1400">
                <a:latin typeface="Consolas"/>
                <a:ea typeface="Consolas"/>
                <a:cs typeface="Consolas"/>
                <a:sym typeface="Consolas"/>
              </a:rPr>
              <a:t>gösterici=karakterdizisi; //yada</a:t>
            </a:r>
            <a:br>
              <a:rPr b="0" i="0" lang="tr-TR" sz="1400">
                <a:latin typeface="Consolas"/>
                <a:ea typeface="Consolas"/>
                <a:cs typeface="Consolas"/>
                <a:sym typeface="Consolas"/>
              </a:rPr>
            </a:br>
            <a:r>
              <a:rPr b="0" i="0" lang="tr-TR" sz="1400">
                <a:solidFill>
                  <a:srgbClr val="0000FF"/>
                </a:solidFill>
                <a:latin typeface="Consolas"/>
                <a:ea typeface="Consolas"/>
                <a:cs typeface="Consolas"/>
                <a:sym typeface="Consolas"/>
              </a:rPr>
              <a:t>char</a:t>
            </a:r>
            <a:r>
              <a:rPr b="0" i="0" lang="tr-TR" sz="1400">
                <a:solidFill>
                  <a:srgbClr val="FF0000"/>
                </a:solidFill>
                <a:latin typeface="Consolas"/>
                <a:ea typeface="Consolas"/>
                <a:cs typeface="Consolas"/>
                <a:sym typeface="Consolas"/>
              </a:rPr>
              <a:t>* </a:t>
            </a:r>
            <a:r>
              <a:rPr b="0" i="0" lang="tr-TR" sz="1400">
                <a:latin typeface="Consolas"/>
                <a:ea typeface="Consolas"/>
                <a:cs typeface="Consolas"/>
                <a:sym typeface="Consolas"/>
              </a:rPr>
              <a:t>gösterici=</a:t>
            </a:r>
            <a:r>
              <a:rPr b="0" i="0" lang="tr-TR" sz="1400">
                <a:solidFill>
                  <a:srgbClr val="FF0000"/>
                </a:solidFill>
                <a:latin typeface="Consolas"/>
                <a:ea typeface="Consolas"/>
                <a:cs typeface="Consolas"/>
                <a:sym typeface="Consolas"/>
              </a:rPr>
              <a:t>&amp;</a:t>
            </a:r>
            <a:r>
              <a:rPr b="0" i="0" lang="tr-TR" sz="1400">
                <a:latin typeface="Consolas"/>
                <a:ea typeface="Consolas"/>
                <a:cs typeface="Consolas"/>
                <a:sym typeface="Consolas"/>
              </a:rPr>
              <a:t>karakterdizisi[0];</a:t>
            </a:r>
            <a:endParaRPr/>
          </a:p>
          <a:p>
            <a:pPr indent="0" lvl="0" marL="0" rtl="0" algn="l">
              <a:lnSpc>
                <a:spcPct val="100000"/>
              </a:lnSpc>
              <a:spcBef>
                <a:spcPts val="1200"/>
              </a:spcBef>
              <a:spcAft>
                <a:spcPts val="0"/>
              </a:spcAft>
              <a:buSzPts val="1360"/>
              <a:buNone/>
            </a:pPr>
            <a:r>
              <a:t/>
            </a:r>
            <a:endParaRPr sz="1600">
              <a:latin typeface="Consolas"/>
              <a:ea typeface="Consolas"/>
              <a:cs typeface="Consolas"/>
              <a:sym typeface="Consolas"/>
            </a:endParaRPr>
          </a:p>
        </p:txBody>
      </p:sp>
      <p:sp>
        <p:nvSpPr>
          <p:cNvPr id="141" name="Google Shape;141;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string[] = "C Language";</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printf("Value of string: </a:t>
            </a:r>
            <a:r>
              <a:rPr b="1" lang="tr-TR" sz="1400">
                <a:solidFill>
                  <a:srgbClr val="FF0000"/>
                </a:solidFill>
                <a:latin typeface="Consolas"/>
                <a:ea typeface="Consolas"/>
                <a:cs typeface="Consolas"/>
                <a:sym typeface="Consolas"/>
              </a:rPr>
              <a:t>%s</a:t>
            </a:r>
            <a:r>
              <a:rPr lang="tr-TR" sz="1400">
                <a:latin typeface="Consolas"/>
                <a:ea typeface="Consolas"/>
                <a:cs typeface="Consolas"/>
                <a:sym typeface="Consolas"/>
              </a:rPr>
              <a:t>\n", string);</a:t>
            </a:r>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  char</a:t>
            </a:r>
            <a:r>
              <a:rPr lang="tr-TR" sz="1400">
                <a:latin typeface="Consolas"/>
                <a:ea typeface="Consolas"/>
                <a:cs typeface="Consolas"/>
                <a:sym typeface="Consolas"/>
              </a:rPr>
              <a:t> string2[]={'C','L','a','n','g',</a:t>
            </a:r>
            <a:r>
              <a:rPr lang="tr-TR" sz="1400">
                <a:highlight>
                  <a:srgbClr val="FFFF00"/>
                </a:highlight>
                <a:latin typeface="Consolas"/>
                <a:ea typeface="Consolas"/>
                <a:cs typeface="Consolas"/>
                <a:sym typeface="Consolas"/>
              </a:rPr>
              <a:t>0</a:t>
            </a: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printf("Value of string2: </a:t>
            </a:r>
            <a:r>
              <a:rPr b="1" lang="tr-TR" sz="1400">
                <a:solidFill>
                  <a:srgbClr val="FF0000"/>
                </a:solidFill>
                <a:latin typeface="Consolas"/>
                <a:ea typeface="Consolas"/>
                <a:cs typeface="Consolas"/>
                <a:sym typeface="Consolas"/>
              </a:rPr>
              <a:t>%s</a:t>
            </a:r>
            <a:r>
              <a:rPr lang="tr-TR" sz="1400">
                <a:latin typeface="Consolas"/>
                <a:ea typeface="Consolas"/>
                <a:cs typeface="Consolas"/>
                <a:sym typeface="Consolas"/>
              </a:rPr>
              <a:t>\n", string2);</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string3[]={'C','L','n','g',</a:t>
            </a:r>
            <a:r>
              <a:rPr lang="tr-TR" sz="1400">
                <a:highlight>
                  <a:srgbClr val="FFFF00"/>
                </a:highlight>
                <a:latin typeface="Consolas"/>
                <a:ea typeface="Consolas"/>
                <a:cs typeface="Consolas"/>
                <a:sym typeface="Consolas"/>
              </a:rPr>
              <a:t>'\0’</a:t>
            </a: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printf("Value of string3: </a:t>
            </a:r>
            <a:r>
              <a:rPr b="1" lang="tr-TR" sz="1400">
                <a:solidFill>
                  <a:srgbClr val="FF0000"/>
                </a:solidFill>
                <a:latin typeface="Consolas"/>
                <a:ea typeface="Consolas"/>
                <a:cs typeface="Consolas"/>
                <a:sym typeface="Consolas"/>
              </a:rPr>
              <a:t>%s</a:t>
            </a:r>
            <a:r>
              <a:rPr lang="tr-TR" sz="1400">
                <a:latin typeface="Consolas"/>
                <a:ea typeface="Consolas"/>
                <a:cs typeface="Consolas"/>
                <a:sym typeface="Consolas"/>
              </a:rPr>
              <a:t>\n", string3);</a:t>
            </a:r>
            <a:endParaRPr/>
          </a:p>
          <a:p>
            <a:pPr indent="0" lvl="0" marL="0" rtl="0" algn="l">
              <a:lnSpc>
                <a:spcPct val="120000"/>
              </a:lnSpc>
              <a:spcBef>
                <a:spcPts val="0"/>
              </a:spcBef>
              <a:spcAft>
                <a:spcPts val="0"/>
              </a:spcAft>
              <a:buSzPts val="1190"/>
              <a:buNone/>
            </a:pPr>
            <a:r>
              <a:t/>
            </a:r>
            <a:endParaRPr sz="1400">
              <a:solidFill>
                <a:srgbClr val="0000FF"/>
              </a:solidFill>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char</a:t>
            </a:r>
            <a:r>
              <a:rPr lang="tr-TR" sz="1400">
                <a:highlight>
                  <a:srgbClr val="FFFF00"/>
                </a:highlight>
                <a:latin typeface="Consolas"/>
                <a:ea typeface="Consolas"/>
                <a:cs typeface="Consolas"/>
                <a:sym typeface="Consolas"/>
              </a:rPr>
              <a:t> </a:t>
            </a:r>
            <a:r>
              <a:rPr lang="tr-TR" sz="1400">
                <a:solidFill>
                  <a:srgbClr val="FF0000"/>
                </a:solidFill>
                <a:highlight>
                  <a:srgbClr val="FFFF00"/>
                </a:highlight>
                <a:latin typeface="Consolas"/>
                <a:ea typeface="Consolas"/>
                <a:cs typeface="Consolas"/>
                <a:sym typeface="Consolas"/>
              </a:rPr>
              <a:t>*</a:t>
            </a:r>
            <a:r>
              <a:rPr lang="tr-TR" sz="1400">
                <a:highlight>
                  <a:srgbClr val="FFFF00"/>
                </a:highlight>
                <a:latin typeface="Consolas"/>
                <a:ea typeface="Consolas"/>
                <a:cs typeface="Consolas"/>
                <a:sym typeface="Consolas"/>
              </a:rPr>
              <a:t>ptr = "Merhaba";</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 </a:t>
            </a:r>
            <a:r>
              <a:rPr lang="tr-TR" sz="1400" u="sng">
                <a:solidFill>
                  <a:srgbClr val="0000FF"/>
                </a:solidFill>
                <a:latin typeface="Consolas"/>
                <a:ea typeface="Consolas"/>
                <a:cs typeface="Consolas"/>
                <a:sym typeface="Consolas"/>
              </a:rPr>
              <a:t>Dizgi (string) sabiti (literal) gösteren </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      </a:t>
            </a:r>
            <a:r>
              <a:rPr lang="tr-TR" sz="1400" u="sng">
                <a:solidFill>
                  <a:srgbClr val="0000FF"/>
                </a:solidFill>
                <a:latin typeface="Consolas"/>
                <a:ea typeface="Consolas"/>
                <a:cs typeface="Consolas"/>
                <a:sym typeface="Consolas"/>
              </a:rPr>
              <a:t>gösterici tanımlandı</a:t>
            </a:r>
            <a:r>
              <a:rPr lang="tr-TR" sz="1400">
                <a:solidFill>
                  <a:srgbClr val="0000FF"/>
                </a:solidFill>
                <a:latin typeface="Consolas"/>
                <a:ea typeface="Consolas"/>
                <a:cs typeface="Consolas"/>
                <a:sym typeface="Consolas"/>
              </a:rPr>
              <a:t> </a:t>
            </a:r>
            <a:r>
              <a:rPr lang="tr-TR" sz="1400">
                <a:latin typeface="Consolas"/>
                <a:ea typeface="Consolas"/>
                <a:cs typeface="Consolas"/>
                <a:sym typeface="Consolas"/>
              </a:rPr>
              <a: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while(*ptr != '</a:t>
            </a:r>
            <a:r>
              <a:rPr lang="tr-TR" sz="1400">
                <a:highlight>
                  <a:srgbClr val="FFFF00"/>
                </a:highlight>
                <a:latin typeface="Consolas"/>
                <a:ea typeface="Consolas"/>
                <a:cs typeface="Consolas"/>
                <a:sym typeface="Consolas"/>
              </a:rPr>
              <a:t>\0</a:t>
            </a:r>
            <a:r>
              <a:rPr lang="tr-TR" sz="1400">
                <a:latin typeface="Consolas"/>
                <a:ea typeface="Consolas"/>
                <a:cs typeface="Consolas"/>
                <a:sym typeface="Consolas"/>
              </a:rPr>
              <a:t>') { </a:t>
            </a:r>
            <a:endParaRPr sz="1400">
              <a:highlight>
                <a:srgbClr val="FFFF00"/>
              </a:highlight>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a:t>
            </a:r>
            <a:r>
              <a:rPr b="1" lang="tr-TR" sz="1400">
                <a:solidFill>
                  <a:srgbClr val="FF0000"/>
                </a:solidFill>
                <a:latin typeface="Consolas"/>
                <a:ea typeface="Consolas"/>
                <a:cs typeface="Consolas"/>
                <a:sym typeface="Consolas"/>
              </a:rPr>
              <a:t>%c</a:t>
            </a:r>
            <a:r>
              <a:rPr lang="tr-TR" sz="1400">
                <a:latin typeface="Consolas"/>
                <a:ea typeface="Consolas"/>
                <a:cs typeface="Consolas"/>
                <a:sym typeface="Consolas"/>
              </a:rPr>
              <a:t>", *ptr);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ptr++;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Font typeface="Cambria"/>
              <a:buNone/>
            </a:pPr>
            <a:r>
              <a:rPr lang="tr-TR" sz="2800"/>
              <a:t>DIZGI (STRING) FONKSIYONLARI</a:t>
            </a:r>
            <a:endParaRPr/>
          </a:p>
        </p:txBody>
      </p:sp>
      <p:graphicFrame>
        <p:nvGraphicFramePr>
          <p:cNvPr id="147" name="Google Shape;147;p6"/>
          <p:cNvGraphicFramePr/>
          <p:nvPr/>
        </p:nvGraphicFramePr>
        <p:xfrm>
          <a:off x="238125" y="352425"/>
          <a:ext cx="3000000" cy="3000000"/>
        </p:xfrm>
        <a:graphic>
          <a:graphicData uri="http://schemas.openxmlformats.org/drawingml/2006/table">
            <a:tbl>
              <a:tblPr bandRow="1" firstRow="1">
                <a:noFill/>
                <a:tableStyleId>{D4F15518-E2C0-4A3E-BC54-3E7919F88A09}</a:tableStyleId>
              </a:tblPr>
              <a:tblGrid>
                <a:gridCol w="1428750"/>
                <a:gridCol w="6400800"/>
              </a:tblGrid>
              <a:tr h="370850">
                <a:tc>
                  <a:txBody>
                    <a:bodyPr/>
                    <a:lstStyle/>
                    <a:p>
                      <a:pPr indent="0" lvl="0" marL="0" marR="0" rtl="0" algn="l">
                        <a:spcBef>
                          <a:spcPts val="0"/>
                        </a:spcBef>
                        <a:spcAft>
                          <a:spcPts val="0"/>
                        </a:spcAft>
                        <a:buNone/>
                      </a:pPr>
                      <a:r>
                        <a:rPr b="1" lang="tr-TR" sz="2000" u="none" cap="none" strike="noStrike">
                          <a:solidFill>
                            <a:srgbClr val="000000"/>
                          </a:solidFill>
                        </a:rPr>
                        <a:t>Fonksiyon</a:t>
                      </a:r>
                      <a:endParaRPr b="1" i="0" sz="2000" u="none" cap="none" strike="noStrike">
                        <a:solidFill>
                          <a:srgbClr val="000000"/>
                        </a:solidFill>
                        <a:latin typeface="Cambria"/>
                        <a:ea typeface="Cambria"/>
                        <a:cs typeface="Cambria"/>
                        <a:sym typeface="Cambria"/>
                      </a:endParaRPr>
                    </a:p>
                  </a:txBody>
                  <a:tcPr marT="9525" marB="0" marR="9525" marL="9525" anchor="b"/>
                </a:tc>
                <a:tc>
                  <a:txBody>
                    <a:bodyPr/>
                    <a:lstStyle/>
                    <a:p>
                      <a:pPr indent="0" lvl="0" marL="0" marR="0" rtl="0" algn="l">
                        <a:spcBef>
                          <a:spcPts val="0"/>
                        </a:spcBef>
                        <a:spcAft>
                          <a:spcPts val="0"/>
                        </a:spcAft>
                        <a:buNone/>
                      </a:pPr>
                      <a:r>
                        <a:rPr b="1" lang="tr-TR" sz="2000" u="none" cap="none" strike="noStrike">
                          <a:solidFill>
                            <a:srgbClr val="000000"/>
                          </a:solidFill>
                        </a:rPr>
                        <a:t>Açıklama</a:t>
                      </a:r>
                      <a:endParaRPr b="1" i="0" sz="2000" u="none" cap="none" strike="noStrike">
                        <a:solidFill>
                          <a:srgbClr val="000000"/>
                        </a:solidFill>
                        <a:latin typeface="Cambria"/>
                        <a:ea typeface="Cambria"/>
                        <a:cs typeface="Cambria"/>
                        <a:sym typeface="Cambria"/>
                      </a:endParaRPr>
                    </a:p>
                  </a:txBody>
                  <a:tcPr marT="9525" marB="0" marR="9525" marL="9525" anchor="b"/>
                </a:tc>
              </a:tr>
              <a:tr h="370850">
                <a:tc>
                  <a:txBody>
                    <a:bodyPr/>
                    <a:lstStyle/>
                    <a:p>
                      <a:pPr indent="0" lvl="0" marL="0" marR="0" rtl="0" algn="l">
                        <a:spcBef>
                          <a:spcPts val="0"/>
                        </a:spcBef>
                        <a:spcAft>
                          <a:spcPts val="0"/>
                        </a:spcAft>
                        <a:buNone/>
                      </a:pPr>
                      <a:r>
                        <a:rPr b="0" i="0" lang="tr-TR" sz="2000" u="none" cap="none" strike="noStrike">
                          <a:solidFill>
                            <a:srgbClr val="000000"/>
                          </a:solidFill>
                          <a:latin typeface="Consolas"/>
                          <a:ea typeface="Consolas"/>
                          <a:cs typeface="Consolas"/>
                          <a:sym typeface="Consolas"/>
                        </a:rPr>
                        <a:t>...</a:t>
                      </a:r>
                      <a:endParaRPr/>
                    </a:p>
                  </a:txBody>
                  <a:tcPr marT="9525" marB="0" marR="9525" marL="9525"/>
                </a:tc>
                <a:tc>
                  <a:txBody>
                    <a:bodyPr/>
                    <a:lstStyle/>
                    <a:p>
                      <a:pPr indent="0" lvl="0" marL="0" marR="0" rtl="0" algn="l">
                        <a:spcBef>
                          <a:spcPts val="0"/>
                        </a:spcBef>
                        <a:spcAft>
                          <a:spcPts val="0"/>
                        </a:spcAft>
                        <a:buNone/>
                      </a:pPr>
                      <a:r>
                        <a:t/>
                      </a:r>
                      <a:endParaRPr b="0" i="0" sz="2000" u="none" cap="none" strike="noStrike">
                        <a:solidFill>
                          <a:srgbClr val="000000"/>
                        </a:solidFill>
                        <a:latin typeface="Cambria"/>
                        <a:ea typeface="Cambria"/>
                        <a:cs typeface="Cambria"/>
                        <a:sym typeface="Cambria"/>
                      </a:endParaRPr>
                    </a:p>
                  </a:txBody>
                  <a:tcPr marT="76200" marB="76200" marR="9525" marL="9525"/>
                </a:tc>
              </a:tr>
              <a:tr h="370850">
                <a:tc>
                  <a:txBody>
                    <a:bodyPr/>
                    <a:lstStyle/>
                    <a:p>
                      <a:pPr indent="0" lvl="0" marL="0" marR="0" rtl="0" algn="l">
                        <a:spcBef>
                          <a:spcPts val="0"/>
                        </a:spcBef>
                        <a:spcAft>
                          <a:spcPts val="0"/>
                        </a:spcAft>
                        <a:buNone/>
                      </a:pPr>
                      <a:r>
                        <a:rPr b="0" lang="tr-TR" sz="2000" u="none" cap="none" strike="noStrike">
                          <a:solidFill>
                            <a:srgbClr val="000000"/>
                          </a:solidFill>
                          <a:latin typeface="Consolas"/>
                          <a:ea typeface="Consolas"/>
                          <a:cs typeface="Consolas"/>
                          <a:sym typeface="Consolas"/>
                        </a:rPr>
                        <a:t>strcat()</a:t>
                      </a:r>
                      <a:endParaRPr b="0" i="0" sz="2000" u="none" cap="none" strike="noStrike">
                        <a:solidFill>
                          <a:srgbClr val="000000"/>
                        </a:solidFill>
                        <a:latin typeface="Consolas"/>
                        <a:ea typeface="Consolas"/>
                        <a:cs typeface="Consolas"/>
                        <a:sym typeface="Consolas"/>
                      </a:endParaRPr>
                    </a:p>
                  </a:txBody>
                  <a:tcPr marT="9525" marB="0" marR="9525" marL="9525"/>
                </a:tc>
                <a:tc>
                  <a:txBody>
                    <a:bodyPr/>
                    <a:lstStyle/>
                    <a:p>
                      <a:pPr indent="0" lvl="0" marL="0" marR="0" rtl="0" algn="l">
                        <a:spcBef>
                          <a:spcPts val="0"/>
                        </a:spcBef>
                        <a:spcAft>
                          <a:spcPts val="0"/>
                        </a:spcAft>
                        <a:buNone/>
                      </a:pPr>
                      <a:r>
                        <a:rPr b="0" lang="tr-TR" sz="2000" u="none" cap="none" strike="noStrike">
                          <a:solidFill>
                            <a:srgbClr val="000000"/>
                          </a:solidFill>
                        </a:rPr>
                        <a:t>Bir dizgiyi diğerinin sonuna ekler</a:t>
                      </a:r>
                      <a:endParaRPr b="0" i="0" sz="2000" u="none" cap="none" strike="noStrike">
                        <a:solidFill>
                          <a:srgbClr val="000000"/>
                        </a:solidFill>
                        <a:latin typeface="Cambria"/>
                        <a:ea typeface="Cambria"/>
                        <a:cs typeface="Cambria"/>
                        <a:sym typeface="Cambria"/>
                      </a:endParaRPr>
                    </a:p>
                  </a:txBody>
                  <a:tcPr marT="76200" marB="76200" marR="9525" marL="9525"/>
                </a:tc>
              </a:tr>
              <a:tr h="370850">
                <a:tc>
                  <a:txBody>
                    <a:bodyPr/>
                    <a:lstStyle/>
                    <a:p>
                      <a:pPr indent="0" lvl="0" marL="0" marR="0" rtl="0" algn="l">
                        <a:spcBef>
                          <a:spcPts val="0"/>
                        </a:spcBef>
                        <a:spcAft>
                          <a:spcPts val="0"/>
                        </a:spcAft>
                        <a:buNone/>
                      </a:pPr>
                      <a:r>
                        <a:rPr b="0" lang="tr-TR" sz="2000" u="none" cap="none" strike="noStrike">
                          <a:solidFill>
                            <a:srgbClr val="000000"/>
                          </a:solidFill>
                          <a:latin typeface="Consolas"/>
                          <a:ea typeface="Consolas"/>
                          <a:cs typeface="Consolas"/>
                          <a:sym typeface="Consolas"/>
                        </a:rPr>
                        <a:t>strchr()</a:t>
                      </a:r>
                      <a:endParaRPr b="0" i="0" sz="2000" u="none" cap="none" strike="noStrike">
                        <a:solidFill>
                          <a:srgbClr val="000000"/>
                        </a:solidFill>
                        <a:latin typeface="Consolas"/>
                        <a:ea typeface="Consolas"/>
                        <a:cs typeface="Consolas"/>
                        <a:sym typeface="Consolas"/>
                      </a:endParaRPr>
                    </a:p>
                  </a:txBody>
                  <a:tcPr marT="9525" marB="0" marR="9525" marL="9525"/>
                </a:tc>
                <a:tc>
                  <a:txBody>
                    <a:bodyPr/>
                    <a:lstStyle/>
                    <a:p>
                      <a:pPr indent="0" lvl="0" marL="0" marR="0" rtl="0" algn="l">
                        <a:spcBef>
                          <a:spcPts val="0"/>
                        </a:spcBef>
                        <a:spcAft>
                          <a:spcPts val="0"/>
                        </a:spcAft>
                        <a:buNone/>
                      </a:pPr>
                      <a:r>
                        <a:rPr b="0" lang="tr-TR" sz="2000" u="none" cap="none" strike="noStrike">
                          <a:solidFill>
                            <a:srgbClr val="000000"/>
                          </a:solidFill>
                        </a:rPr>
                        <a:t>Dizgi içinde aranan bir karakterin ilk bulunanına ait göstericiyi döndürür.</a:t>
                      </a:r>
                      <a:endParaRPr b="0" i="0" sz="2000" u="none" cap="none" strike="noStrike">
                        <a:solidFill>
                          <a:srgbClr val="000000"/>
                        </a:solidFill>
                        <a:latin typeface="Cambria"/>
                        <a:ea typeface="Cambria"/>
                        <a:cs typeface="Cambria"/>
                        <a:sym typeface="Cambria"/>
                      </a:endParaRPr>
                    </a:p>
                  </a:txBody>
                  <a:tcPr marT="76200" marB="76200" marR="9525" marL="9525"/>
                </a:tc>
              </a:tr>
              <a:tr h="370850">
                <a:tc>
                  <a:txBody>
                    <a:bodyPr/>
                    <a:lstStyle/>
                    <a:p>
                      <a:pPr indent="0" lvl="0" marL="0" marR="0" rtl="0" algn="l">
                        <a:spcBef>
                          <a:spcPts val="0"/>
                        </a:spcBef>
                        <a:spcAft>
                          <a:spcPts val="0"/>
                        </a:spcAft>
                        <a:buNone/>
                      </a:pPr>
                      <a:r>
                        <a:rPr b="0" lang="tr-TR" sz="2000" u="none" cap="none" strike="noStrike">
                          <a:solidFill>
                            <a:srgbClr val="000000"/>
                          </a:solidFill>
                          <a:latin typeface="Consolas"/>
                          <a:ea typeface="Consolas"/>
                          <a:cs typeface="Consolas"/>
                          <a:sym typeface="Consolas"/>
                        </a:rPr>
                        <a:t>strcmp()</a:t>
                      </a:r>
                      <a:endParaRPr b="0" i="0" sz="2000" u="none" cap="none" strike="noStrike">
                        <a:solidFill>
                          <a:srgbClr val="000000"/>
                        </a:solidFill>
                        <a:latin typeface="Consolas"/>
                        <a:ea typeface="Consolas"/>
                        <a:cs typeface="Consolas"/>
                        <a:sym typeface="Consolas"/>
                      </a:endParaRPr>
                    </a:p>
                  </a:txBody>
                  <a:tcPr marT="9525" marB="0" marR="9525" marL="9525"/>
                </a:tc>
                <a:tc>
                  <a:txBody>
                    <a:bodyPr/>
                    <a:lstStyle/>
                    <a:p>
                      <a:pPr indent="0" lvl="0" marL="0" marR="0" rtl="0" algn="l">
                        <a:spcBef>
                          <a:spcPts val="0"/>
                        </a:spcBef>
                        <a:spcAft>
                          <a:spcPts val="0"/>
                        </a:spcAft>
                        <a:buNone/>
                      </a:pPr>
                      <a:r>
                        <a:rPr b="0" lang="tr-TR" sz="2000" u="none" cap="none" strike="noStrike">
                          <a:solidFill>
                            <a:srgbClr val="000000"/>
                          </a:solidFill>
                        </a:rPr>
                        <a:t>ASCII olarak iki dizgiyi karşılaştırır.</a:t>
                      </a:r>
                      <a:endParaRPr b="0" i="0" sz="2000" u="none" cap="none" strike="noStrike">
                        <a:solidFill>
                          <a:srgbClr val="000000"/>
                        </a:solidFill>
                        <a:latin typeface="Cambria"/>
                        <a:ea typeface="Cambria"/>
                        <a:cs typeface="Cambria"/>
                        <a:sym typeface="Cambria"/>
                      </a:endParaRPr>
                    </a:p>
                  </a:txBody>
                  <a:tcPr marT="76200" marB="76200" marR="9525" marL="9525"/>
                </a:tc>
              </a:tr>
              <a:tr h="370850">
                <a:tc>
                  <a:txBody>
                    <a:bodyPr/>
                    <a:lstStyle/>
                    <a:p>
                      <a:pPr indent="0" lvl="0" marL="0" marR="0" rtl="0" algn="l">
                        <a:spcBef>
                          <a:spcPts val="0"/>
                        </a:spcBef>
                        <a:spcAft>
                          <a:spcPts val="0"/>
                        </a:spcAft>
                        <a:buNone/>
                      </a:pPr>
                      <a:r>
                        <a:rPr b="0" lang="tr-TR" sz="2000" u="none" cap="none" strike="noStrike">
                          <a:solidFill>
                            <a:srgbClr val="000000"/>
                          </a:solidFill>
                          <a:latin typeface="Consolas"/>
                          <a:ea typeface="Consolas"/>
                          <a:cs typeface="Consolas"/>
                          <a:sym typeface="Consolas"/>
                        </a:rPr>
                        <a:t>strcpy()</a:t>
                      </a:r>
                      <a:endParaRPr b="0" i="0" sz="2000" u="none" cap="none" strike="noStrike">
                        <a:solidFill>
                          <a:srgbClr val="000000"/>
                        </a:solidFill>
                        <a:latin typeface="Consolas"/>
                        <a:ea typeface="Consolas"/>
                        <a:cs typeface="Consolas"/>
                        <a:sym typeface="Consolas"/>
                      </a:endParaRPr>
                    </a:p>
                  </a:txBody>
                  <a:tcPr marT="9525" marB="0" marR="9525" marL="9525"/>
                </a:tc>
                <a:tc>
                  <a:txBody>
                    <a:bodyPr/>
                    <a:lstStyle/>
                    <a:p>
                      <a:pPr indent="0" lvl="0" marL="0" marR="0" rtl="0" algn="l">
                        <a:spcBef>
                          <a:spcPts val="0"/>
                        </a:spcBef>
                        <a:spcAft>
                          <a:spcPts val="0"/>
                        </a:spcAft>
                        <a:buNone/>
                      </a:pPr>
                      <a:r>
                        <a:rPr b="0" lang="tr-TR" sz="2000" u="none" cap="none" strike="noStrike">
                          <a:solidFill>
                            <a:srgbClr val="000000"/>
                          </a:solidFill>
                        </a:rPr>
                        <a:t>Hafızada yer alan iki dizgiden birinin içeriğini diğerine kopyalar.</a:t>
                      </a:r>
                      <a:endParaRPr b="0" i="0" sz="2000" u="none" cap="none" strike="noStrike">
                        <a:solidFill>
                          <a:srgbClr val="000000"/>
                        </a:solidFill>
                        <a:latin typeface="Cambria"/>
                        <a:ea typeface="Cambria"/>
                        <a:cs typeface="Cambria"/>
                        <a:sym typeface="Cambria"/>
                      </a:endParaRPr>
                    </a:p>
                  </a:txBody>
                  <a:tcPr marT="76200" marB="76200" marR="9525" marL="9525"/>
                </a:tc>
              </a:tr>
              <a:tr h="370850">
                <a:tc>
                  <a:txBody>
                    <a:bodyPr/>
                    <a:lstStyle/>
                    <a:p>
                      <a:pPr indent="0" lvl="0" marL="0" marR="0" rtl="0" algn="l">
                        <a:spcBef>
                          <a:spcPts val="0"/>
                        </a:spcBef>
                        <a:spcAft>
                          <a:spcPts val="0"/>
                        </a:spcAft>
                        <a:buNone/>
                      </a:pPr>
                      <a:r>
                        <a:rPr b="0" lang="tr-TR" sz="2000" u="none" cap="none" strike="noStrike">
                          <a:solidFill>
                            <a:srgbClr val="000000"/>
                          </a:solidFill>
                          <a:latin typeface="Consolas"/>
                          <a:ea typeface="Consolas"/>
                          <a:cs typeface="Consolas"/>
                          <a:sym typeface="Consolas"/>
                        </a:rPr>
                        <a:t>strlen()</a:t>
                      </a:r>
                      <a:endParaRPr b="0" i="0" sz="2000" u="none" cap="none" strike="noStrike">
                        <a:solidFill>
                          <a:srgbClr val="000000"/>
                        </a:solidFill>
                        <a:latin typeface="Consolas"/>
                        <a:ea typeface="Consolas"/>
                        <a:cs typeface="Consolas"/>
                        <a:sym typeface="Consolas"/>
                      </a:endParaRPr>
                    </a:p>
                  </a:txBody>
                  <a:tcPr marT="9525" marB="0" marR="9525" marL="9525"/>
                </a:tc>
                <a:tc>
                  <a:txBody>
                    <a:bodyPr/>
                    <a:lstStyle/>
                    <a:p>
                      <a:pPr indent="0" lvl="0" marL="0" marR="0" rtl="0" algn="l">
                        <a:spcBef>
                          <a:spcPts val="0"/>
                        </a:spcBef>
                        <a:spcAft>
                          <a:spcPts val="0"/>
                        </a:spcAft>
                        <a:buNone/>
                      </a:pPr>
                      <a:r>
                        <a:rPr b="0" lang="tr-TR" sz="2000" u="none" cap="none" strike="noStrike">
                          <a:solidFill>
                            <a:srgbClr val="000000"/>
                          </a:solidFill>
                        </a:rPr>
                        <a:t>Dizginin karakter uzunluğunu verir.</a:t>
                      </a:r>
                      <a:endParaRPr b="0" i="0" sz="2000" u="none" cap="none" strike="noStrike">
                        <a:solidFill>
                          <a:srgbClr val="000000"/>
                        </a:solidFill>
                        <a:latin typeface="Cambria"/>
                        <a:ea typeface="Cambria"/>
                        <a:cs typeface="Cambria"/>
                        <a:sym typeface="Cambria"/>
                      </a:endParaRPr>
                    </a:p>
                  </a:txBody>
                  <a:tcPr marT="76200" marB="76200" marR="9525" marL="9525"/>
                </a:tc>
              </a:tr>
              <a:tr h="370850">
                <a:tc>
                  <a:txBody>
                    <a:bodyPr/>
                    <a:lstStyle/>
                    <a:p>
                      <a:pPr indent="0" lvl="0" marL="0" marR="0" rtl="0" algn="l">
                        <a:spcBef>
                          <a:spcPts val="0"/>
                        </a:spcBef>
                        <a:spcAft>
                          <a:spcPts val="0"/>
                        </a:spcAft>
                        <a:buNone/>
                      </a:pPr>
                      <a:r>
                        <a:rPr b="0" lang="tr-TR" sz="2000" u="none" cap="none" strike="noStrike">
                          <a:solidFill>
                            <a:srgbClr val="000000"/>
                          </a:solidFill>
                          <a:latin typeface="Consolas"/>
                          <a:ea typeface="Consolas"/>
                          <a:cs typeface="Consolas"/>
                          <a:sym typeface="Consolas"/>
                        </a:rPr>
                        <a:t>strrchr()</a:t>
                      </a:r>
                      <a:endParaRPr b="0" i="0" sz="2000" u="none" cap="none" strike="noStrike">
                        <a:solidFill>
                          <a:srgbClr val="000000"/>
                        </a:solidFill>
                        <a:latin typeface="Consolas"/>
                        <a:ea typeface="Consolas"/>
                        <a:cs typeface="Consolas"/>
                        <a:sym typeface="Consolas"/>
                      </a:endParaRPr>
                    </a:p>
                  </a:txBody>
                  <a:tcPr marT="9525" marB="0" marR="9525" marL="9525"/>
                </a:tc>
                <a:tc>
                  <a:txBody>
                    <a:bodyPr/>
                    <a:lstStyle/>
                    <a:p>
                      <a:pPr indent="0" lvl="0" marL="0" marR="0" rtl="0" algn="l">
                        <a:spcBef>
                          <a:spcPts val="0"/>
                        </a:spcBef>
                        <a:spcAft>
                          <a:spcPts val="0"/>
                        </a:spcAft>
                        <a:buNone/>
                      </a:pPr>
                      <a:r>
                        <a:rPr b="0" lang="tr-TR" sz="2000" u="none" cap="none" strike="noStrike">
                          <a:solidFill>
                            <a:srgbClr val="000000"/>
                          </a:solidFill>
                        </a:rPr>
                        <a:t>Dizgi içinde aranan bir karakterin son bulunanına ait göstericiyi döndürür.</a:t>
                      </a:r>
                      <a:endParaRPr/>
                    </a:p>
                  </a:txBody>
                  <a:tcPr marT="76200" marB="76200" marR="9525" marL="9525"/>
                </a:tc>
              </a:tr>
              <a:tr h="370850">
                <a:tc>
                  <a:txBody>
                    <a:bodyPr/>
                    <a:lstStyle/>
                    <a:p>
                      <a:pPr indent="0" lvl="0" marL="0" marR="0" rtl="0" algn="l">
                        <a:spcBef>
                          <a:spcPts val="0"/>
                        </a:spcBef>
                        <a:spcAft>
                          <a:spcPts val="0"/>
                        </a:spcAft>
                        <a:buNone/>
                      </a:pPr>
                      <a:r>
                        <a:rPr b="0" lang="tr-TR" sz="2000" u="none" cap="none" strike="noStrike">
                          <a:solidFill>
                            <a:srgbClr val="000000"/>
                          </a:solidFill>
                          <a:latin typeface="Consolas"/>
                          <a:ea typeface="Consolas"/>
                          <a:cs typeface="Consolas"/>
                          <a:sym typeface="Consolas"/>
                        </a:rPr>
                        <a:t>strstr()</a:t>
                      </a:r>
                      <a:endParaRPr b="0" i="0" sz="2000" u="none" cap="none" strike="noStrike">
                        <a:solidFill>
                          <a:srgbClr val="000000"/>
                        </a:solidFill>
                        <a:latin typeface="Consolas"/>
                        <a:ea typeface="Consolas"/>
                        <a:cs typeface="Consolas"/>
                        <a:sym typeface="Consolas"/>
                      </a:endParaRPr>
                    </a:p>
                  </a:txBody>
                  <a:tcPr marT="9525" marB="0" marR="9525" marL="9525"/>
                </a:tc>
                <a:tc>
                  <a:txBody>
                    <a:bodyPr/>
                    <a:lstStyle/>
                    <a:p>
                      <a:pPr indent="0" lvl="0" marL="0" marR="0" rtl="0" algn="l">
                        <a:lnSpc>
                          <a:spcPct val="100000"/>
                        </a:lnSpc>
                        <a:spcBef>
                          <a:spcPts val="0"/>
                        </a:spcBef>
                        <a:spcAft>
                          <a:spcPts val="0"/>
                        </a:spcAft>
                        <a:buClr>
                          <a:srgbClr val="000000"/>
                        </a:buClr>
                        <a:buSzPts val="2000"/>
                        <a:buFont typeface="Cambria"/>
                        <a:buNone/>
                      </a:pPr>
                      <a:r>
                        <a:rPr b="0" lang="tr-TR" sz="2000" u="none" cap="none" strike="noStrike">
                          <a:solidFill>
                            <a:srgbClr val="000000"/>
                          </a:solidFill>
                        </a:rPr>
                        <a:t>Dizgi içinde aranan ikinci bir dizginin ilk bulunanına ait göstericiyi döndürür.</a:t>
                      </a:r>
                      <a:endParaRPr b="0" i="0" sz="2000" u="none" cap="none" strike="noStrike">
                        <a:solidFill>
                          <a:srgbClr val="000000"/>
                        </a:solidFill>
                        <a:latin typeface="Cambria"/>
                        <a:ea typeface="Cambria"/>
                        <a:cs typeface="Cambria"/>
                        <a:sym typeface="Cambria"/>
                      </a:endParaRPr>
                    </a:p>
                  </a:txBody>
                  <a:tcPr marT="76200" marB="76200" marR="9525" marL="9525"/>
                </a:tc>
              </a:tr>
              <a:tr h="370850">
                <a:tc>
                  <a:txBody>
                    <a:bodyPr/>
                    <a:lstStyle/>
                    <a:p>
                      <a:pPr indent="0" lvl="0" marL="0" marR="0" rtl="0" algn="l">
                        <a:spcBef>
                          <a:spcPts val="0"/>
                        </a:spcBef>
                        <a:spcAft>
                          <a:spcPts val="0"/>
                        </a:spcAft>
                        <a:buNone/>
                      </a:pPr>
                      <a:r>
                        <a:rPr b="0" lang="tr-TR" sz="2000" u="none" cap="none" strike="noStrike">
                          <a:solidFill>
                            <a:srgbClr val="000000"/>
                          </a:solidFill>
                          <a:latin typeface="Consolas"/>
                          <a:ea typeface="Consolas"/>
                          <a:cs typeface="Consolas"/>
                          <a:sym typeface="Consolas"/>
                        </a:rPr>
                        <a:t>strtok()</a:t>
                      </a:r>
                      <a:endParaRPr b="0" i="0" sz="2000" u="none" cap="none" strike="noStrike">
                        <a:solidFill>
                          <a:srgbClr val="000000"/>
                        </a:solidFill>
                        <a:latin typeface="Consolas"/>
                        <a:ea typeface="Consolas"/>
                        <a:cs typeface="Consolas"/>
                        <a:sym typeface="Consolas"/>
                      </a:endParaRPr>
                    </a:p>
                  </a:txBody>
                  <a:tcPr marT="9525" marB="0" marR="9525" marL="9525"/>
                </a:tc>
                <a:tc>
                  <a:txBody>
                    <a:bodyPr/>
                    <a:lstStyle/>
                    <a:p>
                      <a:pPr indent="0" lvl="0" marL="0" marR="0" rtl="0" algn="l">
                        <a:spcBef>
                          <a:spcPts val="0"/>
                        </a:spcBef>
                        <a:spcAft>
                          <a:spcPts val="0"/>
                        </a:spcAft>
                        <a:buNone/>
                      </a:pPr>
                      <a:r>
                        <a:rPr b="0" lang="tr-TR" sz="2000" u="none" cap="none" strike="noStrike">
                          <a:solidFill>
                            <a:srgbClr val="000000"/>
                          </a:solidFill>
                        </a:rPr>
                        <a:t>Dizgiyi verilen ayraçlara bağlı olarak alt dizgilere böler</a:t>
                      </a:r>
                      <a:endParaRPr b="0" i="0" sz="2000" u="none" cap="none" strike="noStrike">
                        <a:solidFill>
                          <a:srgbClr val="000000"/>
                        </a:solidFill>
                        <a:latin typeface="Cambria"/>
                        <a:ea typeface="Cambria"/>
                        <a:cs typeface="Cambria"/>
                        <a:sym typeface="Cambria"/>
                      </a:endParaRPr>
                    </a:p>
                  </a:txBody>
                  <a:tcPr marT="76200" marB="76200" marR="9525" marL="9525"/>
                </a:tc>
              </a:tr>
              <a:tr h="370850">
                <a:tc>
                  <a:txBody>
                    <a:bodyPr/>
                    <a:lstStyle/>
                    <a:p>
                      <a:pPr indent="0" lvl="0" marL="0" marR="0" rtl="0" algn="l">
                        <a:spcBef>
                          <a:spcPts val="0"/>
                        </a:spcBef>
                        <a:spcAft>
                          <a:spcPts val="0"/>
                        </a:spcAft>
                        <a:buNone/>
                      </a:pPr>
                      <a:r>
                        <a:rPr b="0" i="0" lang="tr-TR" sz="2000" u="none" cap="none" strike="noStrike">
                          <a:solidFill>
                            <a:srgbClr val="000000"/>
                          </a:solidFill>
                          <a:latin typeface="Consolas"/>
                          <a:ea typeface="Consolas"/>
                          <a:cs typeface="Consolas"/>
                          <a:sym typeface="Consolas"/>
                        </a:rPr>
                        <a:t>...</a:t>
                      </a:r>
                      <a:endParaRPr/>
                    </a:p>
                  </a:txBody>
                  <a:tcPr marT="9525" marB="0" marR="9525" marL="9525"/>
                </a:tc>
                <a:tc>
                  <a:txBody>
                    <a:bodyPr/>
                    <a:lstStyle/>
                    <a:p>
                      <a:pPr indent="0" lvl="0" marL="0" marR="0" rtl="0" algn="l">
                        <a:spcBef>
                          <a:spcPts val="0"/>
                        </a:spcBef>
                        <a:spcAft>
                          <a:spcPts val="0"/>
                        </a:spcAft>
                        <a:buNone/>
                      </a:pPr>
                      <a:r>
                        <a:t/>
                      </a:r>
                      <a:endParaRPr b="0" i="0" sz="2000" u="none" cap="none" strike="noStrike">
                        <a:solidFill>
                          <a:srgbClr val="000000"/>
                        </a:solidFill>
                        <a:latin typeface="Cambria"/>
                        <a:ea typeface="Cambria"/>
                        <a:cs typeface="Cambria"/>
                        <a:sym typeface="Cambria"/>
                      </a:endParaRPr>
                    </a:p>
                  </a:txBody>
                  <a:tcPr marT="76200" marB="76200" marR="9525" marL="9525"/>
                </a:tc>
              </a:tr>
            </a:tbl>
          </a:graphicData>
        </a:graphic>
      </p:graphicFrame>
      <p:sp>
        <p:nvSpPr>
          <p:cNvPr id="148" name="Google Shape;148;p6"/>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Yanda </a:t>
            </a:r>
            <a:r>
              <a:rPr b="1" lang="tr-TR">
                <a:solidFill>
                  <a:srgbClr val="7030A0"/>
                </a:solidFill>
              </a:rPr>
              <a:t>STRING.H</a:t>
            </a:r>
            <a:r>
              <a:rPr lang="tr-TR"/>
              <a:t> kütüphanesinden </a:t>
            </a:r>
            <a:r>
              <a:rPr b="1" lang="tr-TR" u="sng"/>
              <a:t>en çok kullanılan </a:t>
            </a:r>
            <a:r>
              <a:rPr lang="tr-TR" u="sng"/>
              <a:t>fonksiyonlar</a:t>
            </a:r>
            <a:r>
              <a:rPr lang="tr-TR"/>
              <a:t> yer almaktadır.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STRLEN()</a:t>
            </a:r>
            <a:endParaRPr/>
          </a:p>
        </p:txBody>
      </p:sp>
      <p:sp>
        <p:nvSpPr>
          <p:cNvPr id="154" name="Google Shape;154;p7"/>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020"/>
              <a:buNone/>
            </a:pPr>
            <a:r>
              <a:rPr lang="tr-TR" sz="1200">
                <a:latin typeface="Consolas"/>
                <a:ea typeface="Consolas"/>
                <a:cs typeface="Consolas"/>
                <a:sym typeface="Consolas"/>
              </a:rPr>
              <a:t>#include &lt;stdio.h&gt;</a:t>
            </a:r>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char</a:t>
            </a:r>
            <a:r>
              <a:rPr lang="tr-TR" sz="1200">
                <a:latin typeface="Consolas"/>
                <a:ea typeface="Consolas"/>
                <a:cs typeface="Consolas"/>
                <a:sym typeface="Consolas"/>
              </a:rPr>
              <a:t> charArray[]="C Language";</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a:t>
            </a:r>
            <a:r>
              <a:rPr b="1" lang="tr-TR" sz="1200">
                <a:solidFill>
                  <a:srgbClr val="FF0000"/>
                </a:solidFill>
                <a:latin typeface="Consolas"/>
                <a:ea typeface="Consolas"/>
                <a:cs typeface="Consolas"/>
                <a:sym typeface="Consolas"/>
              </a:rPr>
              <a:t>%s</a:t>
            </a:r>
            <a:r>
              <a:rPr lang="tr-TR" sz="1200">
                <a:latin typeface="Consolas"/>
                <a:ea typeface="Consolas"/>
                <a:cs typeface="Consolas"/>
                <a:sym typeface="Consolas"/>
              </a:rPr>
              <a:t>", charArray);</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char</a:t>
            </a:r>
            <a:r>
              <a:rPr lang="tr-TR" sz="1200">
                <a:solidFill>
                  <a:srgbClr val="FF0000"/>
                </a:solidFill>
                <a:latin typeface="Consolas"/>
                <a:ea typeface="Consolas"/>
                <a:cs typeface="Consolas"/>
                <a:sym typeface="Consolas"/>
              </a:rPr>
              <a:t>* </a:t>
            </a:r>
            <a:r>
              <a:rPr lang="tr-TR" sz="1200">
                <a:latin typeface="Consolas"/>
                <a:ea typeface="Consolas"/>
                <a:cs typeface="Consolas"/>
                <a:sym typeface="Consolas"/>
              </a:rPr>
              <a:t>ptr = charArray;</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a:t>
            </a:r>
            <a:r>
              <a:rPr b="1" lang="tr-TR" sz="1200">
                <a:solidFill>
                  <a:srgbClr val="FF0000"/>
                </a:solidFill>
                <a:latin typeface="Consolas"/>
                <a:ea typeface="Consolas"/>
                <a:cs typeface="Consolas"/>
                <a:sym typeface="Consolas"/>
              </a:rPr>
              <a:t>%s</a:t>
            </a:r>
            <a:r>
              <a:rPr lang="tr-TR" sz="1200">
                <a:latin typeface="Consolas"/>
                <a:ea typeface="Consolas"/>
                <a:cs typeface="Consolas"/>
                <a:sym typeface="Consolas"/>
              </a:rPr>
              <a:t>", </a:t>
            </a:r>
            <a:r>
              <a:rPr lang="tr-TR" sz="1200">
                <a:solidFill>
                  <a:srgbClr val="FF0000"/>
                </a:solidFill>
                <a:latin typeface="Consolas"/>
                <a:ea typeface="Consolas"/>
                <a:cs typeface="Consolas"/>
                <a:sym typeface="Consolas"/>
              </a:rPr>
              <a:t>ptr</a:t>
            </a:r>
            <a:r>
              <a:rPr lang="tr-TR"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charArray[1]=0; //yada </a:t>
            </a:r>
            <a:r>
              <a:rPr lang="tr-TR" sz="1200">
                <a:highlight>
                  <a:srgbClr val="FFFF00"/>
                </a:highlight>
                <a:latin typeface="Consolas"/>
                <a:ea typeface="Consolas"/>
                <a:cs typeface="Consolas"/>
                <a:sym typeface="Consolas"/>
              </a:rPr>
              <a:t>'\0'</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a:t>
            </a:r>
            <a:r>
              <a:rPr b="1" lang="tr-TR" sz="1200">
                <a:solidFill>
                  <a:srgbClr val="FF0000"/>
                </a:solidFill>
                <a:latin typeface="Consolas"/>
                <a:ea typeface="Consolas"/>
                <a:cs typeface="Consolas"/>
                <a:sym typeface="Consolas"/>
              </a:rPr>
              <a:t>%s</a:t>
            </a:r>
            <a:r>
              <a:rPr lang="tr-TR" sz="1200">
                <a:latin typeface="Consolas"/>
                <a:ea typeface="Consolas"/>
                <a:cs typeface="Consolas"/>
                <a:sym typeface="Consolas"/>
              </a:rPr>
              <a:t>", charArray);</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char</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a:t>
            </a:r>
            <a:r>
              <a:rPr lang="tr-TR" sz="1200">
                <a:solidFill>
                  <a:srgbClr val="FF0000"/>
                </a:solidFill>
                <a:latin typeface="Consolas"/>
                <a:ea typeface="Consolas"/>
                <a:cs typeface="Consolas"/>
                <a:sym typeface="Consolas"/>
              </a:rPr>
              <a:t>ptr2</a:t>
            </a:r>
            <a:r>
              <a:rPr lang="tr-TR" sz="1200">
                <a:latin typeface="Consolas"/>
                <a:ea typeface="Consolas"/>
                <a:cs typeface="Consolas"/>
                <a:sym typeface="Consolas"/>
              </a:rPr>
              <a:t>=NULL;</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a:t>
            </a:r>
            <a:r>
              <a:rPr b="1" lang="tr-TR" sz="1200">
                <a:solidFill>
                  <a:srgbClr val="FF0000"/>
                </a:solidFill>
                <a:latin typeface="Consolas"/>
                <a:ea typeface="Consolas"/>
                <a:cs typeface="Consolas"/>
                <a:sym typeface="Consolas"/>
              </a:rPr>
              <a:t>%s</a:t>
            </a:r>
            <a:r>
              <a:rPr lang="tr-TR" sz="1200">
                <a:latin typeface="Consolas"/>
                <a:ea typeface="Consolas"/>
                <a:cs typeface="Consolas"/>
                <a:sym typeface="Consolas"/>
              </a:rPr>
              <a:t>", </a:t>
            </a:r>
            <a:r>
              <a:rPr lang="tr-TR" sz="1200">
                <a:solidFill>
                  <a:srgbClr val="FF0000"/>
                </a:solidFill>
                <a:latin typeface="Consolas"/>
                <a:ea typeface="Consolas"/>
                <a:cs typeface="Consolas"/>
                <a:sym typeface="Consolas"/>
              </a:rPr>
              <a:t>ptr2</a:t>
            </a:r>
            <a:r>
              <a:rPr lang="tr-TR"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   char</a:t>
            </a:r>
            <a:r>
              <a:rPr lang="tr-TR" sz="1200">
                <a:latin typeface="Consolas"/>
                <a:ea typeface="Consolas"/>
                <a:cs typeface="Consolas"/>
                <a:sym typeface="Consolas"/>
              </a:rPr>
              <a:t> string1[10]="B Language";</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char</a:t>
            </a:r>
            <a:r>
              <a:rPr lang="tr-TR" sz="1200">
                <a:latin typeface="Consolas"/>
                <a:ea typeface="Consolas"/>
                <a:cs typeface="Consolas"/>
                <a:sym typeface="Consolas"/>
              </a:rPr>
              <a:t> string2[5]="B Language";</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a:t>
            </a:r>
            <a:r>
              <a:rPr b="1" lang="tr-TR" sz="1200">
                <a:solidFill>
                  <a:srgbClr val="FF0000"/>
                </a:solidFill>
                <a:latin typeface="Consolas"/>
                <a:ea typeface="Consolas"/>
                <a:cs typeface="Consolas"/>
                <a:sym typeface="Consolas"/>
              </a:rPr>
              <a:t>%s</a:t>
            </a:r>
            <a:r>
              <a:rPr lang="tr-TR" sz="1200">
                <a:latin typeface="Consolas"/>
                <a:ea typeface="Consolas"/>
                <a:cs typeface="Consolas"/>
                <a:sym typeface="Consolas"/>
              </a:rPr>
              <a:t>\n</a:t>
            </a:r>
            <a:r>
              <a:rPr b="1" lang="tr-TR" sz="1200">
                <a:solidFill>
                  <a:srgbClr val="FF0000"/>
                </a:solidFill>
                <a:latin typeface="Consolas"/>
                <a:ea typeface="Consolas"/>
                <a:cs typeface="Consolas"/>
                <a:sym typeface="Consolas"/>
              </a:rPr>
              <a:t>%s</a:t>
            </a:r>
            <a:r>
              <a:rPr lang="tr-TR" sz="1200">
                <a:latin typeface="Consolas"/>
                <a:ea typeface="Consolas"/>
                <a:cs typeface="Consolas"/>
                <a:sym typeface="Consolas"/>
              </a:rPr>
              <a:t>\n", string1,string2);</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return 0;</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a:t>
            </a:r>
            <a:endParaRPr sz="1200">
              <a:latin typeface="Consolas"/>
              <a:ea typeface="Consolas"/>
              <a:cs typeface="Consolas"/>
              <a:sym typeface="Consolas"/>
            </a:endParaRPr>
          </a:p>
        </p:txBody>
      </p:sp>
      <p:sp>
        <p:nvSpPr>
          <p:cNvPr id="155" name="Google Shape;155;p7"/>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00000"/>
              </a:lnSpc>
              <a:spcBef>
                <a:spcPts val="0"/>
              </a:spcBef>
              <a:spcAft>
                <a:spcPts val="0"/>
              </a:spcAft>
              <a:buSzPts val="1190"/>
              <a:buNone/>
            </a:pPr>
            <a:r>
              <a:rPr b="1" lang="tr-TR" sz="1400">
                <a:solidFill>
                  <a:srgbClr val="00B050"/>
                </a:solidFill>
                <a:latin typeface="Consolas"/>
                <a:ea typeface="Consolas"/>
                <a:cs typeface="Consolas"/>
                <a:sym typeface="Consolas"/>
              </a:rPr>
              <a:t>#include &lt;string.h&gt;</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char</a:t>
            </a:r>
            <a:r>
              <a:rPr lang="tr-TR" sz="1400">
                <a:highlight>
                  <a:srgbClr val="FFFF00"/>
                </a:highlight>
                <a:latin typeface="Consolas"/>
                <a:ea typeface="Consolas"/>
                <a:cs typeface="Consolas"/>
                <a:sym typeface="Consolas"/>
              </a:rPr>
              <a:t> </a:t>
            </a:r>
            <a:r>
              <a:rPr lang="tr-TR" sz="1400">
                <a:solidFill>
                  <a:srgbClr val="FF0000"/>
                </a:solidFill>
                <a:highlight>
                  <a:srgbClr val="FFFF00"/>
                </a:highlight>
                <a:latin typeface="Consolas"/>
                <a:ea typeface="Consolas"/>
                <a:cs typeface="Consolas"/>
                <a:sym typeface="Consolas"/>
              </a:rPr>
              <a:t>*</a:t>
            </a:r>
            <a:r>
              <a:rPr lang="tr-TR" sz="1400">
                <a:highlight>
                  <a:srgbClr val="FFFF00"/>
                </a:highlight>
                <a:latin typeface="Consolas"/>
                <a:ea typeface="Consolas"/>
                <a:cs typeface="Consolas"/>
                <a:sym typeface="Consolas"/>
              </a:rPr>
              <a:t>ptr = "Merhaba";</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 </a:t>
            </a:r>
            <a:r>
              <a:rPr lang="tr-TR" sz="1400" u="sng">
                <a:solidFill>
                  <a:srgbClr val="0000FF"/>
                </a:solidFill>
                <a:latin typeface="Consolas"/>
                <a:ea typeface="Consolas"/>
                <a:cs typeface="Consolas"/>
                <a:sym typeface="Consolas"/>
              </a:rPr>
              <a:t>Dizgi (string) sabiti (literal) gösteren </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      </a:t>
            </a:r>
            <a:r>
              <a:rPr lang="tr-TR" sz="1400" u="sng">
                <a:solidFill>
                  <a:srgbClr val="0000FF"/>
                </a:solidFill>
                <a:latin typeface="Consolas"/>
                <a:ea typeface="Consolas"/>
                <a:cs typeface="Consolas"/>
                <a:sym typeface="Consolas"/>
              </a:rPr>
              <a:t>gösterici tanımlandı</a:t>
            </a:r>
            <a:r>
              <a:rPr lang="tr-TR" sz="1400">
                <a:solidFill>
                  <a:srgbClr val="0000FF"/>
                </a:solidFill>
                <a:latin typeface="Consolas"/>
                <a:ea typeface="Consolas"/>
                <a:cs typeface="Consolas"/>
                <a:sym typeface="Consolas"/>
              </a:rPr>
              <a:t> </a:t>
            </a: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printf("Dizgi: </a:t>
            </a:r>
            <a:r>
              <a:rPr b="1" lang="tr-TR" sz="1400">
                <a:solidFill>
                  <a:srgbClr val="FF0000"/>
                </a:solidFill>
                <a:latin typeface="Consolas"/>
                <a:ea typeface="Consolas"/>
                <a:cs typeface="Consolas"/>
                <a:sym typeface="Consolas"/>
              </a:rPr>
              <a:t>%s</a:t>
            </a:r>
            <a:r>
              <a:rPr lang="tr-TR" sz="1400">
                <a:latin typeface="Consolas"/>
                <a:ea typeface="Consolas"/>
                <a:cs typeface="Consolas"/>
                <a:sym typeface="Consolas"/>
              </a:rPr>
              <a:t>\n", </a:t>
            </a:r>
            <a:r>
              <a:rPr lang="tr-TR" sz="1400">
                <a:solidFill>
                  <a:srgbClr val="FF0000"/>
                </a:solidFill>
                <a:latin typeface="Consolas"/>
                <a:ea typeface="Consolas"/>
                <a:cs typeface="Consolas"/>
                <a:sym typeface="Consolas"/>
              </a:rPr>
              <a:t>ptr</a:t>
            </a: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printf("Dizgi Uzunluğu: %d", </a:t>
            </a:r>
            <a:r>
              <a:rPr b="1" lang="tr-TR" sz="1400">
                <a:solidFill>
                  <a:srgbClr val="00B050"/>
                </a:solidFill>
                <a:latin typeface="Consolas"/>
                <a:ea typeface="Consolas"/>
                <a:cs typeface="Consolas"/>
                <a:sym typeface="Consolas"/>
              </a:rPr>
              <a:t>strlen</a:t>
            </a:r>
            <a:r>
              <a:rPr lang="tr-TR" sz="1400">
                <a:latin typeface="Consolas"/>
                <a:ea typeface="Consolas"/>
                <a:cs typeface="Consolas"/>
                <a:sym typeface="Consolas"/>
              </a:rPr>
              <a:t>(</a:t>
            </a:r>
            <a:r>
              <a:rPr lang="tr-TR" sz="1400">
                <a:solidFill>
                  <a:srgbClr val="FF0000"/>
                </a:solidFill>
                <a:latin typeface="Consolas"/>
                <a:ea typeface="Consolas"/>
                <a:cs typeface="Consolas"/>
                <a:sym typeface="Consolas"/>
              </a:rPr>
              <a:t>ptr</a:t>
            </a: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u="sng">
                <a:solidFill>
                  <a:srgbClr val="0000FF"/>
                </a:solidFill>
                <a:latin typeface="Consolas"/>
                <a:ea typeface="Consolas"/>
                <a:cs typeface="Consolas"/>
                <a:sym typeface="Consolas"/>
              </a:rPr>
              <a:t>Dizgideki karakter sayısını veren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u="sng">
                <a:solidFill>
                  <a:srgbClr val="0000FF"/>
                </a:solidFill>
                <a:latin typeface="Consolas"/>
                <a:ea typeface="Consolas"/>
                <a:cs typeface="Consolas"/>
                <a:sym typeface="Consolas"/>
              </a:rPr>
              <a:t>fonksiyon: strlen();</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STRCPY()</a:t>
            </a:r>
            <a:endParaRPr/>
          </a:p>
        </p:txBody>
      </p:sp>
      <p:sp>
        <p:nvSpPr>
          <p:cNvPr id="161" name="Google Shape;161;p8"/>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SzPct val="85000"/>
              <a:buNone/>
            </a:pPr>
            <a:r>
              <a:rPr lang="tr-TR">
                <a:latin typeface="Consolas"/>
                <a:ea typeface="Consolas"/>
                <a:cs typeface="Consolas"/>
                <a:sym typeface="Consolas"/>
              </a:rPr>
              <a:t>#include &lt;stdio.h&gt;</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#include &lt;string.h&gt;</a:t>
            </a:r>
            <a:endParaRPr/>
          </a:p>
          <a:p>
            <a:pPr indent="0" lvl="0" marL="0" rtl="0" algn="l">
              <a:lnSpc>
                <a:spcPct val="90000"/>
              </a:lnSpc>
              <a:spcBef>
                <a:spcPts val="1200"/>
              </a:spcBef>
              <a:spcAft>
                <a:spcPts val="0"/>
              </a:spcAft>
              <a:buSzPct val="850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solidFill>
                  <a:srgbClr val="FF0000"/>
                </a:solidFill>
                <a:latin typeface="Consolas"/>
                <a:ea typeface="Consolas"/>
                <a:cs typeface="Consolas"/>
                <a:sym typeface="Consolas"/>
              </a:rPr>
              <a:t>*</a:t>
            </a:r>
            <a:r>
              <a:rPr lang="tr-TR">
                <a:latin typeface="Consolas"/>
                <a:ea typeface="Consolas"/>
                <a:cs typeface="Consolas"/>
                <a:sym typeface="Consolas"/>
              </a:rPr>
              <a:t> ptrToSabitDizgi = "Ne Haber?";</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latin typeface="Consolas"/>
                <a:ea typeface="Consolas"/>
                <a:cs typeface="Consolas"/>
                <a:sym typeface="Consolas"/>
              </a:rPr>
              <a:t> bosDizgi[20];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char</a:t>
            </a:r>
            <a:r>
              <a:rPr lang="tr-TR">
                <a:solidFill>
                  <a:srgbClr val="FF0000"/>
                </a:solidFill>
                <a:latin typeface="Consolas"/>
                <a:ea typeface="Consolas"/>
                <a:cs typeface="Consolas"/>
                <a:sym typeface="Consolas"/>
              </a:rPr>
              <a:t>*</a:t>
            </a:r>
            <a:r>
              <a:rPr lang="tr-TR">
                <a:latin typeface="Consolas"/>
                <a:ea typeface="Consolas"/>
                <a:cs typeface="Consolas"/>
                <a:sym typeface="Consolas"/>
              </a:rPr>
              <a:t> ptr;</a:t>
            </a:r>
            <a:endParaRPr/>
          </a:p>
          <a:p>
            <a:pPr indent="0" lvl="0" marL="0" rtl="0" algn="l">
              <a:lnSpc>
                <a:spcPct val="90000"/>
              </a:lnSpc>
              <a:spcBef>
                <a:spcPts val="1200"/>
              </a:spcBef>
              <a:spcAft>
                <a:spcPts val="0"/>
              </a:spcAft>
              <a:buSzPct val="85000"/>
              <a:buNone/>
            </a:pPr>
            <a:r>
              <a:t/>
            </a:r>
            <a:endParaRPr>
              <a:latin typeface="Consolas"/>
              <a:ea typeface="Consolas"/>
              <a:cs typeface="Consolas"/>
              <a:sym typeface="Consolas"/>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strcpy(bosDizgi, ptrToSabitDizgi);</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printf("</a:t>
            </a:r>
            <a:r>
              <a:rPr lang="tr-TR">
                <a:solidFill>
                  <a:srgbClr val="FF0000"/>
                </a:solidFill>
                <a:latin typeface="Consolas"/>
                <a:ea typeface="Consolas"/>
                <a:cs typeface="Consolas"/>
                <a:sym typeface="Consolas"/>
              </a:rPr>
              <a:t>%s</a:t>
            </a:r>
            <a:r>
              <a:rPr lang="tr-TR">
                <a:latin typeface="Consolas"/>
                <a:ea typeface="Consolas"/>
                <a:cs typeface="Consolas"/>
                <a:sym typeface="Consolas"/>
              </a:rPr>
              <a:t>", bosDizgi);</a:t>
            </a:r>
            <a:endParaRPr/>
          </a:p>
          <a:p>
            <a:pPr indent="0" lvl="0" marL="0" rtl="0" algn="l">
              <a:lnSpc>
                <a:spcPct val="90000"/>
              </a:lnSpc>
              <a:spcBef>
                <a:spcPts val="1200"/>
              </a:spcBef>
              <a:spcAft>
                <a:spcPts val="0"/>
              </a:spcAft>
              <a:buSzPct val="85000"/>
              <a:buNone/>
            </a:pPr>
            <a:r>
              <a:t/>
            </a:r>
            <a:endParaRPr>
              <a:latin typeface="Consolas"/>
              <a:ea typeface="Consolas"/>
              <a:cs typeface="Consolas"/>
              <a:sym typeface="Consolas"/>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r>
              <a:rPr lang="tr-TR">
                <a:highlight>
                  <a:srgbClr val="FFFF00"/>
                </a:highlight>
                <a:latin typeface="Consolas"/>
                <a:ea typeface="Consolas"/>
                <a:cs typeface="Consolas"/>
                <a:sym typeface="Consolas"/>
              </a:rPr>
              <a:t>strcpy(ptr, ptrToSabitDizgi); //HATA</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 </a:t>
            </a:r>
            <a:r>
              <a:rPr lang="tr-TR" u="sng">
                <a:solidFill>
                  <a:srgbClr val="0000FF"/>
                </a:solidFill>
                <a:latin typeface="Consolas"/>
                <a:ea typeface="Consolas"/>
                <a:cs typeface="Consolas"/>
                <a:sym typeface="Consolas"/>
              </a:rPr>
              <a:t>ptr sadece adres tutan değişkendir.</a:t>
            </a:r>
            <a:r>
              <a:rPr lang="tr-TR">
                <a:latin typeface="Consolas"/>
                <a:ea typeface="Consolas"/>
                <a:cs typeface="Consolas"/>
                <a:sym typeface="Consolas"/>
              </a:rPr>
              <a:t> </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a:t>
            </a:r>
            <a:r>
              <a:rPr lang="tr-TR" u="sng">
                <a:solidFill>
                  <a:srgbClr val="0000FF"/>
                </a:solidFill>
                <a:highlight>
                  <a:srgbClr val="FFFF00"/>
                </a:highlight>
                <a:latin typeface="Consolas"/>
                <a:ea typeface="Consolas"/>
                <a:cs typeface="Consolas"/>
                <a:sym typeface="Consolas"/>
              </a:rPr>
              <a:t>Şu an için hiçbir dizgiyi göstermiyor!</a:t>
            </a:r>
            <a:r>
              <a:rPr lang="tr-TR">
                <a:solidFill>
                  <a:srgbClr val="0000FF"/>
                </a:solidFill>
                <a:latin typeface="Consolas"/>
                <a:ea typeface="Consolas"/>
                <a:cs typeface="Consolas"/>
                <a:sym typeface="Consolas"/>
              </a:rPr>
              <a:t> </a:t>
            </a:r>
            <a:r>
              <a:rPr lang="tr-TR">
                <a:latin typeface="Consolas"/>
                <a:ea typeface="Consolas"/>
                <a:cs typeface="Consolas"/>
                <a:sym typeface="Consolas"/>
              </a:rPr>
              <a:t>*/</a:t>
            </a:r>
            <a:endParaRPr/>
          </a:p>
          <a:p>
            <a:pPr indent="0" lvl="0" marL="0" rtl="0" algn="l">
              <a:lnSpc>
                <a:spcPct val="90000"/>
              </a:lnSpc>
              <a:spcBef>
                <a:spcPts val="1200"/>
              </a:spcBef>
              <a:spcAft>
                <a:spcPts val="0"/>
              </a:spcAft>
              <a:buSzPct val="85000"/>
              <a:buNone/>
            </a:pPr>
            <a:r>
              <a:t/>
            </a:r>
            <a:endParaRPr>
              <a:latin typeface="Consolas"/>
              <a:ea typeface="Consolas"/>
              <a:cs typeface="Consolas"/>
              <a:sym typeface="Consolas"/>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ptr = bosDizgi;</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strcpy(ptr, ptrToSabitDizgi);</a:t>
            </a:r>
            <a:endParaRPr/>
          </a:p>
          <a:p>
            <a:pPr indent="0" lvl="0" marL="0" rtl="0" algn="l">
              <a:lnSpc>
                <a:spcPct val="90000"/>
              </a:lnSpc>
              <a:spcBef>
                <a:spcPts val="1200"/>
              </a:spcBef>
              <a:spcAft>
                <a:spcPts val="0"/>
              </a:spcAft>
              <a:buSzPct val="85000"/>
              <a:buNone/>
            </a:pPr>
            <a:r>
              <a:t/>
            </a:r>
            <a:endParaRPr>
              <a:latin typeface="Consolas"/>
              <a:ea typeface="Consolas"/>
              <a:cs typeface="Consolas"/>
              <a:sym typeface="Consolas"/>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printf("</a:t>
            </a:r>
            <a:r>
              <a:rPr lang="tr-TR">
                <a:solidFill>
                  <a:srgbClr val="FF0000"/>
                </a:solidFill>
                <a:latin typeface="Consolas"/>
                <a:ea typeface="Consolas"/>
                <a:cs typeface="Consolas"/>
                <a:sym typeface="Consolas"/>
              </a:rPr>
              <a:t>%s</a:t>
            </a:r>
            <a:r>
              <a:rPr lang="tr-TR">
                <a:latin typeface="Consolas"/>
                <a:ea typeface="Consolas"/>
                <a:cs typeface="Consolas"/>
                <a:sym typeface="Consolas"/>
              </a:rPr>
              <a:t>", ptr);</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   return 0;</a:t>
            </a:r>
            <a:endParaRPr/>
          </a:p>
          <a:p>
            <a:pPr indent="0" lvl="0" marL="0" rtl="0" algn="l">
              <a:lnSpc>
                <a:spcPct val="90000"/>
              </a:lnSpc>
              <a:spcBef>
                <a:spcPts val="1200"/>
              </a:spcBef>
              <a:spcAft>
                <a:spcPts val="0"/>
              </a:spcAft>
              <a:buSzPct val="85000"/>
              <a:buNone/>
            </a:pPr>
            <a:r>
              <a:rPr lang="tr-TR">
                <a:latin typeface="Consolas"/>
                <a:ea typeface="Consolas"/>
                <a:cs typeface="Consolas"/>
                <a:sym typeface="Consolas"/>
              </a:rPr>
              <a:t>}</a:t>
            </a:r>
            <a:endParaRPr/>
          </a:p>
        </p:txBody>
      </p:sp>
      <p:sp>
        <p:nvSpPr>
          <p:cNvPr id="162" name="Google Shape;162;p8"/>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String.h kütüphanesindeki fonksiyonları kullanırken göstericilerin bir karakter dizinini işaret etmesi gerektiği unutulmamalıdır.</a:t>
            </a:r>
            <a:endParaRPr/>
          </a:p>
          <a:p>
            <a:pPr indent="0" lvl="0" marL="0" rtl="0" algn="l">
              <a:lnSpc>
                <a:spcPct val="100000"/>
              </a:lnSpc>
              <a:spcBef>
                <a:spcPts val="1000"/>
              </a:spcBef>
              <a:spcAft>
                <a:spcPts val="0"/>
              </a:spcAft>
              <a:buSzPts val="1190"/>
              <a:buNone/>
            </a:pPr>
            <a:r>
              <a:rPr lang="tr-TR"/>
              <a:t>Bu fonksiyon, ikinci parametredeki dizgiyi, birinci parametreye kopyalar.</a:t>
            </a:r>
            <a:endParaRPr/>
          </a:p>
          <a:p>
            <a:pPr indent="0" lvl="0" marL="0" rtl="0" algn="l">
              <a:lnSpc>
                <a:spcPct val="100000"/>
              </a:lnSpc>
              <a:spcBef>
                <a:spcPts val="1000"/>
              </a:spcBef>
              <a:spcAft>
                <a:spcPts val="0"/>
              </a:spcAft>
              <a:buSzPts val="1190"/>
              <a:buNone/>
            </a:pPr>
            <a:r>
              <a:rPr lang="tr-TR"/>
              <a:t>Burada dikkat edilmesi gereken husus; </a:t>
            </a:r>
            <a:r>
              <a:rPr b="1" lang="tr-TR"/>
              <a:t>hedef gösterilen dizginin karakter sayısının </a:t>
            </a:r>
            <a:r>
              <a:rPr lang="tr-TR"/>
              <a:t>yada </a:t>
            </a:r>
            <a:r>
              <a:rPr b="1" lang="tr-TR"/>
              <a:t>göstericinin işaret ettiği bellek bölgesinin büyüklüğünün </a:t>
            </a:r>
            <a:r>
              <a:rPr b="1" lang="tr-TR" u="sng"/>
              <a:t>en az kaynak kadar olması gerektiğidir</a:t>
            </a:r>
            <a:r>
              <a:rPr lang="tr-T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ALTERNATIF COPYSTRING()</a:t>
            </a:r>
            <a:endParaRPr/>
          </a:p>
        </p:txBody>
      </p:sp>
      <p:sp>
        <p:nvSpPr>
          <p:cNvPr id="168" name="Google Shape;168;p9"/>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360"/>
              <a:buNone/>
            </a:pPr>
            <a:r>
              <a:rPr lang="tr-TR" sz="1600">
                <a:latin typeface="Consolas"/>
                <a:ea typeface="Consolas"/>
                <a:cs typeface="Consolas"/>
                <a:sym typeface="Consolas"/>
              </a:rPr>
              <a:t>#include &lt;stdio.h&gt;</a:t>
            </a:r>
            <a:endParaRPr/>
          </a:p>
          <a:p>
            <a:pPr indent="0" lvl="0" marL="0" rtl="0" algn="l">
              <a:lnSpc>
                <a:spcPct val="90000"/>
              </a:lnSpc>
              <a:spcBef>
                <a:spcPts val="1200"/>
              </a:spcBef>
              <a:spcAft>
                <a:spcPts val="0"/>
              </a:spcAft>
              <a:buSzPts val="1360"/>
              <a:buNone/>
            </a:pP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copyString(</a:t>
            </a:r>
            <a:r>
              <a:rPr lang="tr-TR" sz="1600">
                <a:solidFill>
                  <a:srgbClr val="0000FF"/>
                </a:solidFill>
                <a:latin typeface="Consolas"/>
                <a:ea typeface="Consolas"/>
                <a:cs typeface="Consolas"/>
                <a:sym typeface="Consolas"/>
              </a:rPr>
              <a:t>char</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a:t>
            </a:r>
            <a:endParaRPr/>
          </a:p>
          <a:p>
            <a:pPr indent="0" lvl="0" marL="0" rtl="0" algn="l">
              <a:lnSpc>
                <a:spcPct val="90000"/>
              </a:lnSpc>
              <a:spcBef>
                <a:spcPts val="120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char</a:t>
            </a:r>
            <a:r>
              <a:rPr lang="tr-TR" sz="1600">
                <a:latin typeface="Consolas"/>
                <a:ea typeface="Consolas"/>
                <a:cs typeface="Consolas"/>
                <a:sym typeface="Consolas"/>
              </a:rPr>
              <a:t> str1[100] , str2[100]="Deneme Metni"; </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printf("str1: %s \nstr2: %s\n", str1,str2);</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copyString(str1, str2);</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printf("str1: %s \nstr2: %s\n", str1,str2);</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return 0;</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a:t>
            </a:r>
            <a:endParaRPr/>
          </a:p>
          <a:p>
            <a:pPr indent="0" lvl="0" marL="0" rtl="0" algn="l">
              <a:lnSpc>
                <a:spcPct val="90000"/>
              </a:lnSpc>
              <a:spcBef>
                <a:spcPts val="1200"/>
              </a:spcBef>
              <a:spcAft>
                <a:spcPts val="0"/>
              </a:spcAft>
              <a:buSzPts val="1360"/>
              <a:buNone/>
            </a:pP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copyString(</a:t>
            </a:r>
            <a:r>
              <a:rPr lang="tr-TR" sz="1600">
                <a:solidFill>
                  <a:srgbClr val="0000FF"/>
                </a:solidFill>
                <a:latin typeface="Consolas"/>
                <a:ea typeface="Consolas"/>
                <a:cs typeface="Consolas"/>
                <a:sym typeface="Consolas"/>
              </a:rPr>
              <a:t>char</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hedef, </a:t>
            </a:r>
            <a:r>
              <a:rPr lang="tr-TR" sz="1600">
                <a:solidFill>
                  <a:srgbClr val="0000FF"/>
                </a:solidFill>
                <a:latin typeface="Consolas"/>
                <a:ea typeface="Consolas"/>
                <a:cs typeface="Consolas"/>
                <a:sym typeface="Consolas"/>
              </a:rPr>
              <a:t>char</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kaynak){</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i = 0;</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for(i = 0; kaynak[i]!='\0'; i++)</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hedef[i] = kaynak[i];</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    hedef[i] = '\0';</a:t>
            </a:r>
            <a:endParaRPr/>
          </a:p>
          <a:p>
            <a:pPr indent="0" lvl="0" marL="0" rtl="0" algn="l">
              <a:lnSpc>
                <a:spcPct val="90000"/>
              </a:lnSpc>
              <a:spcBef>
                <a:spcPts val="1200"/>
              </a:spcBef>
              <a:spcAft>
                <a:spcPts val="0"/>
              </a:spcAft>
              <a:buSzPts val="1360"/>
              <a:buNone/>
            </a:pPr>
            <a:r>
              <a:rPr lang="tr-TR" sz="1600">
                <a:latin typeface="Consolas"/>
                <a:ea typeface="Consolas"/>
                <a:cs typeface="Consolas"/>
                <a:sym typeface="Consolas"/>
              </a:rPr>
              <a:t>}</a:t>
            </a:r>
            <a:endParaRPr/>
          </a:p>
        </p:txBody>
      </p:sp>
      <p:sp>
        <p:nvSpPr>
          <p:cNvPr id="169" name="Google Shape;169;p9"/>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0"/>
              </a:spcBef>
              <a:spcAft>
                <a:spcPts val="0"/>
              </a:spcAft>
              <a:buSzPct val="85000"/>
              <a:buNone/>
            </a:pPr>
            <a:r>
              <a:rPr lang="tr-TR"/>
              <a:t>String.h kütüphanesindeki fonksiyonları kullanırken göstericilerin bir karakter dizinini işaret etmesi gerektiği unutulmamalıdır.</a:t>
            </a:r>
            <a:endParaRPr/>
          </a:p>
          <a:p>
            <a:pPr indent="0" lvl="0" marL="0" rtl="0" algn="l">
              <a:lnSpc>
                <a:spcPct val="100000"/>
              </a:lnSpc>
              <a:spcBef>
                <a:spcPts val="1000"/>
              </a:spcBef>
              <a:spcAft>
                <a:spcPts val="0"/>
              </a:spcAft>
              <a:buSzPct val="85000"/>
              <a:buNone/>
            </a:pPr>
            <a:r>
              <a:rPr lang="tr-TR"/>
              <a:t>Bu fonksiyon da , ikinci parametredeki dizgiyi, birinci parametreye kopyalar.</a:t>
            </a:r>
            <a:endParaRPr/>
          </a:p>
          <a:p>
            <a:pPr indent="0" lvl="0" marL="0" rtl="0" algn="l">
              <a:lnSpc>
                <a:spcPct val="100000"/>
              </a:lnSpc>
              <a:spcBef>
                <a:spcPts val="1000"/>
              </a:spcBef>
              <a:spcAft>
                <a:spcPts val="0"/>
              </a:spcAft>
              <a:buSzPct val="85000"/>
              <a:buNone/>
            </a:pPr>
            <a:r>
              <a:rPr lang="tr-TR"/>
              <a:t>Burada dikkat edilmesi gereken husus; </a:t>
            </a:r>
            <a:r>
              <a:rPr b="1" lang="tr-TR"/>
              <a:t>hedef gösterilen dizginin karakter sayısının </a:t>
            </a:r>
            <a:r>
              <a:rPr lang="tr-TR"/>
              <a:t>yada </a:t>
            </a:r>
            <a:r>
              <a:rPr b="1" lang="tr-TR"/>
              <a:t>göstericinin işaret ettiği bellek bölgesinin büyüklüğünün </a:t>
            </a:r>
            <a:r>
              <a:rPr b="1" lang="tr-TR" u="sng"/>
              <a:t>en az kaynak kadar olması gerektiği DAHA İYİ ANLAŞILMAKTADIR;</a:t>
            </a:r>
            <a:endParaRPr/>
          </a:p>
          <a:p>
            <a:pPr indent="-342900" lvl="0" marL="342900" rtl="0" algn="l">
              <a:lnSpc>
                <a:spcPct val="100000"/>
              </a:lnSpc>
              <a:spcBef>
                <a:spcPts val="1000"/>
              </a:spcBef>
              <a:spcAft>
                <a:spcPts val="0"/>
              </a:spcAft>
              <a:buSzPct val="85000"/>
              <a:buFont typeface="Cambria"/>
              <a:buAutoNum type="arabicPeriod"/>
            </a:pPr>
            <a:r>
              <a:rPr b="1" lang="tr-TR"/>
              <a:t>HEFER GÖSTERİCİNİN AYRILMIŞ BİR BELLEK BÖLGESİNİ GÖSTERMESİ ZORUNLUDUR.</a:t>
            </a:r>
            <a:endParaRPr/>
          </a:p>
          <a:p>
            <a:pPr indent="-342900" lvl="0" marL="342900" rtl="0" algn="l">
              <a:lnSpc>
                <a:spcPct val="100000"/>
              </a:lnSpc>
              <a:spcBef>
                <a:spcPts val="1000"/>
              </a:spcBef>
              <a:spcAft>
                <a:spcPts val="0"/>
              </a:spcAft>
              <a:buSzPct val="85000"/>
              <a:buFont typeface="Cambria"/>
              <a:buAutoNum type="arabicPeriod"/>
            </a:pPr>
            <a:r>
              <a:rPr b="1" lang="tr-TR"/>
              <a:t>GÖSTERİCİNİN GÖSTERDİĞİ BELLEK BÖLGESİ EN AZ KAYNAĞIN KARAKTER UZUNLUĞU KADAR OLMALIDIR.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2020-05-21T06:51:03Z</dcterms:created>
  <dc:creator>İlhan ÖZKAN</dc:creator>
</cp:coreProperties>
</file>