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LL33fCog6mOP9ig4QqliJV6hAr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2" name="Google Shape;232;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2" name="Google Shape;28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do {</a:t>
            </a:r>
            <a:endParaRPr/>
          </a:p>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printf("Ağaca Eklenecek Veriyi (int) Giriniz: ");</a:t>
            </a:r>
            <a:endParaRPr/>
          </a:p>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scanf("%d", &amp;dugumVerisi);</a:t>
            </a:r>
            <a:endParaRPr/>
          </a:p>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kok = dugumEkle(kok, dugumVerisi);</a:t>
            </a:r>
            <a:endParaRPr/>
          </a:p>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printf("Bir başka veri ekler misiniz? (E/H): ");</a:t>
            </a:r>
            <a:endParaRPr/>
          </a:p>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scanf(" %c", &amp;secim);</a:t>
            </a:r>
            <a:endParaRPr/>
          </a:p>
          <a:p>
            <a:pPr indent="0" lvl="0" marL="0" rtl="0" algn="l">
              <a:lnSpc>
                <a:spcPct val="100000"/>
              </a:lnSpc>
              <a:spcBef>
                <a:spcPts val="0"/>
              </a:spcBef>
              <a:spcAft>
                <a:spcPts val="0"/>
              </a:spcAft>
              <a:buClr>
                <a:schemeClr val="dk1"/>
              </a:buClr>
              <a:buSzPts val="1200"/>
              <a:buFont typeface="Consolas"/>
              <a:buNone/>
            </a:pPr>
            <a:r>
              <a:rPr lang="tr-TR" sz="1200">
                <a:latin typeface="Consolas"/>
                <a:ea typeface="Consolas"/>
                <a:cs typeface="Consolas"/>
                <a:sym typeface="Consolas"/>
              </a:rPr>
              <a:t>    } while (secim == 'e' || secim == 'E’);</a:t>
            </a:r>
            <a:endParaRPr/>
          </a:p>
        </p:txBody>
      </p:sp>
      <p:sp>
        <p:nvSpPr>
          <p:cNvPr id="290" name="Google Shape;290;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7" name="Google Shape;29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21" name="Shape 21"/>
        <p:cNvGrpSpPr/>
        <p:nvPr/>
      </p:nvGrpSpPr>
      <p:grpSpPr>
        <a:xfrm>
          <a:off x="0" y="0"/>
          <a:ext cx="0" cy="0"/>
          <a:chOff x="0" y="0"/>
          <a:chExt cx="0" cy="0"/>
        </a:xfrm>
      </p:grpSpPr>
      <p:sp>
        <p:nvSpPr>
          <p:cNvPr id="22" name="Google Shape;22;p2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Cambria"/>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25" name="Google Shape;25;p2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27" name="Google Shape;27;p24"/>
          <p:cNvGrpSpPr/>
          <p:nvPr/>
        </p:nvGrpSpPr>
        <p:grpSpPr>
          <a:xfrm>
            <a:off x="897399" y="2325848"/>
            <a:ext cx="1080904" cy="1080902"/>
            <a:chOff x="9685338" y="4460675"/>
            <a:chExt cx="1080904" cy="1080902"/>
          </a:xfrm>
        </p:grpSpPr>
        <p:sp>
          <p:nvSpPr>
            <p:cNvPr id="28" name="Google Shape;28;p2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 name="Google Shape;30;p2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Cambria"/>
                <a:ea typeface="Cambria"/>
                <a:cs typeface="Cambria"/>
                <a:sym typeface="Cambria"/>
              </a:defRPr>
            </a:lvl1pPr>
            <a:lvl2pPr indent="0" lvl="1" marL="0" algn="ctr">
              <a:spcBef>
                <a:spcPts val="0"/>
              </a:spcBef>
              <a:buNone/>
              <a:defRPr b="1" i="0" sz="2800" u="none" cap="none" strike="noStrike">
                <a:solidFill>
                  <a:srgbClr val="FFFFFF"/>
                </a:solidFill>
                <a:latin typeface="Cambria"/>
                <a:ea typeface="Cambria"/>
                <a:cs typeface="Cambria"/>
                <a:sym typeface="Cambria"/>
              </a:defRPr>
            </a:lvl2pPr>
            <a:lvl3pPr indent="0" lvl="2" marL="0" algn="ctr">
              <a:spcBef>
                <a:spcPts val="0"/>
              </a:spcBef>
              <a:buNone/>
              <a:defRPr b="1" i="0" sz="2800" u="none" cap="none" strike="noStrike">
                <a:solidFill>
                  <a:srgbClr val="FFFFFF"/>
                </a:solidFill>
                <a:latin typeface="Cambria"/>
                <a:ea typeface="Cambria"/>
                <a:cs typeface="Cambria"/>
                <a:sym typeface="Cambria"/>
              </a:defRPr>
            </a:lvl3pPr>
            <a:lvl4pPr indent="0" lvl="3" marL="0" algn="ctr">
              <a:spcBef>
                <a:spcPts val="0"/>
              </a:spcBef>
              <a:buNone/>
              <a:defRPr b="1" i="0" sz="2800" u="none" cap="none" strike="noStrike">
                <a:solidFill>
                  <a:srgbClr val="FFFFFF"/>
                </a:solidFill>
                <a:latin typeface="Cambria"/>
                <a:ea typeface="Cambria"/>
                <a:cs typeface="Cambria"/>
                <a:sym typeface="Cambria"/>
              </a:defRPr>
            </a:lvl4pPr>
            <a:lvl5pPr indent="0" lvl="4" marL="0" algn="ctr">
              <a:spcBef>
                <a:spcPts val="0"/>
              </a:spcBef>
              <a:buNone/>
              <a:defRPr b="1" i="0" sz="2800" u="none" cap="none" strike="noStrike">
                <a:solidFill>
                  <a:srgbClr val="FFFFFF"/>
                </a:solidFill>
                <a:latin typeface="Cambria"/>
                <a:ea typeface="Cambria"/>
                <a:cs typeface="Cambria"/>
                <a:sym typeface="Cambria"/>
              </a:defRPr>
            </a:lvl5pPr>
            <a:lvl6pPr indent="0" lvl="5" marL="0" algn="ctr">
              <a:spcBef>
                <a:spcPts val="0"/>
              </a:spcBef>
              <a:buNone/>
              <a:defRPr b="1" i="0" sz="2800" u="none" cap="none" strike="noStrike">
                <a:solidFill>
                  <a:srgbClr val="FFFFFF"/>
                </a:solidFill>
                <a:latin typeface="Cambria"/>
                <a:ea typeface="Cambria"/>
                <a:cs typeface="Cambria"/>
                <a:sym typeface="Cambria"/>
              </a:defRPr>
            </a:lvl6pPr>
            <a:lvl7pPr indent="0" lvl="6" marL="0" algn="ctr">
              <a:spcBef>
                <a:spcPts val="0"/>
              </a:spcBef>
              <a:buNone/>
              <a:defRPr b="1" i="0" sz="2800" u="none" cap="none" strike="noStrike">
                <a:solidFill>
                  <a:srgbClr val="FFFFFF"/>
                </a:solidFill>
                <a:latin typeface="Cambria"/>
                <a:ea typeface="Cambria"/>
                <a:cs typeface="Cambria"/>
                <a:sym typeface="Cambria"/>
              </a:defRPr>
            </a:lvl7pPr>
            <a:lvl8pPr indent="0" lvl="7" marL="0" algn="ctr">
              <a:spcBef>
                <a:spcPts val="0"/>
              </a:spcBef>
              <a:buNone/>
              <a:defRPr b="1" i="0" sz="2800" u="none" cap="none" strike="noStrike">
                <a:solidFill>
                  <a:srgbClr val="FFFFFF"/>
                </a:solidFill>
                <a:latin typeface="Cambria"/>
                <a:ea typeface="Cambria"/>
                <a:cs typeface="Cambria"/>
                <a:sym typeface="Cambria"/>
              </a:defRPr>
            </a:lvl8pPr>
            <a:lvl9pPr indent="0" lvl="8" marL="0" algn="ctr">
              <a:spcBef>
                <a:spcPts val="0"/>
              </a:spcBef>
              <a:buNone/>
              <a:defRPr b="1" i="0" sz="28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8" name="Shape 98"/>
        <p:cNvGrpSpPr/>
        <p:nvPr/>
      </p:nvGrpSpPr>
      <p:grpSpPr>
        <a:xfrm>
          <a:off x="0" y="0"/>
          <a:ext cx="0" cy="0"/>
          <a:chOff x="0" y="0"/>
          <a:chExt cx="0" cy="0"/>
        </a:xfrm>
      </p:grpSpPr>
      <p:sp>
        <p:nvSpPr>
          <p:cNvPr id="99" name="Google Shape;99;p3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33"/>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3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3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3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2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2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4" name="Google Shape;34;p2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35" name="Google Shape;35;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sp>
        <p:nvSpPr>
          <p:cNvPr id="39" name="Google Shape;39;p26"/>
          <p:cNvSpPr/>
          <p:nvPr/>
        </p:nvSpPr>
        <p:spPr>
          <a:xfrm>
            <a:off x="1052716" y="263905"/>
            <a:ext cx="10075531"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6"/>
          <p:cNvSpPr/>
          <p:nvPr/>
        </p:nvSpPr>
        <p:spPr>
          <a:xfrm>
            <a:off x="1052716" y="1906835"/>
            <a:ext cx="10075531"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6"/>
          <p:cNvSpPr/>
          <p:nvPr/>
        </p:nvSpPr>
        <p:spPr>
          <a:xfrm>
            <a:off x="1052716" y="401738"/>
            <a:ext cx="10075532" cy="1429227"/>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6"/>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000"/>
              <a:buFont typeface="Cambria"/>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44" name="Google Shape;44;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2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47" name="Shape 47"/>
        <p:cNvGrpSpPr/>
        <p:nvPr/>
      </p:nvGrpSpPr>
      <p:grpSpPr>
        <a:xfrm>
          <a:off x="0" y="0"/>
          <a:ext cx="0" cy="0"/>
          <a:chOff x="0" y="0"/>
          <a:chExt cx="0" cy="0"/>
        </a:xfrm>
      </p:grpSpPr>
      <p:sp>
        <p:nvSpPr>
          <p:cNvPr id="48" name="Google Shape;48;p27"/>
          <p:cNvSpPr/>
          <p:nvPr/>
        </p:nvSpPr>
        <p:spPr>
          <a:xfrm>
            <a:off x="8343497"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7"/>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27"/>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1" name="Google Shape;51;p27"/>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52" name="Google Shape;52;p27"/>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7"/>
          <p:cNvSpPr txBox="1"/>
          <p:nvPr>
            <p:ph idx="11" type="ftr"/>
          </p:nvPr>
        </p:nvSpPr>
        <p:spPr>
          <a:xfrm>
            <a:off x="238539" y="6272784"/>
            <a:ext cx="78244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54" name="Google Shape;54;p27"/>
          <p:cNvGrpSpPr/>
          <p:nvPr/>
        </p:nvGrpSpPr>
        <p:grpSpPr>
          <a:xfrm>
            <a:off x="11401725" y="6229681"/>
            <a:ext cx="457200" cy="457200"/>
            <a:chOff x="11361456" y="6195813"/>
            <a:chExt cx="548640" cy="548640"/>
          </a:xfrm>
        </p:grpSpPr>
        <p:sp>
          <p:nvSpPr>
            <p:cNvPr id="55" name="Google Shape;55;p27"/>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8" name="Shape 58"/>
        <p:cNvGrpSpPr/>
        <p:nvPr/>
      </p:nvGrpSpPr>
      <p:grpSpPr>
        <a:xfrm>
          <a:off x="0" y="0"/>
          <a:ext cx="0" cy="0"/>
          <a:chOff x="0" y="0"/>
          <a:chExt cx="0" cy="0"/>
        </a:xfrm>
      </p:grpSpPr>
      <p:sp>
        <p:nvSpPr>
          <p:cNvPr id="59" name="Google Shape;59;p28"/>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8"/>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8"/>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2" name="Google Shape;62;p28"/>
          <p:cNvGrpSpPr/>
          <p:nvPr/>
        </p:nvGrpSpPr>
        <p:grpSpPr>
          <a:xfrm>
            <a:off x="9649215" y="4068923"/>
            <a:ext cx="1080904" cy="1080902"/>
            <a:chOff x="9685338" y="4460675"/>
            <a:chExt cx="1080904" cy="1080902"/>
          </a:xfrm>
        </p:grpSpPr>
        <p:sp>
          <p:nvSpPr>
            <p:cNvPr id="63" name="Google Shape;63;p28"/>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8"/>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28"/>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7200"/>
              <a:buFont typeface="Cambria"/>
              <a:buNone/>
              <a:defRPr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28"/>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67" name="Google Shape;67;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8"/>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Cambria"/>
                <a:ea typeface="Cambria"/>
                <a:cs typeface="Cambria"/>
                <a:sym typeface="Cambria"/>
              </a:defRPr>
            </a:lvl1pPr>
            <a:lvl2pPr indent="0" lvl="1" marL="0" algn="ctr">
              <a:spcBef>
                <a:spcPts val="0"/>
              </a:spcBef>
              <a:buNone/>
              <a:defRPr b="1" sz="2800">
                <a:solidFill>
                  <a:srgbClr val="FFFFFF"/>
                </a:solidFill>
                <a:latin typeface="Cambria"/>
                <a:ea typeface="Cambria"/>
                <a:cs typeface="Cambria"/>
                <a:sym typeface="Cambria"/>
              </a:defRPr>
            </a:lvl2pPr>
            <a:lvl3pPr indent="0" lvl="2" marL="0" algn="ctr">
              <a:spcBef>
                <a:spcPts val="0"/>
              </a:spcBef>
              <a:buNone/>
              <a:defRPr b="1" sz="2800">
                <a:solidFill>
                  <a:srgbClr val="FFFFFF"/>
                </a:solidFill>
                <a:latin typeface="Cambria"/>
                <a:ea typeface="Cambria"/>
                <a:cs typeface="Cambria"/>
                <a:sym typeface="Cambria"/>
              </a:defRPr>
            </a:lvl3pPr>
            <a:lvl4pPr indent="0" lvl="3" marL="0" algn="ctr">
              <a:spcBef>
                <a:spcPts val="0"/>
              </a:spcBef>
              <a:buNone/>
              <a:defRPr b="1" sz="2800">
                <a:solidFill>
                  <a:srgbClr val="FFFFFF"/>
                </a:solidFill>
                <a:latin typeface="Cambria"/>
                <a:ea typeface="Cambria"/>
                <a:cs typeface="Cambria"/>
                <a:sym typeface="Cambria"/>
              </a:defRPr>
            </a:lvl4pPr>
            <a:lvl5pPr indent="0" lvl="4" marL="0" algn="ctr">
              <a:spcBef>
                <a:spcPts val="0"/>
              </a:spcBef>
              <a:buNone/>
              <a:defRPr b="1" sz="2800">
                <a:solidFill>
                  <a:srgbClr val="FFFFFF"/>
                </a:solidFill>
                <a:latin typeface="Cambria"/>
                <a:ea typeface="Cambria"/>
                <a:cs typeface="Cambria"/>
                <a:sym typeface="Cambria"/>
              </a:defRPr>
            </a:lvl5pPr>
            <a:lvl6pPr indent="0" lvl="5" marL="0" algn="ctr">
              <a:spcBef>
                <a:spcPts val="0"/>
              </a:spcBef>
              <a:buNone/>
              <a:defRPr b="1" sz="2800">
                <a:solidFill>
                  <a:srgbClr val="FFFFFF"/>
                </a:solidFill>
                <a:latin typeface="Cambria"/>
                <a:ea typeface="Cambria"/>
                <a:cs typeface="Cambria"/>
                <a:sym typeface="Cambria"/>
              </a:defRPr>
            </a:lvl6pPr>
            <a:lvl7pPr indent="0" lvl="6" marL="0" algn="ctr">
              <a:spcBef>
                <a:spcPts val="0"/>
              </a:spcBef>
              <a:buNone/>
              <a:defRPr b="1" sz="2800">
                <a:solidFill>
                  <a:srgbClr val="FFFFFF"/>
                </a:solidFill>
                <a:latin typeface="Cambria"/>
                <a:ea typeface="Cambria"/>
                <a:cs typeface="Cambria"/>
                <a:sym typeface="Cambria"/>
              </a:defRPr>
            </a:lvl7pPr>
            <a:lvl8pPr indent="0" lvl="7" marL="0" algn="ctr">
              <a:spcBef>
                <a:spcPts val="0"/>
              </a:spcBef>
              <a:buNone/>
              <a:defRPr b="1" sz="2800">
                <a:solidFill>
                  <a:srgbClr val="FFFFFF"/>
                </a:solidFill>
                <a:latin typeface="Cambria"/>
                <a:ea typeface="Cambria"/>
                <a:cs typeface="Cambria"/>
                <a:sym typeface="Cambria"/>
              </a:defRPr>
            </a:lvl8pPr>
            <a:lvl9pPr indent="0" lvl="8" marL="0" algn="ctr">
              <a:spcBef>
                <a:spcPts val="0"/>
              </a:spcBef>
              <a:buNone/>
              <a:defRPr b="1" sz="2800">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0" name="Shape 70"/>
        <p:cNvGrpSpPr/>
        <p:nvPr/>
      </p:nvGrpSpPr>
      <p:grpSpPr>
        <a:xfrm>
          <a:off x="0" y="0"/>
          <a:ext cx="0" cy="0"/>
          <a:chOff x="0" y="0"/>
          <a:chExt cx="0" cy="0"/>
        </a:xfrm>
      </p:grpSpPr>
      <p:sp>
        <p:nvSpPr>
          <p:cNvPr id="71" name="Google Shape;71;p29"/>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9"/>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3" name="Google Shape;73;p29"/>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4" name="Google Shape;74;p29"/>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75" name="Google Shape;75;p29"/>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6" name="Google Shape;76;p2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30"/>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3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4" name="Shape 84"/>
        <p:cNvGrpSpPr/>
        <p:nvPr/>
      </p:nvGrpSpPr>
      <p:grpSpPr>
        <a:xfrm>
          <a:off x="0" y="0"/>
          <a:ext cx="0" cy="0"/>
          <a:chOff x="0" y="0"/>
          <a:chExt cx="0" cy="0"/>
        </a:xfrm>
      </p:grpSpPr>
      <p:sp>
        <p:nvSpPr>
          <p:cNvPr id="85" name="Google Shape;85;p3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3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3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8" name="Shape 88"/>
        <p:cNvGrpSpPr/>
        <p:nvPr/>
      </p:nvGrpSpPr>
      <p:grpSpPr>
        <a:xfrm>
          <a:off x="0" y="0"/>
          <a:ext cx="0" cy="0"/>
          <a:chOff x="0" y="0"/>
          <a:chExt cx="0" cy="0"/>
        </a:xfrm>
      </p:grpSpPr>
      <p:sp>
        <p:nvSpPr>
          <p:cNvPr id="89" name="Google Shape;89;p32"/>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32"/>
          <p:cNvSpPr txBox="1"/>
          <p:nvPr>
            <p:ph type="title"/>
          </p:nvPr>
        </p:nvSpPr>
        <p:spPr>
          <a:xfrm>
            <a:off x="8549640" y="342900"/>
            <a:ext cx="3200400" cy="142626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Cambr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32"/>
          <p:cNvSpPr/>
          <p:nvPr>
            <p:ph idx="2" type="pic"/>
          </p:nvPr>
        </p:nvSpPr>
        <p:spPr>
          <a:xfrm>
            <a:off x="0" y="0"/>
            <a:ext cx="8303740" cy="6858000"/>
          </a:xfrm>
          <a:prstGeom prst="rect">
            <a:avLst/>
          </a:prstGeom>
          <a:solidFill>
            <a:srgbClr val="E1DFDF"/>
          </a:solidFill>
          <a:ln>
            <a:noFill/>
          </a:ln>
        </p:spPr>
      </p:sp>
      <p:sp>
        <p:nvSpPr>
          <p:cNvPr id="92" name="Google Shape;92;p32"/>
          <p:cNvSpPr txBox="1"/>
          <p:nvPr>
            <p:ph idx="1" type="body"/>
          </p:nvPr>
        </p:nvSpPr>
        <p:spPr>
          <a:xfrm>
            <a:off x="8549640" y="1812267"/>
            <a:ext cx="3200400" cy="4368441"/>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93" name="Google Shape;93;p32"/>
          <p:cNvSpPr txBox="1"/>
          <p:nvPr>
            <p:ph idx="10" type="dt"/>
          </p:nvPr>
        </p:nvSpPr>
        <p:spPr>
          <a:xfrm>
            <a:off x="8549640" y="6272784"/>
            <a:ext cx="268833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94" name="Google Shape;94;p32"/>
          <p:cNvGrpSpPr/>
          <p:nvPr/>
        </p:nvGrpSpPr>
        <p:grpSpPr>
          <a:xfrm>
            <a:off x="11401725" y="6229681"/>
            <a:ext cx="457200" cy="457200"/>
            <a:chOff x="11361456" y="6195813"/>
            <a:chExt cx="548640" cy="548640"/>
          </a:xfrm>
        </p:grpSpPr>
        <p:sp>
          <p:nvSpPr>
            <p:cNvPr id="95" name="Google Shape;95;p3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3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3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theme" Target="../theme/theme1.xml"/><Relationship Id="rId12" Type="http://schemas.openxmlformats.org/officeDocument/2006/relationships/slideLayout" Target="../slideLayouts/slideLayout10.xml"/><Relationship Id="rId1" Type="http://schemas.openxmlformats.org/officeDocument/2006/relationships/image" Target="../media/image2.png"/><Relationship Id="rId2" Type="http://schemas.openxmlformats.org/officeDocument/2006/relationships/image" Target="../media/image5.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3"/>
          <p:cNvSpPr/>
          <p:nvPr/>
        </p:nvSpPr>
        <p:spPr>
          <a:xfrm>
            <a:off x="1052716" y="263905"/>
            <a:ext cx="10075531" cy="80683"/>
          </a:xfrm>
          <a:prstGeom prst="rect">
            <a:avLst/>
          </a:prstGeom>
          <a:blipFill rotWithShape="1">
            <a:blip r:embed="rId1">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3"/>
          <p:cNvSpPr/>
          <p:nvPr/>
        </p:nvSpPr>
        <p:spPr>
          <a:xfrm>
            <a:off x="1052716" y="1906835"/>
            <a:ext cx="10075531" cy="80683"/>
          </a:xfrm>
          <a:prstGeom prst="rect">
            <a:avLst/>
          </a:prstGeom>
          <a:blipFill rotWithShape="1">
            <a:blip r:embed="rId1">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3"/>
          <p:cNvSpPr/>
          <p:nvPr/>
        </p:nvSpPr>
        <p:spPr>
          <a:xfrm>
            <a:off x="1052716" y="401738"/>
            <a:ext cx="10075532" cy="1429227"/>
          </a:xfrm>
          <a:prstGeom prst="rect">
            <a:avLst/>
          </a:prstGeom>
          <a:blipFill rotWithShape="1">
            <a:blip r:embed="rId1">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4800"/>
              <a:buFont typeface="Cambria"/>
              <a:buNone/>
              <a:defRPr b="0" i="0" sz="4800" u="none" cap="none" strike="noStrike">
                <a:latin typeface="Cambria"/>
                <a:ea typeface="Cambria"/>
                <a:cs typeface="Cambria"/>
                <a:sym typeface="Cambr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Cambria"/>
                <a:ea typeface="Cambria"/>
                <a:cs typeface="Cambria"/>
                <a:sym typeface="Cambria"/>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Cambria"/>
                <a:ea typeface="Cambria"/>
                <a:cs typeface="Cambria"/>
                <a:sym typeface="Cambria"/>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Cambria"/>
                <a:ea typeface="Cambria"/>
                <a:cs typeface="Cambria"/>
                <a:sym typeface="Cambria"/>
              </a:defRPr>
            </a:lvl9pPr>
          </a:lstStyle>
          <a:p/>
        </p:txBody>
      </p:sp>
      <p:sp>
        <p:nvSpPr>
          <p:cNvPr id="15" name="Google Shape;15;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sp>
        <p:nvSpPr>
          <p:cNvPr id="16" name="Google Shape;16;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Cambria"/>
                <a:ea typeface="Cambria"/>
                <a:cs typeface="Cambria"/>
                <a:sym typeface="Cambria"/>
              </a:defRPr>
            </a:lvl1pPr>
            <a:lvl2pPr lvl="1"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2pPr>
            <a:lvl3pPr lvl="2"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3pPr>
            <a:lvl4pPr lvl="3"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4pPr>
            <a:lvl5pPr lvl="4"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5pPr>
            <a:lvl6pPr lvl="5"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6pPr>
            <a:lvl7pPr lvl="6"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7pPr>
            <a:lvl8pPr lvl="7"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8pPr>
            <a:lvl9pPr lvl="8" marR="0" rtl="0" algn="l">
              <a:spcBef>
                <a:spcPts val="0"/>
              </a:spcBef>
              <a:spcAft>
                <a:spcPts val="0"/>
              </a:spcAft>
              <a:buSzPts val="1400"/>
              <a:buNone/>
              <a:defRPr b="0" i="0" sz="1800" u="none" cap="none" strike="noStrike">
                <a:solidFill>
                  <a:schemeClr val="dk1"/>
                </a:solidFill>
                <a:latin typeface="Cambria"/>
                <a:ea typeface="Cambria"/>
                <a:cs typeface="Cambria"/>
                <a:sym typeface="Cambria"/>
              </a:defRPr>
            </a:lvl9pPr>
          </a:lstStyle>
          <a:p/>
        </p:txBody>
      </p:sp>
      <p:grpSp>
        <p:nvGrpSpPr>
          <p:cNvPr id="17" name="Google Shape;17;p23"/>
          <p:cNvGrpSpPr/>
          <p:nvPr/>
        </p:nvGrpSpPr>
        <p:grpSpPr>
          <a:xfrm>
            <a:off x="11401725" y="6229681"/>
            <a:ext cx="457200" cy="457200"/>
            <a:chOff x="11361456" y="6195813"/>
            <a:chExt cx="548640" cy="548640"/>
          </a:xfrm>
        </p:grpSpPr>
        <p:sp>
          <p:nvSpPr>
            <p:cNvPr id="18" name="Google Shape;18;p23"/>
            <p:cNvSpPr/>
            <p:nvPr/>
          </p:nvSpPr>
          <p:spPr>
            <a:xfrm>
              <a:off x="11361456" y="6195813"/>
              <a:ext cx="548640" cy="548640"/>
            </a:xfrm>
            <a:prstGeom prst="ellipse">
              <a:avLst/>
            </a:prstGeom>
            <a:blipFill rotWithShape="1">
              <a:blip r:embed="rId2">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 name="Google Shape;20;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Cambria"/>
                <a:ea typeface="Cambria"/>
                <a:cs typeface="Cambria"/>
                <a:sym typeface="Cambria"/>
              </a:defRPr>
            </a:lvl1pPr>
            <a:lvl2pPr indent="0" lvl="1" marL="0" marR="0" rtl="0" algn="ctr">
              <a:spcBef>
                <a:spcPts val="0"/>
              </a:spcBef>
              <a:buNone/>
              <a:defRPr b="1" i="0" sz="1400" u="none" cap="none" strike="noStrike">
                <a:solidFill>
                  <a:srgbClr val="FFFFFF"/>
                </a:solidFill>
                <a:latin typeface="Cambria"/>
                <a:ea typeface="Cambria"/>
                <a:cs typeface="Cambria"/>
                <a:sym typeface="Cambria"/>
              </a:defRPr>
            </a:lvl2pPr>
            <a:lvl3pPr indent="0" lvl="2" marL="0" marR="0" rtl="0" algn="ctr">
              <a:spcBef>
                <a:spcPts val="0"/>
              </a:spcBef>
              <a:buNone/>
              <a:defRPr b="1" i="0" sz="1400" u="none" cap="none" strike="noStrike">
                <a:solidFill>
                  <a:srgbClr val="FFFFFF"/>
                </a:solidFill>
                <a:latin typeface="Cambria"/>
                <a:ea typeface="Cambria"/>
                <a:cs typeface="Cambria"/>
                <a:sym typeface="Cambria"/>
              </a:defRPr>
            </a:lvl3pPr>
            <a:lvl4pPr indent="0" lvl="3" marL="0" marR="0" rtl="0" algn="ctr">
              <a:spcBef>
                <a:spcPts val="0"/>
              </a:spcBef>
              <a:buNone/>
              <a:defRPr b="1" i="0" sz="1400" u="none" cap="none" strike="noStrike">
                <a:solidFill>
                  <a:srgbClr val="FFFFFF"/>
                </a:solidFill>
                <a:latin typeface="Cambria"/>
                <a:ea typeface="Cambria"/>
                <a:cs typeface="Cambria"/>
                <a:sym typeface="Cambria"/>
              </a:defRPr>
            </a:lvl4pPr>
            <a:lvl5pPr indent="0" lvl="4" marL="0" marR="0" rtl="0" algn="ctr">
              <a:spcBef>
                <a:spcPts val="0"/>
              </a:spcBef>
              <a:buNone/>
              <a:defRPr b="1" i="0" sz="1400" u="none" cap="none" strike="noStrike">
                <a:solidFill>
                  <a:srgbClr val="FFFFFF"/>
                </a:solidFill>
                <a:latin typeface="Cambria"/>
                <a:ea typeface="Cambria"/>
                <a:cs typeface="Cambria"/>
                <a:sym typeface="Cambria"/>
              </a:defRPr>
            </a:lvl5pPr>
            <a:lvl6pPr indent="0" lvl="5" marL="0" marR="0" rtl="0" algn="ctr">
              <a:spcBef>
                <a:spcPts val="0"/>
              </a:spcBef>
              <a:buNone/>
              <a:defRPr b="1" i="0" sz="1400" u="none" cap="none" strike="noStrike">
                <a:solidFill>
                  <a:srgbClr val="FFFFFF"/>
                </a:solidFill>
                <a:latin typeface="Cambria"/>
                <a:ea typeface="Cambria"/>
                <a:cs typeface="Cambria"/>
                <a:sym typeface="Cambria"/>
              </a:defRPr>
            </a:lvl6pPr>
            <a:lvl7pPr indent="0" lvl="6" marL="0" marR="0" rtl="0" algn="ctr">
              <a:spcBef>
                <a:spcPts val="0"/>
              </a:spcBef>
              <a:buNone/>
              <a:defRPr b="1" i="0" sz="1400" u="none" cap="none" strike="noStrike">
                <a:solidFill>
                  <a:srgbClr val="FFFFFF"/>
                </a:solidFill>
                <a:latin typeface="Cambria"/>
                <a:ea typeface="Cambria"/>
                <a:cs typeface="Cambria"/>
                <a:sym typeface="Cambria"/>
              </a:defRPr>
            </a:lvl7pPr>
            <a:lvl8pPr indent="0" lvl="7" marL="0" marR="0" rtl="0" algn="ctr">
              <a:spcBef>
                <a:spcPts val="0"/>
              </a:spcBef>
              <a:buNone/>
              <a:defRPr b="1" i="0" sz="1400" u="none" cap="none" strike="noStrike">
                <a:solidFill>
                  <a:srgbClr val="FFFFFF"/>
                </a:solidFill>
                <a:latin typeface="Cambria"/>
                <a:ea typeface="Cambria"/>
                <a:cs typeface="Cambria"/>
                <a:sym typeface="Cambria"/>
              </a:defRPr>
            </a:lvl8pPr>
            <a:lvl9pPr indent="0" lvl="8" marL="0" marR="0" rtl="0" algn="ctr">
              <a:spcBef>
                <a:spcPts val="0"/>
              </a:spcBef>
              <a:buNone/>
              <a:defRPr b="1" i="0" sz="1400" u="none" cap="none" strike="noStrike">
                <a:solidFill>
                  <a:srgbClr val="FFFFFF"/>
                </a:solidFill>
                <a:latin typeface="Cambria"/>
                <a:ea typeface="Cambria"/>
                <a:cs typeface="Cambria"/>
                <a:sym typeface="Cambria"/>
              </a:defRPr>
            </a:lvl9pPr>
          </a:lstStyle>
          <a:p>
            <a:pPr indent="0" lvl="0" marL="0" rtl="0" algn="ct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sz="8000"/>
              <a:t>C DILI ILE  YAPISAL PROGRAMLAMA</a:t>
            </a:r>
            <a:endParaRPr sz="8000"/>
          </a:p>
        </p:txBody>
      </p:sp>
      <p:sp>
        <p:nvSpPr>
          <p:cNvPr id="109" name="Google Shape;109;p1"/>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1700"/>
              <a:buNone/>
            </a:pPr>
            <a:r>
              <a:rPr lang="tr-TR">
                <a:solidFill>
                  <a:srgbClr val="4E4A4A"/>
                </a:solidFill>
              </a:rPr>
              <a:t>İlhan ÖZKAN, Elektronik Yüksek Mühendisi</a:t>
            </a:r>
            <a:br>
              <a:rPr lang="tr-TR">
                <a:solidFill>
                  <a:srgbClr val="4E4A4A"/>
                </a:solidFill>
              </a:rPr>
            </a:br>
            <a:r>
              <a:rPr lang="tr-TR">
                <a:solidFill>
                  <a:srgbClr val="4E4A4A"/>
                </a:solidFill>
              </a:rPr>
              <a:t>Mayıs 2020</a:t>
            </a:r>
            <a:endParaRPr>
              <a:solidFill>
                <a:srgbClr val="4E4A4A"/>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0"/>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BAĞLANTILI LISTE ÖRNEĞİ …</a:t>
            </a:r>
            <a:endParaRPr/>
          </a:p>
        </p:txBody>
      </p:sp>
      <p:sp>
        <p:nvSpPr>
          <p:cNvPr id="201" name="Google Shape;201;p10"/>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ilkDugumeEkle(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latin typeface="Consolas"/>
                <a:ea typeface="Consolas"/>
                <a:cs typeface="Consolas"/>
                <a:sym typeface="Consolas"/>
              </a:rPr>
              <a:t>/* …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sonaDugumEkle(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latin typeface="Consolas"/>
                <a:ea typeface="Consolas"/>
                <a:cs typeface="Consolas"/>
                <a:sym typeface="Consolas"/>
              </a:rPr>
              <a:t>/* …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listeyiYaz(</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latin typeface="Consolas"/>
                <a:ea typeface="Consolas"/>
                <a:cs typeface="Consolas"/>
                <a:sym typeface="Consolas"/>
              </a:rPr>
              <a:t>/* …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ilkDugumuSil(</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sonrakiDugum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(*ilkDugumGostericisi == NULL) return;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sonrakiDugum = (*ilkDugumGostericisi)-&gt;sonraki;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free(*ilkDugumGostericisi);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*ilkDugumGostericisi = sonrakiDugum;</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sonDugumuSil(</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pIlk)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(pIlk-&gt;sonraki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free(pIlk);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hangi = pIlk;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while (hangi-&gt;sonraki-&gt;sonraki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free(hangi-&gt;sonraki);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hangi-&gt;sonraki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sz="1400"/>
          </a:p>
        </p:txBody>
      </p:sp>
      <p:sp>
        <p:nvSpPr>
          <p:cNvPr id="202" name="Google Shape;202;p10"/>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&lt;stdlib.h&gt;</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dugumYapi</a:t>
            </a:r>
            <a:r>
              <a:rPr lang="tr-TR" sz="1200">
                <a:latin typeface="Consolas"/>
                <a:ea typeface="Consolas"/>
                <a:cs typeface="Consolas"/>
                <a:sym typeface="Consolas"/>
              </a:rPr>
              <a:t> </a:t>
            </a:r>
            <a:r>
              <a:rPr b="1" lang="tr-TR" sz="1200">
                <a:solidFill>
                  <a:srgbClr val="00B050"/>
                </a:solidFill>
                <a:latin typeface="Consolas"/>
                <a:ea typeface="Consolas"/>
                <a:cs typeface="Consolas"/>
                <a:sym typeface="Consolas"/>
              </a:rPr>
              <a:t>Dugum</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ilkDugumeEkle(</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sonaDugumEkle(</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listeyiYaz(</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ilkDugumuSil(</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sonDugumuSil(</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int main() {</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ilk=NULL;</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sonaDugumEkle(ilk,20); </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sonaDugumEkle(ilk,30); </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listeyiYaz(ilk);</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printf("--------\n");</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ilkDugumuSil(&amp;ilk);</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sonDugumuSil(ilk);</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listeyiYaz(ilk);</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return 0;</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1"/>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İSTIF(STACK)</a:t>
            </a:r>
            <a:endParaRPr/>
          </a:p>
        </p:txBody>
      </p:sp>
      <p:sp>
        <p:nvSpPr>
          <p:cNvPr id="208" name="Google Shape;208;p1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700"/>
              <a:buNone/>
            </a:pPr>
            <a:r>
              <a:rPr lang="tr-TR"/>
              <a:t>İstifler (stacks), bağlantılı listenin (linked list), kısıtlanmış halidir. Haliyle doğrusal bir veri yapısıdır.</a:t>
            </a:r>
            <a:endParaRPr/>
          </a:p>
          <a:p>
            <a:pPr indent="0" lvl="0" marL="0" rtl="0" algn="l">
              <a:lnSpc>
                <a:spcPct val="90000"/>
              </a:lnSpc>
              <a:spcBef>
                <a:spcPts val="1200"/>
              </a:spcBef>
              <a:spcAft>
                <a:spcPts val="0"/>
              </a:spcAft>
              <a:buSzPts val="1700"/>
              <a:buNone/>
            </a:pPr>
            <a:r>
              <a:rPr lang="tr-TR"/>
              <a:t>İstifde;</a:t>
            </a:r>
            <a:endParaRPr/>
          </a:p>
          <a:p>
            <a:pPr indent="-182880" lvl="0" marL="182880" rtl="0" algn="l">
              <a:lnSpc>
                <a:spcPct val="90000"/>
              </a:lnSpc>
              <a:spcBef>
                <a:spcPts val="1200"/>
              </a:spcBef>
              <a:spcAft>
                <a:spcPts val="0"/>
              </a:spcAft>
              <a:buSzPts val="1700"/>
              <a:buChar char="▪"/>
            </a:pPr>
            <a:r>
              <a:rPr lang="tr-TR"/>
              <a:t>Bağlantılı listeye yeni düğüm, ancak listenin başına eklenir. Bu işlem itme (push) olarak adlandırılır.</a:t>
            </a:r>
            <a:endParaRPr/>
          </a:p>
          <a:p>
            <a:pPr indent="-182880" lvl="0" marL="182880" rtl="0" algn="l">
              <a:lnSpc>
                <a:spcPct val="90000"/>
              </a:lnSpc>
              <a:spcBef>
                <a:spcPts val="1200"/>
              </a:spcBef>
              <a:spcAft>
                <a:spcPts val="0"/>
              </a:spcAft>
              <a:buSzPts val="1700"/>
              <a:buChar char="▪"/>
            </a:pPr>
            <a:r>
              <a:rPr lang="tr-TR"/>
              <a:t>Bağlantılı listede silme işlemi yalnızca listenin başındaki düğüme uygulanır. Bu işleme çekme (pop) adı verilir.</a:t>
            </a:r>
            <a:endParaRPr/>
          </a:p>
          <a:p>
            <a:pPr indent="0" lvl="0" marL="0" rtl="0" algn="l">
              <a:lnSpc>
                <a:spcPct val="90000"/>
              </a:lnSpc>
              <a:spcBef>
                <a:spcPts val="1200"/>
              </a:spcBef>
              <a:spcAft>
                <a:spcPts val="0"/>
              </a:spcAft>
              <a:buSzPts val="1700"/>
              <a:buNone/>
            </a:pPr>
            <a:r>
              <a:rPr lang="tr-TR">
                <a:highlight>
                  <a:srgbClr val="FFFF00"/>
                </a:highlight>
              </a:rPr>
              <a:t>Böylece listeye SON GİREN veri İLK ALINIR </a:t>
            </a:r>
            <a:r>
              <a:rPr lang="tr-TR"/>
              <a:t>(last-in first out-</a:t>
            </a:r>
            <a:r>
              <a:rPr lang="tr-TR">
                <a:highlight>
                  <a:srgbClr val="FFFF00"/>
                </a:highlight>
              </a:rPr>
              <a:t>LIFO</a:t>
            </a:r>
            <a:r>
              <a:rPr lang="tr-TR"/>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2"/>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İSTİF ÖRNEĞİ</a:t>
            </a:r>
            <a:endParaRPr/>
          </a:p>
        </p:txBody>
      </p:sp>
      <p:sp>
        <p:nvSpPr>
          <p:cNvPr id="214" name="Google Shape;214;p12"/>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it(</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 = (</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yeni-&gt;veri = pVeri;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yeni-&gt;sonraki = *ilkDugumGostericisi;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*ilkDugumGostericisi = 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cek(</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sonrakiDugum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printf("İstifde düğüm yok!");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exit(-1);</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sonrakiDugum =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ilkDugumGostericisi = sonrakiDugum;</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sz="1400"/>
          </a:p>
        </p:txBody>
      </p:sp>
      <p:sp>
        <p:nvSpPr>
          <p:cNvPr id="215" name="Google Shape;215;p12"/>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&lt;stdlib.h&gt;</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solidFill>
                  <a:schemeClr val="dk1"/>
                </a:solidFill>
                <a:latin typeface="Consolas"/>
                <a:ea typeface="Consolas"/>
                <a:cs typeface="Consolas"/>
                <a:sym typeface="Consolas"/>
              </a:rPr>
              <a:t> dugumYapi </a:t>
            </a:r>
            <a:r>
              <a:rPr b="1" lang="tr-TR" sz="1200">
                <a:solidFill>
                  <a:srgbClr val="00B050"/>
                </a:solidFill>
                <a:latin typeface="Consolas"/>
                <a:ea typeface="Consolas"/>
                <a:cs typeface="Consolas"/>
                <a:sym typeface="Consolas"/>
              </a:rPr>
              <a:t>Dugum</a:t>
            </a:r>
            <a:r>
              <a:rPr lang="tr-TR" sz="1200">
                <a:solidFill>
                  <a:schemeClr val="dk1"/>
                </a:solidFill>
                <a:latin typeface="Consolas"/>
                <a:ea typeface="Consolas"/>
                <a:cs typeface="Consolas"/>
                <a:sym typeface="Consolas"/>
              </a:rPr>
              <a:t>;</a:t>
            </a:r>
            <a:endParaRPr/>
          </a:p>
          <a:p>
            <a:pPr indent="0" lvl="0" marL="0" rtl="0" algn="l">
              <a:lnSpc>
                <a:spcPct val="100000"/>
              </a:lnSpc>
              <a:spcBef>
                <a:spcPts val="0"/>
              </a:spcBef>
              <a:spcAft>
                <a:spcPts val="0"/>
              </a:spcAft>
              <a:buSzPts val="1020"/>
              <a:buNone/>
            </a:pPr>
            <a:r>
              <a:t/>
            </a:r>
            <a:endParaRPr sz="12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solidFill>
                  <a:schemeClr val="dk1"/>
                </a:solidFill>
                <a:latin typeface="Consolas"/>
                <a:ea typeface="Consolas"/>
                <a:cs typeface="Consolas"/>
                <a:sym typeface="Consolas"/>
              </a:rPr>
              <a:t> it(</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,int);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cek(</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a:t>
            </a:r>
            <a:endParaRPr/>
          </a:p>
          <a:p>
            <a:pPr indent="0" lvl="0" marL="0" rtl="0" algn="l">
              <a:lnSpc>
                <a:spcPct val="100000"/>
              </a:lnSpc>
              <a:spcBef>
                <a:spcPts val="0"/>
              </a:spcBef>
              <a:spcAft>
                <a:spcPts val="0"/>
              </a:spcAft>
              <a:buSzPts val="1020"/>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main() { </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 istif=NULL;</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it(</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istif,10);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it(</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istif,20);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it(</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istif,30);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veri=cek(</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printf("Çekilen Veri:%d\n",veri);</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veri=cek(</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istif);</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printf("Çekilen Veri:%d\n",veri);</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return 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KUYRUK(QUEUE)</a:t>
            </a:r>
            <a:endParaRPr/>
          </a:p>
        </p:txBody>
      </p:sp>
      <p:sp>
        <p:nvSpPr>
          <p:cNvPr id="221" name="Google Shape;221;p1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700"/>
              <a:buNone/>
            </a:pPr>
            <a:r>
              <a:rPr lang="tr-TR"/>
              <a:t>Kuyruk (queue) de, bağlantılı listenin (linked list), kısıtlanmış halidir. Haliyle bu veri yapısı da doğrusal bir veri yapısıdır.</a:t>
            </a:r>
            <a:endParaRPr/>
          </a:p>
          <a:p>
            <a:pPr indent="0" lvl="0" marL="0" rtl="0" algn="l">
              <a:lnSpc>
                <a:spcPct val="90000"/>
              </a:lnSpc>
              <a:spcBef>
                <a:spcPts val="1200"/>
              </a:spcBef>
              <a:spcAft>
                <a:spcPts val="0"/>
              </a:spcAft>
              <a:buSzPts val="1700"/>
              <a:buNone/>
            </a:pPr>
            <a:r>
              <a:rPr lang="tr-TR"/>
              <a:t>Kuyrukta;</a:t>
            </a:r>
            <a:endParaRPr/>
          </a:p>
          <a:p>
            <a:pPr indent="-182880" lvl="0" marL="182880" rtl="0" algn="l">
              <a:lnSpc>
                <a:spcPct val="90000"/>
              </a:lnSpc>
              <a:spcBef>
                <a:spcPts val="1200"/>
              </a:spcBef>
              <a:spcAft>
                <a:spcPts val="0"/>
              </a:spcAft>
              <a:buSzPts val="1700"/>
              <a:buChar char="▪"/>
            </a:pPr>
            <a:r>
              <a:rPr lang="tr-TR"/>
              <a:t>Bağlantılı listeye yeni düğüm, ancak listenin başına eklenir. Bu işlem, kuyruğa sokma (enqueue) olarak adlandırılır.</a:t>
            </a:r>
            <a:endParaRPr/>
          </a:p>
          <a:p>
            <a:pPr indent="-182880" lvl="0" marL="182880" rtl="0" algn="l">
              <a:lnSpc>
                <a:spcPct val="90000"/>
              </a:lnSpc>
              <a:spcBef>
                <a:spcPts val="1200"/>
              </a:spcBef>
              <a:spcAft>
                <a:spcPts val="0"/>
              </a:spcAft>
              <a:buSzPts val="1700"/>
              <a:buChar char="▪"/>
            </a:pPr>
            <a:r>
              <a:rPr lang="tr-TR"/>
              <a:t>Bağlantılı listede silme işlemi yalnızca listenin sonundaki düğüme uygulanır. Bu işleme kuyruktan çıkarmak (dequeue) adı verilir.</a:t>
            </a:r>
            <a:endParaRPr/>
          </a:p>
          <a:p>
            <a:pPr indent="0" lvl="0" marL="0" rtl="0" algn="l">
              <a:lnSpc>
                <a:spcPct val="90000"/>
              </a:lnSpc>
              <a:spcBef>
                <a:spcPts val="1200"/>
              </a:spcBef>
              <a:spcAft>
                <a:spcPts val="0"/>
              </a:spcAft>
              <a:buSzPts val="1700"/>
              <a:buNone/>
            </a:pPr>
            <a:r>
              <a:rPr lang="tr-TR">
                <a:highlight>
                  <a:srgbClr val="FFFF00"/>
                </a:highlight>
              </a:rPr>
              <a:t>Böylece listeye İLK GİREN veri İLK ALINIR </a:t>
            </a:r>
            <a:r>
              <a:rPr lang="tr-TR"/>
              <a:t>(first-in first out-</a:t>
            </a:r>
            <a:r>
              <a:rPr lang="tr-TR">
                <a:highlight>
                  <a:srgbClr val="FFFF00"/>
                </a:highlight>
              </a:rPr>
              <a:t>FIFO</a:t>
            </a:r>
            <a:r>
              <a:rPr lang="tr-T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4"/>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KUYRUK ÖRNEĞİ</a:t>
            </a:r>
            <a:endParaRPr/>
          </a:p>
        </p:txBody>
      </p:sp>
      <p:sp>
        <p:nvSpPr>
          <p:cNvPr id="227" name="Google Shape;227;p14"/>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enqueue(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 =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malloc(sizeof(Dugum));</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yeni-&gt;veri = pVeri;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yeni-&gt;sonraki = *ilkDugumGostericisi;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*ilkDugumGostericisi = 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dequeue(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pIlk)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(pIlk-&gt;sonraki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veri=pIlk-&gt;veri;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free(pIlk);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hangi = pIlk;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while (hangi-&gt;sonraki-&gt;sonraki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veri=hangi-&gt;sonraki-&gt;veri;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free(hangi-&gt;sonraki);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hangi-&gt;sonraki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228" name="Google Shape;228;p14"/>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&lt;stdlib.h&gt;</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solidFill>
                  <a:schemeClr val="dk1"/>
                </a:solidFill>
                <a:latin typeface="Consolas"/>
                <a:ea typeface="Consolas"/>
                <a:cs typeface="Consolas"/>
                <a:sym typeface="Consolas"/>
              </a:rPr>
              <a:t> dugumYapi </a:t>
            </a:r>
            <a:r>
              <a:rPr b="1" lang="tr-TR" sz="1200">
                <a:solidFill>
                  <a:srgbClr val="00B050"/>
                </a:solidFill>
                <a:latin typeface="Consolas"/>
                <a:ea typeface="Consolas"/>
                <a:cs typeface="Consolas"/>
                <a:sym typeface="Consolas"/>
              </a:rPr>
              <a:t>Dugum</a:t>
            </a:r>
            <a:r>
              <a:rPr lang="tr-TR" sz="1200">
                <a:solidFill>
                  <a:schemeClr val="dk1"/>
                </a:solidFill>
                <a:latin typeface="Consolas"/>
                <a:ea typeface="Consolas"/>
                <a:cs typeface="Consolas"/>
                <a:sym typeface="Consolas"/>
              </a:rPr>
              <a:t>;</a:t>
            </a:r>
            <a:endParaRPr/>
          </a:p>
          <a:p>
            <a:pPr indent="0" lvl="0" marL="0" rtl="0" algn="l">
              <a:lnSpc>
                <a:spcPct val="100000"/>
              </a:lnSpc>
              <a:spcBef>
                <a:spcPts val="0"/>
              </a:spcBef>
              <a:spcAft>
                <a:spcPts val="0"/>
              </a:spcAft>
              <a:buSzPts val="1020"/>
              <a:buNone/>
            </a:pPr>
            <a:r>
              <a:t/>
            </a:r>
            <a:endParaRPr sz="12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solidFill>
                  <a:schemeClr val="dk1"/>
                </a:solidFill>
                <a:latin typeface="Consolas"/>
                <a:ea typeface="Consolas"/>
                <a:cs typeface="Consolas"/>
                <a:sym typeface="Consolas"/>
              </a:rPr>
              <a:t> enqueue(Dugum**,</a:t>
            </a: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dequeue(Dugum*);</a:t>
            </a:r>
            <a:endParaRPr/>
          </a:p>
          <a:p>
            <a:pPr indent="0" lvl="0" marL="0" rtl="0" algn="l">
              <a:lnSpc>
                <a:spcPct val="100000"/>
              </a:lnSpc>
              <a:spcBef>
                <a:spcPts val="0"/>
              </a:spcBef>
              <a:spcAft>
                <a:spcPts val="0"/>
              </a:spcAft>
              <a:buSzPts val="1020"/>
              <a:buNone/>
            </a:pPr>
            <a:r>
              <a:t/>
            </a:r>
            <a:endParaRPr sz="1200">
              <a:solidFill>
                <a:schemeClr val="dk1"/>
              </a:solidFill>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main() { </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Dugum</a:t>
            </a:r>
            <a:r>
              <a:rPr lang="tr-TR" sz="1200">
                <a:solidFill>
                  <a:srgbClr val="FF0000"/>
                </a:solidFill>
                <a:latin typeface="Consolas"/>
                <a:ea typeface="Consolas"/>
                <a:cs typeface="Consolas"/>
                <a:sym typeface="Consolas"/>
              </a:rPr>
              <a:t>*</a:t>
            </a:r>
            <a:r>
              <a:rPr lang="tr-TR" sz="1200">
                <a:solidFill>
                  <a:schemeClr val="dk1"/>
                </a:solidFill>
                <a:latin typeface="Consolas"/>
                <a:ea typeface="Consolas"/>
                <a:cs typeface="Consolas"/>
                <a:sym typeface="Consolas"/>
              </a:rPr>
              <a:t> kuyruk=NULL;</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enqueue(</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kuyruk,10);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enqueue(</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kuyruk,20);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enqueue(</a:t>
            </a:r>
            <a:r>
              <a:rPr lang="tr-TR" sz="1200">
                <a:solidFill>
                  <a:srgbClr val="FF0000"/>
                </a:solidFill>
                <a:latin typeface="Consolas"/>
                <a:ea typeface="Consolas"/>
                <a:cs typeface="Consolas"/>
                <a:sym typeface="Consolas"/>
              </a:rPr>
              <a:t>&amp;</a:t>
            </a:r>
            <a:r>
              <a:rPr lang="tr-TR" sz="1200">
                <a:solidFill>
                  <a:schemeClr val="dk1"/>
                </a:solidFill>
                <a:latin typeface="Consolas"/>
                <a:ea typeface="Consolas"/>
                <a:cs typeface="Consolas"/>
                <a:sym typeface="Consolas"/>
              </a:rPr>
              <a:t>kuyruk,30);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chemeClr val="dk1"/>
                </a:solidFill>
                <a:latin typeface="Consolas"/>
                <a:ea typeface="Consolas"/>
                <a:cs typeface="Consolas"/>
                <a:sym typeface="Consolas"/>
              </a:rPr>
              <a:t> veri=dequeue(kuyruk);</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printf("Alınan Veri:%d\n", veri);</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veri=dequeue(kuyruk);</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printf("Alınan Veri: %d\n",veri);</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  return 0;</a:t>
            </a:r>
            <a:endParaRPr/>
          </a:p>
          <a:p>
            <a:pPr indent="0" lvl="0" marL="0" rtl="0" algn="l">
              <a:lnSpc>
                <a:spcPct val="100000"/>
              </a:lnSpc>
              <a:spcBef>
                <a:spcPts val="0"/>
              </a:spcBef>
              <a:spcAft>
                <a:spcPts val="0"/>
              </a:spcAft>
              <a:buSzPts val="1020"/>
              <a:buNone/>
            </a:pPr>
            <a:r>
              <a:rPr lang="tr-TR" sz="1200">
                <a:solidFill>
                  <a:schemeClr val="dk1"/>
                </a:solidFill>
                <a:latin typeface="Consolas"/>
                <a:ea typeface="Consolas"/>
                <a:cs typeface="Consolas"/>
                <a:sym typeface="Consolas"/>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5"/>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İKILI AĞAÇ (BINARY TREE)</a:t>
            </a:r>
            <a:endParaRPr/>
          </a:p>
        </p:txBody>
      </p:sp>
      <p:sp>
        <p:nvSpPr>
          <p:cNvPr id="235" name="Google Shape;235;p1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90"/>
              <a:buNone/>
            </a:pPr>
            <a:r>
              <a:rPr lang="tr-TR" sz="1400"/>
              <a:t>Bu veri yapısı, bir kök ve dallarından oluşan veri yapısıdır. </a:t>
            </a:r>
            <a:r>
              <a:rPr lang="tr-TR" sz="1400">
                <a:solidFill>
                  <a:srgbClr val="0070C0"/>
                </a:solidFill>
              </a:rPr>
              <a:t>İkili</a:t>
            </a:r>
            <a:r>
              <a:rPr lang="tr-TR" sz="1400"/>
              <a:t> (</a:t>
            </a:r>
            <a:r>
              <a:rPr lang="tr-TR" sz="1400">
                <a:solidFill>
                  <a:srgbClr val="FF0000"/>
                </a:solidFill>
              </a:rPr>
              <a:t>binary</a:t>
            </a:r>
            <a:r>
              <a:rPr lang="tr-TR" sz="1400"/>
              <a:t>) denmesinin sebebi bir düğümden, genellikle sağ ve sol olarak adlandırılan, </a:t>
            </a:r>
            <a:r>
              <a:rPr b="1" lang="tr-TR" sz="1400"/>
              <a:t>yalnıza iki dal çıkabildiğindendir</a:t>
            </a:r>
            <a:r>
              <a:rPr lang="tr-TR" sz="1400"/>
              <a:t>. Haliyle bu veri yapısı da </a:t>
            </a:r>
            <a:r>
              <a:rPr lang="tr-TR" sz="1400">
                <a:solidFill>
                  <a:srgbClr val="FF0000"/>
                </a:solidFill>
              </a:rPr>
              <a:t>doğrusal olmayan </a:t>
            </a:r>
            <a:r>
              <a:rPr lang="tr-TR" sz="1400"/>
              <a:t>(</a:t>
            </a:r>
            <a:r>
              <a:rPr lang="tr-TR" sz="1400">
                <a:solidFill>
                  <a:srgbClr val="FF0000"/>
                </a:solidFill>
              </a:rPr>
              <a:t>nonlinear</a:t>
            </a:r>
            <a:r>
              <a:rPr lang="tr-TR" sz="1400"/>
              <a:t>) hiyerarşik bir veri yapısıdır.</a:t>
            </a:r>
            <a:endParaRPr/>
          </a:p>
          <a:p>
            <a:pPr indent="0" lvl="0" marL="0" rtl="0" algn="l">
              <a:lnSpc>
                <a:spcPct val="90000"/>
              </a:lnSpc>
              <a:spcBef>
                <a:spcPts val="0"/>
              </a:spcBef>
              <a:spcAft>
                <a:spcPts val="0"/>
              </a:spcAft>
              <a:buSzPts val="1190"/>
              <a:buNone/>
            </a:pPr>
            <a:r>
              <a:t/>
            </a:r>
            <a:endParaRPr sz="1400">
              <a:solidFill>
                <a:srgbClr val="0000FF"/>
              </a:solidFill>
              <a:highlight>
                <a:srgbClr val="FFFF00"/>
              </a:highlight>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struct</a:t>
            </a:r>
            <a:r>
              <a:rPr lang="tr-TR" sz="1400">
                <a:latin typeface="Consolas"/>
                <a:ea typeface="Consolas"/>
                <a:cs typeface="Consolas"/>
                <a:sym typeface="Consolas"/>
              </a:rPr>
              <a:t> dugumYapi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//char veri2;</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//float veri3;</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  struct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dugumYapi</a:t>
            </a:r>
            <a:r>
              <a:rPr lang="tr-TR" sz="1400">
                <a:latin typeface="Consolas"/>
                <a:ea typeface="Consolas"/>
                <a:cs typeface="Consolas"/>
                <a:sym typeface="Consolas"/>
              </a:rPr>
              <a:t>* sag;</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struct</a:t>
            </a: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dugumYapi</a:t>
            </a:r>
            <a:r>
              <a:rPr lang="tr-TR" sz="1400">
                <a:latin typeface="Consolas"/>
                <a:ea typeface="Consolas"/>
                <a:cs typeface="Consolas"/>
                <a:sym typeface="Consolas"/>
              </a:rPr>
              <a:t>* sol;</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typedef</a:t>
            </a:r>
            <a:r>
              <a:rPr lang="tr-TR" sz="1400">
                <a:solidFill>
                  <a:schemeClr val="dk1"/>
                </a:solidFill>
                <a:latin typeface="Consolas"/>
                <a:ea typeface="Consolas"/>
                <a:cs typeface="Consolas"/>
                <a:sym typeface="Consolas"/>
              </a:rPr>
              <a:t> </a:t>
            </a:r>
            <a:r>
              <a:rPr lang="tr-TR" sz="1400">
                <a:solidFill>
                  <a:srgbClr val="0000FF"/>
                </a:solidFill>
                <a:latin typeface="Consolas"/>
                <a:ea typeface="Consolas"/>
                <a:cs typeface="Consolas"/>
                <a:sym typeface="Consolas"/>
              </a:rPr>
              <a:t>struct</a:t>
            </a:r>
            <a:r>
              <a:rPr lang="tr-TR" sz="1400">
                <a:solidFill>
                  <a:schemeClr val="dk1"/>
                </a:solidFill>
                <a:latin typeface="Consolas"/>
                <a:ea typeface="Consolas"/>
                <a:cs typeface="Consolas"/>
                <a:sym typeface="Consolas"/>
              </a:rPr>
              <a:t> dugumYapi </a:t>
            </a:r>
            <a:r>
              <a:rPr b="1" lang="tr-TR" sz="1400">
                <a:solidFill>
                  <a:srgbClr val="00B050"/>
                </a:solidFill>
                <a:latin typeface="Consolas"/>
                <a:ea typeface="Consolas"/>
                <a:cs typeface="Consolas"/>
                <a:sym typeface="Consolas"/>
              </a:rPr>
              <a:t>Dugum</a:t>
            </a:r>
            <a:r>
              <a:rPr lang="tr-TR" sz="1400">
                <a:solidFill>
                  <a:schemeClr val="dk1"/>
                </a:solidFill>
                <a:latin typeface="Consolas"/>
                <a:ea typeface="Consolas"/>
                <a:cs typeface="Consolas"/>
                <a:sym typeface="Consolas"/>
              </a:rPr>
              <a:t>;</a:t>
            </a:r>
            <a:endParaRPr sz="1400">
              <a:latin typeface="Consolas"/>
              <a:ea typeface="Consolas"/>
              <a:cs typeface="Consolas"/>
              <a:sym typeface="Consolas"/>
            </a:endParaRPr>
          </a:p>
          <a:p>
            <a:pPr indent="0" lvl="0" marL="0" rtl="0" algn="l">
              <a:lnSpc>
                <a:spcPct val="90000"/>
              </a:lnSpc>
              <a:spcBef>
                <a:spcPts val="1200"/>
              </a:spcBef>
              <a:spcAft>
                <a:spcPts val="0"/>
              </a:spcAft>
              <a:buSzPts val="1190"/>
              <a:buNone/>
            </a:pPr>
            <a:r>
              <a:rPr lang="tr-TR" sz="1400"/>
              <a:t>Ağacın ilk düğümüne </a:t>
            </a:r>
            <a:r>
              <a:rPr lang="tr-TR" sz="1400">
                <a:solidFill>
                  <a:srgbClr val="0070C0"/>
                </a:solidFill>
              </a:rPr>
              <a:t>kök düğüm </a:t>
            </a:r>
            <a:r>
              <a:rPr lang="tr-TR" sz="1400"/>
              <a:t>(</a:t>
            </a:r>
            <a:r>
              <a:rPr lang="tr-TR" sz="1400">
                <a:solidFill>
                  <a:srgbClr val="FF0000"/>
                </a:solidFill>
              </a:rPr>
              <a:t>root node</a:t>
            </a:r>
            <a:r>
              <a:rPr lang="tr-TR" sz="1400"/>
              <a:t>) adı verilir. Kök düğümden dallanan iki düğüm </a:t>
            </a:r>
            <a:r>
              <a:rPr lang="tr-TR" sz="1400">
                <a:solidFill>
                  <a:srgbClr val="0070C0"/>
                </a:solidFill>
              </a:rPr>
              <a:t>çocuk düğüm </a:t>
            </a:r>
            <a:r>
              <a:rPr lang="tr-TR" sz="1400"/>
              <a:t>(</a:t>
            </a:r>
            <a:r>
              <a:rPr lang="tr-TR" sz="1400">
                <a:solidFill>
                  <a:srgbClr val="FF0000"/>
                </a:solidFill>
              </a:rPr>
              <a:t>child node</a:t>
            </a:r>
            <a:r>
              <a:rPr lang="tr-TR" sz="1400"/>
              <a:t>) olarak adlandırılır. Bu şekilde her dala eklenen düğüm ile ters bir ağaç oluşur. En uçtaki çocuk düğüme </a:t>
            </a:r>
            <a:r>
              <a:rPr lang="tr-TR" sz="1400">
                <a:solidFill>
                  <a:srgbClr val="0070C0"/>
                </a:solidFill>
              </a:rPr>
              <a:t>yaprak düğüm </a:t>
            </a:r>
            <a:r>
              <a:rPr lang="tr-TR" sz="1400"/>
              <a:t>(</a:t>
            </a:r>
            <a:r>
              <a:rPr lang="tr-TR" sz="1400">
                <a:solidFill>
                  <a:srgbClr val="FF0000"/>
                </a:solidFill>
              </a:rPr>
              <a:t>leaf node</a:t>
            </a:r>
            <a:r>
              <a:rPr lang="tr-TR" sz="1400"/>
              <a:t>) adı verilir.</a:t>
            </a:r>
            <a:endParaRPr/>
          </a:p>
        </p:txBody>
      </p:sp>
      <p:grpSp>
        <p:nvGrpSpPr>
          <p:cNvPr id="236" name="Google Shape;236;p15"/>
          <p:cNvGrpSpPr/>
          <p:nvPr/>
        </p:nvGrpSpPr>
        <p:grpSpPr>
          <a:xfrm>
            <a:off x="6569090" y="2203171"/>
            <a:ext cx="4553062" cy="4227347"/>
            <a:chOff x="6119277" y="2216327"/>
            <a:chExt cx="4553062" cy="4227347"/>
          </a:xfrm>
        </p:grpSpPr>
        <p:sp>
          <p:nvSpPr>
            <p:cNvPr id="237" name="Google Shape;237;p15"/>
            <p:cNvSpPr/>
            <p:nvPr/>
          </p:nvSpPr>
          <p:spPr>
            <a:xfrm>
              <a:off x="8659516" y="5706983"/>
              <a:ext cx="705579" cy="283402"/>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NULL</a:t>
              </a:r>
              <a:endParaRPr/>
            </a:p>
          </p:txBody>
        </p:sp>
        <p:sp>
          <p:nvSpPr>
            <p:cNvPr id="238" name="Google Shape;238;p15"/>
            <p:cNvSpPr/>
            <p:nvPr/>
          </p:nvSpPr>
          <p:spPr>
            <a:xfrm>
              <a:off x="8257972" y="2216327"/>
              <a:ext cx="1460499" cy="1349839"/>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239" name="Google Shape;239;p15"/>
            <p:cNvSpPr/>
            <p:nvPr/>
          </p:nvSpPr>
          <p:spPr>
            <a:xfrm>
              <a:off x="8319257" y="2260984"/>
              <a:ext cx="1314940" cy="283402"/>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40" name="Google Shape;240;p15"/>
            <p:cNvSpPr/>
            <p:nvPr/>
          </p:nvSpPr>
          <p:spPr>
            <a:xfrm>
              <a:off x="8319257" y="2860087"/>
              <a:ext cx="1314940" cy="283402"/>
            </a:xfrm>
            <a:prstGeom prst="roundRect">
              <a:avLst>
                <a:gd fmla="val 16667" name="adj"/>
              </a:avLst>
            </a:prstGeom>
            <a:solidFill>
              <a:srgbClr val="FFC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41" name="Google Shape;241;p15"/>
            <p:cNvSpPr/>
            <p:nvPr/>
          </p:nvSpPr>
          <p:spPr>
            <a:xfrm>
              <a:off x="8319257" y="2578829"/>
              <a:ext cx="1314940" cy="283402"/>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42" name="Google Shape;242;p15"/>
            <p:cNvSpPr/>
            <p:nvPr/>
          </p:nvSpPr>
          <p:spPr>
            <a:xfrm>
              <a:off x="8319257" y="3187403"/>
              <a:ext cx="1314940" cy="283402"/>
            </a:xfrm>
            <a:prstGeom prst="roundRect">
              <a:avLst>
                <a:gd fmla="val 16667" name="adj"/>
              </a:avLst>
            </a:prstGeom>
            <a:solidFill>
              <a:srgbClr val="FFC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sol;</a:t>
              </a:r>
              <a:endParaRPr/>
            </a:p>
          </p:txBody>
        </p:sp>
        <p:sp>
          <p:nvSpPr>
            <p:cNvPr id="243" name="Google Shape;243;p15"/>
            <p:cNvSpPr/>
            <p:nvPr/>
          </p:nvSpPr>
          <p:spPr>
            <a:xfrm>
              <a:off x="7137551" y="3677410"/>
              <a:ext cx="1458075" cy="1349839"/>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244" name="Google Shape;244;p15"/>
            <p:cNvSpPr/>
            <p:nvPr/>
          </p:nvSpPr>
          <p:spPr>
            <a:xfrm>
              <a:off x="7198835" y="3722068"/>
              <a:ext cx="1294623" cy="283402"/>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45" name="Google Shape;245;p15"/>
            <p:cNvSpPr/>
            <p:nvPr/>
          </p:nvSpPr>
          <p:spPr>
            <a:xfrm>
              <a:off x="7198835" y="4321171"/>
              <a:ext cx="1294622" cy="283402"/>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46" name="Google Shape;246;p15"/>
            <p:cNvSpPr/>
            <p:nvPr/>
          </p:nvSpPr>
          <p:spPr>
            <a:xfrm>
              <a:off x="7198835" y="4039912"/>
              <a:ext cx="1332781" cy="283402"/>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47" name="Google Shape;247;p15"/>
            <p:cNvSpPr/>
            <p:nvPr/>
          </p:nvSpPr>
          <p:spPr>
            <a:xfrm>
              <a:off x="7198835" y="4648487"/>
              <a:ext cx="1294622" cy="283402"/>
            </a:xfrm>
            <a:prstGeom prst="roundRect">
              <a:avLst>
                <a:gd fmla="val 16667" name="adj"/>
              </a:avLst>
            </a:prstGeom>
            <a:solidFill>
              <a:srgbClr val="FFC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sol;</a:t>
              </a:r>
              <a:endParaRPr/>
            </a:p>
          </p:txBody>
        </p:sp>
        <p:sp>
          <p:nvSpPr>
            <p:cNvPr id="248" name="Google Shape;248;p15"/>
            <p:cNvSpPr/>
            <p:nvPr/>
          </p:nvSpPr>
          <p:spPr>
            <a:xfrm>
              <a:off x="9214264" y="3679466"/>
              <a:ext cx="1458075" cy="1349839"/>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249" name="Google Shape;249;p15"/>
            <p:cNvSpPr/>
            <p:nvPr/>
          </p:nvSpPr>
          <p:spPr>
            <a:xfrm>
              <a:off x="9275548" y="3724124"/>
              <a:ext cx="1320159" cy="283402"/>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50" name="Google Shape;250;p15"/>
            <p:cNvSpPr/>
            <p:nvPr/>
          </p:nvSpPr>
          <p:spPr>
            <a:xfrm>
              <a:off x="9275548" y="4323227"/>
              <a:ext cx="1320159" cy="283402"/>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51" name="Google Shape;251;p15"/>
            <p:cNvSpPr/>
            <p:nvPr/>
          </p:nvSpPr>
          <p:spPr>
            <a:xfrm>
              <a:off x="9275548" y="4041968"/>
              <a:ext cx="1320159" cy="283402"/>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52" name="Google Shape;252;p15"/>
            <p:cNvSpPr/>
            <p:nvPr/>
          </p:nvSpPr>
          <p:spPr>
            <a:xfrm>
              <a:off x="9275548" y="4650543"/>
              <a:ext cx="1320159" cy="283402"/>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sol;</a:t>
              </a:r>
              <a:endParaRPr/>
            </a:p>
          </p:txBody>
        </p:sp>
        <p:sp>
          <p:nvSpPr>
            <p:cNvPr id="253" name="Google Shape;253;p15"/>
            <p:cNvSpPr/>
            <p:nvPr/>
          </p:nvSpPr>
          <p:spPr>
            <a:xfrm>
              <a:off x="6119277" y="5093835"/>
              <a:ext cx="1540080" cy="1349839"/>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254" name="Google Shape;254;p15"/>
            <p:cNvSpPr/>
            <p:nvPr/>
          </p:nvSpPr>
          <p:spPr>
            <a:xfrm>
              <a:off x="6180560" y="5138493"/>
              <a:ext cx="1391643" cy="283402"/>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255" name="Google Shape;255;p15"/>
            <p:cNvSpPr/>
            <p:nvPr/>
          </p:nvSpPr>
          <p:spPr>
            <a:xfrm>
              <a:off x="6180561" y="5737596"/>
              <a:ext cx="1371409" cy="283402"/>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sag;</a:t>
              </a:r>
              <a:endParaRPr/>
            </a:p>
          </p:txBody>
        </p:sp>
        <p:sp>
          <p:nvSpPr>
            <p:cNvPr id="256" name="Google Shape;256;p15"/>
            <p:cNvSpPr/>
            <p:nvPr/>
          </p:nvSpPr>
          <p:spPr>
            <a:xfrm>
              <a:off x="6180560" y="5456337"/>
              <a:ext cx="1391643" cy="283402"/>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sp>
          <p:nvSpPr>
            <p:cNvPr id="257" name="Google Shape;257;p15"/>
            <p:cNvSpPr/>
            <p:nvPr/>
          </p:nvSpPr>
          <p:spPr>
            <a:xfrm>
              <a:off x="6180561" y="6064912"/>
              <a:ext cx="1371410" cy="283402"/>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sol;</a:t>
              </a:r>
              <a:endParaRPr/>
            </a:p>
          </p:txBody>
        </p:sp>
        <p:cxnSp>
          <p:nvCxnSpPr>
            <p:cNvPr id="258" name="Google Shape;258;p15"/>
            <p:cNvCxnSpPr>
              <a:stCxn id="250" idx="3"/>
              <a:endCxn id="237" idx="3"/>
            </p:cNvCxnSpPr>
            <p:nvPr/>
          </p:nvCxnSpPr>
          <p:spPr>
            <a:xfrm flipH="1">
              <a:off x="9365107" y="4464928"/>
              <a:ext cx="1230600" cy="1383900"/>
            </a:xfrm>
            <a:prstGeom prst="curvedConnector3">
              <a:avLst>
                <a:gd fmla="val 8688" name="adj1"/>
              </a:avLst>
            </a:prstGeom>
            <a:noFill/>
            <a:ln cap="flat" cmpd="sng" w="9525">
              <a:solidFill>
                <a:schemeClr val="accent1"/>
              </a:solidFill>
              <a:prstDash val="solid"/>
              <a:round/>
              <a:headEnd len="sm" w="sm" type="none"/>
              <a:tailEnd len="med" w="med" type="triangle"/>
            </a:ln>
          </p:spPr>
        </p:cxnSp>
        <p:cxnSp>
          <p:nvCxnSpPr>
            <p:cNvPr id="259" name="Google Shape;259;p15"/>
            <p:cNvCxnSpPr>
              <a:stCxn id="240" idx="3"/>
              <a:endCxn id="248" idx="0"/>
            </p:cNvCxnSpPr>
            <p:nvPr/>
          </p:nvCxnSpPr>
          <p:spPr>
            <a:xfrm>
              <a:off x="9634197" y="3001788"/>
              <a:ext cx="309000" cy="677700"/>
            </a:xfrm>
            <a:prstGeom prst="curvedConnector2">
              <a:avLst/>
            </a:prstGeom>
            <a:noFill/>
            <a:ln cap="flat" cmpd="sng" w="9525">
              <a:solidFill>
                <a:schemeClr val="accent1"/>
              </a:solidFill>
              <a:prstDash val="solid"/>
              <a:round/>
              <a:headEnd len="sm" w="sm" type="none"/>
              <a:tailEnd len="med" w="med" type="triangle"/>
            </a:ln>
          </p:spPr>
        </p:cxnSp>
        <p:cxnSp>
          <p:nvCxnSpPr>
            <p:cNvPr id="260" name="Google Shape;260;p15"/>
            <p:cNvCxnSpPr>
              <a:stCxn id="242" idx="1"/>
              <a:endCxn id="243" idx="0"/>
            </p:cNvCxnSpPr>
            <p:nvPr/>
          </p:nvCxnSpPr>
          <p:spPr>
            <a:xfrm flipH="1">
              <a:off x="7866557" y="3329104"/>
              <a:ext cx="452700" cy="348300"/>
            </a:xfrm>
            <a:prstGeom prst="curvedConnector2">
              <a:avLst/>
            </a:prstGeom>
            <a:noFill/>
            <a:ln cap="flat" cmpd="sng" w="9525">
              <a:solidFill>
                <a:schemeClr val="accent1"/>
              </a:solidFill>
              <a:prstDash val="solid"/>
              <a:round/>
              <a:headEnd len="sm" w="sm" type="none"/>
              <a:tailEnd len="med" w="med" type="triangle"/>
            </a:ln>
          </p:spPr>
        </p:cxnSp>
        <p:cxnSp>
          <p:nvCxnSpPr>
            <p:cNvPr id="261" name="Google Shape;261;p15"/>
            <p:cNvCxnSpPr>
              <a:stCxn id="247" idx="1"/>
              <a:endCxn id="253" idx="0"/>
            </p:cNvCxnSpPr>
            <p:nvPr/>
          </p:nvCxnSpPr>
          <p:spPr>
            <a:xfrm flipH="1">
              <a:off x="6889235" y="4790188"/>
              <a:ext cx="309600" cy="303600"/>
            </a:xfrm>
            <a:prstGeom prst="curvedConnector2">
              <a:avLst/>
            </a:prstGeom>
            <a:noFill/>
            <a:ln cap="flat" cmpd="sng" w="9525">
              <a:solidFill>
                <a:schemeClr val="accent1"/>
              </a:solidFill>
              <a:prstDash val="solid"/>
              <a:round/>
              <a:headEnd len="sm" w="sm" type="none"/>
              <a:tailEnd len="med" w="med" type="triangle"/>
            </a:ln>
          </p:spPr>
        </p:cxnSp>
        <p:cxnSp>
          <p:nvCxnSpPr>
            <p:cNvPr id="262" name="Google Shape;262;p15"/>
            <p:cNvCxnSpPr>
              <a:stCxn id="245" idx="3"/>
              <a:endCxn id="237" idx="0"/>
            </p:cNvCxnSpPr>
            <p:nvPr/>
          </p:nvCxnSpPr>
          <p:spPr>
            <a:xfrm>
              <a:off x="8493457" y="4462872"/>
              <a:ext cx="518700" cy="1244100"/>
            </a:xfrm>
            <a:prstGeom prst="curvedConnector2">
              <a:avLst/>
            </a:prstGeom>
            <a:noFill/>
            <a:ln cap="flat" cmpd="sng" w="9525">
              <a:solidFill>
                <a:schemeClr val="accent1"/>
              </a:solidFill>
              <a:prstDash val="solid"/>
              <a:round/>
              <a:headEnd len="sm" w="sm" type="none"/>
              <a:tailEnd len="med" w="med" type="triangle"/>
            </a:ln>
          </p:spPr>
        </p:cxnSp>
        <p:cxnSp>
          <p:nvCxnSpPr>
            <p:cNvPr id="263" name="Google Shape;263;p15"/>
            <p:cNvCxnSpPr>
              <a:stCxn id="255" idx="3"/>
              <a:endCxn id="237" idx="1"/>
            </p:cNvCxnSpPr>
            <p:nvPr/>
          </p:nvCxnSpPr>
          <p:spPr>
            <a:xfrm flipH="1" rot="10800000">
              <a:off x="7551970" y="5848697"/>
              <a:ext cx="1107600" cy="30600"/>
            </a:xfrm>
            <a:prstGeom prst="curvedConnector3">
              <a:avLst>
                <a:gd fmla="val 9387" name="adj1"/>
              </a:avLst>
            </a:prstGeom>
            <a:noFill/>
            <a:ln cap="flat" cmpd="sng" w="9525">
              <a:solidFill>
                <a:schemeClr val="accent1"/>
              </a:solidFill>
              <a:prstDash val="solid"/>
              <a:round/>
              <a:headEnd len="sm" w="sm" type="none"/>
              <a:tailEnd len="med" w="med" type="triangle"/>
            </a:ln>
          </p:spPr>
        </p:cxnSp>
        <p:cxnSp>
          <p:nvCxnSpPr>
            <p:cNvPr id="264" name="Google Shape;264;p15"/>
            <p:cNvCxnSpPr>
              <a:stCxn id="257" idx="3"/>
              <a:endCxn id="237" idx="2"/>
            </p:cNvCxnSpPr>
            <p:nvPr/>
          </p:nvCxnSpPr>
          <p:spPr>
            <a:xfrm flipH="1" rot="10800000">
              <a:off x="7551971" y="5990313"/>
              <a:ext cx="1460400" cy="216300"/>
            </a:xfrm>
            <a:prstGeom prst="curvedConnector2">
              <a:avLst/>
            </a:prstGeom>
            <a:noFill/>
            <a:ln cap="flat" cmpd="sng" w="9525">
              <a:solidFill>
                <a:schemeClr val="accent1"/>
              </a:solidFill>
              <a:prstDash val="solid"/>
              <a:round/>
              <a:headEnd len="sm" w="sm" type="none"/>
              <a:tailEnd len="med" w="med" type="triangle"/>
            </a:ln>
          </p:spPr>
        </p:cxnSp>
        <p:cxnSp>
          <p:nvCxnSpPr>
            <p:cNvPr id="265" name="Google Shape;265;p15"/>
            <p:cNvCxnSpPr>
              <a:stCxn id="252" idx="2"/>
              <a:endCxn id="237" idx="0"/>
            </p:cNvCxnSpPr>
            <p:nvPr/>
          </p:nvCxnSpPr>
          <p:spPr>
            <a:xfrm rot="5400000">
              <a:off x="9087378" y="4858795"/>
              <a:ext cx="773100" cy="923400"/>
            </a:xfrm>
            <a:prstGeom prst="curvedConnector3">
              <a:avLst>
                <a:gd fmla="val 51702" name="adj1"/>
              </a:avLst>
            </a:prstGeom>
            <a:noFill/>
            <a:ln cap="flat" cmpd="sng" w="9525">
              <a:solidFill>
                <a:schemeClr val="accent1"/>
              </a:solidFill>
              <a:prstDash val="solid"/>
              <a:round/>
              <a:headEnd len="sm" w="sm" type="none"/>
              <a:tailEnd len="med" w="med" type="triangle"/>
            </a:ln>
          </p:spPr>
        </p:cxn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IKILI AĞAÇ ÖRNEĞI</a:t>
            </a:r>
            <a:endParaRPr/>
          </a:p>
        </p:txBody>
      </p:sp>
      <p:sp>
        <p:nvSpPr>
          <p:cNvPr id="271" name="Google Shape;271;p16"/>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#include &lt;stdlib.h&gt;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struct agacDugum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struct agacDugum* sol;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struct agacDugum* sag;</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typedef struct agacDugum </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yeniDugum(</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Yeni düğüme bellek tahsisi yapılıyor</a:t>
            </a:r>
            <a:endParaRPr/>
          </a:p>
          <a:p>
            <a:pPr indent="0" lvl="0" marL="0" rtl="0" algn="l">
              <a:lnSpc>
                <a:spcPct val="100000"/>
              </a:lnSpc>
              <a:spcBef>
                <a:spcPts val="0"/>
              </a:spcBef>
              <a:spcAft>
                <a:spcPts val="0"/>
              </a:spcAft>
              <a:buSzPts val="1190"/>
              <a:buNone/>
            </a:pPr>
            <a:r>
              <a:rPr lang="tr-TR" sz="1400">
                <a:solidFill>
                  <a:srgbClr val="00B050"/>
                </a:solidFill>
                <a:latin typeface="Consolas"/>
                <a:ea typeface="Consolas"/>
                <a:cs typeface="Consolas"/>
                <a:sym typeface="Consolas"/>
              </a:rPr>
              <a:t>    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 = (</a:t>
            </a:r>
            <a:r>
              <a:rPr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)malloc(sizeof(</a:t>
            </a:r>
            <a:r>
              <a:rPr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(yeni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yeni-&gt;veri = pVeri; </a:t>
            </a:r>
            <a:r>
              <a:rPr lang="tr-TR" sz="1400">
                <a:solidFill>
                  <a:srgbClr val="7030A0"/>
                </a:solidFill>
                <a:latin typeface="Consolas"/>
                <a:ea typeface="Consolas"/>
                <a:cs typeface="Consolas"/>
                <a:sym typeface="Consolas"/>
              </a:rPr>
              <a:t>// Tahsis yapılan düğüme veri aktarılıyor</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yeni-&gt;sol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yeni-&gt;sag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//...Devamı Sonraki Sayfada</a:t>
            </a:r>
            <a:endParaRPr/>
          </a:p>
        </p:txBody>
      </p:sp>
      <p:sp>
        <p:nvSpPr>
          <p:cNvPr id="272" name="Google Shape;272;p1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İkili bir ağaçta gerçekleştirilebilecek temel işlemler şunlardır:</a:t>
            </a:r>
            <a:endParaRPr/>
          </a:p>
          <a:p>
            <a:pPr indent="-285750" lvl="0" marL="285750" rtl="0" algn="l">
              <a:lnSpc>
                <a:spcPct val="100000"/>
              </a:lnSpc>
              <a:spcBef>
                <a:spcPts val="1000"/>
              </a:spcBef>
              <a:spcAft>
                <a:spcPts val="0"/>
              </a:spcAft>
              <a:buSzPts val="1190"/>
              <a:buFont typeface="Arial"/>
              <a:buChar char="•"/>
            </a:pPr>
            <a:r>
              <a:rPr lang="tr-TR"/>
              <a:t>Ekleme (Insertion)</a:t>
            </a:r>
            <a:endParaRPr/>
          </a:p>
          <a:p>
            <a:pPr indent="-285750" lvl="0" marL="285750" rtl="0" algn="l">
              <a:lnSpc>
                <a:spcPct val="100000"/>
              </a:lnSpc>
              <a:spcBef>
                <a:spcPts val="1000"/>
              </a:spcBef>
              <a:spcAft>
                <a:spcPts val="0"/>
              </a:spcAft>
              <a:buSzPts val="1190"/>
              <a:buFont typeface="Arial"/>
              <a:buChar char="•"/>
            </a:pPr>
            <a:r>
              <a:rPr lang="tr-TR"/>
              <a:t>Silme (Deletion)</a:t>
            </a:r>
            <a:endParaRPr/>
          </a:p>
          <a:p>
            <a:pPr indent="-285750" lvl="0" marL="285750" rtl="0" algn="l">
              <a:lnSpc>
                <a:spcPct val="100000"/>
              </a:lnSpc>
              <a:spcBef>
                <a:spcPts val="1000"/>
              </a:spcBef>
              <a:spcAft>
                <a:spcPts val="0"/>
              </a:spcAft>
              <a:buSzPts val="1190"/>
              <a:buFont typeface="Arial"/>
              <a:buChar char="•"/>
            </a:pPr>
            <a:r>
              <a:rPr lang="tr-TR"/>
              <a:t>Arama (Search) ve </a:t>
            </a:r>
            <a:endParaRPr/>
          </a:p>
          <a:p>
            <a:pPr indent="-285750" lvl="0" marL="285750" rtl="0" algn="l">
              <a:lnSpc>
                <a:spcPct val="100000"/>
              </a:lnSpc>
              <a:spcBef>
                <a:spcPts val="1000"/>
              </a:spcBef>
              <a:spcAft>
                <a:spcPts val="0"/>
              </a:spcAft>
              <a:buSzPts val="1190"/>
              <a:buFont typeface="Arial"/>
              <a:buChar char="•"/>
            </a:pPr>
            <a:r>
              <a:rPr lang="tr-TR"/>
              <a:t>Gezinme (Traversing). Üç şekilde yapılır;</a:t>
            </a:r>
            <a:endParaRPr/>
          </a:p>
          <a:p>
            <a:pPr indent="-285750" lvl="1" marL="742950" rtl="0" algn="l">
              <a:lnSpc>
                <a:spcPct val="90000"/>
              </a:lnSpc>
              <a:spcBef>
                <a:spcPts val="400"/>
              </a:spcBef>
              <a:spcAft>
                <a:spcPts val="0"/>
              </a:spcAft>
              <a:buSzPts val="1020"/>
              <a:buFont typeface="Arial"/>
              <a:buChar char="•"/>
            </a:pPr>
            <a:r>
              <a:rPr lang="tr-TR"/>
              <a:t>Ön Sıralı (Pre-order traversal)</a:t>
            </a:r>
            <a:endParaRPr/>
          </a:p>
          <a:p>
            <a:pPr indent="-285750" lvl="1" marL="742950" rtl="0" algn="l">
              <a:lnSpc>
                <a:spcPct val="90000"/>
              </a:lnSpc>
              <a:spcBef>
                <a:spcPts val="600"/>
              </a:spcBef>
              <a:spcAft>
                <a:spcPts val="0"/>
              </a:spcAft>
              <a:buSzPts val="1020"/>
              <a:buFont typeface="Arial"/>
              <a:buChar char="•"/>
            </a:pPr>
            <a:r>
              <a:rPr lang="tr-TR"/>
              <a:t>Son Sıralı (Post-order traversal)</a:t>
            </a:r>
            <a:endParaRPr/>
          </a:p>
          <a:p>
            <a:pPr indent="-285750" lvl="1" marL="742950" rtl="0" algn="l">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7"/>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IKILI AĞAÇ ÖRNEĞI …</a:t>
            </a:r>
            <a:endParaRPr/>
          </a:p>
        </p:txBody>
      </p:sp>
      <p:sp>
        <p:nvSpPr>
          <p:cNvPr id="278" name="Google Shape;278;p17"/>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 Önceki Sayfadan Devam ...</a:t>
            </a:r>
            <a:endParaRPr/>
          </a:p>
          <a:p>
            <a:pPr indent="0" lvl="0" marL="0" rtl="0" algn="l">
              <a:lnSpc>
                <a:spcPct val="100000"/>
              </a:lnSpc>
              <a:spcBef>
                <a:spcPts val="0"/>
              </a:spcBef>
              <a:spcAft>
                <a:spcPts val="0"/>
              </a:spcAft>
              <a:buSzPts val="1190"/>
              <a:buNone/>
            </a:pP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dugumEkle(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yeniDugum(pVeri); </a:t>
            </a:r>
            <a:r>
              <a:rPr lang="tr-TR" sz="1400">
                <a:solidFill>
                  <a:srgbClr val="7030A0"/>
                </a:solidFill>
                <a:latin typeface="Consolas"/>
                <a:ea typeface="Consolas"/>
                <a:cs typeface="Consolas"/>
                <a:sym typeface="Consolas"/>
              </a:rPr>
              <a:t>// Ağaç yoksa yeni düğüm ekle</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(pVeri &lt; kok-&gt;veri) </a:t>
            </a:r>
            <a:r>
              <a:rPr lang="tr-TR" sz="1400">
                <a:solidFill>
                  <a:srgbClr val="7030A0"/>
                </a:solidFill>
                <a:latin typeface="Consolas"/>
                <a:ea typeface="Consolas"/>
                <a:cs typeface="Consolas"/>
                <a:sym typeface="Consolas"/>
              </a:rPr>
              <a:t>// Eklenecek veriyi karşılaştır</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kok-&gt;sol = dugumEkle(kok-&gt;sol,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else if (pVeri &gt; kok-&gt;veri)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kok-&gt;sag = dugumEkle(kok-&gt;sag, pVeri);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kok; </a:t>
            </a:r>
            <a:r>
              <a:rPr lang="tr-TR" sz="1400">
                <a:solidFill>
                  <a:srgbClr val="7030A0"/>
                </a:solidFill>
                <a:latin typeface="Consolas"/>
                <a:ea typeface="Consolas"/>
                <a:cs typeface="Consolas"/>
                <a:sym typeface="Consolas"/>
              </a:rPr>
              <a:t>// Değişen kök düğümü döndür.</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b="1" lang="tr-TR" sz="1400">
                <a:solidFill>
                  <a:srgbClr val="00B050"/>
                </a:solidFill>
                <a:latin typeface="Consolas"/>
                <a:ea typeface="Consolas"/>
                <a:cs typeface="Consolas"/>
                <a:sym typeface="Consolas"/>
              </a:rPr>
              <a:t>void</a:t>
            </a:r>
            <a:r>
              <a:rPr lang="tr-TR" sz="1400">
                <a:latin typeface="Consolas"/>
                <a:ea typeface="Consolas"/>
                <a:cs typeface="Consolas"/>
                <a:sym typeface="Consolas"/>
              </a:rPr>
              <a:t> siraliGezinme(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Sıralı Gezinti: sol altagac, kok, sag altagac</a:t>
            </a:r>
            <a:endParaRPr sz="1400">
              <a:solidFill>
                <a:srgbClr val="7030A0"/>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siraliGezinme(kok-&gt;sol);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printf("%d ", kok-&gt;veri);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siraliGezinme(kok-&gt;sag);</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b="1" lang="tr-TR" sz="1400">
                <a:solidFill>
                  <a:srgbClr val="00B050"/>
                </a:solidFill>
                <a:latin typeface="Consolas"/>
                <a:ea typeface="Consolas"/>
                <a:cs typeface="Consolas"/>
                <a:sym typeface="Consolas"/>
              </a:rPr>
              <a:t>void</a:t>
            </a:r>
            <a:r>
              <a:rPr lang="tr-TR" sz="1400">
                <a:latin typeface="Consolas"/>
                <a:ea typeface="Consolas"/>
                <a:cs typeface="Consolas"/>
                <a:sym typeface="Consolas"/>
              </a:rPr>
              <a:t> onSiraliGezinme(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Ön Sıralı Gezinti: kok, sol altagac, sag altagac</a:t>
            </a:r>
            <a:endParaRPr sz="1400">
              <a:solidFill>
                <a:srgbClr val="7030A0"/>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printf("%d ", kok-&gt;veri);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onSiraliGezinme(kok-&gt;sol);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onSiraliGezinme(kok-&gt;sag);</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//...Devamı Sonraki Sayfada</a:t>
            </a:r>
            <a:endParaRPr/>
          </a:p>
        </p:txBody>
      </p:sp>
      <p:sp>
        <p:nvSpPr>
          <p:cNvPr id="279" name="Google Shape;279;p17"/>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İkili bir ağaçta gerçekleştirilebilecek temel işlemler şunlardır:</a:t>
            </a:r>
            <a:endParaRPr/>
          </a:p>
          <a:p>
            <a:pPr indent="-285750" lvl="0" marL="285750" rtl="0" algn="l">
              <a:lnSpc>
                <a:spcPct val="100000"/>
              </a:lnSpc>
              <a:spcBef>
                <a:spcPts val="1000"/>
              </a:spcBef>
              <a:spcAft>
                <a:spcPts val="0"/>
              </a:spcAft>
              <a:buSzPts val="1190"/>
              <a:buFont typeface="Arial"/>
              <a:buChar char="•"/>
            </a:pPr>
            <a:r>
              <a:rPr lang="tr-TR"/>
              <a:t>Ekleme (Insertion)</a:t>
            </a:r>
            <a:endParaRPr/>
          </a:p>
          <a:p>
            <a:pPr indent="-285750" lvl="0" marL="285750" rtl="0" algn="l">
              <a:lnSpc>
                <a:spcPct val="100000"/>
              </a:lnSpc>
              <a:spcBef>
                <a:spcPts val="1000"/>
              </a:spcBef>
              <a:spcAft>
                <a:spcPts val="0"/>
              </a:spcAft>
              <a:buSzPts val="1190"/>
              <a:buFont typeface="Arial"/>
              <a:buChar char="•"/>
            </a:pPr>
            <a:r>
              <a:rPr lang="tr-TR"/>
              <a:t>Silme (Deletion)</a:t>
            </a:r>
            <a:endParaRPr/>
          </a:p>
          <a:p>
            <a:pPr indent="-285750" lvl="0" marL="285750" rtl="0" algn="l">
              <a:lnSpc>
                <a:spcPct val="100000"/>
              </a:lnSpc>
              <a:spcBef>
                <a:spcPts val="1000"/>
              </a:spcBef>
              <a:spcAft>
                <a:spcPts val="0"/>
              </a:spcAft>
              <a:buSzPts val="1190"/>
              <a:buFont typeface="Arial"/>
              <a:buChar char="•"/>
            </a:pPr>
            <a:r>
              <a:rPr lang="tr-TR"/>
              <a:t>Arama (Search) ve </a:t>
            </a:r>
            <a:endParaRPr/>
          </a:p>
          <a:p>
            <a:pPr indent="-285750" lvl="0" marL="285750" rtl="0" algn="l">
              <a:lnSpc>
                <a:spcPct val="100000"/>
              </a:lnSpc>
              <a:spcBef>
                <a:spcPts val="1000"/>
              </a:spcBef>
              <a:spcAft>
                <a:spcPts val="0"/>
              </a:spcAft>
              <a:buSzPts val="1190"/>
              <a:buFont typeface="Arial"/>
              <a:buChar char="•"/>
            </a:pPr>
            <a:r>
              <a:rPr lang="tr-TR"/>
              <a:t>Gezinme (Traversing). Üç şekilde yapılır;</a:t>
            </a:r>
            <a:endParaRPr/>
          </a:p>
          <a:p>
            <a:pPr indent="-285750" lvl="1" marL="742950" rtl="0" algn="l">
              <a:lnSpc>
                <a:spcPct val="90000"/>
              </a:lnSpc>
              <a:spcBef>
                <a:spcPts val="400"/>
              </a:spcBef>
              <a:spcAft>
                <a:spcPts val="0"/>
              </a:spcAft>
              <a:buSzPts val="1020"/>
              <a:buFont typeface="Arial"/>
              <a:buChar char="•"/>
            </a:pPr>
            <a:r>
              <a:rPr lang="tr-TR"/>
              <a:t>Ön Sıralı (Pre-order traversal)</a:t>
            </a:r>
            <a:endParaRPr/>
          </a:p>
          <a:p>
            <a:pPr indent="-285750" lvl="1" marL="742950" rtl="0" algn="l">
              <a:lnSpc>
                <a:spcPct val="90000"/>
              </a:lnSpc>
              <a:spcBef>
                <a:spcPts val="600"/>
              </a:spcBef>
              <a:spcAft>
                <a:spcPts val="0"/>
              </a:spcAft>
              <a:buSzPts val="1020"/>
              <a:buFont typeface="Arial"/>
              <a:buChar char="•"/>
            </a:pPr>
            <a:r>
              <a:rPr lang="tr-TR"/>
              <a:t>Son Sıralı (Post-order traversal)</a:t>
            </a:r>
            <a:endParaRPr/>
          </a:p>
          <a:p>
            <a:pPr indent="-285750" lvl="1" marL="742950" rtl="0" algn="l">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8"/>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IKILI AĞAÇ ÖRNEĞI …</a:t>
            </a:r>
            <a:endParaRPr/>
          </a:p>
        </p:txBody>
      </p:sp>
      <p:sp>
        <p:nvSpPr>
          <p:cNvPr id="285" name="Google Shape;285;p18"/>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 Önceki Sayfadan Devam ...</a:t>
            </a:r>
            <a:endParaRPr/>
          </a:p>
          <a:p>
            <a:pPr indent="0" lvl="0" marL="0" rtl="0" algn="l">
              <a:lnSpc>
                <a:spcPct val="100000"/>
              </a:lnSpc>
              <a:spcBef>
                <a:spcPts val="0"/>
              </a:spcBef>
              <a:spcAft>
                <a:spcPts val="0"/>
              </a:spcAft>
              <a:buSzPts val="1190"/>
              <a:buNone/>
            </a:pPr>
            <a:r>
              <a:rPr b="1" lang="tr-TR" sz="1400">
                <a:solidFill>
                  <a:srgbClr val="00B050"/>
                </a:solidFill>
                <a:latin typeface="Consolas"/>
                <a:ea typeface="Consolas"/>
                <a:cs typeface="Consolas"/>
                <a:sym typeface="Consolas"/>
              </a:rPr>
              <a:t>void</a:t>
            </a:r>
            <a:r>
              <a:rPr lang="tr-TR" sz="1400">
                <a:latin typeface="Consolas"/>
                <a:ea typeface="Consolas"/>
                <a:cs typeface="Consolas"/>
                <a:sym typeface="Consolas"/>
              </a:rPr>
              <a:t> sonSiraliGezinme(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7030A0"/>
                </a:solidFill>
                <a:latin typeface="Consolas"/>
                <a:ea typeface="Consolas"/>
                <a:cs typeface="Consolas"/>
                <a:sym typeface="Consolas"/>
              </a:rPr>
              <a:t>//   Ön Sıralı Gezinti: kok, sol altagac, sag altagac</a:t>
            </a:r>
            <a:endParaRPr sz="1400">
              <a:solidFill>
                <a:srgbClr val="7030A0"/>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sonSiraliGezinme(kok-&gt;sol);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sonSiraliGezinme(kok-&gt;sag);</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printf("%d ", kok-&gt;veri);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b="1" lang="tr-TR" sz="1400">
                <a:solidFill>
                  <a:srgbClr val="00B050"/>
                </a:solidFill>
                <a:latin typeface="Consolas"/>
                <a:ea typeface="Consolas"/>
                <a:cs typeface="Consolas"/>
                <a:sym typeface="Consolas"/>
              </a:rPr>
              <a:t>void</a:t>
            </a:r>
            <a:r>
              <a:rPr lang="tr-TR" sz="1400">
                <a:latin typeface="Consolas"/>
                <a:ea typeface="Consolas"/>
                <a:cs typeface="Consolas"/>
                <a:sym typeface="Consolas"/>
              </a:rPr>
              <a:t> agaciBelllektenKaldir(</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(kok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agaciBelllektenKaldir(kok-&gt;sol);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agaciBelllektenKaldir(kok-&gt;sag);</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free(kok);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//...Devamı Sonraki Sayfada</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p:txBody>
      </p:sp>
      <p:sp>
        <p:nvSpPr>
          <p:cNvPr id="286" name="Google Shape;286;p18"/>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İkili bir ağaçta gerçekleştirilebilecek temel işlemler şunlardır:</a:t>
            </a:r>
            <a:endParaRPr/>
          </a:p>
          <a:p>
            <a:pPr indent="-285750" lvl="0" marL="285750" rtl="0" algn="l">
              <a:lnSpc>
                <a:spcPct val="100000"/>
              </a:lnSpc>
              <a:spcBef>
                <a:spcPts val="1000"/>
              </a:spcBef>
              <a:spcAft>
                <a:spcPts val="0"/>
              </a:spcAft>
              <a:buSzPts val="1190"/>
              <a:buFont typeface="Arial"/>
              <a:buChar char="•"/>
            </a:pPr>
            <a:r>
              <a:rPr lang="tr-TR"/>
              <a:t>Ekleme (Insertion)</a:t>
            </a:r>
            <a:endParaRPr/>
          </a:p>
          <a:p>
            <a:pPr indent="-285750" lvl="0" marL="285750" rtl="0" algn="l">
              <a:lnSpc>
                <a:spcPct val="100000"/>
              </a:lnSpc>
              <a:spcBef>
                <a:spcPts val="1000"/>
              </a:spcBef>
              <a:spcAft>
                <a:spcPts val="0"/>
              </a:spcAft>
              <a:buSzPts val="1190"/>
              <a:buFont typeface="Arial"/>
              <a:buChar char="•"/>
            </a:pPr>
            <a:r>
              <a:rPr lang="tr-TR"/>
              <a:t>Silme (Deletion)</a:t>
            </a:r>
            <a:endParaRPr/>
          </a:p>
          <a:p>
            <a:pPr indent="-285750" lvl="0" marL="285750" rtl="0" algn="l">
              <a:lnSpc>
                <a:spcPct val="100000"/>
              </a:lnSpc>
              <a:spcBef>
                <a:spcPts val="1000"/>
              </a:spcBef>
              <a:spcAft>
                <a:spcPts val="0"/>
              </a:spcAft>
              <a:buSzPts val="1190"/>
              <a:buFont typeface="Arial"/>
              <a:buChar char="•"/>
            </a:pPr>
            <a:r>
              <a:rPr lang="tr-TR"/>
              <a:t>Arama (Search) ve </a:t>
            </a:r>
            <a:endParaRPr/>
          </a:p>
          <a:p>
            <a:pPr indent="-285750" lvl="0" marL="285750" rtl="0" algn="l">
              <a:lnSpc>
                <a:spcPct val="100000"/>
              </a:lnSpc>
              <a:spcBef>
                <a:spcPts val="1000"/>
              </a:spcBef>
              <a:spcAft>
                <a:spcPts val="0"/>
              </a:spcAft>
              <a:buSzPts val="1190"/>
              <a:buFont typeface="Arial"/>
              <a:buChar char="•"/>
            </a:pPr>
            <a:r>
              <a:rPr lang="tr-TR"/>
              <a:t>Gezinme (Traversing). Üç şekilde yapılır;</a:t>
            </a:r>
            <a:endParaRPr/>
          </a:p>
          <a:p>
            <a:pPr indent="-285750" lvl="1" marL="742950" rtl="0" algn="l">
              <a:lnSpc>
                <a:spcPct val="90000"/>
              </a:lnSpc>
              <a:spcBef>
                <a:spcPts val="400"/>
              </a:spcBef>
              <a:spcAft>
                <a:spcPts val="0"/>
              </a:spcAft>
              <a:buSzPts val="1020"/>
              <a:buFont typeface="Arial"/>
              <a:buChar char="•"/>
            </a:pPr>
            <a:r>
              <a:rPr lang="tr-TR"/>
              <a:t>Ön Sıralı (Pre-order traversal)</a:t>
            </a:r>
            <a:endParaRPr/>
          </a:p>
          <a:p>
            <a:pPr indent="-285750" lvl="1" marL="742950" rtl="0" algn="l">
              <a:lnSpc>
                <a:spcPct val="90000"/>
              </a:lnSpc>
              <a:spcBef>
                <a:spcPts val="600"/>
              </a:spcBef>
              <a:spcAft>
                <a:spcPts val="0"/>
              </a:spcAft>
              <a:buSzPts val="1020"/>
              <a:buFont typeface="Arial"/>
              <a:buChar char="•"/>
            </a:pPr>
            <a:r>
              <a:rPr lang="tr-TR"/>
              <a:t>Son Sıralı (Post-order traversal)</a:t>
            </a:r>
            <a:endParaRPr/>
          </a:p>
          <a:p>
            <a:pPr indent="-285750" lvl="1" marL="742950" rtl="0" algn="l">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9"/>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IKILI AĞAÇ ÖRNEĞI …</a:t>
            </a:r>
            <a:endParaRPr/>
          </a:p>
        </p:txBody>
      </p:sp>
      <p:sp>
        <p:nvSpPr>
          <p:cNvPr id="293" name="Google Shape;293;p19"/>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latin typeface="Consolas"/>
                <a:ea typeface="Consolas"/>
                <a:cs typeface="Consolas"/>
                <a:sym typeface="Consolas"/>
              </a:rPr>
              <a:t>// Önceki Sayfadan Devam ...</a:t>
            </a:r>
            <a:endParaRPr sz="14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kok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dugumVerisi;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secim;</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20);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30);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40);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50);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60);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70);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kok=dugumEkle(kok, 80);</a:t>
            </a:r>
            <a:endParaRPr/>
          </a:p>
          <a:p>
            <a:pPr indent="0" lvl="0" marL="0" rtl="0" algn="l">
              <a:lnSpc>
                <a:spcPct val="10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printf("\nSıralı Gezinti İle Ağaç: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siraliGezinme(kok);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printf("\nOn Sıralı Gezinti İle Ağaç: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onSiraliGezinme(kok);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printf("\nSon Sıralı Gezinti İle Ağaç: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sonSiraliGezinme(kok);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agaciBelllektenKaldir(kok);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kok=NULL;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p:txBody>
      </p:sp>
      <p:sp>
        <p:nvSpPr>
          <p:cNvPr id="294" name="Google Shape;294;p19"/>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190"/>
              <a:buNone/>
            </a:pPr>
            <a:r>
              <a:rPr lang="tr-TR"/>
              <a:t>İkili bir ağaçta gerçekleştirilebilecek temel işlemler şunlardır:</a:t>
            </a:r>
            <a:endParaRPr/>
          </a:p>
          <a:p>
            <a:pPr indent="-285750" lvl="0" marL="285750" rtl="0" algn="l">
              <a:lnSpc>
                <a:spcPct val="100000"/>
              </a:lnSpc>
              <a:spcBef>
                <a:spcPts val="1000"/>
              </a:spcBef>
              <a:spcAft>
                <a:spcPts val="0"/>
              </a:spcAft>
              <a:buSzPts val="1190"/>
              <a:buFont typeface="Arial"/>
              <a:buChar char="•"/>
            </a:pPr>
            <a:r>
              <a:rPr lang="tr-TR"/>
              <a:t>Ekleme (Insertion)</a:t>
            </a:r>
            <a:endParaRPr/>
          </a:p>
          <a:p>
            <a:pPr indent="-285750" lvl="0" marL="285750" rtl="0" algn="l">
              <a:lnSpc>
                <a:spcPct val="100000"/>
              </a:lnSpc>
              <a:spcBef>
                <a:spcPts val="1000"/>
              </a:spcBef>
              <a:spcAft>
                <a:spcPts val="0"/>
              </a:spcAft>
              <a:buSzPts val="1190"/>
              <a:buFont typeface="Arial"/>
              <a:buChar char="•"/>
            </a:pPr>
            <a:r>
              <a:rPr lang="tr-TR"/>
              <a:t>Silme (Deletion)</a:t>
            </a:r>
            <a:endParaRPr/>
          </a:p>
          <a:p>
            <a:pPr indent="-285750" lvl="0" marL="285750" rtl="0" algn="l">
              <a:lnSpc>
                <a:spcPct val="100000"/>
              </a:lnSpc>
              <a:spcBef>
                <a:spcPts val="1000"/>
              </a:spcBef>
              <a:spcAft>
                <a:spcPts val="0"/>
              </a:spcAft>
              <a:buSzPts val="1190"/>
              <a:buFont typeface="Arial"/>
              <a:buChar char="•"/>
            </a:pPr>
            <a:r>
              <a:rPr lang="tr-TR"/>
              <a:t>Arama (Search) ve </a:t>
            </a:r>
            <a:endParaRPr/>
          </a:p>
          <a:p>
            <a:pPr indent="-285750" lvl="0" marL="285750" rtl="0" algn="l">
              <a:lnSpc>
                <a:spcPct val="100000"/>
              </a:lnSpc>
              <a:spcBef>
                <a:spcPts val="1000"/>
              </a:spcBef>
              <a:spcAft>
                <a:spcPts val="0"/>
              </a:spcAft>
              <a:buSzPts val="1190"/>
              <a:buFont typeface="Arial"/>
              <a:buChar char="•"/>
            </a:pPr>
            <a:r>
              <a:rPr lang="tr-TR"/>
              <a:t>Gezinme (Traversing). Üç şekilde yapılır;</a:t>
            </a:r>
            <a:endParaRPr/>
          </a:p>
          <a:p>
            <a:pPr indent="-285750" lvl="1" marL="742950" rtl="0" algn="l">
              <a:lnSpc>
                <a:spcPct val="90000"/>
              </a:lnSpc>
              <a:spcBef>
                <a:spcPts val="400"/>
              </a:spcBef>
              <a:spcAft>
                <a:spcPts val="0"/>
              </a:spcAft>
              <a:buSzPts val="1020"/>
              <a:buFont typeface="Arial"/>
              <a:buChar char="•"/>
            </a:pPr>
            <a:r>
              <a:rPr lang="tr-TR"/>
              <a:t>Ön Sıralı (Pre-order traversal)</a:t>
            </a:r>
            <a:endParaRPr/>
          </a:p>
          <a:p>
            <a:pPr indent="-285750" lvl="1" marL="742950" rtl="0" algn="l">
              <a:lnSpc>
                <a:spcPct val="90000"/>
              </a:lnSpc>
              <a:spcBef>
                <a:spcPts val="600"/>
              </a:spcBef>
              <a:spcAft>
                <a:spcPts val="0"/>
              </a:spcAft>
              <a:buSzPts val="1020"/>
              <a:buFont typeface="Arial"/>
              <a:buChar char="•"/>
            </a:pPr>
            <a:r>
              <a:rPr lang="tr-TR"/>
              <a:t>Son Sıralı (Post-order traversal)</a:t>
            </a:r>
            <a:endParaRPr/>
          </a:p>
          <a:p>
            <a:pPr indent="-285750" lvl="1" marL="742950" rtl="0" algn="l">
              <a:lnSpc>
                <a:spcPct val="90000"/>
              </a:lnSpc>
              <a:spcBef>
                <a:spcPts val="600"/>
              </a:spcBef>
              <a:spcAft>
                <a:spcPts val="0"/>
              </a:spcAft>
              <a:buSzPts val="1020"/>
              <a:buFont typeface="Arial"/>
              <a:buChar char="•"/>
            </a:pPr>
            <a:r>
              <a:rPr lang="tr-TR"/>
              <a:t>Sıralı (In-order traversal)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00B050"/>
              </a:buClr>
              <a:buSzPts val="4800"/>
              <a:buFont typeface="Cambria"/>
              <a:buNone/>
            </a:pPr>
            <a:r>
              <a:rPr lang="tr-TR">
                <a:solidFill>
                  <a:srgbClr val="00B050"/>
                </a:solidFill>
              </a:rPr>
              <a:t>YAPISAL (STRUCTURAL) PROGRAMLAMA NEDIR?</a:t>
            </a:r>
            <a:endParaRPr/>
          </a:p>
        </p:txBody>
      </p:sp>
      <p:sp>
        <p:nvSpPr>
          <p:cNvPr id="116" name="Google Shape;116;p2"/>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br>
              <a:rPr lang="tr-TR"/>
            </a:br>
            <a:endParaRPr/>
          </a:p>
          <a:p>
            <a:pPr indent="0" lvl="0" marL="0" rtl="0" algn="ctr">
              <a:lnSpc>
                <a:spcPct val="90000"/>
              </a:lnSpc>
              <a:spcBef>
                <a:spcPts val="1200"/>
              </a:spcBef>
              <a:spcAft>
                <a:spcPts val="0"/>
              </a:spcAft>
              <a:buSzPct val="85000"/>
              <a:buNone/>
            </a:pPr>
            <a:r>
              <a:rPr b="1" lang="tr-TR"/>
              <a:t>Yapısal dillerde, </a:t>
            </a:r>
            <a:br>
              <a:rPr b="1" lang="tr-TR"/>
            </a:br>
            <a:r>
              <a:rPr b="1" lang="tr-TR"/>
              <a:t>veri ve bu veriyi işleyen yapılar  </a:t>
            </a:r>
            <a:br>
              <a:rPr b="1" lang="tr-TR"/>
            </a:br>
            <a:r>
              <a:rPr b="1" lang="tr-TR"/>
              <a:t>birbirinden ayrıdır.</a:t>
            </a:r>
            <a:endParaRPr/>
          </a:p>
          <a:p>
            <a:pPr indent="0" lvl="0" marL="0" rtl="0" algn="l">
              <a:lnSpc>
                <a:spcPct val="90000"/>
              </a:lnSpc>
              <a:spcBef>
                <a:spcPts val="1200"/>
              </a:spcBef>
              <a:spcAft>
                <a:spcPts val="0"/>
              </a:spcAft>
              <a:buSzPct val="85000"/>
              <a:buNone/>
            </a:pPr>
            <a:r>
              <a:rPr lang="tr-TR">
                <a:solidFill>
                  <a:srgbClr val="4E4A4A"/>
                </a:solidFill>
              </a:rPr>
              <a:t>Yapısal Programların Ana Çerçevesi:</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Değişkenler tanımlanır </a:t>
            </a:r>
            <a:br>
              <a:rPr lang="tr-TR">
                <a:solidFill>
                  <a:srgbClr val="0070C0"/>
                </a:solidFill>
              </a:rPr>
            </a:br>
            <a:r>
              <a:rPr lang="tr-TR"/>
              <a:t>(</a:t>
            </a:r>
            <a:r>
              <a:rPr lang="tr-TR">
                <a:solidFill>
                  <a:srgbClr val="C00000"/>
                </a:solidFill>
              </a:rPr>
              <a:t>variable declaration</a:t>
            </a:r>
            <a:r>
              <a:rPr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Fonksiyonlar </a:t>
            </a:r>
            <a:br>
              <a:rPr lang="tr-TR"/>
            </a:br>
            <a:r>
              <a:rPr lang="tr-TR"/>
              <a:t>(</a:t>
            </a:r>
            <a:r>
              <a:rPr lang="tr-TR">
                <a:solidFill>
                  <a:srgbClr val="C00000"/>
                </a:solidFill>
              </a:rPr>
              <a:t>function</a:t>
            </a:r>
            <a:r>
              <a:rPr lang="tr-TR"/>
              <a:t>) </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Ana fonksiyon </a:t>
            </a:r>
            <a:br>
              <a:rPr lang="tr-TR">
                <a:solidFill>
                  <a:srgbClr val="0070C0"/>
                </a:solidFill>
              </a:rPr>
            </a:br>
            <a:r>
              <a:rPr lang="tr-TR"/>
              <a:t>(</a:t>
            </a:r>
            <a:r>
              <a:rPr lang="tr-TR">
                <a:solidFill>
                  <a:srgbClr val="C00000"/>
                </a:solidFill>
              </a:rPr>
              <a:t>main function</a:t>
            </a:r>
            <a:r>
              <a:rPr lang="tr-TR"/>
              <a:t>)</a:t>
            </a:r>
            <a:endParaRPr/>
          </a:p>
        </p:txBody>
      </p:sp>
      <p:sp>
        <p:nvSpPr>
          <p:cNvPr id="117" name="Google Shape;117;p2"/>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SzPct val="85000"/>
              <a:buNone/>
            </a:pPr>
            <a:r>
              <a:rPr b="1" lang="tr-TR">
                <a:solidFill>
                  <a:srgbClr val="0070C0"/>
                </a:solidFill>
              </a:rPr>
              <a:t>Veri yapıları </a:t>
            </a:r>
            <a:r>
              <a:rPr b="1" lang="tr-TR"/>
              <a:t>(</a:t>
            </a:r>
            <a:r>
              <a:rPr b="1" lang="tr-TR">
                <a:solidFill>
                  <a:srgbClr val="C00000"/>
                </a:solidFill>
              </a:rPr>
              <a:t>data structures</a:t>
            </a:r>
            <a:r>
              <a:rPr b="1" lang="tr-TR"/>
              <a:t>) yada yeni ismiyle </a:t>
            </a:r>
            <a:r>
              <a:rPr b="1" lang="tr-TR">
                <a:solidFill>
                  <a:srgbClr val="0070C0"/>
                </a:solidFill>
              </a:rPr>
              <a:t>koleksiyonlar</a:t>
            </a:r>
            <a:r>
              <a:rPr b="1" lang="tr-TR"/>
              <a:t> (</a:t>
            </a:r>
            <a:r>
              <a:rPr b="1" lang="tr-TR">
                <a:solidFill>
                  <a:srgbClr val="C00000"/>
                </a:solidFill>
              </a:rPr>
              <a:t>collections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rPr>
              <a:t>Değişken </a:t>
            </a:r>
            <a:r>
              <a:rPr lang="tr-TR"/>
              <a:t>(</a:t>
            </a:r>
            <a:r>
              <a:rPr b="1" lang="tr-TR">
                <a:solidFill>
                  <a:srgbClr val="C00000"/>
                </a:solidFill>
              </a:rPr>
              <a:t>variable</a:t>
            </a:r>
            <a:r>
              <a:rPr lang="tr-TR"/>
              <a:t>), </a:t>
            </a:r>
            <a:r>
              <a:rPr b="1" lang="tr-TR">
                <a:solidFill>
                  <a:srgbClr val="7030A0"/>
                </a:solidFill>
                <a:highlight>
                  <a:srgbClr val="FFFF00"/>
                </a:highlight>
              </a:rPr>
              <a:t>Dizi</a:t>
            </a:r>
            <a:r>
              <a:rPr lang="tr-TR"/>
              <a:t> (</a:t>
            </a:r>
            <a:r>
              <a:rPr lang="tr-TR">
                <a:solidFill>
                  <a:srgbClr val="C00000"/>
                </a:solidFill>
              </a:rPr>
              <a:t>array</a:t>
            </a:r>
            <a:r>
              <a:rPr lang="tr-TR"/>
              <a:t>), </a:t>
            </a:r>
            <a:r>
              <a:rPr lang="tr-TR">
                <a:highlight>
                  <a:srgbClr val="FFFF00"/>
                </a:highlight>
              </a:rPr>
              <a:t>Liste</a:t>
            </a:r>
            <a:r>
              <a:rPr lang="tr-TR"/>
              <a:t> (list), </a:t>
            </a:r>
            <a:r>
              <a:rPr lang="tr-TR">
                <a:highlight>
                  <a:srgbClr val="FFFF00"/>
                </a:highlight>
              </a:rPr>
              <a:t>Yığın</a:t>
            </a:r>
            <a:r>
              <a:rPr lang="tr-TR"/>
              <a:t> (stack), </a:t>
            </a:r>
            <a:r>
              <a:rPr lang="tr-TR">
                <a:highlight>
                  <a:srgbClr val="FFFF00"/>
                </a:highlight>
              </a:rPr>
              <a:t>Kuyruk</a:t>
            </a:r>
            <a:r>
              <a:rPr lang="tr-TR"/>
              <a:t> (queue), </a:t>
            </a:r>
            <a:r>
              <a:rPr lang="tr-TR">
                <a:highlight>
                  <a:srgbClr val="FFFF00"/>
                </a:highlight>
              </a:rPr>
              <a:t>Ağaç</a:t>
            </a:r>
            <a:r>
              <a:rPr lang="tr-TR"/>
              <a:t> (tree), </a:t>
            </a:r>
            <a:r>
              <a:rPr lang="tr-TR">
                <a:highlight>
                  <a:srgbClr val="FFFF00"/>
                </a:highlight>
              </a:rPr>
              <a:t>Sözlük</a:t>
            </a:r>
            <a:r>
              <a:rPr lang="tr-TR"/>
              <a:t> (dictionary).</a:t>
            </a:r>
            <a:endParaRPr/>
          </a:p>
          <a:p>
            <a:pPr indent="-182880" lvl="0" marL="182880" rtl="0" algn="l">
              <a:lnSpc>
                <a:spcPct val="90000"/>
              </a:lnSpc>
              <a:spcBef>
                <a:spcPts val="1200"/>
              </a:spcBef>
              <a:spcAft>
                <a:spcPts val="0"/>
              </a:spcAft>
              <a:buSzPct val="85000"/>
              <a:buChar char="▪"/>
            </a:pPr>
            <a:r>
              <a:rPr lang="tr-TR"/>
              <a:t>Verinin hangi yapı içine konulacağını, </a:t>
            </a:r>
            <a:r>
              <a:rPr i="1" lang="tr-TR"/>
              <a:t>verinin doğal şekli</a:t>
            </a:r>
            <a:r>
              <a:rPr lang="tr-TR"/>
              <a:t> ve </a:t>
            </a:r>
            <a:r>
              <a:rPr i="1" lang="tr-TR"/>
              <a:t>veriye erişim şekli </a:t>
            </a:r>
            <a:r>
              <a:rPr lang="tr-TR"/>
              <a:t>belirler.</a:t>
            </a:r>
            <a:endParaRPr/>
          </a:p>
          <a:p>
            <a:pPr indent="0" lvl="0" marL="0" rtl="0" algn="l">
              <a:lnSpc>
                <a:spcPct val="90000"/>
              </a:lnSpc>
              <a:spcBef>
                <a:spcPts val="1200"/>
              </a:spcBef>
              <a:spcAft>
                <a:spcPts val="0"/>
              </a:spcAft>
              <a:buSzPct val="85000"/>
              <a:buNone/>
            </a:pPr>
            <a:r>
              <a:rPr b="1" lang="tr-TR">
                <a:solidFill>
                  <a:srgbClr val="0070C0"/>
                </a:solidFill>
              </a:rPr>
              <a:t>Kontrol yapıları </a:t>
            </a:r>
            <a:r>
              <a:rPr b="1" lang="tr-TR"/>
              <a:t>(</a:t>
            </a:r>
            <a:r>
              <a:rPr b="1" lang="tr-TR">
                <a:solidFill>
                  <a:srgbClr val="C00000"/>
                </a:solidFill>
              </a:rPr>
              <a:t>control strructures</a:t>
            </a:r>
            <a:r>
              <a:rPr b="1" lang="tr-TR"/>
              <a:t>);</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if, if else</a:t>
            </a:r>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switch</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do, while</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for</a:t>
            </a:r>
            <a:endParaRPr b="1" sz="2200">
              <a:solidFill>
                <a:srgbClr val="7030A0"/>
              </a:solidFill>
              <a:highlight>
                <a:srgbClr val="FFFF00"/>
              </a:highlight>
              <a:latin typeface="Consolas"/>
              <a:ea typeface="Consolas"/>
              <a:cs typeface="Consolas"/>
              <a:sym typeface="Consolas"/>
            </a:endParaRPr>
          </a:p>
          <a:p>
            <a:pPr indent="-182880" lvl="0" marL="182880" rtl="0" algn="l">
              <a:lnSpc>
                <a:spcPct val="90000"/>
              </a:lnSpc>
              <a:spcBef>
                <a:spcPts val="1200"/>
              </a:spcBef>
              <a:spcAft>
                <a:spcPts val="0"/>
              </a:spcAft>
              <a:buSzPct val="85000"/>
              <a:buChar char="▪"/>
            </a:pPr>
            <a:r>
              <a:rPr b="1" lang="tr-TR" sz="2200">
                <a:solidFill>
                  <a:srgbClr val="7030A0"/>
                </a:solidFill>
                <a:highlight>
                  <a:srgbClr val="FFFF00"/>
                </a:highlight>
                <a:latin typeface="Consolas"/>
                <a:ea typeface="Consolas"/>
                <a:cs typeface="Consolas"/>
                <a:sym typeface="Consolas"/>
              </a:rPr>
              <a:t>continue, break, return</a:t>
            </a:r>
            <a:endParaRPr b="1" sz="2200">
              <a:solidFill>
                <a:srgbClr val="7030A0"/>
              </a:solidFill>
              <a:highlight>
                <a:srgbClr val="FFFF00"/>
              </a:highlight>
              <a:latin typeface="Consolas"/>
              <a:ea typeface="Consolas"/>
              <a:cs typeface="Consolas"/>
              <a:sym typeface="Consolas"/>
            </a:endParaRPr>
          </a:p>
          <a:p>
            <a:pPr indent="-91122" lvl="0" marL="182880" rtl="0" algn="l">
              <a:lnSpc>
                <a:spcPct val="90000"/>
              </a:lnSpc>
              <a:spcBef>
                <a:spcPts val="1200"/>
              </a:spcBef>
              <a:spcAft>
                <a:spcPts val="0"/>
              </a:spcAft>
              <a:buSzPct val="85000"/>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0" st="0"/>
                                            </p:txEl>
                                          </p:spTgt>
                                        </p:tgtEl>
                                        <p:attrNameLst>
                                          <p:attrName>style.visibility</p:attrName>
                                        </p:attrNameLst>
                                      </p:cBhvr>
                                      <p:to>
                                        <p:strVal val="visible"/>
                                      </p:to>
                                    </p:set>
                                    <p:anim calcmode="lin" valueType="num">
                                      <p:cBhvr additive="base">
                                        <p:cTn dur="500"/>
                                        <p:tgtEl>
                                          <p:spTgt spid="116">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1" st="1"/>
                                            </p:txEl>
                                          </p:spTgt>
                                        </p:tgtEl>
                                        <p:attrNameLst>
                                          <p:attrName>style.visibility</p:attrName>
                                        </p:attrNameLst>
                                      </p:cBhvr>
                                      <p:to>
                                        <p:strVal val="visible"/>
                                      </p:to>
                                    </p:set>
                                    <p:anim calcmode="lin" valueType="num">
                                      <p:cBhvr additive="base">
                                        <p:cTn dur="500"/>
                                        <p:tgtEl>
                                          <p:spTgt spid="116">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2" st="2"/>
                                            </p:txEl>
                                          </p:spTgt>
                                        </p:tgtEl>
                                        <p:attrNameLst>
                                          <p:attrName>style.visibility</p:attrName>
                                        </p:attrNameLst>
                                      </p:cBhvr>
                                      <p:to>
                                        <p:strVal val="visible"/>
                                      </p:to>
                                    </p:set>
                                    <p:anim calcmode="lin" valueType="num">
                                      <p:cBhvr additive="base">
                                        <p:cTn dur="500"/>
                                        <p:tgtEl>
                                          <p:spTgt spid="116">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3" st="3"/>
                                            </p:txEl>
                                          </p:spTgt>
                                        </p:tgtEl>
                                        <p:attrNameLst>
                                          <p:attrName>style.visibility</p:attrName>
                                        </p:attrNameLst>
                                      </p:cBhvr>
                                      <p:to>
                                        <p:strVal val="visible"/>
                                      </p:to>
                                    </p:set>
                                    <p:anim calcmode="lin" valueType="num">
                                      <p:cBhvr additive="base">
                                        <p:cTn dur="500"/>
                                        <p:tgtEl>
                                          <p:spTgt spid="116">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4" st="4"/>
                                            </p:txEl>
                                          </p:spTgt>
                                        </p:tgtEl>
                                        <p:attrNameLst>
                                          <p:attrName>style.visibility</p:attrName>
                                        </p:attrNameLst>
                                      </p:cBhvr>
                                      <p:to>
                                        <p:strVal val="visible"/>
                                      </p:to>
                                    </p:set>
                                    <p:anim calcmode="lin" valueType="num">
                                      <p:cBhvr additive="base">
                                        <p:cTn dur="500"/>
                                        <p:tgtEl>
                                          <p:spTgt spid="116">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16">
                                            <p:txEl>
                                              <p:pRg end="5" st="5"/>
                                            </p:txEl>
                                          </p:spTgt>
                                        </p:tgtEl>
                                        <p:attrNameLst>
                                          <p:attrName>style.visibility</p:attrName>
                                        </p:attrNameLst>
                                      </p:cBhvr>
                                      <p:to>
                                        <p:strVal val="visible"/>
                                      </p:to>
                                    </p:set>
                                    <p:anim calcmode="lin" valueType="num">
                                      <p:cBhvr additive="base">
                                        <p:cTn dur="500"/>
                                        <p:tgtEl>
                                          <p:spTgt spid="116">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7" st="7"/>
                                            </p:txEl>
                                          </p:spTgt>
                                        </p:tgtEl>
                                        <p:attrNameLst>
                                          <p:attrName>style.visibility</p:attrName>
                                        </p:attrNameLst>
                                      </p:cBhvr>
                                      <p:to>
                                        <p:strVal val="visible"/>
                                      </p:to>
                                    </p:set>
                                    <p:animEffect filter="fade" transition="in">
                                      <p:cBhvr>
                                        <p:cTn dur="1000"/>
                                        <p:tgtEl>
                                          <p:spTgt spid="11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8" st="8"/>
                                            </p:txEl>
                                          </p:spTgt>
                                        </p:tgtEl>
                                        <p:attrNameLst>
                                          <p:attrName>style.visibility</p:attrName>
                                        </p:attrNameLst>
                                      </p:cBhvr>
                                      <p:to>
                                        <p:strVal val="visible"/>
                                      </p:to>
                                    </p:set>
                                    <p:animEffect filter="fade" transition="in">
                                      <p:cBhvr>
                                        <p:cTn dur="1000"/>
                                        <p:tgtEl>
                                          <p:spTgt spid="117">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xEl>
                                              <p:pRg end="9" st="9"/>
                                            </p:txEl>
                                          </p:spTgt>
                                        </p:tgtEl>
                                        <p:attrNameLst>
                                          <p:attrName>style.visibility</p:attrName>
                                        </p:attrNameLst>
                                      </p:cBhvr>
                                      <p:to>
                                        <p:strVal val="visible"/>
                                      </p:to>
                                    </p:set>
                                    <p:animEffect filter="fade" transition="in">
                                      <p:cBhvr>
                                        <p:cTn dur="1000"/>
                                        <p:tgtEl>
                                          <p:spTgt spid="117">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20"/>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SÖZLÜK (DICTONARY)</a:t>
            </a:r>
            <a:endParaRPr/>
          </a:p>
        </p:txBody>
      </p:sp>
      <p:sp>
        <p:nvSpPr>
          <p:cNvPr id="301" name="Google Shape;301;p20"/>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90"/>
              <a:buNone/>
            </a:pPr>
            <a:r>
              <a:rPr lang="tr-TR" sz="1400"/>
              <a:t>Bu veri yapısı, tekil olarak anahtarları (keys) barındıran ve her anahtara bir değer (values) verilebilen bir yapıdır.  </a:t>
            </a:r>
            <a:endParaRPr/>
          </a:p>
          <a:p>
            <a:pPr indent="0" lvl="0" marL="0" rtl="0" algn="l">
              <a:lnSpc>
                <a:spcPct val="90000"/>
              </a:lnSpc>
              <a:spcBef>
                <a:spcPts val="1200"/>
              </a:spcBef>
              <a:spcAft>
                <a:spcPts val="0"/>
              </a:spcAft>
              <a:buSzPts val="1190"/>
              <a:buNone/>
            </a:pPr>
            <a:r>
              <a:rPr lang="tr-TR" sz="1400"/>
              <a:t>Tanımından hareketle bu veri yapısına </a:t>
            </a:r>
            <a:r>
              <a:rPr lang="tr-TR" sz="1400">
                <a:solidFill>
                  <a:srgbClr val="0070C0"/>
                </a:solidFill>
              </a:rPr>
              <a:t>sözlük</a:t>
            </a:r>
            <a:r>
              <a:rPr lang="tr-TR" sz="1400"/>
              <a:t> (</a:t>
            </a:r>
            <a:r>
              <a:rPr lang="tr-TR" sz="1400">
                <a:solidFill>
                  <a:srgbClr val="C00000"/>
                </a:solidFill>
              </a:rPr>
              <a:t>dictionary</a:t>
            </a:r>
            <a:r>
              <a:rPr lang="tr-TR" sz="1400"/>
              <a:t>) yada </a:t>
            </a:r>
            <a:r>
              <a:rPr lang="tr-TR" sz="1400">
                <a:solidFill>
                  <a:srgbClr val="0070C0"/>
                </a:solidFill>
              </a:rPr>
              <a:t>eşleme</a:t>
            </a:r>
            <a:r>
              <a:rPr lang="tr-TR" sz="1400"/>
              <a:t> (</a:t>
            </a:r>
            <a:r>
              <a:rPr lang="tr-TR" sz="1400">
                <a:solidFill>
                  <a:srgbClr val="C00000"/>
                </a:solidFill>
              </a:rPr>
              <a:t>map</a:t>
            </a:r>
            <a:r>
              <a:rPr lang="tr-TR" sz="1400"/>
              <a:t>) adı verilir.</a:t>
            </a:r>
            <a:endParaRPr/>
          </a:p>
          <a:p>
            <a:pPr indent="0" lvl="0" marL="0" rtl="0" algn="l">
              <a:lnSpc>
                <a:spcPct val="90000"/>
              </a:lnSpc>
              <a:spcBef>
                <a:spcPts val="0"/>
              </a:spcBef>
              <a:spcAft>
                <a:spcPts val="0"/>
              </a:spcAft>
              <a:buSzPts val="1190"/>
              <a:buNone/>
            </a:pPr>
            <a:r>
              <a:t/>
            </a:r>
            <a:endParaRPr sz="1400">
              <a:solidFill>
                <a:srgbClr val="0000FF"/>
              </a:solidFill>
              <a:highlight>
                <a:srgbClr val="FFFF00"/>
              </a:highlight>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#include &lt;stdio.h&gt;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#include &lt;string.h&gt; </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b="1" lang="tr-TR" sz="1400">
                <a:solidFill>
                  <a:srgbClr val="00B050"/>
                </a:solidFill>
                <a:latin typeface="Consolas"/>
                <a:ea typeface="Consolas"/>
                <a:cs typeface="Consolas"/>
                <a:sym typeface="Consolas"/>
              </a:rPr>
              <a:t>#define MAX_ESLEME 100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//Sözlükte en fazla 100 eşleşme olacak.</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eslesmeSayisi = 0; // Aktif sözlük Uzunluğu</a:t>
            </a:r>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keys[MAX_ESLEME][100]; </a:t>
            </a:r>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values[MAX_ESLEME]; </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 devamı yanda</a:t>
            </a:r>
            <a:endParaRPr/>
          </a:p>
        </p:txBody>
      </p:sp>
      <p:sp>
        <p:nvSpPr>
          <p:cNvPr id="302" name="Google Shape;302;p20"/>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indisiBul(</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for (i = 0; i &lt; eslesmeSayisi; i++) {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if (strcmp(keys[i], key) == 0)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return i;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return -1;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sozlugeEkle(</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value)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index = indisiBul(key);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if (index == -1) {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strcpy(keys[eslesmeSayisi], key);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values[eslesmeSayisi] = value;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eslesmeSayisi++;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 else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values[index] = value;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1200"/>
              </a:spcBef>
              <a:spcAft>
                <a:spcPts val="0"/>
              </a:spcAft>
              <a:buSzPts val="1190"/>
              <a:buNone/>
            </a:pPr>
            <a:r>
              <a:rPr lang="tr-TR" sz="1400">
                <a:latin typeface="Consolas"/>
                <a:ea typeface="Consolas"/>
                <a:cs typeface="Consolas"/>
                <a:sym typeface="Consolas"/>
              </a:rPr>
              <a:t>// ... devamı sonraki sayfa</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21"/>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SÖZLÜK (DICTONARY)…</a:t>
            </a:r>
            <a:endParaRPr/>
          </a:p>
        </p:txBody>
      </p:sp>
      <p:sp>
        <p:nvSpPr>
          <p:cNvPr id="309" name="Google Shape;309;p2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sozlukteBul(</a:t>
            </a:r>
            <a:r>
              <a:rPr lang="tr-TR" sz="1400">
                <a:solidFill>
                  <a:srgbClr val="0000FF"/>
                </a:solidFill>
                <a:latin typeface="Consolas"/>
                <a:ea typeface="Consolas"/>
                <a:cs typeface="Consolas"/>
                <a:sym typeface="Consolas"/>
              </a:rPr>
              <a:t>char</a:t>
            </a:r>
            <a:r>
              <a:rPr lang="tr-TR" sz="1400">
                <a:latin typeface="Consolas"/>
                <a:ea typeface="Consolas"/>
                <a:cs typeface="Consolas"/>
                <a:sym typeface="Consolas"/>
              </a:rPr>
              <a:t> key[])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index = indisiBul(key);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if (index == -1)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return -1;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else</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return values[index];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sozluguYazdir()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for (int i = 0; i&lt;eslesmeSayisi; i++)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printf("%s: %d\n", keys[i], values[i]);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 devamı yanda</a:t>
            </a:r>
            <a:endParaRPr/>
          </a:p>
        </p:txBody>
      </p:sp>
      <p:sp>
        <p:nvSpPr>
          <p:cNvPr id="310" name="Google Shape;310;p2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int main()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sozlugeEkle("Elma", 100);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sozlugeEkle("Armut", 200);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sozlugeEkle("Muz", 300); </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printf("Sozluk İçeriği: \n");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sozluguYazdir(); </a:t>
            </a:r>
            <a:endParaRPr/>
          </a:p>
          <a:p>
            <a:pPr indent="0" lvl="0" marL="0" rtl="0" algn="l">
              <a:lnSpc>
                <a:spcPct val="9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printf("\nElmanın Sözlükteki Değeri: %d\n",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sozlukteBul("Elma"));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printf("Muzun İndisi: %d\n",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indisiBul("Muz"));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   return 0; </a:t>
            </a:r>
            <a:endParaRPr/>
          </a:p>
          <a:p>
            <a:pPr indent="0" lvl="0" marL="0" rtl="0" algn="l">
              <a:lnSpc>
                <a:spcPct val="90000"/>
              </a:lnSpc>
              <a:spcBef>
                <a:spcPts val="0"/>
              </a:spcBef>
              <a:spcAft>
                <a:spcPts val="0"/>
              </a:spcAft>
              <a:buSzPts val="1190"/>
              <a:buNone/>
            </a:pPr>
            <a:r>
              <a:rPr lang="tr-TR" sz="1400">
                <a:latin typeface="Consolas"/>
                <a:ea typeface="Consolas"/>
                <a:cs typeface="Consolas"/>
                <a:sym typeface="Consolas"/>
              </a:rPr>
              <a:t>}</a:t>
            </a:r>
            <a:endParaRPr sz="1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22"/>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p>
            <a:pPr indent="0" lvl="0" marL="0" rtl="0" algn="l">
              <a:lnSpc>
                <a:spcPct val="80000"/>
              </a:lnSpc>
              <a:spcBef>
                <a:spcPts val="0"/>
              </a:spcBef>
              <a:spcAft>
                <a:spcPts val="0"/>
              </a:spcAft>
              <a:buSzPts val="8000"/>
              <a:buFont typeface="Cambria"/>
              <a:buNone/>
            </a:pPr>
            <a:r>
              <a:rPr lang="tr-TR"/>
              <a:t>DINLEDIĞINIZ IÇIN TEŞEKKÜR EDERIM.</a:t>
            </a:r>
            <a:endParaRPr/>
          </a:p>
        </p:txBody>
      </p:sp>
      <p:sp>
        <p:nvSpPr>
          <p:cNvPr id="316" name="Google Shape;316;p22"/>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rPr lang="tr-TR">
                <a:solidFill>
                  <a:srgbClr val="7F7F7F"/>
                </a:solidFill>
              </a:rPr>
              <a:t>İlhan ÖZKAN, hoydabre@gmail.com</a:t>
            </a:r>
            <a:br>
              <a:rPr lang="tr-TR">
                <a:solidFill>
                  <a:srgbClr val="7F7F7F"/>
                </a:solidFill>
              </a:rPr>
            </a:br>
            <a:r>
              <a:rPr lang="tr-TR">
                <a:solidFill>
                  <a:srgbClr val="7F7F7F"/>
                </a:solidFill>
              </a:rPr>
              <a:t>Elektronik Yüksek Mühendisi</a:t>
            </a:r>
            <a:br>
              <a:rPr lang="tr-TR">
                <a:solidFill>
                  <a:srgbClr val="7F7F7F"/>
                </a:solidFill>
              </a:rPr>
            </a:br>
            <a:r>
              <a:rPr lang="tr-TR">
                <a:solidFill>
                  <a:srgbClr val="7F7F7F"/>
                </a:solidFill>
              </a:rPr>
              <a:t>Mayıs 2020</a:t>
            </a:r>
            <a:endParaRPr>
              <a:solidFill>
                <a:srgbClr val="7F7F7F"/>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3"/>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DEVINGEN (DYNAMIC) BELLEK TAHSİSİ</a:t>
            </a:r>
            <a:endParaRPr/>
          </a:p>
        </p:txBody>
      </p:sp>
      <p:sp>
        <p:nvSpPr>
          <p:cNvPr id="124" name="Google Shape;124;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530"/>
              <a:buNone/>
            </a:pPr>
            <a:r>
              <a:rPr lang="tr-TR" sz="1800"/>
              <a:t>Göstericilerin (pointer) bellek adreslerini tutan  değişkenler olduğu daha önce açıklanmıştı. </a:t>
            </a:r>
            <a:endParaRPr/>
          </a:p>
          <a:p>
            <a:pPr indent="0" lvl="0" marL="0" rtl="0" algn="l">
              <a:lnSpc>
                <a:spcPct val="100000"/>
              </a:lnSpc>
              <a:spcBef>
                <a:spcPts val="1200"/>
              </a:spcBef>
              <a:spcAft>
                <a:spcPts val="0"/>
              </a:spcAft>
              <a:buSzPts val="1530"/>
              <a:buNone/>
            </a:pPr>
            <a:r>
              <a:rPr lang="tr-TR" sz="1800"/>
              <a:t>C yapısal bir olduğundan, programlama için bazı sabit kurallara sahiptir. Örneğin bir dizinin boyutunu tanımlandıktan sonra değiştirmezsiniz. Bu durumda çalıştırma anında istenilen boyuta göre dizi oluşturulabilir. Çalıştırma anında istenilen boyutta oluşturulabilen bu dizileri de göstericiler sayesinde işleriz.</a:t>
            </a:r>
            <a:endParaRPr/>
          </a:p>
          <a:p>
            <a:pPr indent="0" lvl="0" marL="0" rtl="0" algn="l">
              <a:lnSpc>
                <a:spcPct val="100000"/>
              </a:lnSpc>
              <a:spcBef>
                <a:spcPts val="1200"/>
              </a:spcBef>
              <a:spcAft>
                <a:spcPts val="0"/>
              </a:spcAft>
              <a:buSzPts val="1530"/>
              <a:buNone/>
            </a:pPr>
            <a:r>
              <a:rPr lang="tr-TR" sz="1800"/>
              <a:t>Çalıştırma anındaki bellek tahsisine Dinamik/Devingen Bellek Tahsisi denir. </a:t>
            </a:r>
            <a:r>
              <a:rPr b="1" lang="tr-TR" sz="1800">
                <a:latin typeface="Consolas"/>
                <a:ea typeface="Consolas"/>
                <a:cs typeface="Consolas"/>
                <a:sym typeface="Consolas"/>
              </a:rPr>
              <a:t>malloc()</a:t>
            </a:r>
            <a:r>
              <a:rPr lang="tr-TR" sz="1800"/>
              <a:t>, </a:t>
            </a:r>
            <a:r>
              <a:rPr b="1" lang="tr-TR" sz="1800">
                <a:latin typeface="Consolas"/>
                <a:ea typeface="Consolas"/>
                <a:cs typeface="Consolas"/>
                <a:sym typeface="Consolas"/>
              </a:rPr>
              <a:t>calloc()</a:t>
            </a:r>
            <a:r>
              <a:rPr lang="tr-TR" sz="1800"/>
              <a:t>, </a:t>
            </a:r>
            <a:r>
              <a:rPr b="1" lang="tr-TR" sz="1800">
                <a:latin typeface="Consolas"/>
                <a:ea typeface="Consolas"/>
                <a:cs typeface="Consolas"/>
                <a:sym typeface="Consolas"/>
              </a:rPr>
              <a:t>free()</a:t>
            </a:r>
            <a:r>
              <a:rPr lang="tr-TR" sz="1800"/>
              <a:t> ve </a:t>
            </a:r>
            <a:r>
              <a:rPr b="1" lang="tr-TR" sz="1800">
                <a:latin typeface="Consolas"/>
                <a:ea typeface="Consolas"/>
                <a:cs typeface="Consolas"/>
                <a:sym typeface="Consolas"/>
              </a:rPr>
              <a:t>realloc()</a:t>
            </a:r>
            <a:r>
              <a:rPr lang="tr-TR" sz="1800">
                <a:latin typeface="Consolas"/>
                <a:ea typeface="Consolas"/>
                <a:cs typeface="Consolas"/>
                <a:sym typeface="Consolas"/>
              </a:rPr>
              <a:t> </a:t>
            </a:r>
            <a:r>
              <a:rPr lang="tr-TR" sz="1800"/>
              <a:t>fonksiyonları kullanılarak yapılan dinamik bellek tahsisi,  verimli bellek yönetimi için olmazsa olmazlarıdır.</a:t>
            </a:r>
            <a:endParaRPr/>
          </a:p>
          <a:p>
            <a:pPr indent="0" lvl="0" marL="0" rtl="0" algn="l">
              <a:lnSpc>
                <a:spcPct val="100000"/>
              </a:lnSpc>
              <a:spcBef>
                <a:spcPts val="1200"/>
              </a:spcBef>
              <a:spcAft>
                <a:spcPts val="0"/>
              </a:spcAft>
              <a:buSzPts val="1530"/>
              <a:buNone/>
            </a:pPr>
            <a:r>
              <a:rPr lang="tr-TR" sz="1800"/>
              <a:t>Bu fonksiyonlar </a:t>
            </a:r>
            <a:r>
              <a:rPr b="1" lang="tr-TR" sz="1800">
                <a:latin typeface="Consolas"/>
                <a:ea typeface="Consolas"/>
                <a:cs typeface="Consolas"/>
                <a:sym typeface="Consolas"/>
              </a:rPr>
              <a:t>stdlib.h</a:t>
            </a:r>
            <a:r>
              <a:rPr lang="tr-TR" sz="1800"/>
              <a:t> başlık dosyasında bulunmaktadır.</a:t>
            </a:r>
            <a:endParaRPr/>
          </a:p>
          <a:p>
            <a:pPr indent="0" lvl="0" marL="0" rtl="0" algn="l">
              <a:lnSpc>
                <a:spcPct val="100000"/>
              </a:lnSpc>
              <a:spcBef>
                <a:spcPts val="1200"/>
              </a:spcBef>
              <a:spcAft>
                <a:spcPts val="0"/>
              </a:spcAft>
              <a:buSzPts val="1530"/>
              <a:buNone/>
            </a:pPr>
            <a:r>
              <a:rPr lang="tr-TR" sz="1800"/>
              <a:t>Dinamik olarak tahsis edilen bellekteki veriler </a:t>
            </a:r>
            <a:r>
              <a:rPr lang="tr-TR" sz="1800">
                <a:solidFill>
                  <a:srgbClr val="0070C0"/>
                </a:solidFill>
              </a:rPr>
              <a:t>yığın</a:t>
            </a:r>
            <a:r>
              <a:rPr lang="tr-TR" sz="1800"/>
              <a:t> (</a:t>
            </a:r>
            <a:r>
              <a:rPr lang="tr-TR" sz="1800">
                <a:solidFill>
                  <a:srgbClr val="C00000"/>
                </a:solidFill>
              </a:rPr>
              <a:t>heap</a:t>
            </a:r>
            <a:r>
              <a:rPr lang="tr-TR" sz="1800"/>
              <a:t>) bellekte tutulur. Yerel değişkenlerin son konulan verinin ilk geri alındığı  </a:t>
            </a:r>
            <a:r>
              <a:rPr lang="tr-TR" sz="1800">
                <a:solidFill>
                  <a:srgbClr val="0070C0"/>
                </a:solidFill>
              </a:rPr>
              <a:t>istif</a:t>
            </a:r>
            <a:r>
              <a:rPr lang="tr-TR" sz="1800"/>
              <a:t> (</a:t>
            </a:r>
            <a:r>
              <a:rPr lang="tr-TR" sz="1800">
                <a:solidFill>
                  <a:srgbClr val="C00000"/>
                </a:solidFill>
              </a:rPr>
              <a:t>stack</a:t>
            </a:r>
            <a:r>
              <a:rPr lang="tr-TR" sz="1800"/>
              <a:t>) bellekte tutulduğu, statik ve global değişkenlerin de </a:t>
            </a:r>
            <a:r>
              <a:rPr lang="tr-TR" sz="1800">
                <a:solidFill>
                  <a:srgbClr val="0070C0"/>
                </a:solidFill>
              </a:rPr>
              <a:t>veri</a:t>
            </a:r>
            <a:r>
              <a:rPr lang="tr-TR" sz="1800"/>
              <a:t> (</a:t>
            </a:r>
            <a:r>
              <a:rPr lang="tr-TR" sz="1800">
                <a:solidFill>
                  <a:srgbClr val="C00000"/>
                </a:solidFill>
              </a:rPr>
              <a:t>data</a:t>
            </a:r>
            <a:r>
              <a:rPr lang="tr-TR" sz="1800"/>
              <a:t>) bellekte tutulduğu daha önce anlatılmıştı.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4"/>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DEVINGEN (DYNAMIC) BELLEK TAHSİS FONKSIYONLARI</a:t>
            </a:r>
            <a:endParaRPr/>
          </a:p>
        </p:txBody>
      </p:sp>
      <p:sp>
        <p:nvSpPr>
          <p:cNvPr id="131" name="Google Shape;131;p4"/>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b="1" lang="tr-TR" sz="1200">
                <a:latin typeface="Consolas"/>
                <a:ea typeface="Consolas"/>
                <a:cs typeface="Consolas"/>
                <a:sym typeface="Consolas"/>
              </a:rPr>
              <a:t>ptr = (cast-type*) malloc(byte-size);</a:t>
            </a:r>
            <a:endParaRPr/>
          </a:p>
          <a:p>
            <a:pPr indent="0" lvl="0" marL="0" rtl="0" algn="l">
              <a:lnSpc>
                <a:spcPct val="120000"/>
              </a:lnSpc>
              <a:spcBef>
                <a:spcPts val="0"/>
              </a:spcBef>
              <a:spcAft>
                <a:spcPts val="0"/>
              </a:spcAft>
              <a:buSzPts val="1190"/>
              <a:buNone/>
            </a:pPr>
            <a:r>
              <a:rPr lang="tr-TR" sz="1400"/>
              <a:t>malloc fonksiyonu, belirtilen boyutta tek bir büyük bellek bloğunu dinamik olarak tahsis etmek için kullanılır. Herhangi bir biçimdeki bir göstericiye dönüştürülebilen void türünde bir gösterici döndürür.</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int* ptr1;</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ptr1 = (int*) malloc(50 * sizeof(int)); </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b="1" lang="tr-TR" sz="1200">
                <a:latin typeface="Consolas"/>
                <a:ea typeface="Consolas"/>
                <a:cs typeface="Consolas"/>
                <a:sym typeface="Consolas"/>
              </a:rPr>
              <a:t>ptr = (cast-type*) calloc(n, element-size);</a:t>
            </a:r>
            <a:endParaRPr b="1" sz="12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t>calloc fonksiyonu, belirtilen türdeki belirtilen sayıda bellek bloğunu </a:t>
            </a:r>
            <a:r>
              <a:rPr lang="tr-TR" sz="1400">
                <a:solidFill>
                  <a:srgbClr val="FF0000"/>
                </a:solidFill>
              </a:rPr>
              <a:t>birbirine</a:t>
            </a:r>
            <a:r>
              <a:rPr lang="tr-TR" sz="1400"/>
              <a:t> </a:t>
            </a:r>
            <a:r>
              <a:rPr lang="tr-TR" sz="1400">
                <a:solidFill>
                  <a:srgbClr val="FF0000"/>
                </a:solidFill>
              </a:rPr>
              <a:t>bitişik olarak </a:t>
            </a:r>
            <a:r>
              <a:rPr lang="tr-TR" sz="1400"/>
              <a:t>(</a:t>
            </a:r>
            <a:r>
              <a:rPr lang="tr-TR" sz="1400">
                <a:solidFill>
                  <a:srgbClr val="C00000"/>
                </a:solidFill>
              </a:rPr>
              <a:t>contiguous</a:t>
            </a:r>
            <a:r>
              <a:rPr lang="tr-TR" sz="1400"/>
              <a:t>) dinamik olarak tahsis etmek için kullanılır.</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float* ptr2;</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ptr2 = (float*) calloc(20, sizeof(float));</a:t>
            </a:r>
            <a:endParaRPr sz="1200">
              <a:latin typeface="Consolas"/>
              <a:ea typeface="Consolas"/>
              <a:cs typeface="Consolas"/>
              <a:sym typeface="Consolas"/>
            </a:endParaRPr>
          </a:p>
        </p:txBody>
      </p:sp>
      <p:sp>
        <p:nvSpPr>
          <p:cNvPr id="132" name="Google Shape;132;p4"/>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020"/>
              <a:buNone/>
            </a:pPr>
            <a:r>
              <a:rPr b="1" lang="tr-TR" sz="1200">
                <a:latin typeface="Consolas"/>
                <a:ea typeface="Consolas"/>
                <a:cs typeface="Consolas"/>
                <a:sym typeface="Consolas"/>
              </a:rPr>
              <a:t>ptr = realloc(ptr, newSize);</a:t>
            </a:r>
            <a:endParaRPr b="1"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t>realloc fonksiyonu, daha önce tahsis edilmiş bir belleğin miktarını değiştirmek için kullanılır.</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ptr1 = (int*) realloc(ptr1, 10 * sizeof(int));</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ptr2 = (float*) realloc(ptr2, 40 * sizeof(float));</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ctr">
              <a:lnSpc>
                <a:spcPct val="120000"/>
              </a:lnSpc>
              <a:spcBef>
                <a:spcPts val="0"/>
              </a:spcBef>
              <a:spcAft>
                <a:spcPts val="0"/>
              </a:spcAft>
              <a:buSzPts val="1020"/>
              <a:buNone/>
            </a:pPr>
            <a:r>
              <a:rPr b="1" i="1" lang="tr-TR" sz="1200"/>
              <a:t>Malloc, calloc ve realloc fonksiyonları bellek tahsis edemez ise NULL gösterici geri döndürür.</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b="1" lang="tr-TR" sz="1200">
                <a:latin typeface="Consolas"/>
                <a:ea typeface="Consolas"/>
                <a:cs typeface="Consolas"/>
                <a:sym typeface="Consolas"/>
              </a:rPr>
              <a:t>free(ptr);</a:t>
            </a:r>
            <a:endParaRPr/>
          </a:p>
          <a:p>
            <a:pPr indent="0" lvl="0" marL="0" rtl="0" algn="l">
              <a:lnSpc>
                <a:spcPct val="120000"/>
              </a:lnSpc>
              <a:spcBef>
                <a:spcPts val="0"/>
              </a:spcBef>
              <a:spcAft>
                <a:spcPts val="0"/>
              </a:spcAft>
              <a:buSzPts val="1020"/>
              <a:buNone/>
            </a:pPr>
            <a:r>
              <a:rPr lang="tr-TR" sz="1200"/>
              <a:t>Free fonksiyonu, tahsis edilen belleği serbest bırakmak için kullanılır. malloc() ve calloc() işlevleri kullanılarak tahsis edilen bellek serbest bırakılır.</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free(ptr1);</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ptr1 = NULL;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Font typeface="Cambria"/>
              <a:buNone/>
            </a:pPr>
            <a:r>
              <a:rPr lang="tr-TR" sz="2400"/>
              <a:t>DEVINGEN BELLEK TAHSİSİ I</a:t>
            </a:r>
            <a:endParaRPr/>
          </a:p>
        </p:txBody>
      </p:sp>
      <p:sp>
        <p:nvSpPr>
          <p:cNvPr id="139" name="Google Shape;139;p5"/>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&lt;stdlib.h&gt;</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#include &lt;time.h&gt;</a:t>
            </a:r>
            <a:endParaRPr/>
          </a:p>
          <a:p>
            <a:pPr indent="0" lvl="0" marL="0" rtl="0" algn="l">
              <a:lnSpc>
                <a:spcPct val="120000"/>
              </a:lnSpc>
              <a:spcBef>
                <a:spcPts val="0"/>
              </a:spcBef>
              <a:spcAft>
                <a:spcPts val="0"/>
              </a:spcAft>
              <a:buSzPts val="1020"/>
              <a:buNone/>
            </a:pP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main()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notlar;</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n, 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srand(time(NULL)); //Notlar ratgele atanacak.</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printf("Öğrenci Sayısını Giriniz:");</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scanf("%d",&amp;n);  // 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printf("%d Elemanlı Notlar Dizisi Oluşturulacak\n", n);</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notlar = (</a:t>
            </a:r>
            <a:r>
              <a:rPr lang="tr-TR" sz="1200">
                <a:solidFill>
                  <a:srgbClr val="0000FF"/>
                </a:solidFill>
                <a:latin typeface="Consolas"/>
                <a:ea typeface="Consolas"/>
                <a:cs typeface="Consolas"/>
                <a:sym typeface="Consolas"/>
              </a:rPr>
              <a:t>int</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malloc(n * sizeof(</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 // II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if (notlar == NULL)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printf("Hafıza tahsis edilemedi!\n");</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exit(-1); //İşletim sistemine hata ile dönülüyor.</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 else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printf("Hafıza başarılı bir şekilde tahsis edildi.\n");</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for (i = 0; i &lt; n; ++i)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notlar[i] = rand()%100; // III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printf("Öğrenci Notları:\n");</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for (i = 0; i &lt; n; ++i)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printf("%d, ", notlar[i]);</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free(notlar); //IV</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    return 0;</a:t>
            </a:r>
            <a:endParaRPr/>
          </a:p>
          <a:p>
            <a:pPr indent="0" lvl="0" marL="0" rtl="0" algn="l">
              <a:lnSpc>
                <a:spcPct val="120000"/>
              </a:lnSpc>
              <a:spcBef>
                <a:spcPts val="0"/>
              </a:spcBef>
              <a:spcAft>
                <a:spcPts val="0"/>
              </a:spcAft>
              <a:buSzPts val="1020"/>
              <a:buNone/>
            </a:pPr>
            <a:r>
              <a:rPr lang="tr-TR" sz="1200">
                <a:latin typeface="Consolas"/>
                <a:ea typeface="Consolas"/>
                <a:cs typeface="Consolas"/>
                <a:sym typeface="Consolas"/>
              </a:rPr>
              <a:t>}</a:t>
            </a:r>
            <a:endParaRPr/>
          </a:p>
          <a:p>
            <a:pPr indent="0" lvl="0" marL="0" rtl="0" algn="l">
              <a:lnSpc>
                <a:spcPct val="120000"/>
              </a:lnSpc>
              <a:spcBef>
                <a:spcPts val="0"/>
              </a:spcBef>
              <a:spcAft>
                <a:spcPts val="0"/>
              </a:spcAft>
              <a:buSzPts val="1020"/>
              <a:buNone/>
            </a:pPr>
            <a:r>
              <a:t/>
            </a:r>
            <a:endParaRPr sz="1200">
              <a:latin typeface="Consolas"/>
              <a:ea typeface="Consolas"/>
              <a:cs typeface="Consolas"/>
              <a:sym typeface="Consolas"/>
            </a:endParaRPr>
          </a:p>
        </p:txBody>
      </p:sp>
      <p:sp>
        <p:nvSpPr>
          <p:cNvPr id="140" name="Google Shape;140;p5"/>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20000"/>
              </a:lnSpc>
              <a:spcBef>
                <a:spcPts val="0"/>
              </a:spcBef>
              <a:spcAft>
                <a:spcPts val="0"/>
              </a:spcAft>
              <a:buSzPts val="1360"/>
              <a:buNone/>
            </a:pPr>
            <a:r>
              <a:rPr lang="tr-TR" sz="1600"/>
              <a:t>Yanda öğrenci sayısını çalıştırma anında alıp, bu öğrencilere ilişkin notları rastgele belirleyen bir program verilmiştir.</a:t>
            </a:r>
            <a:endParaRPr/>
          </a:p>
          <a:p>
            <a:pPr indent="0" lvl="0" marL="0" rtl="0" algn="l">
              <a:lnSpc>
                <a:spcPct val="120000"/>
              </a:lnSpc>
              <a:spcBef>
                <a:spcPts val="0"/>
              </a:spcBef>
              <a:spcAft>
                <a:spcPts val="0"/>
              </a:spcAft>
              <a:buSzPts val="1360"/>
              <a:buNone/>
            </a:pPr>
            <a:r>
              <a:rPr lang="tr-TR" sz="1600"/>
              <a:t>I-Öğrenci sayısı çalıştırma anında konsoldan okunuyor.</a:t>
            </a:r>
            <a:endParaRPr/>
          </a:p>
          <a:p>
            <a:pPr indent="0" lvl="0" marL="0" rtl="0" algn="l">
              <a:lnSpc>
                <a:spcPct val="120000"/>
              </a:lnSpc>
              <a:spcBef>
                <a:spcPts val="0"/>
              </a:spcBef>
              <a:spcAft>
                <a:spcPts val="0"/>
              </a:spcAft>
              <a:buSzPts val="1360"/>
              <a:buNone/>
            </a:pPr>
            <a:r>
              <a:rPr lang="tr-TR" sz="1600"/>
              <a:t>II-Notlar tamsayı olacak şekilde yığın (heap) bellekten yer ayrılıyor.</a:t>
            </a:r>
            <a:endParaRPr/>
          </a:p>
          <a:p>
            <a:pPr indent="0" lvl="0" marL="0" rtl="0" algn="l">
              <a:lnSpc>
                <a:spcPct val="120000"/>
              </a:lnSpc>
              <a:spcBef>
                <a:spcPts val="0"/>
              </a:spcBef>
              <a:spcAft>
                <a:spcPts val="0"/>
              </a:spcAft>
              <a:buSzPts val="1360"/>
              <a:buNone/>
            </a:pPr>
            <a:r>
              <a:rPr lang="tr-TR" sz="1600"/>
              <a:t>III-Ayrılan hafıza, tamsayı dizisi gibi kullanılabilir. Burada dikkat edilmesi gereken, dizi boyutundan daha sonraki bellek bölgesini değiştirecek şekilde gösterici kullanılmamalıdır.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6"/>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2400"/>
              <a:buFont typeface="Cambria"/>
              <a:buNone/>
            </a:pPr>
            <a:r>
              <a:rPr lang="tr-TR" sz="2400"/>
              <a:t>DEVINGEN BELLEK TAHSİSİ II</a:t>
            </a:r>
            <a:endParaRPr/>
          </a:p>
        </p:txBody>
      </p:sp>
      <p:sp>
        <p:nvSpPr>
          <p:cNvPr id="147" name="Google Shape;147;p6"/>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&lt;stdio.h&gt;</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#include &lt;stdlib.h&gt;</a:t>
            </a:r>
            <a:endParaRPr/>
          </a:p>
          <a:p>
            <a:pPr indent="0" lvl="0" marL="0" rtl="0" algn="l">
              <a:lnSpc>
                <a:spcPct val="120000"/>
              </a:lnSpc>
              <a:spcBef>
                <a:spcPts val="0"/>
              </a:spcBef>
              <a:spcAft>
                <a:spcPts val="0"/>
              </a:spcAft>
              <a:buSzPts val="1190"/>
              <a:buNone/>
            </a:pPr>
            <a:r>
              <a:t/>
            </a:r>
            <a:endParaRPr sz="1400">
              <a:latin typeface="Consolas"/>
              <a:ea typeface="Consolas"/>
              <a:cs typeface="Consolas"/>
              <a:sym typeface="Consolas"/>
            </a:endParaRPr>
          </a:p>
          <a:p>
            <a:pPr indent="0" lvl="0" marL="0" rtl="0" algn="l">
              <a:lnSpc>
                <a:spcPct val="120000"/>
              </a:lnSpc>
              <a:spcBef>
                <a:spcPts val="0"/>
              </a:spcBef>
              <a:spcAft>
                <a:spcPts val="0"/>
              </a:spcAft>
              <a:buSzPts val="1190"/>
              <a:buNone/>
            </a:pP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main()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string;</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printf("Girilen Metin En Fazla Kaç Karakter:");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scanf("%d",&amp;n);  // 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string = (</a:t>
            </a:r>
            <a:r>
              <a:rPr lang="tr-TR" sz="1400">
                <a:solidFill>
                  <a:srgbClr val="0000FF"/>
                </a:solidFill>
                <a:latin typeface="Consolas"/>
                <a:ea typeface="Consolas"/>
                <a:cs typeface="Consolas"/>
                <a:sym typeface="Consolas"/>
              </a:rPr>
              <a:t>char</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malloc(n); // II</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if (string == NULL)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printf("Hafıza tahsis edilemedi!\n");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exit(-1); //İşletim sistemine hata ile dönülüyor.</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 else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printf("Hafıza başarılı bir şekilde tahsis edildi.\n");</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puts("Metni Giriniz:");</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scanf("%s",string);</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printf("Girilen Metin:\n%s",string);</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    return 0;</a:t>
            </a:r>
            <a:endParaRPr/>
          </a:p>
          <a:p>
            <a:pPr indent="0" lvl="0" marL="0" rtl="0" algn="l">
              <a:lnSpc>
                <a:spcPct val="120000"/>
              </a:lnSpc>
              <a:spcBef>
                <a:spcPts val="0"/>
              </a:spcBef>
              <a:spcAft>
                <a:spcPts val="0"/>
              </a:spcAft>
              <a:buSzPts val="1190"/>
              <a:buNone/>
            </a:pPr>
            <a:r>
              <a:rPr lang="tr-TR" sz="1400">
                <a:latin typeface="Consolas"/>
                <a:ea typeface="Consolas"/>
                <a:cs typeface="Consolas"/>
                <a:sym typeface="Consolas"/>
              </a:rPr>
              <a:t>}</a:t>
            </a:r>
            <a:endParaRPr sz="1400">
              <a:latin typeface="Consolas"/>
              <a:ea typeface="Consolas"/>
              <a:cs typeface="Consolas"/>
              <a:sym typeface="Consolas"/>
            </a:endParaRPr>
          </a:p>
        </p:txBody>
      </p:sp>
      <p:sp>
        <p:nvSpPr>
          <p:cNvPr id="148" name="Google Shape;148;p6"/>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0"/>
              </a:spcBef>
              <a:spcAft>
                <a:spcPts val="0"/>
              </a:spcAft>
              <a:buSzPts val="1360"/>
              <a:buNone/>
            </a:pPr>
            <a:r>
              <a:rPr lang="tr-TR" sz="1600"/>
              <a:t>Yanda karakter sayısını çalıştırma anında alıp, yığın bellekte bir dizgi (string) oluşturan bir program verilmiştir.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000"/>
              <a:buFont typeface="Cambria"/>
              <a:buNone/>
            </a:pPr>
            <a:r>
              <a:rPr lang="tr-TR"/>
              <a:t>DEVİNGEN (DYNAMIC) VERİ YAPILARI</a:t>
            </a:r>
            <a:endParaRPr/>
          </a:p>
        </p:txBody>
      </p:sp>
      <p:sp>
        <p:nvSpPr>
          <p:cNvPr id="154" name="Google Shape;154;p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tr-TR"/>
              <a:t>Çalıştırma anında bellek tahsis edilerek kullanılan veri yapılarına devingen (dynamic) veri yapıları denir.</a:t>
            </a:r>
            <a:endParaRPr/>
          </a:p>
          <a:p>
            <a:pPr indent="-182880" lvl="0" marL="182880" rtl="0" algn="l">
              <a:lnSpc>
                <a:spcPct val="90000"/>
              </a:lnSpc>
              <a:spcBef>
                <a:spcPts val="1200"/>
              </a:spcBef>
              <a:spcAft>
                <a:spcPts val="0"/>
              </a:spcAft>
              <a:buSzPts val="1700"/>
              <a:buChar char="▪"/>
            </a:pPr>
            <a:r>
              <a:rPr lang="tr-TR"/>
              <a:t>En çok kullanılan veri yapıları;</a:t>
            </a:r>
            <a:endParaRPr/>
          </a:p>
          <a:p>
            <a:pPr indent="-182880" lvl="0" marL="182880" rtl="0" algn="l">
              <a:lnSpc>
                <a:spcPct val="90000"/>
              </a:lnSpc>
              <a:spcBef>
                <a:spcPts val="1200"/>
              </a:spcBef>
              <a:spcAft>
                <a:spcPts val="0"/>
              </a:spcAft>
              <a:buSzPts val="1700"/>
              <a:buChar char="▪"/>
            </a:pPr>
            <a:r>
              <a:rPr lang="tr-TR"/>
              <a:t>Bağlı Listeler (linked-List)</a:t>
            </a:r>
            <a:endParaRPr/>
          </a:p>
          <a:p>
            <a:pPr indent="-182880" lvl="0" marL="182880" rtl="0" algn="l">
              <a:lnSpc>
                <a:spcPct val="90000"/>
              </a:lnSpc>
              <a:spcBef>
                <a:spcPts val="1200"/>
              </a:spcBef>
              <a:spcAft>
                <a:spcPts val="0"/>
              </a:spcAft>
              <a:buSzPts val="1700"/>
              <a:buChar char="▪"/>
            </a:pPr>
            <a:r>
              <a:rPr lang="tr-TR"/>
              <a:t>İstifler (Stacks)</a:t>
            </a:r>
            <a:endParaRPr/>
          </a:p>
          <a:p>
            <a:pPr indent="-182880" lvl="0" marL="182880" rtl="0" algn="l">
              <a:lnSpc>
                <a:spcPct val="90000"/>
              </a:lnSpc>
              <a:spcBef>
                <a:spcPts val="1200"/>
              </a:spcBef>
              <a:spcAft>
                <a:spcPts val="0"/>
              </a:spcAft>
              <a:buSzPts val="1700"/>
              <a:buChar char="▪"/>
            </a:pPr>
            <a:r>
              <a:rPr lang="tr-TR"/>
              <a:t>Kuyruklar (Queues)</a:t>
            </a:r>
            <a:endParaRPr/>
          </a:p>
          <a:p>
            <a:pPr indent="-182880" lvl="0" marL="182880" rtl="0" algn="l">
              <a:lnSpc>
                <a:spcPct val="90000"/>
              </a:lnSpc>
              <a:spcBef>
                <a:spcPts val="1200"/>
              </a:spcBef>
              <a:spcAft>
                <a:spcPts val="0"/>
              </a:spcAft>
              <a:buSzPts val="1700"/>
              <a:buChar char="▪"/>
            </a:pPr>
            <a:r>
              <a:rPr lang="tr-TR"/>
              <a:t>İkili Ağaçlar (Binary Trees)</a:t>
            </a:r>
            <a:endParaRPr/>
          </a:p>
          <a:p>
            <a:pPr indent="-182880" lvl="0" marL="182880" rtl="0" algn="l">
              <a:lnSpc>
                <a:spcPct val="90000"/>
              </a:lnSpc>
              <a:spcBef>
                <a:spcPts val="1200"/>
              </a:spcBef>
              <a:spcAft>
                <a:spcPts val="0"/>
              </a:spcAft>
              <a:buSzPts val="1700"/>
              <a:buChar char="▪"/>
            </a:pPr>
            <a:r>
              <a:rPr lang="tr-TR"/>
              <a:t>Sözlük (Dictionary)</a:t>
            </a:r>
            <a:endParaRPr/>
          </a:p>
          <a:p>
            <a:pPr indent="-182880" lvl="0" marL="182880" rtl="0" algn="l">
              <a:lnSpc>
                <a:spcPct val="90000"/>
              </a:lnSpc>
              <a:spcBef>
                <a:spcPts val="1200"/>
              </a:spcBef>
              <a:spcAft>
                <a:spcPts val="0"/>
              </a:spcAft>
              <a:buSzPts val="1700"/>
              <a:buChar char="▪"/>
            </a:pPr>
            <a:r>
              <a:rPr lang="tr-TR"/>
              <a:t>Buradaki veri yapıları bir önceki bölümde anlatılan KENDİ KENDİNE REFERANSLI YAPILAR (self-referential structures) kullanılarak hayata geçirilir.</a:t>
            </a:r>
            <a:endParaRPr/>
          </a:p>
          <a:p>
            <a:pPr indent="-74929" lvl="0" marL="182880" rtl="0" algn="l">
              <a:lnSpc>
                <a:spcPct val="90000"/>
              </a:lnSpc>
              <a:spcBef>
                <a:spcPts val="1200"/>
              </a:spcBef>
              <a:spcAft>
                <a:spcPts val="0"/>
              </a:spcAft>
              <a:buSzPts val="17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1069848" y="484632"/>
            <a:ext cx="10058400" cy="134633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SzPts val="4800"/>
              <a:buFont typeface="Cambria"/>
              <a:buNone/>
            </a:pPr>
            <a:r>
              <a:rPr lang="tr-TR"/>
              <a:t>BAĞLANTILI LISTE (LINKED LIST)</a:t>
            </a:r>
            <a:endParaRPr/>
          </a:p>
        </p:txBody>
      </p:sp>
      <p:sp>
        <p:nvSpPr>
          <p:cNvPr id="160" name="Google Shape;160;p8"/>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SzPts val="1190"/>
              <a:buNone/>
            </a:pPr>
            <a:r>
              <a:rPr lang="tr-TR" sz="1400"/>
              <a:t>Bağlantılı liste (linked list), düğüm olarak bilinen her bir öğenin göstericiler kullanılarak bir sonraki düğüme bağlandığı </a:t>
            </a:r>
            <a:r>
              <a:rPr b="1" lang="tr-TR" sz="1400" u="sng"/>
              <a:t>doğrusal bir veri yapısıdır</a:t>
            </a:r>
            <a:r>
              <a:rPr lang="tr-TR" sz="1400"/>
              <a:t>. </a:t>
            </a:r>
            <a:endParaRPr/>
          </a:p>
          <a:p>
            <a:pPr indent="0" lvl="0" marL="0" rtl="0" algn="l">
              <a:lnSpc>
                <a:spcPct val="90000"/>
              </a:lnSpc>
              <a:spcBef>
                <a:spcPts val="1200"/>
              </a:spcBef>
              <a:spcAft>
                <a:spcPts val="0"/>
              </a:spcAft>
              <a:buSzPts val="1190"/>
              <a:buNone/>
            </a:pPr>
            <a:r>
              <a:rPr lang="tr-TR" sz="1400"/>
              <a:t>Diziden farklı olarak, bağlantılı listenin öğelerinin her biri (düğüm olarak adlandırılmaktadır), </a:t>
            </a:r>
            <a:r>
              <a:rPr lang="tr-TR" sz="1400">
                <a:solidFill>
                  <a:srgbClr val="0070C0"/>
                </a:solidFill>
              </a:rPr>
              <a:t>yığın</a:t>
            </a:r>
            <a:r>
              <a:rPr lang="tr-TR" sz="1400"/>
              <a:t> (</a:t>
            </a:r>
            <a:r>
              <a:rPr lang="tr-TR" sz="1400">
                <a:solidFill>
                  <a:srgbClr val="C00000"/>
                </a:solidFill>
              </a:rPr>
              <a:t>heap</a:t>
            </a:r>
            <a:r>
              <a:rPr lang="tr-TR" sz="1400"/>
              <a:t>) bellekte ayrı ayrı oluşturulduğundan, rastgele bellek konumlarında saklanır.</a:t>
            </a:r>
            <a:endParaRPr/>
          </a:p>
          <a:p>
            <a:pPr indent="0" lvl="0" marL="0" rtl="0" algn="l">
              <a:lnSpc>
                <a:spcPct val="90000"/>
              </a:lnSpc>
              <a:spcBef>
                <a:spcPts val="1200"/>
              </a:spcBef>
              <a:spcAft>
                <a:spcPts val="0"/>
              </a:spcAft>
              <a:buSzPts val="1190"/>
              <a:buNone/>
            </a:pPr>
            <a:r>
              <a:rPr lang="tr-TR" sz="1400"/>
              <a:t>Düğümlerde saklanan veri tek bir değişken olacağı gibi, birden fazla değişken de olabilir.</a:t>
            </a:r>
            <a:endParaRPr/>
          </a:p>
          <a:p>
            <a:pPr indent="0" lvl="0" marL="0" rtl="0" algn="l">
              <a:lnSpc>
                <a:spcPct val="90000"/>
              </a:lnSpc>
              <a:spcBef>
                <a:spcPts val="1200"/>
              </a:spcBef>
              <a:spcAft>
                <a:spcPts val="0"/>
              </a:spcAft>
              <a:buSzPts val="1190"/>
              <a:buNone/>
            </a:pPr>
            <a:r>
              <a:rPr lang="tr-TR" sz="1400"/>
              <a:t>Bağlantılı liste;</a:t>
            </a:r>
            <a:endParaRPr/>
          </a:p>
          <a:p>
            <a:pPr indent="-182880" lvl="0" marL="182880" rtl="0" algn="l">
              <a:lnSpc>
                <a:spcPct val="90000"/>
              </a:lnSpc>
              <a:spcBef>
                <a:spcPts val="1200"/>
              </a:spcBef>
              <a:spcAft>
                <a:spcPts val="0"/>
              </a:spcAft>
              <a:buSzPts val="1190"/>
              <a:buChar char="▪"/>
            </a:pPr>
            <a:r>
              <a:rPr lang="tr-TR" sz="1400"/>
              <a:t>Örnekte görüldüğü gibi tek yönlü olabileceği gibi, </a:t>
            </a:r>
            <a:endParaRPr/>
          </a:p>
          <a:p>
            <a:pPr indent="-182880" lvl="0" marL="182880" rtl="0" algn="l">
              <a:lnSpc>
                <a:spcPct val="90000"/>
              </a:lnSpc>
              <a:spcBef>
                <a:spcPts val="1200"/>
              </a:spcBef>
              <a:spcAft>
                <a:spcPts val="0"/>
              </a:spcAft>
              <a:buSzPts val="1190"/>
              <a:buChar char="▪"/>
            </a:pPr>
            <a:r>
              <a:rPr lang="tr-TR" sz="1400"/>
              <a:t>Hem sonraki düğümü, hem de önceki düğümü gösteren iki yönlü liste, </a:t>
            </a:r>
            <a:endParaRPr/>
          </a:p>
          <a:p>
            <a:pPr indent="-182880" lvl="0" marL="182880" rtl="0" algn="l">
              <a:lnSpc>
                <a:spcPct val="90000"/>
              </a:lnSpc>
              <a:spcBef>
                <a:spcPts val="1200"/>
              </a:spcBef>
              <a:spcAft>
                <a:spcPts val="0"/>
              </a:spcAft>
              <a:buSzPts val="1190"/>
              <a:buChar char="▪"/>
            </a:pPr>
            <a:r>
              <a:rPr lang="tr-TR" sz="1400"/>
              <a:t>Yada son ve ilk düğümü olmayan halka şekilde liste tanımlanabilir.</a:t>
            </a:r>
            <a:endParaRPr/>
          </a:p>
        </p:txBody>
      </p:sp>
      <p:grpSp>
        <p:nvGrpSpPr>
          <p:cNvPr id="161" name="Google Shape;161;p8"/>
          <p:cNvGrpSpPr/>
          <p:nvPr/>
        </p:nvGrpSpPr>
        <p:grpSpPr>
          <a:xfrm>
            <a:off x="6879791" y="2194559"/>
            <a:ext cx="4242361" cy="4292481"/>
            <a:chOff x="5348171" y="677291"/>
            <a:chExt cx="3611293" cy="5466850"/>
          </a:xfrm>
        </p:grpSpPr>
        <p:grpSp>
          <p:nvGrpSpPr>
            <p:cNvPr id="162" name="Google Shape;162;p8"/>
            <p:cNvGrpSpPr/>
            <p:nvPr/>
          </p:nvGrpSpPr>
          <p:grpSpPr>
            <a:xfrm>
              <a:off x="5348171" y="1343439"/>
              <a:ext cx="2601130" cy="1297869"/>
              <a:chOff x="5677429" y="619924"/>
              <a:chExt cx="2601130" cy="1297869"/>
            </a:xfrm>
          </p:grpSpPr>
          <p:sp>
            <p:nvSpPr>
              <p:cNvPr id="163" name="Google Shape;163;p8"/>
              <p:cNvSpPr txBox="1"/>
              <p:nvPr/>
            </p:nvSpPr>
            <p:spPr>
              <a:xfrm>
                <a:off x="5677429" y="619924"/>
                <a:ext cx="670376"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tr-TR" sz="1100" u="none" cap="none" strike="noStrike">
                    <a:solidFill>
                      <a:srgbClr val="0000CC"/>
                    </a:solidFill>
                    <a:latin typeface="Consolas"/>
                    <a:ea typeface="Consolas"/>
                    <a:cs typeface="Consolas"/>
                    <a:sym typeface="Consolas"/>
                  </a:rPr>
                  <a:t>5FFE70</a:t>
                </a:r>
                <a:endParaRPr/>
              </a:p>
            </p:txBody>
          </p:sp>
          <p:grpSp>
            <p:nvGrpSpPr>
              <p:cNvPr id="164" name="Google Shape;164;p8"/>
              <p:cNvGrpSpPr/>
              <p:nvPr/>
            </p:nvGrpSpPr>
            <p:grpSpPr>
              <a:xfrm>
                <a:off x="6350589" y="634092"/>
                <a:ext cx="1927970" cy="1283701"/>
                <a:chOff x="6413501" y="4603750"/>
                <a:chExt cx="1927970" cy="1283701"/>
              </a:xfrm>
            </p:grpSpPr>
            <p:sp>
              <p:nvSpPr>
                <p:cNvPr id="165" name="Google Shape;165;p8"/>
                <p:cNvSpPr/>
                <p:nvPr/>
              </p:nvSpPr>
              <p:spPr>
                <a:xfrm>
                  <a:off x="6413501" y="4603750"/>
                  <a:ext cx="1927970" cy="1283701"/>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166" name="Google Shape;166;p8"/>
                <p:cNvSpPr/>
                <p:nvPr/>
              </p:nvSpPr>
              <p:spPr>
                <a:xfrm>
                  <a:off x="6476094" y="4660478"/>
                  <a:ext cx="1800000" cy="360000"/>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167" name="Google Shape;167;p8"/>
                <p:cNvSpPr/>
                <p:nvPr/>
              </p:nvSpPr>
              <p:spPr>
                <a:xfrm>
                  <a:off x="6484012" y="5421506"/>
                  <a:ext cx="1792082" cy="360000"/>
                </a:xfrm>
                <a:prstGeom prst="roundRect">
                  <a:avLst>
                    <a:gd fmla="val 16667" name="adj"/>
                  </a:avLst>
                </a:prstGeom>
                <a:solidFill>
                  <a:srgbClr val="FFC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sonraki</a:t>
                  </a:r>
                  <a:endParaRPr/>
                </a:p>
              </p:txBody>
            </p:sp>
            <p:sp>
              <p:nvSpPr>
                <p:cNvPr id="168" name="Google Shape;168;p8"/>
                <p:cNvSpPr/>
                <p:nvPr/>
              </p:nvSpPr>
              <p:spPr>
                <a:xfrm>
                  <a:off x="6476094" y="5064230"/>
                  <a:ext cx="1800000" cy="3600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grpSp>
        </p:grpSp>
        <p:cxnSp>
          <p:nvCxnSpPr>
            <p:cNvPr id="169" name="Google Shape;169;p8"/>
            <p:cNvCxnSpPr>
              <a:stCxn id="167" idx="1"/>
              <a:endCxn id="170" idx="0"/>
            </p:cNvCxnSpPr>
            <p:nvPr/>
          </p:nvCxnSpPr>
          <p:spPr>
            <a:xfrm flipH="1">
              <a:off x="5671242" y="2355363"/>
              <a:ext cx="420600" cy="391500"/>
            </a:xfrm>
            <a:prstGeom prst="curvedConnector2">
              <a:avLst/>
            </a:prstGeom>
            <a:noFill/>
            <a:ln cap="flat" cmpd="sng" w="9525">
              <a:solidFill>
                <a:schemeClr val="accent1"/>
              </a:solidFill>
              <a:prstDash val="solid"/>
              <a:round/>
              <a:headEnd len="sm" w="sm" type="none"/>
              <a:tailEnd len="med" w="med" type="triangle"/>
            </a:ln>
          </p:spPr>
        </p:cxnSp>
        <p:sp>
          <p:nvSpPr>
            <p:cNvPr id="171" name="Google Shape;171;p8"/>
            <p:cNvSpPr/>
            <p:nvPr/>
          </p:nvSpPr>
          <p:spPr>
            <a:xfrm>
              <a:off x="6367515" y="677291"/>
              <a:ext cx="1336805" cy="360000"/>
            </a:xfrm>
            <a:prstGeom prst="roundRect">
              <a:avLst>
                <a:gd fmla="val 16667" name="adj"/>
              </a:avLst>
            </a:prstGeom>
            <a:solidFill>
              <a:srgbClr val="92D05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ilk</a:t>
              </a:r>
              <a:endParaRPr/>
            </a:p>
          </p:txBody>
        </p:sp>
        <p:grpSp>
          <p:nvGrpSpPr>
            <p:cNvPr id="172" name="Google Shape;172;p8"/>
            <p:cNvGrpSpPr/>
            <p:nvPr/>
          </p:nvGrpSpPr>
          <p:grpSpPr>
            <a:xfrm>
              <a:off x="5348171" y="2746812"/>
              <a:ext cx="2601130" cy="1297869"/>
              <a:chOff x="5677429" y="619924"/>
              <a:chExt cx="2601130" cy="1297869"/>
            </a:xfrm>
          </p:grpSpPr>
          <p:sp>
            <p:nvSpPr>
              <p:cNvPr id="170" name="Google Shape;170;p8"/>
              <p:cNvSpPr txBox="1"/>
              <p:nvPr/>
            </p:nvSpPr>
            <p:spPr>
              <a:xfrm>
                <a:off x="5677429" y="619924"/>
                <a:ext cx="6463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onsolas"/>
                    <a:ea typeface="Consolas"/>
                    <a:cs typeface="Consolas"/>
                    <a:sym typeface="Consolas"/>
                  </a:rPr>
                  <a:t>6ABC64</a:t>
                </a:r>
                <a:endParaRPr/>
              </a:p>
            </p:txBody>
          </p:sp>
          <p:grpSp>
            <p:nvGrpSpPr>
              <p:cNvPr id="173" name="Google Shape;173;p8"/>
              <p:cNvGrpSpPr/>
              <p:nvPr/>
            </p:nvGrpSpPr>
            <p:grpSpPr>
              <a:xfrm>
                <a:off x="6350589" y="634092"/>
                <a:ext cx="1927970" cy="1283701"/>
                <a:chOff x="6413501" y="4603750"/>
                <a:chExt cx="1927970" cy="1283701"/>
              </a:xfrm>
            </p:grpSpPr>
            <p:sp>
              <p:nvSpPr>
                <p:cNvPr id="174" name="Google Shape;174;p8"/>
                <p:cNvSpPr/>
                <p:nvPr/>
              </p:nvSpPr>
              <p:spPr>
                <a:xfrm>
                  <a:off x="6413501" y="4603750"/>
                  <a:ext cx="1927970" cy="1283701"/>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175" name="Google Shape;175;p8"/>
                <p:cNvSpPr/>
                <p:nvPr/>
              </p:nvSpPr>
              <p:spPr>
                <a:xfrm>
                  <a:off x="6476094" y="4660478"/>
                  <a:ext cx="1800000" cy="360000"/>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176" name="Google Shape;176;p8"/>
                <p:cNvSpPr/>
                <p:nvPr/>
              </p:nvSpPr>
              <p:spPr>
                <a:xfrm>
                  <a:off x="6484012" y="5421506"/>
                  <a:ext cx="1800000" cy="360000"/>
                </a:xfrm>
                <a:prstGeom prst="roundRect">
                  <a:avLst>
                    <a:gd fmla="val 16667" name="adj"/>
                  </a:avLst>
                </a:prstGeom>
                <a:solidFill>
                  <a:srgbClr val="FFC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sonraki</a:t>
                  </a:r>
                  <a:endParaRPr/>
                </a:p>
              </p:txBody>
            </p:sp>
            <p:sp>
              <p:nvSpPr>
                <p:cNvPr id="177" name="Google Shape;177;p8"/>
                <p:cNvSpPr/>
                <p:nvPr/>
              </p:nvSpPr>
              <p:spPr>
                <a:xfrm>
                  <a:off x="6476094" y="5064230"/>
                  <a:ext cx="1800000" cy="3600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grpSp>
        </p:grpSp>
        <p:sp>
          <p:nvSpPr>
            <p:cNvPr id="178" name="Google Shape;178;p8"/>
            <p:cNvSpPr/>
            <p:nvPr/>
          </p:nvSpPr>
          <p:spPr>
            <a:xfrm>
              <a:off x="7622659" y="5784141"/>
              <a:ext cx="1336805" cy="360000"/>
            </a:xfrm>
            <a:prstGeom prst="roundRect">
              <a:avLst>
                <a:gd fmla="val 16667" name="adj"/>
              </a:avLst>
            </a:prstGeom>
            <a:solidFill>
              <a:srgbClr val="FFFF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NULL</a:t>
              </a:r>
              <a:endParaRPr/>
            </a:p>
          </p:txBody>
        </p:sp>
        <p:grpSp>
          <p:nvGrpSpPr>
            <p:cNvPr id="179" name="Google Shape;179;p8"/>
            <p:cNvGrpSpPr/>
            <p:nvPr/>
          </p:nvGrpSpPr>
          <p:grpSpPr>
            <a:xfrm>
              <a:off x="5356089" y="4205640"/>
              <a:ext cx="2601130" cy="1297869"/>
              <a:chOff x="5677429" y="619924"/>
              <a:chExt cx="2601130" cy="1297869"/>
            </a:xfrm>
          </p:grpSpPr>
          <p:sp>
            <p:nvSpPr>
              <p:cNvPr id="180" name="Google Shape;180;p8"/>
              <p:cNvSpPr txBox="1"/>
              <p:nvPr/>
            </p:nvSpPr>
            <p:spPr>
              <a:xfrm>
                <a:off x="5677429" y="619924"/>
                <a:ext cx="646331"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tr-TR" sz="1100">
                    <a:solidFill>
                      <a:srgbClr val="0000CC"/>
                    </a:solidFill>
                    <a:latin typeface="Consolas"/>
                    <a:ea typeface="Consolas"/>
                    <a:cs typeface="Consolas"/>
                    <a:sym typeface="Consolas"/>
                  </a:rPr>
                  <a:t>FABC7A</a:t>
                </a:r>
                <a:endParaRPr/>
              </a:p>
            </p:txBody>
          </p:sp>
          <p:grpSp>
            <p:nvGrpSpPr>
              <p:cNvPr id="181" name="Google Shape;181;p8"/>
              <p:cNvGrpSpPr/>
              <p:nvPr/>
            </p:nvGrpSpPr>
            <p:grpSpPr>
              <a:xfrm>
                <a:off x="6350589" y="634092"/>
                <a:ext cx="1927970" cy="1283701"/>
                <a:chOff x="6413501" y="4603750"/>
                <a:chExt cx="1927970" cy="1283701"/>
              </a:xfrm>
            </p:grpSpPr>
            <p:sp>
              <p:nvSpPr>
                <p:cNvPr id="182" name="Google Shape;182;p8"/>
                <p:cNvSpPr/>
                <p:nvPr/>
              </p:nvSpPr>
              <p:spPr>
                <a:xfrm>
                  <a:off x="6413501" y="4603750"/>
                  <a:ext cx="1927970" cy="1283701"/>
                </a:xfrm>
                <a:prstGeom prst="roundRect">
                  <a:avLst>
                    <a:gd fmla="val 5379" name="adj"/>
                  </a:avLst>
                </a:prstGeom>
                <a:solidFill>
                  <a:srgbClr val="FAD8CB"/>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rgbClr val="C00000"/>
                    </a:solidFill>
                    <a:latin typeface="Consolas"/>
                    <a:ea typeface="Consolas"/>
                    <a:cs typeface="Consolas"/>
                    <a:sym typeface="Consolas"/>
                  </a:endParaRPr>
                </a:p>
              </p:txBody>
            </p:sp>
            <p:sp>
              <p:nvSpPr>
                <p:cNvPr id="183" name="Google Shape;183;p8"/>
                <p:cNvSpPr/>
                <p:nvPr/>
              </p:nvSpPr>
              <p:spPr>
                <a:xfrm>
                  <a:off x="6476094" y="4660478"/>
                  <a:ext cx="1800000" cy="360000"/>
                </a:xfrm>
                <a:prstGeom prst="roundRect">
                  <a:avLst>
                    <a:gd fmla="val 16667" name="adj"/>
                  </a:avLst>
                </a:prstGeom>
                <a:solidFill>
                  <a:srgbClr val="D9D1C3"/>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«Veri»</a:t>
                  </a:r>
                  <a:endParaRPr/>
                </a:p>
              </p:txBody>
            </p:sp>
            <p:sp>
              <p:nvSpPr>
                <p:cNvPr id="184" name="Google Shape;184;p8"/>
                <p:cNvSpPr/>
                <p:nvPr/>
              </p:nvSpPr>
              <p:spPr>
                <a:xfrm>
                  <a:off x="6476094" y="5421506"/>
                  <a:ext cx="1792082" cy="360000"/>
                </a:xfrm>
                <a:prstGeom prst="roundRect">
                  <a:avLst>
                    <a:gd fmla="val 16667" name="adj"/>
                  </a:avLst>
                </a:prstGeom>
                <a:solidFill>
                  <a:srgbClr val="FFC000"/>
                </a:solidFill>
                <a:ln cap="flat" cmpd="sng" w="12700">
                  <a:solidFill>
                    <a:srgbClr val="99341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tr-TR" sz="1400">
                      <a:solidFill>
                        <a:srgbClr val="C00000"/>
                      </a:solidFill>
                      <a:latin typeface="Consolas"/>
                      <a:ea typeface="Consolas"/>
                      <a:cs typeface="Consolas"/>
                      <a:sym typeface="Consolas"/>
                    </a:rPr>
                    <a:t>dugum* sonraki</a:t>
                  </a:r>
                  <a:endParaRPr/>
                </a:p>
              </p:txBody>
            </p:sp>
            <p:sp>
              <p:nvSpPr>
                <p:cNvPr id="185" name="Google Shape;185;p8"/>
                <p:cNvSpPr/>
                <p:nvPr/>
              </p:nvSpPr>
              <p:spPr>
                <a:xfrm>
                  <a:off x="6476094" y="5064230"/>
                  <a:ext cx="1800000" cy="360000"/>
                </a:xfrm>
                <a:prstGeom prst="roundRect">
                  <a:avLst>
                    <a:gd fmla="val 16667" name="adj"/>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tr-TR" sz="1400">
                      <a:solidFill>
                        <a:srgbClr val="0000FF"/>
                      </a:solidFill>
                      <a:latin typeface="Consolas"/>
                      <a:ea typeface="Consolas"/>
                      <a:cs typeface="Consolas"/>
                      <a:sym typeface="Consolas"/>
                    </a:rPr>
                    <a:t>dugum</a:t>
                  </a:r>
                  <a:endParaRPr sz="1400">
                    <a:solidFill>
                      <a:srgbClr val="0000FF"/>
                    </a:solidFill>
                    <a:latin typeface="Consolas"/>
                    <a:ea typeface="Consolas"/>
                    <a:cs typeface="Consolas"/>
                    <a:sym typeface="Consolas"/>
                  </a:endParaRPr>
                </a:p>
              </p:txBody>
            </p:sp>
          </p:grpSp>
        </p:grpSp>
        <p:cxnSp>
          <p:nvCxnSpPr>
            <p:cNvPr id="186" name="Google Shape;186;p8"/>
            <p:cNvCxnSpPr>
              <a:stCxn id="176" idx="1"/>
              <a:endCxn id="180" idx="0"/>
            </p:cNvCxnSpPr>
            <p:nvPr/>
          </p:nvCxnSpPr>
          <p:spPr>
            <a:xfrm flipH="1">
              <a:off x="5679342" y="3758736"/>
              <a:ext cx="412500" cy="447000"/>
            </a:xfrm>
            <a:prstGeom prst="curvedConnector2">
              <a:avLst/>
            </a:prstGeom>
            <a:noFill/>
            <a:ln cap="flat" cmpd="sng" w="9525">
              <a:solidFill>
                <a:schemeClr val="accent1"/>
              </a:solidFill>
              <a:prstDash val="solid"/>
              <a:round/>
              <a:headEnd len="sm" w="sm" type="none"/>
              <a:tailEnd len="med" w="med" type="triangle"/>
            </a:ln>
          </p:spPr>
        </p:cxnSp>
        <p:cxnSp>
          <p:nvCxnSpPr>
            <p:cNvPr id="187" name="Google Shape;187;p8"/>
            <p:cNvCxnSpPr>
              <a:endCxn id="178" idx="0"/>
            </p:cNvCxnSpPr>
            <p:nvPr/>
          </p:nvCxnSpPr>
          <p:spPr>
            <a:xfrm>
              <a:off x="7630462" y="5271741"/>
              <a:ext cx="660600" cy="512400"/>
            </a:xfrm>
            <a:prstGeom prst="curvedConnector2">
              <a:avLst/>
            </a:prstGeom>
            <a:noFill/>
            <a:ln cap="flat" cmpd="sng" w="9525">
              <a:solidFill>
                <a:schemeClr val="accent1"/>
              </a:solidFill>
              <a:prstDash val="solid"/>
              <a:round/>
              <a:headEnd len="sm" w="sm" type="none"/>
              <a:tailEnd len="med" w="med" type="triangle"/>
            </a:ln>
          </p:spPr>
        </p:cxnSp>
        <p:cxnSp>
          <p:nvCxnSpPr>
            <p:cNvPr id="188" name="Google Shape;188;p8"/>
            <p:cNvCxnSpPr>
              <a:stCxn id="171" idx="1"/>
              <a:endCxn id="163" idx="0"/>
            </p:cNvCxnSpPr>
            <p:nvPr/>
          </p:nvCxnSpPr>
          <p:spPr>
            <a:xfrm flipH="1">
              <a:off x="5683215" y="857291"/>
              <a:ext cx="684300" cy="486000"/>
            </a:xfrm>
            <a:prstGeom prst="curvedConnector2">
              <a:avLst/>
            </a:prstGeom>
            <a:noFill/>
            <a:ln cap="flat" cmpd="sng" w="9525">
              <a:solidFill>
                <a:schemeClr val="accent1"/>
              </a:solidFill>
              <a:prstDash val="solid"/>
              <a:round/>
              <a:headEnd len="sm" w="sm" type="none"/>
              <a:tailEnd len="med" w="med" type="triangle"/>
            </a:ln>
          </p:spPr>
        </p:cxn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9"/>
          <p:cNvSpPr txBox="1"/>
          <p:nvPr>
            <p:ph type="title"/>
          </p:nvPr>
        </p:nvSpPr>
        <p:spPr>
          <a:xfrm>
            <a:off x="8549640" y="352839"/>
            <a:ext cx="3200400" cy="143620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Font typeface="Cambria"/>
              <a:buNone/>
            </a:pPr>
            <a:r>
              <a:rPr lang="tr-TR"/>
              <a:t>BAĞLANTILI LISTE ÖRNEĞİ</a:t>
            </a:r>
            <a:endParaRPr/>
          </a:p>
        </p:txBody>
      </p:sp>
      <p:sp>
        <p:nvSpPr>
          <p:cNvPr id="194" name="Google Shape;194;p9"/>
          <p:cNvSpPr txBox="1"/>
          <p:nvPr>
            <p:ph idx="1" type="body"/>
          </p:nvPr>
        </p:nvSpPr>
        <p:spPr>
          <a:xfrm>
            <a:off x="238539" y="352839"/>
            <a:ext cx="7829385" cy="5827869"/>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ilkDugumeEkle(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ilkDugumGostericisi,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 = (</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 </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malloc(sizeof(Dugum));</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yeni-&gt;veri = pVeri;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yeni-&gt;sonraki = *ilkDugumGostericisi;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*ilkDugumGostericisi = yeni;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sonaDugumEkle(</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r>
              <a:rPr lang="tr-TR" sz="1400">
                <a:solidFill>
                  <a:srgbClr val="0000FF"/>
                </a:solidFill>
                <a:latin typeface="Consolas"/>
                <a:ea typeface="Consolas"/>
                <a:cs typeface="Consolas"/>
                <a:sym typeface="Consolas"/>
              </a:rPr>
              <a:t>int</a:t>
            </a:r>
            <a:r>
              <a:rPr lang="tr-TR" sz="1400">
                <a:latin typeface="Consolas"/>
                <a:ea typeface="Consolas"/>
                <a:cs typeface="Consolas"/>
                <a:sym typeface="Consolas"/>
              </a:rPr>
              <a:t> pVeri)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hangi = pIlk;</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if (hangi==NULL)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printf("Liste olmadığından eklenemedi!\n");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return;</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sz="1400">
              <a:latin typeface="Consolas"/>
              <a:ea typeface="Consolas"/>
              <a:cs typeface="Consolas"/>
              <a:sym typeface="Consolas"/>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while (hangi-&gt;sonraki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hangi-&gt;sonraki =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a:t>
            </a:r>
            <a:r>
              <a:rPr lang="tr-TR" sz="1400">
                <a:latin typeface="Consolas"/>
                <a:ea typeface="Consolas"/>
                <a:cs typeface="Consolas"/>
                <a:sym typeface="Consolas"/>
              </a:rPr>
              <a:t>) malloc(sizeof(</a:t>
            </a:r>
            <a:r>
              <a:rPr b="1" lang="tr-TR" sz="1400">
                <a:solidFill>
                  <a:srgbClr val="00B050"/>
                </a:solidFill>
                <a:latin typeface="Consolas"/>
                <a:ea typeface="Consolas"/>
                <a:cs typeface="Consolas"/>
                <a:sym typeface="Consolas"/>
              </a:rPr>
              <a:t>Dugum</a:t>
            </a: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hangi-&gt;sonraki-&gt;veri = pVeri;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hangi-&gt;sonraki-&gt;sonraki = NULL;</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a:p>
          <a:p>
            <a:pPr indent="0" lvl="0" marL="0" rtl="0" algn="l">
              <a:lnSpc>
                <a:spcPct val="100000"/>
              </a:lnSpc>
              <a:spcBef>
                <a:spcPts val="0"/>
              </a:spcBef>
              <a:spcAft>
                <a:spcPts val="0"/>
              </a:spcAft>
              <a:buSzPts val="1190"/>
              <a:buNone/>
            </a:pPr>
            <a:r>
              <a:rPr lang="tr-TR" sz="1400">
                <a:solidFill>
                  <a:srgbClr val="0000FF"/>
                </a:solidFill>
                <a:latin typeface="Consolas"/>
                <a:ea typeface="Consolas"/>
                <a:cs typeface="Consolas"/>
                <a:sym typeface="Consolas"/>
              </a:rPr>
              <a:t>void</a:t>
            </a:r>
            <a:r>
              <a:rPr lang="tr-TR" sz="1400">
                <a:latin typeface="Consolas"/>
                <a:ea typeface="Consolas"/>
                <a:cs typeface="Consolas"/>
                <a:sym typeface="Consolas"/>
              </a:rPr>
              <a:t> listeyiYaz(</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pIlk)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r>
              <a:rPr b="1" lang="tr-TR" sz="1400">
                <a:solidFill>
                  <a:srgbClr val="00B050"/>
                </a:solidFill>
                <a:latin typeface="Consolas"/>
                <a:ea typeface="Consolas"/>
                <a:cs typeface="Consolas"/>
                <a:sym typeface="Consolas"/>
              </a:rPr>
              <a:t>Dugum</a:t>
            </a:r>
            <a:r>
              <a:rPr lang="tr-TR" sz="1400">
                <a:solidFill>
                  <a:srgbClr val="FF0000"/>
                </a:solidFill>
                <a:latin typeface="Consolas"/>
                <a:ea typeface="Consolas"/>
                <a:cs typeface="Consolas"/>
                <a:sym typeface="Consolas"/>
              </a:rPr>
              <a:t>* </a:t>
            </a:r>
            <a:r>
              <a:rPr lang="tr-TR" sz="1400">
                <a:latin typeface="Consolas"/>
                <a:ea typeface="Consolas"/>
                <a:cs typeface="Consolas"/>
                <a:sym typeface="Consolas"/>
              </a:rPr>
              <a:t>hangi = pIlk;  int sayac=0;</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while (hangi != NULL)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printf("Dugum (%d): veri=%d\n", </a:t>
            </a:r>
            <a:br>
              <a:rPr lang="tr-TR" sz="1400">
                <a:latin typeface="Consolas"/>
                <a:ea typeface="Consolas"/>
                <a:cs typeface="Consolas"/>
                <a:sym typeface="Consolas"/>
              </a:rPr>
            </a:br>
            <a:r>
              <a:rPr lang="tr-TR" sz="1400">
                <a:latin typeface="Consolas"/>
                <a:ea typeface="Consolas"/>
                <a:cs typeface="Consolas"/>
                <a:sym typeface="Consolas"/>
              </a:rPr>
              <a:t>               ++sayac, hangi-&gt;veri);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hangi = hangi-&gt;sonraki;</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    }</a:t>
            </a:r>
            <a:endParaRPr/>
          </a:p>
          <a:p>
            <a:pPr indent="0" lvl="0" marL="0" rtl="0" algn="l">
              <a:lnSpc>
                <a:spcPct val="100000"/>
              </a:lnSpc>
              <a:spcBef>
                <a:spcPts val="0"/>
              </a:spcBef>
              <a:spcAft>
                <a:spcPts val="0"/>
              </a:spcAft>
              <a:buSzPts val="1190"/>
              <a:buNone/>
            </a:pPr>
            <a:r>
              <a:rPr lang="tr-TR" sz="1400">
                <a:latin typeface="Consolas"/>
                <a:ea typeface="Consolas"/>
                <a:cs typeface="Consolas"/>
                <a:sym typeface="Consolas"/>
              </a:rPr>
              <a:t>}</a:t>
            </a:r>
            <a:endParaRPr sz="1400"/>
          </a:p>
        </p:txBody>
      </p:sp>
      <p:sp>
        <p:nvSpPr>
          <p:cNvPr id="195" name="Google Shape;195;p9"/>
          <p:cNvSpPr txBox="1"/>
          <p:nvPr>
            <p:ph idx="2" type="body"/>
          </p:nvPr>
        </p:nvSpPr>
        <p:spPr>
          <a:xfrm>
            <a:off x="8549640" y="1832146"/>
            <a:ext cx="3200400" cy="43485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&lt;stdio.h&gt;</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#include &lt;stdlib.h&gt;</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struct</a:t>
            </a:r>
            <a:r>
              <a:rPr lang="tr-TR" sz="1200">
                <a:highlight>
                  <a:srgbClr val="FFFF00"/>
                </a:highlight>
                <a:latin typeface="Consolas"/>
                <a:ea typeface="Consolas"/>
                <a:cs typeface="Consolas"/>
                <a:sym typeface="Consolas"/>
              </a:rPr>
              <a:t> dugumYapi {</a:t>
            </a:r>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int</a:t>
            </a:r>
            <a:r>
              <a:rPr lang="tr-TR" sz="1200">
                <a:highlight>
                  <a:srgbClr val="FFFF00"/>
                </a:highlight>
                <a:latin typeface="Consolas"/>
                <a:ea typeface="Consolas"/>
                <a:cs typeface="Consolas"/>
                <a:sym typeface="Consolas"/>
              </a:rPr>
              <a:t> veri;</a:t>
            </a:r>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  //char veri2; ... </a:t>
            </a:r>
            <a:endParaRPr/>
          </a:p>
          <a:p>
            <a:pPr indent="0" lvl="0" marL="0" rtl="0" algn="l">
              <a:lnSpc>
                <a:spcPct val="100000"/>
              </a:lnSpc>
              <a:spcBef>
                <a:spcPts val="0"/>
              </a:spcBef>
              <a:spcAft>
                <a:spcPts val="0"/>
              </a:spcAft>
              <a:buSzPts val="1020"/>
              <a:buNone/>
            </a:pPr>
            <a:r>
              <a:rPr lang="tr-TR" sz="1200">
                <a:solidFill>
                  <a:srgbClr val="0000FF"/>
                </a:solidFill>
                <a:highlight>
                  <a:srgbClr val="FFFF00"/>
                </a:highlight>
                <a:latin typeface="Consolas"/>
                <a:ea typeface="Consolas"/>
                <a:cs typeface="Consolas"/>
                <a:sym typeface="Consolas"/>
              </a:rPr>
              <a:t>  struct</a:t>
            </a:r>
            <a:r>
              <a:rPr lang="tr-TR" sz="1200">
                <a:highlight>
                  <a:srgbClr val="FFFF00"/>
                </a:highlight>
                <a:latin typeface="Consolas"/>
                <a:ea typeface="Consolas"/>
                <a:cs typeface="Consolas"/>
                <a:sym typeface="Consolas"/>
              </a:rPr>
              <a:t> </a:t>
            </a:r>
            <a:r>
              <a:rPr lang="tr-TR" sz="1200">
                <a:solidFill>
                  <a:srgbClr val="0000FF"/>
                </a:solidFill>
                <a:highlight>
                  <a:srgbClr val="FFFF00"/>
                </a:highlight>
                <a:latin typeface="Consolas"/>
                <a:ea typeface="Consolas"/>
                <a:cs typeface="Consolas"/>
                <a:sym typeface="Consolas"/>
              </a:rPr>
              <a:t>dugumYapi</a:t>
            </a:r>
            <a:r>
              <a:rPr lang="tr-TR" sz="1200">
                <a:highlight>
                  <a:srgbClr val="FFFF00"/>
                </a:highlight>
                <a:latin typeface="Consolas"/>
                <a:ea typeface="Consolas"/>
                <a:cs typeface="Consolas"/>
                <a:sym typeface="Consolas"/>
              </a:rPr>
              <a:t>* sonraki;</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highlight>
                  <a:srgbClr val="FFFF00"/>
                </a:highlight>
                <a:latin typeface="Consolas"/>
                <a:ea typeface="Consolas"/>
                <a:cs typeface="Consolas"/>
                <a:sym typeface="Consolas"/>
              </a:rPr>
              <a:t>};</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t/>
            </a:r>
            <a:endParaRPr sz="1200">
              <a:highlight>
                <a:srgbClr val="FFFF00"/>
              </a:highlight>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typedef</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struct</a:t>
            </a:r>
            <a:r>
              <a:rPr lang="tr-TR" sz="1200">
                <a:latin typeface="Consolas"/>
                <a:ea typeface="Consolas"/>
                <a:cs typeface="Consolas"/>
                <a:sym typeface="Consolas"/>
              </a:rPr>
              <a:t> </a:t>
            </a:r>
            <a:r>
              <a:rPr lang="tr-TR" sz="1200">
                <a:solidFill>
                  <a:srgbClr val="0000FF"/>
                </a:solidFill>
                <a:latin typeface="Consolas"/>
                <a:ea typeface="Consolas"/>
                <a:cs typeface="Consolas"/>
                <a:sym typeface="Consolas"/>
              </a:rPr>
              <a:t>dugumYapi</a:t>
            </a:r>
            <a:r>
              <a:rPr lang="tr-TR" sz="1200">
                <a:latin typeface="Consolas"/>
                <a:ea typeface="Consolas"/>
                <a:cs typeface="Consolas"/>
                <a:sym typeface="Consolas"/>
              </a:rPr>
              <a:t> </a:t>
            </a:r>
            <a:r>
              <a:rPr b="1" lang="tr-TR" sz="1200">
                <a:solidFill>
                  <a:srgbClr val="00B050"/>
                </a:solidFill>
                <a:latin typeface="Consolas"/>
                <a:ea typeface="Consolas"/>
                <a:cs typeface="Consolas"/>
                <a:sym typeface="Consolas"/>
              </a:rPr>
              <a:t>Dugum</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t/>
            </a:r>
            <a:endParaRPr sz="1200">
              <a:solidFill>
                <a:srgbClr val="0000FF"/>
              </a:solidFill>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ilkDugumeEkle(</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sonaDugumEkle(</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r>
              <a:rPr lang="tr-TR" sz="1200">
                <a:solidFill>
                  <a:srgbClr val="0000FF"/>
                </a:solidFill>
                <a:latin typeface="Consolas"/>
                <a:ea typeface="Consolas"/>
                <a:cs typeface="Consolas"/>
                <a:sym typeface="Consolas"/>
              </a:rPr>
              <a:t>int</a:t>
            </a:r>
            <a:r>
              <a:rPr lang="tr-TR" sz="1200">
                <a:latin typeface="Consolas"/>
                <a:ea typeface="Consolas"/>
                <a:cs typeface="Consolas"/>
                <a:sym typeface="Consolas"/>
              </a:rPr>
              <a:t>);</a:t>
            </a:r>
            <a:endParaRPr/>
          </a:p>
          <a:p>
            <a:pPr indent="0" lvl="0" marL="0" rtl="0" algn="l">
              <a:lnSpc>
                <a:spcPct val="100000"/>
              </a:lnSpc>
              <a:spcBef>
                <a:spcPts val="0"/>
              </a:spcBef>
              <a:spcAft>
                <a:spcPts val="0"/>
              </a:spcAft>
              <a:buSzPts val="1020"/>
              <a:buNone/>
            </a:pPr>
            <a:r>
              <a:rPr lang="tr-TR" sz="1200">
                <a:solidFill>
                  <a:srgbClr val="0000FF"/>
                </a:solidFill>
                <a:latin typeface="Consolas"/>
                <a:ea typeface="Consolas"/>
                <a:cs typeface="Consolas"/>
                <a:sym typeface="Consolas"/>
              </a:rPr>
              <a:t>void</a:t>
            </a:r>
            <a:r>
              <a:rPr lang="tr-TR" sz="1200">
                <a:latin typeface="Consolas"/>
                <a:ea typeface="Consolas"/>
                <a:cs typeface="Consolas"/>
                <a:sym typeface="Consolas"/>
              </a:rPr>
              <a:t> listeyiYaz(</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int main() {</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a:t>
            </a:r>
            <a:r>
              <a:rPr b="1" lang="tr-TR" sz="1200">
                <a:solidFill>
                  <a:srgbClr val="00B050"/>
                </a:solidFill>
                <a:latin typeface="Consolas"/>
                <a:ea typeface="Consolas"/>
                <a:cs typeface="Consolas"/>
                <a:sym typeface="Consolas"/>
              </a:rPr>
              <a:t>Dugum</a:t>
            </a:r>
            <a:r>
              <a:rPr lang="tr-TR" sz="1200">
                <a:solidFill>
                  <a:srgbClr val="FF0000"/>
                </a:solidFill>
                <a:latin typeface="Consolas"/>
                <a:ea typeface="Consolas"/>
                <a:cs typeface="Consolas"/>
                <a:sym typeface="Consolas"/>
              </a:rPr>
              <a:t>*</a:t>
            </a:r>
            <a:r>
              <a:rPr lang="tr-TR" sz="1200">
                <a:latin typeface="Consolas"/>
                <a:ea typeface="Consolas"/>
                <a:cs typeface="Consolas"/>
                <a:sym typeface="Consolas"/>
              </a:rPr>
              <a:t> ilk=NULL;</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sonaDugumEkle(ilk,20); </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sonaDugumEkle(ilk,30); </a:t>
            </a:r>
            <a:endParaRPr sz="1200">
              <a:latin typeface="Consolas"/>
              <a:ea typeface="Consolas"/>
              <a:cs typeface="Consolas"/>
              <a:sym typeface="Consolas"/>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ilkDugumeEkle(</a:t>
            </a:r>
            <a:r>
              <a:rPr lang="tr-TR" sz="1200">
                <a:solidFill>
                  <a:srgbClr val="FF0000"/>
                </a:solidFill>
                <a:latin typeface="Consolas"/>
                <a:ea typeface="Consolas"/>
                <a:cs typeface="Consolas"/>
                <a:sym typeface="Consolas"/>
              </a:rPr>
              <a:t>&amp;</a:t>
            </a:r>
            <a:r>
              <a:rPr lang="tr-TR" sz="1200">
                <a:latin typeface="Consolas"/>
                <a:ea typeface="Consolas"/>
                <a:cs typeface="Consolas"/>
                <a:sym typeface="Consolas"/>
              </a:rPr>
              <a:t>ilk,-10);</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listeyiYaz(ilk);</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    return 0;</a:t>
            </a:r>
            <a:endParaRPr/>
          </a:p>
          <a:p>
            <a:pPr indent="0" lvl="0" marL="0" rtl="0" algn="l">
              <a:lnSpc>
                <a:spcPct val="100000"/>
              </a:lnSpc>
              <a:spcBef>
                <a:spcPts val="0"/>
              </a:spcBef>
              <a:spcAft>
                <a:spcPts val="0"/>
              </a:spcAft>
              <a:buSzPts val="1020"/>
              <a:buNone/>
            </a:pPr>
            <a:r>
              <a:rPr lang="tr-TR" sz="1200">
                <a:latin typeface="Consolas"/>
                <a:ea typeface="Consolas"/>
                <a:cs typeface="Consolas"/>
                <a:sym typeface="Consolas"/>
              </a:rPr>
              <a:t>}</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2020-05-21T06:51:03Z</dcterms:created>
  <dc:creator>İlhan ÖZKAN</dc:creator>
</cp:coreProperties>
</file>