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fKHNL/nFfGIYzEXRs7oPTifOg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E71A5B-D6AA-47D9-A71D-16A147B2F093}">
  <a:tblStyle styleId="{C8E71A5B-D6AA-47D9-A71D-16A147B2F093}" styleName="Table_0">
    <a:wholeTbl>
      <a:tcTxStyle b="off" i="off">
        <a:font>
          <a:latin typeface="Cambria"/>
          <a:ea typeface="Cambria"/>
          <a:cs typeface="Cambr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Cambria"/>
          <a:ea typeface="Cambria"/>
          <a:cs typeface="Cambria"/>
        </a:font>
        <a:schemeClr val="lt1"/>
      </a:tcTxStyle>
      <a:tcStyle>
        <a:fill>
          <a:solidFill>
            <a:schemeClr val="accent1"/>
          </a:solidFill>
        </a:fill>
      </a:tcStyle>
    </a:lastCol>
    <a:firstCol>
      <a:tcTxStyle b="on" i="off">
        <a:font>
          <a:latin typeface="Cambria"/>
          <a:ea typeface="Cambria"/>
          <a:cs typeface="Cambria"/>
        </a:font>
        <a:schemeClr val="lt1"/>
      </a:tcTxStyle>
      <a:tcStyle>
        <a:fill>
          <a:solidFill>
            <a:schemeClr val="accent1"/>
          </a:solidFill>
        </a:fill>
      </a:tcStyle>
    </a:firstCol>
    <a:lastRow>
      <a:tcTxStyle b="on" i="off">
        <a:font>
          <a:latin typeface="Cambria"/>
          <a:ea typeface="Cambria"/>
          <a:cs typeface="Cambr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mbria"/>
          <a:ea typeface="Cambria"/>
          <a:cs typeface="Cambr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1" name="Shape 21"/>
        <p:cNvGrpSpPr/>
        <p:nvPr/>
      </p:nvGrpSpPr>
      <p:grpSpPr>
        <a:xfrm>
          <a:off x="0" y="0"/>
          <a:ext cx="0" cy="0"/>
          <a:chOff x="0" y="0"/>
          <a:chExt cx="0" cy="0"/>
        </a:xfrm>
      </p:grpSpPr>
      <p:sp>
        <p:nvSpPr>
          <p:cNvPr id="22" name="Google Shape;22;p18"/>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8"/>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Cambria"/>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8"/>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25" name="Google Shape;25;p18"/>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18"/>
          <p:cNvGrpSpPr/>
          <p:nvPr/>
        </p:nvGrpSpPr>
        <p:grpSpPr>
          <a:xfrm>
            <a:off x="897399" y="2325848"/>
            <a:ext cx="1080904" cy="1080902"/>
            <a:chOff x="9685338" y="4460675"/>
            <a:chExt cx="1080904" cy="1080902"/>
          </a:xfrm>
        </p:grpSpPr>
        <p:sp>
          <p:nvSpPr>
            <p:cNvPr id="28" name="Google Shape;28;p18"/>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8"/>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18"/>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7"/>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7"/>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9"/>
          <p:cNvSpPr/>
          <p:nvPr/>
        </p:nvSpPr>
        <p:spPr>
          <a:xfrm>
            <a:off x="1052716" y="263905"/>
            <a:ext cx="10075531"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9"/>
          <p:cNvSpPr/>
          <p:nvPr/>
        </p:nvSpPr>
        <p:spPr>
          <a:xfrm>
            <a:off x="1052716" y="1906835"/>
            <a:ext cx="10075531"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9"/>
          <p:cNvSpPr/>
          <p:nvPr/>
        </p:nvSpPr>
        <p:spPr>
          <a:xfrm>
            <a:off x="1052716" y="401738"/>
            <a:ext cx="10075532" cy="1429227"/>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9"/>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7" name="Google Shape;37;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0"/>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3" name="Google Shape;43;p20"/>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4" name="Google Shape;44;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7" name="Shape 47"/>
        <p:cNvGrpSpPr/>
        <p:nvPr/>
      </p:nvGrpSpPr>
      <p:grpSpPr>
        <a:xfrm>
          <a:off x="0" y="0"/>
          <a:ext cx="0" cy="0"/>
          <a:chOff x="0" y="0"/>
          <a:chExt cx="0" cy="0"/>
        </a:xfrm>
      </p:grpSpPr>
      <p:sp>
        <p:nvSpPr>
          <p:cNvPr id="48" name="Google Shape;48;p21"/>
          <p:cNvSpPr/>
          <p:nvPr/>
        </p:nvSpPr>
        <p:spPr>
          <a:xfrm>
            <a:off x="8343497"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1"/>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1"/>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1" name="Google Shape;51;p21"/>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52" name="Google Shape;52;p21"/>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1" type="ftr"/>
          </p:nvPr>
        </p:nvSpPr>
        <p:spPr>
          <a:xfrm>
            <a:off x="238539" y="6272784"/>
            <a:ext cx="78244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4" name="Google Shape;54;p21"/>
          <p:cNvGrpSpPr/>
          <p:nvPr/>
        </p:nvGrpSpPr>
        <p:grpSpPr>
          <a:xfrm>
            <a:off x="11401725" y="6229681"/>
            <a:ext cx="457200" cy="457200"/>
            <a:chOff x="11361456" y="6195813"/>
            <a:chExt cx="548640" cy="548640"/>
          </a:xfrm>
        </p:grpSpPr>
        <p:sp>
          <p:nvSpPr>
            <p:cNvPr id="55" name="Google Shape;55;p2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2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22"/>
          <p:cNvGrpSpPr/>
          <p:nvPr/>
        </p:nvGrpSpPr>
        <p:grpSpPr>
          <a:xfrm>
            <a:off x="9649215" y="4068923"/>
            <a:ext cx="1080904" cy="1080902"/>
            <a:chOff x="9685338" y="4460675"/>
            <a:chExt cx="1080904" cy="1080902"/>
          </a:xfrm>
        </p:grpSpPr>
        <p:sp>
          <p:nvSpPr>
            <p:cNvPr id="63" name="Google Shape;63;p2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2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67" name="Google Shape;67;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2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3"/>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3" name="Google Shape;73;p23"/>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4" name="Google Shape;74;p23"/>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5" name="Google Shape;75;p23"/>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6" name="Google Shape;76;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4"/>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26"/>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6"/>
          <p:cNvSpPr txBox="1"/>
          <p:nvPr>
            <p:ph type="title"/>
          </p:nvPr>
        </p:nvSpPr>
        <p:spPr>
          <a:xfrm>
            <a:off x="8549640" y="342900"/>
            <a:ext cx="3200400" cy="14262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6"/>
          <p:cNvSpPr/>
          <p:nvPr>
            <p:ph idx="2" type="pic"/>
          </p:nvPr>
        </p:nvSpPr>
        <p:spPr>
          <a:xfrm>
            <a:off x="0" y="0"/>
            <a:ext cx="8303740" cy="6858000"/>
          </a:xfrm>
          <a:prstGeom prst="rect">
            <a:avLst/>
          </a:prstGeom>
          <a:solidFill>
            <a:srgbClr val="E1DFDF"/>
          </a:solidFill>
          <a:ln>
            <a:noFill/>
          </a:ln>
        </p:spPr>
      </p:sp>
      <p:sp>
        <p:nvSpPr>
          <p:cNvPr id="92" name="Google Shape;92;p26"/>
          <p:cNvSpPr txBox="1"/>
          <p:nvPr>
            <p:ph idx="1" type="body"/>
          </p:nvPr>
        </p:nvSpPr>
        <p:spPr>
          <a:xfrm>
            <a:off x="8549640" y="1812267"/>
            <a:ext cx="3200400" cy="436844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93" name="Google Shape;93;p26"/>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4" name="Google Shape;94;p26"/>
          <p:cNvGrpSpPr/>
          <p:nvPr/>
        </p:nvGrpSpPr>
        <p:grpSpPr>
          <a:xfrm>
            <a:off x="11401725" y="6229681"/>
            <a:ext cx="457200" cy="457200"/>
            <a:chOff x="11361456" y="6195813"/>
            <a:chExt cx="548640" cy="548640"/>
          </a:xfrm>
        </p:grpSpPr>
        <p:sp>
          <p:nvSpPr>
            <p:cNvPr id="95" name="Google Shape;95;p26"/>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1052716" y="263905"/>
            <a:ext cx="10075531" cy="80683"/>
          </a:xfrm>
          <a:prstGeom prst="rect">
            <a:avLst/>
          </a:prstGeom>
          <a:blipFill rotWithShape="1">
            <a:blip r:embed="rId1">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7"/>
          <p:cNvSpPr/>
          <p:nvPr/>
        </p:nvSpPr>
        <p:spPr>
          <a:xfrm>
            <a:off x="1052716" y="1906835"/>
            <a:ext cx="10075531" cy="80683"/>
          </a:xfrm>
          <a:prstGeom prst="rect">
            <a:avLst/>
          </a:prstGeom>
          <a:blipFill rotWithShape="1">
            <a:blip r:embed="rId1">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p:nvPr/>
        </p:nvSpPr>
        <p:spPr>
          <a:xfrm>
            <a:off x="1052716" y="401738"/>
            <a:ext cx="10075532" cy="1429227"/>
          </a:xfrm>
          <a:prstGeom prst="rect">
            <a:avLst/>
          </a:prstGeom>
          <a:blipFill rotWithShape="1">
            <a:blip r:embed="rId1">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7"/>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4800"/>
              <a:buFont typeface="Cambria"/>
              <a:buNone/>
              <a:defRPr b="0" i="0" sz="4800" u="none" cap="none" strike="noStrik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Cambria"/>
                <a:ea typeface="Cambria"/>
                <a:cs typeface="Cambria"/>
                <a:sym typeface="Cambria"/>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Cambria"/>
                <a:ea typeface="Cambria"/>
                <a:cs typeface="Cambria"/>
                <a:sym typeface="Cambria"/>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9pPr>
          </a:lstStyle>
          <a:p/>
        </p:txBody>
      </p:sp>
      <p:sp>
        <p:nvSpPr>
          <p:cNvPr id="15" name="Google Shape;15;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6" name="Google Shape;16;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grpSp>
        <p:nvGrpSpPr>
          <p:cNvPr id="17" name="Google Shape;17;p17"/>
          <p:cNvGrpSpPr/>
          <p:nvPr/>
        </p:nvGrpSpPr>
        <p:grpSpPr>
          <a:xfrm>
            <a:off x="11401725" y="6229681"/>
            <a:ext cx="457200" cy="457200"/>
            <a:chOff x="11361456" y="6195813"/>
            <a:chExt cx="548640" cy="548640"/>
          </a:xfrm>
        </p:grpSpPr>
        <p:sp>
          <p:nvSpPr>
            <p:cNvPr id="18" name="Google Shape;18;p17"/>
            <p:cNvSpPr/>
            <p:nvPr/>
          </p:nvSpPr>
          <p:spPr>
            <a:xfrm>
              <a:off x="11361456" y="6195813"/>
              <a:ext cx="548640" cy="548640"/>
            </a:xfrm>
            <a:prstGeom prst="ellipse">
              <a:avLst/>
            </a:prstGeom>
            <a:blipFill rotWithShape="1">
              <a:blip r:embed="rId2">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ambria"/>
                <a:ea typeface="Cambria"/>
                <a:cs typeface="Cambria"/>
                <a:sym typeface="Cambria"/>
              </a:defRPr>
            </a:lvl1pPr>
            <a:lvl2pPr indent="0" lvl="1" marL="0" marR="0" rtl="0" algn="ctr">
              <a:spcBef>
                <a:spcPts val="0"/>
              </a:spcBef>
              <a:buNone/>
              <a:defRPr b="1" i="0" sz="1400" u="none" cap="none" strike="noStrike">
                <a:solidFill>
                  <a:srgbClr val="FFFFFF"/>
                </a:solidFill>
                <a:latin typeface="Cambria"/>
                <a:ea typeface="Cambria"/>
                <a:cs typeface="Cambria"/>
                <a:sym typeface="Cambria"/>
              </a:defRPr>
            </a:lvl2pPr>
            <a:lvl3pPr indent="0" lvl="2" marL="0" marR="0" rtl="0" algn="ctr">
              <a:spcBef>
                <a:spcPts val="0"/>
              </a:spcBef>
              <a:buNone/>
              <a:defRPr b="1" i="0" sz="1400" u="none" cap="none" strike="noStrike">
                <a:solidFill>
                  <a:srgbClr val="FFFFFF"/>
                </a:solidFill>
                <a:latin typeface="Cambria"/>
                <a:ea typeface="Cambria"/>
                <a:cs typeface="Cambria"/>
                <a:sym typeface="Cambria"/>
              </a:defRPr>
            </a:lvl3pPr>
            <a:lvl4pPr indent="0" lvl="3" marL="0" marR="0" rtl="0" algn="ctr">
              <a:spcBef>
                <a:spcPts val="0"/>
              </a:spcBef>
              <a:buNone/>
              <a:defRPr b="1" i="0" sz="1400" u="none" cap="none" strike="noStrike">
                <a:solidFill>
                  <a:srgbClr val="FFFFFF"/>
                </a:solidFill>
                <a:latin typeface="Cambria"/>
                <a:ea typeface="Cambria"/>
                <a:cs typeface="Cambria"/>
                <a:sym typeface="Cambria"/>
              </a:defRPr>
            </a:lvl4pPr>
            <a:lvl5pPr indent="0" lvl="4" marL="0" marR="0" rtl="0" algn="ctr">
              <a:spcBef>
                <a:spcPts val="0"/>
              </a:spcBef>
              <a:buNone/>
              <a:defRPr b="1" i="0" sz="1400" u="none" cap="none" strike="noStrike">
                <a:solidFill>
                  <a:srgbClr val="FFFFFF"/>
                </a:solidFill>
                <a:latin typeface="Cambria"/>
                <a:ea typeface="Cambria"/>
                <a:cs typeface="Cambria"/>
                <a:sym typeface="Cambria"/>
              </a:defRPr>
            </a:lvl5pPr>
            <a:lvl6pPr indent="0" lvl="5" marL="0" marR="0" rtl="0" algn="ctr">
              <a:spcBef>
                <a:spcPts val="0"/>
              </a:spcBef>
              <a:buNone/>
              <a:defRPr b="1" i="0" sz="1400" u="none" cap="none" strike="noStrike">
                <a:solidFill>
                  <a:srgbClr val="FFFFFF"/>
                </a:solidFill>
                <a:latin typeface="Cambria"/>
                <a:ea typeface="Cambria"/>
                <a:cs typeface="Cambria"/>
                <a:sym typeface="Cambria"/>
              </a:defRPr>
            </a:lvl6pPr>
            <a:lvl7pPr indent="0" lvl="6" marL="0" marR="0" rtl="0" algn="ctr">
              <a:spcBef>
                <a:spcPts val="0"/>
              </a:spcBef>
              <a:buNone/>
              <a:defRPr b="1" i="0" sz="1400" u="none" cap="none" strike="noStrike">
                <a:solidFill>
                  <a:srgbClr val="FFFFFF"/>
                </a:solidFill>
                <a:latin typeface="Cambria"/>
                <a:ea typeface="Cambria"/>
                <a:cs typeface="Cambria"/>
                <a:sym typeface="Cambria"/>
              </a:defRPr>
            </a:lvl7pPr>
            <a:lvl8pPr indent="0" lvl="7" marL="0" marR="0" rtl="0" algn="ctr">
              <a:spcBef>
                <a:spcPts val="0"/>
              </a:spcBef>
              <a:buNone/>
              <a:defRPr b="1" i="0" sz="1400" u="none" cap="none" strike="noStrike">
                <a:solidFill>
                  <a:srgbClr val="FFFFFF"/>
                </a:solidFill>
                <a:latin typeface="Cambria"/>
                <a:ea typeface="Cambria"/>
                <a:cs typeface="Cambria"/>
                <a:sym typeface="Cambria"/>
              </a:defRPr>
            </a:lvl8pPr>
            <a:lvl9pPr indent="0" lvl="8" marL="0" marR="0" rtl="0" algn="ctr">
              <a:spcBef>
                <a:spcPts val="0"/>
              </a:spcBef>
              <a:buNone/>
              <a:defRPr b="1" i="0" sz="14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FOPEN()VE FCLOSE() ÖRNEK</a:t>
            </a:r>
            <a:endParaRPr/>
          </a:p>
        </p:txBody>
      </p:sp>
      <p:sp>
        <p:nvSpPr>
          <p:cNvPr id="176" name="Google Shape;176;p10"/>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FILE</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dosyaGostericisi;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"metin.txt" dosyası yoksa oluşturulur.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Varsa üzerine yazılır. Hem razma hem okuma modunda dosya açılıyor.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dosyaGostericisi = fopen("metin.txt", "w+");</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fprintf(dosyaGostericisi, "Adi Soyadi;Yasi;Cinsiyeti\n");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fprintf(dosyaGostericisi, "%s;%d;%c\n", "Ilhan OZKAN", 50,'E');</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fprintf(dosyaGostericisi, "%s;%d;%c\n", "Yagmur OZKAN", 45,'K');</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fclose(dosyaGostericisi);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//metin.txt içeriği: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highlight>
                  <a:srgbClr val="FFFF00"/>
                </a:highlight>
                <a:latin typeface="Consolas"/>
                <a:ea typeface="Consolas"/>
                <a:cs typeface="Consolas"/>
                <a:sym typeface="Consolas"/>
              </a:rPr>
              <a:t>Adi Soyadi;Yasi;Cinsiyeti</a:t>
            </a:r>
            <a:endParaRPr sz="1400">
              <a:highlight>
                <a:srgbClr val="FFFF00"/>
              </a:highlight>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highlight>
                  <a:srgbClr val="FFFF00"/>
                </a:highlight>
                <a:latin typeface="Consolas"/>
                <a:ea typeface="Consolas"/>
                <a:cs typeface="Consolas"/>
                <a:sym typeface="Consolas"/>
              </a:rPr>
              <a:t>Ilhan OZKAN;50;E</a:t>
            </a:r>
            <a:endParaRPr/>
          </a:p>
          <a:p>
            <a:pPr indent="0" lvl="0" marL="0" rtl="0" algn="l">
              <a:lnSpc>
                <a:spcPct val="120000"/>
              </a:lnSpc>
              <a:spcBef>
                <a:spcPts val="0"/>
              </a:spcBef>
              <a:spcAft>
                <a:spcPts val="0"/>
              </a:spcAft>
              <a:buSzPts val="1190"/>
              <a:buNone/>
            </a:pPr>
            <a:r>
              <a:rPr lang="tr-TR" sz="1400">
                <a:highlight>
                  <a:srgbClr val="FFFF00"/>
                </a:highlight>
                <a:latin typeface="Consolas"/>
                <a:ea typeface="Consolas"/>
                <a:cs typeface="Consolas"/>
                <a:sym typeface="Consolas"/>
              </a:rPr>
              <a:t>Yagmur OZKAN;45;K</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177" name="Google Shape;177;p10"/>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lang="tr-TR" sz="1800"/>
              <a:t>Örnekte görüldüğü gibi aynen kolsola/ekrana yazar gibi yazılması gerekenleri aynen dosyaya yazılmıştır.</a:t>
            </a:r>
            <a:endParaRPr/>
          </a:p>
          <a:p>
            <a:pPr indent="0" lvl="0" marL="0" rtl="0" algn="l">
              <a:lnSpc>
                <a:spcPct val="100000"/>
              </a:lnSpc>
              <a:spcBef>
                <a:spcPts val="1000"/>
              </a:spcBef>
              <a:spcAft>
                <a:spcPts val="0"/>
              </a:spcAft>
              <a:buSzPts val="1530"/>
              <a:buNone/>
            </a:pPr>
            <a:r>
              <a:rPr lang="tr-TR" sz="1800"/>
              <a:t>Dosya w+ modunda açıldığından, program her çalıştığında içeriği silerek yeniden aynı şeyleri yazacaktır.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IV-İKİLİ IO FONKSIYONLARI</a:t>
            </a:r>
            <a:endParaRPr/>
          </a:p>
        </p:txBody>
      </p:sp>
      <p:sp>
        <p:nvSpPr>
          <p:cNvPr id="184" name="Google Shape;184;p11"/>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530"/>
              <a:buNone/>
            </a:pPr>
            <a:r>
              <a:rPr b="1" lang="tr-TR" sz="1800">
                <a:latin typeface="Consolas"/>
                <a:ea typeface="Consolas"/>
                <a:cs typeface="Consolas"/>
                <a:sym typeface="Consolas"/>
              </a:rPr>
              <a:t>size_t fread(void *ptr, size_t size, size_t nmemb, FILE *stream);</a:t>
            </a:r>
            <a:endParaRPr b="1" sz="1800">
              <a:latin typeface="Consolas"/>
              <a:ea typeface="Consolas"/>
              <a:cs typeface="Consolas"/>
              <a:sym typeface="Consolas"/>
            </a:endParaRPr>
          </a:p>
          <a:p>
            <a:pPr indent="-182879" lvl="1" marL="457200" rtl="0" algn="l">
              <a:lnSpc>
                <a:spcPct val="100000"/>
              </a:lnSpc>
              <a:spcBef>
                <a:spcPts val="400"/>
              </a:spcBef>
              <a:spcAft>
                <a:spcPts val="0"/>
              </a:spcAft>
              <a:buSzPts val="1360"/>
              <a:buChar char="▪"/>
            </a:pPr>
            <a:r>
              <a:rPr lang="tr-TR" sz="1600"/>
              <a:t>Bu fonksiyon, </a:t>
            </a:r>
            <a:r>
              <a:rPr b="1" lang="tr-TR" sz="1600"/>
              <a:t>ptr</a:t>
            </a:r>
            <a:r>
              <a:rPr lang="tr-TR" sz="1600"/>
              <a:t> ile işaret edilen diziden verilen </a:t>
            </a:r>
            <a:r>
              <a:rPr b="1" lang="tr-TR" sz="1600"/>
              <a:t>stream</a:t>
            </a:r>
            <a:r>
              <a:rPr lang="tr-TR" sz="1600"/>
              <a:t> üzerinden veri okur. </a:t>
            </a:r>
            <a:endParaRPr/>
          </a:p>
          <a:p>
            <a:pPr indent="-182879" lvl="1" marL="457200" rtl="0" algn="l">
              <a:lnSpc>
                <a:spcPct val="100000"/>
              </a:lnSpc>
              <a:spcBef>
                <a:spcPts val="600"/>
              </a:spcBef>
              <a:spcAft>
                <a:spcPts val="0"/>
              </a:spcAft>
              <a:buSzPts val="1360"/>
              <a:buChar char="▪"/>
            </a:pPr>
            <a:r>
              <a:rPr b="1" lang="tr-TR" sz="1600"/>
              <a:t>nmemb</a:t>
            </a:r>
            <a:r>
              <a:rPr lang="tr-TR" sz="1600"/>
              <a:t> , </a:t>
            </a:r>
            <a:r>
              <a:rPr b="1" lang="tr-TR" sz="1600"/>
              <a:t>size</a:t>
            </a:r>
            <a:r>
              <a:rPr lang="tr-TR" sz="1600"/>
              <a:t> ile verilen uzunluktan kaç adet okunacağını belirtir.</a:t>
            </a:r>
            <a:endParaRPr/>
          </a:p>
          <a:p>
            <a:pPr indent="-182879" lvl="1" marL="457200" rtl="0" algn="l">
              <a:lnSpc>
                <a:spcPct val="100000"/>
              </a:lnSpc>
              <a:spcBef>
                <a:spcPts val="600"/>
              </a:spcBef>
              <a:spcAft>
                <a:spcPts val="0"/>
              </a:spcAft>
              <a:buSzPts val="1360"/>
              <a:buChar char="▪"/>
            </a:pPr>
            <a:r>
              <a:rPr lang="tr-TR" sz="1600"/>
              <a:t>Genellikle ikili dosyaları okumak için kullanılır ancak metin dosyaları için de kullanılabilir.</a:t>
            </a:r>
            <a:endParaRPr/>
          </a:p>
          <a:p>
            <a:pPr indent="-182879" lvl="1" marL="457200" rtl="0" algn="l">
              <a:lnSpc>
                <a:spcPct val="100000"/>
              </a:lnSpc>
              <a:spcBef>
                <a:spcPts val="600"/>
              </a:spcBef>
              <a:spcAft>
                <a:spcPts val="0"/>
              </a:spcAft>
              <a:buSzPts val="1360"/>
              <a:buChar char="▪"/>
            </a:pPr>
            <a:r>
              <a:rPr lang="tr-TR" sz="1600"/>
              <a:t>Bir okuma hatası veya dosya sonu (EOF) oluşursa </a:t>
            </a:r>
            <a:r>
              <a:rPr b="1" lang="tr-TR" sz="1600"/>
              <a:t>nmemb</a:t>
            </a:r>
            <a:r>
              <a:rPr lang="tr-TR" sz="1600"/>
              <a:t>'den az olabilen, başarıyla okunan öğelerin sayısını döndürür. </a:t>
            </a:r>
            <a:r>
              <a:rPr b="1" lang="tr-TR" sz="1600"/>
              <a:t>size</a:t>
            </a:r>
            <a:r>
              <a:rPr lang="tr-TR" sz="1600"/>
              <a:t> veya </a:t>
            </a:r>
            <a:r>
              <a:rPr b="1" lang="tr-TR" sz="1600"/>
              <a:t>nmemb </a:t>
            </a:r>
            <a:r>
              <a:rPr lang="tr-TR" sz="1600"/>
              <a:t>sıfırsa, fread sıfır döndürür ve </a:t>
            </a:r>
            <a:r>
              <a:rPr b="1" lang="tr-TR" sz="1600"/>
              <a:t>ptr</a:t>
            </a:r>
            <a:r>
              <a:rPr lang="tr-TR" sz="1600"/>
              <a:t> tarafından işaret edilen belleğin içerikleri değişmez.</a:t>
            </a:r>
            <a:endParaRPr/>
          </a:p>
        </p:txBody>
      </p:sp>
      <p:sp>
        <p:nvSpPr>
          <p:cNvPr id="185" name="Google Shape;185;p11"/>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b="1" lang="tr-TR" sz="1800">
                <a:latin typeface="Consolas"/>
                <a:ea typeface="Consolas"/>
                <a:cs typeface="Consolas"/>
                <a:sym typeface="Consolas"/>
              </a:rPr>
              <a:t>size_t fwrite(const void *ptr, size_t size, size_t nmemb, FILE *stream);</a:t>
            </a:r>
            <a:endParaRPr b="1" sz="1800">
              <a:latin typeface="Consolas"/>
              <a:ea typeface="Consolas"/>
              <a:cs typeface="Consolas"/>
              <a:sym typeface="Consolas"/>
            </a:endParaRPr>
          </a:p>
          <a:p>
            <a:pPr indent="-182879" lvl="1" marL="457200" rtl="0" algn="l">
              <a:lnSpc>
                <a:spcPct val="100000"/>
              </a:lnSpc>
              <a:spcBef>
                <a:spcPts val="400"/>
              </a:spcBef>
              <a:spcAft>
                <a:spcPts val="0"/>
              </a:spcAft>
              <a:buSzPts val="1360"/>
              <a:buChar char="▪"/>
            </a:pPr>
            <a:r>
              <a:rPr lang="tr-TR" sz="1600"/>
              <a:t>Bu fonksiyon, </a:t>
            </a:r>
            <a:r>
              <a:rPr b="1" lang="tr-TR" sz="1600"/>
              <a:t>ptr</a:t>
            </a:r>
            <a:r>
              <a:rPr lang="tr-TR" sz="1600"/>
              <a:t> ile işaret edilen dizideki verileri belirtilen </a:t>
            </a:r>
            <a:r>
              <a:rPr b="1" lang="tr-TR" sz="1600"/>
              <a:t>stream</a:t>
            </a:r>
            <a:r>
              <a:rPr lang="tr-TR" sz="1600"/>
              <a:t> üzerine yazar.</a:t>
            </a:r>
            <a:endParaRPr/>
          </a:p>
          <a:p>
            <a:pPr indent="-182879" lvl="1" marL="457200" rtl="0" algn="l">
              <a:lnSpc>
                <a:spcPct val="100000"/>
              </a:lnSpc>
              <a:spcBef>
                <a:spcPts val="600"/>
              </a:spcBef>
              <a:spcAft>
                <a:spcPts val="0"/>
              </a:spcAft>
              <a:buSzPts val="1360"/>
              <a:buChar char="▪"/>
            </a:pPr>
            <a:r>
              <a:rPr b="1" lang="tr-TR" sz="1600"/>
              <a:t>nmemb</a:t>
            </a:r>
            <a:r>
              <a:rPr lang="tr-TR" sz="1600"/>
              <a:t> , </a:t>
            </a:r>
            <a:r>
              <a:rPr b="1" lang="tr-TR" sz="1600"/>
              <a:t>size</a:t>
            </a:r>
            <a:r>
              <a:rPr lang="tr-TR" sz="1600"/>
              <a:t> ile verilen uzunluktan kaç adet yazılacağını belirtir.</a:t>
            </a:r>
            <a:endParaRPr/>
          </a:p>
          <a:p>
            <a:pPr indent="-182879" lvl="1" marL="457200" rtl="0" algn="l">
              <a:lnSpc>
                <a:spcPct val="100000"/>
              </a:lnSpc>
              <a:spcBef>
                <a:spcPts val="600"/>
              </a:spcBef>
              <a:spcAft>
                <a:spcPts val="0"/>
              </a:spcAft>
              <a:buSzPts val="1360"/>
              <a:buChar char="▪"/>
            </a:pPr>
            <a:r>
              <a:rPr lang="tr-TR" sz="1600"/>
              <a:t>Genellikle ikili dosyaları okumak için kullanılır ancak metin dosyaları için de kullanılabilir. </a:t>
            </a:r>
            <a:endParaRPr/>
          </a:p>
          <a:p>
            <a:pPr indent="-182879" lvl="1" marL="457200" rtl="0" algn="l">
              <a:lnSpc>
                <a:spcPct val="100000"/>
              </a:lnSpc>
              <a:spcBef>
                <a:spcPts val="600"/>
              </a:spcBef>
              <a:spcAft>
                <a:spcPts val="0"/>
              </a:spcAft>
              <a:buSzPts val="1360"/>
              <a:buChar char="▪"/>
            </a:pPr>
            <a:r>
              <a:rPr lang="tr-TR" sz="1600"/>
              <a:t>Bu fonksiyon başarıyla yazılan toplam öğe sayısını döndürür. Bu sayı </a:t>
            </a:r>
            <a:r>
              <a:rPr b="1" lang="tr-TR" sz="1600"/>
              <a:t>nmemb</a:t>
            </a:r>
            <a:r>
              <a:rPr lang="tr-TR" sz="1600"/>
              <a:t>'den azsa, bir hata oluşmuştur veya dosya sonuna ulaşılmıştır.</a:t>
            </a:r>
            <a:endParaRPr/>
          </a:p>
          <a:p>
            <a:pPr indent="-96519" lvl="1" marL="457200" rtl="0" algn="l">
              <a:lnSpc>
                <a:spcPct val="100000"/>
              </a:lnSpc>
              <a:spcBef>
                <a:spcPts val="600"/>
              </a:spcBef>
              <a:spcAft>
                <a:spcPts val="0"/>
              </a:spcAft>
              <a:buSzPts val="1360"/>
              <a:buNone/>
            </a:pPr>
            <a:r>
              <a:t/>
            </a:r>
            <a:endParaRPr sz="1600"/>
          </a:p>
          <a:p>
            <a:pPr indent="-85725" lvl="1" marL="457200" rtl="0" algn="l">
              <a:lnSpc>
                <a:spcPct val="100000"/>
              </a:lnSpc>
              <a:spcBef>
                <a:spcPts val="600"/>
              </a:spcBef>
              <a:spcAft>
                <a:spcPts val="0"/>
              </a:spcAft>
              <a:buSzPts val="1530"/>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FOPEN()</a:t>
            </a:r>
            <a:br>
              <a:rPr lang="tr-TR"/>
            </a:br>
            <a:r>
              <a:rPr lang="tr-TR"/>
              <a:t>IKILI (BINARY) MOD</a:t>
            </a:r>
            <a:endParaRPr/>
          </a:p>
        </p:txBody>
      </p:sp>
      <p:sp>
        <p:nvSpPr>
          <p:cNvPr id="191" name="Google Shape;191;p12"/>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360"/>
              <a:buNone/>
            </a:pPr>
            <a:r>
              <a:rPr lang="tr-TR" sz="1600"/>
              <a:t>Dosyalara yazılacak veriler daha az yer kaplasın diye bellekte tutulduğu gibi dosyalara yazılmak istenir. </a:t>
            </a:r>
            <a:endParaRPr/>
          </a:p>
          <a:p>
            <a:pPr indent="0" lvl="0" marL="0" rtl="0" algn="l">
              <a:lnSpc>
                <a:spcPct val="100000"/>
              </a:lnSpc>
              <a:spcBef>
                <a:spcPts val="1000"/>
              </a:spcBef>
              <a:spcAft>
                <a:spcPts val="0"/>
              </a:spcAft>
              <a:buSzPts val="1360"/>
              <a:buNone/>
            </a:pPr>
            <a:r>
              <a:rPr lang="tr-TR" sz="1600"/>
              <a:t>Bellekte veriler ikili (binary) olarak saklandığından bu tip dosyalara ikili dosya adı verilir.</a:t>
            </a:r>
            <a:endParaRPr/>
          </a:p>
          <a:p>
            <a:pPr indent="0" lvl="0" marL="0" rtl="0" algn="l">
              <a:lnSpc>
                <a:spcPct val="100000"/>
              </a:lnSpc>
              <a:spcBef>
                <a:spcPts val="1000"/>
              </a:spcBef>
              <a:spcAft>
                <a:spcPts val="0"/>
              </a:spcAft>
              <a:buSzPts val="1360"/>
              <a:buNone/>
            </a:pPr>
            <a:r>
              <a:rPr lang="tr-TR" sz="1600"/>
              <a:t>Metin olarak 2147483647 tamsayısı 10 karakter yani metin dosyasında 10 byte yer kaplayacaktır. Ancak bir tamsayı bellekte 4 byte olarak saklandığından ikili dosyada da bellekte olduğu gibi 4 byte yer kaplayacaktır.</a:t>
            </a:r>
            <a:endParaRPr/>
          </a:p>
        </p:txBody>
      </p:sp>
      <p:graphicFrame>
        <p:nvGraphicFramePr>
          <p:cNvPr id="192" name="Google Shape;192;p12"/>
          <p:cNvGraphicFramePr/>
          <p:nvPr/>
        </p:nvGraphicFramePr>
        <p:xfrm>
          <a:off x="238125" y="352425"/>
          <a:ext cx="3000000" cy="3000000"/>
        </p:xfrm>
        <a:graphic>
          <a:graphicData uri="http://schemas.openxmlformats.org/drawingml/2006/table">
            <a:tbl>
              <a:tblPr bandRow="1" firstRow="1">
                <a:noFill/>
                <a:tableStyleId>{C8E71A5B-D6AA-47D9-A71D-16A147B2F093}</a:tableStyleId>
              </a:tblPr>
              <a:tblGrid>
                <a:gridCol w="876300"/>
                <a:gridCol w="6896100"/>
              </a:tblGrid>
              <a:tr h="371425">
                <a:tc>
                  <a:txBody>
                    <a:bodyPr/>
                    <a:lstStyle/>
                    <a:p>
                      <a:pPr indent="0" lvl="0" marL="0" marR="0" rtl="0" algn="ctr">
                        <a:spcBef>
                          <a:spcPts val="0"/>
                        </a:spcBef>
                        <a:spcAft>
                          <a:spcPts val="0"/>
                        </a:spcAft>
                        <a:buNone/>
                      </a:pPr>
                      <a:r>
                        <a:rPr b="1" lang="tr-TR" sz="1600" u="none" cap="none" strike="noStrike"/>
                        <a:t>Modlar</a:t>
                      </a:r>
                      <a:endParaRPr/>
                    </a:p>
                  </a:txBody>
                  <a:tcPr marT="95250" marB="95250" marR="38100" marL="38100" anchor="ctr"/>
                </a:tc>
                <a:tc>
                  <a:txBody>
                    <a:bodyPr/>
                    <a:lstStyle/>
                    <a:p>
                      <a:pPr indent="0" lvl="0" marL="0" marR="0" rtl="0" algn="ctr">
                        <a:spcBef>
                          <a:spcPts val="0"/>
                        </a:spcBef>
                        <a:spcAft>
                          <a:spcPts val="0"/>
                        </a:spcAft>
                        <a:buNone/>
                      </a:pPr>
                      <a:r>
                        <a:rPr lang="tr-TR" sz="1600" u="none" cap="none" strike="noStrike"/>
                        <a:t>Açıklaması</a:t>
                      </a:r>
                      <a:endParaRPr b="1" sz="1600" u="none" cap="none" strike="noStrike"/>
                    </a:p>
                  </a:txBody>
                  <a:tcPr marT="95250" marB="95250" marR="95250" marL="95250" anchor="ctr"/>
                </a:tc>
              </a:tr>
              <a:tr h="314275">
                <a:tc>
                  <a:txBody>
                    <a:bodyPr/>
                    <a:lstStyle/>
                    <a:p>
                      <a:pPr indent="0" lvl="0" marL="0" marR="0" rtl="0" algn="ctr">
                        <a:spcBef>
                          <a:spcPts val="0"/>
                        </a:spcBef>
                        <a:spcAft>
                          <a:spcPts val="0"/>
                        </a:spcAft>
                        <a:buNone/>
                      </a:pPr>
                      <a:r>
                        <a:rPr lang="tr-TR" sz="1600" u="none" cap="none" strike="noStrike"/>
                        <a:t>rb</a:t>
                      </a:r>
                      <a:endParaRPr b="0" sz="1600" u="none" cap="none" strike="noStrike"/>
                    </a:p>
                  </a:txBody>
                  <a:tcPr marT="133350" marB="133350" marR="95250" marL="95250" anchor="ctr"/>
                </a:tc>
                <a:tc>
                  <a:txBody>
                    <a:bodyPr/>
                    <a:lstStyle/>
                    <a:p>
                      <a:pPr indent="0" lvl="0" marL="0" marR="0" rtl="0" algn="just">
                        <a:spcBef>
                          <a:spcPts val="0"/>
                        </a:spcBef>
                        <a:spcAft>
                          <a:spcPts val="0"/>
                        </a:spcAft>
                        <a:buNone/>
                      </a:pPr>
                      <a:r>
                        <a:rPr lang="tr-TR" sz="1600" u="none" cap="none" strike="noStrike"/>
                        <a:t>Dosyayı çalışılan klasörde/dizinde arar. İkili dosyayı okuma modunda açar. Dosya mevcut değilse, fopen() işlevi NULL değerini döndürür.</a:t>
                      </a:r>
                      <a:endParaRPr b="0" sz="1600" u="none" cap="none" strike="noStrike"/>
                    </a:p>
                  </a:txBody>
                  <a:tcPr marT="133350" marB="133350" marR="95250" marL="95250" anchor="ctr"/>
                </a:tc>
              </a:tr>
              <a:tr h="428575">
                <a:tc>
                  <a:txBody>
                    <a:bodyPr/>
                    <a:lstStyle/>
                    <a:p>
                      <a:pPr indent="0" lvl="0" marL="0" marR="0" rtl="0" algn="ctr">
                        <a:spcBef>
                          <a:spcPts val="0"/>
                        </a:spcBef>
                        <a:spcAft>
                          <a:spcPts val="0"/>
                        </a:spcAft>
                        <a:buNone/>
                      </a:pPr>
                      <a:r>
                        <a:rPr lang="tr-TR" sz="1600" u="none" cap="none" strike="noStrike"/>
                        <a:t>wb</a:t>
                      </a:r>
                      <a:endParaRPr b="0" sz="1600" u="none" cap="none" strike="noStrike"/>
                    </a:p>
                  </a:txBody>
                  <a:tcPr marT="133350" marB="133350" marR="95250" marL="95250" anchor="ctr"/>
                </a:tc>
                <a:tc>
                  <a:txBody>
                    <a:bodyPr/>
                    <a:lstStyle/>
                    <a:p>
                      <a:pPr indent="0" lvl="0" marL="0" marR="0" rtl="0" algn="just">
                        <a:spcBef>
                          <a:spcPts val="0"/>
                        </a:spcBef>
                        <a:spcAft>
                          <a:spcPts val="0"/>
                        </a:spcAft>
                        <a:buNone/>
                      </a:pPr>
                      <a:r>
                        <a:rPr lang="tr-TR" sz="1600" u="none" cap="none" strike="noStrike"/>
                        <a:t>İkili dosya yazma modunda açılır. Gösterici dosyanın başlangıcına ayarlanır ve içeriklerin üzerine ikili olarak  yazılır. Dosya mevcut değilse yeni bir dosya oluşturulur.</a:t>
                      </a:r>
                      <a:endParaRPr b="0" sz="1600" u="none" cap="none" strike="noStrike"/>
                    </a:p>
                  </a:txBody>
                  <a:tcPr marT="133350" marB="133350" marR="95250" marL="95250" anchor="ctr"/>
                </a:tc>
              </a:tr>
              <a:tr h="428575">
                <a:tc>
                  <a:txBody>
                    <a:bodyPr/>
                    <a:lstStyle/>
                    <a:p>
                      <a:pPr indent="0" lvl="0" marL="0" marR="0" rtl="0" algn="ctr">
                        <a:spcBef>
                          <a:spcPts val="0"/>
                        </a:spcBef>
                        <a:spcAft>
                          <a:spcPts val="0"/>
                        </a:spcAft>
                        <a:buNone/>
                      </a:pPr>
                      <a:r>
                        <a:rPr lang="tr-TR" sz="1600" u="none" cap="none" strike="noStrike"/>
                        <a:t>ab</a:t>
                      </a:r>
                      <a:endParaRPr b="0" sz="1600" u="none" cap="none" strike="noStrike"/>
                    </a:p>
                  </a:txBody>
                  <a:tcPr marT="133350" marB="133350" marR="95250" marL="95250" anchor="ctr"/>
                </a:tc>
                <a:tc>
                  <a:txBody>
                    <a:bodyPr/>
                    <a:lstStyle/>
                    <a:p>
                      <a:pPr indent="0" lvl="0" marL="0" marR="0" rtl="0" algn="just">
                        <a:spcBef>
                          <a:spcPts val="0"/>
                        </a:spcBef>
                        <a:spcAft>
                          <a:spcPts val="0"/>
                        </a:spcAft>
                        <a:buNone/>
                      </a:pPr>
                      <a:r>
                        <a:rPr lang="tr-TR" sz="1600" u="none" cap="none" strike="noStrike"/>
                        <a:t>İkili dosya, ekleme modunda açılır. Dosya göstericisi, dosyadaki son karakterden sonra ayarlanır. Verilen dosya isminden bir dosya yoksa yeni bir dosya oluşturulur.</a:t>
                      </a:r>
                      <a:endParaRPr b="0" sz="1600" u="none" cap="none" strike="noStrike"/>
                    </a:p>
                  </a:txBody>
                  <a:tcPr marT="133350" marB="133350" marR="95250" marL="95250" anchor="ctr"/>
                </a:tc>
              </a:tr>
              <a:tr h="314275">
                <a:tc>
                  <a:txBody>
                    <a:bodyPr/>
                    <a:lstStyle/>
                    <a:p>
                      <a:pPr indent="0" lvl="0" marL="0" marR="0" rtl="0" algn="ctr">
                        <a:spcBef>
                          <a:spcPts val="0"/>
                        </a:spcBef>
                        <a:spcAft>
                          <a:spcPts val="0"/>
                        </a:spcAft>
                        <a:buNone/>
                      </a:pPr>
                      <a:r>
                        <a:rPr lang="tr-TR" sz="1600" u="none" cap="none" strike="noStrike"/>
                        <a:t>rb+</a:t>
                      </a:r>
                      <a:endParaRPr b="0" sz="1600" u="none" cap="none" strike="noStrike"/>
                    </a:p>
                  </a:txBody>
                  <a:tcPr marT="133350" marB="133350" marR="95250" marL="95250" anchor="ctr"/>
                </a:tc>
                <a:tc>
                  <a:txBody>
                    <a:bodyPr/>
                    <a:lstStyle/>
                    <a:p>
                      <a:pPr indent="0" lvl="0" marL="0" marR="0" rtl="0" algn="just">
                        <a:spcBef>
                          <a:spcPts val="0"/>
                        </a:spcBef>
                        <a:spcAft>
                          <a:spcPts val="0"/>
                        </a:spcAft>
                        <a:buNone/>
                      </a:pPr>
                      <a:r>
                        <a:rPr lang="tr-TR" sz="1600" u="none" cap="none" strike="noStrike"/>
                        <a:t>İkili dosya okuma ve yazma modunda açılır. Dosya mevcut değilse, open() işlevi NULL değerini döndürür.</a:t>
                      </a:r>
                      <a:endParaRPr b="0" sz="1600" u="none" cap="none" strike="noStrike"/>
                    </a:p>
                  </a:txBody>
                  <a:tcPr marT="133350" marB="133350" marR="95250" marL="95250" anchor="ctr"/>
                </a:tc>
              </a:tr>
              <a:tr h="428575">
                <a:tc>
                  <a:txBody>
                    <a:bodyPr/>
                    <a:lstStyle/>
                    <a:p>
                      <a:pPr indent="0" lvl="0" marL="0" marR="0" rtl="0" algn="ctr">
                        <a:spcBef>
                          <a:spcPts val="0"/>
                        </a:spcBef>
                        <a:spcAft>
                          <a:spcPts val="0"/>
                        </a:spcAft>
                        <a:buNone/>
                      </a:pPr>
                      <a:r>
                        <a:rPr lang="tr-TR" sz="1600" u="none" cap="none" strike="noStrike"/>
                        <a:t>wb+</a:t>
                      </a:r>
                      <a:endParaRPr b="0" sz="1600" u="none" cap="none" strike="noStrike"/>
                    </a:p>
                  </a:txBody>
                  <a:tcPr marT="133350" marB="133350" marR="95250" marL="95250" anchor="ctr"/>
                </a:tc>
                <a:tc>
                  <a:txBody>
                    <a:bodyPr/>
                    <a:lstStyle/>
                    <a:p>
                      <a:pPr indent="0" lvl="0" marL="0" marR="0" rtl="0" algn="just">
                        <a:spcBef>
                          <a:spcPts val="0"/>
                        </a:spcBef>
                        <a:spcAft>
                          <a:spcPts val="0"/>
                        </a:spcAft>
                        <a:buNone/>
                      </a:pPr>
                      <a:r>
                        <a:rPr lang="tr-TR" sz="1600" u="none" cap="none" strike="noStrike"/>
                        <a:t>İkili dosya okuma ve yazma modunda açılır. Dosya mevcutsa içeriğin üzerine yazılır. Dosya mevcut değilse oluşturulacaktır.</a:t>
                      </a:r>
                      <a:endParaRPr b="0" sz="1600" u="none" cap="none" strike="noStrike"/>
                    </a:p>
                  </a:txBody>
                  <a:tcPr marT="133350" marB="133350" marR="95250" marL="95250" anchor="ctr"/>
                </a:tc>
              </a:tr>
              <a:tr h="314275">
                <a:tc>
                  <a:txBody>
                    <a:bodyPr/>
                    <a:lstStyle/>
                    <a:p>
                      <a:pPr indent="0" lvl="0" marL="0" marR="0" rtl="0" algn="ctr">
                        <a:spcBef>
                          <a:spcPts val="0"/>
                        </a:spcBef>
                        <a:spcAft>
                          <a:spcPts val="0"/>
                        </a:spcAft>
                        <a:buNone/>
                      </a:pPr>
                      <a:r>
                        <a:rPr lang="tr-TR" sz="1600" u="none" cap="none" strike="noStrike"/>
                        <a:t>ab+</a:t>
                      </a:r>
                      <a:endParaRPr b="0" sz="1600" u="none" cap="none" strike="noStrike"/>
                    </a:p>
                  </a:txBody>
                  <a:tcPr marT="133350" marB="133350" marR="95250" marL="95250" anchor="ctr"/>
                </a:tc>
                <a:tc>
                  <a:txBody>
                    <a:bodyPr/>
                    <a:lstStyle/>
                    <a:p>
                      <a:pPr indent="0" lvl="0" marL="0" marR="0" rtl="0" algn="just">
                        <a:spcBef>
                          <a:spcPts val="0"/>
                        </a:spcBef>
                        <a:spcAft>
                          <a:spcPts val="0"/>
                        </a:spcAft>
                        <a:buNone/>
                      </a:pPr>
                      <a:r>
                        <a:rPr lang="tr-TR" sz="1600" u="none" cap="none" strike="noStrike"/>
                        <a:t>İkili dosya okuma ve ekleme modunda açılır. Dosya mevcut değilse bir dosya oluşturulacaktır.</a:t>
                      </a:r>
                      <a:endParaRPr b="0" sz="1600" u="none" cap="none" strike="noStrike"/>
                    </a:p>
                  </a:txBody>
                  <a:tcPr marT="133350" marB="133350" marR="95250" marL="9525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FOPEN() İKİLİ ÖRNEK</a:t>
            </a:r>
            <a:endParaRPr/>
          </a:p>
        </p:txBody>
      </p:sp>
      <p:sp>
        <p:nvSpPr>
          <p:cNvPr id="198" name="Google Shape;198;p13"/>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struct</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kisi</a:t>
            </a: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adiSoyadi[16];</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yas;</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cinsiyet;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float</a:t>
            </a:r>
            <a:r>
              <a:rPr lang="tr-TR" sz="1400">
                <a:latin typeface="Consolas"/>
                <a:ea typeface="Consolas"/>
                <a:cs typeface="Consolas"/>
                <a:sym typeface="Consolas"/>
              </a:rPr>
              <a:t> kilo;</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typedef </a:t>
            </a:r>
            <a:r>
              <a:rPr lang="tr-TR" sz="1400">
                <a:solidFill>
                  <a:srgbClr val="0000FF"/>
                </a:solidFill>
                <a:latin typeface="Consolas"/>
                <a:ea typeface="Consolas"/>
                <a:cs typeface="Consolas"/>
                <a:sym typeface="Consolas"/>
              </a:rPr>
              <a:t>struct kisi </a:t>
            </a:r>
            <a:r>
              <a:rPr b="1"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FILE</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dosyaGostericisi;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kisi1={"Ilhan OZKAN",50,'E',100.0};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kisi2={"Yagmur OZKAN",45,'K',60.0};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dizi[5]={1,2,3,4,5};</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"kisi.bin" dosyası yoksa oluşturulur.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Varsa üzerine yazılır. Hem yazma hem okuma modunda dosya açılıyor.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dosyaGostericisi = fopen("kisi.bin", "wb+");</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fwrite(</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kisi1, sizeof(</a:t>
            </a:r>
            <a:r>
              <a:rPr b="1"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),1,dosyaGostericisi);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fwrite(</a:t>
            </a:r>
            <a:r>
              <a:rPr lang="tr-TR" sz="1400">
                <a:solidFill>
                  <a:srgbClr val="FF0000"/>
                </a:solidFill>
                <a:latin typeface="Consolas"/>
                <a:ea typeface="Consolas"/>
                <a:cs typeface="Consolas"/>
                <a:sym typeface="Consolas"/>
              </a:rPr>
              <a:t>&amp;</a:t>
            </a:r>
            <a:r>
              <a:rPr lang="tr-TR" sz="1400">
                <a:latin typeface="Consolas"/>
                <a:ea typeface="Consolas"/>
                <a:cs typeface="Consolas"/>
                <a:sym typeface="Consolas"/>
              </a:rPr>
              <a:t>kisi2, sizeof(</a:t>
            </a:r>
            <a:r>
              <a:rPr b="1"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),1,dosyaGostericisi);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fwrite(dizi,sizeof(dizi),1,dosyaGostericisi);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fwrite(dizi,sizeof(int),5,dosyaGostericisi);</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fclose(dosyaGostericisi);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199" name="Google Shape;199;p13"/>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530"/>
              <a:buNone/>
            </a:pPr>
            <a:r>
              <a:rPr lang="tr-TR" sz="1800"/>
              <a:t>Örnekte görüldüğü üzere dosyaya yazılan yapılar aynen bellekte olduğu gibi yazılır.</a:t>
            </a:r>
            <a:endParaRPr/>
          </a:p>
          <a:p>
            <a:pPr indent="0" lvl="0" marL="0" rtl="0" algn="l">
              <a:lnSpc>
                <a:spcPct val="100000"/>
              </a:lnSpc>
              <a:spcBef>
                <a:spcPts val="1000"/>
              </a:spcBef>
              <a:spcAft>
                <a:spcPts val="0"/>
              </a:spcAft>
              <a:buSzPts val="1530"/>
              <a:buNone/>
            </a:pPr>
            <a:r>
              <a:rPr lang="tr-TR" sz="1800"/>
              <a:t>Dosya wb+ modunda açıldığından, program her çalıştığında içeriği silerek yeniden aynı şeyleri yazacaktır.</a:t>
            </a:r>
            <a:endParaRPr/>
          </a:p>
          <a:p>
            <a:pPr indent="0" lvl="0" marL="0" rtl="0" algn="ctr">
              <a:lnSpc>
                <a:spcPct val="100000"/>
              </a:lnSpc>
              <a:spcBef>
                <a:spcPts val="1000"/>
              </a:spcBef>
              <a:spcAft>
                <a:spcPts val="0"/>
              </a:spcAft>
              <a:buSzPts val="1530"/>
              <a:buNone/>
            </a:pPr>
            <a:r>
              <a:rPr b="1" i="1" lang="tr-TR" sz="1800">
                <a:solidFill>
                  <a:schemeClr val="dk1"/>
                </a:solidFill>
              </a:rPr>
              <a:t>Dosyaya hep aynı veri tipi (data type) yazılacağı gibi, birbirinden farklı olabilen yapı (struct) ve veri tipleri de yazılabilir. Burada önemli olan, yazıldığı sırada bu öğelerin okunmasıdır.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FOPEN() İKİLİ ÖRNEK …</a:t>
            </a:r>
            <a:endParaRPr/>
          </a:p>
        </p:txBody>
      </p:sp>
      <p:sp>
        <p:nvSpPr>
          <p:cNvPr id="205" name="Google Shape;205;p14"/>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lang="tr-TR" sz="1800"/>
              <a:t>Bu tür dosyalar ancak iki dosya görüntüleyicilerle görüntülenebilir.</a:t>
            </a:r>
            <a:endParaRPr/>
          </a:p>
          <a:p>
            <a:pPr indent="0" lvl="0" marL="0" rtl="0" algn="l">
              <a:lnSpc>
                <a:spcPct val="100000"/>
              </a:lnSpc>
              <a:spcBef>
                <a:spcPts val="1000"/>
              </a:spcBef>
              <a:spcAft>
                <a:spcPts val="0"/>
              </a:spcAft>
              <a:buSzPts val="1530"/>
              <a:buNone/>
            </a:pPr>
            <a:r>
              <a:rPr lang="tr-TR" sz="1800"/>
              <a:t>Yanda kişi.bin dosyasının içeriği ikili dosya görüntüleyicisi ile gösterilmektedir.</a:t>
            </a:r>
            <a:endParaRPr/>
          </a:p>
        </p:txBody>
      </p:sp>
      <p:pic>
        <p:nvPicPr>
          <p:cNvPr id="206" name="Google Shape;206;p14"/>
          <p:cNvPicPr preferRelativeResize="0"/>
          <p:nvPr>
            <p:ph idx="1" type="body"/>
          </p:nvPr>
        </p:nvPicPr>
        <p:blipFill rotWithShape="1">
          <a:blip r:embed="rId3">
            <a:alphaModFix/>
          </a:blip>
          <a:srcRect b="0" l="0" r="0" t="0"/>
          <a:stretch/>
        </p:blipFill>
        <p:spPr>
          <a:xfrm>
            <a:off x="723421" y="2275543"/>
            <a:ext cx="6858957" cy="19814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RENAME()</a:t>
            </a:r>
            <a:endParaRPr/>
          </a:p>
        </p:txBody>
      </p:sp>
      <p:sp>
        <p:nvSpPr>
          <p:cNvPr id="212" name="Google Shape;212;p15"/>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mevcutDosyaAdi = "metin.txt";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yeniDosyaAdi = "yazi.txt";</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if (</a:t>
            </a:r>
            <a:r>
              <a:rPr lang="tr-TR" sz="1400">
                <a:highlight>
                  <a:srgbClr val="FFFF00"/>
                </a:highlight>
                <a:latin typeface="Consolas"/>
                <a:ea typeface="Consolas"/>
                <a:cs typeface="Consolas"/>
                <a:sym typeface="Consolas"/>
              </a:rPr>
              <a:t>rename(mevcutDosyaAdi, yeniDosyaAdi) </a:t>
            </a:r>
            <a:r>
              <a:rPr lang="tr-TR" sz="1400">
                <a:latin typeface="Consolas"/>
                <a:ea typeface="Consolas"/>
                <a:cs typeface="Consolas"/>
                <a:sym typeface="Consolas"/>
              </a:rPr>
              <a:t>== 0)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printf("Dosya adı Başarılı Şekilde Değiştirildi.\n");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else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perror("Hata Var!");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13" name="Google Shape;213;p15"/>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lang="tr-TR" sz="1800"/>
              <a:t>Mevcut bir dosyanın adını eski dosya adından yeni dosya adına değiştirmek için kullanılır.</a:t>
            </a:r>
            <a:endParaRPr/>
          </a:p>
          <a:p>
            <a:pPr indent="0" lvl="0" marL="0" rtl="0" algn="l">
              <a:lnSpc>
                <a:spcPct val="100000"/>
              </a:lnSpc>
              <a:spcBef>
                <a:spcPts val="1000"/>
              </a:spcBef>
              <a:spcAft>
                <a:spcPts val="0"/>
              </a:spcAft>
              <a:buSzPts val="1530"/>
              <a:buNone/>
            </a:pPr>
            <a:r>
              <a:rPr b="1" lang="tr-TR" sz="1800">
                <a:solidFill>
                  <a:schemeClr val="dk1"/>
                </a:solidFill>
                <a:latin typeface="Consolas"/>
                <a:ea typeface="Consolas"/>
                <a:cs typeface="Consolas"/>
                <a:sym typeface="Consolas"/>
              </a:rPr>
              <a:t>int rename(const char* old_filename, </a:t>
            </a:r>
            <a:br>
              <a:rPr b="1" lang="tr-TR" sz="1800">
                <a:solidFill>
                  <a:schemeClr val="dk1"/>
                </a:solidFill>
                <a:latin typeface="Consolas"/>
                <a:ea typeface="Consolas"/>
                <a:cs typeface="Consolas"/>
                <a:sym typeface="Consolas"/>
              </a:rPr>
            </a:br>
            <a:r>
              <a:rPr b="1" lang="tr-TR" sz="1800">
                <a:solidFill>
                  <a:schemeClr val="dk1"/>
                </a:solidFill>
                <a:latin typeface="Consolas"/>
                <a:ea typeface="Consolas"/>
                <a:cs typeface="Consolas"/>
                <a:sym typeface="Consolas"/>
              </a:rPr>
              <a:t>const char* new_filename);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6"/>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a:t>DINLEDIĞINIZ IÇIN TEŞEKKÜR EDERIM.</a:t>
            </a:r>
            <a:endParaRPr/>
          </a:p>
        </p:txBody>
      </p:sp>
      <p:sp>
        <p:nvSpPr>
          <p:cNvPr id="219" name="Google Shape;219;p16"/>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Cambria"/>
              <a:buNone/>
            </a:pPr>
            <a:r>
              <a:rPr lang="tr-TR"/>
              <a:t>DOSYALAR (FILES)</a:t>
            </a:r>
            <a:endParaRPr/>
          </a:p>
        </p:txBody>
      </p:sp>
      <p:sp>
        <p:nvSpPr>
          <p:cNvPr id="116" name="Google Shape;116;p2"/>
          <p:cNvSpPr txBox="1"/>
          <p:nvPr>
            <p:ph idx="1" type="body"/>
          </p:nvPr>
        </p:nvSpPr>
        <p:spPr>
          <a:xfrm>
            <a:off x="1069848" y="2121408"/>
            <a:ext cx="10058400" cy="405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530"/>
              <a:buNone/>
            </a:pPr>
            <a:r>
              <a:rPr b="1" lang="tr-TR" sz="1800"/>
              <a:t>Sadece girdi ve çıktı işlemleri yaparsak, program çalıştığı sürece veriler var olur, program sonlandırıldığında o verileri tekrar kullanamayız. Bunun için elektrik kesildiğinde bellekteki veriler kaybolacağından </a:t>
            </a:r>
            <a:r>
              <a:rPr b="1" lang="tr-TR" sz="1800">
                <a:solidFill>
                  <a:srgbClr val="0070C0"/>
                </a:solidFill>
              </a:rPr>
              <a:t>harici bir hafıza ortamında </a:t>
            </a:r>
            <a:r>
              <a:rPr b="1" lang="tr-TR" sz="1800"/>
              <a:t>(</a:t>
            </a:r>
            <a:r>
              <a:rPr b="1" lang="tr-TR" sz="1800">
                <a:solidFill>
                  <a:srgbClr val="FF0000"/>
                </a:solidFill>
              </a:rPr>
              <a:t>external memory</a:t>
            </a:r>
            <a:r>
              <a:rPr b="1" lang="tr-TR" sz="1800"/>
              <a:t>) verileri saklamak gerekir. </a:t>
            </a:r>
            <a:endParaRPr/>
          </a:p>
          <a:p>
            <a:pPr indent="0" lvl="0" marL="0" rtl="0" algn="l">
              <a:lnSpc>
                <a:spcPct val="100000"/>
              </a:lnSpc>
              <a:spcBef>
                <a:spcPts val="1200"/>
              </a:spcBef>
              <a:spcAft>
                <a:spcPts val="0"/>
              </a:spcAft>
              <a:buSzPts val="1530"/>
              <a:buNone/>
            </a:pPr>
            <a:r>
              <a:rPr b="1" lang="tr-TR" sz="1800"/>
              <a:t>Kısaca </a:t>
            </a:r>
            <a:r>
              <a:rPr b="1" lang="tr-TR" sz="1800">
                <a:solidFill>
                  <a:srgbClr val="0070C0"/>
                </a:solidFill>
              </a:rPr>
              <a:t>dosya</a:t>
            </a:r>
            <a:r>
              <a:rPr b="1" lang="tr-TR" sz="1800"/>
              <a:t> (</a:t>
            </a:r>
            <a:r>
              <a:rPr b="1" lang="tr-TR" sz="1800">
                <a:solidFill>
                  <a:srgbClr val="C00000"/>
                </a:solidFill>
              </a:rPr>
              <a:t>file</a:t>
            </a:r>
            <a:r>
              <a:rPr b="1" lang="tr-TR" sz="1800"/>
              <a:t>), verilerin bir araya geldiği (collection of data) </a:t>
            </a:r>
            <a:r>
              <a:rPr b="1" lang="tr-TR" sz="1800">
                <a:solidFill>
                  <a:srgbClr val="0070C0"/>
                </a:solidFill>
              </a:rPr>
              <a:t>ikincil bir saklama ortamıdır</a:t>
            </a:r>
            <a:r>
              <a:rPr b="1" lang="tr-TR" sz="1800"/>
              <a:t> (</a:t>
            </a:r>
            <a:r>
              <a:rPr b="1" lang="tr-TR" sz="1800">
                <a:solidFill>
                  <a:srgbClr val="C00000"/>
                </a:solidFill>
              </a:rPr>
              <a:t>seconder storage</a:t>
            </a:r>
            <a:r>
              <a:rPr b="1" lang="tr-TR" sz="1800"/>
              <a:t>).</a:t>
            </a:r>
            <a:r>
              <a:rPr lang="tr-TR" sz="1800"/>
              <a:t> Bu ikincil ortam;</a:t>
            </a:r>
            <a:endParaRPr/>
          </a:p>
          <a:p>
            <a:pPr indent="-182880" lvl="0" marL="182880" rtl="0" algn="l">
              <a:lnSpc>
                <a:spcPct val="100000"/>
              </a:lnSpc>
              <a:spcBef>
                <a:spcPts val="1200"/>
              </a:spcBef>
              <a:spcAft>
                <a:spcPts val="0"/>
              </a:spcAft>
              <a:buSzPts val="1530"/>
              <a:buChar char="▪"/>
            </a:pPr>
            <a:r>
              <a:rPr lang="tr-TR" sz="1800"/>
              <a:t>Bir bilgisayar </a:t>
            </a:r>
            <a:r>
              <a:rPr b="1" lang="tr-TR" sz="1800">
                <a:solidFill>
                  <a:srgbClr val="0070C0"/>
                </a:solidFill>
              </a:rPr>
              <a:t>hafızası</a:t>
            </a:r>
            <a:r>
              <a:rPr lang="tr-TR" sz="1800"/>
              <a:t> (</a:t>
            </a:r>
            <a:r>
              <a:rPr b="1" lang="tr-TR" sz="1800">
                <a:solidFill>
                  <a:srgbClr val="C00000"/>
                </a:solidFill>
              </a:rPr>
              <a:t>memory</a:t>
            </a:r>
            <a:r>
              <a:rPr lang="tr-TR" sz="1800"/>
              <a:t>) olabileceği gibi, </a:t>
            </a:r>
            <a:endParaRPr/>
          </a:p>
          <a:p>
            <a:pPr indent="-182880" lvl="0" marL="182880" rtl="0" algn="l">
              <a:lnSpc>
                <a:spcPct val="100000"/>
              </a:lnSpc>
              <a:spcBef>
                <a:spcPts val="1200"/>
              </a:spcBef>
              <a:spcAft>
                <a:spcPts val="0"/>
              </a:spcAft>
              <a:buSzPts val="1530"/>
              <a:buChar char="▪"/>
            </a:pPr>
            <a:r>
              <a:rPr lang="tr-TR" sz="1800"/>
              <a:t>Verilerin elektrikler kesildiğinde kaybolmayacağı </a:t>
            </a:r>
            <a:r>
              <a:rPr b="1" lang="tr-TR" sz="1800">
                <a:solidFill>
                  <a:srgbClr val="0070C0"/>
                </a:solidFill>
              </a:rPr>
              <a:t>sabit disk</a:t>
            </a:r>
            <a:r>
              <a:rPr lang="tr-TR" sz="1800">
                <a:solidFill>
                  <a:srgbClr val="0070C0"/>
                </a:solidFill>
              </a:rPr>
              <a:t> </a:t>
            </a:r>
            <a:r>
              <a:rPr lang="tr-TR" sz="1800"/>
              <a:t>(</a:t>
            </a:r>
            <a:r>
              <a:rPr b="1" lang="tr-TR" sz="1800">
                <a:solidFill>
                  <a:srgbClr val="C00000"/>
                </a:solidFill>
              </a:rPr>
              <a:t>hard disc</a:t>
            </a:r>
            <a:r>
              <a:rPr lang="tr-TR" sz="1800"/>
              <a:t>),</a:t>
            </a:r>
            <a:endParaRPr/>
          </a:p>
          <a:p>
            <a:pPr indent="-182880" lvl="0" marL="182880" rtl="0" algn="l">
              <a:lnSpc>
                <a:spcPct val="100000"/>
              </a:lnSpc>
              <a:spcBef>
                <a:spcPts val="1200"/>
              </a:spcBef>
              <a:spcAft>
                <a:spcPts val="0"/>
              </a:spcAft>
              <a:buSzPts val="1530"/>
              <a:buChar char="▪"/>
            </a:pPr>
            <a:r>
              <a:rPr lang="tr-TR" sz="1800"/>
              <a:t>Bir başka ortama/bilgisayara veri </a:t>
            </a:r>
            <a:r>
              <a:rPr lang="tr-TR" sz="1800">
                <a:solidFill>
                  <a:srgbClr val="0070C0"/>
                </a:solidFill>
              </a:rPr>
              <a:t>gönderen</a:t>
            </a:r>
            <a:r>
              <a:rPr lang="tr-TR" sz="1800"/>
              <a:t> (</a:t>
            </a:r>
            <a:r>
              <a:rPr lang="tr-TR" sz="1800">
                <a:solidFill>
                  <a:srgbClr val="C00000"/>
                </a:solidFill>
              </a:rPr>
              <a:t>send</a:t>
            </a:r>
            <a:r>
              <a:rPr lang="tr-TR" sz="1800"/>
              <a:t>) veya </a:t>
            </a:r>
            <a:r>
              <a:rPr lang="tr-TR" sz="1800">
                <a:solidFill>
                  <a:srgbClr val="0070C0"/>
                </a:solidFill>
              </a:rPr>
              <a:t>alan</a:t>
            </a:r>
            <a:r>
              <a:rPr lang="tr-TR" sz="1800"/>
              <a:t> (</a:t>
            </a:r>
            <a:r>
              <a:rPr lang="tr-TR" sz="1800">
                <a:solidFill>
                  <a:srgbClr val="C00000"/>
                </a:solidFill>
              </a:rPr>
              <a:t>receive</a:t>
            </a:r>
            <a:r>
              <a:rPr lang="tr-TR" sz="1800"/>
              <a:t>) modem ve benzeri bir </a:t>
            </a:r>
            <a:r>
              <a:rPr b="1" lang="tr-TR" sz="1800">
                <a:solidFill>
                  <a:srgbClr val="0070C0"/>
                </a:solidFill>
              </a:rPr>
              <a:t>cihaz</a:t>
            </a:r>
            <a:r>
              <a:rPr lang="tr-TR" sz="1800"/>
              <a:t> (</a:t>
            </a:r>
            <a:r>
              <a:rPr b="1" lang="tr-TR" sz="1800">
                <a:solidFill>
                  <a:srgbClr val="C00000"/>
                </a:solidFill>
              </a:rPr>
              <a:t>device</a:t>
            </a:r>
            <a:r>
              <a:rPr lang="tr-TR" sz="1800"/>
              <a:t>)  olabilir. </a:t>
            </a:r>
            <a:endParaRPr/>
          </a:p>
          <a:p>
            <a:pPr indent="0" lvl="0" marL="0" rtl="0" algn="l">
              <a:lnSpc>
                <a:spcPct val="100000"/>
              </a:lnSpc>
              <a:spcBef>
                <a:spcPts val="1200"/>
              </a:spcBef>
              <a:spcAft>
                <a:spcPts val="0"/>
              </a:spcAft>
              <a:buSzPts val="1530"/>
              <a:buNone/>
            </a:pPr>
            <a:r>
              <a:rPr lang="tr-TR" sz="1800"/>
              <a:t>Veriler dosyalara </a:t>
            </a:r>
            <a:r>
              <a:rPr b="1" i="1" lang="tr-TR" sz="1800" u="sng"/>
              <a:t>byte-byte yada çoğunlukla bit-bit </a:t>
            </a:r>
            <a:r>
              <a:rPr lang="tr-TR" sz="1800"/>
              <a:t>saklanır. Dolayısıyla veriler, dosya ile işlenebilmesi için bu şekle çevrilmesi gerekir.  Bu nedenle dosyalara </a:t>
            </a:r>
            <a:r>
              <a:rPr b="1" lang="tr-TR" sz="1800">
                <a:solidFill>
                  <a:srgbClr val="0070C0"/>
                </a:solidFill>
              </a:rPr>
              <a:t>akış</a:t>
            </a:r>
            <a:r>
              <a:rPr lang="tr-TR" sz="1800"/>
              <a:t> (</a:t>
            </a:r>
            <a:r>
              <a:rPr b="1" lang="tr-TR" sz="1800">
                <a:solidFill>
                  <a:srgbClr val="C00000"/>
                </a:solidFill>
              </a:rPr>
              <a:t>stream</a:t>
            </a:r>
            <a:r>
              <a:rPr lang="tr-TR" sz="1800"/>
              <a:t>) adı da verilir.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STANDART DOSYALAR</a:t>
            </a:r>
            <a:endParaRPr/>
          </a:p>
        </p:txBody>
      </p:sp>
      <p:sp>
        <p:nvSpPr>
          <p:cNvPr id="123" name="Google Shape;123;p3"/>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lang="tr-TR" sz="1600"/>
              <a:t>Her programının ihtiyaç duyduğu ortak görevler </a:t>
            </a:r>
            <a:endParaRPr/>
          </a:p>
          <a:p>
            <a:pPr indent="-182880" lvl="0" marL="182880" rtl="0" algn="l">
              <a:lnSpc>
                <a:spcPct val="100000"/>
              </a:lnSpc>
              <a:spcBef>
                <a:spcPts val="1200"/>
              </a:spcBef>
              <a:spcAft>
                <a:spcPts val="0"/>
              </a:spcAft>
              <a:buSzPts val="1360"/>
              <a:buChar char="▪"/>
            </a:pPr>
            <a:r>
              <a:rPr lang="tr-TR" sz="1600"/>
              <a:t>Kullanıcıdan </a:t>
            </a:r>
            <a:r>
              <a:rPr lang="tr-TR" sz="1600">
                <a:solidFill>
                  <a:srgbClr val="0070C0"/>
                </a:solidFill>
              </a:rPr>
              <a:t>girdiyi</a:t>
            </a:r>
            <a:r>
              <a:rPr lang="tr-TR" sz="1600"/>
              <a:t> (</a:t>
            </a:r>
            <a:r>
              <a:rPr lang="tr-TR" sz="1600">
                <a:solidFill>
                  <a:srgbClr val="C00000"/>
                </a:solidFill>
              </a:rPr>
              <a:t>input</a:t>
            </a:r>
            <a:r>
              <a:rPr lang="tr-TR" sz="1600"/>
              <a:t>) okumak ve </a:t>
            </a:r>
            <a:endParaRPr/>
          </a:p>
          <a:p>
            <a:pPr indent="-182880" lvl="0" marL="182880" rtl="0" algn="l">
              <a:lnSpc>
                <a:spcPct val="100000"/>
              </a:lnSpc>
              <a:spcBef>
                <a:spcPts val="1200"/>
              </a:spcBef>
              <a:spcAft>
                <a:spcPts val="0"/>
              </a:spcAft>
              <a:buSzPts val="1360"/>
              <a:buChar char="▪"/>
            </a:pPr>
            <a:r>
              <a:rPr lang="tr-TR" sz="1600"/>
              <a:t>Konsolda/</a:t>
            </a:r>
            <a:r>
              <a:rPr lang="tr-TR" sz="1600">
                <a:solidFill>
                  <a:srgbClr val="0070C0"/>
                </a:solidFill>
              </a:rPr>
              <a:t>çıktıda</a:t>
            </a:r>
            <a:r>
              <a:rPr lang="tr-TR" sz="1600"/>
              <a:t> (</a:t>
            </a:r>
            <a:r>
              <a:rPr lang="tr-TR" sz="1600">
                <a:solidFill>
                  <a:srgbClr val="C00000"/>
                </a:solidFill>
              </a:rPr>
              <a:t>output</a:t>
            </a:r>
            <a:r>
              <a:rPr lang="tr-TR" sz="1600"/>
              <a:t>) göstermektir.</a:t>
            </a:r>
            <a:endParaRPr/>
          </a:p>
          <a:p>
            <a:pPr indent="0" lvl="0" marL="0" rtl="0" algn="l">
              <a:lnSpc>
                <a:spcPct val="100000"/>
              </a:lnSpc>
              <a:spcBef>
                <a:spcPts val="1200"/>
              </a:spcBef>
              <a:spcAft>
                <a:spcPts val="0"/>
              </a:spcAft>
              <a:buSzPts val="1360"/>
              <a:buNone/>
            </a:pPr>
            <a:r>
              <a:rPr lang="tr-TR" sz="1600"/>
              <a:t>C dili programcıya, girdi ve çıktı için çeşitli işlevleri içeren başlık dosyaları (header files) sağlar </a:t>
            </a:r>
            <a:r>
              <a:rPr b="1" lang="tr-TR" sz="1600" u="sng"/>
              <a:t>ve tüm </a:t>
            </a:r>
            <a:r>
              <a:rPr b="1" lang="tr-TR" sz="1600" u="sng">
                <a:solidFill>
                  <a:srgbClr val="0070C0"/>
                </a:solidFill>
              </a:rPr>
              <a:t>aygıtları</a:t>
            </a:r>
            <a:r>
              <a:rPr b="1" lang="tr-TR" sz="1600" u="sng"/>
              <a:t> (</a:t>
            </a:r>
            <a:r>
              <a:rPr b="1" lang="tr-TR" sz="1600" u="sng">
                <a:solidFill>
                  <a:srgbClr val="C00000"/>
                </a:solidFill>
              </a:rPr>
              <a:t>devices</a:t>
            </a:r>
            <a:r>
              <a:rPr b="1" lang="tr-TR" sz="1600" u="sng"/>
              <a:t>) dosyalar olarak ele alır</a:t>
            </a:r>
            <a:r>
              <a:rPr lang="tr-TR" sz="1600"/>
              <a:t>. Bu nedenle, "ekran" gibi aygıtlar "dosyalar" ile aynı şekilde ele alınır.</a:t>
            </a:r>
            <a:endParaRPr/>
          </a:p>
          <a:p>
            <a:pPr indent="0" lvl="0" marL="0" rtl="0" algn="l">
              <a:lnSpc>
                <a:spcPct val="100000"/>
              </a:lnSpc>
              <a:spcBef>
                <a:spcPts val="1200"/>
              </a:spcBef>
              <a:spcAft>
                <a:spcPts val="0"/>
              </a:spcAft>
              <a:buSzPts val="1360"/>
              <a:buNone/>
            </a:pPr>
            <a:r>
              <a:rPr lang="tr-TR" sz="1600"/>
              <a:t>C dilinde, her dosyada kullanılan girdi ve çıktı yada kısaca IO (input-output) fonksiyonları vardır. </a:t>
            </a:r>
            <a:endParaRPr/>
          </a:p>
        </p:txBody>
      </p:sp>
      <p:graphicFrame>
        <p:nvGraphicFramePr>
          <p:cNvPr id="124" name="Google Shape;124;p3"/>
          <p:cNvGraphicFramePr/>
          <p:nvPr/>
        </p:nvGraphicFramePr>
        <p:xfrm>
          <a:off x="6364288" y="2193925"/>
          <a:ext cx="3000000" cy="3000000"/>
        </p:xfrm>
        <a:graphic>
          <a:graphicData uri="http://schemas.openxmlformats.org/drawingml/2006/table">
            <a:tbl>
              <a:tblPr bandRow="1" firstRow="1">
                <a:noFill/>
                <a:tableStyleId>{C8E71A5B-D6AA-47D9-A71D-16A147B2F093}</a:tableStyleId>
              </a:tblPr>
              <a:tblGrid>
                <a:gridCol w="1584850"/>
                <a:gridCol w="1080550"/>
                <a:gridCol w="2089150"/>
              </a:tblGrid>
              <a:tr h="370850">
                <a:tc>
                  <a:txBody>
                    <a:bodyPr/>
                    <a:lstStyle/>
                    <a:p>
                      <a:pPr indent="0" lvl="0" marL="0" marR="0" rtl="0" algn="ctr">
                        <a:spcBef>
                          <a:spcPts val="0"/>
                        </a:spcBef>
                        <a:spcAft>
                          <a:spcPts val="0"/>
                        </a:spcAft>
                        <a:buNone/>
                      </a:pPr>
                      <a:r>
                        <a:rPr b="1" lang="tr-TR" sz="1800" u="none" cap="none" strike="noStrike">
                          <a:latin typeface="Arial"/>
                          <a:ea typeface="Arial"/>
                          <a:cs typeface="Arial"/>
                          <a:sym typeface="Arial"/>
                        </a:rPr>
                        <a:t>Standart Dosya</a:t>
                      </a:r>
                      <a:endParaRPr/>
                    </a:p>
                  </a:txBody>
                  <a:tcPr marT="76200" marB="76200" marR="76200" marL="76200" anchor="ctr"/>
                </a:tc>
                <a:tc>
                  <a:txBody>
                    <a:bodyPr/>
                    <a:lstStyle/>
                    <a:p>
                      <a:pPr indent="0" lvl="0" marL="0" marR="0" rtl="0" algn="ctr">
                        <a:spcBef>
                          <a:spcPts val="0"/>
                        </a:spcBef>
                        <a:spcAft>
                          <a:spcPts val="0"/>
                        </a:spcAft>
                        <a:buNone/>
                      </a:pPr>
                      <a:r>
                        <a:rPr b="1" lang="tr-TR" sz="1800" u="none" cap="none" strike="noStrike">
                          <a:latin typeface="Arial"/>
                          <a:ea typeface="Arial"/>
                          <a:cs typeface="Arial"/>
                          <a:sym typeface="Arial"/>
                        </a:rPr>
                        <a:t>Dosya</a:t>
                      </a:r>
                      <a:endParaRPr/>
                    </a:p>
                  </a:txBody>
                  <a:tcPr marT="76200" marB="76200" marR="76200" marL="76200" anchor="ctr"/>
                </a:tc>
                <a:tc>
                  <a:txBody>
                    <a:bodyPr/>
                    <a:lstStyle/>
                    <a:p>
                      <a:pPr indent="0" lvl="0" marL="0" marR="0" rtl="0" algn="ctr">
                        <a:spcBef>
                          <a:spcPts val="0"/>
                        </a:spcBef>
                        <a:spcAft>
                          <a:spcPts val="0"/>
                        </a:spcAft>
                        <a:buNone/>
                      </a:pPr>
                      <a:r>
                        <a:rPr b="1" lang="tr-TR" sz="1800" u="none" cap="none" strike="noStrike">
                          <a:latin typeface="Arial"/>
                          <a:ea typeface="Arial"/>
                          <a:cs typeface="Arial"/>
                          <a:sym typeface="Arial"/>
                        </a:rPr>
                        <a:t>Aygıt</a:t>
                      </a:r>
                      <a:endParaRPr/>
                    </a:p>
                  </a:txBody>
                  <a:tcPr marT="76200" marB="76200" marR="76200" marL="76200" anchor="ctr"/>
                </a:tc>
              </a:tr>
              <a:tr h="370850">
                <a:tc>
                  <a:txBody>
                    <a:bodyPr/>
                    <a:lstStyle/>
                    <a:p>
                      <a:pPr indent="0" lvl="0" marL="0" marR="0" rtl="0" algn="l">
                        <a:spcBef>
                          <a:spcPts val="0"/>
                        </a:spcBef>
                        <a:spcAft>
                          <a:spcPts val="0"/>
                        </a:spcAft>
                        <a:buNone/>
                      </a:pPr>
                      <a:r>
                        <a:rPr lang="tr-TR" sz="1800" u="none" cap="none" strike="noStrike"/>
                        <a:t>Standart Giriş</a:t>
                      </a:r>
                      <a:endParaRPr/>
                    </a:p>
                  </a:txBody>
                  <a:tcPr marT="76200" marB="76200" marR="76200" marL="76200" anchor="ctr"/>
                </a:tc>
                <a:tc>
                  <a:txBody>
                    <a:bodyPr/>
                    <a:lstStyle/>
                    <a:p>
                      <a:pPr indent="0" lvl="0" marL="0" marR="0" rtl="0" algn="l">
                        <a:spcBef>
                          <a:spcPts val="0"/>
                        </a:spcBef>
                        <a:spcAft>
                          <a:spcPts val="0"/>
                        </a:spcAft>
                        <a:buNone/>
                      </a:pPr>
                      <a:r>
                        <a:rPr b="1" lang="tr-TR" sz="1800" u="none" cap="none" strike="noStrike">
                          <a:latin typeface="Consolas"/>
                          <a:ea typeface="Consolas"/>
                          <a:cs typeface="Consolas"/>
                          <a:sym typeface="Consolas"/>
                        </a:rPr>
                        <a:t>stdin</a:t>
                      </a:r>
                      <a:endParaRPr b="1" sz="1800" u="none" cap="none" strike="noStrike">
                        <a:latin typeface="Consolas"/>
                        <a:ea typeface="Consolas"/>
                        <a:cs typeface="Consolas"/>
                        <a:sym typeface="Consolas"/>
                      </a:endParaRPr>
                    </a:p>
                  </a:txBody>
                  <a:tcPr marT="76200" marB="76200" marR="76200" marL="76200" anchor="ctr"/>
                </a:tc>
                <a:tc>
                  <a:txBody>
                    <a:bodyPr/>
                    <a:lstStyle/>
                    <a:p>
                      <a:pPr indent="0" lvl="0" marL="0" marR="0" rtl="0" algn="l">
                        <a:spcBef>
                          <a:spcPts val="0"/>
                        </a:spcBef>
                        <a:spcAft>
                          <a:spcPts val="0"/>
                        </a:spcAft>
                        <a:buNone/>
                      </a:pPr>
                      <a:r>
                        <a:rPr lang="tr-TR" sz="1800" u="none" cap="none" strike="noStrike"/>
                        <a:t>Klavye</a:t>
                      </a:r>
                      <a:endParaRPr/>
                    </a:p>
                  </a:txBody>
                  <a:tcPr marT="76200" marB="76200" marR="76200" marL="76200" anchor="ctr"/>
                </a:tc>
              </a:tr>
              <a:tr h="370850">
                <a:tc>
                  <a:txBody>
                    <a:bodyPr/>
                    <a:lstStyle/>
                    <a:p>
                      <a:pPr indent="0" lvl="0" marL="0" marR="0" rtl="0" algn="l">
                        <a:spcBef>
                          <a:spcPts val="0"/>
                        </a:spcBef>
                        <a:spcAft>
                          <a:spcPts val="0"/>
                        </a:spcAft>
                        <a:buNone/>
                      </a:pPr>
                      <a:r>
                        <a:rPr lang="tr-TR" sz="1800" u="none" cap="none" strike="noStrike"/>
                        <a:t>Standart Çıktı</a:t>
                      </a:r>
                      <a:endParaRPr/>
                    </a:p>
                  </a:txBody>
                  <a:tcPr marT="76200" marB="76200" marR="76200" marL="76200" anchor="ctr"/>
                </a:tc>
                <a:tc>
                  <a:txBody>
                    <a:bodyPr/>
                    <a:lstStyle/>
                    <a:p>
                      <a:pPr indent="0" lvl="0" marL="0" marR="0" rtl="0" algn="l">
                        <a:spcBef>
                          <a:spcPts val="0"/>
                        </a:spcBef>
                        <a:spcAft>
                          <a:spcPts val="0"/>
                        </a:spcAft>
                        <a:buNone/>
                      </a:pPr>
                      <a:r>
                        <a:rPr b="1" lang="tr-TR" sz="1800" u="none" cap="none" strike="noStrike">
                          <a:latin typeface="Consolas"/>
                          <a:ea typeface="Consolas"/>
                          <a:cs typeface="Consolas"/>
                          <a:sym typeface="Consolas"/>
                        </a:rPr>
                        <a:t>stdout</a:t>
                      </a:r>
                      <a:endParaRPr b="1" sz="1800" u="none" cap="none" strike="noStrike">
                        <a:latin typeface="Consolas"/>
                        <a:ea typeface="Consolas"/>
                        <a:cs typeface="Consolas"/>
                        <a:sym typeface="Consolas"/>
                      </a:endParaRPr>
                    </a:p>
                  </a:txBody>
                  <a:tcPr marT="76200" marB="76200" marR="76200" marL="76200" anchor="ctr"/>
                </a:tc>
                <a:tc>
                  <a:txBody>
                    <a:bodyPr/>
                    <a:lstStyle/>
                    <a:p>
                      <a:pPr indent="0" lvl="0" marL="0" marR="0" rtl="0" algn="l">
                        <a:spcBef>
                          <a:spcPts val="0"/>
                        </a:spcBef>
                        <a:spcAft>
                          <a:spcPts val="0"/>
                        </a:spcAft>
                        <a:buNone/>
                      </a:pPr>
                      <a:r>
                        <a:rPr lang="tr-TR" sz="1800" u="none" cap="none" strike="noStrike"/>
                        <a:t>Ekran</a:t>
                      </a:r>
                      <a:endParaRPr/>
                    </a:p>
                  </a:txBody>
                  <a:tcPr marT="76200" marB="76200" marR="76200" marL="76200" anchor="ctr"/>
                </a:tc>
              </a:tr>
              <a:tr h="370850">
                <a:tc>
                  <a:txBody>
                    <a:bodyPr/>
                    <a:lstStyle/>
                    <a:p>
                      <a:pPr indent="0" lvl="0" marL="0" marR="0" rtl="0" algn="l">
                        <a:spcBef>
                          <a:spcPts val="0"/>
                        </a:spcBef>
                        <a:spcAft>
                          <a:spcPts val="0"/>
                        </a:spcAft>
                        <a:buNone/>
                      </a:pPr>
                      <a:r>
                        <a:rPr lang="tr-TR" sz="1800" u="none" cap="none" strike="noStrike"/>
                        <a:t>Standart Hata</a:t>
                      </a:r>
                      <a:endParaRPr/>
                    </a:p>
                  </a:txBody>
                  <a:tcPr marT="76200" marB="76200" marR="76200" marL="76200" anchor="ctr"/>
                </a:tc>
                <a:tc>
                  <a:txBody>
                    <a:bodyPr/>
                    <a:lstStyle/>
                    <a:p>
                      <a:pPr indent="0" lvl="0" marL="0" marR="0" rtl="0" algn="l">
                        <a:spcBef>
                          <a:spcPts val="0"/>
                        </a:spcBef>
                        <a:spcAft>
                          <a:spcPts val="0"/>
                        </a:spcAft>
                        <a:buNone/>
                      </a:pPr>
                      <a:r>
                        <a:rPr b="1" lang="tr-TR" sz="1800" u="none" cap="none" strike="noStrike">
                          <a:latin typeface="Consolas"/>
                          <a:ea typeface="Consolas"/>
                          <a:cs typeface="Consolas"/>
                          <a:sym typeface="Consolas"/>
                        </a:rPr>
                        <a:t>stderr</a:t>
                      </a:r>
                      <a:endParaRPr b="1" sz="1800" u="none" cap="none" strike="noStrike">
                        <a:latin typeface="Consolas"/>
                        <a:ea typeface="Consolas"/>
                        <a:cs typeface="Consolas"/>
                        <a:sym typeface="Consolas"/>
                      </a:endParaRPr>
                    </a:p>
                  </a:txBody>
                  <a:tcPr marT="76200" marB="76200" marR="76200" marL="76200" anchor="ctr"/>
                </a:tc>
                <a:tc>
                  <a:txBody>
                    <a:bodyPr/>
                    <a:lstStyle/>
                    <a:p>
                      <a:pPr indent="0" lvl="0" marL="0" marR="0" rtl="0" algn="l">
                        <a:spcBef>
                          <a:spcPts val="0"/>
                        </a:spcBef>
                        <a:spcAft>
                          <a:spcPts val="0"/>
                        </a:spcAft>
                        <a:buNone/>
                      </a:pPr>
                      <a:r>
                        <a:rPr lang="tr-TR" sz="1800" u="none" cap="none" strike="noStrike"/>
                        <a:t>Kullanıcı Ekranı</a:t>
                      </a:r>
                      <a:endParaRPr/>
                    </a:p>
                  </a:txBody>
                  <a:tcPr marT="76200" marB="76200" marR="76200" marL="7620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Font typeface="Cambria"/>
              <a:buNone/>
            </a:pPr>
            <a:r>
              <a:rPr lang="tr-TR" sz="4000"/>
              <a:t>I-BIÇIMLENDIRILMEMIŞ (UNFORMATTED) KARAKTER IO IŞLEVLERI</a:t>
            </a:r>
            <a:endParaRPr/>
          </a:p>
        </p:txBody>
      </p:sp>
      <p:sp>
        <p:nvSpPr>
          <p:cNvPr id="131" name="Google Shape;131;p4"/>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700"/>
              <a:buNone/>
            </a:pPr>
            <a:r>
              <a:rPr b="1" lang="tr-TR">
                <a:latin typeface="Consolas"/>
                <a:ea typeface="Consolas"/>
                <a:cs typeface="Consolas"/>
                <a:sym typeface="Consolas"/>
              </a:rPr>
              <a:t>int getchar(void); </a:t>
            </a:r>
            <a:endParaRPr/>
          </a:p>
          <a:p>
            <a:pPr indent="0" lvl="1" marL="274320" rtl="0" algn="l">
              <a:lnSpc>
                <a:spcPct val="100000"/>
              </a:lnSpc>
              <a:spcBef>
                <a:spcPts val="400"/>
              </a:spcBef>
              <a:spcAft>
                <a:spcPts val="0"/>
              </a:spcAft>
              <a:buSzPts val="1530"/>
              <a:buNone/>
            </a:pPr>
            <a:r>
              <a:rPr lang="tr-TR"/>
              <a:t>Yeni Satır (Enter-'\n') tuşuna basmadan tek bir tuş vuruşunu/karakteri okur.</a:t>
            </a:r>
            <a:endParaRPr/>
          </a:p>
          <a:p>
            <a:pPr indent="0" lvl="0" marL="0" rtl="0" algn="l">
              <a:lnSpc>
                <a:spcPct val="100000"/>
              </a:lnSpc>
              <a:spcBef>
                <a:spcPts val="1400"/>
              </a:spcBef>
              <a:spcAft>
                <a:spcPts val="0"/>
              </a:spcAft>
              <a:buSzPts val="1700"/>
              <a:buNone/>
            </a:pPr>
            <a:r>
              <a:rPr b="1" lang="tr-TR">
                <a:latin typeface="Consolas"/>
                <a:ea typeface="Consolas"/>
                <a:cs typeface="Consolas"/>
                <a:sym typeface="Consolas"/>
              </a:rPr>
              <a:t>int putchar(int c); </a:t>
            </a:r>
            <a:endParaRPr/>
          </a:p>
          <a:p>
            <a:pPr indent="0" lvl="1" marL="274320" rtl="0" algn="l">
              <a:lnSpc>
                <a:spcPct val="100000"/>
              </a:lnSpc>
              <a:spcBef>
                <a:spcPts val="400"/>
              </a:spcBef>
              <a:spcAft>
                <a:spcPts val="0"/>
              </a:spcAft>
              <a:buSzPts val="1530"/>
              <a:buNone/>
            </a:pPr>
            <a:r>
              <a:rPr lang="tr-TR"/>
              <a:t>Tek bir karakter yazar. Yazdırılacak karakterin ASCII kodu parametre olarak gönderilebilir.</a:t>
            </a:r>
            <a:endParaRPr b="1">
              <a:latin typeface="Consolas"/>
              <a:ea typeface="Consolas"/>
              <a:cs typeface="Consolas"/>
              <a:sym typeface="Consolas"/>
            </a:endParaRPr>
          </a:p>
        </p:txBody>
      </p:sp>
      <p:sp>
        <p:nvSpPr>
          <p:cNvPr id="132" name="Google Shape;132;p4"/>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SzPct val="85000"/>
              <a:buNone/>
            </a:pPr>
            <a:r>
              <a:rPr lang="tr-TR">
                <a:latin typeface="Consolas"/>
                <a:ea typeface="Consolas"/>
                <a:cs typeface="Consolas"/>
                <a:sym typeface="Consolas"/>
              </a:rPr>
              <a:t>#include </a:t>
            </a:r>
            <a:r>
              <a:rPr lang="tr-TR">
                <a:highlight>
                  <a:srgbClr val="FFFF00"/>
                </a:highlight>
                <a:latin typeface="Consolas"/>
                <a:ea typeface="Consolas"/>
                <a:cs typeface="Consolas"/>
                <a:sym typeface="Consolas"/>
              </a:rPr>
              <a:t>&lt;stdio.h&gt;</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 {</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ch;</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printf("Bir karakter Giriniz: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ch = </a:t>
            </a:r>
            <a:r>
              <a:rPr lang="tr-TR">
                <a:highlight>
                  <a:srgbClr val="FFFF00"/>
                </a:highlight>
                <a:latin typeface="Consolas"/>
                <a:ea typeface="Consolas"/>
                <a:cs typeface="Consolas"/>
                <a:sym typeface="Consolas"/>
              </a:rPr>
              <a:t>getchar();</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puts("Girdiğiniz karakter: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r>
              <a:rPr lang="tr-TR">
                <a:highlight>
                  <a:srgbClr val="FFFF00"/>
                </a:highlight>
                <a:latin typeface="Consolas"/>
                <a:ea typeface="Consolas"/>
                <a:cs typeface="Consolas"/>
                <a:sym typeface="Consolas"/>
              </a:rPr>
              <a:t>putchar(ch);</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return 0;</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Font typeface="Cambria"/>
              <a:buNone/>
            </a:pPr>
            <a:r>
              <a:rPr lang="tr-TR" sz="4000"/>
              <a:t>II-BIÇIMLENDIRILMEMIŞ (UNFORMATTED) DIZGI (STRING) IO FONKSİYONLARI</a:t>
            </a:r>
            <a:endParaRPr/>
          </a:p>
        </p:txBody>
      </p:sp>
      <p:sp>
        <p:nvSpPr>
          <p:cNvPr id="139" name="Google Shape;139;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lang="tr-TR" sz="1600"/>
              <a:t> </a:t>
            </a:r>
            <a:r>
              <a:rPr b="1" lang="tr-TR" sz="1600">
                <a:latin typeface="Consolas"/>
                <a:ea typeface="Consolas"/>
                <a:cs typeface="Consolas"/>
                <a:sym typeface="Consolas"/>
              </a:rPr>
              <a:t>char* gets(char* str); </a:t>
            </a:r>
            <a:endParaRPr sz="1600"/>
          </a:p>
          <a:p>
            <a:pPr indent="0" lvl="1" marL="274320" rtl="0" algn="l">
              <a:lnSpc>
                <a:spcPct val="100000"/>
              </a:lnSpc>
              <a:spcBef>
                <a:spcPts val="400"/>
              </a:spcBef>
              <a:spcAft>
                <a:spcPts val="0"/>
              </a:spcAft>
              <a:buSzPts val="1190"/>
              <a:buNone/>
            </a:pPr>
            <a:r>
              <a:rPr b="1" lang="tr-TR" sz="1400"/>
              <a:t>stdin</a:t>
            </a:r>
            <a:r>
              <a:rPr lang="tr-TR" sz="1400"/>
              <a:t> standart dosyasından «str» ile işaret edilen tampon belleğe (buffer), yeni satır (enter-'\n’) veya </a:t>
            </a:r>
            <a:r>
              <a:rPr b="1" lang="tr-TR" sz="1400">
                <a:solidFill>
                  <a:srgbClr val="0070C0"/>
                </a:solidFill>
              </a:rPr>
              <a:t>dosya sonu </a:t>
            </a:r>
            <a:r>
              <a:rPr lang="tr-TR" sz="1400"/>
              <a:t>(</a:t>
            </a:r>
            <a:r>
              <a:rPr b="1" lang="tr-TR" sz="1400">
                <a:solidFill>
                  <a:srgbClr val="C00000"/>
                </a:solidFill>
              </a:rPr>
              <a:t>End of File- EOF</a:t>
            </a:r>
            <a:r>
              <a:rPr lang="tr-TR" sz="1400"/>
              <a:t>) ile karşılaşılıncaya kadar bir satırı okur.  Hata yoksa str değişkeni, varsa EOF yada NULL geri döndürür.</a:t>
            </a:r>
            <a:endParaRPr/>
          </a:p>
          <a:p>
            <a:pPr indent="0" lvl="0" marL="0" rtl="0" algn="l">
              <a:lnSpc>
                <a:spcPct val="100000"/>
              </a:lnSpc>
              <a:spcBef>
                <a:spcPts val="1400"/>
              </a:spcBef>
              <a:spcAft>
                <a:spcPts val="0"/>
              </a:spcAft>
              <a:buSzPts val="1360"/>
              <a:buNone/>
            </a:pPr>
            <a:r>
              <a:rPr b="1" lang="tr-TR" sz="1600">
                <a:latin typeface="Consolas"/>
                <a:ea typeface="Consolas"/>
                <a:cs typeface="Consolas"/>
                <a:sym typeface="Consolas"/>
              </a:rPr>
              <a:t>int puts(const char* str); </a:t>
            </a:r>
            <a:endParaRPr/>
          </a:p>
          <a:p>
            <a:pPr indent="0" lvl="1" marL="274320" rtl="0" algn="l">
              <a:lnSpc>
                <a:spcPct val="100000"/>
              </a:lnSpc>
              <a:spcBef>
                <a:spcPts val="400"/>
              </a:spcBef>
              <a:spcAft>
                <a:spcPts val="0"/>
              </a:spcAft>
              <a:buSzPts val="1190"/>
              <a:buNone/>
            </a:pPr>
            <a:r>
              <a:rPr lang="tr-TR" sz="1400"/>
              <a:t>«str» dizgisini ve sonuna yeni satır karakteri koyarak </a:t>
            </a:r>
            <a:r>
              <a:rPr b="1" lang="tr-TR" sz="1400"/>
              <a:t>stdout</a:t>
            </a:r>
            <a:r>
              <a:rPr lang="tr-TR" sz="1400"/>
              <a:t> standart dosyasına yazar. Hata yoksa pozitif bir değer döner, varsa EOF geri döndürür.</a:t>
            </a:r>
            <a:endParaRPr/>
          </a:p>
          <a:p>
            <a:pPr indent="0" lvl="0" marL="0" rtl="0" algn="l">
              <a:lnSpc>
                <a:spcPct val="100000"/>
              </a:lnSpc>
              <a:spcBef>
                <a:spcPts val="1400"/>
              </a:spcBef>
              <a:spcAft>
                <a:spcPts val="0"/>
              </a:spcAft>
              <a:buSzPts val="1360"/>
              <a:buNone/>
            </a:pPr>
            <a:r>
              <a:rPr lang="tr-TR" sz="1600"/>
              <a:t>C11 ve C17 Sürümlerinde bu fonksiyonlar yerini fgets ve fputs fonksiyonlarına devretmiştir.</a:t>
            </a:r>
            <a:endParaRPr/>
          </a:p>
        </p:txBody>
      </p:sp>
      <p:sp>
        <p:nvSpPr>
          <p:cNvPr id="140" name="Google Shape;140;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700"/>
              <a:buNone/>
            </a:pPr>
            <a:r>
              <a:rPr lang="tr-TR">
                <a:latin typeface="Consolas"/>
                <a:ea typeface="Consolas"/>
                <a:cs typeface="Consolas"/>
                <a:sym typeface="Consolas"/>
              </a:rPr>
              <a:t>#include </a:t>
            </a:r>
            <a:r>
              <a:rPr lang="tr-TR">
                <a:highlight>
                  <a:srgbClr val="FFFF00"/>
                </a:highlight>
                <a:latin typeface="Consolas"/>
                <a:ea typeface="Consolas"/>
                <a:cs typeface="Consolas"/>
                <a:sym typeface="Consolas"/>
              </a:rPr>
              <a:t>&lt;stdio.h&gt;</a:t>
            </a:r>
            <a:endParaRPr/>
          </a:p>
          <a:p>
            <a:pPr indent="0" lvl="0" marL="0" rtl="0" algn="l">
              <a:lnSpc>
                <a:spcPct val="120000"/>
              </a:lnSpc>
              <a:spcBef>
                <a:spcPts val="0"/>
              </a:spcBef>
              <a:spcAft>
                <a:spcPts val="0"/>
              </a:spcAft>
              <a:buSzPts val="1700"/>
              <a:buNone/>
            </a:pPr>
            <a:r>
              <a:t/>
            </a:r>
            <a:endParaRPr>
              <a:latin typeface="Consolas"/>
              <a:ea typeface="Consolas"/>
              <a:cs typeface="Consolas"/>
              <a:sym typeface="Consolas"/>
            </a:endParaRPr>
          </a:p>
          <a:p>
            <a:pPr indent="0" lvl="0" marL="0" rtl="0" algn="l">
              <a:lnSpc>
                <a:spcPct val="120000"/>
              </a:lnSpc>
              <a:spcBef>
                <a:spcPts val="0"/>
              </a:spcBef>
              <a:spcAft>
                <a:spcPts val="0"/>
              </a:spcAft>
              <a:buSzPts val="17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 {</a:t>
            </a:r>
            <a:endParaRPr/>
          </a:p>
          <a:p>
            <a:pPr indent="0" lvl="0" marL="0" rtl="0" algn="l">
              <a:lnSpc>
                <a:spcPct val="120000"/>
              </a:lnSpc>
              <a:spcBef>
                <a:spcPts val="0"/>
              </a:spcBef>
              <a:spcAft>
                <a:spcPts val="0"/>
              </a:spcAft>
              <a:buSzPts val="17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adi[20];</a:t>
            </a:r>
            <a:endParaRPr/>
          </a:p>
          <a:p>
            <a:pPr indent="0" lvl="0" marL="0" rtl="0" algn="l">
              <a:lnSpc>
                <a:spcPct val="120000"/>
              </a:lnSpc>
              <a:spcBef>
                <a:spcPts val="0"/>
              </a:spcBef>
              <a:spcAft>
                <a:spcPts val="0"/>
              </a:spcAft>
              <a:buSzPts val="1700"/>
              <a:buNone/>
            </a:pPr>
            <a:r>
              <a:rPr lang="tr-TR">
                <a:latin typeface="Consolas"/>
                <a:ea typeface="Consolas"/>
                <a:cs typeface="Consolas"/>
                <a:sym typeface="Consolas"/>
              </a:rPr>
              <a:t>   printf("Adınız: ");</a:t>
            </a:r>
            <a:endParaRPr/>
          </a:p>
          <a:p>
            <a:pPr indent="0" lvl="0" marL="0" rtl="0" algn="l">
              <a:lnSpc>
                <a:spcPct val="120000"/>
              </a:lnSpc>
              <a:spcBef>
                <a:spcPts val="0"/>
              </a:spcBef>
              <a:spcAft>
                <a:spcPts val="0"/>
              </a:spcAft>
              <a:buSzPts val="1700"/>
              <a:buNone/>
            </a:pPr>
            <a:r>
              <a:rPr lang="tr-TR">
                <a:latin typeface="Consolas"/>
                <a:ea typeface="Consolas"/>
                <a:cs typeface="Consolas"/>
                <a:sym typeface="Consolas"/>
              </a:rPr>
              <a:t>   </a:t>
            </a:r>
            <a:r>
              <a:rPr lang="tr-TR">
                <a:highlight>
                  <a:srgbClr val="FFFF00"/>
                </a:highlight>
                <a:latin typeface="Consolas"/>
                <a:ea typeface="Consolas"/>
                <a:cs typeface="Consolas"/>
                <a:sym typeface="Consolas"/>
              </a:rPr>
              <a:t>gets(adi);</a:t>
            </a:r>
            <a:endParaRPr/>
          </a:p>
          <a:p>
            <a:pPr indent="0" lvl="0" marL="0" rtl="0" algn="l">
              <a:lnSpc>
                <a:spcPct val="120000"/>
              </a:lnSpc>
              <a:spcBef>
                <a:spcPts val="0"/>
              </a:spcBef>
              <a:spcAft>
                <a:spcPts val="0"/>
              </a:spcAft>
              <a:buSzPts val="1700"/>
              <a:buNone/>
            </a:pPr>
            <a:r>
              <a:rPr lang="tr-TR">
                <a:latin typeface="Consolas"/>
                <a:ea typeface="Consolas"/>
                <a:cs typeface="Consolas"/>
                <a:sym typeface="Consolas"/>
              </a:rPr>
              <a:t>   </a:t>
            </a:r>
            <a:r>
              <a:rPr lang="tr-TR">
                <a:highlight>
                  <a:srgbClr val="FFFF00"/>
                </a:highlight>
                <a:latin typeface="Consolas"/>
                <a:ea typeface="Consolas"/>
                <a:cs typeface="Consolas"/>
                <a:sym typeface="Consolas"/>
              </a:rPr>
              <a:t>puts("Girdiğiniz Adınız");</a:t>
            </a:r>
            <a:endParaRPr/>
          </a:p>
          <a:p>
            <a:pPr indent="0" lvl="0" marL="0" rtl="0" algn="l">
              <a:lnSpc>
                <a:spcPct val="120000"/>
              </a:lnSpc>
              <a:spcBef>
                <a:spcPts val="0"/>
              </a:spcBef>
              <a:spcAft>
                <a:spcPts val="0"/>
              </a:spcAft>
              <a:buSzPts val="1700"/>
              <a:buNone/>
            </a:pPr>
            <a:r>
              <a:rPr lang="tr-TR">
                <a:latin typeface="Consolas"/>
                <a:ea typeface="Consolas"/>
                <a:cs typeface="Consolas"/>
                <a:sym typeface="Consolas"/>
              </a:rPr>
              <a:t>   </a:t>
            </a:r>
            <a:r>
              <a:rPr lang="tr-TR">
                <a:highlight>
                  <a:srgbClr val="FFFF00"/>
                </a:highlight>
                <a:latin typeface="Consolas"/>
                <a:ea typeface="Consolas"/>
                <a:cs typeface="Consolas"/>
                <a:sym typeface="Consolas"/>
              </a:rPr>
              <a:t>puts(name);</a:t>
            </a:r>
            <a:endParaRPr/>
          </a:p>
          <a:p>
            <a:pPr indent="0" lvl="0" marL="0" rtl="0" algn="l">
              <a:lnSpc>
                <a:spcPct val="120000"/>
              </a:lnSpc>
              <a:spcBef>
                <a:spcPts val="0"/>
              </a:spcBef>
              <a:spcAft>
                <a:spcPts val="0"/>
              </a:spcAft>
              <a:buSzPts val="1700"/>
              <a:buNone/>
            </a:pPr>
            <a:r>
              <a:rPr lang="tr-TR">
                <a:latin typeface="Consolas"/>
                <a:ea typeface="Consolas"/>
                <a:cs typeface="Consolas"/>
                <a:sym typeface="Consolas"/>
              </a:rPr>
              <a:t>   return 0;</a:t>
            </a:r>
            <a:endParaRPr/>
          </a:p>
          <a:p>
            <a:pPr indent="0" lvl="0" marL="0" rtl="0" algn="l">
              <a:lnSpc>
                <a:spcPct val="120000"/>
              </a:lnSpc>
              <a:spcBef>
                <a:spcPts val="0"/>
              </a:spcBef>
              <a:spcAft>
                <a:spcPts val="0"/>
              </a:spcAft>
              <a:buSzPts val="1700"/>
              <a:buNone/>
            </a:pPr>
            <a:r>
              <a:rPr lang="tr-TR">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Font typeface="Cambria"/>
              <a:buNone/>
            </a:pPr>
            <a:r>
              <a:rPr lang="tr-TR" sz="4000"/>
              <a:t>II-BIÇIMLENDIRILMEMIŞ (UNFORMATTED) DIZGI (STRING) IO FONKSİYONLARI …</a:t>
            </a:r>
            <a:endParaRPr/>
          </a:p>
        </p:txBody>
      </p:sp>
      <p:sp>
        <p:nvSpPr>
          <p:cNvPr id="147" name="Google Shape;147;p6"/>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b="1" lang="tr-TR" sz="1400">
                <a:latin typeface="Consolas"/>
                <a:ea typeface="Consolas"/>
                <a:cs typeface="Consolas"/>
                <a:sym typeface="Consolas"/>
              </a:rPr>
              <a:t>char* fgets(char* str,int size,FILE* stream); </a:t>
            </a:r>
            <a:endParaRPr sz="1400"/>
          </a:p>
          <a:p>
            <a:pPr indent="0" lvl="1" marL="274320" rtl="0" algn="l">
              <a:lnSpc>
                <a:spcPct val="100000"/>
              </a:lnSpc>
              <a:spcBef>
                <a:spcPts val="400"/>
              </a:spcBef>
              <a:spcAft>
                <a:spcPts val="0"/>
              </a:spcAft>
              <a:buSzPts val="1020"/>
              <a:buNone/>
            </a:pPr>
            <a:r>
              <a:rPr b="1" lang="tr-TR" sz="1200"/>
              <a:t>stdin</a:t>
            </a:r>
            <a:r>
              <a:rPr lang="tr-TR" sz="1200"/>
              <a:t> standart dosyasından «str» ile işaret edilen tampon belleğe (buffer), yeni satır (enter-'\n’) veya </a:t>
            </a:r>
            <a:r>
              <a:rPr b="1" lang="tr-TR" sz="1200">
                <a:solidFill>
                  <a:srgbClr val="0070C0"/>
                </a:solidFill>
              </a:rPr>
              <a:t>dosya sonu </a:t>
            </a:r>
            <a:r>
              <a:rPr lang="tr-TR" sz="1200"/>
              <a:t>(</a:t>
            </a:r>
            <a:r>
              <a:rPr b="1" lang="tr-TR" sz="1200">
                <a:solidFill>
                  <a:srgbClr val="C00000"/>
                </a:solidFill>
              </a:rPr>
              <a:t>End of File- EOF</a:t>
            </a:r>
            <a:r>
              <a:rPr lang="tr-TR" sz="1200"/>
              <a:t>) ile karşılaşılıncaya kadar bir satırı okur.  Hata yoksa str değişkeni, varsa EOF yada NULL geri döndürür.</a:t>
            </a:r>
            <a:endParaRPr/>
          </a:p>
          <a:p>
            <a:pPr indent="0" lvl="0" marL="0" rtl="0" algn="l">
              <a:lnSpc>
                <a:spcPct val="100000"/>
              </a:lnSpc>
              <a:spcBef>
                <a:spcPts val="1400"/>
              </a:spcBef>
              <a:spcAft>
                <a:spcPts val="0"/>
              </a:spcAft>
              <a:buSzPts val="1190"/>
              <a:buNone/>
            </a:pPr>
            <a:r>
              <a:rPr b="1" lang="tr-TR" sz="1400">
                <a:latin typeface="Consolas"/>
                <a:ea typeface="Consolas"/>
                <a:cs typeface="Consolas"/>
                <a:sym typeface="Consolas"/>
              </a:rPr>
              <a:t>fputs(const char* str,FILE* stream); </a:t>
            </a:r>
            <a:endParaRPr/>
          </a:p>
          <a:p>
            <a:pPr indent="0" lvl="1" marL="274320" rtl="0" algn="l">
              <a:lnSpc>
                <a:spcPct val="100000"/>
              </a:lnSpc>
              <a:spcBef>
                <a:spcPts val="400"/>
              </a:spcBef>
              <a:spcAft>
                <a:spcPts val="0"/>
              </a:spcAft>
              <a:buSzPts val="1020"/>
              <a:buNone/>
            </a:pPr>
            <a:r>
              <a:rPr lang="tr-TR" sz="1200"/>
              <a:t>«str» dizgisini ve sonuna yeni satır karakteri koyarak </a:t>
            </a:r>
            <a:r>
              <a:rPr b="1" lang="tr-TR" sz="1200"/>
              <a:t>stdout</a:t>
            </a:r>
            <a:r>
              <a:rPr lang="tr-TR" sz="1200"/>
              <a:t> standart dosyasına yazar. Hata yoksa pozitif bir değer döner, varsa EOF geri döndürür.</a:t>
            </a:r>
            <a:endParaRPr/>
          </a:p>
          <a:p>
            <a:pPr indent="0" lvl="0" marL="0" rtl="0" algn="l">
              <a:lnSpc>
                <a:spcPct val="100000"/>
              </a:lnSpc>
              <a:spcBef>
                <a:spcPts val="1400"/>
              </a:spcBef>
              <a:spcAft>
                <a:spcPts val="0"/>
              </a:spcAft>
              <a:buSzPts val="1190"/>
              <a:buNone/>
            </a:pPr>
            <a:r>
              <a:rPr lang="tr-TR" sz="1400"/>
              <a:t>C11 ve C17 Sürümlerinde bu fonksiyonlar yerini fgets ve fputs fonksiyonlarına devretmiştir. Bir dosyaya erişmek için, okuma ve yazma amacıyla dosyaya başvurmak için önceden tanımlanmış bir </a:t>
            </a:r>
            <a:r>
              <a:rPr b="1" lang="tr-TR" sz="1400"/>
              <a:t>FILE</a:t>
            </a:r>
            <a:r>
              <a:rPr lang="tr-TR" sz="1400"/>
              <a:t> yapısı (struct) kullanır.  </a:t>
            </a:r>
            <a:endParaRPr/>
          </a:p>
          <a:p>
            <a:pPr indent="0" lvl="0" marL="0" rtl="0" algn="l">
              <a:lnSpc>
                <a:spcPct val="100000"/>
              </a:lnSpc>
              <a:spcBef>
                <a:spcPts val="1200"/>
              </a:spcBef>
              <a:spcAft>
                <a:spcPts val="0"/>
              </a:spcAft>
              <a:buSzPts val="1190"/>
              <a:buNone/>
            </a:pPr>
            <a:r>
              <a:t/>
            </a:r>
            <a:endParaRPr sz="1400"/>
          </a:p>
        </p:txBody>
      </p:sp>
      <p:sp>
        <p:nvSpPr>
          <p:cNvPr id="148" name="Google Shape;148;p6"/>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360"/>
              <a:buNone/>
            </a:pPr>
            <a:r>
              <a:rPr lang="tr-TR" sz="1600">
                <a:latin typeface="Consolas"/>
                <a:ea typeface="Consolas"/>
                <a:cs typeface="Consolas"/>
                <a:sym typeface="Consolas"/>
              </a:rPr>
              <a:t>#include </a:t>
            </a:r>
            <a:r>
              <a:rPr lang="tr-TR" sz="1600">
                <a:highlight>
                  <a:srgbClr val="FFFF00"/>
                </a:highlight>
                <a:latin typeface="Consolas"/>
                <a:ea typeface="Consolas"/>
                <a:cs typeface="Consolas"/>
                <a:sym typeface="Consolas"/>
              </a:rPr>
              <a:t>&lt;stdio.h&gt;</a:t>
            </a:r>
            <a:endParaRPr/>
          </a:p>
          <a:p>
            <a:pPr indent="0" lvl="0" marL="0" rtl="0" algn="l">
              <a:lnSpc>
                <a:spcPct val="12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20000"/>
              </a:lnSpc>
              <a:spcBef>
                <a:spcPts val="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indent="0" lvl="0" marL="0" rtl="0" algn="l">
              <a:lnSpc>
                <a:spcPct val="12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adi[20];</a:t>
            </a:r>
            <a:endParaRPr/>
          </a:p>
          <a:p>
            <a:pPr indent="0" lvl="0" marL="0" rtl="0" algn="l">
              <a:lnSpc>
                <a:spcPct val="120000"/>
              </a:lnSpc>
              <a:spcBef>
                <a:spcPts val="0"/>
              </a:spcBef>
              <a:spcAft>
                <a:spcPts val="0"/>
              </a:spcAft>
              <a:buSzPts val="1360"/>
              <a:buNone/>
            </a:pPr>
            <a:r>
              <a:rPr lang="tr-TR" sz="1600">
                <a:latin typeface="Consolas"/>
                <a:ea typeface="Consolas"/>
                <a:cs typeface="Consolas"/>
                <a:sym typeface="Consolas"/>
              </a:rPr>
              <a:t>   printf("Adınız: ");</a:t>
            </a:r>
            <a:endParaRPr/>
          </a:p>
          <a:p>
            <a:pPr indent="0" lvl="0" marL="0" rtl="0" algn="l">
              <a:lnSpc>
                <a:spcPct val="120000"/>
              </a:lnSpc>
              <a:spcBef>
                <a:spcPts val="0"/>
              </a:spcBef>
              <a:spcAft>
                <a:spcPts val="0"/>
              </a:spcAft>
              <a:buSzPts val="1360"/>
              <a:buNone/>
            </a:pPr>
            <a:r>
              <a:rPr lang="tr-TR" sz="1600">
                <a:latin typeface="Consolas"/>
                <a:ea typeface="Consolas"/>
                <a:cs typeface="Consolas"/>
                <a:sym typeface="Consolas"/>
              </a:rPr>
              <a:t>   </a:t>
            </a:r>
            <a:r>
              <a:rPr lang="tr-TR" sz="1600">
                <a:highlight>
                  <a:srgbClr val="FFFF00"/>
                </a:highlight>
                <a:latin typeface="Consolas"/>
                <a:ea typeface="Consolas"/>
                <a:cs typeface="Consolas"/>
                <a:sym typeface="Consolas"/>
              </a:rPr>
              <a:t>fgets</a:t>
            </a:r>
            <a:r>
              <a:rPr lang="tr-TR" sz="1600">
                <a:latin typeface="Consolas"/>
                <a:ea typeface="Consolas"/>
                <a:cs typeface="Consolas"/>
                <a:sym typeface="Consolas"/>
              </a:rPr>
              <a:t>(name, sizeof(adi), </a:t>
            </a:r>
            <a:r>
              <a:rPr lang="tr-TR" sz="1600">
                <a:highlight>
                  <a:srgbClr val="FFFF00"/>
                </a:highlight>
                <a:latin typeface="Consolas"/>
                <a:ea typeface="Consolas"/>
                <a:cs typeface="Consolas"/>
                <a:sym typeface="Consolas"/>
              </a:rPr>
              <a:t>stdin</a:t>
            </a:r>
            <a:r>
              <a:rPr lang="tr-TR"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20000"/>
              </a:lnSpc>
              <a:spcBef>
                <a:spcPts val="0"/>
              </a:spcBef>
              <a:spcAft>
                <a:spcPts val="0"/>
              </a:spcAft>
              <a:buSzPts val="1360"/>
              <a:buNone/>
            </a:pPr>
            <a:r>
              <a:rPr lang="tr-TR" sz="1600">
                <a:latin typeface="Consolas"/>
                <a:ea typeface="Consolas"/>
                <a:cs typeface="Consolas"/>
                <a:sym typeface="Consolas"/>
              </a:rPr>
              <a:t>   </a:t>
            </a:r>
            <a:r>
              <a:rPr lang="tr-TR" sz="1600">
                <a:highlight>
                  <a:srgbClr val="FFFF00"/>
                </a:highlight>
                <a:latin typeface="Consolas"/>
                <a:ea typeface="Consolas"/>
                <a:cs typeface="Consolas"/>
                <a:sym typeface="Consolas"/>
              </a:rPr>
              <a:t>fputs</a:t>
            </a:r>
            <a:r>
              <a:rPr lang="tr-TR" sz="1600">
                <a:latin typeface="Consolas"/>
                <a:ea typeface="Consolas"/>
                <a:cs typeface="Consolas"/>
                <a:sym typeface="Consolas"/>
              </a:rPr>
              <a:t>("Girdiğiniz Adınız", </a:t>
            </a:r>
            <a:r>
              <a:rPr lang="tr-TR" sz="1600">
                <a:highlight>
                  <a:srgbClr val="FFFF00"/>
                </a:highlight>
                <a:latin typeface="Consolas"/>
                <a:ea typeface="Consolas"/>
                <a:cs typeface="Consolas"/>
                <a:sym typeface="Consolas"/>
              </a:rPr>
              <a:t>stdout</a:t>
            </a:r>
            <a:r>
              <a:rPr lang="tr-TR" sz="1600">
                <a:latin typeface="Consolas"/>
                <a:ea typeface="Consolas"/>
                <a:cs typeface="Consolas"/>
                <a:sym typeface="Consolas"/>
              </a:rPr>
              <a:t>);</a:t>
            </a:r>
            <a:endParaRPr/>
          </a:p>
          <a:p>
            <a:pPr indent="0" lvl="0" marL="0" rtl="0" algn="l">
              <a:lnSpc>
                <a:spcPct val="120000"/>
              </a:lnSpc>
              <a:spcBef>
                <a:spcPts val="0"/>
              </a:spcBef>
              <a:spcAft>
                <a:spcPts val="0"/>
              </a:spcAft>
              <a:buSzPts val="1360"/>
              <a:buNone/>
            </a:pPr>
            <a:r>
              <a:rPr lang="tr-TR" sz="1600">
                <a:latin typeface="Consolas"/>
                <a:ea typeface="Consolas"/>
                <a:cs typeface="Consolas"/>
                <a:sym typeface="Consolas"/>
              </a:rPr>
              <a:t>   </a:t>
            </a:r>
            <a:r>
              <a:rPr lang="tr-TR" sz="1600">
                <a:highlight>
                  <a:srgbClr val="FFFF00"/>
                </a:highlight>
                <a:latin typeface="Consolas"/>
                <a:ea typeface="Consolas"/>
                <a:cs typeface="Consolas"/>
                <a:sym typeface="Consolas"/>
              </a:rPr>
              <a:t>fputs</a:t>
            </a:r>
            <a:r>
              <a:rPr lang="tr-TR" sz="1600">
                <a:latin typeface="Consolas"/>
                <a:ea typeface="Consolas"/>
                <a:cs typeface="Consolas"/>
                <a:sym typeface="Consolas"/>
              </a:rPr>
              <a:t>(name,</a:t>
            </a:r>
            <a:r>
              <a:rPr lang="tr-TR" sz="1600">
                <a:highlight>
                  <a:srgbClr val="FFFF00"/>
                </a:highlight>
                <a:latin typeface="Consolas"/>
                <a:ea typeface="Consolas"/>
                <a:cs typeface="Consolas"/>
                <a:sym typeface="Consolas"/>
              </a:rPr>
              <a:t>stdout</a:t>
            </a:r>
            <a:r>
              <a:rPr lang="tr-TR" sz="1600">
                <a:latin typeface="Consolas"/>
                <a:ea typeface="Consolas"/>
                <a:cs typeface="Consolas"/>
                <a:sym typeface="Consolas"/>
              </a:rPr>
              <a:t>);</a:t>
            </a:r>
            <a:endParaRPr/>
          </a:p>
          <a:p>
            <a:pPr indent="0" lvl="0" marL="0" rtl="0" algn="l">
              <a:lnSpc>
                <a:spcPct val="120000"/>
              </a:lnSpc>
              <a:spcBef>
                <a:spcPts val="0"/>
              </a:spcBef>
              <a:spcAft>
                <a:spcPts val="0"/>
              </a:spcAft>
              <a:buSzPts val="1360"/>
              <a:buNone/>
            </a:pPr>
            <a:r>
              <a:rPr lang="tr-TR" sz="1600">
                <a:latin typeface="Consolas"/>
                <a:ea typeface="Consolas"/>
                <a:cs typeface="Consolas"/>
                <a:sym typeface="Consolas"/>
              </a:rPr>
              <a:t>   return 0;</a:t>
            </a:r>
            <a:endParaRPr/>
          </a:p>
          <a:p>
            <a:pPr indent="0" lvl="0" marL="0" rtl="0" algn="l">
              <a:lnSpc>
                <a:spcPct val="120000"/>
              </a:lnSpc>
              <a:spcBef>
                <a:spcPts val="0"/>
              </a:spcBef>
              <a:spcAft>
                <a:spcPts val="0"/>
              </a:spcAft>
              <a:buSzPts val="1360"/>
              <a:buNone/>
            </a:pPr>
            <a:r>
              <a:rPr lang="tr-TR" sz="1600">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III-BIÇIMLENDIRILMIŞ (FORMATTED) IO FONKSIYONLARI</a:t>
            </a:r>
            <a:endParaRPr/>
          </a:p>
        </p:txBody>
      </p:sp>
      <p:sp>
        <p:nvSpPr>
          <p:cNvPr id="155" name="Google Shape;155;p7"/>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b="1" lang="tr-TR" sz="1600">
                <a:latin typeface="Consolas"/>
                <a:ea typeface="Consolas"/>
                <a:cs typeface="Consolas"/>
                <a:sym typeface="Consolas"/>
              </a:rPr>
              <a:t>int scanf(const char* format, ...); </a:t>
            </a:r>
            <a:endParaRPr/>
          </a:p>
          <a:p>
            <a:pPr indent="0" lvl="1" marL="274320" rtl="0" algn="l">
              <a:lnSpc>
                <a:spcPct val="100000"/>
              </a:lnSpc>
              <a:spcBef>
                <a:spcPts val="400"/>
              </a:spcBef>
              <a:spcAft>
                <a:spcPts val="0"/>
              </a:spcAft>
              <a:buSzPts val="1190"/>
              <a:buNone/>
            </a:pPr>
            <a:r>
              <a:rPr lang="tr-TR" sz="1400"/>
              <a:t>Standart giriş dosyası </a:t>
            </a:r>
            <a:r>
              <a:rPr b="1" lang="tr-TR" sz="1400"/>
              <a:t>stdin</a:t>
            </a:r>
            <a:r>
              <a:rPr lang="tr-TR" sz="1400"/>
              <a:t>'den girişi sağlanan biçime göre okur</a:t>
            </a:r>
            <a:endParaRPr/>
          </a:p>
          <a:p>
            <a:pPr indent="0" lvl="0" marL="0" rtl="0" algn="l">
              <a:lnSpc>
                <a:spcPct val="100000"/>
              </a:lnSpc>
              <a:spcBef>
                <a:spcPts val="1400"/>
              </a:spcBef>
              <a:spcAft>
                <a:spcPts val="0"/>
              </a:spcAft>
              <a:buSzPts val="1360"/>
              <a:buNone/>
            </a:pPr>
            <a:r>
              <a:rPr b="1" lang="tr-TR" sz="1600">
                <a:latin typeface="Consolas"/>
                <a:ea typeface="Consolas"/>
                <a:cs typeface="Consolas"/>
                <a:sym typeface="Consolas"/>
              </a:rPr>
              <a:t>int printf(const char format, ...);</a:t>
            </a:r>
            <a:endParaRPr/>
          </a:p>
          <a:p>
            <a:pPr indent="0" lvl="1" marL="274320" rtl="0" algn="l">
              <a:lnSpc>
                <a:spcPct val="100000"/>
              </a:lnSpc>
              <a:spcBef>
                <a:spcPts val="400"/>
              </a:spcBef>
              <a:spcAft>
                <a:spcPts val="0"/>
              </a:spcAft>
              <a:buSzPts val="1190"/>
              <a:buNone/>
            </a:pPr>
            <a:r>
              <a:rPr lang="tr-TR" sz="1400"/>
              <a:t>Çıktıyı standart çıktı dosyası </a:t>
            </a:r>
            <a:r>
              <a:rPr b="1" lang="tr-TR" sz="1400"/>
              <a:t>stdout</a:t>
            </a:r>
            <a:r>
              <a:rPr lang="tr-TR" sz="1400"/>
              <a:t>'a sağlanan biçime göre üreterek yazar.</a:t>
            </a:r>
            <a:endParaRPr/>
          </a:p>
          <a:p>
            <a:pPr indent="0" lvl="0" marL="0" rtl="0" algn="l">
              <a:lnSpc>
                <a:spcPct val="100000"/>
              </a:lnSpc>
              <a:spcBef>
                <a:spcPts val="1400"/>
              </a:spcBef>
              <a:spcAft>
                <a:spcPts val="0"/>
              </a:spcAft>
              <a:buSzPts val="1360"/>
              <a:buNone/>
            </a:pPr>
            <a:r>
              <a:rPr lang="tr-TR" sz="1600"/>
              <a:t>Şimdiye kadar bu fonksiyonların kullanımını çokça gördük.</a:t>
            </a:r>
            <a:endParaRPr/>
          </a:p>
        </p:txBody>
      </p:sp>
      <p:sp>
        <p:nvSpPr>
          <p:cNvPr id="156" name="Google Shape;156;p7"/>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360"/>
              <a:buNone/>
            </a:pPr>
            <a:r>
              <a:rPr b="1" lang="tr-TR" sz="1600">
                <a:latin typeface="Consolas"/>
                <a:ea typeface="Consolas"/>
                <a:cs typeface="Consolas"/>
                <a:sym typeface="Consolas"/>
              </a:rPr>
              <a:t>int </a:t>
            </a:r>
            <a:r>
              <a:rPr b="1" lang="tr-TR" sz="1600">
                <a:highlight>
                  <a:srgbClr val="FFFF00"/>
                </a:highlight>
                <a:latin typeface="Consolas"/>
                <a:ea typeface="Consolas"/>
                <a:cs typeface="Consolas"/>
                <a:sym typeface="Consolas"/>
              </a:rPr>
              <a:t>fscanf</a:t>
            </a:r>
            <a:r>
              <a:rPr b="1" lang="tr-TR" sz="1600">
                <a:latin typeface="Consolas"/>
                <a:ea typeface="Consolas"/>
                <a:cs typeface="Consolas"/>
                <a:sym typeface="Consolas"/>
              </a:rPr>
              <a:t>(</a:t>
            </a:r>
            <a:r>
              <a:rPr b="1" lang="tr-TR" sz="1600">
                <a:highlight>
                  <a:srgbClr val="FFFF00"/>
                </a:highlight>
                <a:latin typeface="Consolas"/>
                <a:ea typeface="Consolas"/>
                <a:cs typeface="Consolas"/>
                <a:sym typeface="Consolas"/>
              </a:rPr>
              <a:t>FILE* stream</a:t>
            </a:r>
            <a:r>
              <a:rPr b="1" lang="tr-TR" sz="1600">
                <a:latin typeface="Consolas"/>
                <a:ea typeface="Consolas"/>
                <a:cs typeface="Consolas"/>
                <a:sym typeface="Consolas"/>
              </a:rPr>
              <a:t>, const char* format, ...); </a:t>
            </a:r>
            <a:endParaRPr/>
          </a:p>
          <a:p>
            <a:pPr indent="0" lvl="1" marL="274320" rtl="0" algn="l">
              <a:lnSpc>
                <a:spcPct val="100000"/>
              </a:lnSpc>
              <a:spcBef>
                <a:spcPts val="400"/>
              </a:spcBef>
              <a:spcAft>
                <a:spcPts val="0"/>
              </a:spcAft>
              <a:buSzPts val="1190"/>
              <a:buNone/>
            </a:pPr>
            <a:r>
              <a:rPr lang="tr-TR" sz="1400"/>
              <a:t>FILE yapısı ile belirtilen dosyadan girişi sağlanan biçime göre okur. </a:t>
            </a:r>
            <a:r>
              <a:rPr b="1" lang="tr-TR" sz="1400"/>
              <a:t>stdin</a:t>
            </a:r>
            <a:r>
              <a:rPr lang="tr-TR" sz="1400"/>
              <a:t> standart giriş dosyasıdır.</a:t>
            </a:r>
            <a:endParaRPr/>
          </a:p>
          <a:p>
            <a:pPr indent="0" lvl="0" marL="0" rtl="0" algn="l">
              <a:lnSpc>
                <a:spcPct val="100000"/>
              </a:lnSpc>
              <a:spcBef>
                <a:spcPts val="1400"/>
              </a:spcBef>
              <a:spcAft>
                <a:spcPts val="0"/>
              </a:spcAft>
              <a:buSzPts val="1360"/>
              <a:buNone/>
            </a:pPr>
            <a:r>
              <a:rPr b="1" lang="tr-TR" sz="1600">
                <a:latin typeface="Consolas"/>
                <a:ea typeface="Consolas"/>
                <a:cs typeface="Consolas"/>
                <a:sym typeface="Consolas"/>
              </a:rPr>
              <a:t>int </a:t>
            </a:r>
            <a:r>
              <a:rPr b="1" lang="tr-TR" sz="1600">
                <a:highlight>
                  <a:srgbClr val="FFFF00"/>
                </a:highlight>
                <a:latin typeface="Consolas"/>
                <a:ea typeface="Consolas"/>
                <a:cs typeface="Consolas"/>
                <a:sym typeface="Consolas"/>
              </a:rPr>
              <a:t>fprintf</a:t>
            </a:r>
            <a:r>
              <a:rPr b="1" lang="tr-TR" sz="1600">
                <a:latin typeface="Consolas"/>
                <a:ea typeface="Consolas"/>
                <a:cs typeface="Consolas"/>
                <a:sym typeface="Consolas"/>
              </a:rPr>
              <a:t>(</a:t>
            </a:r>
            <a:r>
              <a:rPr b="1" lang="tr-TR" sz="1600">
                <a:highlight>
                  <a:srgbClr val="FFFF00"/>
                </a:highlight>
                <a:latin typeface="Consolas"/>
                <a:ea typeface="Consolas"/>
                <a:cs typeface="Consolas"/>
                <a:sym typeface="Consolas"/>
              </a:rPr>
              <a:t>FILE* stream</a:t>
            </a:r>
            <a:r>
              <a:rPr b="1" lang="tr-TR" sz="1600">
                <a:latin typeface="Consolas"/>
                <a:ea typeface="Consolas"/>
                <a:cs typeface="Consolas"/>
                <a:sym typeface="Consolas"/>
              </a:rPr>
              <a:t>, const char format, ...);</a:t>
            </a:r>
            <a:endParaRPr/>
          </a:p>
          <a:p>
            <a:pPr indent="0" lvl="1" marL="274320" rtl="0" algn="l">
              <a:lnSpc>
                <a:spcPct val="100000"/>
              </a:lnSpc>
              <a:spcBef>
                <a:spcPts val="400"/>
              </a:spcBef>
              <a:spcAft>
                <a:spcPts val="0"/>
              </a:spcAft>
              <a:buSzPts val="1190"/>
              <a:buNone/>
            </a:pPr>
            <a:r>
              <a:rPr lang="tr-TR" sz="1400"/>
              <a:t>FILE yapısı ile belirtilen dosyaya sağlanan biçime göre çıktıyı üreterek yazar. </a:t>
            </a:r>
            <a:r>
              <a:rPr b="1" lang="tr-TR" sz="1400"/>
              <a:t>stsout</a:t>
            </a:r>
            <a:r>
              <a:rPr lang="tr-TR" sz="1400"/>
              <a:t> ve </a:t>
            </a:r>
            <a:r>
              <a:rPr b="1" lang="tr-TR" sz="1400"/>
              <a:t>stderr</a:t>
            </a:r>
            <a:r>
              <a:rPr lang="tr-TR" sz="1400"/>
              <a:t> standart çıkış dosyalarıdır.</a:t>
            </a:r>
            <a:endParaRPr/>
          </a:p>
          <a:p>
            <a:pPr indent="0" lvl="0" marL="0" rtl="0" algn="l">
              <a:lnSpc>
                <a:spcPct val="100000"/>
              </a:lnSpc>
              <a:spcBef>
                <a:spcPts val="1400"/>
              </a:spcBef>
              <a:spcAft>
                <a:spcPts val="0"/>
              </a:spcAft>
              <a:buSzPts val="1360"/>
              <a:buNone/>
            </a:pPr>
            <a:r>
              <a:rPr lang="tr-TR" sz="1600"/>
              <a:t>Bu fonksiyonların kullanımı scanf ve printf fonksiyonları ile aynıdır. Yalnızca hangi dosyanın kullanılacağına ilişkin ek bir «stream» parametresi eklenmiştir. </a:t>
            </a:r>
            <a:endParaRPr/>
          </a:p>
          <a:p>
            <a:pPr indent="0" lvl="0" marL="0" rtl="0" algn="l">
              <a:lnSpc>
                <a:spcPct val="90000"/>
              </a:lnSpc>
              <a:spcBef>
                <a:spcPts val="1200"/>
              </a:spcBef>
              <a:spcAft>
                <a:spcPts val="0"/>
              </a:spcAft>
              <a:buSzPts val="1530"/>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Cambria"/>
              <a:buNone/>
            </a:pPr>
            <a:r>
              <a:rPr lang="tr-TR"/>
              <a:t>STANDART OLMAYAN DOSYALAR</a:t>
            </a:r>
            <a:endParaRPr/>
          </a:p>
        </p:txBody>
      </p:sp>
      <p:sp>
        <p:nvSpPr>
          <p:cNvPr id="163" name="Google Shape;163;p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b="1" lang="tr-TR" sz="1600"/>
              <a:t>stdin</a:t>
            </a:r>
            <a:r>
              <a:rPr lang="tr-TR" sz="1600"/>
              <a:t>, </a:t>
            </a:r>
            <a:r>
              <a:rPr b="1" lang="tr-TR" sz="1600"/>
              <a:t>stdout</a:t>
            </a:r>
            <a:r>
              <a:rPr lang="tr-TR" sz="1600"/>
              <a:t> ve </a:t>
            </a:r>
            <a:r>
              <a:rPr b="1" lang="tr-TR" sz="1600"/>
              <a:t>stderr</a:t>
            </a:r>
            <a:r>
              <a:rPr lang="tr-TR" sz="1600"/>
              <a:t> standart dosyaları her zaman veri alışverişine açıktır. Bu dosyalarda metinler üzerinden veri alışverişi yapılır. Standart olmayan dosyalar ise her zaman veri alışverişine açık değildir. </a:t>
            </a:r>
            <a:endParaRPr/>
          </a:p>
          <a:p>
            <a:pPr indent="0" lvl="0" marL="0" rtl="0" algn="l">
              <a:lnSpc>
                <a:spcPct val="100000"/>
              </a:lnSpc>
              <a:spcBef>
                <a:spcPts val="1200"/>
              </a:spcBef>
              <a:spcAft>
                <a:spcPts val="0"/>
              </a:spcAft>
              <a:buSzPts val="1360"/>
              <a:buNone/>
            </a:pPr>
            <a:r>
              <a:rPr lang="tr-TR" sz="1600"/>
              <a:t>Bu nedenle dosya ile işlem yapmadan önce dosyayı açmalı ve işimiz bittiğinde de kapatmalıyız. Bunu sağlayan iki fonksiyon vardır;</a:t>
            </a:r>
            <a:endParaRPr/>
          </a:p>
          <a:p>
            <a:pPr indent="0" lvl="0" marL="0" rtl="0" algn="l">
              <a:lnSpc>
                <a:spcPct val="100000"/>
              </a:lnSpc>
              <a:spcBef>
                <a:spcPts val="1200"/>
              </a:spcBef>
              <a:spcAft>
                <a:spcPts val="0"/>
              </a:spcAft>
              <a:buSzPts val="1360"/>
              <a:buNone/>
            </a:pPr>
            <a:r>
              <a:rPr b="1" lang="tr-TR" sz="1600">
                <a:highlight>
                  <a:srgbClr val="FFFF00"/>
                </a:highlight>
                <a:latin typeface="Consolas"/>
                <a:ea typeface="Consolas"/>
                <a:cs typeface="Consolas"/>
                <a:sym typeface="Consolas"/>
              </a:rPr>
              <a:t>FILE *</a:t>
            </a:r>
            <a:r>
              <a:rPr b="1" lang="tr-TR" sz="1600">
                <a:latin typeface="Consolas"/>
                <a:ea typeface="Consolas"/>
                <a:cs typeface="Consolas"/>
                <a:sym typeface="Consolas"/>
              </a:rPr>
              <a:t>fopen(const char* </a:t>
            </a:r>
            <a:r>
              <a:rPr b="1" lang="tr-TR" sz="1600">
                <a:highlight>
                  <a:srgbClr val="FFFF00"/>
                </a:highlight>
                <a:latin typeface="Consolas"/>
                <a:ea typeface="Consolas"/>
                <a:cs typeface="Consolas"/>
                <a:sym typeface="Consolas"/>
              </a:rPr>
              <a:t>file_name</a:t>
            </a:r>
            <a:r>
              <a:rPr b="1" lang="tr-TR" sz="1600">
                <a:latin typeface="Consolas"/>
                <a:ea typeface="Consolas"/>
                <a:cs typeface="Consolas"/>
                <a:sym typeface="Consolas"/>
              </a:rPr>
              <a:t>, const char* </a:t>
            </a:r>
            <a:r>
              <a:rPr b="1" lang="tr-TR" sz="1600">
                <a:highlight>
                  <a:srgbClr val="FFFF00"/>
                </a:highlight>
                <a:latin typeface="Consolas"/>
                <a:ea typeface="Consolas"/>
                <a:cs typeface="Consolas"/>
                <a:sym typeface="Consolas"/>
              </a:rPr>
              <a:t>mode_of_operation</a:t>
            </a:r>
            <a:r>
              <a:rPr b="1" lang="tr-TR" sz="1600">
                <a:latin typeface="Consolas"/>
                <a:ea typeface="Consolas"/>
                <a:cs typeface="Consolas"/>
                <a:sym typeface="Consolas"/>
              </a:rPr>
              <a:t>);</a:t>
            </a:r>
            <a:endParaRPr b="1" sz="1600">
              <a:latin typeface="Consolas"/>
              <a:ea typeface="Consolas"/>
              <a:cs typeface="Consolas"/>
              <a:sym typeface="Consolas"/>
            </a:endParaRPr>
          </a:p>
          <a:p>
            <a:pPr indent="-182880" lvl="0" marL="182880" rtl="0" algn="l">
              <a:lnSpc>
                <a:spcPct val="100000"/>
              </a:lnSpc>
              <a:spcBef>
                <a:spcPts val="1200"/>
              </a:spcBef>
              <a:spcAft>
                <a:spcPts val="0"/>
              </a:spcAft>
              <a:buSzPts val="1530"/>
              <a:buChar char="▪"/>
            </a:pPr>
            <a:r>
              <a:rPr lang="tr-TR" sz="1800"/>
              <a:t>Adı verilen dosyayı; okumak (read), yazmak (write) yada sonuna eklemek (append) için yada bunlardan her ikisini yapmak için açar. Açılan dosyanın FILE yapısına (struct) ilişkin göstericiyi geri döndürür. </a:t>
            </a:r>
            <a:endParaRPr/>
          </a:p>
          <a:p>
            <a:pPr indent="0" lvl="0" marL="0" rtl="0" algn="l">
              <a:lnSpc>
                <a:spcPct val="100000"/>
              </a:lnSpc>
              <a:spcBef>
                <a:spcPts val="1200"/>
              </a:spcBef>
              <a:spcAft>
                <a:spcPts val="0"/>
              </a:spcAft>
              <a:buSzPts val="1360"/>
              <a:buNone/>
            </a:pPr>
            <a:r>
              <a:rPr b="1" lang="tr-TR" sz="1600">
                <a:latin typeface="Consolas"/>
                <a:ea typeface="Consolas"/>
                <a:cs typeface="Consolas"/>
                <a:sym typeface="Consolas"/>
              </a:rPr>
              <a:t>int fclose(</a:t>
            </a:r>
            <a:r>
              <a:rPr b="1" lang="tr-TR" sz="1600">
                <a:highlight>
                  <a:srgbClr val="FFFF00"/>
                </a:highlight>
                <a:latin typeface="Consolas"/>
                <a:ea typeface="Consolas"/>
                <a:cs typeface="Consolas"/>
                <a:sym typeface="Consolas"/>
              </a:rPr>
              <a:t>FILE*</a:t>
            </a:r>
            <a:r>
              <a:rPr b="1" lang="tr-TR" sz="1600">
                <a:latin typeface="Consolas"/>
                <a:ea typeface="Consolas"/>
                <a:cs typeface="Consolas"/>
                <a:sym typeface="Consolas"/>
              </a:rPr>
              <a:t> stream);</a:t>
            </a:r>
            <a:endParaRPr/>
          </a:p>
          <a:p>
            <a:pPr indent="-182880" lvl="0" marL="182880" rtl="0" algn="l">
              <a:lnSpc>
                <a:spcPct val="100000"/>
              </a:lnSpc>
              <a:spcBef>
                <a:spcPts val="1200"/>
              </a:spcBef>
              <a:spcAft>
                <a:spcPts val="0"/>
              </a:spcAft>
              <a:buSzPts val="1360"/>
              <a:buChar char="▪"/>
            </a:pPr>
            <a:r>
              <a:rPr lang="tr-TR" sz="1600"/>
              <a:t>Açık olan dosyayı kapatır. </a:t>
            </a:r>
            <a:endParaRPr/>
          </a:p>
          <a:p>
            <a:pPr indent="0" lvl="0" marL="0" rtl="0" algn="l">
              <a:lnSpc>
                <a:spcPct val="100000"/>
              </a:lnSpc>
              <a:spcBef>
                <a:spcPts val="1200"/>
              </a:spcBef>
              <a:spcAft>
                <a:spcPts val="0"/>
              </a:spcAft>
              <a:buSzPts val="1360"/>
              <a:buNone/>
            </a:pPr>
            <a:r>
              <a:t/>
            </a:r>
            <a:endParaRPr b="1" sz="16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FOPEN()</a:t>
            </a:r>
            <a:br>
              <a:rPr lang="tr-TR"/>
            </a:br>
            <a:r>
              <a:rPr lang="tr-TR"/>
              <a:t>METIN MODU</a:t>
            </a:r>
            <a:endParaRPr/>
          </a:p>
        </p:txBody>
      </p:sp>
      <p:sp>
        <p:nvSpPr>
          <p:cNvPr id="169" name="Google Shape;169;p9"/>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360"/>
              <a:buNone/>
            </a:pPr>
            <a:r>
              <a:rPr lang="tr-TR" sz="1600"/>
              <a:t>Gözle görülebilir ve içeriği okunabilir dosyalar üzerinde çalışmak istediğimizde dosyaları metin modunda açarız.</a:t>
            </a:r>
            <a:endParaRPr/>
          </a:p>
        </p:txBody>
      </p:sp>
      <p:graphicFrame>
        <p:nvGraphicFramePr>
          <p:cNvPr id="170" name="Google Shape;170;p9"/>
          <p:cNvGraphicFramePr/>
          <p:nvPr/>
        </p:nvGraphicFramePr>
        <p:xfrm>
          <a:off x="238125" y="352425"/>
          <a:ext cx="3000000" cy="3000000"/>
        </p:xfrm>
        <a:graphic>
          <a:graphicData uri="http://schemas.openxmlformats.org/drawingml/2006/table">
            <a:tbl>
              <a:tblPr bandRow="1" firstRow="1">
                <a:noFill/>
                <a:tableStyleId>{C8E71A5B-D6AA-47D9-A71D-16A147B2F093}</a:tableStyleId>
              </a:tblPr>
              <a:tblGrid>
                <a:gridCol w="876300"/>
                <a:gridCol w="6896100"/>
              </a:tblGrid>
              <a:tr h="371425">
                <a:tc>
                  <a:txBody>
                    <a:bodyPr/>
                    <a:lstStyle/>
                    <a:p>
                      <a:pPr indent="0" lvl="0" marL="0" marR="0" rtl="0" algn="ctr">
                        <a:spcBef>
                          <a:spcPts val="0"/>
                        </a:spcBef>
                        <a:spcAft>
                          <a:spcPts val="0"/>
                        </a:spcAft>
                        <a:buNone/>
                      </a:pPr>
                      <a:r>
                        <a:rPr lang="tr-TR" sz="1400" u="none" cap="none" strike="noStrike"/>
                        <a:t>Modlar</a:t>
                      </a:r>
                      <a:endParaRPr b="1" sz="1400" u="none" cap="none" strike="noStrike"/>
                    </a:p>
                  </a:txBody>
                  <a:tcPr marT="95250" marB="95250" marR="38100" marL="38100" anchor="ctr"/>
                </a:tc>
                <a:tc>
                  <a:txBody>
                    <a:bodyPr/>
                    <a:lstStyle/>
                    <a:p>
                      <a:pPr indent="0" lvl="0" marL="0" marR="0" rtl="0" algn="ctr">
                        <a:spcBef>
                          <a:spcPts val="0"/>
                        </a:spcBef>
                        <a:spcAft>
                          <a:spcPts val="0"/>
                        </a:spcAft>
                        <a:buNone/>
                      </a:pPr>
                      <a:r>
                        <a:rPr lang="tr-TR" sz="1400" u="none" cap="none" strike="noStrike"/>
                        <a:t>Açıklaması</a:t>
                      </a:r>
                      <a:endParaRPr b="1" sz="1400" u="none" cap="none" strike="noStrike"/>
                    </a:p>
                  </a:txBody>
                  <a:tcPr marT="95250" marB="95250" marR="95250" marL="95250" anchor="ctr"/>
                </a:tc>
              </a:tr>
              <a:tr h="428575">
                <a:tc>
                  <a:txBody>
                    <a:bodyPr/>
                    <a:lstStyle/>
                    <a:p>
                      <a:pPr indent="0" lvl="0" marL="0" marR="0" rtl="0" algn="ctr">
                        <a:spcBef>
                          <a:spcPts val="0"/>
                        </a:spcBef>
                        <a:spcAft>
                          <a:spcPts val="0"/>
                        </a:spcAft>
                        <a:buNone/>
                      </a:pPr>
                      <a:r>
                        <a:rPr lang="tr-TR" sz="1400" u="none" cap="none" strike="noStrike"/>
                        <a:t>r</a:t>
                      </a:r>
                      <a:endParaRPr b="0" sz="1400" u="none" cap="none" strike="noStrike"/>
                    </a:p>
                  </a:txBody>
                  <a:tcPr marT="133350" marB="133350" marR="95250" marL="95250" anchor="ctr"/>
                </a:tc>
                <a:tc>
                  <a:txBody>
                    <a:bodyPr/>
                    <a:lstStyle/>
                    <a:p>
                      <a:pPr indent="0" lvl="0" marL="0" marR="0" rtl="0" algn="just">
                        <a:spcBef>
                          <a:spcPts val="0"/>
                        </a:spcBef>
                        <a:spcAft>
                          <a:spcPts val="0"/>
                        </a:spcAft>
                        <a:buNone/>
                      </a:pPr>
                      <a:r>
                        <a:rPr lang="tr-TR" sz="1400" u="none" cap="none" strike="noStrike"/>
                        <a:t>Dosyayı çalışılan klasörde/dizinde arar. </a:t>
                      </a:r>
                      <a:r>
                        <a:rPr b="1" lang="tr-TR" sz="1400" u="sng" cap="none" strike="noStrike"/>
                        <a:t>Dosyayı yalnızca okumak için açar. </a:t>
                      </a:r>
                      <a:r>
                        <a:rPr lang="tr-TR" sz="1400" u="none" cap="none" strike="noStrike"/>
                        <a:t>Dosya başarıyla açılırsa fopen() onu belleğe yükler ve içindeki ilk karakteri işaret eden bir gösterici ayarlar. Dosya açılamıyorsa NULL değerini döndürür.</a:t>
                      </a:r>
                      <a:endParaRPr b="0" sz="1400" u="none" cap="none" strike="noStrike"/>
                    </a:p>
                  </a:txBody>
                  <a:tcPr marT="133350" marB="133350" marR="95250" marL="95250" anchor="ctr"/>
                </a:tc>
              </a:tr>
              <a:tr h="428575">
                <a:tc>
                  <a:txBody>
                    <a:bodyPr/>
                    <a:lstStyle/>
                    <a:p>
                      <a:pPr indent="0" lvl="0" marL="0" marR="0" rtl="0" algn="ctr">
                        <a:spcBef>
                          <a:spcPts val="0"/>
                        </a:spcBef>
                        <a:spcAft>
                          <a:spcPts val="0"/>
                        </a:spcAft>
                        <a:buNone/>
                      </a:pPr>
                      <a:r>
                        <a:rPr lang="tr-TR" sz="1400" u="none" cap="none" strike="noStrike"/>
                        <a:t>w</a:t>
                      </a:r>
                      <a:endParaRPr b="0" sz="1400" u="none" cap="none" strike="noStrike"/>
                    </a:p>
                  </a:txBody>
                  <a:tcPr marT="133350" marB="133350" marR="95250" marL="95250" anchor="ctr"/>
                </a:tc>
                <a:tc>
                  <a:txBody>
                    <a:bodyPr/>
                    <a:lstStyle/>
                    <a:p>
                      <a:pPr indent="0" lvl="0" marL="0" marR="0" rtl="0" algn="just">
                        <a:spcBef>
                          <a:spcPts val="0"/>
                        </a:spcBef>
                        <a:spcAft>
                          <a:spcPts val="0"/>
                        </a:spcAft>
                        <a:buNone/>
                      </a:pPr>
                      <a:r>
                        <a:rPr lang="tr-TR" sz="1400" u="none" cap="none" strike="noStrike"/>
                        <a:t>Dosyayı çalışılan kalsörde/dizinde arar. Dosya zaten mevcutsa içeriğinin üzerine yazılır. Dosya mevcut değilse yeni bir dosya oluşturulur. Dosya açılamıyorsa NULL değerini döndürür. </a:t>
                      </a:r>
                      <a:r>
                        <a:rPr b="1" lang="tr-TR" sz="1400" u="sng" cap="none" strike="noStrike"/>
                        <a:t>Yalnızca yazmak için yeni bir dosya oluşturur</a:t>
                      </a:r>
                      <a:r>
                        <a:rPr lang="tr-TR" sz="1400" u="none" cap="none" strike="noStrike"/>
                        <a:t>.</a:t>
                      </a:r>
                      <a:endParaRPr b="0" sz="1400" u="none" cap="none" strike="noStrike"/>
                    </a:p>
                  </a:txBody>
                  <a:tcPr marT="133350" marB="133350" marR="95250" marL="95250" anchor="ctr"/>
                </a:tc>
              </a:tr>
              <a:tr h="542850">
                <a:tc>
                  <a:txBody>
                    <a:bodyPr/>
                    <a:lstStyle/>
                    <a:p>
                      <a:pPr indent="0" lvl="0" marL="0" marR="0" rtl="0" algn="ctr">
                        <a:spcBef>
                          <a:spcPts val="0"/>
                        </a:spcBef>
                        <a:spcAft>
                          <a:spcPts val="0"/>
                        </a:spcAft>
                        <a:buNone/>
                      </a:pPr>
                      <a:r>
                        <a:rPr lang="tr-TR" sz="1400" u="none" cap="none" strike="noStrike"/>
                        <a:t>a</a:t>
                      </a:r>
                      <a:endParaRPr b="0" sz="1400" u="none" cap="none" strike="noStrike"/>
                    </a:p>
                  </a:txBody>
                  <a:tcPr marT="133350" marB="133350" marR="95250" marL="95250" anchor="ctr"/>
                </a:tc>
                <a:tc>
                  <a:txBody>
                    <a:bodyPr/>
                    <a:lstStyle/>
                    <a:p>
                      <a:pPr indent="0" lvl="0" marL="0" marR="0" rtl="0" algn="just">
                        <a:spcBef>
                          <a:spcPts val="0"/>
                        </a:spcBef>
                        <a:spcAft>
                          <a:spcPts val="0"/>
                        </a:spcAft>
                        <a:buNone/>
                      </a:pPr>
                      <a:r>
                        <a:rPr lang="tr-TR" sz="1400" u="none" cap="none" strike="noStrike"/>
                        <a:t>Dosyayı çalışılan klasörde/dizinde arar. Dosya başarıyla açılırsa fopen() onu belleğe yükler ve içindeki son karakteri işaret eden bir gösterici ayarlar. Dosya mevcut değilse yeni bir dosya oluşturulur. Dosya açılamıyorsa NULL değerini döndürür. </a:t>
                      </a:r>
                      <a:r>
                        <a:rPr b="1" lang="tr-TR" sz="1400" u="sng" cap="none" strike="noStrike"/>
                        <a:t>Dosya yalnızca ekleme (append) yani dosyanın sonuna yazma amacıyla açılır.</a:t>
                      </a:r>
                      <a:endParaRPr/>
                    </a:p>
                  </a:txBody>
                  <a:tcPr marT="133350" marB="133350" marR="95250" marL="95250" anchor="ctr"/>
                </a:tc>
              </a:tr>
              <a:tr h="428575">
                <a:tc>
                  <a:txBody>
                    <a:bodyPr/>
                    <a:lstStyle/>
                    <a:p>
                      <a:pPr indent="0" lvl="0" marL="0" marR="0" rtl="0" algn="ctr">
                        <a:spcBef>
                          <a:spcPts val="0"/>
                        </a:spcBef>
                        <a:spcAft>
                          <a:spcPts val="0"/>
                        </a:spcAft>
                        <a:buNone/>
                      </a:pPr>
                      <a:r>
                        <a:rPr lang="tr-TR" sz="1400" u="none" cap="none" strike="noStrike"/>
                        <a:t>r+</a:t>
                      </a:r>
                      <a:endParaRPr b="0" sz="1400" u="none" cap="none" strike="noStrike"/>
                    </a:p>
                  </a:txBody>
                  <a:tcPr marT="133350" marB="133350" marR="95250" marL="95250" anchor="ctr"/>
                </a:tc>
                <a:tc>
                  <a:txBody>
                    <a:bodyPr/>
                    <a:lstStyle/>
                    <a:p>
                      <a:pPr indent="0" lvl="0" marL="0" marR="0" rtl="0" algn="just">
                        <a:spcBef>
                          <a:spcPts val="0"/>
                        </a:spcBef>
                        <a:spcAft>
                          <a:spcPts val="0"/>
                        </a:spcAft>
                        <a:buNone/>
                      </a:pPr>
                      <a:r>
                        <a:rPr lang="tr-TR" sz="1400" u="none" cap="none" strike="noStrike"/>
                        <a:t>Dosyayı çalışılan klasörde/dizinde arar. </a:t>
                      </a:r>
                      <a:r>
                        <a:rPr b="1" lang="tr-TR" sz="1400" u="sng" cap="none" strike="noStrike"/>
                        <a:t>Dosyayı hem okumak hem de yazmak için açar. </a:t>
                      </a:r>
                      <a:r>
                        <a:rPr lang="tr-TR" sz="1400" u="none" cap="none" strike="noStrike"/>
                        <a:t>Başarıyla açılırsa, fopen() onu belleğe yükler ve içindeki ilk karakteri işaret eden bir gösterici ayarlar. Dosya açılamıyorsa NULL değerini döndürür.</a:t>
                      </a:r>
                      <a:endParaRPr b="0" sz="1400" u="none" cap="none" strike="noStrike"/>
                    </a:p>
                  </a:txBody>
                  <a:tcPr marT="133350" marB="133350" marR="95250" marL="95250" anchor="ctr"/>
                </a:tc>
              </a:tr>
              <a:tr h="428575">
                <a:tc>
                  <a:txBody>
                    <a:bodyPr/>
                    <a:lstStyle/>
                    <a:p>
                      <a:pPr indent="0" lvl="0" marL="0" marR="0" rtl="0" algn="ctr">
                        <a:spcBef>
                          <a:spcPts val="0"/>
                        </a:spcBef>
                        <a:spcAft>
                          <a:spcPts val="0"/>
                        </a:spcAft>
                        <a:buNone/>
                      </a:pPr>
                      <a:r>
                        <a:rPr lang="tr-TR" sz="1400" u="none" cap="none" strike="noStrike"/>
                        <a:t>w+</a:t>
                      </a:r>
                      <a:endParaRPr b="0" sz="1400" u="none" cap="none" strike="noStrike"/>
                    </a:p>
                  </a:txBody>
                  <a:tcPr marT="133350" marB="133350" marR="95250" marL="95250" anchor="ctr"/>
                </a:tc>
                <a:tc>
                  <a:txBody>
                    <a:bodyPr/>
                    <a:lstStyle/>
                    <a:p>
                      <a:pPr indent="0" lvl="0" marL="0" marR="0" rtl="0" algn="just">
                        <a:spcBef>
                          <a:spcPts val="0"/>
                        </a:spcBef>
                        <a:spcAft>
                          <a:spcPts val="0"/>
                        </a:spcAft>
                        <a:buNone/>
                      </a:pPr>
                      <a:r>
                        <a:rPr lang="tr-TR" sz="1400" u="none" cap="none" strike="noStrike"/>
                        <a:t>Dosyayı çalışılan klasörde/dizinde arar. Dosya mevcutsa içeriğinin üzerine yazılır. Dosya mevcut değilse yeni bir dosya oluşturulur. Dosya açılamıyorsa NULL değerini döndürür. w ve w+ arasındaki fark, w+ kullanılarak oluşturulan dosyayı da okuyabilmemizdir.</a:t>
                      </a:r>
                      <a:endParaRPr b="0" sz="1400" u="none" cap="none" strike="noStrike"/>
                    </a:p>
                  </a:txBody>
                  <a:tcPr marT="133350" marB="133350" marR="95250" marL="95250" anchor="ctr"/>
                </a:tc>
              </a:tr>
              <a:tr h="542850">
                <a:tc>
                  <a:txBody>
                    <a:bodyPr/>
                    <a:lstStyle/>
                    <a:p>
                      <a:pPr indent="0" lvl="0" marL="0" marR="0" rtl="0" algn="ctr">
                        <a:spcBef>
                          <a:spcPts val="0"/>
                        </a:spcBef>
                        <a:spcAft>
                          <a:spcPts val="0"/>
                        </a:spcAft>
                        <a:buNone/>
                      </a:pPr>
                      <a:r>
                        <a:rPr lang="tr-TR" sz="1400" u="none" cap="none" strike="noStrike"/>
                        <a:t>a+</a:t>
                      </a:r>
                      <a:endParaRPr b="0" sz="1400" u="none" cap="none" strike="noStrike"/>
                    </a:p>
                  </a:txBody>
                  <a:tcPr marT="133350" marB="133350" marR="95250" marL="95250" anchor="ctr"/>
                </a:tc>
                <a:tc>
                  <a:txBody>
                    <a:bodyPr/>
                    <a:lstStyle/>
                    <a:p>
                      <a:pPr indent="0" lvl="0" marL="0" marR="0" rtl="0" algn="l">
                        <a:spcBef>
                          <a:spcPts val="0"/>
                        </a:spcBef>
                        <a:spcAft>
                          <a:spcPts val="0"/>
                        </a:spcAft>
                        <a:buNone/>
                      </a:pPr>
                      <a:r>
                        <a:rPr lang="tr-TR" sz="1400" u="none" cap="none" strike="noStrike"/>
                        <a:t>Dosyayı çalışılan klasörde/dizinde arar. Dosya başarılı bir şekilde açılırsa fopen() onu belleğe yükler ve içindeki son karakteri işaret eden bir gösterici ayarlar. Dosya mevcut değilse yeni bir dosya oluşturulur. Dosya açılamıyorsa NULL değerini döndürür. Dosya okumaya ve eklemeye (dosyanın sonuna yazma) açılır.</a:t>
                      </a:r>
                      <a:endParaRPr b="0" sz="1400" u="none" cap="none" strike="noStrike"/>
                    </a:p>
                  </a:txBody>
                  <a:tcPr marT="133350" marB="133350" marR="95250" marL="95250"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2020-05-21T06:51:03Z</dcterms:created>
  <dc:creator>İlhan ÖZKAN</dc:creator>
</cp:coreProperties>
</file>