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EgkeqGk4wAsPACl1xgN9p0vh3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C8DA2C-7142-4DE3-AF01-535FF85393C0}">
  <a:tblStyle styleId="{64C8DA2C-7142-4DE3-AF01-535FF85393C0}" styleName="Table_0">
    <a:wholeTbl>
      <a:tcTxStyle b="off" i="off">
        <a:font>
          <a:latin typeface="Cambria"/>
          <a:ea typeface="Cambria"/>
          <a:cs typeface="Cambria"/>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1" name="Shape 21"/>
        <p:cNvGrpSpPr/>
        <p:nvPr/>
      </p:nvGrpSpPr>
      <p:grpSpPr>
        <a:xfrm>
          <a:off x="0" y="0"/>
          <a:ext cx="0" cy="0"/>
          <a:chOff x="0" y="0"/>
          <a:chExt cx="0" cy="0"/>
        </a:xfrm>
      </p:grpSpPr>
      <p:sp>
        <p:nvSpPr>
          <p:cNvPr id="22" name="Google Shape;22;p13"/>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3"/>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Cambria"/>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25" name="Google Shape;25;p13"/>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13"/>
          <p:cNvGrpSpPr/>
          <p:nvPr/>
        </p:nvGrpSpPr>
        <p:grpSpPr>
          <a:xfrm>
            <a:off x="897399" y="2325848"/>
            <a:ext cx="1080904" cy="1080902"/>
            <a:chOff x="9685338" y="4460675"/>
            <a:chExt cx="1080904" cy="1080902"/>
          </a:xfrm>
        </p:grpSpPr>
        <p:sp>
          <p:nvSpPr>
            <p:cNvPr id="28" name="Google Shape;28;p13"/>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3"/>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13"/>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2"/>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4"/>
          <p:cNvSpPr/>
          <p:nvPr/>
        </p:nvSpPr>
        <p:spPr>
          <a:xfrm>
            <a:off x="1052716" y="263905"/>
            <a:ext cx="10075531"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4"/>
          <p:cNvSpPr/>
          <p:nvPr/>
        </p:nvSpPr>
        <p:spPr>
          <a:xfrm>
            <a:off x="1052716" y="1906835"/>
            <a:ext cx="10075531"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4"/>
          <p:cNvSpPr/>
          <p:nvPr/>
        </p:nvSpPr>
        <p:spPr>
          <a:xfrm>
            <a:off x="1052716" y="401738"/>
            <a:ext cx="10075532" cy="1429227"/>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4"/>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7" name="Google Shape;37;p1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5"/>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3" name="Google Shape;43;p1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4" name="Google Shape;44;p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7" name="Shape 47"/>
        <p:cNvGrpSpPr/>
        <p:nvPr/>
      </p:nvGrpSpPr>
      <p:grpSpPr>
        <a:xfrm>
          <a:off x="0" y="0"/>
          <a:ext cx="0" cy="0"/>
          <a:chOff x="0" y="0"/>
          <a:chExt cx="0" cy="0"/>
        </a:xfrm>
      </p:grpSpPr>
      <p:sp>
        <p:nvSpPr>
          <p:cNvPr id="48" name="Google Shape;48;p16"/>
          <p:cNvSpPr/>
          <p:nvPr/>
        </p:nvSpPr>
        <p:spPr>
          <a:xfrm>
            <a:off x="8343497"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6"/>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6"/>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1" name="Google Shape;51;p16"/>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52" name="Google Shape;52;p16"/>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1" type="ftr"/>
          </p:nvPr>
        </p:nvSpPr>
        <p:spPr>
          <a:xfrm>
            <a:off x="238539" y="6272784"/>
            <a:ext cx="78244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4" name="Google Shape;54;p16"/>
          <p:cNvGrpSpPr/>
          <p:nvPr/>
        </p:nvGrpSpPr>
        <p:grpSpPr>
          <a:xfrm>
            <a:off x="11401725" y="6229681"/>
            <a:ext cx="457200" cy="457200"/>
            <a:chOff x="11361456" y="6195813"/>
            <a:chExt cx="548640" cy="548640"/>
          </a:xfrm>
        </p:grpSpPr>
        <p:sp>
          <p:nvSpPr>
            <p:cNvPr id="55" name="Google Shape;55;p16"/>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17"/>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7"/>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7"/>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17"/>
          <p:cNvGrpSpPr/>
          <p:nvPr/>
        </p:nvGrpSpPr>
        <p:grpSpPr>
          <a:xfrm>
            <a:off x="9649215" y="4068923"/>
            <a:ext cx="1080904" cy="1080902"/>
            <a:chOff x="9685338" y="4460675"/>
            <a:chExt cx="1080904" cy="1080902"/>
          </a:xfrm>
        </p:grpSpPr>
        <p:sp>
          <p:nvSpPr>
            <p:cNvPr id="63" name="Google Shape;63;p17"/>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7"/>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7"/>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67" name="Google Shape;67;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7"/>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18"/>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3" name="Google Shape;73;p18"/>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4" name="Google Shape;74;p18"/>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5" name="Google Shape;75;p18"/>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6" name="Google Shape;76;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9"/>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2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21"/>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1"/>
          <p:cNvSpPr txBox="1"/>
          <p:nvPr>
            <p:ph type="title"/>
          </p:nvPr>
        </p:nvSpPr>
        <p:spPr>
          <a:xfrm>
            <a:off x="8549640" y="342900"/>
            <a:ext cx="3200400" cy="14262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1"/>
          <p:cNvSpPr/>
          <p:nvPr>
            <p:ph idx="2" type="pic"/>
          </p:nvPr>
        </p:nvSpPr>
        <p:spPr>
          <a:xfrm>
            <a:off x="0" y="0"/>
            <a:ext cx="8303740" cy="6858000"/>
          </a:xfrm>
          <a:prstGeom prst="rect">
            <a:avLst/>
          </a:prstGeom>
          <a:solidFill>
            <a:srgbClr val="E1DFDF"/>
          </a:solidFill>
          <a:ln>
            <a:noFill/>
          </a:ln>
        </p:spPr>
      </p:sp>
      <p:sp>
        <p:nvSpPr>
          <p:cNvPr id="92" name="Google Shape;92;p21"/>
          <p:cNvSpPr txBox="1"/>
          <p:nvPr>
            <p:ph idx="1" type="body"/>
          </p:nvPr>
        </p:nvSpPr>
        <p:spPr>
          <a:xfrm>
            <a:off x="8549640" y="1812267"/>
            <a:ext cx="3200400" cy="436844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93" name="Google Shape;93;p21"/>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4" name="Google Shape;94;p21"/>
          <p:cNvGrpSpPr/>
          <p:nvPr/>
        </p:nvGrpSpPr>
        <p:grpSpPr>
          <a:xfrm>
            <a:off x="11401725" y="6229681"/>
            <a:ext cx="457200" cy="457200"/>
            <a:chOff x="11361456" y="6195813"/>
            <a:chExt cx="548640" cy="548640"/>
          </a:xfrm>
        </p:grpSpPr>
        <p:sp>
          <p:nvSpPr>
            <p:cNvPr id="95" name="Google Shape;95;p21"/>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1052716" y="263905"/>
            <a:ext cx="10075531" cy="80683"/>
          </a:xfrm>
          <a:prstGeom prst="rect">
            <a:avLst/>
          </a:prstGeom>
          <a:blipFill rotWithShape="1">
            <a:blip r:embed="rId1">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2"/>
          <p:cNvSpPr/>
          <p:nvPr/>
        </p:nvSpPr>
        <p:spPr>
          <a:xfrm>
            <a:off x="1052716" y="1906835"/>
            <a:ext cx="10075531" cy="80683"/>
          </a:xfrm>
          <a:prstGeom prst="rect">
            <a:avLst/>
          </a:prstGeom>
          <a:blipFill rotWithShape="1">
            <a:blip r:embed="rId1">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1052716" y="401738"/>
            <a:ext cx="10075532" cy="1429227"/>
          </a:xfrm>
          <a:prstGeom prst="rect">
            <a:avLst/>
          </a:prstGeom>
          <a:blipFill rotWithShape="1">
            <a:blip r:embed="rId1">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4800"/>
              <a:buFont typeface="Cambria"/>
              <a:buNone/>
              <a:defRPr b="0" i="0" sz="4800" u="none" cap="none" strike="noStrik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Cambria"/>
                <a:ea typeface="Cambria"/>
                <a:cs typeface="Cambria"/>
                <a:sym typeface="Cambria"/>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Cambria"/>
                <a:ea typeface="Cambria"/>
                <a:cs typeface="Cambria"/>
                <a:sym typeface="Cambria"/>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9pPr>
          </a:lstStyle>
          <a:p/>
        </p:txBody>
      </p:sp>
      <p:sp>
        <p:nvSpPr>
          <p:cNvPr id="15" name="Google Shape;15;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6" name="Google Shape;16;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grpSp>
        <p:nvGrpSpPr>
          <p:cNvPr id="17" name="Google Shape;17;p12"/>
          <p:cNvGrpSpPr/>
          <p:nvPr/>
        </p:nvGrpSpPr>
        <p:grpSpPr>
          <a:xfrm>
            <a:off x="11401725" y="6229681"/>
            <a:ext cx="457200" cy="457200"/>
            <a:chOff x="11361456" y="6195813"/>
            <a:chExt cx="548640" cy="548640"/>
          </a:xfrm>
        </p:grpSpPr>
        <p:sp>
          <p:nvSpPr>
            <p:cNvPr id="18" name="Google Shape;18;p12"/>
            <p:cNvSpPr/>
            <p:nvPr/>
          </p:nvSpPr>
          <p:spPr>
            <a:xfrm>
              <a:off x="11361456" y="6195813"/>
              <a:ext cx="548640" cy="548640"/>
            </a:xfrm>
            <a:prstGeom prst="ellipse">
              <a:avLst/>
            </a:prstGeom>
            <a:blipFill rotWithShape="1">
              <a:blip r:embed="rId2">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ambria"/>
                <a:ea typeface="Cambria"/>
                <a:cs typeface="Cambria"/>
                <a:sym typeface="Cambria"/>
              </a:defRPr>
            </a:lvl1pPr>
            <a:lvl2pPr indent="0" lvl="1" marL="0" marR="0" rtl="0" algn="ctr">
              <a:spcBef>
                <a:spcPts val="0"/>
              </a:spcBef>
              <a:buNone/>
              <a:defRPr b="1" i="0" sz="1400" u="none" cap="none" strike="noStrike">
                <a:solidFill>
                  <a:srgbClr val="FFFFFF"/>
                </a:solidFill>
                <a:latin typeface="Cambria"/>
                <a:ea typeface="Cambria"/>
                <a:cs typeface="Cambria"/>
                <a:sym typeface="Cambria"/>
              </a:defRPr>
            </a:lvl2pPr>
            <a:lvl3pPr indent="0" lvl="2" marL="0" marR="0" rtl="0" algn="ctr">
              <a:spcBef>
                <a:spcPts val="0"/>
              </a:spcBef>
              <a:buNone/>
              <a:defRPr b="1" i="0" sz="1400" u="none" cap="none" strike="noStrike">
                <a:solidFill>
                  <a:srgbClr val="FFFFFF"/>
                </a:solidFill>
                <a:latin typeface="Cambria"/>
                <a:ea typeface="Cambria"/>
                <a:cs typeface="Cambria"/>
                <a:sym typeface="Cambria"/>
              </a:defRPr>
            </a:lvl3pPr>
            <a:lvl4pPr indent="0" lvl="3" marL="0" marR="0" rtl="0" algn="ctr">
              <a:spcBef>
                <a:spcPts val="0"/>
              </a:spcBef>
              <a:buNone/>
              <a:defRPr b="1" i="0" sz="1400" u="none" cap="none" strike="noStrike">
                <a:solidFill>
                  <a:srgbClr val="FFFFFF"/>
                </a:solidFill>
                <a:latin typeface="Cambria"/>
                <a:ea typeface="Cambria"/>
                <a:cs typeface="Cambria"/>
                <a:sym typeface="Cambria"/>
              </a:defRPr>
            </a:lvl4pPr>
            <a:lvl5pPr indent="0" lvl="4" marL="0" marR="0" rtl="0" algn="ctr">
              <a:spcBef>
                <a:spcPts val="0"/>
              </a:spcBef>
              <a:buNone/>
              <a:defRPr b="1" i="0" sz="1400" u="none" cap="none" strike="noStrike">
                <a:solidFill>
                  <a:srgbClr val="FFFFFF"/>
                </a:solidFill>
                <a:latin typeface="Cambria"/>
                <a:ea typeface="Cambria"/>
                <a:cs typeface="Cambria"/>
                <a:sym typeface="Cambria"/>
              </a:defRPr>
            </a:lvl5pPr>
            <a:lvl6pPr indent="0" lvl="5" marL="0" marR="0" rtl="0" algn="ctr">
              <a:spcBef>
                <a:spcPts val="0"/>
              </a:spcBef>
              <a:buNone/>
              <a:defRPr b="1" i="0" sz="1400" u="none" cap="none" strike="noStrike">
                <a:solidFill>
                  <a:srgbClr val="FFFFFF"/>
                </a:solidFill>
                <a:latin typeface="Cambria"/>
                <a:ea typeface="Cambria"/>
                <a:cs typeface="Cambria"/>
                <a:sym typeface="Cambria"/>
              </a:defRPr>
            </a:lvl6pPr>
            <a:lvl7pPr indent="0" lvl="6" marL="0" marR="0" rtl="0" algn="ctr">
              <a:spcBef>
                <a:spcPts val="0"/>
              </a:spcBef>
              <a:buNone/>
              <a:defRPr b="1" i="0" sz="1400" u="none" cap="none" strike="noStrike">
                <a:solidFill>
                  <a:srgbClr val="FFFFFF"/>
                </a:solidFill>
                <a:latin typeface="Cambria"/>
                <a:ea typeface="Cambria"/>
                <a:cs typeface="Cambria"/>
                <a:sym typeface="Cambria"/>
              </a:defRPr>
            </a:lvl7pPr>
            <a:lvl8pPr indent="0" lvl="7" marL="0" marR="0" rtl="0" algn="ctr">
              <a:spcBef>
                <a:spcPts val="0"/>
              </a:spcBef>
              <a:buNone/>
              <a:defRPr b="1" i="0" sz="1400" u="none" cap="none" strike="noStrike">
                <a:solidFill>
                  <a:srgbClr val="FFFFFF"/>
                </a:solidFill>
                <a:latin typeface="Cambria"/>
                <a:ea typeface="Cambria"/>
                <a:cs typeface="Cambria"/>
                <a:sym typeface="Cambria"/>
              </a:defRPr>
            </a:lvl8pPr>
            <a:lvl9pPr indent="0" lvl="8" marL="0" marR="0" rtl="0" algn="ctr">
              <a:spcBef>
                <a:spcPts val="0"/>
              </a:spcBef>
              <a:buNone/>
              <a:defRPr b="1" i="0" sz="14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2400"/>
              <a:buFont typeface="Cambria"/>
              <a:buNone/>
            </a:pPr>
            <a:r>
              <a:rPr lang="tr-TR" sz="2400"/>
              <a:t>MACRO DEVAM ETTIRME (\) VE MAKRODA METINLEŞTIRME (#) </a:t>
            </a:r>
            <a:endParaRPr/>
          </a:p>
        </p:txBody>
      </p:sp>
      <p:sp>
        <p:nvSpPr>
          <p:cNvPr id="170" name="Google Shape;170;p10"/>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#include </a:t>
            </a:r>
            <a:r>
              <a:rPr lang="tr-TR" sz="1600">
                <a:latin typeface="Consolas"/>
                <a:ea typeface="Consolas"/>
                <a:cs typeface="Consolas"/>
                <a:sym typeface="Consolas"/>
              </a:rPr>
              <a:t>&lt;stdio.h&gt;</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#define </a:t>
            </a:r>
            <a:r>
              <a:rPr lang="tr-TR" sz="1600">
                <a:latin typeface="Consolas"/>
                <a:ea typeface="Consolas"/>
                <a:cs typeface="Consolas"/>
                <a:sym typeface="Consolas"/>
              </a:rPr>
              <a:t>DIZGIMESAJ(a, b)  </a:t>
            </a:r>
            <a:r>
              <a:rPr lang="tr-TR" sz="1600">
                <a:highlight>
                  <a:srgbClr val="FFFF00"/>
                </a:highlight>
                <a:latin typeface="Consolas"/>
                <a:ea typeface="Consolas"/>
                <a:cs typeface="Consolas"/>
                <a:sym typeface="Consolas"/>
              </a:rPr>
              <a:t>\</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a:t>
            </a:r>
            <a:r>
              <a:rPr lang="tr-TR" sz="1600">
                <a:highlight>
                  <a:srgbClr val="FFFF00"/>
                </a:highlight>
                <a:latin typeface="Consolas"/>
                <a:ea typeface="Consolas"/>
                <a:cs typeface="Consolas"/>
                <a:sym typeface="Consolas"/>
              </a:rPr>
              <a:t>#</a:t>
            </a:r>
            <a:r>
              <a:rPr lang="tr-TR" sz="1600">
                <a:latin typeface="Consolas"/>
                <a:ea typeface="Consolas"/>
                <a:cs typeface="Consolas"/>
                <a:sym typeface="Consolas"/>
              </a:rPr>
              <a:t>a " ve " </a:t>
            </a:r>
            <a:r>
              <a:rPr lang="tr-TR" sz="1600">
                <a:highlight>
                  <a:srgbClr val="FFFF00"/>
                </a:highlight>
                <a:latin typeface="Consolas"/>
                <a:ea typeface="Consolas"/>
                <a:cs typeface="Consolas"/>
                <a:sym typeface="Consolas"/>
              </a:rPr>
              <a:t>#</a:t>
            </a:r>
            <a:r>
              <a:rPr lang="tr-TR" sz="1600">
                <a:latin typeface="Consolas"/>
                <a:ea typeface="Consolas"/>
                <a:cs typeface="Consolas"/>
                <a:sym typeface="Consolas"/>
              </a:rPr>
              <a:t>b )</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DIZGIMESAJ(Ilhan OZKAN, Ali YILMAZ);</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a:t>
            </a:r>
            <a:endParaRPr/>
          </a:p>
        </p:txBody>
      </p:sp>
      <p:sp>
        <p:nvSpPr>
          <p:cNvPr id="171" name="Google Shape;171;p10"/>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lang="tr-TR" sz="1800"/>
              <a:t>Bir makro tanımına bir alt satırsa devam edilecek ise \ karakteri konularak bir alt satıra devam edilir.</a:t>
            </a:r>
            <a:endParaRPr/>
          </a:p>
          <a:p>
            <a:pPr indent="0" lvl="0" marL="0" rtl="0" algn="l">
              <a:lnSpc>
                <a:spcPct val="100000"/>
              </a:lnSpc>
              <a:spcBef>
                <a:spcPts val="1000"/>
              </a:spcBef>
              <a:spcAft>
                <a:spcPts val="0"/>
              </a:spcAft>
              <a:buSzPts val="1530"/>
              <a:buNone/>
            </a:pPr>
            <a:r>
              <a:rPr lang="tr-TR" sz="1800"/>
              <a:t>Bir makroda bir parametre metin haline getirilecekse # karakteri kullanılır.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a:t>DINLEDIĞINIZ IÇIN TEŞEKKÜR EDERIM.</a:t>
            </a:r>
            <a:endParaRPr/>
          </a:p>
        </p:txBody>
      </p:sp>
      <p:sp>
        <p:nvSpPr>
          <p:cNvPr id="177" name="Google Shape;177;p1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Cambria"/>
              <a:buNone/>
            </a:pPr>
            <a:r>
              <a:rPr lang="tr-TR"/>
              <a:t>ÖN IŞLEMCILER (PREPROCESSOR)</a:t>
            </a:r>
            <a:endParaRPr/>
          </a:p>
        </p:txBody>
      </p:sp>
      <p:sp>
        <p:nvSpPr>
          <p:cNvPr id="116" name="Google Shape;116;p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530"/>
              <a:buNone/>
            </a:pPr>
            <a:r>
              <a:rPr b="1" lang="tr-TR" sz="1800"/>
              <a:t>C dilinde </a:t>
            </a:r>
            <a:r>
              <a:rPr b="1" lang="tr-TR" sz="1800">
                <a:solidFill>
                  <a:srgbClr val="0070C0"/>
                </a:solidFill>
              </a:rPr>
              <a:t>Ön İşlemci </a:t>
            </a:r>
            <a:r>
              <a:rPr b="1" lang="tr-TR" sz="1800"/>
              <a:t>(</a:t>
            </a:r>
            <a:r>
              <a:rPr b="1" lang="tr-TR" sz="1800">
                <a:solidFill>
                  <a:srgbClr val="FF0000"/>
                </a:solidFill>
              </a:rPr>
              <a:t>preprocessor</a:t>
            </a:r>
            <a:r>
              <a:rPr b="1" lang="tr-TR" sz="1800"/>
              <a:t>), derleyicinin bir parçası değildir, ancak derleme sürecinde ayrı bir adımdır. Ön İşlemci, yalnızca bir metin değiştirme aracıdır ve derleyiciye gerçek derlemeden önce gerekli ön işlemeyi yapmasını söyler. Yani derleme önce bul-değiştir mantığı ile kodda değişiklikler yaptırır.</a:t>
            </a:r>
            <a:endParaRPr/>
          </a:p>
          <a:p>
            <a:pPr indent="-182880" lvl="0" marL="182880" rtl="0" algn="l">
              <a:lnSpc>
                <a:spcPct val="100000"/>
              </a:lnSpc>
              <a:spcBef>
                <a:spcPts val="1200"/>
              </a:spcBef>
              <a:spcAft>
                <a:spcPts val="0"/>
              </a:spcAft>
              <a:buSzPts val="1530"/>
              <a:buChar char="▪"/>
            </a:pPr>
            <a:r>
              <a:rPr lang="tr-TR" sz="1800"/>
              <a:t>Ön işleme bir </a:t>
            </a:r>
            <a:r>
              <a:rPr lang="tr-TR" sz="1800" u="sng"/>
              <a:t>C kodunun derlenmesindeki ilk adımdır</a:t>
            </a:r>
            <a:r>
              <a:rPr lang="tr-TR" sz="1800"/>
              <a:t>. </a:t>
            </a:r>
            <a:endParaRPr/>
          </a:p>
          <a:p>
            <a:pPr indent="-182880" lvl="0" marL="182880" rtl="0" algn="l">
              <a:lnSpc>
                <a:spcPct val="100000"/>
              </a:lnSpc>
              <a:spcBef>
                <a:spcPts val="1200"/>
              </a:spcBef>
              <a:spcAft>
                <a:spcPts val="0"/>
              </a:spcAft>
              <a:buSzPts val="1530"/>
              <a:buChar char="▪"/>
            </a:pPr>
            <a:r>
              <a:rPr lang="tr-TR" sz="1800"/>
              <a:t>Kodu sembollere ayırma (tokenization) adımından önce gerçekleşir. </a:t>
            </a:r>
            <a:endParaRPr/>
          </a:p>
          <a:p>
            <a:pPr indent="-182880" lvl="0" marL="182880" rtl="0" algn="l">
              <a:lnSpc>
                <a:spcPct val="100000"/>
              </a:lnSpc>
              <a:spcBef>
                <a:spcPts val="1200"/>
              </a:spcBef>
              <a:spcAft>
                <a:spcPts val="0"/>
              </a:spcAft>
              <a:buSzPts val="1530"/>
              <a:buChar char="▪"/>
            </a:pPr>
            <a:r>
              <a:rPr lang="tr-TR" sz="1800"/>
              <a:t>Ön işlemcinin önemli işlevlerinden biri de, </a:t>
            </a:r>
            <a:r>
              <a:rPr lang="tr-TR" sz="1800" u="sng"/>
              <a:t>programda kullanılan kütüphane işlevlerini içeren başlık dosyalarını koda dahil etmek için kullanılmasıdır</a:t>
            </a:r>
            <a:r>
              <a:rPr lang="tr-TR" sz="1800"/>
              <a:t>.</a:t>
            </a:r>
            <a:endParaRPr/>
          </a:p>
          <a:p>
            <a:pPr indent="-182880" lvl="0" marL="182880" rtl="0" algn="l">
              <a:lnSpc>
                <a:spcPct val="100000"/>
              </a:lnSpc>
              <a:spcBef>
                <a:spcPts val="1200"/>
              </a:spcBef>
              <a:spcAft>
                <a:spcPts val="0"/>
              </a:spcAft>
              <a:buSzPts val="1530"/>
              <a:buChar char="▪"/>
            </a:pPr>
            <a:r>
              <a:rPr lang="tr-TR" sz="1800"/>
              <a:t>Ön işlemci ayrıca </a:t>
            </a:r>
            <a:r>
              <a:rPr lang="tr-TR" sz="1800" u="sng"/>
              <a:t>sabitleri tanımlar </a:t>
            </a:r>
            <a:r>
              <a:rPr lang="tr-TR" sz="1800"/>
              <a:t>ve </a:t>
            </a:r>
            <a:r>
              <a:rPr lang="tr-TR" sz="1800" u="sng"/>
              <a:t>makro kullanımını sağlar</a:t>
            </a:r>
            <a:r>
              <a:rPr lang="tr-TR" sz="1800"/>
              <a:t>.</a:t>
            </a:r>
            <a:endParaRPr/>
          </a:p>
          <a:p>
            <a:pPr indent="0" lvl="0" marL="0" rtl="0" algn="l">
              <a:lnSpc>
                <a:spcPct val="100000"/>
              </a:lnSpc>
              <a:spcBef>
                <a:spcPts val="1200"/>
              </a:spcBef>
              <a:spcAft>
                <a:spcPts val="0"/>
              </a:spcAft>
              <a:buSzPts val="1530"/>
              <a:buNone/>
            </a:pPr>
            <a:r>
              <a:rPr b="1" lang="tr-TR" sz="1800"/>
              <a:t>C dilindeki ön işlemci ifadelerine </a:t>
            </a:r>
            <a:r>
              <a:rPr b="1" lang="tr-TR" sz="1800">
                <a:solidFill>
                  <a:srgbClr val="0070C0"/>
                </a:solidFill>
              </a:rPr>
              <a:t>yönergeler</a:t>
            </a:r>
            <a:r>
              <a:rPr b="1" lang="tr-TR" sz="1800"/>
              <a:t> (</a:t>
            </a:r>
            <a:r>
              <a:rPr b="1" lang="tr-TR" sz="1800">
                <a:solidFill>
                  <a:srgbClr val="C00000"/>
                </a:solidFill>
              </a:rPr>
              <a:t>directive</a:t>
            </a:r>
            <a:r>
              <a:rPr b="1" lang="tr-TR" sz="1800"/>
              <a:t>) denir. Programda ön işlemci bölümü her zaman C kodunun en üstünde görünür. Her ön işlemci ifadesi, kare (hash yani #) sembolüyle başlar.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Cambria"/>
              <a:buNone/>
            </a:pPr>
            <a:r>
              <a:rPr lang="tr-TR"/>
              <a:t>EN ÇOK KULLANILAN YÖNERGELER </a:t>
            </a:r>
            <a:endParaRPr/>
          </a:p>
        </p:txBody>
      </p:sp>
      <p:graphicFrame>
        <p:nvGraphicFramePr>
          <p:cNvPr id="122" name="Google Shape;122;p3"/>
          <p:cNvGraphicFramePr/>
          <p:nvPr/>
        </p:nvGraphicFramePr>
        <p:xfrm>
          <a:off x="1069975" y="2120900"/>
          <a:ext cx="3000000" cy="3000000"/>
        </p:xfrm>
        <a:graphic>
          <a:graphicData uri="http://schemas.openxmlformats.org/drawingml/2006/table">
            <a:tbl>
              <a:tblPr bandRow="1" firstRow="1">
                <a:noFill/>
                <a:tableStyleId>{64C8DA2C-7142-4DE3-AF01-535FF85393C0}</a:tableStyleId>
              </a:tblPr>
              <a:tblGrid>
                <a:gridCol w="1433200"/>
                <a:gridCol w="8625200"/>
              </a:tblGrid>
              <a:tr h="370850">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Yönerge</a:t>
                      </a:r>
                      <a:endParaRPr b="0"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Açıklama</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#define</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b="0" i="0" lang="tr-TR" sz="1600" u="none" cap="none" strike="noStrike">
                          <a:solidFill>
                            <a:srgbClr val="000000"/>
                          </a:solidFill>
                          <a:latin typeface="Cambria"/>
                          <a:ea typeface="Cambria"/>
                          <a:cs typeface="Cambria"/>
                          <a:sym typeface="Cambria"/>
                        </a:rPr>
                        <a:t>Ön işlemci makrosunu değiştirmek yada ya da ilk defa tanımlamak için kullanılır.</a:t>
                      </a:r>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#include</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b="0" i="0" lang="tr-TR" sz="1600" u="none" cap="none" strike="noStrike">
                          <a:solidFill>
                            <a:srgbClr val="000000"/>
                          </a:solidFill>
                          <a:latin typeface="Cambria"/>
                          <a:ea typeface="Cambria"/>
                          <a:cs typeface="Cambria"/>
                          <a:sym typeface="Cambria"/>
                        </a:rPr>
                        <a:t>Bir başlık dosyasını diğer ile dahil etmek için kullanılır.</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#undef</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Tanımlanmış bir makroyu tanımsız hale getirmek için kullanılır.</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#ifdef</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Bir makro tanımlı ise doğru/true değerini döndürür.</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#ifndef</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Bir makro tanımlı değilse doğru/true değerini döndürür.</a:t>
                      </a:r>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#if</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Derleme zamanında bir durumun kontrolü için kullanılır.</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#else</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#if. Yönergesinde alternatif durumu ifade eder.</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#elif</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#else ve #if yönergelerini tek bir şekilde ifade etmek için kullanılır.</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#endif</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Şart ön işlemcilerini (#if, #else, #elif) bitirir.</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#error</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stderr</a:t>
                      </a:r>
                      <a:r>
                        <a:rPr lang="tr-TR" sz="1600" u="none" cap="none" strike="noStrike">
                          <a:latin typeface="Cambria"/>
                          <a:ea typeface="Cambria"/>
                          <a:cs typeface="Cambria"/>
                          <a:sym typeface="Cambria"/>
                        </a:rPr>
                        <a:t> standart dosyasına hata mesajını yazar.</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b="1" lang="tr-TR" sz="1600" u="none" cap="none" strike="noStrike">
                          <a:latin typeface="Cambria"/>
                          <a:ea typeface="Cambria"/>
                          <a:cs typeface="Cambria"/>
                          <a:sym typeface="Cambria"/>
                        </a:rPr>
                        <a:t>#pragma</a:t>
                      </a:r>
                      <a:endParaRPr b="1"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Derleyiciye özel komutlar vermek için kullanılır.</a:t>
                      </a:r>
                      <a:endParaRPr b="0" i="0" sz="1600" u="none" cap="none" strike="noStrike">
                        <a:solidFill>
                          <a:srgbClr val="000000"/>
                        </a:solidFill>
                        <a:latin typeface="Cambria"/>
                        <a:ea typeface="Cambria"/>
                        <a:cs typeface="Cambria"/>
                        <a:sym typeface="Cambria"/>
                      </a:endParaRPr>
                    </a:p>
                  </a:txBody>
                  <a:tcPr marT="9525" marB="0" marR="9525" marL="95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YÖNERGELER NASIL KULLANILIR?</a:t>
            </a:r>
            <a:endParaRPr/>
          </a:p>
        </p:txBody>
      </p:sp>
      <p:sp>
        <p:nvSpPr>
          <p:cNvPr id="128" name="Google Shape;128;p4"/>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SzPct val="85000"/>
              <a:buNone/>
            </a:pPr>
            <a:r>
              <a:rPr b="1" lang="tr-TR" sz="1800">
                <a:solidFill>
                  <a:srgbClr val="00B050"/>
                </a:solidFill>
                <a:latin typeface="Consolas"/>
                <a:ea typeface="Consolas"/>
                <a:cs typeface="Consolas"/>
                <a:sym typeface="Consolas"/>
              </a:rPr>
              <a:t>#include </a:t>
            </a:r>
            <a:r>
              <a:rPr lang="tr-TR" sz="1800">
                <a:latin typeface="Consolas"/>
                <a:ea typeface="Consolas"/>
                <a:cs typeface="Consolas"/>
                <a:sym typeface="Consolas"/>
              </a:rPr>
              <a:t>&lt;stdio.h&gt;</a:t>
            </a:r>
            <a:endParaRPr/>
          </a:p>
          <a:p>
            <a:pPr indent="0" lvl="0" marL="0" rtl="0" algn="l">
              <a:lnSpc>
                <a:spcPct val="100000"/>
              </a:lnSpc>
              <a:spcBef>
                <a:spcPts val="0"/>
              </a:spcBef>
              <a:spcAft>
                <a:spcPts val="0"/>
              </a:spcAft>
              <a:buSzPct val="85000"/>
              <a:buNone/>
            </a:pPr>
            <a:r>
              <a:rPr b="1" lang="tr-TR" sz="1800">
                <a:solidFill>
                  <a:srgbClr val="00B050"/>
                </a:solidFill>
                <a:latin typeface="Consolas"/>
                <a:ea typeface="Consolas"/>
                <a:cs typeface="Consolas"/>
                <a:sym typeface="Consolas"/>
              </a:rPr>
              <a:t>#include </a:t>
            </a:r>
            <a:r>
              <a:rPr lang="tr-TR" sz="1800">
                <a:latin typeface="Consolas"/>
                <a:ea typeface="Consolas"/>
                <a:cs typeface="Consolas"/>
                <a:sym typeface="Consolas"/>
              </a:rPr>
              <a:t>"baslik.h"</a:t>
            </a:r>
            <a:endParaRPr sz="1800">
              <a:latin typeface="Consolas"/>
              <a:ea typeface="Consolas"/>
              <a:cs typeface="Consolas"/>
              <a:sym typeface="Consolas"/>
            </a:endParaRPr>
          </a:p>
          <a:p>
            <a:pPr indent="0" lvl="0" marL="0" rtl="0" algn="l">
              <a:lnSpc>
                <a:spcPct val="100000"/>
              </a:lnSpc>
              <a:spcBef>
                <a:spcPts val="0"/>
              </a:spcBef>
              <a:spcAft>
                <a:spcPts val="0"/>
              </a:spcAft>
              <a:buSzPct val="85000"/>
              <a:buNone/>
            </a:pPr>
            <a:r>
              <a:t/>
            </a:r>
            <a:endParaRPr sz="1800">
              <a:latin typeface="Consolas"/>
              <a:ea typeface="Consolas"/>
              <a:cs typeface="Consolas"/>
              <a:sym typeface="Consolas"/>
            </a:endParaRPr>
          </a:p>
          <a:p>
            <a:pPr indent="0" lvl="0" marL="0" rtl="0" algn="l">
              <a:lnSpc>
                <a:spcPct val="100000"/>
              </a:lnSpc>
              <a:spcBef>
                <a:spcPts val="0"/>
              </a:spcBef>
              <a:spcAft>
                <a:spcPts val="0"/>
              </a:spcAft>
              <a:buSzPct val="85000"/>
              <a:buNone/>
            </a:pPr>
            <a:r>
              <a:rPr b="1" lang="tr-TR" sz="1800">
                <a:solidFill>
                  <a:srgbClr val="00B050"/>
                </a:solidFill>
                <a:latin typeface="Consolas"/>
                <a:ea typeface="Consolas"/>
                <a:cs typeface="Consolas"/>
                <a:sym typeface="Consolas"/>
              </a:rPr>
              <a:t>#define </a:t>
            </a:r>
            <a:r>
              <a:rPr lang="tr-TR" sz="1800">
                <a:latin typeface="Consolas"/>
                <a:ea typeface="Consolas"/>
                <a:cs typeface="Consolas"/>
                <a:sym typeface="Consolas"/>
              </a:rPr>
              <a:t>PI 3.1415</a:t>
            </a:r>
            <a:endParaRPr/>
          </a:p>
          <a:p>
            <a:pPr indent="0" lvl="0" marL="0" rtl="0" algn="l">
              <a:lnSpc>
                <a:spcPct val="100000"/>
              </a:lnSpc>
              <a:spcBef>
                <a:spcPts val="0"/>
              </a:spcBef>
              <a:spcAft>
                <a:spcPts val="0"/>
              </a:spcAft>
              <a:buSzPct val="85000"/>
              <a:buNone/>
            </a:pPr>
            <a:r>
              <a:t/>
            </a:r>
            <a:endParaRPr sz="1800">
              <a:latin typeface="Consolas"/>
              <a:ea typeface="Consolas"/>
              <a:cs typeface="Consolas"/>
              <a:sym typeface="Consolas"/>
            </a:endParaRPr>
          </a:p>
          <a:p>
            <a:pPr indent="0" lvl="0" marL="0" rtl="0" algn="l">
              <a:lnSpc>
                <a:spcPct val="100000"/>
              </a:lnSpc>
              <a:spcBef>
                <a:spcPts val="0"/>
              </a:spcBef>
              <a:spcAft>
                <a:spcPts val="0"/>
              </a:spcAft>
              <a:buSzPct val="85000"/>
              <a:buNone/>
            </a:pPr>
            <a:r>
              <a:rPr b="1" lang="tr-TR" sz="1800">
                <a:solidFill>
                  <a:srgbClr val="00B050"/>
                </a:solidFill>
                <a:latin typeface="Consolas"/>
                <a:ea typeface="Consolas"/>
                <a:cs typeface="Consolas"/>
                <a:sym typeface="Consolas"/>
              </a:rPr>
              <a:t>#ifndef </a:t>
            </a:r>
            <a:r>
              <a:rPr lang="tr-TR" sz="1800">
                <a:latin typeface="Consolas"/>
                <a:ea typeface="Consolas"/>
                <a:cs typeface="Consolas"/>
                <a:sym typeface="Consolas"/>
              </a:rPr>
              <a:t>ENFAZLAOGRECISAYISI</a:t>
            </a:r>
            <a:endParaRPr/>
          </a:p>
          <a:p>
            <a:pPr indent="0" lvl="0" marL="0" rtl="0" algn="l">
              <a:lnSpc>
                <a:spcPct val="100000"/>
              </a:lnSpc>
              <a:spcBef>
                <a:spcPts val="0"/>
              </a:spcBef>
              <a:spcAft>
                <a:spcPts val="0"/>
              </a:spcAft>
              <a:buSzPct val="85000"/>
              <a:buNone/>
            </a:pPr>
            <a:r>
              <a:rPr lang="tr-TR" sz="1800">
                <a:latin typeface="Consolas"/>
                <a:ea typeface="Consolas"/>
                <a:cs typeface="Consolas"/>
                <a:sym typeface="Consolas"/>
              </a:rPr>
              <a:t>   </a:t>
            </a:r>
            <a:r>
              <a:rPr b="1" lang="tr-TR" sz="1800">
                <a:solidFill>
                  <a:srgbClr val="00B050"/>
                </a:solidFill>
                <a:latin typeface="Consolas"/>
                <a:ea typeface="Consolas"/>
                <a:cs typeface="Consolas"/>
                <a:sym typeface="Consolas"/>
              </a:rPr>
              <a:t>#define </a:t>
            </a:r>
            <a:r>
              <a:rPr lang="tr-TR" sz="1800">
                <a:latin typeface="Consolas"/>
                <a:ea typeface="Consolas"/>
                <a:cs typeface="Consolas"/>
                <a:sym typeface="Consolas"/>
              </a:rPr>
              <a:t>ENFAZLAOGRECISAYISI 100</a:t>
            </a:r>
            <a:endParaRPr/>
          </a:p>
          <a:p>
            <a:pPr indent="0" lvl="0" marL="0" rtl="0" algn="l">
              <a:lnSpc>
                <a:spcPct val="100000"/>
              </a:lnSpc>
              <a:spcBef>
                <a:spcPts val="0"/>
              </a:spcBef>
              <a:spcAft>
                <a:spcPts val="0"/>
              </a:spcAft>
              <a:buSzPct val="85000"/>
              <a:buNone/>
            </a:pPr>
            <a:r>
              <a:rPr b="1" lang="tr-TR" sz="1800">
                <a:solidFill>
                  <a:srgbClr val="00B050"/>
                </a:solidFill>
                <a:latin typeface="Consolas"/>
                <a:ea typeface="Consolas"/>
                <a:cs typeface="Consolas"/>
                <a:sym typeface="Consolas"/>
              </a:rPr>
              <a:t>#endif</a:t>
            </a:r>
            <a:endParaRPr/>
          </a:p>
          <a:p>
            <a:pPr indent="0" lvl="0" marL="0" rtl="0" algn="l">
              <a:lnSpc>
                <a:spcPct val="100000"/>
              </a:lnSpc>
              <a:spcBef>
                <a:spcPts val="0"/>
              </a:spcBef>
              <a:spcAft>
                <a:spcPts val="0"/>
              </a:spcAft>
              <a:buSzPct val="85000"/>
              <a:buNone/>
            </a:pPr>
            <a:r>
              <a:t/>
            </a:r>
            <a:endParaRPr sz="1800">
              <a:latin typeface="Consolas"/>
              <a:ea typeface="Consolas"/>
              <a:cs typeface="Consolas"/>
              <a:sym typeface="Consolas"/>
            </a:endParaRPr>
          </a:p>
          <a:p>
            <a:pPr indent="0" lvl="0" marL="0" rtl="0" algn="l">
              <a:lnSpc>
                <a:spcPct val="100000"/>
              </a:lnSpc>
              <a:spcBef>
                <a:spcPts val="0"/>
              </a:spcBef>
              <a:spcAft>
                <a:spcPts val="0"/>
              </a:spcAft>
              <a:buSzPct val="85000"/>
              <a:buNone/>
            </a:pPr>
            <a:r>
              <a:rPr b="1" lang="tr-TR" sz="1800">
                <a:solidFill>
                  <a:srgbClr val="00B050"/>
                </a:solidFill>
                <a:latin typeface="Consolas"/>
                <a:ea typeface="Consolas"/>
                <a:cs typeface="Consolas"/>
                <a:sym typeface="Consolas"/>
              </a:rPr>
              <a:t>#ifdef </a:t>
            </a:r>
            <a:r>
              <a:rPr lang="tr-TR" sz="1800">
                <a:latin typeface="Consolas"/>
                <a:ea typeface="Consolas"/>
                <a:cs typeface="Consolas"/>
                <a:sym typeface="Consolas"/>
              </a:rPr>
              <a:t>ENFAZLAOGRECISAYISI</a:t>
            </a:r>
            <a:endParaRPr/>
          </a:p>
          <a:p>
            <a:pPr indent="0" lvl="0" marL="0" rtl="0" algn="l">
              <a:lnSpc>
                <a:spcPct val="100000"/>
              </a:lnSpc>
              <a:spcBef>
                <a:spcPts val="0"/>
              </a:spcBef>
              <a:spcAft>
                <a:spcPts val="0"/>
              </a:spcAft>
              <a:buSzPct val="85000"/>
              <a:buNone/>
            </a:pPr>
            <a:r>
              <a:rPr lang="tr-TR" sz="1800">
                <a:latin typeface="Consolas"/>
                <a:ea typeface="Consolas"/>
                <a:cs typeface="Consolas"/>
                <a:sym typeface="Consolas"/>
              </a:rPr>
              <a:t>   </a:t>
            </a:r>
            <a:r>
              <a:rPr b="1" lang="tr-TR" sz="1800">
                <a:solidFill>
                  <a:srgbClr val="00B050"/>
                </a:solidFill>
                <a:latin typeface="Consolas"/>
                <a:ea typeface="Consolas"/>
                <a:cs typeface="Consolas"/>
                <a:sym typeface="Consolas"/>
              </a:rPr>
              <a:t>#undef </a:t>
            </a:r>
            <a:r>
              <a:rPr lang="tr-TR" sz="1800">
                <a:latin typeface="Consolas"/>
                <a:ea typeface="Consolas"/>
                <a:cs typeface="Consolas"/>
                <a:sym typeface="Consolas"/>
              </a:rPr>
              <a:t>ENFAZLAOGRECISAYISI</a:t>
            </a:r>
            <a:endParaRPr/>
          </a:p>
          <a:p>
            <a:pPr indent="0" lvl="0" marL="0" rtl="0" algn="l">
              <a:lnSpc>
                <a:spcPct val="100000"/>
              </a:lnSpc>
              <a:spcBef>
                <a:spcPts val="0"/>
              </a:spcBef>
              <a:spcAft>
                <a:spcPts val="0"/>
              </a:spcAft>
              <a:buSzPct val="85000"/>
              <a:buNone/>
            </a:pPr>
            <a:r>
              <a:rPr lang="tr-TR" sz="1800">
                <a:latin typeface="Consolas"/>
                <a:ea typeface="Consolas"/>
                <a:cs typeface="Consolas"/>
                <a:sym typeface="Consolas"/>
              </a:rPr>
              <a:t>   </a:t>
            </a:r>
            <a:r>
              <a:rPr b="1" lang="tr-TR" sz="1800">
                <a:solidFill>
                  <a:srgbClr val="00B050"/>
                </a:solidFill>
                <a:latin typeface="Consolas"/>
                <a:ea typeface="Consolas"/>
                <a:cs typeface="Consolas"/>
                <a:sym typeface="Consolas"/>
              </a:rPr>
              <a:t>#define </a:t>
            </a:r>
            <a:r>
              <a:rPr lang="tr-TR" sz="1800">
                <a:latin typeface="Consolas"/>
                <a:ea typeface="Consolas"/>
                <a:cs typeface="Consolas"/>
                <a:sym typeface="Consolas"/>
              </a:rPr>
              <a:t>ENFAZLAOGRECISAYISI 20</a:t>
            </a:r>
            <a:endParaRPr/>
          </a:p>
          <a:p>
            <a:pPr indent="0" lvl="0" marL="0" rtl="0" algn="l">
              <a:lnSpc>
                <a:spcPct val="100000"/>
              </a:lnSpc>
              <a:spcBef>
                <a:spcPts val="0"/>
              </a:spcBef>
              <a:spcAft>
                <a:spcPts val="0"/>
              </a:spcAft>
              <a:buSzPct val="85000"/>
              <a:buNone/>
            </a:pPr>
            <a:r>
              <a:rPr b="1" lang="tr-TR" sz="1800">
                <a:solidFill>
                  <a:srgbClr val="00B050"/>
                </a:solidFill>
                <a:latin typeface="Consolas"/>
                <a:ea typeface="Consolas"/>
                <a:cs typeface="Consolas"/>
                <a:sym typeface="Consolas"/>
              </a:rPr>
              <a:t>#endif</a:t>
            </a:r>
            <a:endParaRPr/>
          </a:p>
          <a:p>
            <a:pPr indent="0" lvl="0" marL="0" rtl="0" algn="l">
              <a:lnSpc>
                <a:spcPct val="100000"/>
              </a:lnSpc>
              <a:spcBef>
                <a:spcPts val="0"/>
              </a:spcBef>
              <a:spcAft>
                <a:spcPts val="0"/>
              </a:spcAft>
              <a:buSzPct val="85000"/>
              <a:buNone/>
            </a:pPr>
            <a:r>
              <a:t/>
            </a:r>
            <a:endParaRPr sz="1800">
              <a:latin typeface="Consolas"/>
              <a:ea typeface="Consolas"/>
              <a:cs typeface="Consolas"/>
              <a:sym typeface="Consolas"/>
            </a:endParaRPr>
          </a:p>
          <a:p>
            <a:pPr indent="0" lvl="0" marL="0" rtl="0" algn="l">
              <a:lnSpc>
                <a:spcPct val="100000"/>
              </a:lnSpc>
              <a:spcBef>
                <a:spcPts val="0"/>
              </a:spcBef>
              <a:spcAft>
                <a:spcPts val="0"/>
              </a:spcAft>
              <a:buSzPct val="85000"/>
              <a:buNone/>
            </a:pPr>
            <a:r>
              <a:rPr b="1" lang="tr-TR" sz="1800">
                <a:solidFill>
                  <a:srgbClr val="00B050"/>
                </a:solidFill>
                <a:latin typeface="Consolas"/>
                <a:ea typeface="Consolas"/>
                <a:cs typeface="Consolas"/>
                <a:sym typeface="Consolas"/>
              </a:rPr>
              <a:t>#ifdef </a:t>
            </a:r>
            <a:r>
              <a:rPr lang="tr-TR" sz="1800">
                <a:solidFill>
                  <a:srgbClr val="FF0000"/>
                </a:solidFill>
                <a:latin typeface="Consolas"/>
                <a:ea typeface="Consolas"/>
                <a:cs typeface="Consolas"/>
                <a:sym typeface="Consolas"/>
              </a:rPr>
              <a:t>DEBUG</a:t>
            </a:r>
            <a:endParaRPr/>
          </a:p>
          <a:p>
            <a:pPr indent="0" lvl="0" marL="0" rtl="0" algn="l">
              <a:lnSpc>
                <a:spcPct val="100000"/>
              </a:lnSpc>
              <a:spcBef>
                <a:spcPts val="0"/>
              </a:spcBef>
              <a:spcAft>
                <a:spcPts val="0"/>
              </a:spcAft>
              <a:buSzPct val="85000"/>
              <a:buNone/>
            </a:pPr>
            <a:r>
              <a:rPr lang="tr-TR" sz="1800">
                <a:latin typeface="Consolas"/>
                <a:ea typeface="Consolas"/>
                <a:cs typeface="Consolas"/>
                <a:sym typeface="Consolas"/>
              </a:rPr>
              <a:t>  /* </a:t>
            </a:r>
            <a:endParaRPr sz="1800">
              <a:latin typeface="Consolas"/>
              <a:ea typeface="Consolas"/>
              <a:cs typeface="Consolas"/>
              <a:sym typeface="Consolas"/>
            </a:endParaRPr>
          </a:p>
          <a:p>
            <a:pPr indent="0" lvl="0" marL="0" rtl="0" algn="l">
              <a:lnSpc>
                <a:spcPct val="100000"/>
              </a:lnSpc>
              <a:spcBef>
                <a:spcPts val="0"/>
              </a:spcBef>
              <a:spcAft>
                <a:spcPts val="0"/>
              </a:spcAft>
              <a:buSzPct val="85000"/>
              <a:buNone/>
            </a:pPr>
            <a:r>
              <a:rPr lang="tr-TR" sz="1800">
                <a:latin typeface="Consolas"/>
                <a:ea typeface="Consolas"/>
                <a:cs typeface="Consolas"/>
                <a:sym typeface="Consolas"/>
              </a:rPr>
              <a:t>   Hata ayıklama modunda </a:t>
            </a:r>
            <a:endParaRPr/>
          </a:p>
          <a:p>
            <a:pPr indent="0" lvl="0" marL="0" rtl="0" algn="l">
              <a:lnSpc>
                <a:spcPct val="100000"/>
              </a:lnSpc>
              <a:spcBef>
                <a:spcPts val="0"/>
              </a:spcBef>
              <a:spcAft>
                <a:spcPts val="0"/>
              </a:spcAft>
              <a:buSzPct val="85000"/>
              <a:buNone/>
            </a:pPr>
            <a:r>
              <a:rPr lang="tr-TR" sz="1800">
                <a:latin typeface="Consolas"/>
                <a:ea typeface="Consolas"/>
                <a:cs typeface="Consolas"/>
                <a:sym typeface="Consolas"/>
              </a:rPr>
              <a:t>   derleme yapıldığında</a:t>
            </a:r>
            <a:endParaRPr/>
          </a:p>
          <a:p>
            <a:pPr indent="0" lvl="0" marL="0" rtl="0" algn="l">
              <a:lnSpc>
                <a:spcPct val="100000"/>
              </a:lnSpc>
              <a:spcBef>
                <a:spcPts val="0"/>
              </a:spcBef>
              <a:spcAft>
                <a:spcPts val="0"/>
              </a:spcAft>
              <a:buSzPct val="85000"/>
              <a:buNone/>
            </a:pPr>
            <a:r>
              <a:rPr lang="tr-TR" sz="1800">
                <a:latin typeface="Consolas"/>
                <a:ea typeface="Consolas"/>
                <a:cs typeface="Consolas"/>
                <a:sym typeface="Consolas"/>
              </a:rPr>
              <a:t>   çalışacak kod buraya yazılır. */</a:t>
            </a:r>
            <a:endParaRPr/>
          </a:p>
          <a:p>
            <a:pPr indent="0" lvl="0" marL="0" rtl="0" algn="l">
              <a:lnSpc>
                <a:spcPct val="100000"/>
              </a:lnSpc>
              <a:spcBef>
                <a:spcPts val="0"/>
              </a:spcBef>
              <a:spcAft>
                <a:spcPts val="0"/>
              </a:spcAft>
              <a:buSzPct val="85000"/>
              <a:buNone/>
            </a:pPr>
            <a:r>
              <a:rPr b="1" lang="tr-TR" sz="1800">
                <a:solidFill>
                  <a:srgbClr val="00B050"/>
                </a:solidFill>
                <a:latin typeface="Consolas"/>
                <a:ea typeface="Consolas"/>
                <a:cs typeface="Consolas"/>
                <a:sym typeface="Consolas"/>
              </a:rPr>
              <a:t>#endif</a:t>
            </a:r>
            <a:endParaRPr b="1" sz="1800">
              <a:solidFill>
                <a:srgbClr val="00B050"/>
              </a:solidFill>
              <a:latin typeface="Consolas"/>
              <a:ea typeface="Consolas"/>
              <a:cs typeface="Consolas"/>
              <a:sym typeface="Consolas"/>
            </a:endParaRPr>
          </a:p>
        </p:txBody>
      </p:sp>
      <p:sp>
        <p:nvSpPr>
          <p:cNvPr id="129" name="Google Shape;129;p4"/>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r>
              <a:rPr b="1" lang="tr-TR" sz="1800">
                <a:latin typeface="Consolas"/>
                <a:ea typeface="Consolas"/>
                <a:cs typeface="Consolas"/>
                <a:sym typeface="Consolas"/>
              </a:rPr>
              <a:t>#include </a:t>
            </a:r>
            <a:r>
              <a:rPr lang="tr-TR" sz="1800"/>
              <a:t>yönergesi ile;</a:t>
            </a:r>
            <a:endParaRPr/>
          </a:p>
          <a:p>
            <a:pPr indent="-182880" lvl="0" marL="182880" rtl="0" algn="l">
              <a:lnSpc>
                <a:spcPct val="90000"/>
              </a:lnSpc>
              <a:spcBef>
                <a:spcPts val="1200"/>
              </a:spcBef>
              <a:spcAft>
                <a:spcPts val="0"/>
              </a:spcAft>
              <a:buSzPct val="85000"/>
              <a:buChar char="▪"/>
            </a:pPr>
            <a:r>
              <a:rPr lang="tr-TR" sz="1800"/>
              <a:t>Hazır olan kütüphaleneleri  &lt; &gt; karakterleri arasında yazarak koda dahil ederiz.</a:t>
            </a:r>
            <a:endParaRPr/>
          </a:p>
          <a:p>
            <a:pPr indent="-182880" lvl="0" marL="182880" rtl="0" algn="l">
              <a:lnSpc>
                <a:spcPct val="90000"/>
              </a:lnSpc>
              <a:spcBef>
                <a:spcPts val="1200"/>
              </a:spcBef>
              <a:spcAft>
                <a:spcPts val="0"/>
              </a:spcAft>
              <a:buSzPct val="85000"/>
              <a:buChar char="▪"/>
            </a:pPr>
            <a:r>
              <a:rPr lang="tr-TR" sz="1800"/>
              <a:t>Hazır olmayan ve programcı tarafından hazırlanan kütüphaleneleri  " " karakterleri arasında yazarak koda dahil ederiz.</a:t>
            </a:r>
            <a:endParaRPr/>
          </a:p>
          <a:p>
            <a:pPr indent="0" lvl="0" marL="0" rtl="0" algn="l">
              <a:lnSpc>
                <a:spcPct val="90000"/>
              </a:lnSpc>
              <a:spcBef>
                <a:spcPts val="1200"/>
              </a:spcBef>
              <a:spcAft>
                <a:spcPts val="0"/>
              </a:spcAft>
              <a:buSzPct val="85000"/>
              <a:buNone/>
            </a:pPr>
            <a:r>
              <a:rPr b="1" lang="tr-TR" sz="1800">
                <a:latin typeface="Consolas"/>
                <a:ea typeface="Consolas"/>
                <a:cs typeface="Consolas"/>
                <a:sym typeface="Consolas"/>
              </a:rPr>
              <a:t>#define </a:t>
            </a:r>
            <a:r>
              <a:rPr lang="tr-TR" sz="1800"/>
              <a:t>yönergesi ile yeni bir makro tanımlanabileceği gibi tanımlanmış bir makro </a:t>
            </a:r>
            <a:r>
              <a:rPr b="1" lang="tr-TR" sz="1800">
                <a:latin typeface="Consolas"/>
                <a:ea typeface="Consolas"/>
                <a:cs typeface="Consolas"/>
                <a:sym typeface="Consolas"/>
              </a:rPr>
              <a:t>#undef </a:t>
            </a:r>
            <a:r>
              <a:rPr lang="tr-TR" sz="1800"/>
              <a:t>ile ortadan kaldırabilir yada yenisini tanımlayabiliriz.</a:t>
            </a:r>
            <a:endParaRPr/>
          </a:p>
          <a:p>
            <a:pPr indent="0" lvl="0" marL="0" rtl="0" algn="l">
              <a:lnSpc>
                <a:spcPct val="90000"/>
              </a:lnSpc>
              <a:spcBef>
                <a:spcPts val="1200"/>
              </a:spcBef>
              <a:spcAft>
                <a:spcPts val="0"/>
              </a:spcAft>
              <a:buSzPct val="85000"/>
              <a:buNone/>
            </a:pPr>
            <a:r>
              <a:rPr lang="tr-TR" sz="1800"/>
              <a:t>Yandaki örnekte PI adlı bir makro tanımlanmış ve 3.1414 reel sayısını vermektedir. Daha önce PI adlı bir makro tanımlanmış ise derleyici hata verir.</a:t>
            </a:r>
            <a:endParaRPr/>
          </a:p>
          <a:p>
            <a:pPr indent="0" lvl="0" marL="0" rtl="0" algn="l">
              <a:lnSpc>
                <a:spcPct val="90000"/>
              </a:lnSpc>
              <a:spcBef>
                <a:spcPts val="1200"/>
              </a:spcBef>
              <a:spcAft>
                <a:spcPts val="0"/>
              </a:spcAft>
              <a:buSzPct val="85000"/>
              <a:buNone/>
            </a:pPr>
            <a:r>
              <a:rPr lang="tr-TR" sz="1800"/>
              <a:t>DEBUG hazır tanımlanmış bir makrodur ve hata ayıklama modunda kod derlenmesi halinde doğru/true değerini döndürür. </a:t>
            </a:r>
            <a:r>
              <a:rPr lang="tr-TR" sz="1800">
                <a:highlight>
                  <a:srgbClr val="FFFF00"/>
                </a:highlight>
              </a:rPr>
              <a:t>Bunun için derleyiciye –DDEBUG argümanı verilir.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BASLIK.H</a:t>
            </a:r>
            <a:endParaRPr/>
          </a:p>
        </p:txBody>
      </p:sp>
      <p:sp>
        <p:nvSpPr>
          <p:cNvPr id="136" name="Google Shape;136;p5"/>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#ifndef _BASLIK_H_</a:t>
            </a:r>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#define _BASLIK_H_</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#define </a:t>
            </a:r>
            <a:r>
              <a:rPr lang="tr-TR" sz="1600">
                <a:latin typeface="Consolas"/>
                <a:ea typeface="Consolas"/>
                <a:cs typeface="Consolas"/>
                <a:sym typeface="Consolas"/>
              </a:rPr>
              <a:t>PI 3.1415</a:t>
            </a:r>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#define </a:t>
            </a:r>
            <a:r>
              <a:rPr lang="tr-TR" sz="1600">
                <a:latin typeface="Consolas"/>
                <a:ea typeface="Consolas"/>
                <a:cs typeface="Consolas"/>
                <a:sym typeface="Consolas"/>
              </a:rPr>
              <a:t>ENFAZLAOGRECISAYISI 100</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float</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ogrenciNotlari()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static</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notlar[ENFAZLAOGRECISAYISI];</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return notlar;</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ogrenciNotlarOrtalamasi(</a:t>
            </a:r>
            <a:r>
              <a:rPr lang="tr-TR" sz="1600">
                <a:solidFill>
                  <a:srgbClr val="0000FF"/>
                </a:solidFill>
                <a:latin typeface="Consolas"/>
                <a:ea typeface="Consolas"/>
                <a:cs typeface="Consolas"/>
                <a:sym typeface="Consolas"/>
              </a:rPr>
              <a:t>float</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pNotlar, </a:t>
            </a: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pOgranciSayisi)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sayac;</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ortalama=0;</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for (sayac=0;sayac&lt;pOgranciSayisi;sayac++)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ortalama+=pNotlar[sayac];</a:t>
            </a:r>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    #ifdef</a:t>
            </a:r>
            <a:r>
              <a:rPr lang="tr-TR" sz="1600">
                <a:latin typeface="Consolas"/>
                <a:ea typeface="Consolas"/>
                <a:cs typeface="Consolas"/>
                <a:sym typeface="Consolas"/>
              </a:rPr>
              <a:t> </a:t>
            </a:r>
            <a:r>
              <a:rPr b="1" lang="tr-TR" sz="1600">
                <a:solidFill>
                  <a:srgbClr val="FF0000"/>
                </a:solidFill>
                <a:latin typeface="Consolas"/>
                <a:ea typeface="Consolas"/>
                <a:cs typeface="Consolas"/>
                <a:sym typeface="Consolas"/>
              </a:rPr>
              <a:t>DEBUG</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printf("%d. Ogrencide Ortalama:%f\n",sayac, ortalama);</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 Buradaki kod hata ayıklama modunda derlendiğinde çalışır.</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 </a:t>
            </a:r>
            <a:r>
              <a:rPr lang="tr-TR" sz="1600">
                <a:highlight>
                  <a:srgbClr val="FFFF00"/>
                </a:highlight>
                <a:latin typeface="Consolas"/>
                <a:ea typeface="Consolas"/>
                <a:cs typeface="Consolas"/>
                <a:sym typeface="Consolas"/>
              </a:rPr>
              <a:t>Bunun için derleyiciye –DDEBUG argümanı verilir</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r>
              <a:rPr b="1" lang="tr-TR" sz="1600">
                <a:solidFill>
                  <a:srgbClr val="00B050"/>
                </a:solidFill>
                <a:latin typeface="Consolas"/>
                <a:ea typeface="Consolas"/>
                <a:cs typeface="Consolas"/>
                <a:sym typeface="Consolas"/>
              </a:rPr>
              <a:t>#endif</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return ortalama/sayac;</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#endif </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p:txBody>
      </p:sp>
      <p:sp>
        <p:nvSpPr>
          <p:cNvPr id="137" name="Google Shape;137;p5"/>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SzPct val="85000"/>
              <a:buNone/>
            </a:pPr>
            <a:r>
              <a:rPr lang="tr-TR" sz="1800"/>
              <a:t>Baslık dosyasının bir koda birden fazla dahil (include) edilmesini önlemek için </a:t>
            </a:r>
            <a:r>
              <a:rPr b="1" lang="tr-TR" sz="1800">
                <a:solidFill>
                  <a:schemeClr val="dk1"/>
                </a:solidFill>
              </a:rPr>
              <a:t>_BASLIK_H_ </a:t>
            </a:r>
            <a:r>
              <a:rPr lang="tr-TR" sz="1800"/>
              <a:t>sabiti şartlı (conditional) olarak tanımlanmıştır. </a:t>
            </a:r>
            <a:endParaRPr/>
          </a:p>
          <a:p>
            <a:pPr indent="0" lvl="0" marL="0" rtl="0" algn="ctr">
              <a:lnSpc>
                <a:spcPct val="100000"/>
              </a:lnSpc>
              <a:spcBef>
                <a:spcPts val="1000"/>
              </a:spcBef>
              <a:spcAft>
                <a:spcPts val="0"/>
              </a:spcAft>
              <a:buSzPct val="85000"/>
              <a:buNone/>
            </a:pPr>
            <a:r>
              <a:rPr b="1" i="1" lang="tr-TR" sz="1800">
                <a:solidFill>
                  <a:schemeClr val="dk1"/>
                </a:solidFill>
              </a:rPr>
              <a:t>Bu başlık dosyası bir kod projesinde birden fazla dahil (include) olması halinde, _BASLIK_H_ tanımlanmaz ise, başlık içindeki değişken ve  fonksiyonlar birden fazla aynı kimlikle tanımlanacağından derleme yapılamayacaktı.</a:t>
            </a:r>
            <a:endParaRPr/>
          </a:p>
          <a:p>
            <a:pPr indent="0" lvl="0" marL="0" rtl="0" algn="l">
              <a:lnSpc>
                <a:spcPct val="100000"/>
              </a:lnSpc>
              <a:spcBef>
                <a:spcPts val="1000"/>
              </a:spcBef>
              <a:spcAft>
                <a:spcPts val="0"/>
              </a:spcAft>
              <a:buSzPct val="85000"/>
              <a:buNone/>
            </a:pPr>
            <a:r>
              <a:rPr lang="tr-TR" sz="1800"/>
              <a:t>DEBUG hazır tanımlanmış bir makro olup hata ayıklama modunda doğru/true olduğundan hata ayıklama modunda daha çok durum ve değer konsola yazılır. Bu durumda hatayı bulmak daha da kolaylaşır.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MAIN.C</a:t>
            </a:r>
            <a:endParaRPr/>
          </a:p>
        </p:txBody>
      </p:sp>
      <p:sp>
        <p:nvSpPr>
          <p:cNvPr id="143" name="Google Shape;143;p6"/>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#include </a:t>
            </a:r>
            <a:r>
              <a:rPr lang="tr-TR" sz="1600">
                <a:latin typeface="Consolas"/>
                <a:ea typeface="Consolas"/>
                <a:cs typeface="Consolas"/>
                <a:sym typeface="Consolas"/>
              </a:rPr>
              <a:t>&lt;stdio.h&gt;</a:t>
            </a:r>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#include </a:t>
            </a:r>
            <a:r>
              <a:rPr lang="tr-TR" sz="1600">
                <a:latin typeface="Consolas"/>
                <a:ea typeface="Consolas"/>
                <a:cs typeface="Consolas"/>
                <a:sym typeface="Consolas"/>
              </a:rPr>
              <a:t>"</a:t>
            </a:r>
            <a:r>
              <a:rPr lang="tr-TR" sz="1600">
                <a:highlight>
                  <a:srgbClr val="FFFF00"/>
                </a:highlight>
                <a:latin typeface="Consolas"/>
                <a:ea typeface="Consolas"/>
                <a:cs typeface="Consolas"/>
                <a:sym typeface="Consolas"/>
              </a:rPr>
              <a:t>baslik.h</a:t>
            </a:r>
            <a:r>
              <a:rPr lang="tr-TR" sz="1600">
                <a:latin typeface="Consolas"/>
                <a:ea typeface="Consolas"/>
                <a:cs typeface="Consolas"/>
                <a:sym typeface="Consolas"/>
              </a:rPr>
              <a:t>"</a:t>
            </a:r>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#include </a:t>
            </a:r>
            <a:r>
              <a:rPr lang="tr-TR" sz="1600">
                <a:latin typeface="Consolas"/>
                <a:ea typeface="Consolas"/>
                <a:cs typeface="Consolas"/>
                <a:sym typeface="Consolas"/>
              </a:rPr>
              <a:t>"</a:t>
            </a:r>
            <a:r>
              <a:rPr lang="tr-TR" sz="1600">
                <a:highlight>
                  <a:srgbClr val="FFFF00"/>
                </a:highlight>
                <a:latin typeface="Consolas"/>
                <a:ea typeface="Consolas"/>
                <a:cs typeface="Consolas"/>
                <a:sym typeface="Consolas"/>
              </a:rPr>
              <a:t>baslik.h</a:t>
            </a:r>
            <a:r>
              <a:rPr lang="tr-TR" sz="1600">
                <a:latin typeface="Consolas"/>
                <a:ea typeface="Consolas"/>
                <a:cs typeface="Consolas"/>
                <a:sym typeface="Consolas"/>
              </a:rPr>
              <a:t>"</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printf("PI=%f\n",PI);</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printf("En fazla öğrenci Sayısı=%d\n",ENFAZLAOGRECISAYISI);</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notlar=ogrenciNotlari();</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notlar[0]=100;</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notlar[1]=80;</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notlar[2]=60;</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ortalama=ogrenciNotlarOrtalamasi(notlar,3);</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printf("%d öğrenci için Ortalama %f",3,ortalama);</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p:txBody>
      </p:sp>
      <p:sp>
        <p:nvSpPr>
          <p:cNvPr id="144" name="Google Shape;144;p6"/>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lang="tr-TR" sz="1800"/>
              <a:t>Kendi hazırlamış başlık dosyasını bu koda dahil ettiğimizde artık başlık içindeki fonksiyon ve değişkenleri kullanabilir hale geliriz.</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Cambria"/>
              <a:buNone/>
            </a:pPr>
            <a:r>
              <a:rPr lang="tr-TR"/>
              <a:t>TANIMLI DİĞER MAKROLAR</a:t>
            </a:r>
            <a:endParaRPr/>
          </a:p>
        </p:txBody>
      </p:sp>
      <p:graphicFrame>
        <p:nvGraphicFramePr>
          <p:cNvPr id="150" name="Google Shape;150;p7"/>
          <p:cNvGraphicFramePr/>
          <p:nvPr/>
        </p:nvGraphicFramePr>
        <p:xfrm>
          <a:off x="1069975" y="2120900"/>
          <a:ext cx="3000000" cy="3000000"/>
        </p:xfrm>
        <a:graphic>
          <a:graphicData uri="http://schemas.openxmlformats.org/drawingml/2006/table">
            <a:tbl>
              <a:tblPr bandRow="1" firstRow="1">
                <a:noFill/>
                <a:tableStyleId>{64C8DA2C-7142-4DE3-AF01-535FF85393C0}</a:tableStyleId>
              </a:tblPr>
              <a:tblGrid>
                <a:gridCol w="1433200"/>
                <a:gridCol w="8625200"/>
              </a:tblGrid>
              <a:tr h="370850">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Makro</a:t>
                      </a:r>
                      <a:endParaRPr b="0" i="0" sz="1600" u="none" cap="none" strike="noStrike">
                        <a:solidFill>
                          <a:srgbClr val="000000"/>
                        </a:solidFill>
                        <a:latin typeface="Cambria"/>
                        <a:ea typeface="Cambria"/>
                        <a:cs typeface="Cambria"/>
                        <a:sym typeface="Cambria"/>
                      </a:endParaRPr>
                    </a:p>
                  </a:txBody>
                  <a:tcPr marT="9525" marB="0" marR="9525" marL="9525"/>
                </a:tc>
                <a:tc>
                  <a:txBody>
                    <a:bodyPr/>
                    <a:lstStyle/>
                    <a:p>
                      <a:pPr indent="0" lvl="0" marL="0" marR="0" rtl="0" algn="l">
                        <a:spcBef>
                          <a:spcPts val="0"/>
                        </a:spcBef>
                        <a:spcAft>
                          <a:spcPts val="0"/>
                        </a:spcAft>
                        <a:buNone/>
                      </a:pPr>
                      <a:r>
                        <a:rPr lang="tr-TR" sz="1600" u="none" cap="none" strike="noStrike">
                          <a:latin typeface="Cambria"/>
                          <a:ea typeface="Cambria"/>
                          <a:cs typeface="Cambria"/>
                          <a:sym typeface="Cambria"/>
                        </a:rPr>
                        <a:t>Açıklama</a:t>
                      </a:r>
                      <a:endParaRPr b="0" i="0" sz="1600" u="none" cap="none" strike="noStrike">
                        <a:solidFill>
                          <a:srgbClr val="000000"/>
                        </a:solidFill>
                        <a:latin typeface="Cambria"/>
                        <a:ea typeface="Cambria"/>
                        <a:cs typeface="Cambria"/>
                        <a:sym typeface="Cambria"/>
                      </a:endParaRPr>
                    </a:p>
                  </a:txBody>
                  <a:tcPr marT="9525" marB="0" marR="9525" marL="9525"/>
                </a:tc>
              </a:tr>
              <a:tr h="370850">
                <a:tc>
                  <a:txBody>
                    <a:bodyPr/>
                    <a:lstStyle/>
                    <a:p>
                      <a:pPr indent="0" lvl="0" marL="0" marR="0" rtl="0" algn="l">
                        <a:spcBef>
                          <a:spcPts val="0"/>
                        </a:spcBef>
                        <a:spcAft>
                          <a:spcPts val="0"/>
                        </a:spcAft>
                        <a:buNone/>
                      </a:pPr>
                      <a:r>
                        <a:rPr lang="tr-TR" sz="1800" u="none" cap="none" strike="noStrike"/>
                        <a:t>__DATE__</a:t>
                      </a:r>
                      <a:endParaRPr/>
                    </a:p>
                  </a:txBody>
                  <a:tcPr marT="76200" marB="76200" marR="76200" marL="76200" anchor="ctr"/>
                </a:tc>
                <a:tc>
                  <a:txBody>
                    <a:bodyPr/>
                    <a:lstStyle/>
                    <a:p>
                      <a:pPr indent="0" lvl="0" marL="0" marR="0" rtl="0" algn="l">
                        <a:spcBef>
                          <a:spcPts val="0"/>
                        </a:spcBef>
                        <a:spcAft>
                          <a:spcPts val="0"/>
                        </a:spcAft>
                        <a:buNone/>
                      </a:pPr>
                      <a:r>
                        <a:rPr lang="tr-TR" sz="1800" u="none" cap="none" strike="noStrike"/>
                        <a:t>Mevcut tarihi "MMM DD YYYY" biçiminde dizgi (string) olarak tanımlıdır.</a:t>
                      </a:r>
                      <a:endParaRPr sz="1800" u="none" cap="none" strike="noStrike"/>
                    </a:p>
                  </a:txBody>
                  <a:tcPr marT="76200" marB="76200" marR="76200" marL="76200" anchor="ctr"/>
                </a:tc>
              </a:tr>
              <a:tr h="370850">
                <a:tc>
                  <a:txBody>
                    <a:bodyPr/>
                    <a:lstStyle/>
                    <a:p>
                      <a:pPr indent="0" lvl="0" marL="0" marR="0" rtl="0" algn="l">
                        <a:spcBef>
                          <a:spcPts val="0"/>
                        </a:spcBef>
                        <a:spcAft>
                          <a:spcPts val="0"/>
                        </a:spcAft>
                        <a:buNone/>
                      </a:pPr>
                      <a:r>
                        <a:rPr lang="tr-TR" sz="1800" u="none" cap="none" strike="noStrike"/>
                        <a:t>__TIME__</a:t>
                      </a:r>
                      <a:endParaRPr/>
                    </a:p>
                  </a:txBody>
                  <a:tcPr marT="76200" marB="76200" marR="76200" marL="76200" anchor="ctr"/>
                </a:tc>
                <a:tc>
                  <a:txBody>
                    <a:bodyPr/>
                    <a:lstStyle/>
                    <a:p>
                      <a:pPr indent="0" lvl="0" marL="0" marR="0" rtl="0" algn="l">
                        <a:spcBef>
                          <a:spcPts val="0"/>
                        </a:spcBef>
                        <a:spcAft>
                          <a:spcPts val="0"/>
                        </a:spcAft>
                        <a:buNone/>
                      </a:pPr>
                      <a:r>
                        <a:rPr lang="tr-TR" sz="1800" u="none" cap="none" strike="noStrike"/>
                        <a:t>Mevcut saat "HH:MM:SS" biçiminde dizgi (string) olarak tanımlıdır.</a:t>
                      </a:r>
                      <a:endParaRPr sz="1800" u="none" cap="none" strike="noStrike"/>
                    </a:p>
                  </a:txBody>
                  <a:tcPr marT="76200" marB="76200" marR="76200" marL="76200" anchor="ctr"/>
                </a:tc>
              </a:tr>
              <a:tr h="370850">
                <a:tc>
                  <a:txBody>
                    <a:bodyPr/>
                    <a:lstStyle/>
                    <a:p>
                      <a:pPr indent="0" lvl="0" marL="0" marR="0" rtl="0" algn="l">
                        <a:spcBef>
                          <a:spcPts val="0"/>
                        </a:spcBef>
                        <a:spcAft>
                          <a:spcPts val="0"/>
                        </a:spcAft>
                        <a:buNone/>
                      </a:pPr>
                      <a:r>
                        <a:rPr lang="tr-TR" sz="1800" u="none" cap="none" strike="noStrike"/>
                        <a:t>__FILE__</a:t>
                      </a:r>
                      <a:endParaRPr/>
                    </a:p>
                  </a:txBody>
                  <a:tcPr marT="76200" marB="76200" marR="76200" marL="76200" anchor="ctr"/>
                </a:tc>
                <a:tc>
                  <a:txBody>
                    <a:bodyPr/>
                    <a:lstStyle/>
                    <a:p>
                      <a:pPr indent="0" lvl="0" marL="0" marR="0" rtl="0" algn="l">
                        <a:spcBef>
                          <a:spcPts val="0"/>
                        </a:spcBef>
                        <a:spcAft>
                          <a:spcPts val="0"/>
                        </a:spcAft>
                        <a:buNone/>
                      </a:pPr>
                      <a:r>
                        <a:rPr lang="tr-TR" sz="1800" u="none" cap="none" strike="noStrike"/>
                        <a:t>Dosya adı biçiminde dizgi (string) olarak tanımlıdır.</a:t>
                      </a:r>
                      <a:endParaRPr sz="1800" u="none" cap="none" strike="noStrike"/>
                    </a:p>
                  </a:txBody>
                  <a:tcPr marT="76200" marB="76200" marR="76200" marL="76200" anchor="ctr"/>
                </a:tc>
              </a:tr>
              <a:tr h="370850">
                <a:tc>
                  <a:txBody>
                    <a:bodyPr/>
                    <a:lstStyle/>
                    <a:p>
                      <a:pPr indent="0" lvl="0" marL="0" marR="0" rtl="0" algn="l">
                        <a:spcBef>
                          <a:spcPts val="0"/>
                        </a:spcBef>
                        <a:spcAft>
                          <a:spcPts val="0"/>
                        </a:spcAft>
                        <a:buNone/>
                      </a:pPr>
                      <a:r>
                        <a:rPr lang="tr-TR" sz="1800" u="none" cap="none" strike="noStrike"/>
                        <a:t>__LINE__</a:t>
                      </a:r>
                      <a:endParaRPr/>
                    </a:p>
                  </a:txBody>
                  <a:tcPr marT="76200" marB="76200" marR="76200" marL="76200" anchor="ctr"/>
                </a:tc>
                <a:tc>
                  <a:txBody>
                    <a:bodyPr/>
                    <a:lstStyle/>
                    <a:p>
                      <a:pPr indent="0" lvl="0" marL="0" marR="0" rtl="0" algn="l">
                        <a:spcBef>
                          <a:spcPts val="0"/>
                        </a:spcBef>
                        <a:spcAft>
                          <a:spcPts val="0"/>
                        </a:spcAft>
                        <a:buNone/>
                      </a:pPr>
                      <a:r>
                        <a:rPr lang="tr-TR" sz="1800" u="none" cap="none" strike="noStrike"/>
                        <a:t>Dosyadaki satır numarası tamsayı (int) olarak tanımlıdır.</a:t>
                      </a:r>
                      <a:endParaRPr sz="1800" u="none" cap="none" strike="noStrike"/>
                    </a:p>
                  </a:txBody>
                  <a:tcPr marT="76200" marB="76200" marR="76200" marL="76200" anchor="ctr"/>
                </a:tc>
              </a:tr>
              <a:tr h="370850">
                <a:tc>
                  <a:txBody>
                    <a:bodyPr/>
                    <a:lstStyle/>
                    <a:p>
                      <a:pPr indent="0" lvl="0" marL="0" marR="0" rtl="0" algn="l">
                        <a:spcBef>
                          <a:spcPts val="0"/>
                        </a:spcBef>
                        <a:spcAft>
                          <a:spcPts val="0"/>
                        </a:spcAft>
                        <a:buNone/>
                      </a:pPr>
                      <a:r>
                        <a:rPr lang="tr-TR" sz="1800" u="none" cap="none" strike="noStrike"/>
                        <a:t>__STDC__</a:t>
                      </a:r>
                      <a:endParaRPr/>
                    </a:p>
                  </a:txBody>
                  <a:tcPr marT="76200" marB="76200" marR="76200" marL="76200" anchor="ctr"/>
                </a:tc>
                <a:tc>
                  <a:txBody>
                    <a:bodyPr/>
                    <a:lstStyle/>
                    <a:p>
                      <a:pPr indent="0" lvl="0" marL="0" marR="0" rtl="0" algn="l">
                        <a:spcBef>
                          <a:spcPts val="0"/>
                        </a:spcBef>
                        <a:spcAft>
                          <a:spcPts val="0"/>
                        </a:spcAft>
                        <a:buNone/>
                      </a:pPr>
                      <a:r>
                        <a:rPr lang="tr-TR" sz="1800" u="none" cap="none" strike="noStrike"/>
                        <a:t>ANSI standardında derleme yapılıyorsa 1 olarak tanımlıdır.</a:t>
                      </a:r>
                      <a:endParaRPr sz="1800" u="none" cap="none" strike="noStrike"/>
                    </a:p>
                  </a:txBody>
                  <a:tcPr marT="76200" marB="76200" marR="76200" marL="7620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MAIN2.C</a:t>
            </a:r>
            <a:endParaRPr/>
          </a:p>
        </p:txBody>
      </p:sp>
      <p:sp>
        <p:nvSpPr>
          <p:cNvPr id="156" name="Google Shape;156;p8"/>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#include </a:t>
            </a:r>
            <a:r>
              <a:rPr lang="tr-TR" sz="1600">
                <a:latin typeface="Consolas"/>
                <a:ea typeface="Consolas"/>
                <a:cs typeface="Consolas"/>
                <a:sym typeface="Consolas"/>
              </a:rPr>
              <a:t>&lt;stdio.h&gt;</a:t>
            </a:r>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#include </a:t>
            </a:r>
            <a:r>
              <a:rPr lang="tr-TR" sz="1600">
                <a:latin typeface="Consolas"/>
                <a:ea typeface="Consolas"/>
                <a:cs typeface="Consolas"/>
                <a:sym typeface="Consolas"/>
              </a:rPr>
              <a:t>"</a:t>
            </a:r>
            <a:r>
              <a:rPr lang="tr-TR" sz="1600">
                <a:highlight>
                  <a:srgbClr val="FFFF00"/>
                </a:highlight>
                <a:latin typeface="Consolas"/>
                <a:ea typeface="Consolas"/>
                <a:cs typeface="Consolas"/>
                <a:sym typeface="Consolas"/>
              </a:rPr>
              <a:t>baslik.h</a:t>
            </a:r>
            <a:r>
              <a:rPr lang="tr-TR" sz="1600">
                <a:latin typeface="Consolas"/>
                <a:ea typeface="Consolas"/>
                <a:cs typeface="Consolas"/>
                <a:sym typeface="Consolas"/>
              </a:rPr>
              <a:t>"</a:t>
            </a:r>
            <a:endParaRPr/>
          </a:p>
          <a:p>
            <a:pPr indent="0" lvl="0" marL="0" rtl="0" algn="l">
              <a:lnSpc>
                <a:spcPct val="100000"/>
              </a:lnSpc>
              <a:spcBef>
                <a:spcPts val="0"/>
              </a:spcBef>
              <a:spcAft>
                <a:spcPts val="0"/>
              </a:spcAft>
              <a:buSzPts val="1360"/>
              <a:buNone/>
            </a:pPr>
            <a:r>
              <a:rPr b="1" lang="tr-TR" sz="1600">
                <a:solidFill>
                  <a:srgbClr val="00B050"/>
                </a:solidFill>
                <a:latin typeface="Consolas"/>
                <a:ea typeface="Consolas"/>
                <a:cs typeface="Consolas"/>
                <a:sym typeface="Consolas"/>
              </a:rPr>
              <a:t>#include </a:t>
            </a:r>
            <a:r>
              <a:rPr lang="tr-TR" sz="1600">
                <a:latin typeface="Consolas"/>
                <a:ea typeface="Consolas"/>
                <a:cs typeface="Consolas"/>
                <a:sym typeface="Consolas"/>
              </a:rPr>
              <a:t>"</a:t>
            </a:r>
            <a:r>
              <a:rPr lang="tr-TR" sz="1600">
                <a:highlight>
                  <a:srgbClr val="FFFF00"/>
                </a:highlight>
                <a:latin typeface="Consolas"/>
                <a:ea typeface="Consolas"/>
                <a:cs typeface="Consolas"/>
                <a:sym typeface="Consolas"/>
              </a:rPr>
              <a:t>baslik.h</a:t>
            </a:r>
            <a:r>
              <a:rPr lang="tr-TR" sz="1600">
                <a:latin typeface="Consolas"/>
                <a:ea typeface="Consolas"/>
                <a:cs typeface="Consolas"/>
                <a:sym typeface="Consolas"/>
              </a:rPr>
              <a:t>"</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printf("PI=%f\n",PI);</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printf("En fazla öğrenci Sayısı=%d\n",ENFAZLAOGRECISAYISI);</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solidFill>
                  <a:srgbClr val="FF0000"/>
                </a:solidFill>
                <a:latin typeface="Consolas"/>
                <a:ea typeface="Consolas"/>
                <a:cs typeface="Consolas"/>
                <a:sym typeface="Consolas"/>
              </a:rPr>
              <a:t>*</a:t>
            </a:r>
            <a:r>
              <a:rPr lang="tr-TR" sz="1600">
                <a:latin typeface="Consolas"/>
                <a:ea typeface="Consolas"/>
                <a:cs typeface="Consolas"/>
                <a:sym typeface="Consolas"/>
              </a:rPr>
              <a:t> notlar=ogrenciNotlari();</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notlar[0]=100;</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notlar[1]=80;</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notlar[2]=60;</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float</a:t>
            </a:r>
            <a:r>
              <a:rPr lang="tr-TR" sz="1600">
                <a:latin typeface="Consolas"/>
                <a:ea typeface="Consolas"/>
                <a:cs typeface="Consolas"/>
                <a:sym typeface="Consolas"/>
              </a:rPr>
              <a:t> ortalama=ogrenciNotlarOrtalamasi(notlar,3);</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printf("%d öğrenci için Ortalama %f\n",3,ortalama);</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printf("File: %s\n", __FILE__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printf("Date: %s\n", __DATE__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printf("Time: %s\n", __TIME__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printf("Line: %d\n", __LINE__ );</a:t>
            </a:r>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    printf("ANSI: %d\n", __STDC__ );</a:t>
            </a:r>
            <a:endParaRPr sz="1600">
              <a:latin typeface="Consolas"/>
              <a:ea typeface="Consolas"/>
              <a:cs typeface="Consolas"/>
              <a:sym typeface="Consolas"/>
            </a:endParaRPr>
          </a:p>
          <a:p>
            <a:pPr indent="0" lvl="0" marL="0" rtl="0" algn="l">
              <a:lnSpc>
                <a:spcPct val="100000"/>
              </a:lnSpc>
              <a:spcBef>
                <a:spcPts val="0"/>
              </a:spcBef>
              <a:spcAft>
                <a:spcPts val="0"/>
              </a:spcAft>
              <a:buSzPts val="1360"/>
              <a:buNone/>
            </a:pPr>
            <a:r>
              <a:rPr lang="tr-TR" sz="1600">
                <a:latin typeface="Consolas"/>
                <a:ea typeface="Consolas"/>
                <a:cs typeface="Consolas"/>
                <a:sym typeface="Consolas"/>
              </a:rPr>
              <a:t>}</a:t>
            </a:r>
            <a:endParaRPr/>
          </a:p>
          <a:p>
            <a:pPr indent="0" lvl="0" marL="0" rtl="0" algn="l">
              <a:lnSpc>
                <a:spcPct val="100000"/>
              </a:lnSpc>
              <a:spcBef>
                <a:spcPts val="0"/>
              </a:spcBef>
              <a:spcAft>
                <a:spcPts val="0"/>
              </a:spcAft>
              <a:buSzPts val="1360"/>
              <a:buNone/>
            </a:pPr>
            <a:r>
              <a:t/>
            </a:r>
            <a:endParaRPr sz="1600">
              <a:latin typeface="Consolas"/>
              <a:ea typeface="Consolas"/>
              <a:cs typeface="Consolas"/>
              <a:sym typeface="Consolas"/>
            </a:endParaRPr>
          </a:p>
        </p:txBody>
      </p:sp>
      <p:sp>
        <p:nvSpPr>
          <p:cNvPr id="157" name="Google Shape;157;p8"/>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30"/>
              <a:buNone/>
            </a:pPr>
            <a:r>
              <a:rPr lang="tr-TR" sz="1800"/>
              <a:t>Kendi hazırlamış başlık dosyasını bu koda dahil ettiğimizde artık başlık içindeki fonksiyon ve değişkenleri kullanabilir hale geliriz.</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PARAMETRELI MAKRO TANIMLAMA</a:t>
            </a:r>
            <a:endParaRPr/>
          </a:p>
        </p:txBody>
      </p:sp>
      <p:sp>
        <p:nvSpPr>
          <p:cNvPr id="163" name="Google Shape;163;p9"/>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700"/>
              <a:buNone/>
            </a:pPr>
            <a:r>
              <a:rPr lang="tr-TR">
                <a:solidFill>
                  <a:srgbClr val="00B050"/>
                </a:solidFill>
                <a:latin typeface="Consolas"/>
                <a:ea typeface="Consolas"/>
                <a:cs typeface="Consolas"/>
                <a:sym typeface="Consolas"/>
              </a:rPr>
              <a:t>#define </a:t>
            </a:r>
            <a:r>
              <a:rPr lang="tr-TR">
                <a:latin typeface="Consolas"/>
                <a:ea typeface="Consolas"/>
                <a:cs typeface="Consolas"/>
                <a:sym typeface="Consolas"/>
              </a:rPr>
              <a:t>kare(x) ((x) * (x))</a:t>
            </a:r>
            <a:endParaRPr>
              <a:latin typeface="Consolas"/>
              <a:ea typeface="Consolas"/>
              <a:cs typeface="Consolas"/>
              <a:sym typeface="Consolas"/>
            </a:endParaRPr>
          </a:p>
          <a:p>
            <a:pPr indent="0" lvl="0" marL="0" rtl="0" algn="l">
              <a:lnSpc>
                <a:spcPct val="100000"/>
              </a:lnSpc>
              <a:spcBef>
                <a:spcPts val="0"/>
              </a:spcBef>
              <a:spcAft>
                <a:spcPts val="0"/>
              </a:spcAft>
              <a:buSzPts val="1700"/>
              <a:buNone/>
            </a:pPr>
            <a:r>
              <a:t/>
            </a:r>
            <a:endParaRPr>
              <a:latin typeface="Consolas"/>
              <a:ea typeface="Consolas"/>
              <a:cs typeface="Consolas"/>
              <a:sym typeface="Consolas"/>
            </a:endParaRPr>
          </a:p>
          <a:p>
            <a:pPr indent="0" lvl="0" marL="0" rtl="0" algn="l">
              <a:lnSpc>
                <a:spcPct val="100000"/>
              </a:lnSpc>
              <a:spcBef>
                <a:spcPts val="0"/>
              </a:spcBef>
              <a:spcAft>
                <a:spcPts val="0"/>
              </a:spcAft>
              <a:buSzPts val="1700"/>
              <a:buNone/>
            </a:pPr>
            <a:r>
              <a:rPr lang="tr-TR">
                <a:solidFill>
                  <a:srgbClr val="00B050"/>
                </a:solidFill>
                <a:latin typeface="Consolas"/>
                <a:ea typeface="Consolas"/>
                <a:cs typeface="Consolas"/>
                <a:sym typeface="Consolas"/>
              </a:rPr>
              <a:t>#define </a:t>
            </a:r>
            <a:r>
              <a:rPr lang="tr-TR">
                <a:latin typeface="Consolas"/>
                <a:ea typeface="Consolas"/>
                <a:cs typeface="Consolas"/>
                <a:sym typeface="Consolas"/>
              </a:rPr>
              <a:t>kup(x) ((x) * (x) *(x))</a:t>
            </a:r>
            <a:endParaRPr>
              <a:latin typeface="Consolas"/>
              <a:ea typeface="Consolas"/>
              <a:cs typeface="Consolas"/>
              <a:sym typeface="Consolas"/>
            </a:endParaRPr>
          </a:p>
          <a:p>
            <a:pPr indent="0" lvl="0" marL="0" rtl="0" algn="l">
              <a:lnSpc>
                <a:spcPct val="100000"/>
              </a:lnSpc>
              <a:spcBef>
                <a:spcPts val="0"/>
              </a:spcBef>
              <a:spcAft>
                <a:spcPts val="0"/>
              </a:spcAft>
              <a:buSzPts val="1700"/>
              <a:buNone/>
            </a:pPr>
            <a:r>
              <a:t/>
            </a:r>
            <a:endParaRPr>
              <a:latin typeface="Consolas"/>
              <a:ea typeface="Consolas"/>
              <a:cs typeface="Consolas"/>
              <a:sym typeface="Consolas"/>
            </a:endParaRPr>
          </a:p>
          <a:p>
            <a:pPr indent="0" lvl="0" marL="0" rtl="0" algn="l">
              <a:lnSpc>
                <a:spcPct val="100000"/>
              </a:lnSpc>
              <a:spcBef>
                <a:spcPts val="0"/>
              </a:spcBef>
              <a:spcAft>
                <a:spcPts val="0"/>
              </a:spcAft>
              <a:buSzPts val="1700"/>
              <a:buNone/>
            </a:pPr>
            <a:r>
              <a:rPr lang="tr-TR">
                <a:solidFill>
                  <a:srgbClr val="00B050"/>
                </a:solidFill>
                <a:latin typeface="Consolas"/>
                <a:ea typeface="Consolas"/>
                <a:cs typeface="Consolas"/>
                <a:sym typeface="Consolas"/>
              </a:rPr>
              <a:t>#define </a:t>
            </a:r>
            <a:r>
              <a:rPr lang="tr-TR">
                <a:latin typeface="Consolas"/>
                <a:ea typeface="Consolas"/>
                <a:cs typeface="Consolas"/>
                <a:sym typeface="Consolas"/>
              </a:rPr>
              <a:t>buyugu(x,y) ((x) &gt; (y) ? (x) : (y))</a:t>
            </a:r>
            <a:endParaRPr>
              <a:latin typeface="Consolas"/>
              <a:ea typeface="Consolas"/>
              <a:cs typeface="Consolas"/>
              <a:sym typeface="Consolas"/>
            </a:endParaRPr>
          </a:p>
        </p:txBody>
      </p:sp>
      <p:sp>
        <p:nvSpPr>
          <p:cNvPr id="164" name="Google Shape;164;p9"/>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1700"/>
              <a:buNone/>
            </a:pPr>
            <a:r>
              <a:rPr lang="tr-TR" sz="2000"/>
              <a:t>Ön İşlemci yönergeleriyle (preprocessor) tanımlanan makrolar daha derleme yapılmadan işlem görür.</a:t>
            </a:r>
            <a:endParaRPr/>
          </a:p>
          <a:p>
            <a:pPr indent="0" lvl="0" marL="0" rtl="0" algn="l">
              <a:lnSpc>
                <a:spcPct val="100000"/>
              </a:lnSpc>
              <a:spcBef>
                <a:spcPts val="1000"/>
              </a:spcBef>
              <a:spcAft>
                <a:spcPts val="0"/>
              </a:spcAft>
              <a:buSzPts val="1700"/>
              <a:buNone/>
            </a:pPr>
            <a:r>
              <a:rPr lang="tr-TR" sz="2000"/>
              <a:t>Dolayısıyla bu aşamada bazen parametrelerle işlem yapılması gerekebilir. </a:t>
            </a:r>
            <a:endParaRPr/>
          </a:p>
          <a:p>
            <a:pPr indent="0" lvl="0" marL="0" rtl="0" algn="l">
              <a:lnSpc>
                <a:spcPct val="100000"/>
              </a:lnSpc>
              <a:spcBef>
                <a:spcPts val="1000"/>
              </a:spcBef>
              <a:spcAft>
                <a:spcPts val="0"/>
              </a:spcAft>
              <a:buSzPts val="1700"/>
              <a:buNone/>
            </a:pPr>
            <a:r>
              <a:rPr lang="tr-TR" sz="2000"/>
              <a:t>Bu durumda yandaki bibi makrolar tanımlanabilir.</a:t>
            </a:r>
            <a:endParaRPr/>
          </a:p>
          <a:p>
            <a:pPr indent="0" lvl="0" marL="0" rtl="0" algn="ctr">
              <a:lnSpc>
                <a:spcPct val="100000"/>
              </a:lnSpc>
              <a:spcBef>
                <a:spcPts val="1000"/>
              </a:spcBef>
              <a:spcAft>
                <a:spcPts val="0"/>
              </a:spcAft>
              <a:buSzPts val="1700"/>
              <a:buNone/>
            </a:pPr>
            <a:r>
              <a:rPr b="1" i="1" lang="tr-TR" sz="2000">
                <a:solidFill>
                  <a:schemeClr val="dk1"/>
                </a:solidFill>
              </a:rPr>
              <a:t>Burada kullanılacak parametrelerin veri tipi tanımlanmadığından kullanıldığı yerde buna dikkat edilmelidir.</a:t>
            </a:r>
            <a:endParaRPr/>
          </a:p>
          <a:p>
            <a:pPr indent="0" lvl="0" marL="0" rtl="0" algn="l">
              <a:lnSpc>
                <a:spcPct val="100000"/>
              </a:lnSpc>
              <a:spcBef>
                <a:spcPts val="1000"/>
              </a:spcBef>
              <a:spcAft>
                <a:spcPts val="0"/>
              </a:spcAft>
              <a:buSzPts val="170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2020-05-21T06:51:03Z</dcterms:created>
  <dc:creator>İlhan ÖZKAN</dc:creator>
</cp:coreProperties>
</file>