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2"/>
  </p:notesMasterIdLst>
  <p:sldIdLst>
    <p:sldId id="256" r:id="rId2"/>
    <p:sldId id="305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8" r:id="rId17"/>
    <p:sldId id="337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0" autoAdjust="0"/>
    <p:restoredTop sz="90835" autoAdjust="0"/>
  </p:normalViewPr>
  <p:slideViewPr>
    <p:cSldViewPr snapToGrid="0">
      <p:cViewPr varScale="1">
        <p:scale>
          <a:sx n="92" d="100"/>
          <a:sy n="92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22.04.2025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00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59" y="1535719"/>
            <a:ext cx="9974403" cy="25799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0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1" y="449300"/>
            <a:ext cx="11532781" cy="12519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079" y="1903229"/>
            <a:ext cx="11664127" cy="44204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9" y="414670"/>
            <a:ext cx="11532781" cy="12865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078" y="1933798"/>
            <a:ext cx="5695509" cy="4425925"/>
          </a:xfrm>
        </p:spPr>
        <p:txBody>
          <a:bodyPr/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414" y="1906154"/>
            <a:ext cx="5695509" cy="4425924"/>
          </a:xfrm>
        </p:spPr>
        <p:txBody>
          <a:bodyPr/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7079" y="1905420"/>
            <a:ext cx="5677786" cy="5034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079" y="2524498"/>
            <a:ext cx="5677786" cy="383522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7137" y="1905420"/>
            <a:ext cx="5724067" cy="5034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7137" y="2556396"/>
            <a:ext cx="5724066" cy="38033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63516" y="0"/>
            <a:ext cx="372848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39" y="191387"/>
            <a:ext cx="3482872" cy="1244008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88" y="191387"/>
            <a:ext cx="8226403" cy="615639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1541722"/>
            <a:ext cx="3482872" cy="46389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393816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9488" y="6391568"/>
            <a:ext cx="8226404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570734" y="6347779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70733" y="6396000"/>
            <a:ext cx="457200" cy="37903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2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287080" y="298869"/>
            <a:ext cx="11664128" cy="45719"/>
          </a:xfrm>
          <a:prstGeom prst="rect">
            <a:avLst/>
          </a:prstGeom>
          <a:blipFill dpi="0" rotWithShape="1">
            <a:blip r:embed="rId8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287079" y="1791627"/>
            <a:ext cx="11664127" cy="45719"/>
          </a:xfrm>
          <a:prstGeom prst="rect">
            <a:avLst/>
          </a:prstGeom>
          <a:blipFill dpi="0" rotWithShape="1">
            <a:blip r:embed="rId8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287079" y="390308"/>
            <a:ext cx="11664127" cy="1346333"/>
          </a:xfrm>
          <a:prstGeom prst="rect">
            <a:avLst/>
          </a:prstGeom>
          <a:blipFill dpi="0" rotWithShape="1">
            <a:blip r:embed="rId8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2139" y="390308"/>
            <a:ext cx="11532781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079" y="1883065"/>
            <a:ext cx="11664127" cy="444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359724"/>
            <a:ext cx="3500387" cy="388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079" y="6369358"/>
            <a:ext cx="6327648" cy="37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94006" y="633053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4005" y="6369358"/>
            <a:ext cx="457200" cy="379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C++ dili ile  NESNE yönelimli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00CDF3-BBF1-45E0-A99D-01802D67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Akıllı </a:t>
            </a:r>
            <a:r>
              <a:rPr lang="tr-TR" dirty="0" err="1"/>
              <a:t>gÖSTERİCİLER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DADFF7-43AF-44EA-9E58-60C60C6DC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Ardışık konteynerler (sequential </a:t>
            </a:r>
            <a:r>
              <a:rPr lang="tr-TR" dirty="0" err="1">
                <a:latin typeface="Consolas" panose="020B0609020204030204" pitchFamily="49" charset="0"/>
              </a:rPr>
              <a:t>container</a:t>
            </a:r>
            <a:r>
              <a:rPr lang="tr-TR" dirty="0">
                <a:latin typeface="Consolas" panose="020B0609020204030204" pitchFamily="49" charset="0"/>
              </a:rPr>
              <a:t>), elemanları belirli bir doğrusal düzende depolarlar. Elemanları ve sırasını ve düzenlemesini yönetmek için işlevlere doğrudan erişim sağlarlar;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	Dizi (array): Bunlar sabit boyutlu eleman koleksiyonlarıdır.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	Vektör (</a:t>
            </a:r>
            <a:r>
              <a:rPr lang="tr-TR" dirty="0" err="1">
                <a:latin typeface="Consolas" panose="020B0609020204030204" pitchFamily="49" charset="0"/>
              </a:rPr>
              <a:t>vector</a:t>
            </a:r>
            <a:r>
              <a:rPr lang="tr-TR" dirty="0">
                <a:latin typeface="Consolas" panose="020B0609020204030204" pitchFamily="49" charset="0"/>
              </a:rPr>
              <a:t>): Gerektiğinde boyutunu değiştirebilen dinamik bir dizidir.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	İki Uçlu Kuyruk (</a:t>
            </a:r>
            <a:r>
              <a:rPr lang="tr-TR" dirty="0" err="1">
                <a:latin typeface="Consolas" panose="020B0609020204030204" pitchFamily="49" charset="0"/>
              </a:rPr>
              <a:t>deque</a:t>
            </a:r>
            <a:r>
              <a:rPr lang="tr-TR" dirty="0">
                <a:latin typeface="Consolas" panose="020B0609020204030204" pitchFamily="49" charset="0"/>
              </a:rPr>
              <a:t>): Her iki uçtan hızlı ekleme ve silmeye izin veren çift uçlu kuyruk.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	Liste (list): Çift yönlü yinelemeye izin veren çift bağlantılı liste.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	İleri Liste (</a:t>
            </a:r>
            <a:r>
              <a:rPr lang="tr-TR" dirty="0" err="1">
                <a:latin typeface="Consolas" panose="020B0609020204030204" pitchFamily="49" charset="0"/>
              </a:rPr>
              <a:t>forward</a:t>
            </a:r>
            <a:r>
              <a:rPr lang="tr-TR" dirty="0">
                <a:latin typeface="Consolas" panose="020B0609020204030204" pitchFamily="49" charset="0"/>
              </a:rPr>
              <a:t> list): Verimli ekleme ve silmeye izin veren ancak yalnızca bir yönde gezinmeye izin veren tek bağlantılı listedir.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	Dizgi (string): Diğer ardışık konteynerlere benzeyen dinamik bir karakter dizisidir.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982AB31-5270-416D-A0AE-DF7C693A2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Yanda </a:t>
            </a:r>
            <a:r>
              <a:rPr lang="tr-TR" sz="2000" b="1" dirty="0" err="1">
                <a:latin typeface="Consolas" panose="020B0609020204030204" pitchFamily="49" charset="0"/>
              </a:rPr>
              <a:t>vector</a:t>
            </a:r>
            <a:r>
              <a:rPr lang="tr-TR" sz="2000" dirty="0"/>
              <a:t> konteyner ve yineleyici örneği verilmiştir.</a:t>
            </a:r>
          </a:p>
        </p:txBody>
      </p:sp>
    </p:spTree>
    <p:extLst>
      <p:ext uri="{BB962C8B-B14F-4D97-AF65-F5344CB8AC3E}">
        <p14:creationId xmlns:p14="http://schemas.microsoft.com/office/powerpoint/2010/main" val="182315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AEC653-DA7D-45CE-AA31-6BA4C015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STL-</a:t>
            </a:r>
            <a:r>
              <a:rPr lang="tr-TR" dirty="0" err="1"/>
              <a:t>KonteyNEr</a:t>
            </a:r>
            <a:r>
              <a:rPr lang="tr-TR" dirty="0"/>
              <a:t> ŞABLONLARI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2D4D1-131C-4BB1-A0B9-0767F640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b="1" dirty="0"/>
              <a:t>Ardışık konteynerler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sequential </a:t>
            </a:r>
            <a:r>
              <a:rPr lang="tr-TR" dirty="0" err="1">
                <a:solidFill>
                  <a:srgbClr val="C00000"/>
                </a:solidFill>
              </a:rPr>
              <a:t>container</a:t>
            </a:r>
            <a:r>
              <a:rPr lang="tr-TR" dirty="0"/>
              <a:t>);</a:t>
            </a:r>
          </a:p>
          <a:p>
            <a:r>
              <a:rPr lang="tr-TR" dirty="0">
                <a:solidFill>
                  <a:srgbClr val="0000FF"/>
                </a:solidFill>
              </a:rPr>
              <a:t>Dizi</a:t>
            </a:r>
            <a:r>
              <a:rPr lang="tr-TR" dirty="0"/>
              <a:t> (</a:t>
            </a:r>
            <a:r>
              <a:rPr lang="tr-TR" dirty="0">
                <a:latin typeface="Consolas" panose="020B0609020204030204" pitchFamily="49" charset="0"/>
              </a:rPr>
              <a:t>array</a:t>
            </a:r>
            <a:r>
              <a:rPr lang="tr-TR" dirty="0"/>
              <a:t>): Bunlar sabit boyutlu eleman koleksiyonlarıdır. </a:t>
            </a:r>
          </a:p>
          <a:p>
            <a:r>
              <a:rPr lang="tr-TR" dirty="0">
                <a:solidFill>
                  <a:srgbClr val="0000FF"/>
                </a:solidFill>
              </a:rPr>
              <a:t>Vektör</a:t>
            </a:r>
            <a:r>
              <a:rPr lang="tr-TR" dirty="0"/>
              <a:t> (</a:t>
            </a:r>
            <a:r>
              <a:rPr lang="tr-TR" dirty="0" err="1">
                <a:latin typeface="Consolas" panose="020B0609020204030204" pitchFamily="49" charset="0"/>
              </a:rPr>
              <a:t>vector</a:t>
            </a:r>
            <a:r>
              <a:rPr lang="tr-TR" dirty="0"/>
              <a:t>): Gerektiğinde boyutunu değiştirebilen dinamik bir dizidir. </a:t>
            </a:r>
          </a:p>
          <a:p>
            <a:r>
              <a:rPr lang="tr-TR" dirty="0">
                <a:solidFill>
                  <a:srgbClr val="0000FF"/>
                </a:solidFill>
              </a:rPr>
              <a:t>İki Uçlu Kuyruk</a:t>
            </a:r>
            <a:r>
              <a:rPr lang="tr-TR" dirty="0"/>
              <a:t> (</a:t>
            </a:r>
            <a:r>
              <a:rPr lang="tr-TR" dirty="0" err="1">
                <a:latin typeface="Consolas" panose="020B0609020204030204" pitchFamily="49" charset="0"/>
              </a:rPr>
              <a:t>deque</a:t>
            </a:r>
            <a:r>
              <a:rPr lang="tr-TR" dirty="0"/>
              <a:t>): Her iki uçtan hızlı ekleme ve silmeye izin veren çift uçlu kuyruk. </a:t>
            </a:r>
          </a:p>
          <a:p>
            <a:r>
              <a:rPr lang="tr-TR" dirty="0">
                <a:solidFill>
                  <a:srgbClr val="0000FF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>
                <a:latin typeface="Consolas" panose="020B0609020204030204" pitchFamily="49" charset="0"/>
              </a:rPr>
              <a:t>list</a:t>
            </a:r>
            <a:r>
              <a:rPr lang="tr-TR" dirty="0"/>
              <a:t>): Çift yönlü yinelemeye izin veren çift bağlantılı liste. </a:t>
            </a:r>
          </a:p>
          <a:p>
            <a:r>
              <a:rPr lang="tr-TR" dirty="0"/>
              <a:t>İleri Liste (</a:t>
            </a:r>
            <a:r>
              <a:rPr lang="tr-TR" dirty="0" err="1">
                <a:latin typeface="Consolas" panose="020B0609020204030204" pitchFamily="49" charset="0"/>
              </a:rPr>
              <a:t>forward_list</a:t>
            </a:r>
            <a:r>
              <a:rPr lang="tr-TR" dirty="0"/>
              <a:t>): Verimli ekleme ve silmeye izin veren ancak yalnızca bir yönde gezinmeye izin veren tek bağlantılı listedir. </a:t>
            </a:r>
          </a:p>
          <a:p>
            <a:r>
              <a:rPr lang="tr-TR" dirty="0">
                <a:solidFill>
                  <a:srgbClr val="0000FF"/>
                </a:solidFill>
              </a:rPr>
              <a:t>Dizgi</a:t>
            </a:r>
            <a:r>
              <a:rPr lang="tr-TR" dirty="0"/>
              <a:t> (</a:t>
            </a:r>
            <a:r>
              <a:rPr lang="tr-TR" dirty="0">
                <a:latin typeface="Consolas" panose="020B0609020204030204" pitchFamily="49" charset="0"/>
              </a:rPr>
              <a:t>string</a:t>
            </a:r>
            <a:r>
              <a:rPr lang="tr-TR" dirty="0"/>
              <a:t>): Diğer ardışık konteynerlere benzeyen dinamik bir karakter dizisidir.</a:t>
            </a:r>
          </a:p>
          <a:p>
            <a:pPr marL="0" indent="0">
              <a:buNone/>
            </a:pPr>
            <a:r>
              <a:rPr lang="tr-TR" b="1" dirty="0"/>
              <a:t>İlişkili konteynerler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associated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container</a:t>
            </a:r>
            <a:r>
              <a:rPr lang="tr-TR" dirty="0"/>
              <a:t>);</a:t>
            </a:r>
          </a:p>
          <a:p>
            <a:r>
              <a:rPr lang="tr-TR" dirty="0">
                <a:solidFill>
                  <a:srgbClr val="0000FF"/>
                </a:solidFill>
              </a:rPr>
              <a:t>Küme</a:t>
            </a:r>
            <a:r>
              <a:rPr lang="tr-TR" dirty="0"/>
              <a:t> (</a:t>
            </a:r>
            <a:r>
              <a:rPr lang="tr-TR" dirty="0">
                <a:latin typeface="Consolas" panose="020B0609020204030204" pitchFamily="49" charset="0"/>
              </a:rPr>
              <a:t>set</a:t>
            </a:r>
            <a:r>
              <a:rPr lang="tr-TR" dirty="0"/>
              <a:t>): Belirli bir düzende sıralanmış benzersiz elemanların bir koleksiyonudur. </a:t>
            </a:r>
          </a:p>
          <a:p>
            <a:r>
              <a:rPr lang="tr-TR" dirty="0">
                <a:solidFill>
                  <a:srgbClr val="0000FF"/>
                </a:solidFill>
              </a:rPr>
              <a:t>Harita</a:t>
            </a:r>
            <a:r>
              <a:rPr lang="tr-TR" dirty="0"/>
              <a:t> (</a:t>
            </a:r>
            <a:r>
              <a:rPr lang="tr-TR" dirty="0">
                <a:latin typeface="Consolas" panose="020B0609020204030204" pitchFamily="49" charset="0"/>
              </a:rPr>
              <a:t>map</a:t>
            </a:r>
            <a:r>
              <a:rPr lang="tr-TR" dirty="0"/>
              <a:t>): Anahtarların benzersiz olduğu anahtar-değer çiftlerinin bir koleksiyonudur. </a:t>
            </a:r>
          </a:p>
          <a:p>
            <a:r>
              <a:rPr lang="tr-TR" dirty="0">
                <a:solidFill>
                  <a:srgbClr val="0000FF"/>
                </a:solidFill>
              </a:rPr>
              <a:t>Çoklu</a:t>
            </a:r>
            <a:r>
              <a:rPr lang="tr-TR" dirty="0"/>
              <a:t> </a:t>
            </a:r>
            <a:r>
              <a:rPr lang="tr-TR" dirty="0">
                <a:solidFill>
                  <a:srgbClr val="0000FF"/>
                </a:solidFill>
              </a:rPr>
              <a:t>Küme</a:t>
            </a:r>
            <a:r>
              <a:rPr lang="tr-TR" dirty="0"/>
              <a:t> (</a:t>
            </a:r>
            <a:r>
              <a:rPr lang="tr-TR" dirty="0" err="1">
                <a:latin typeface="Consolas" panose="020B0609020204030204" pitchFamily="49" charset="0"/>
              </a:rPr>
              <a:t>multiset</a:t>
            </a:r>
            <a:r>
              <a:rPr lang="tr-TR" dirty="0"/>
              <a:t>): Bir kümeye benzer, ancak yinelenen elemanların izin verir. </a:t>
            </a:r>
          </a:p>
          <a:p>
            <a:r>
              <a:rPr lang="tr-TR" dirty="0">
                <a:solidFill>
                  <a:srgbClr val="0000FF"/>
                </a:solidFill>
              </a:rPr>
              <a:t>Çoklu</a:t>
            </a:r>
            <a:r>
              <a:rPr lang="tr-TR" dirty="0"/>
              <a:t> </a:t>
            </a:r>
            <a:r>
              <a:rPr lang="tr-TR" dirty="0">
                <a:solidFill>
                  <a:srgbClr val="0000FF"/>
                </a:solidFill>
              </a:rPr>
              <a:t>Harita</a:t>
            </a:r>
            <a:r>
              <a:rPr lang="tr-TR" dirty="0"/>
              <a:t> (</a:t>
            </a:r>
            <a:r>
              <a:rPr lang="tr-TR" dirty="0" err="1">
                <a:latin typeface="Consolas" panose="020B0609020204030204" pitchFamily="49" charset="0"/>
              </a:rPr>
              <a:t>multimap</a:t>
            </a:r>
            <a:r>
              <a:rPr lang="tr-TR" dirty="0"/>
              <a:t>): Bir haritaya benzer, ancak yinelenen anahtarlara izin verir.</a:t>
            </a:r>
          </a:p>
          <a:p>
            <a:pPr marL="0" indent="0">
              <a:buNone/>
            </a:pPr>
            <a:r>
              <a:rPr lang="tr-TR" b="1" dirty="0"/>
              <a:t>Sıralanmamış ilişkisel konteynerler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unordered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associated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container</a:t>
            </a:r>
            <a:r>
              <a:rPr lang="tr-TR" dirty="0"/>
              <a:t>);</a:t>
            </a:r>
          </a:p>
          <a:p>
            <a:r>
              <a:rPr lang="tr-TR" dirty="0">
                <a:solidFill>
                  <a:srgbClr val="0000FF"/>
                </a:solidFill>
              </a:rPr>
              <a:t>Sıralanmamış Küme </a:t>
            </a:r>
            <a:r>
              <a:rPr lang="tr-TR" dirty="0"/>
              <a:t>(</a:t>
            </a:r>
            <a:r>
              <a:rPr lang="tr-TR" dirty="0" err="1">
                <a:latin typeface="Consolas" panose="020B0609020204030204" pitchFamily="49" charset="0"/>
              </a:rPr>
              <a:t>unordered_set</a:t>
            </a:r>
            <a:r>
              <a:rPr lang="tr-TR" dirty="0"/>
              <a:t>): Belirli bir sırası olmayan, benzersiz elemanlardan oluşan bir koleksiyondur.</a:t>
            </a:r>
          </a:p>
          <a:p>
            <a:r>
              <a:rPr lang="tr-TR" dirty="0">
                <a:solidFill>
                  <a:srgbClr val="0000FF"/>
                </a:solidFill>
              </a:rPr>
              <a:t>Sıralanmamış Harita </a:t>
            </a:r>
            <a:r>
              <a:rPr lang="tr-TR" dirty="0"/>
              <a:t>(</a:t>
            </a:r>
            <a:r>
              <a:rPr lang="tr-TR" dirty="0" err="1">
                <a:latin typeface="Consolas" panose="020B0609020204030204" pitchFamily="49" charset="0"/>
              </a:rPr>
              <a:t>unordered_map</a:t>
            </a:r>
            <a:r>
              <a:rPr lang="tr-TR" dirty="0"/>
              <a:t>): Belirli bir sırası olmayan, anahtar-değer çiftlerinden oluşan bir koleksiyondur.</a:t>
            </a:r>
          </a:p>
          <a:p>
            <a:r>
              <a:rPr lang="tr-TR" dirty="0">
                <a:solidFill>
                  <a:srgbClr val="0000FF"/>
                </a:solidFill>
              </a:rPr>
              <a:t>Sıralanmamış Çoklu Küme </a:t>
            </a:r>
            <a:r>
              <a:rPr lang="tr-TR" dirty="0"/>
              <a:t>(</a:t>
            </a:r>
            <a:r>
              <a:rPr lang="tr-TR" dirty="0" err="1">
                <a:latin typeface="Consolas" panose="020B0609020204030204" pitchFamily="49" charset="0"/>
              </a:rPr>
              <a:t>unordered_multiset</a:t>
            </a:r>
            <a:r>
              <a:rPr lang="tr-TR" dirty="0"/>
              <a:t>): Belirli bir sırası olmayan, yinelenen elemanlara izin verir. </a:t>
            </a:r>
          </a:p>
          <a:p>
            <a:r>
              <a:rPr lang="tr-TR" dirty="0">
                <a:solidFill>
                  <a:srgbClr val="0000FF"/>
                </a:solidFill>
              </a:rPr>
              <a:t>Sıralanmamış Çoklu Harita </a:t>
            </a:r>
            <a:r>
              <a:rPr lang="tr-TR" dirty="0"/>
              <a:t>(</a:t>
            </a:r>
            <a:r>
              <a:rPr lang="tr-TR" dirty="0" err="1">
                <a:latin typeface="Consolas" panose="020B0609020204030204" pitchFamily="49" charset="0"/>
              </a:rPr>
              <a:t>unordered_multimap</a:t>
            </a:r>
            <a:r>
              <a:rPr lang="tr-TR" dirty="0"/>
              <a:t>): Belirli bir sırası olmayan, yinelenen anahtarlara izin verir.</a:t>
            </a:r>
          </a:p>
          <a:p>
            <a:pPr marL="0" indent="0">
              <a:buNone/>
            </a:pPr>
            <a:r>
              <a:rPr lang="tr-TR" b="1" dirty="0"/>
              <a:t>Konteyner adaptörleri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container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adapter</a:t>
            </a:r>
            <a:r>
              <a:rPr lang="tr-TR" dirty="0"/>
              <a:t>);</a:t>
            </a:r>
          </a:p>
          <a:p>
            <a:r>
              <a:rPr lang="tr-TR" dirty="0">
                <a:solidFill>
                  <a:srgbClr val="0000FF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>
                <a:latin typeface="Consolas" panose="020B0609020204030204" pitchFamily="49" charset="0"/>
              </a:rPr>
              <a:t>stack</a:t>
            </a:r>
            <a:r>
              <a:rPr lang="tr-TR" dirty="0"/>
              <a:t>): Son Giren İlk Çıkar (last in first out-LIFO) ilkesini izleyen bir veri yapısıdır. </a:t>
            </a:r>
          </a:p>
          <a:p>
            <a:r>
              <a:rPr lang="tr-TR" dirty="0">
                <a:solidFill>
                  <a:srgbClr val="0000FF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>
                <a:latin typeface="Consolas" panose="020B0609020204030204" pitchFamily="49" charset="0"/>
              </a:rPr>
              <a:t>queue</a:t>
            </a:r>
            <a:r>
              <a:rPr lang="tr-TR" dirty="0"/>
              <a:t>): İlk Giren İlk Çıkar (first in first out-FIFO) ilkesini izleyen bir veri yapısıdır. </a:t>
            </a:r>
          </a:p>
          <a:p>
            <a:r>
              <a:rPr lang="tr-TR" dirty="0">
                <a:solidFill>
                  <a:srgbClr val="0000FF"/>
                </a:solidFill>
              </a:rPr>
              <a:t>Öncelikli</a:t>
            </a:r>
            <a:r>
              <a:rPr lang="tr-TR" dirty="0"/>
              <a:t> </a:t>
            </a:r>
            <a:r>
              <a:rPr lang="tr-TR" dirty="0">
                <a:solidFill>
                  <a:srgbClr val="0000FF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>
                <a:latin typeface="Consolas" panose="020B0609020204030204" pitchFamily="49" charset="0"/>
              </a:rPr>
              <a:t>priority_queue</a:t>
            </a:r>
            <a:r>
              <a:rPr lang="tr-TR" dirty="0"/>
              <a:t>): Elemanların önceliğe göre kaldırıldığı özel bir kuyruk türüdür.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5AC94EE-3431-40B1-B051-F6A223D26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Konteynerler, vektörler, listeler, kümeler ve haritalar gibi veri veya nesne küme/koleksiyonlarını depolamak ve yönetmek için kullanılan veri yapılarıdır (data </a:t>
            </a:r>
            <a:r>
              <a:rPr lang="tr-TR" sz="1800" dirty="0" err="1"/>
              <a:t>structures</a:t>
            </a:r>
            <a:r>
              <a:rPr lang="tr-TR" sz="1800" dirty="0"/>
              <a:t>). </a:t>
            </a:r>
          </a:p>
          <a:p>
            <a:r>
              <a:rPr lang="tr-TR" sz="1800" dirty="0"/>
              <a:t>Dinamik veri yapıları yapısal programlama sürecinde çokça geliştirilen ve artık standart hale gelen koleksiyonlardır. </a:t>
            </a:r>
          </a:p>
          <a:p>
            <a:r>
              <a:rPr lang="tr-TR" sz="1800" dirty="0"/>
              <a:t>C++ dilinde koleksiyonlar, artık hazır bir kütüphanedir. </a:t>
            </a:r>
          </a:p>
        </p:txBody>
      </p:sp>
    </p:spTree>
    <p:extLst>
      <p:ext uri="{BB962C8B-B14F-4D97-AF65-F5344CB8AC3E}">
        <p14:creationId xmlns:p14="http://schemas.microsoft.com/office/powerpoint/2010/main" val="199038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AEC653-DA7D-45CE-AA31-6BA4C015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STL-ALGORİTMA ŞABLONLARI</a:t>
            </a:r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25082947-901F-4C32-BDBA-54811D812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156689"/>
              </p:ext>
            </p:extLst>
          </p:nvPr>
        </p:nvGraphicFramePr>
        <p:xfrm>
          <a:off x="169649" y="191387"/>
          <a:ext cx="8077200" cy="5406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960864636"/>
                    </a:ext>
                  </a:extLst>
                </a:gridCol>
                <a:gridCol w="1266672">
                  <a:extLst>
                    <a:ext uri="{9D8B030D-6E8A-4147-A177-3AD203B41FA5}">
                      <a16:colId xmlns:a16="http://schemas.microsoft.com/office/drawing/2014/main" val="547134844"/>
                    </a:ext>
                  </a:extLst>
                </a:gridCol>
                <a:gridCol w="1738679">
                  <a:extLst>
                    <a:ext uri="{9D8B030D-6E8A-4147-A177-3AD203B41FA5}">
                      <a16:colId xmlns:a16="http://schemas.microsoft.com/office/drawing/2014/main" val="45547977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1567685"/>
                    </a:ext>
                  </a:extLst>
                </a:gridCol>
                <a:gridCol w="2036549">
                  <a:extLst>
                    <a:ext uri="{9D8B030D-6E8A-4147-A177-3AD203B41FA5}">
                      <a16:colId xmlns:a16="http://schemas.microsoft.com/office/drawing/2014/main" val="2000103876"/>
                    </a:ext>
                  </a:extLst>
                </a:gridCol>
              </a:tblGrid>
              <a:tr h="910272">
                <a:tc>
                  <a:txBody>
                    <a:bodyPr/>
                    <a:lstStyle/>
                    <a:p>
                      <a:r>
                        <a:rPr lang="tr-TR" sz="1600" dirty="0"/>
                        <a:t>Sıra Değiştirmeyen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Sıra Değiştiren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Sıralama ve Arama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Öbek ve Küme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Sayısal ve Diğer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87252"/>
                  </a:ext>
                </a:extLst>
              </a:tr>
              <a:tr h="369166">
                <a:tc>
                  <a:txBody>
                    <a:bodyPr/>
                    <a:lstStyle/>
                    <a:p>
                      <a:r>
                        <a:rPr lang="tr-TR" sz="1600" dirty="0" err="1"/>
                        <a:t>for_each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copy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make_heap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accumulate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06511"/>
                  </a:ext>
                </a:extLst>
              </a:tr>
              <a:tr h="369166">
                <a:tc>
                  <a:txBody>
                    <a:bodyPr/>
                    <a:lstStyle/>
                    <a:p>
                      <a:r>
                        <a:rPr lang="tr-TR" sz="1600" dirty="0" err="1"/>
                        <a:t>count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copy_if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stable_sort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push_heap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inner_product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51774"/>
                  </a:ext>
                </a:extLst>
              </a:tr>
              <a:tr h="637191">
                <a:tc>
                  <a:txBody>
                    <a:bodyPr/>
                    <a:lstStyle/>
                    <a:p>
                      <a:r>
                        <a:rPr lang="tr-TR" sz="1600" dirty="0" err="1"/>
                        <a:t>find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copy_n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partial_sort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pop_heap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adjacent_difference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746525"/>
                  </a:ext>
                </a:extLst>
              </a:tr>
              <a:tr h="369166">
                <a:tc>
                  <a:txBody>
                    <a:bodyPr/>
                    <a:lstStyle/>
                    <a:p>
                      <a:r>
                        <a:rPr lang="tr-TR" sz="1600" dirty="0" err="1"/>
                        <a:t>find_if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move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nth_element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sort_heap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partial_sum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59743"/>
                  </a:ext>
                </a:extLst>
              </a:tr>
              <a:tr h="369166">
                <a:tc>
                  <a:txBody>
                    <a:bodyPr/>
                    <a:lstStyle/>
                    <a:p>
                      <a:r>
                        <a:rPr lang="tr-TR" sz="1600" dirty="0" err="1"/>
                        <a:t>find_if_not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transform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379327"/>
                  </a:ext>
                </a:extLst>
              </a:tr>
              <a:tr h="369166">
                <a:tc>
                  <a:txBody>
                    <a:bodyPr/>
                    <a:lstStyle/>
                    <a:p>
                      <a:r>
                        <a:rPr lang="tr-TR" sz="1600" dirty="0" err="1"/>
                        <a:t>equal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remove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binary_search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set_union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generate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774174"/>
                  </a:ext>
                </a:extLst>
              </a:tr>
              <a:tr h="637191">
                <a:tc>
                  <a:txBody>
                    <a:bodyPr/>
                    <a:lstStyle/>
                    <a:p>
                      <a:r>
                        <a:rPr lang="tr-TR" sz="1600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remove_if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lower_bound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set_intersection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shuffle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57486"/>
                  </a:ext>
                </a:extLst>
              </a:tr>
              <a:tr h="369166"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upper_bound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set_differecne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partition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58202"/>
                  </a:ext>
                </a:extLst>
              </a:tr>
              <a:tr h="637191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reverse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equal_range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set_symmetric_difference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25875"/>
                  </a:ext>
                </a:extLst>
              </a:tr>
              <a:tr h="369166"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87993"/>
                  </a:ext>
                </a:extLst>
              </a:tr>
            </a:tbl>
          </a:graphicData>
        </a:graphic>
      </p:graphicFrame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5AC94EE-3431-40B1-B051-F6A223D26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Konteynerler, vektörler, listeler, kümeler ve haritalar gibi veri veya nesne küme/koleksiyonlarını depolamak ve yönetmek için kullanılan veri yapılarıdır (data </a:t>
            </a:r>
            <a:r>
              <a:rPr lang="tr-TR" sz="1800" dirty="0" err="1"/>
              <a:t>structures</a:t>
            </a:r>
            <a:r>
              <a:rPr lang="tr-TR" sz="1800" dirty="0"/>
              <a:t>). </a:t>
            </a:r>
          </a:p>
          <a:p>
            <a:r>
              <a:rPr lang="tr-TR" sz="1800" dirty="0"/>
              <a:t>Dinamik veri yapıları yapısal programlama sürecinde çokça geliştirilen ve artık standart hale gelen koleksiyonlardır. </a:t>
            </a:r>
          </a:p>
          <a:p>
            <a:r>
              <a:rPr lang="tr-TR" sz="1800" dirty="0"/>
              <a:t>C++ dilinde koleksiyonlar, artık hazır bir kütüphanedir. </a:t>
            </a:r>
          </a:p>
        </p:txBody>
      </p:sp>
    </p:spTree>
    <p:extLst>
      <p:ext uri="{BB962C8B-B14F-4D97-AF65-F5344CB8AC3E}">
        <p14:creationId xmlns:p14="http://schemas.microsoft.com/office/powerpoint/2010/main" val="244889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AEC653-DA7D-45CE-AA31-6BA4C015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STL-YİNLEME ŞABLONLARI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5AC94EE-3431-40B1-B051-F6A223D26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Standart Şablon Kütüphanesi'ndeki yineleyiciler (iterator), bir konteyner içindeki elemanlara gösterici görevi gören ve verilere erişmek ve bunları düzenlemek için tekdüze bir ara yüz sağlayan nesnelerdir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95E3605-3509-4518-9247-602975D5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Giriş Yineleyicileri </a:t>
            </a:r>
            <a:r>
              <a:rPr lang="tr-TR" dirty="0"/>
              <a:t>(input iterator): Elemanlara salt okunur erişime izin verirler. </a:t>
            </a:r>
          </a:p>
          <a:p>
            <a:r>
              <a:rPr lang="tr-TR" b="1" dirty="0">
                <a:solidFill>
                  <a:srgbClr val="0070C0"/>
                </a:solidFill>
              </a:rPr>
              <a:t>Çıkış Yineleyicileri </a:t>
            </a:r>
            <a:r>
              <a:rPr lang="tr-TR" dirty="0"/>
              <a:t>(output iterator): Elemanlara salt yazılır erişime izin verirler.</a:t>
            </a:r>
          </a:p>
          <a:p>
            <a:r>
              <a:rPr lang="tr-TR" b="1" dirty="0">
                <a:solidFill>
                  <a:srgbClr val="0070C0"/>
                </a:solidFill>
              </a:rPr>
              <a:t>İleri Yineleyiciler </a:t>
            </a:r>
            <a:r>
              <a:rPr lang="tr-TR" dirty="0"/>
              <a:t>(</a:t>
            </a:r>
            <a:r>
              <a:rPr lang="tr-TR" dirty="0" err="1"/>
              <a:t>forward</a:t>
            </a:r>
            <a:r>
              <a:rPr lang="tr-TR" dirty="0"/>
              <a:t> iterator): Artırılabilen okuma ve yazmaya izin verirler. </a:t>
            </a:r>
          </a:p>
          <a:p>
            <a:r>
              <a:rPr lang="tr-TR" b="1" dirty="0">
                <a:solidFill>
                  <a:srgbClr val="0070C0"/>
                </a:solidFill>
              </a:rPr>
              <a:t>Çift Yönlü Yineleyiciler </a:t>
            </a:r>
            <a:r>
              <a:rPr lang="tr-TR" dirty="0"/>
              <a:t>(</a:t>
            </a:r>
            <a:r>
              <a:rPr lang="tr-TR" dirty="0" err="1"/>
              <a:t>bidirectional</a:t>
            </a:r>
            <a:r>
              <a:rPr lang="tr-TR" dirty="0"/>
              <a:t> </a:t>
            </a:r>
            <a:r>
              <a:rPr lang="tr-TR" dirty="0" err="1"/>
              <a:t>iterators</a:t>
            </a:r>
            <a:r>
              <a:rPr lang="tr-TR" dirty="0"/>
              <a:t>): Artırılabilir ve azaltılabilirler. </a:t>
            </a:r>
          </a:p>
          <a:p>
            <a:r>
              <a:rPr lang="tr-TR" b="1" dirty="0">
                <a:solidFill>
                  <a:srgbClr val="0070C0"/>
                </a:solidFill>
              </a:rPr>
              <a:t>Rastgele Erişim Yineleyicileri </a:t>
            </a:r>
            <a:r>
              <a:rPr lang="tr-TR" dirty="0"/>
              <a:t>(</a:t>
            </a:r>
            <a:r>
              <a:rPr lang="tr-TR" dirty="0" err="1"/>
              <a:t>Random</a:t>
            </a:r>
            <a:r>
              <a:rPr lang="tr-TR" dirty="0"/>
              <a:t> Access </a:t>
            </a:r>
            <a:r>
              <a:rPr lang="tr-TR" dirty="0" err="1"/>
              <a:t>Iterator</a:t>
            </a:r>
            <a:r>
              <a:rPr lang="tr-TR" dirty="0"/>
              <a:t>): Aritmetik işlemleri desteklerler ve elemanlara doğrudan erişebilirler.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2080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16D8DD-956C-4CD5-9487-98620B58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Functors</a:t>
            </a:r>
            <a:r>
              <a:rPr lang="tr-TR" dirty="0"/>
              <a:t>-</a:t>
            </a:r>
            <a:br>
              <a:rPr lang="tr-TR" dirty="0"/>
            </a:br>
            <a:r>
              <a:rPr lang="tr-TR" dirty="0"/>
              <a:t>FONKSİYON NESNELERİ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23A6EE-FA1A-4C09-A332-EAE47ACA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bits</a:t>
            </a:r>
            <a:r>
              <a:rPr lang="tr-TR" dirty="0">
                <a:latin typeface="Consolas" panose="020B0609020204030204" pitchFamily="49" charset="0"/>
              </a:rPr>
              <a:t>/</a:t>
            </a:r>
            <a:r>
              <a:rPr lang="tr-TR" dirty="0" err="1">
                <a:latin typeface="Consolas" panose="020B0609020204030204" pitchFamily="49" charset="0"/>
              </a:rPr>
              <a:t>stdc</a:t>
            </a:r>
            <a:r>
              <a:rPr lang="tr-TR" dirty="0">
                <a:latin typeface="Consolas" panose="020B0609020204030204" pitchFamily="49" charset="0"/>
              </a:rPr>
              <a:t>++.h&gt;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transform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namespace std;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artirim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x) {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(x+1); }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dizi[] = {1, 2, 3, 4, 5};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adet =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dirty="0">
                <a:latin typeface="Consolas" panose="020B0609020204030204" pitchFamily="49" charset="0"/>
              </a:rPr>
              <a:t>(dizi)/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dirty="0">
                <a:latin typeface="Consolas" panose="020B0609020204030204" pitchFamily="49" charset="0"/>
              </a:rPr>
              <a:t>(dizi[0]);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    Aşağıdaki dönüşüm fonksiyonu ile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    dizi elemanları 1 artırılıyor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*/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 err="1">
                <a:latin typeface="Consolas" panose="020B0609020204030204" pitchFamily="49" charset="0"/>
              </a:rPr>
              <a:t>transform</a:t>
            </a:r>
            <a:r>
              <a:rPr lang="tr-TR" dirty="0">
                <a:latin typeface="Consolas" panose="020B0609020204030204" pitchFamily="49" charset="0"/>
              </a:rPr>
              <a:t>(dizi, </a:t>
            </a:r>
            <a:r>
              <a:rPr lang="tr-TR" dirty="0" err="1">
                <a:latin typeface="Consolas" panose="020B0609020204030204" pitchFamily="49" charset="0"/>
              </a:rPr>
              <a:t>dizi+adet</a:t>
            </a:r>
            <a:r>
              <a:rPr lang="tr-TR" dirty="0">
                <a:latin typeface="Consolas" panose="020B0609020204030204" pitchFamily="49" charset="0"/>
              </a:rPr>
              <a:t>, dizi,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artirim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i=0; i&lt;adet; i++)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	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dizi[i] &lt;&lt;" ";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BC7D949-6DF6-4BBE-89DB-F3A9FDFB2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fonksiyon çağrı işleci (</a:t>
            </a:r>
            <a:r>
              <a:rPr lang="tr-TR" sz="2800" dirty="0" err="1"/>
              <a:t>functor</a:t>
            </a:r>
            <a:r>
              <a:rPr lang="tr-TR" sz="2800" dirty="0"/>
              <a:t>) ile bir fonksiyonmuş gibi çağrılabilen bir nesnedir. </a:t>
            </a:r>
          </a:p>
          <a:p>
            <a:endParaRPr lang="tr-TR" sz="2800" dirty="0"/>
          </a:p>
          <a:p>
            <a:r>
              <a:rPr lang="tr-TR" sz="2800" dirty="0"/>
              <a:t>Nesneler fonksiyon olabileceği gibi sınıf da olabilir.</a:t>
            </a:r>
          </a:p>
        </p:txBody>
      </p:sp>
    </p:spTree>
    <p:extLst>
      <p:ext uri="{BB962C8B-B14F-4D97-AF65-F5344CB8AC3E}">
        <p14:creationId xmlns:p14="http://schemas.microsoft.com/office/powerpoint/2010/main" val="297340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16D8DD-956C-4CD5-9487-98620B58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Functors</a:t>
            </a:r>
            <a:r>
              <a:rPr lang="tr-TR" dirty="0"/>
              <a:t>-</a:t>
            </a:r>
            <a:br>
              <a:rPr lang="tr-TR" dirty="0"/>
            </a:br>
            <a:r>
              <a:rPr lang="tr-TR" dirty="0"/>
              <a:t>FONKSİYON NESNELERİ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23A6EE-FA1A-4C09-A332-EAE47ACA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bits</a:t>
            </a:r>
            <a:r>
              <a:rPr lang="tr-TR" dirty="0">
                <a:latin typeface="Consolas" panose="020B0609020204030204" pitchFamily="49" charset="0"/>
              </a:rPr>
              <a:t>/</a:t>
            </a:r>
            <a:r>
              <a:rPr lang="tr-TR" dirty="0" err="1">
                <a:latin typeface="Consolas" panose="020B0609020204030204" pitchFamily="49" charset="0"/>
              </a:rPr>
              <a:t>stdc</a:t>
            </a:r>
            <a:r>
              <a:rPr lang="tr-TR" dirty="0">
                <a:latin typeface="Consolas" panose="020B0609020204030204" pitchFamily="49" charset="0"/>
              </a:rPr>
              <a:t>++.h&gt;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transform</a:t>
            </a:r>
            <a:endParaRPr lang="tr-T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dirty="0">
                <a:latin typeface="Consolas" panose="020B0609020204030204" pitchFamily="49" charset="0"/>
              </a:rPr>
              <a:t> std;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artirim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Functor</a:t>
            </a:r>
            <a:endParaRPr lang="tr-T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tr-T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lang="tr-T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 err="1">
                <a:latin typeface="Consolas" panose="020B0609020204030204" pitchFamily="49" charset="0"/>
              </a:rPr>
              <a:t>artirim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n) :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(n) { }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Aşağıda verilen işleç önyüklemesi ile 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arr_sayi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kadar artırım işlemi yapılacaktır. */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operator () 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pMiktar</a:t>
            </a:r>
            <a:r>
              <a:rPr lang="tr-TR" dirty="0">
                <a:latin typeface="Consolas" panose="020B0609020204030204" pitchFamily="49" charset="0"/>
              </a:rPr>
              <a:t>) const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	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 + </a:t>
            </a:r>
            <a:r>
              <a:rPr lang="tr-TR" dirty="0" err="1">
                <a:latin typeface="Consolas" panose="020B0609020204030204" pitchFamily="49" charset="0"/>
              </a:rPr>
              <a:t>pMiktar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dizi[] = {1, 2, 3, 4, 5};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adet =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dirty="0">
                <a:latin typeface="Consolas" panose="020B0609020204030204" pitchFamily="49" charset="0"/>
              </a:rPr>
              <a:t>(dizi)/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dirty="0">
                <a:latin typeface="Consolas" panose="020B0609020204030204" pitchFamily="49" charset="0"/>
              </a:rPr>
              <a:t>(dizi[0]);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miktar = 5;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 err="1">
                <a:latin typeface="Consolas" panose="020B0609020204030204" pitchFamily="49" charset="0"/>
              </a:rPr>
              <a:t>transform</a:t>
            </a:r>
            <a:r>
              <a:rPr lang="tr-TR" dirty="0">
                <a:latin typeface="Consolas" panose="020B0609020204030204" pitchFamily="49" charset="0"/>
              </a:rPr>
              <a:t>(dizi, </a:t>
            </a:r>
            <a:r>
              <a:rPr lang="tr-TR" dirty="0" err="1">
                <a:latin typeface="Consolas" panose="020B0609020204030204" pitchFamily="49" charset="0"/>
              </a:rPr>
              <a:t>dizi+adet</a:t>
            </a:r>
            <a:r>
              <a:rPr lang="tr-TR" dirty="0">
                <a:latin typeface="Consolas" panose="020B0609020204030204" pitchFamily="49" charset="0"/>
              </a:rPr>
              <a:t>, dizi,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artirim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(miktar)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i=0; i&lt;adet; i++)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	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dizi[i] &lt;&lt; " ";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BC7D949-6DF6-4BBE-89DB-F3A9FDFB2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fonksiyon çağrı işleci (</a:t>
            </a:r>
            <a:r>
              <a:rPr lang="tr-TR" sz="2800" dirty="0" err="1"/>
              <a:t>functor</a:t>
            </a:r>
            <a:r>
              <a:rPr lang="tr-TR" sz="2800" dirty="0"/>
              <a:t>) ile bir fonksiyonmuş gibi çağrılabilen bir nesnedir. </a:t>
            </a:r>
          </a:p>
        </p:txBody>
      </p:sp>
    </p:spTree>
    <p:extLst>
      <p:ext uri="{BB962C8B-B14F-4D97-AF65-F5344CB8AC3E}">
        <p14:creationId xmlns:p14="http://schemas.microsoft.com/office/powerpoint/2010/main" val="131842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642A5BFA-DB58-4F5F-A05D-C7AEC2A8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Bazı konteyner Şablonları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6D894F7F-8858-4507-9E35-BE9198BFB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6152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16D8DD-956C-4CD5-9487-98620B58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/>
              <a:t>std::array</a:t>
            </a:r>
            <a:br>
              <a:rPr lang="tr-TR" cap="none" dirty="0"/>
            </a:br>
            <a:r>
              <a:rPr lang="tr-TR" cap="none" dirty="0"/>
              <a:t>başlatma (ilk değer verme)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23A6EE-FA1A-4C09-A332-EAE47ACA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std::array&lt;int, 3&gt; a { 0, 1, 2 };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buna eşdeğer ifade: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std::array&lt;int, 3&gt; a 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tr-TR" sz="1800" dirty="0">
                <a:latin typeface="Consolas" panose="020B0609020204030204" pitchFamily="49" charset="0"/>
              </a:rPr>
              <a:t> { 0, 1, 2 };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//bir başka diziden başlatma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std::array&lt;int, 3&gt; a2(a);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//kopya yapıcı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buna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eşdeğer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ifade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std::array&lt;int, 3&gt; a2 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</a:rPr>
              <a:t> a;</a:t>
            </a: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//taşıma yapıcısı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std::array&lt;int, 3&gt; a</a:t>
            </a:r>
            <a:r>
              <a:rPr lang="tr-T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std::array&lt;int, 3&gt;{ 0, 1, 2 };</a:t>
            </a:r>
            <a:endParaRPr lang="tr-TR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8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 A { int values[3]; }; </a:t>
            </a:r>
            <a:endParaRPr lang="tr-TR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std::array&lt;A, 2&gt; a5{ 0, 1, 2, 3, 4, 5 };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buna eşdeğer ifade:</a:t>
            </a:r>
          </a:p>
          <a:p>
            <a:pPr marL="0" indent="0">
              <a:buNone/>
            </a:pPr>
            <a:r>
              <a:rPr lang="tr-TR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std::array&lt;A, 2&gt; a5 = { 0, 1, 2, 3, 4, 5 };</a:t>
            </a:r>
          </a:p>
          <a:p>
            <a:pPr marL="0" indent="0">
              <a:buNone/>
            </a:pPr>
            <a:r>
              <a:rPr lang="tr-TR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std::array&lt;A, 2&gt; a6{ A{ 0, 1, 2 }, A{ 3, 4, 5 } };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buna eşdeğer ifade:</a:t>
            </a:r>
          </a:p>
          <a:p>
            <a:pPr marL="0" indent="0">
              <a:buNone/>
            </a:pPr>
            <a:r>
              <a:rPr lang="tr-TR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std::array&lt;A, 2&gt; a6 = { A{ 0, 1, 2 }, A{ 3, 4, 5 } };</a:t>
            </a:r>
          </a:p>
          <a:p>
            <a:pPr marL="0" indent="0">
              <a:buNone/>
            </a:pPr>
            <a:r>
              <a:rPr lang="tr-TR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std::array&lt;A, 2&gt; a7{{ { 0, 1, 2 }, { 3, 4, 5 } }};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buna eşdeğer ifade:</a:t>
            </a:r>
          </a:p>
          <a:p>
            <a:pPr marL="0" indent="0">
              <a:buNone/>
            </a:pPr>
            <a:r>
              <a:rPr lang="tr-TR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std::array&lt;A, 2&gt; a7 = {{ { 0, 1, 2 }, { 3, 4, 5 } }};</a:t>
            </a:r>
          </a:p>
          <a:p>
            <a:pPr marL="0" indent="0">
              <a:buNone/>
            </a:pPr>
            <a:endParaRPr lang="tr-TR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8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BC7D949-6DF6-4BBE-89DB-F3A9FDFB2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800" dirty="0"/>
              <a:t>C dilinden bildiğimiz dizilere benzer ancak her türlü veri tipiyle oluşturulabilir. Bu sınıf şablonunun iki parametresi vardır; </a:t>
            </a:r>
            <a:r>
              <a:rPr lang="tr-TR" sz="2800" b="1" dirty="0" err="1">
                <a:latin typeface="Consolas" panose="020B0609020204030204" pitchFamily="49" charset="0"/>
              </a:rPr>
              <a:t>class</a:t>
            </a:r>
            <a:r>
              <a:rPr lang="tr-TR" sz="2800" b="1" dirty="0">
                <a:latin typeface="Consolas" panose="020B0609020204030204" pitchFamily="49" charset="0"/>
              </a:rPr>
              <a:t> T</a:t>
            </a:r>
            <a:r>
              <a:rPr lang="tr-TR" sz="2800" dirty="0"/>
              <a:t> Dizi elemanlarının veri tipini belirtir, </a:t>
            </a:r>
            <a:r>
              <a:rPr lang="tr-TR" sz="2800" b="1" dirty="0">
                <a:latin typeface="Consolas" panose="020B0609020204030204" pitchFamily="49" charset="0"/>
              </a:rPr>
              <a:t>std::</a:t>
            </a:r>
            <a:r>
              <a:rPr lang="tr-TR" sz="2800" b="1" dirty="0" err="1">
                <a:latin typeface="Consolas" panose="020B0609020204030204" pitchFamily="49" charset="0"/>
              </a:rPr>
              <a:t>size_t</a:t>
            </a:r>
            <a:r>
              <a:rPr lang="tr-TR" sz="2800" b="1" dirty="0">
                <a:latin typeface="Consolas" panose="020B0609020204030204" pitchFamily="49" charset="0"/>
              </a:rPr>
              <a:t> N </a:t>
            </a:r>
            <a:r>
              <a:rPr lang="tr-TR" sz="2800" dirty="0"/>
              <a:t>ise Dizide kaç eleman olduğunu belirtir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533973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94097F-932D-4D5D-8D48-1AD3A211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/>
              <a:t>std::array</a:t>
            </a:r>
            <a:br>
              <a:rPr lang="tr-TR" cap="none" dirty="0"/>
            </a:br>
            <a:r>
              <a:rPr lang="tr-TR" cap="none" dirty="0"/>
              <a:t>elemanlara erişim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EE3C1A-3B3F-4977-A5A5-D37D5F0AC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&lt;array&gt;</a:t>
            </a:r>
          </a:p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std::array&lt;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, 3&gt; </a:t>
            </a:r>
            <a:r>
              <a:rPr lang="tr-TR" sz="1600" dirty="0" err="1">
                <a:latin typeface="Consolas" panose="020B0609020204030204" pitchFamily="49" charset="0"/>
              </a:rPr>
              <a:t>arr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arr.at(0) = 3;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//0. Elemana 2 atandı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arr.at(1) = 4;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//1. Elemana 2 atandı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arr.at(2) = 6;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//2. Elemana 2 atandı</a:t>
            </a:r>
          </a:p>
          <a:p>
            <a:pPr marL="0" indent="0">
              <a:buNone/>
            </a:pPr>
            <a:endParaRPr lang="tr-TR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a = arr.at(0);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değişkenine 0. Dizi elemanı atandı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b = arr.at(1);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değişkenine 1. Dizi elemanı atandı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c = arr.at(2);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değişkenine 2. Dizi elemanı atandı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sv-SE" sz="1600" dirty="0">
                <a:latin typeface="Consolas" panose="020B0609020204030204" pitchFamily="49" charset="0"/>
              </a:rPr>
              <a:t> arr[0] = 3;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    arr[1] = 4;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    arr[2] = 6;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    </a:t>
            </a: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600" dirty="0">
                <a:latin typeface="Consolas" panose="020B0609020204030204" pitchFamily="49" charset="0"/>
              </a:rPr>
              <a:t> a</a:t>
            </a:r>
            <a:r>
              <a:rPr lang="tr-TR" sz="1600" dirty="0">
                <a:latin typeface="Consolas" panose="020B0609020204030204" pitchFamily="49" charset="0"/>
              </a:rPr>
              <a:t>1</a:t>
            </a:r>
            <a:r>
              <a:rPr lang="sv-SE" sz="1600" dirty="0">
                <a:latin typeface="Consolas" panose="020B0609020204030204" pitchFamily="49" charset="0"/>
              </a:rPr>
              <a:t> = arr[0]; 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    </a:t>
            </a: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600" dirty="0">
                <a:latin typeface="Consolas" panose="020B0609020204030204" pitchFamily="49" charset="0"/>
              </a:rPr>
              <a:t> b</a:t>
            </a:r>
            <a:r>
              <a:rPr lang="tr-TR" sz="1600" dirty="0">
                <a:latin typeface="Consolas" panose="020B0609020204030204" pitchFamily="49" charset="0"/>
              </a:rPr>
              <a:t>1</a:t>
            </a:r>
            <a:r>
              <a:rPr lang="sv-SE" sz="1600" dirty="0">
                <a:latin typeface="Consolas" panose="020B0609020204030204" pitchFamily="49" charset="0"/>
              </a:rPr>
              <a:t> = arr[1]; 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    </a:t>
            </a: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600" dirty="0">
                <a:latin typeface="Consolas" panose="020B0609020204030204" pitchFamily="49" charset="0"/>
              </a:rPr>
              <a:t> c</a:t>
            </a:r>
            <a:r>
              <a:rPr lang="tr-TR" sz="1600" dirty="0">
                <a:latin typeface="Consolas" panose="020B0609020204030204" pitchFamily="49" charset="0"/>
              </a:rPr>
              <a:t>1</a:t>
            </a:r>
            <a:r>
              <a:rPr lang="sv-SE" sz="1600" dirty="0">
                <a:latin typeface="Consolas" panose="020B0609020204030204" pitchFamily="49" charset="0"/>
              </a:rPr>
              <a:t> = arr[2]; 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 std::array&lt;int, 3&gt;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tr-TR" sz="1600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std::get&lt;0&gt;(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tr-TR" sz="1600" dirty="0">
                <a:latin typeface="Consolas" panose="020B0609020204030204" pitchFamily="49" charset="0"/>
              </a:rPr>
              <a:t>22</a:t>
            </a:r>
            <a:r>
              <a:rPr lang="en-US" sz="1600" dirty="0">
                <a:latin typeface="Consolas" panose="020B0609020204030204" pitchFamily="49" charset="0"/>
              </a:rPr>
              <a:t>) = 3;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std::get&lt;1&gt;(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) = 4;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std::get&lt;2&gt;(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tr-TR" sz="1600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) = 6;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a</a:t>
            </a:r>
            <a:r>
              <a:rPr lang="tr-TR" sz="1600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= std::get&lt;0&gt;(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tr-TR" sz="1600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b</a:t>
            </a:r>
            <a:r>
              <a:rPr lang="tr-TR" sz="1600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= std::get&lt;1&gt;(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tr-TR" sz="1600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</a:t>
            </a:r>
            <a:r>
              <a:rPr lang="tr-TR" sz="1600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= std::get&lt;2&gt;(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tr-TR" sz="1600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); 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a3 = </a:t>
            </a:r>
            <a:r>
              <a:rPr lang="tr-TR" sz="1600" dirty="0" err="1">
                <a:latin typeface="Consolas" panose="020B0609020204030204" pitchFamily="49" charset="0"/>
              </a:rPr>
              <a:t>arr.front</a:t>
            </a:r>
            <a:r>
              <a:rPr lang="tr-TR" sz="1600" dirty="0">
                <a:latin typeface="Consolas" panose="020B0609020204030204" pitchFamily="49" charset="0"/>
              </a:rPr>
              <a:t>();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//ilk eleman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a4 = </a:t>
            </a:r>
            <a:r>
              <a:rPr lang="tr-TR" sz="1600" dirty="0" err="1">
                <a:latin typeface="Consolas" panose="020B0609020204030204" pitchFamily="49" charset="0"/>
              </a:rPr>
              <a:t>arr.back</a:t>
            </a:r>
            <a:r>
              <a:rPr lang="tr-TR" sz="1600" dirty="0">
                <a:latin typeface="Consolas" panose="020B0609020204030204" pitchFamily="49" charset="0"/>
              </a:rPr>
              <a:t>();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//son eleman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tr-TR" sz="1600" dirty="0">
                <a:latin typeface="Consolas" panose="020B0609020204030204" pitchFamily="49" charset="0"/>
              </a:rPr>
              <a:t> i : </a:t>
            </a:r>
            <a:r>
              <a:rPr lang="tr-TR" sz="1600" dirty="0" err="1">
                <a:latin typeface="Consolas" panose="020B0609020204030204" pitchFamily="49" charset="0"/>
              </a:rPr>
              <a:t>arr</a:t>
            </a:r>
            <a:r>
              <a:rPr lang="tr-TR" sz="1600" dirty="0">
                <a:latin typeface="Consolas" panose="020B0609020204030204" pitchFamily="49" charset="0"/>
              </a:rPr>
              <a:t>)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//foreach ile elemanlara erişim.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std::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i &lt;&lt; std::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66A4F74-6825-48CD-A0E8-CC6A3B60B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787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94097F-932D-4D5D-8D48-1AD3A211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/>
              <a:t>std::</a:t>
            </a:r>
            <a:r>
              <a:rPr lang="tr-TR" cap="none" dirty="0" err="1"/>
              <a:t>vector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EE3C1A-3B3F-4977-A5A5-D37D5F0AC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iostream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vector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vector</a:t>
            </a:r>
            <a:r>
              <a:rPr lang="tr-TR" sz="1600" dirty="0">
                <a:latin typeface="Consolas" panose="020B0609020204030204" pitchFamily="49" charset="0"/>
              </a:rPr>
              <a:t>&lt;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&gt; v{ 1, 2, 3 };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[] işleci: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a = v[1];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v[1] = 4;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at() fonksiyonu: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b = v.at(2);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v.at(2) = 5;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//int c = v.at(3); // Hata 4. Eleman Yok!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(std::</a:t>
            </a:r>
            <a:r>
              <a:rPr lang="tr-TR" sz="1600" dirty="0" err="1">
                <a:latin typeface="Consolas" panose="020B0609020204030204" pitchFamily="49" charset="0"/>
              </a:rPr>
              <a:t>size_t</a:t>
            </a:r>
            <a:r>
              <a:rPr lang="tr-TR" sz="1600" dirty="0">
                <a:latin typeface="Consolas" panose="020B0609020204030204" pitchFamily="49" charset="0"/>
              </a:rPr>
              <a:t> i = 0; i &lt; </a:t>
            </a:r>
            <a:r>
              <a:rPr lang="tr-TR" sz="1600" dirty="0" err="1">
                <a:latin typeface="Consolas" panose="020B0609020204030204" pitchFamily="49" charset="0"/>
              </a:rPr>
              <a:t>v.size</a:t>
            </a:r>
            <a:r>
              <a:rPr lang="tr-TR" sz="1600" dirty="0">
                <a:latin typeface="Consolas" panose="020B0609020204030204" pitchFamily="49" charset="0"/>
              </a:rPr>
              <a:t>(); ++i)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v[i] = 1;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a1 = </a:t>
            </a:r>
            <a:r>
              <a:rPr lang="tr-TR" sz="1600" dirty="0" err="1">
                <a:latin typeface="Consolas" panose="020B0609020204030204" pitchFamily="49" charset="0"/>
              </a:rPr>
              <a:t>v.front</a:t>
            </a:r>
            <a:r>
              <a:rPr lang="tr-TR" sz="1600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v.front</a:t>
            </a:r>
            <a:r>
              <a:rPr lang="tr-TR" sz="1600" dirty="0">
                <a:latin typeface="Consolas" panose="020B0609020204030204" pitchFamily="49" charset="0"/>
              </a:rPr>
              <a:t>() = 3;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b1 = </a:t>
            </a:r>
            <a:r>
              <a:rPr lang="tr-TR" sz="1600" dirty="0" err="1">
                <a:latin typeface="Consolas" panose="020B0609020204030204" pitchFamily="49" charset="0"/>
              </a:rPr>
              <a:t>v.back</a:t>
            </a:r>
            <a:r>
              <a:rPr lang="tr-TR" sz="1600" dirty="0">
                <a:latin typeface="Consolas" panose="020B0609020204030204" pitchFamily="49" charset="0"/>
              </a:rPr>
              <a:t>();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Eşdeğerdir: v[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v.size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 - 1]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v.back</a:t>
            </a:r>
            <a:r>
              <a:rPr lang="tr-TR" sz="1600" dirty="0">
                <a:latin typeface="Consolas" panose="020B0609020204030204" pitchFamily="49" charset="0"/>
              </a:rPr>
              <a:t>() = 7;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66A4F74-6825-48CD-A0E8-CC6A3B60B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Bir vektör, otomatik olarak işlenen depolamaya sahip dinamik bir dizidir. </a:t>
            </a:r>
          </a:p>
        </p:txBody>
      </p:sp>
    </p:spTree>
    <p:extLst>
      <p:ext uri="{BB962C8B-B14F-4D97-AF65-F5344CB8AC3E}">
        <p14:creationId xmlns:p14="http://schemas.microsoft.com/office/powerpoint/2010/main" val="223365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4E2FC8-61AA-D466-6F76-71131FCB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JENERİK (GENERIC) programlama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10FAD42-AF8F-E8F6-634E-A931E99319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Şablonlar (template), farklı veri tipleriyle çalışan fonksiyonlar, sınıflar, algoritmaları tekrar tekrar yazmamak için bir programlama türü olan jenerik programlamanın (</a:t>
            </a:r>
            <a:r>
              <a:rPr lang="tr-TR" dirty="0" err="1"/>
              <a:t>generic</a:t>
            </a:r>
            <a:r>
              <a:rPr lang="tr-TR" dirty="0"/>
              <a:t> programming) temelini oluşturur. </a:t>
            </a:r>
          </a:p>
          <a:p>
            <a:pPr marL="0" indent="0">
              <a:buNone/>
            </a:pPr>
            <a:r>
              <a:rPr lang="tr-TR" dirty="0"/>
              <a:t>Yani jenerik programlamada veri tiplerine bağlı olmadan fonksiyon, sınıf ve algoritma oluşturmamızı sağlar.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2D2793F3-5442-4BBF-AEC6-7D9852136C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87338" y="3328515"/>
            <a:ext cx="5695950" cy="1636070"/>
          </a:xfrm>
        </p:spPr>
      </p:pic>
    </p:spTree>
    <p:extLst>
      <p:ext uri="{BB962C8B-B14F-4D97-AF65-F5344CB8AC3E}">
        <p14:creationId xmlns:p14="http://schemas.microsoft.com/office/powerpoint/2010/main" val="693959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94097F-932D-4D5D-8D48-1AD3A211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/>
              <a:t>std::</a:t>
            </a:r>
            <a:r>
              <a:rPr lang="tr-TR" cap="none" dirty="0" err="1"/>
              <a:t>vector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EE3C1A-3B3F-4977-A5A5-D37D5F0AC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iostream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vector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 ()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vector</a:t>
            </a:r>
            <a:r>
              <a:rPr lang="tr-TR" sz="1600" dirty="0">
                <a:latin typeface="Consolas" panose="020B0609020204030204" pitchFamily="49" charset="0"/>
              </a:rPr>
              <a:t>&lt;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&gt; v;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toplam (0);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i=1;i&lt;=10;i++) </a:t>
            </a:r>
            <a:r>
              <a:rPr lang="tr-TR" sz="1600" dirty="0" err="1">
                <a:latin typeface="Consolas" panose="020B0609020204030204" pitchFamily="49" charset="0"/>
              </a:rPr>
              <a:t>v.push_back</a:t>
            </a:r>
            <a:r>
              <a:rPr lang="tr-TR" sz="1600" dirty="0">
                <a:latin typeface="Consolas" panose="020B0609020204030204" pitchFamily="49" charset="0"/>
              </a:rPr>
              <a:t>(i); </a:t>
            </a:r>
          </a:p>
          <a:p>
            <a:pPr marL="0" indent="0"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//vektör 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oluştutulup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elemanlar ekleniyor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600" dirty="0">
                <a:latin typeface="Consolas" panose="020B0609020204030204" pitchFamily="49" charset="0"/>
              </a:rPr>
              <a:t> (!</a:t>
            </a:r>
            <a:r>
              <a:rPr lang="tr-TR" sz="1600" dirty="0" err="1">
                <a:latin typeface="Consolas" panose="020B0609020204030204" pitchFamily="49" charset="0"/>
              </a:rPr>
              <a:t>v.empty</a:t>
            </a:r>
            <a:r>
              <a:rPr lang="tr-TR" sz="1600" dirty="0">
                <a:latin typeface="Consolas" panose="020B0609020204030204" pitchFamily="49" charset="0"/>
              </a:rPr>
              <a:t>()) </a:t>
            </a:r>
          </a:p>
          <a:p>
            <a:pPr marL="0" indent="0"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//vektörün boş olup olmadığı kontrol edilip ilerleniyor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toplam += </a:t>
            </a:r>
            <a:r>
              <a:rPr lang="tr-TR" sz="1600" dirty="0" err="1">
                <a:latin typeface="Consolas" panose="020B0609020204030204" pitchFamily="49" charset="0"/>
              </a:rPr>
              <a:t>v.back</a:t>
            </a:r>
            <a:r>
              <a:rPr lang="tr-TR" sz="1600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</a:t>
            </a:r>
            <a:r>
              <a:rPr lang="tr-TR" sz="1600" dirty="0" err="1">
                <a:latin typeface="Consolas" panose="020B0609020204030204" pitchFamily="49" charset="0"/>
              </a:rPr>
              <a:t>v.pop_back</a:t>
            </a:r>
            <a:r>
              <a:rPr lang="tr-TR" sz="1600" dirty="0">
                <a:latin typeface="Consolas" panose="020B0609020204030204" pitchFamily="49" charset="0"/>
              </a:rPr>
              <a:t>();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//son elemanı vektörden çıkar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std::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"toplam: " &lt;&lt; toplam &lt;&lt; std::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66A4F74-6825-48CD-A0E8-CC6A3B60B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84899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94097F-932D-4D5D-8D48-1AD3A211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/>
              <a:t>std::</a:t>
            </a:r>
            <a:r>
              <a:rPr lang="tr-TR" cap="none" dirty="0" err="1"/>
              <a:t>pair</a:t>
            </a:r>
            <a:endParaRPr lang="tr-TR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EE3C1A-3B3F-4977-A5A5-D37D5F0AC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iostream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utility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vector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algorithm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&lt;string&gt;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std::</a:t>
            </a:r>
            <a:r>
              <a:rPr lang="tr-TR" sz="1600" dirty="0" err="1">
                <a:latin typeface="Consolas" panose="020B0609020204030204" pitchFamily="49" charset="0"/>
              </a:rPr>
              <a:t>vector</a:t>
            </a:r>
            <a:r>
              <a:rPr lang="tr-TR" sz="1600" dirty="0">
                <a:latin typeface="Consolas" panose="020B0609020204030204" pitchFamily="49" charset="0"/>
              </a:rPr>
              <a:t>&lt;std::</a:t>
            </a:r>
            <a:r>
              <a:rPr lang="tr-TR" sz="1600" dirty="0" err="1">
                <a:latin typeface="Consolas" panose="020B0609020204030204" pitchFamily="49" charset="0"/>
              </a:rPr>
              <a:t>pair</a:t>
            </a:r>
            <a:r>
              <a:rPr lang="tr-TR" sz="1600" dirty="0">
                <a:latin typeface="Consolas" panose="020B0609020204030204" pitchFamily="49" charset="0"/>
              </a:rPr>
              <a:t>&lt;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, std::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600" dirty="0">
                <a:latin typeface="Consolas" panose="020B0609020204030204" pitchFamily="49" charset="0"/>
              </a:rPr>
              <a:t>&gt;&gt; v =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       { {2, "Ali"}, {2, "Mustafa"}, {1, "İlhan"} };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std::sort(</a:t>
            </a:r>
            <a:r>
              <a:rPr lang="tr-TR" sz="1600" dirty="0" err="1">
                <a:latin typeface="Consolas" panose="020B0609020204030204" pitchFamily="49" charset="0"/>
              </a:rPr>
              <a:t>v.begin</a:t>
            </a:r>
            <a:r>
              <a:rPr lang="tr-TR" sz="1600" dirty="0">
                <a:latin typeface="Consolas" panose="020B0609020204030204" pitchFamily="49" charset="0"/>
              </a:rPr>
              <a:t>(), </a:t>
            </a:r>
            <a:r>
              <a:rPr lang="tr-TR" sz="1600" dirty="0" err="1">
                <a:latin typeface="Consolas" panose="020B0609020204030204" pitchFamily="49" charset="0"/>
              </a:rPr>
              <a:t>v.end</a:t>
            </a:r>
            <a:r>
              <a:rPr lang="tr-TR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(const auto&amp; p: v)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std::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"(" &lt;&lt; </a:t>
            </a:r>
            <a:r>
              <a:rPr lang="tr-TR" sz="1600" dirty="0" err="1">
                <a:latin typeface="Consolas" panose="020B0609020204030204" pitchFamily="49" charset="0"/>
              </a:rPr>
              <a:t>p.first</a:t>
            </a:r>
            <a:r>
              <a:rPr lang="tr-TR" sz="1600" dirty="0">
                <a:latin typeface="Consolas" panose="020B0609020204030204" pitchFamily="49" charset="0"/>
              </a:rPr>
              <a:t> &lt;&lt; "," &lt;&lt; </a:t>
            </a:r>
            <a:r>
              <a:rPr lang="tr-TR" sz="1600" dirty="0" err="1">
                <a:latin typeface="Consolas" panose="020B0609020204030204" pitchFamily="49" charset="0"/>
              </a:rPr>
              <a:t>p.second</a:t>
            </a:r>
            <a:r>
              <a:rPr lang="tr-TR" sz="1600" dirty="0">
                <a:latin typeface="Consolas" panose="020B0609020204030204" pitchFamily="49" charset="0"/>
              </a:rPr>
              <a:t> &lt;&lt; ") ";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66A4F74-6825-48CD-A0E8-CC6A3B60B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benzersiz anahtarlara sahip anahtar-değer çiftleri (key-value </a:t>
            </a:r>
            <a:r>
              <a:rPr lang="tr-TR" sz="2800" dirty="0" err="1"/>
              <a:t>pair</a:t>
            </a:r>
            <a:r>
              <a:rPr lang="tr-TR" sz="2800" dirty="0"/>
              <a:t>) içeren sıralı bir ilişkisel konteynerlerdir.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596077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94097F-932D-4D5D-8D48-1AD3A211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/>
              <a:t>std::map,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EE3C1A-3B3F-4977-A5A5-D37D5F0AC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iostream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&lt;map&gt;</a:t>
            </a:r>
          </a:p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    std::map </a:t>
            </a:r>
            <a:r>
              <a:rPr lang="tr-TR" sz="1600" dirty="0">
                <a:latin typeface="Consolas" panose="020B0609020204030204" pitchFamily="49" charset="0"/>
              </a:rPr>
              <a:t>&lt;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, std::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600" dirty="0">
                <a:latin typeface="Consolas" panose="020B0609020204030204" pitchFamily="49" charset="0"/>
              </a:rPr>
              <a:t> &gt; </a:t>
            </a:r>
            <a:r>
              <a:rPr lang="tr-TR" sz="1600" dirty="0" err="1">
                <a:latin typeface="Consolas" panose="020B0609020204030204" pitchFamily="49" charset="0"/>
              </a:rPr>
              <a:t>siralama</a:t>
            </a:r>
            <a:r>
              <a:rPr lang="tr-TR" sz="1600" dirty="0"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                              std::</a:t>
            </a:r>
            <a:r>
              <a:rPr lang="tr-TR" sz="1600" dirty="0" err="1">
                <a:latin typeface="Consolas" panose="020B0609020204030204" pitchFamily="49" charset="0"/>
              </a:rPr>
              <a:t>make_pair</a:t>
            </a:r>
            <a:r>
              <a:rPr lang="tr-TR" sz="1600" dirty="0">
                <a:latin typeface="Consolas" panose="020B0609020204030204" pitchFamily="49" charset="0"/>
              </a:rPr>
              <a:t>(2, "</a:t>
            </a:r>
            <a:r>
              <a:rPr lang="tr-TR" sz="1600" dirty="0" err="1">
                <a:latin typeface="Consolas" panose="020B0609020204030204" pitchFamily="49" charset="0"/>
              </a:rPr>
              <a:t>ahmet</a:t>
            </a:r>
            <a:r>
              <a:rPr lang="tr-TR" sz="1600" dirty="0">
                <a:latin typeface="Consolas" panose="020B0609020204030204" pitchFamily="49" charset="0"/>
              </a:rPr>
              <a:t>"),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                              std::</a:t>
            </a:r>
            <a:r>
              <a:rPr lang="tr-TR" sz="1600" dirty="0" err="1">
                <a:latin typeface="Consolas" panose="020B0609020204030204" pitchFamily="49" charset="0"/>
              </a:rPr>
              <a:t>make_pair</a:t>
            </a:r>
            <a:r>
              <a:rPr lang="tr-TR" sz="1600" dirty="0">
                <a:latin typeface="Consolas" panose="020B0609020204030204" pitchFamily="49" charset="0"/>
              </a:rPr>
              <a:t>(1, "ali") };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siralama</a:t>
            </a:r>
            <a:r>
              <a:rPr lang="tr-TR" sz="1600" dirty="0">
                <a:latin typeface="Consolas" panose="020B0609020204030204" pitchFamily="49" charset="0"/>
              </a:rPr>
              <a:t>[1]="</a:t>
            </a:r>
            <a:r>
              <a:rPr lang="tr-TR" sz="1600" dirty="0" err="1">
                <a:latin typeface="Consolas" panose="020B0609020204030204" pitchFamily="49" charset="0"/>
              </a:rPr>
              <a:t>mustafa</a:t>
            </a:r>
            <a:r>
              <a:rPr lang="tr-TR" sz="1600" dirty="0"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std::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siralama.at(2) &lt;&lt; std::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ahmet</a:t>
            </a:r>
            <a:endParaRPr lang="tr-TR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tr-TR" sz="1600" dirty="0">
                <a:latin typeface="Consolas" panose="020B0609020204030204" pitchFamily="49" charset="0"/>
              </a:rPr>
              <a:t> it = </a:t>
            </a:r>
            <a:r>
              <a:rPr lang="tr-TR" sz="1600" dirty="0" err="1">
                <a:latin typeface="Consolas" panose="020B0609020204030204" pitchFamily="49" charset="0"/>
              </a:rPr>
              <a:t>siralama.begin</a:t>
            </a:r>
            <a:r>
              <a:rPr lang="tr-TR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std::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it-&gt;first &lt;&lt; " : " &lt;&lt; it-&gt;</a:t>
            </a:r>
            <a:r>
              <a:rPr lang="tr-TR" sz="1600" dirty="0" err="1">
                <a:latin typeface="Consolas" panose="020B0609020204030204" pitchFamily="49" charset="0"/>
              </a:rPr>
              <a:t>second</a:t>
            </a:r>
            <a:r>
              <a:rPr lang="tr-TR" sz="1600" dirty="0">
                <a:latin typeface="Consolas" panose="020B0609020204030204" pitchFamily="49" charset="0"/>
              </a:rPr>
              <a:t> &lt;&lt; std::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"1 : 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mustafa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it++;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std::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it-&gt;first &lt;&lt; " : " &lt;&lt; it-&gt;</a:t>
            </a:r>
            <a:r>
              <a:rPr lang="tr-TR" sz="1600" dirty="0" err="1">
                <a:latin typeface="Consolas" panose="020B0609020204030204" pitchFamily="49" charset="0"/>
              </a:rPr>
              <a:t>second</a:t>
            </a:r>
            <a:r>
              <a:rPr lang="tr-TR" sz="1600" dirty="0">
                <a:latin typeface="Consolas" panose="020B0609020204030204" pitchFamily="49" charset="0"/>
              </a:rPr>
              <a:t> &lt;&lt; std::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"2 : 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ahmet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std::map &lt; std::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600" dirty="0">
                <a:latin typeface="Consolas" panose="020B0609020204030204" pitchFamily="49" charset="0"/>
              </a:rPr>
              <a:t> ,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&gt; notlar {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                              std::</a:t>
            </a:r>
            <a:r>
              <a:rPr lang="tr-TR" sz="1600" dirty="0" err="1">
                <a:latin typeface="Consolas" panose="020B0609020204030204" pitchFamily="49" charset="0"/>
              </a:rPr>
              <a:t>make_pair</a:t>
            </a:r>
            <a:r>
              <a:rPr lang="tr-TR" sz="1600" dirty="0">
                <a:latin typeface="Consolas" panose="020B0609020204030204" pitchFamily="49" charset="0"/>
              </a:rPr>
              <a:t>("ahmet",100),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                              std::</a:t>
            </a:r>
            <a:r>
              <a:rPr lang="tr-TR" sz="1600" dirty="0" err="1">
                <a:latin typeface="Consolas" panose="020B0609020204030204" pitchFamily="49" charset="0"/>
              </a:rPr>
              <a:t>make_pair</a:t>
            </a:r>
            <a:r>
              <a:rPr lang="tr-TR" sz="1600" dirty="0">
                <a:latin typeface="Consolas" panose="020B0609020204030204" pitchFamily="49" charset="0"/>
              </a:rPr>
              <a:t>("ali",90),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                              std::</a:t>
            </a:r>
            <a:r>
              <a:rPr lang="tr-TR" sz="1600" dirty="0" err="1">
                <a:latin typeface="Consolas" panose="020B0609020204030204" pitchFamily="49" charset="0"/>
              </a:rPr>
              <a:t>make_pair</a:t>
            </a:r>
            <a:r>
              <a:rPr lang="tr-TR" sz="1600" dirty="0">
                <a:latin typeface="Consolas" panose="020B0609020204030204" pitchFamily="49" charset="0"/>
              </a:rPr>
              <a:t>("mustafa",85)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                              };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notlar["</a:t>
            </a:r>
            <a:r>
              <a:rPr lang="tr-TR" sz="1600" dirty="0" err="1">
                <a:latin typeface="Consolas" panose="020B0609020204030204" pitchFamily="49" charset="0"/>
              </a:rPr>
              <a:t>mustafa</a:t>
            </a:r>
            <a:r>
              <a:rPr lang="tr-TR" sz="1600" dirty="0">
                <a:latin typeface="Consolas" panose="020B0609020204030204" pitchFamily="49" charset="0"/>
              </a:rPr>
              <a:t>"]=95;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std::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notlar.at("ali") &lt;&lt; std::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 // 90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tr-TR" sz="1600" dirty="0">
                <a:latin typeface="Consolas" panose="020B0609020204030204" pitchFamily="49" charset="0"/>
              </a:rPr>
              <a:t> it2 = </a:t>
            </a:r>
            <a:r>
              <a:rPr lang="tr-TR" sz="1600" dirty="0" err="1">
                <a:latin typeface="Consolas" panose="020B0609020204030204" pitchFamily="49" charset="0"/>
              </a:rPr>
              <a:t>notlar.rbegin</a:t>
            </a:r>
            <a:r>
              <a:rPr lang="tr-TR" sz="1600" dirty="0">
                <a:latin typeface="Consolas" panose="020B0609020204030204" pitchFamily="49" charset="0"/>
              </a:rPr>
              <a:t>(); //tersten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std::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it2-&gt;first &lt;&lt; " : " &lt;&lt; it2-&gt;</a:t>
            </a:r>
            <a:r>
              <a:rPr lang="tr-TR" sz="1600" dirty="0" err="1">
                <a:latin typeface="Consolas" panose="020B0609020204030204" pitchFamily="49" charset="0"/>
              </a:rPr>
              <a:t>second</a:t>
            </a:r>
            <a:r>
              <a:rPr lang="tr-TR" sz="1600" dirty="0">
                <a:latin typeface="Consolas" panose="020B0609020204030204" pitchFamily="49" charset="0"/>
              </a:rPr>
              <a:t> &lt;&lt; std::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"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mustafa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95"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it2++;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std::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it2-&gt;first &lt;&lt; " : " &lt;&lt; it2-&gt;</a:t>
            </a:r>
            <a:r>
              <a:rPr lang="tr-TR" sz="1600" dirty="0" err="1">
                <a:latin typeface="Consolas" panose="020B0609020204030204" pitchFamily="49" charset="0"/>
              </a:rPr>
              <a:t>second</a:t>
            </a:r>
            <a:r>
              <a:rPr lang="tr-TR" sz="1600" dirty="0">
                <a:latin typeface="Consolas" panose="020B0609020204030204" pitchFamily="49" charset="0"/>
              </a:rPr>
              <a:t> &lt;&lt; std::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"ali: 90«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66A4F74-6825-48CD-A0E8-CC6A3B60B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tr-TR" sz="2800" dirty="0"/>
              <a:t>std::map veya std::</a:t>
            </a:r>
            <a:r>
              <a:rPr lang="tr-TR" sz="2800" dirty="0" err="1"/>
              <a:t>multimap'ten</a:t>
            </a:r>
            <a:r>
              <a:rPr lang="tr-TR" sz="2800" dirty="0"/>
              <a:t> herhangi birini kullanmak için &lt;map&gt; başlık dosyası projeye dahil edilmelidir.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tr-TR" sz="2800" dirty="0"/>
              <a:t>std::map ve std::</a:t>
            </a:r>
            <a:r>
              <a:rPr lang="tr-TR" sz="2800" dirty="0" err="1"/>
              <a:t>multimap</a:t>
            </a:r>
            <a:r>
              <a:rPr lang="tr-TR" sz="2800" dirty="0"/>
              <a:t> her ikisi de elemanlarının anahtarların artan sırasına göre sıralanmış halde tutar.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tr-TR" sz="2800" dirty="0"/>
              <a:t>std::</a:t>
            </a:r>
            <a:r>
              <a:rPr lang="tr-TR" sz="2800" dirty="0" err="1"/>
              <a:t>multimap</a:t>
            </a:r>
            <a:r>
              <a:rPr lang="tr-TR" sz="2800" dirty="0"/>
              <a:t> durumunda, aynı anahtarın değerleri için sıralama yapılmaz.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tr-TR" sz="2800" dirty="0"/>
              <a:t>std::map ve std::</a:t>
            </a:r>
            <a:r>
              <a:rPr lang="tr-TR" sz="2800" dirty="0" err="1"/>
              <a:t>multimap</a:t>
            </a:r>
            <a:r>
              <a:rPr lang="tr-TR" sz="2800" dirty="0"/>
              <a:t> arasındaki temel fark, std::</a:t>
            </a:r>
            <a:r>
              <a:rPr lang="tr-TR" sz="2800" dirty="0" err="1"/>
              <a:t>map'in</a:t>
            </a:r>
            <a:r>
              <a:rPr lang="tr-TR" sz="2800" dirty="0"/>
              <a:t> aynı anahtar için yinelenen değerlere izin vermemesidir.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855181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94097F-932D-4D5D-8D48-1AD3A211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/>
              <a:t>std::</a:t>
            </a:r>
            <a:r>
              <a:rPr lang="tr-TR" cap="none" dirty="0" err="1"/>
              <a:t>multimap</a:t>
            </a:r>
            <a:endParaRPr lang="tr-TR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EE3C1A-3B3F-4977-A5A5-D37D5F0AC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iostream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&lt;map&gt;</a:t>
            </a:r>
          </a:p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multimap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>
                <a:latin typeface="Consolas" panose="020B0609020204030204" pitchFamily="49" charset="0"/>
              </a:rPr>
              <a:t>&lt;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, std::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600" dirty="0">
                <a:latin typeface="Consolas" panose="020B0609020204030204" pitchFamily="49" charset="0"/>
              </a:rPr>
              <a:t> &gt; </a:t>
            </a:r>
            <a:r>
              <a:rPr lang="tr-TR" sz="1600" dirty="0" err="1">
                <a:latin typeface="Consolas" panose="020B0609020204030204" pitchFamily="49" charset="0"/>
              </a:rPr>
              <a:t>mmp</a:t>
            </a:r>
            <a:r>
              <a:rPr lang="tr-TR" sz="1600" dirty="0"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                              std::</a:t>
            </a:r>
            <a:r>
              <a:rPr lang="tr-TR" sz="1600" dirty="0" err="1">
                <a:latin typeface="Consolas" panose="020B0609020204030204" pitchFamily="49" charset="0"/>
              </a:rPr>
              <a:t>make_pair</a:t>
            </a:r>
            <a:r>
              <a:rPr lang="tr-TR" sz="1600" dirty="0">
                <a:latin typeface="Consolas" panose="020B0609020204030204" pitchFamily="49" charset="0"/>
              </a:rPr>
              <a:t>(2, "</a:t>
            </a:r>
            <a:r>
              <a:rPr lang="tr-TR" sz="1600" dirty="0" err="1">
                <a:latin typeface="Consolas" panose="020B0609020204030204" pitchFamily="49" charset="0"/>
              </a:rPr>
              <a:t>ahmet</a:t>
            </a:r>
            <a:r>
              <a:rPr lang="tr-TR" sz="1600" dirty="0">
                <a:latin typeface="Consolas" panose="020B0609020204030204" pitchFamily="49" charset="0"/>
              </a:rPr>
              <a:t>"),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                              std::</a:t>
            </a:r>
            <a:r>
              <a:rPr lang="tr-TR" sz="1600" dirty="0" err="1">
                <a:latin typeface="Consolas" panose="020B0609020204030204" pitchFamily="49" charset="0"/>
              </a:rPr>
              <a:t>make_pair</a:t>
            </a:r>
            <a:r>
              <a:rPr lang="tr-TR" sz="1600" dirty="0">
                <a:latin typeface="Consolas" panose="020B0609020204030204" pitchFamily="49" charset="0"/>
              </a:rPr>
              <a:t>(1, "ali"),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                              std::</a:t>
            </a:r>
            <a:r>
              <a:rPr lang="tr-TR" sz="1600" dirty="0" err="1">
                <a:latin typeface="Consolas" panose="020B0609020204030204" pitchFamily="49" charset="0"/>
              </a:rPr>
              <a:t>make_pair</a:t>
            </a:r>
            <a:r>
              <a:rPr lang="tr-TR" sz="1600" dirty="0">
                <a:latin typeface="Consolas" panose="020B0609020204030204" pitchFamily="49" charset="0"/>
              </a:rPr>
              <a:t>(2, "</a:t>
            </a:r>
            <a:r>
              <a:rPr lang="tr-TR" sz="1600" dirty="0" err="1">
                <a:latin typeface="Consolas" panose="020B0609020204030204" pitchFamily="49" charset="0"/>
              </a:rPr>
              <a:t>mustafa</a:t>
            </a:r>
            <a:r>
              <a:rPr lang="tr-TR" sz="1600" dirty="0">
                <a:latin typeface="Consolas" panose="020B0609020204030204" pitchFamily="49" charset="0"/>
              </a:rPr>
              <a:t>")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tr-TR" sz="1600" dirty="0">
                <a:latin typeface="Consolas" panose="020B0609020204030204" pitchFamily="49" charset="0"/>
              </a:rPr>
              <a:t> it = </a:t>
            </a:r>
            <a:r>
              <a:rPr lang="tr-TR" sz="1600" dirty="0" err="1">
                <a:latin typeface="Consolas" panose="020B0609020204030204" pitchFamily="49" charset="0"/>
              </a:rPr>
              <a:t>mmp.begin</a:t>
            </a:r>
            <a:r>
              <a:rPr lang="tr-TR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std::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it-&gt;first &lt;&lt; " : " &lt;&lt; it-&gt;</a:t>
            </a:r>
            <a:r>
              <a:rPr lang="tr-TR" sz="1600" dirty="0" err="1">
                <a:latin typeface="Consolas" panose="020B0609020204030204" pitchFamily="49" charset="0"/>
              </a:rPr>
              <a:t>second</a:t>
            </a:r>
            <a:r>
              <a:rPr lang="tr-TR" sz="1600" dirty="0">
                <a:latin typeface="Consolas" panose="020B0609020204030204" pitchFamily="49" charset="0"/>
              </a:rPr>
              <a:t> &lt;&lt; std::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//"1 : ali"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it++;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std::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it-&gt;first &lt;&lt; " : " &lt;&lt; it-&gt;</a:t>
            </a:r>
            <a:r>
              <a:rPr lang="tr-TR" sz="1600" dirty="0" err="1">
                <a:latin typeface="Consolas" panose="020B0609020204030204" pitchFamily="49" charset="0"/>
              </a:rPr>
              <a:t>second</a:t>
            </a:r>
            <a:r>
              <a:rPr lang="tr-TR" sz="1600" dirty="0">
                <a:latin typeface="Consolas" panose="020B0609020204030204" pitchFamily="49" charset="0"/>
              </a:rPr>
              <a:t> &lt;&lt; std::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//"2 : 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ahmet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it++;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std::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it-&gt;first &lt;&lt; " : " &lt;&lt; it-&gt;</a:t>
            </a:r>
            <a:r>
              <a:rPr lang="tr-TR" sz="1600" dirty="0" err="1">
                <a:latin typeface="Consolas" panose="020B0609020204030204" pitchFamily="49" charset="0"/>
              </a:rPr>
              <a:t>second</a:t>
            </a:r>
            <a:r>
              <a:rPr lang="tr-TR" sz="1600" dirty="0">
                <a:latin typeface="Consolas" panose="020B0609020204030204" pitchFamily="49" charset="0"/>
              </a:rPr>
              <a:t> &lt;&lt; std::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//"2 : 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mustafa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std::map &lt;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, std::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600" dirty="0">
                <a:latin typeface="Consolas" panose="020B0609020204030204" pitchFamily="49" charset="0"/>
              </a:rPr>
              <a:t> &gt; </a:t>
            </a:r>
            <a:r>
              <a:rPr lang="tr-TR" sz="1600" dirty="0" err="1">
                <a:latin typeface="Consolas" panose="020B0609020204030204" pitchFamily="49" charset="0"/>
              </a:rPr>
              <a:t>mp</a:t>
            </a:r>
            <a:r>
              <a:rPr lang="tr-TR" sz="1600" dirty="0"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                          std::</a:t>
            </a:r>
            <a:r>
              <a:rPr lang="tr-TR" sz="1600" dirty="0" err="1">
                <a:latin typeface="Consolas" panose="020B0609020204030204" pitchFamily="49" charset="0"/>
              </a:rPr>
              <a:t>make_pair</a:t>
            </a:r>
            <a:r>
              <a:rPr lang="tr-TR" sz="1600" dirty="0">
                <a:latin typeface="Consolas" panose="020B0609020204030204" pitchFamily="49" charset="0"/>
              </a:rPr>
              <a:t>(2, "</a:t>
            </a:r>
            <a:r>
              <a:rPr lang="tr-TR" sz="1600" dirty="0" err="1">
                <a:latin typeface="Consolas" panose="020B0609020204030204" pitchFamily="49" charset="0"/>
              </a:rPr>
              <a:t>ahmet</a:t>
            </a:r>
            <a:r>
              <a:rPr lang="tr-TR" sz="1600" dirty="0">
                <a:latin typeface="Consolas" panose="020B0609020204030204" pitchFamily="49" charset="0"/>
              </a:rPr>
              <a:t>"),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                          std::</a:t>
            </a:r>
            <a:r>
              <a:rPr lang="tr-TR" sz="1600" dirty="0" err="1">
                <a:latin typeface="Consolas" panose="020B0609020204030204" pitchFamily="49" charset="0"/>
              </a:rPr>
              <a:t>make_pair</a:t>
            </a:r>
            <a:r>
              <a:rPr lang="tr-TR" sz="1600" dirty="0">
                <a:latin typeface="Consolas" panose="020B0609020204030204" pitchFamily="49" charset="0"/>
              </a:rPr>
              <a:t>(1, "ali"),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                          std::</a:t>
            </a:r>
            <a:r>
              <a:rPr lang="tr-TR" sz="1600" dirty="0" err="1">
                <a:latin typeface="Consolas" panose="020B0609020204030204" pitchFamily="49" charset="0"/>
              </a:rPr>
              <a:t>make_pair</a:t>
            </a:r>
            <a:r>
              <a:rPr lang="tr-TR" sz="1600" dirty="0">
                <a:latin typeface="Consolas" panose="020B0609020204030204" pitchFamily="49" charset="0"/>
              </a:rPr>
              <a:t>(2, "</a:t>
            </a:r>
            <a:r>
              <a:rPr lang="tr-TR" sz="1600" dirty="0" err="1">
                <a:latin typeface="Consolas" panose="020B0609020204030204" pitchFamily="49" charset="0"/>
              </a:rPr>
              <a:t>mustafa</a:t>
            </a:r>
            <a:r>
              <a:rPr lang="tr-TR" sz="1600" dirty="0">
                <a:latin typeface="Consolas" panose="020B0609020204030204" pitchFamily="49" charset="0"/>
              </a:rPr>
              <a:t>") </a:t>
            </a:r>
          </a:p>
          <a:p>
            <a:pPr marL="0" indent="0"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  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Aynı 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anathardan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var!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tr-TR" sz="1600" dirty="0">
                <a:latin typeface="Consolas" panose="020B0609020204030204" pitchFamily="49" charset="0"/>
              </a:rPr>
              <a:t> it2 = </a:t>
            </a:r>
            <a:r>
              <a:rPr lang="tr-TR" sz="1600" dirty="0" err="1">
                <a:latin typeface="Consolas" panose="020B0609020204030204" pitchFamily="49" charset="0"/>
              </a:rPr>
              <a:t>mp.rbegin</a:t>
            </a:r>
            <a:r>
              <a:rPr lang="tr-TR" sz="1600" dirty="0">
                <a:latin typeface="Consolas" panose="020B0609020204030204" pitchFamily="49" charset="0"/>
              </a:rPr>
              <a:t>(); //tersten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std::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it2-&gt;first &lt;&lt; " : " &lt;&lt; it2-&gt;</a:t>
            </a:r>
            <a:r>
              <a:rPr lang="tr-TR" sz="1600" dirty="0" err="1">
                <a:latin typeface="Consolas" panose="020B0609020204030204" pitchFamily="49" charset="0"/>
              </a:rPr>
              <a:t>second</a:t>
            </a:r>
            <a:r>
              <a:rPr lang="tr-TR" sz="1600" dirty="0">
                <a:latin typeface="Consolas" panose="020B0609020204030204" pitchFamily="49" charset="0"/>
              </a:rPr>
              <a:t> &lt;&lt; std::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//"2 : 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ahmet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it2++;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std::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it2-&gt;first &lt;&lt; " : " &lt;&lt; it2-&gt;</a:t>
            </a:r>
            <a:r>
              <a:rPr lang="tr-TR" sz="1600" dirty="0" err="1">
                <a:latin typeface="Consolas" panose="020B0609020204030204" pitchFamily="49" charset="0"/>
              </a:rPr>
              <a:t>second</a:t>
            </a:r>
            <a:r>
              <a:rPr lang="tr-TR" sz="1600" dirty="0">
                <a:latin typeface="Consolas" panose="020B0609020204030204" pitchFamily="49" charset="0"/>
              </a:rPr>
              <a:t> &lt;&lt; std::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//"1 : ali"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66A4F74-6825-48CD-A0E8-CC6A3B60B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tr-TR" sz="2800" dirty="0"/>
              <a:t>std::map veya std::</a:t>
            </a:r>
            <a:r>
              <a:rPr lang="tr-TR" sz="2800" dirty="0" err="1"/>
              <a:t>multimap'ten</a:t>
            </a:r>
            <a:r>
              <a:rPr lang="tr-TR" sz="2800" dirty="0"/>
              <a:t> herhangi birini kullanmak için &lt;map&gt; başlık dosyası projeye dahil edilmelidir.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tr-TR" sz="2800" dirty="0"/>
              <a:t>std::map ve std::</a:t>
            </a:r>
            <a:r>
              <a:rPr lang="tr-TR" sz="2800" dirty="0" err="1"/>
              <a:t>multimap</a:t>
            </a:r>
            <a:r>
              <a:rPr lang="tr-TR" sz="2800" dirty="0"/>
              <a:t> her ikisi de elemanlarının anahtarların artan sırasına göre sıralanmış halde tutar.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tr-TR" sz="2800" dirty="0"/>
              <a:t>std::</a:t>
            </a:r>
            <a:r>
              <a:rPr lang="tr-TR" sz="2800" dirty="0" err="1"/>
              <a:t>multimap</a:t>
            </a:r>
            <a:r>
              <a:rPr lang="tr-TR" sz="2800" dirty="0"/>
              <a:t> durumunda, aynı anahtarın değerleri için sıralama yapılmaz.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tr-TR" sz="2800" dirty="0"/>
              <a:t>std::map ve std::</a:t>
            </a:r>
            <a:r>
              <a:rPr lang="tr-TR" sz="2800" dirty="0" err="1"/>
              <a:t>multimap</a:t>
            </a:r>
            <a:r>
              <a:rPr lang="tr-TR" sz="2800" dirty="0"/>
              <a:t> arasındaki temel fark, std::</a:t>
            </a:r>
            <a:r>
              <a:rPr lang="tr-TR" sz="2800" dirty="0" err="1"/>
              <a:t>map'in</a:t>
            </a:r>
            <a:r>
              <a:rPr lang="tr-TR" sz="2800" dirty="0"/>
              <a:t> aynı anahtar için yinelenen değerlere izin vermemesidir.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405001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94097F-932D-4D5D-8D48-1AD3A211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/>
              <a:t>std::list ve std::</a:t>
            </a:r>
            <a:r>
              <a:rPr lang="tr-TR" cap="none" dirty="0" err="1"/>
              <a:t>forwardlist</a:t>
            </a:r>
            <a:endParaRPr lang="tr-TR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EE3C1A-3B3F-4977-A5A5-D37D5F0AC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forward_list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&lt;list&gt;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iostream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tr-TR" sz="1600" dirty="0">
                <a:latin typeface="Consolas" panose="020B0609020204030204" pitchFamily="49" charset="0"/>
              </a:rPr>
              <a:t>&lt;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tr-TR" sz="1600" dirty="0">
                <a:latin typeface="Consolas" panose="020B0609020204030204" pitchFamily="49" charset="0"/>
              </a:rPr>
              <a:t> T&gt; std::</a:t>
            </a:r>
            <a:r>
              <a:rPr lang="tr-TR" sz="1600" dirty="0" err="1">
                <a:latin typeface="Consolas" panose="020B0609020204030204" pitchFamily="49" charset="0"/>
              </a:rPr>
              <a:t>ostream</a:t>
            </a:r>
            <a:r>
              <a:rPr lang="tr-TR" sz="1600" dirty="0">
                <a:latin typeface="Consolas" panose="020B0609020204030204" pitchFamily="49" charset="0"/>
              </a:rPr>
              <a:t>&amp; operator&lt;&lt;(std::</a:t>
            </a:r>
            <a:r>
              <a:rPr lang="tr-TR" sz="1600" dirty="0" err="1">
                <a:latin typeface="Consolas" panose="020B0609020204030204" pitchFamily="49" charset="0"/>
              </a:rPr>
              <a:t>ostream</a:t>
            </a:r>
            <a:r>
              <a:rPr lang="tr-TR" sz="1600" dirty="0">
                <a:latin typeface="Consolas" panose="020B0609020204030204" pitchFamily="49" charset="0"/>
              </a:rPr>
              <a:t>&amp; s, const std::</a:t>
            </a:r>
            <a:r>
              <a:rPr lang="tr-TR" sz="1600" dirty="0" err="1">
                <a:latin typeface="Consolas" panose="020B0609020204030204" pitchFamily="49" charset="0"/>
              </a:rPr>
              <a:t>forward_list</a:t>
            </a:r>
            <a:r>
              <a:rPr lang="tr-TR" sz="1600" dirty="0">
                <a:latin typeface="Consolas" panose="020B0609020204030204" pitchFamily="49" charset="0"/>
              </a:rPr>
              <a:t>&lt;T&gt;&amp; v)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s &lt;&lt; "</a:t>
            </a:r>
            <a:r>
              <a:rPr lang="tr-TR" sz="1600" dirty="0" err="1">
                <a:latin typeface="Consolas" panose="020B0609020204030204" pitchFamily="49" charset="0"/>
              </a:rPr>
              <a:t>Forward</a:t>
            </a:r>
            <a:r>
              <a:rPr lang="tr-TR" sz="1600" dirty="0">
                <a:latin typeface="Consolas" panose="020B0609020204030204" pitchFamily="49" charset="0"/>
              </a:rPr>
              <a:t> List";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s.put</a:t>
            </a:r>
            <a:r>
              <a:rPr lang="tr-TR" sz="1600" dirty="0">
                <a:latin typeface="Consolas" panose="020B0609020204030204" pitchFamily="49" charset="0"/>
              </a:rPr>
              <a:t>('[');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comma</a:t>
            </a:r>
            <a:r>
              <a:rPr lang="tr-TR" sz="1600" dirty="0">
                <a:latin typeface="Consolas" panose="020B0609020204030204" pitchFamily="49" charset="0"/>
              </a:rPr>
              <a:t>[3] = {'\0', ' ', '\0'};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tr-TR" sz="1600" dirty="0">
                <a:latin typeface="Consolas" panose="020B0609020204030204" pitchFamily="49" charset="0"/>
              </a:rPr>
              <a:t>&amp; e : v)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s &lt;&lt; </a:t>
            </a:r>
            <a:r>
              <a:rPr lang="tr-TR" sz="1600" dirty="0" err="1">
                <a:latin typeface="Consolas" panose="020B0609020204030204" pitchFamily="49" charset="0"/>
              </a:rPr>
              <a:t>comma</a:t>
            </a:r>
            <a:r>
              <a:rPr lang="tr-TR" sz="1600" dirty="0">
                <a:latin typeface="Consolas" panose="020B0609020204030204" pitchFamily="49" charset="0"/>
              </a:rPr>
              <a:t> &lt;&lt; e;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</a:t>
            </a:r>
            <a:r>
              <a:rPr lang="tr-TR" sz="1600" dirty="0" err="1">
                <a:latin typeface="Consolas" panose="020B0609020204030204" pitchFamily="49" charset="0"/>
              </a:rPr>
              <a:t>comma</a:t>
            </a:r>
            <a:r>
              <a:rPr lang="tr-TR" sz="1600" dirty="0">
                <a:latin typeface="Consolas" panose="020B0609020204030204" pitchFamily="49" charset="0"/>
              </a:rPr>
              <a:t>[0] = ',';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s &lt;&lt; ']';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tr-TR" sz="1600" dirty="0">
                <a:latin typeface="Consolas" panose="020B0609020204030204" pitchFamily="49" charset="0"/>
              </a:rPr>
              <a:t>&lt;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tr-TR" sz="1600" dirty="0">
                <a:latin typeface="Consolas" panose="020B0609020204030204" pitchFamily="49" charset="0"/>
              </a:rPr>
              <a:t> T&gt; std::</a:t>
            </a:r>
            <a:r>
              <a:rPr lang="tr-TR" sz="1600" dirty="0" err="1">
                <a:latin typeface="Consolas" panose="020B0609020204030204" pitchFamily="49" charset="0"/>
              </a:rPr>
              <a:t>ostream</a:t>
            </a:r>
            <a:r>
              <a:rPr lang="tr-TR" sz="1600" dirty="0">
                <a:latin typeface="Consolas" panose="020B0609020204030204" pitchFamily="49" charset="0"/>
              </a:rPr>
              <a:t>&amp; operator&lt;&lt;(std::</a:t>
            </a:r>
            <a:r>
              <a:rPr lang="tr-TR" sz="1600" dirty="0" err="1">
                <a:latin typeface="Consolas" panose="020B0609020204030204" pitchFamily="49" charset="0"/>
              </a:rPr>
              <a:t>ostream</a:t>
            </a:r>
            <a:r>
              <a:rPr lang="tr-TR" sz="1600" dirty="0">
                <a:latin typeface="Consolas" panose="020B0609020204030204" pitchFamily="49" charset="0"/>
              </a:rPr>
              <a:t>&amp; s,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std::list&lt;T&gt;&amp; v)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s &lt;&lt; "List";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s.put</a:t>
            </a:r>
            <a:r>
              <a:rPr lang="tr-TR" sz="1600" dirty="0">
                <a:latin typeface="Consolas" panose="020B0609020204030204" pitchFamily="49" charset="0"/>
              </a:rPr>
              <a:t>('[');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comma</a:t>
            </a:r>
            <a:r>
              <a:rPr lang="tr-TR" sz="1600" dirty="0">
                <a:latin typeface="Consolas" panose="020B0609020204030204" pitchFamily="49" charset="0"/>
              </a:rPr>
              <a:t>[3] = {'\0', ' ', '\0'};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(const auto&amp; e : v)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s &lt;&lt; </a:t>
            </a:r>
            <a:r>
              <a:rPr lang="tr-TR" sz="1600" dirty="0" err="1">
                <a:latin typeface="Consolas" panose="020B0609020204030204" pitchFamily="49" charset="0"/>
              </a:rPr>
              <a:t>comma</a:t>
            </a:r>
            <a:r>
              <a:rPr lang="tr-TR" sz="1600" dirty="0">
                <a:latin typeface="Consolas" panose="020B0609020204030204" pitchFamily="49" charset="0"/>
              </a:rPr>
              <a:t> &lt;&lt; e;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</a:t>
            </a:r>
            <a:r>
              <a:rPr lang="tr-TR" sz="1600" dirty="0" err="1">
                <a:latin typeface="Consolas" panose="020B0609020204030204" pitchFamily="49" charset="0"/>
              </a:rPr>
              <a:t>comma</a:t>
            </a:r>
            <a:r>
              <a:rPr lang="tr-TR" sz="1600" dirty="0">
                <a:latin typeface="Consolas" panose="020B0609020204030204" pitchFamily="49" charset="0"/>
              </a:rPr>
              <a:t>[0] = ',';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s &lt;&lt; ']';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std::</a:t>
            </a:r>
            <a:r>
              <a:rPr lang="tr-TR" sz="1600" dirty="0" err="1">
                <a:latin typeface="Consolas" panose="020B0609020204030204" pitchFamily="49" charset="0"/>
              </a:rPr>
              <a:t>forward_list</a:t>
            </a:r>
            <a:r>
              <a:rPr lang="tr-TR" sz="1600" dirty="0">
                <a:latin typeface="Consolas" panose="020B0609020204030204" pitchFamily="49" charset="0"/>
              </a:rPr>
              <a:t>&lt;std::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600" dirty="0">
                <a:latin typeface="Consolas" panose="020B0609020204030204" pitchFamily="49" charset="0"/>
              </a:rPr>
              <a:t>&gt; words1 {"İlhan", "Ahmet", "Mehmet", "Mustafa", "Abdullah"};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std::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"İsimler1: " &lt;&lt; words1 &lt;&lt; '\n';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std::list&lt;std::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600" dirty="0">
                <a:latin typeface="Consolas" panose="020B0609020204030204" pitchFamily="49" charset="0"/>
              </a:rPr>
              <a:t>&gt; words2 {"İlhan", "Ahmet", "Mehmet", "Mustafa", "Abdullah"};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std::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"İsimler2: " &lt;&lt; words2 &lt;&lt; '\n';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66A4F74-6825-48CD-A0E8-CC6A3B60B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sz="2800" dirty="0"/>
              <a:t>Konteynerin herhangi bir yerinden öğelerin hızlı bir şekilde eklenmesini ve kaldırılmasını istiyorsak std::</a:t>
            </a:r>
            <a:r>
              <a:rPr lang="tr-TR" sz="2800" dirty="0" err="1"/>
              <a:t>forward_list</a:t>
            </a:r>
            <a:r>
              <a:rPr lang="tr-TR" sz="2800" dirty="0"/>
              <a:t> bir konteynerdir. Hızlı rastgele erişim desteklenmez. Bu konteyner, std::list ile karşılaştırıldığında, çift yönlü yineleme gerekmediğinde daha fazla alan tasarrufu sağlar</a:t>
            </a:r>
          </a:p>
        </p:txBody>
      </p:sp>
    </p:spTree>
    <p:extLst>
      <p:ext uri="{BB962C8B-B14F-4D97-AF65-F5344CB8AC3E}">
        <p14:creationId xmlns:p14="http://schemas.microsoft.com/office/powerpoint/2010/main" val="3900864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94097F-932D-4D5D-8D48-1AD3A211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cap="none" dirty="0"/>
              <a:t>std::set ve std::multiset</a:t>
            </a:r>
            <a:endParaRPr lang="tr-TR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EE3C1A-3B3F-4977-A5A5-D37D5F0AC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iostream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 &lt;set&gt;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stdlib.h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custom_compare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operator() 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std::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600" dirty="0">
                <a:latin typeface="Consolas" panose="020B0609020204030204" pitchFamily="49" charset="0"/>
              </a:rPr>
              <a:t>&amp; </a:t>
            </a:r>
            <a:r>
              <a:rPr lang="tr-TR" sz="1600" dirty="0" err="1">
                <a:latin typeface="Consolas" panose="020B0609020204030204" pitchFamily="49" charset="0"/>
              </a:rPr>
              <a:t>left</a:t>
            </a:r>
            <a:r>
              <a:rPr lang="tr-TR" sz="1600" dirty="0">
                <a:latin typeface="Consolas" panose="020B0609020204030204" pitchFamily="49" charset="0"/>
              </a:rPr>
              <a:t>,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std::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600" dirty="0">
                <a:latin typeface="Consolas" panose="020B0609020204030204" pitchFamily="49" charset="0"/>
              </a:rPr>
              <a:t>&amp; </a:t>
            </a:r>
            <a:r>
              <a:rPr lang="tr-TR" sz="1600" dirty="0" err="1">
                <a:latin typeface="Consolas" panose="020B0609020204030204" pitchFamily="49" charset="0"/>
              </a:rPr>
              <a:t>right</a:t>
            </a:r>
            <a:r>
              <a:rPr lang="tr-TR" sz="1600" dirty="0">
                <a:latin typeface="Consolas" panose="020B0609020204030204" pitchFamily="49" charset="0"/>
              </a:rPr>
              <a:t>)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nLeft</a:t>
            </a:r>
            <a:r>
              <a:rPr lang="tr-TR" sz="1600" dirty="0">
                <a:latin typeface="Consolas" panose="020B0609020204030204" pitchFamily="49" charset="0"/>
              </a:rPr>
              <a:t> = </a:t>
            </a:r>
            <a:r>
              <a:rPr lang="tr-TR" sz="1600" dirty="0" err="1">
                <a:latin typeface="Consolas" panose="020B0609020204030204" pitchFamily="49" charset="0"/>
              </a:rPr>
              <a:t>atoi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 err="1">
                <a:latin typeface="Consolas" panose="020B0609020204030204" pitchFamily="49" charset="0"/>
              </a:rPr>
              <a:t>left.c_str</a:t>
            </a:r>
            <a:r>
              <a:rPr lang="tr-TR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nRight</a:t>
            </a:r>
            <a:r>
              <a:rPr lang="tr-TR" sz="1600" dirty="0">
                <a:latin typeface="Consolas" panose="020B0609020204030204" pitchFamily="49" charset="0"/>
              </a:rPr>
              <a:t> = </a:t>
            </a:r>
            <a:r>
              <a:rPr lang="tr-TR" sz="1600" dirty="0" err="1">
                <a:latin typeface="Consolas" panose="020B0609020204030204" pitchFamily="49" charset="0"/>
              </a:rPr>
              <a:t>atoi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 err="1">
                <a:latin typeface="Consolas" panose="020B0609020204030204" pitchFamily="49" charset="0"/>
              </a:rPr>
              <a:t>right.c_str</a:t>
            </a:r>
            <a:r>
              <a:rPr lang="tr-TR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nLeft</a:t>
            </a:r>
            <a:r>
              <a:rPr lang="tr-TR" sz="1600" dirty="0">
                <a:latin typeface="Consolas" panose="020B0609020204030204" pitchFamily="49" charset="0"/>
              </a:rPr>
              <a:t> &lt; </a:t>
            </a:r>
            <a:r>
              <a:rPr lang="tr-TR" sz="1600" dirty="0" err="1">
                <a:latin typeface="Consolas" panose="020B0609020204030204" pitchFamily="49" charset="0"/>
              </a:rPr>
              <a:t>nRight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 ()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{</a:t>
            </a:r>
            <a:endParaRPr lang="tr-TR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std::set</a:t>
            </a:r>
            <a:r>
              <a:rPr lang="tr-TR" sz="1600" dirty="0">
                <a:latin typeface="Consolas" panose="020B0609020204030204" pitchFamily="49" charset="0"/>
              </a:rPr>
              <a:t>&lt;std::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600" dirty="0">
                <a:latin typeface="Consolas" panose="020B0609020204030204" pitchFamily="49" charset="0"/>
              </a:rPr>
              <a:t>&gt; sut({"1", "2", "5", "23", "6", "290"});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std::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"Ön tanımlı sıralama std::set&lt;std::string&gt; :" &lt;&lt; std::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tr-TR" sz="1600" dirty="0">
                <a:latin typeface="Consolas" panose="020B0609020204030204" pitchFamily="49" charset="0"/>
              </a:rPr>
              <a:t> &amp;&amp;data: sut)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std::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data &lt;&lt; ", ";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std::set</a:t>
            </a:r>
            <a:r>
              <a:rPr lang="tr-TR" sz="1600" dirty="0">
                <a:latin typeface="Consolas" panose="020B0609020204030204" pitchFamily="49" charset="0"/>
              </a:rPr>
              <a:t>&lt;std::string, </a:t>
            </a:r>
            <a:r>
              <a:rPr lang="tr-TR" sz="1600" dirty="0" err="1">
                <a:latin typeface="Consolas" panose="020B0609020204030204" pitchFamily="49" charset="0"/>
              </a:rPr>
              <a:t>custom_compare</a:t>
            </a:r>
            <a:r>
              <a:rPr lang="tr-TR" sz="1600" dirty="0">
                <a:latin typeface="Consolas" panose="020B0609020204030204" pitchFamily="49" charset="0"/>
              </a:rPr>
              <a:t>&gt; </a:t>
            </a:r>
            <a:r>
              <a:rPr lang="tr-TR" sz="1600" dirty="0" err="1">
                <a:latin typeface="Consolas" panose="020B0609020204030204" pitchFamily="49" charset="0"/>
              </a:rPr>
              <a:t>sut_custom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                            {"1", "2", "5", "23", "6", "290"},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                            </a:t>
            </a:r>
            <a:r>
              <a:rPr lang="tr-TR" sz="1600" dirty="0" err="1">
                <a:latin typeface="Consolas" panose="020B0609020204030204" pitchFamily="49" charset="0"/>
              </a:rPr>
              <a:t>custom_compare</a:t>
            </a:r>
            <a:r>
              <a:rPr lang="tr-TR" sz="1600" dirty="0">
                <a:latin typeface="Consolas" panose="020B0609020204030204" pitchFamily="49" charset="0"/>
              </a:rPr>
              <a:t>{});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std::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std::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 &lt;&lt; "Özel Sıralama :" &lt;&lt; std::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tr-TR" sz="1600" dirty="0">
                <a:latin typeface="Consolas" panose="020B0609020204030204" pitchFamily="49" charset="0"/>
              </a:rPr>
              <a:t> &amp;&amp;data : </a:t>
            </a:r>
            <a:r>
              <a:rPr lang="tr-TR" sz="1600" dirty="0" err="1">
                <a:latin typeface="Consolas" panose="020B0609020204030204" pitchFamily="49" charset="0"/>
              </a:rPr>
              <a:t>sut_custom</a:t>
            </a:r>
            <a:r>
              <a:rPr lang="tr-TR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std::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data &lt;&lt; ", ";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compare_via_lamda</a:t>
            </a:r>
            <a:r>
              <a:rPr lang="tr-TR" sz="1600" dirty="0">
                <a:latin typeface="Consolas" panose="020B0609020204030204" pitchFamily="49" charset="0"/>
              </a:rPr>
              <a:t> = [](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tr-TR" sz="1600" dirty="0">
                <a:latin typeface="Consolas" panose="020B0609020204030204" pitchFamily="49" charset="0"/>
              </a:rPr>
              <a:t> &amp;&amp;</a:t>
            </a:r>
            <a:r>
              <a:rPr lang="tr-TR" sz="1600" dirty="0" err="1">
                <a:latin typeface="Consolas" panose="020B0609020204030204" pitchFamily="49" charset="0"/>
              </a:rPr>
              <a:t>lhs</a:t>
            </a:r>
            <a:r>
              <a:rPr lang="tr-TR" sz="1600" dirty="0">
                <a:latin typeface="Consolas" panose="020B0609020204030204" pitchFamily="49" charset="0"/>
              </a:rPr>
              <a:t>,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tr-TR" sz="1600" dirty="0">
                <a:latin typeface="Consolas" panose="020B0609020204030204" pitchFamily="49" charset="0"/>
              </a:rPr>
              <a:t> &amp;&amp;</a:t>
            </a:r>
            <a:r>
              <a:rPr lang="tr-TR" sz="1600" dirty="0" err="1">
                <a:latin typeface="Consolas" panose="020B0609020204030204" pitchFamily="49" charset="0"/>
              </a:rPr>
              <a:t>rhs</a:t>
            </a:r>
            <a:r>
              <a:rPr lang="tr-TR" sz="1600" dirty="0">
                <a:latin typeface="Consolas" panose="020B0609020204030204" pitchFamily="49" charset="0"/>
              </a:rPr>
              <a:t>){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lhs</a:t>
            </a:r>
            <a:r>
              <a:rPr lang="tr-TR" sz="1600" dirty="0">
                <a:latin typeface="Consolas" panose="020B0609020204030204" pitchFamily="49" charset="0"/>
              </a:rPr>
              <a:t> &gt; </a:t>
            </a:r>
            <a:r>
              <a:rPr lang="tr-TR" sz="1600" dirty="0" err="1">
                <a:latin typeface="Consolas" panose="020B0609020204030204" pitchFamily="49" charset="0"/>
              </a:rPr>
              <a:t>rhs</a:t>
            </a:r>
            <a:r>
              <a:rPr lang="tr-TR" sz="1600" dirty="0">
                <a:latin typeface="Consolas" panose="020B0609020204030204" pitchFamily="49" charset="0"/>
              </a:rPr>
              <a:t>; };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set_via_lamda</a:t>
            </a:r>
            <a:r>
              <a:rPr lang="tr-TR" sz="1600" dirty="0">
                <a:latin typeface="Consolas" panose="020B0609020204030204" pitchFamily="49" charset="0"/>
              </a:rPr>
              <a:t> = std::set&lt;std::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600" dirty="0">
                <a:latin typeface="Consolas" panose="020B0609020204030204" pitchFamily="49" charset="0"/>
              </a:rPr>
              <a:t>, </a:t>
            </a:r>
            <a:r>
              <a:rPr lang="tr-TR" sz="1600" dirty="0" err="1">
                <a:latin typeface="Consolas" panose="020B0609020204030204" pitchFamily="49" charset="0"/>
              </a:rPr>
              <a:t>decltype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 err="1">
                <a:latin typeface="Consolas" panose="020B0609020204030204" pitchFamily="49" charset="0"/>
              </a:rPr>
              <a:t>compare_via_lamda</a:t>
            </a:r>
            <a:r>
              <a:rPr lang="tr-TR" sz="1600" dirty="0">
                <a:latin typeface="Consolas" panose="020B0609020204030204" pitchFamily="49" charset="0"/>
              </a:rPr>
              <a:t>)&gt;;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set_via_lamda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sut_reverse_via_lamda</a:t>
            </a:r>
            <a:r>
              <a:rPr lang="tr-TR" sz="1600" dirty="0">
                <a:latin typeface="Consolas" panose="020B0609020204030204" pitchFamily="49" charset="0"/>
              </a:rPr>
              <a:t>({"1", "2", "5", "23", "6", "290"},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                            </a:t>
            </a:r>
            <a:r>
              <a:rPr lang="tr-TR" sz="1600" dirty="0" err="1">
                <a:latin typeface="Consolas" panose="020B0609020204030204" pitchFamily="49" charset="0"/>
              </a:rPr>
              <a:t>compare_via_lamda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std::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std::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 &lt;&lt; "Lamda Sıralaması :" &lt;&lt; std::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tr-TR" sz="1600" dirty="0">
                <a:latin typeface="Consolas" panose="020B0609020204030204" pitchFamily="49" charset="0"/>
              </a:rPr>
              <a:t> &amp;&amp;data : </a:t>
            </a:r>
            <a:r>
              <a:rPr lang="tr-TR" sz="1600" dirty="0" err="1">
                <a:latin typeface="Consolas" panose="020B0609020204030204" pitchFamily="49" charset="0"/>
              </a:rPr>
              <a:t>sut_reverse_via_lamda</a:t>
            </a:r>
            <a:r>
              <a:rPr lang="tr-TR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std::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data &lt;&lt; ", ";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66A4F74-6825-48CD-A0E8-CC6A3B60B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Küme (std::set), elemanları sıralanmış ve benzersiz olan bir tür konteynerdir. Ancak std::</a:t>
            </a:r>
            <a:r>
              <a:rPr lang="tr-TR" sz="2800" dirty="0" err="1"/>
              <a:t>multiset</a:t>
            </a:r>
            <a:r>
              <a:rPr lang="tr-TR" sz="2800" dirty="0"/>
              <a:t> birden fazla eleman aynı elemana sahip olabilir. Lamda ifadeleri C++ 14 ile hayatımıza girmiştir</a:t>
            </a:r>
          </a:p>
        </p:txBody>
      </p:sp>
    </p:spTree>
    <p:extLst>
      <p:ext uri="{BB962C8B-B14F-4D97-AF65-F5344CB8AC3E}">
        <p14:creationId xmlns:p14="http://schemas.microsoft.com/office/powerpoint/2010/main" val="4098681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182209-6896-477C-A96F-4949FA08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cap="none" dirty="0"/>
              <a:t>std::</a:t>
            </a:r>
            <a:r>
              <a:rPr lang="tr-TR" cap="none" dirty="0" err="1"/>
              <a:t>optional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58147C-6266-46EC-9143-30F0A448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optional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dirty="0">
                <a:latin typeface="Consolas" panose="020B0609020204030204" pitchFamily="49" charset="0"/>
              </a:rPr>
              <a:t> Hayvan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std::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latin typeface="Consolas" panose="020B0609020204030204" pitchFamily="49" charset="0"/>
              </a:rPr>
              <a:t> adi;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Person</a:t>
            </a:r>
            <a:r>
              <a:rPr lang="tr-TR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std::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latin typeface="Consolas" panose="020B0609020204030204" pitchFamily="49" charset="0"/>
              </a:rPr>
              <a:t> adi;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std::</a:t>
            </a:r>
            <a:r>
              <a:rPr lang="tr-TR" dirty="0" err="1">
                <a:latin typeface="Consolas" panose="020B0609020204030204" pitchFamily="49" charset="0"/>
              </a:rPr>
              <a:t>optional</a:t>
            </a:r>
            <a:r>
              <a:rPr lang="tr-TR" dirty="0">
                <a:latin typeface="Consolas" panose="020B0609020204030204" pitchFamily="49" charset="0"/>
              </a:rPr>
              <a:t>&lt;Hayvan&gt; </a:t>
            </a:r>
            <a:r>
              <a:rPr lang="tr-TR" dirty="0" err="1">
                <a:latin typeface="Consolas" panose="020B0609020204030204" pitchFamily="49" charset="0"/>
              </a:rPr>
              <a:t>evcilhayvan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Person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person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person.adi</a:t>
            </a:r>
            <a:r>
              <a:rPr lang="tr-TR" dirty="0">
                <a:latin typeface="Consolas" panose="020B0609020204030204" pitchFamily="49" charset="0"/>
              </a:rPr>
              <a:t> = "Ali";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person.evcilhayvan</a:t>
            </a:r>
            <a:r>
              <a:rPr lang="tr-T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std::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person.adi</a:t>
            </a:r>
            <a:r>
              <a:rPr lang="tr-TR" dirty="0">
                <a:latin typeface="Consolas" panose="020B0609020204030204" pitchFamily="49" charset="0"/>
              </a:rPr>
              <a:t> &lt;&lt; " Adlı Kişinin "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   &lt;&lt; </a:t>
            </a:r>
            <a:r>
              <a:rPr lang="tr-TR" dirty="0" err="1">
                <a:latin typeface="Consolas" panose="020B0609020204030204" pitchFamily="49" charset="0"/>
              </a:rPr>
              <a:t>person.evcilhayvan</a:t>
            </a:r>
            <a:r>
              <a:rPr lang="tr-TR" dirty="0">
                <a:latin typeface="Consolas" panose="020B0609020204030204" pitchFamily="49" charset="0"/>
              </a:rPr>
              <a:t>-&gt;adi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   &lt;&lt; "Evcil Hayvanı Var" &lt;&lt; std::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std::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person.adi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   &lt;&lt; " adlı kişinin evcil hayvanı yok!"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   &lt;&lt; std::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F720140-67EF-468C-B3C1-E75BA51CB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std:optional</a:t>
            </a:r>
            <a:r>
              <a:rPr lang="tr-TR" sz="2400" dirty="0"/>
              <a:t> olarak tanımlananlar isteğe bağlı/belki tipleri olarak da bilinir. İçeriği mevcut olabilen veya olmayabilen bir veri tipi temsil etmek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545985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182209-6896-477C-A96F-4949FA08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cap="none" dirty="0"/>
              <a:t>std::</a:t>
            </a:r>
            <a:r>
              <a:rPr lang="tr-TR" cap="none" dirty="0"/>
              <a:t>function ve std::</a:t>
            </a:r>
            <a:r>
              <a:rPr lang="tr-TR" cap="none" dirty="0" err="1"/>
              <a:t>bind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58147C-6266-46EC-9143-30F0A448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#include &lt;functional&gt;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std::function</a:t>
            </a:r>
            <a:r>
              <a:rPr lang="tr-TR" dirty="0"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,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dirty="0">
                <a:latin typeface="Consolas" panose="020B0609020204030204" pitchFamily="49" charset="0"/>
              </a:rPr>
              <a:t> std::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latin typeface="Consolas" panose="020B0609020204030204" pitchFamily="49" charset="0"/>
              </a:rPr>
              <a:t>&amp;)&gt; </a:t>
            </a:r>
            <a:r>
              <a:rPr lang="tr-TR" dirty="0" err="1">
                <a:latin typeface="Consolas" panose="020B0609020204030204" pitchFamily="49" charset="0"/>
              </a:rPr>
              <a:t>myFuncObj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theFunc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i,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dirty="0">
                <a:latin typeface="Consolas" panose="020B0609020204030204" pitchFamily="49" charset="0"/>
              </a:rPr>
              <a:t> std::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latin typeface="Consolas" panose="020B0609020204030204" pitchFamily="49" charset="0"/>
              </a:rPr>
              <a:t>&amp; s)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std::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s &lt;&lt; ": " &lt;&lt; i &lt;&lt; std::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main(int </a:t>
            </a:r>
            <a:r>
              <a:rPr lang="tr-TR" dirty="0" err="1">
                <a:latin typeface="Consolas" panose="020B0609020204030204" pitchFamily="49" charset="0"/>
              </a:rPr>
              <a:t>argc</a:t>
            </a:r>
            <a:r>
              <a:rPr lang="tr-TR" dirty="0">
                <a:latin typeface="Consolas" panose="020B0609020204030204" pitchFamily="49" charset="0"/>
              </a:rPr>
              <a:t>, char *</a:t>
            </a:r>
            <a:r>
              <a:rPr lang="tr-TR" dirty="0" err="1">
                <a:latin typeface="Consolas" panose="020B0609020204030204" pitchFamily="49" charset="0"/>
              </a:rPr>
              <a:t>argv</a:t>
            </a:r>
            <a:r>
              <a:rPr lang="tr-TR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myFuncObj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theFunc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myFuncObj</a:t>
            </a:r>
            <a:r>
              <a:rPr lang="tr-TR" dirty="0">
                <a:latin typeface="Consolas" panose="020B0609020204030204" pitchFamily="49" charset="0"/>
              </a:rPr>
              <a:t>(10, "</a:t>
            </a:r>
            <a:r>
              <a:rPr lang="tr-TR" dirty="0" err="1">
                <a:latin typeface="Consolas" panose="020B0609020204030204" pitchFamily="49" charset="0"/>
              </a:rPr>
              <a:t>hello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world</a:t>
            </a:r>
            <a:r>
              <a:rPr lang="tr-TR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F720140-67EF-468C-B3C1-E75BA51CB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Herhangi bir fonksiyona kılıf çekmek için kullanılır. C tipi fonksiyon göstericisi kullanmak yerine C++ dilinde std::function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2916104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182209-6896-477C-A96F-4949FA08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cap="none" dirty="0"/>
              <a:t>std::</a:t>
            </a:r>
            <a:r>
              <a:rPr lang="tr-TR" cap="none" dirty="0"/>
              <a:t>function ve std::</a:t>
            </a:r>
            <a:r>
              <a:rPr lang="tr-TR" cap="none" dirty="0" err="1"/>
              <a:t>bind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58147C-6266-46EC-9143-30F0A448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iostream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&lt;functional&gt;</a:t>
            </a:r>
          </a:p>
          <a:p>
            <a:pPr marL="0" indent="0"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600" dirty="0">
                <a:latin typeface="Consolas" panose="020B0609020204030204" pitchFamily="49" charset="0"/>
              </a:rPr>
              <a:t> Ocak {</a:t>
            </a:r>
          </a:p>
          <a:p>
            <a:pPr marL="0" indent="0">
              <a:buNone/>
            </a:pPr>
            <a:r>
              <a:rPr lang="tr-TR" sz="1600" dirty="0" err="1">
                <a:latin typeface="Consolas" panose="020B0609020204030204" pitchFamily="49" charset="0"/>
              </a:rPr>
              <a:t>public</a:t>
            </a:r>
            <a:r>
              <a:rPr lang="tr-TR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std::function</a:t>
            </a:r>
            <a:r>
              <a:rPr lang="tr-TR" sz="1600" dirty="0">
                <a:latin typeface="Consolas" panose="020B0609020204030204" pitchFamily="49" charset="0"/>
              </a:rPr>
              <a:t>&lt;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,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std::string&amp;)&gt; </a:t>
            </a:r>
            <a:r>
              <a:rPr lang="tr-TR" sz="1600" dirty="0" err="1">
                <a:latin typeface="Consolas" panose="020B0609020204030204" pitchFamily="49" charset="0"/>
              </a:rPr>
              <a:t>YumurtaKaynadi</a:t>
            </a:r>
            <a:r>
              <a:rPr lang="tr-TR" sz="1600" dirty="0">
                <a:latin typeface="Consolas" panose="020B0609020204030204" pitchFamily="49" charset="0"/>
              </a:rPr>
              <a:t> = </a:t>
            </a:r>
            <a:r>
              <a:rPr lang="tr-TR" sz="1600" dirty="0" err="1">
                <a:latin typeface="Consolas" panose="020B0609020204030204" pitchFamily="49" charset="0"/>
              </a:rPr>
              <a:t>nullptr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YumurtaKaynat</a:t>
            </a:r>
            <a:r>
              <a:rPr lang="tr-TR" sz="16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 err="1">
                <a:latin typeface="Consolas" panose="020B0609020204030204" pitchFamily="49" charset="0"/>
              </a:rPr>
              <a:t>YumurtaKaynadi</a:t>
            </a:r>
            <a:r>
              <a:rPr lang="tr-TR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latin typeface="Consolas" panose="020B0609020204030204" pitchFamily="49" charset="0"/>
              </a:rPr>
              <a:t>YumurtaKaynadi</a:t>
            </a:r>
            <a:r>
              <a:rPr lang="tr-TR" sz="1600" dirty="0">
                <a:latin typeface="Consolas" panose="020B0609020204030204" pitchFamily="49" charset="0"/>
              </a:rPr>
              <a:t>(10, "Yumurta Pişti");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Kisi</a:t>
            </a:r>
            <a:r>
              <a:rPr lang="tr-TR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1600" dirty="0" err="1">
                <a:latin typeface="Consolas" panose="020B0609020204030204" pitchFamily="49" charset="0"/>
              </a:rPr>
              <a:t>public</a:t>
            </a:r>
            <a:r>
              <a:rPr lang="tr-TR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Kisi</a:t>
            </a:r>
            <a:r>
              <a:rPr lang="tr-TR" sz="16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yumurtaPisinceHaberVer</a:t>
            </a:r>
            <a:r>
              <a:rPr lang="tr-TR" sz="1600" dirty="0">
                <a:latin typeface="Consolas" panose="020B0609020204030204" pitchFamily="49" charset="0"/>
              </a:rPr>
              <a:t> =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bind</a:t>
            </a:r>
            <a:r>
              <a:rPr lang="tr-TR" sz="1600" dirty="0">
                <a:latin typeface="Consolas" panose="020B0609020204030204" pitchFamily="49" charset="0"/>
              </a:rPr>
              <a:t>(&amp;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Kisi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::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eventHandler</a:t>
            </a:r>
            <a:r>
              <a:rPr lang="tr-TR" sz="1600" dirty="0">
                <a:latin typeface="Consolas" panose="020B0609020204030204" pitchFamily="49" charset="0"/>
              </a:rPr>
              <a:t>,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6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                                   std::</a:t>
            </a:r>
            <a:r>
              <a:rPr lang="tr-TR" sz="1600" dirty="0" err="1">
                <a:latin typeface="Consolas" panose="020B0609020204030204" pitchFamily="49" charset="0"/>
              </a:rPr>
              <a:t>placeholders</a:t>
            </a:r>
            <a:r>
              <a:rPr lang="tr-TR" sz="1600" dirty="0">
                <a:latin typeface="Consolas" panose="020B0609020204030204" pitchFamily="49" charset="0"/>
              </a:rPr>
              <a:t>::_1,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                                   std::</a:t>
            </a:r>
            <a:r>
              <a:rPr lang="tr-TR" sz="1600" dirty="0" err="1">
                <a:latin typeface="Consolas" panose="020B0609020204030204" pitchFamily="49" charset="0"/>
              </a:rPr>
              <a:t>placeholders</a:t>
            </a:r>
            <a:r>
              <a:rPr lang="tr-TR" sz="1600" dirty="0">
                <a:latin typeface="Consolas" panose="020B0609020204030204" pitchFamily="49" charset="0"/>
              </a:rPr>
              <a:t>::_2);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</a:t>
            </a:r>
            <a:r>
              <a:rPr lang="tr-TR" sz="1600" dirty="0" err="1">
                <a:latin typeface="Consolas" panose="020B0609020204030204" pitchFamily="49" charset="0"/>
              </a:rPr>
              <a:t>ocakNesnesi.YumurtaKaynadi</a:t>
            </a:r>
            <a:r>
              <a:rPr lang="tr-TR" sz="1600" dirty="0">
                <a:latin typeface="Consolas" panose="020B0609020204030204" pitchFamily="49" charset="0"/>
              </a:rPr>
              <a:t> = </a:t>
            </a:r>
            <a:r>
              <a:rPr lang="tr-TR" sz="1600" dirty="0" err="1">
                <a:latin typeface="Consolas" panose="020B0609020204030204" pitchFamily="49" charset="0"/>
              </a:rPr>
              <a:t>yumurtaPisinceHaberVer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eventHandler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i,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std::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600" dirty="0">
                <a:latin typeface="Consolas" panose="020B0609020204030204" pitchFamily="49" charset="0"/>
              </a:rPr>
              <a:t>&amp; s)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std::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i &lt;&lt; " dakikada "&lt;&lt; s &lt;&lt;std::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OcaktaYumurtaKaynat</a:t>
            </a:r>
            <a:r>
              <a:rPr lang="tr-TR" sz="16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</a:t>
            </a:r>
            <a:r>
              <a:rPr lang="tr-TR" sz="1600" dirty="0" err="1">
                <a:latin typeface="Consolas" panose="020B0609020204030204" pitchFamily="49" charset="0"/>
              </a:rPr>
              <a:t>ocakNesnesi.YumurtaKaynat</a:t>
            </a:r>
            <a:r>
              <a:rPr lang="tr-TR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Ocak </a:t>
            </a:r>
            <a:r>
              <a:rPr lang="tr-TR" sz="1600" dirty="0" err="1">
                <a:latin typeface="Consolas" panose="020B0609020204030204" pitchFamily="49" charset="0"/>
              </a:rPr>
              <a:t>ocakNesnesi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argc</a:t>
            </a:r>
            <a:r>
              <a:rPr lang="tr-TR" sz="1600" dirty="0">
                <a:latin typeface="Consolas" panose="020B0609020204030204" pitchFamily="49" charset="0"/>
              </a:rPr>
              <a:t>,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600" dirty="0">
                <a:latin typeface="Consolas" panose="020B0609020204030204" pitchFamily="49" charset="0"/>
              </a:rPr>
              <a:t> *</a:t>
            </a:r>
            <a:r>
              <a:rPr lang="tr-TR" sz="1600" dirty="0" err="1">
                <a:latin typeface="Consolas" panose="020B0609020204030204" pitchFamily="49" charset="0"/>
              </a:rPr>
              <a:t>argv</a:t>
            </a:r>
            <a:r>
              <a:rPr lang="tr-TR" sz="16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Kisi</a:t>
            </a:r>
            <a:r>
              <a:rPr lang="tr-TR" sz="1600" dirty="0">
                <a:latin typeface="Consolas" panose="020B0609020204030204" pitchFamily="49" charset="0"/>
              </a:rPr>
              <a:t> ali;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ali.OcaktaYumurtaKaynat</a:t>
            </a:r>
            <a:r>
              <a:rPr lang="tr-TR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F720140-67EF-468C-B3C1-E75BA51CB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Herhangi bir fonksiyona kılıf çekmek için kullanılır. C tipi fonksiyon göstericisi kullanmak yerine C++ dilinde std::function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2989197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182209-6896-477C-A96F-4949FA08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cap="none" dirty="0"/>
              <a:t>std::tupple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58147C-6266-46EC-9143-30F0A448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std::</a:t>
            </a:r>
            <a:r>
              <a:rPr lang="tr-TR" sz="1600" dirty="0" err="1">
                <a:latin typeface="Consolas" panose="020B0609020204030204" pitchFamily="49" charset="0"/>
              </a:rPr>
              <a:t>tuple</a:t>
            </a:r>
            <a:r>
              <a:rPr lang="tr-TR" sz="1600" dirty="0">
                <a:latin typeface="Consolas" panose="020B0609020204030204" pitchFamily="49" charset="0"/>
              </a:rPr>
              <a:t>&lt;int, int, int, int&gt; </a:t>
            </a:r>
            <a:r>
              <a:rPr lang="tr-TR" sz="1600" dirty="0" err="1">
                <a:latin typeface="Consolas" panose="020B0609020204030204" pitchFamily="49" charset="0"/>
              </a:rPr>
              <a:t>foo</a:t>
            </a:r>
            <a:r>
              <a:rPr lang="tr-TR" sz="1600" dirty="0">
                <a:latin typeface="Consolas" panose="020B0609020204030204" pitchFamily="49" charset="0"/>
              </a:rPr>
              <a:t>(int a, int b) {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auto (C++14)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return std::</a:t>
            </a:r>
            <a:r>
              <a:rPr lang="tr-TR" sz="1600" dirty="0" err="1">
                <a:latin typeface="Consolas" panose="020B0609020204030204" pitchFamily="49" charset="0"/>
              </a:rPr>
              <a:t>make_tuple</a:t>
            </a:r>
            <a:r>
              <a:rPr lang="tr-TR" sz="1600" dirty="0">
                <a:latin typeface="Consolas" panose="020B0609020204030204" pitchFamily="49" charset="0"/>
              </a:rPr>
              <a:t>(a + b, a - b, a * b, a / b);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/*dört farklı int değeri geri döndürülüyor */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std::tuple&lt;int, int, int, int&gt; foo(int a, int b) {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(C++17)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{a + b, a - b, a * b, a / b};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auto </a:t>
            </a:r>
            <a:r>
              <a:rPr lang="en-US" sz="1600" dirty="0" err="1">
                <a:latin typeface="Consolas" panose="020B0609020204030204" pitchFamily="49" charset="0"/>
              </a:rPr>
              <a:t>mrvs</a:t>
            </a:r>
            <a:r>
              <a:rPr lang="en-US" sz="1600" dirty="0">
                <a:latin typeface="Consolas" panose="020B0609020204030204" pitchFamily="49" charset="0"/>
              </a:rPr>
              <a:t> = foo(5, 12);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auto add = 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std::get</a:t>
            </a:r>
            <a:r>
              <a:rPr lang="en-US" sz="1600" dirty="0">
                <a:latin typeface="Consolas" panose="020B0609020204030204" pitchFamily="49" charset="0"/>
              </a:rPr>
              <a:t>&lt;0&gt;(</a:t>
            </a:r>
            <a:r>
              <a:rPr lang="en-US" sz="1600" dirty="0" err="1">
                <a:latin typeface="Consolas" panose="020B0609020204030204" pitchFamily="49" charset="0"/>
              </a:rPr>
              <a:t>mrvs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auto sub = std::get&lt;1&gt;(</a:t>
            </a:r>
            <a:r>
              <a:rPr lang="en-US" sz="1600" dirty="0" err="1">
                <a:latin typeface="Consolas" panose="020B0609020204030204" pitchFamily="49" charset="0"/>
              </a:rPr>
              <a:t>mrvs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auto </a:t>
            </a:r>
            <a:r>
              <a:rPr lang="en-US" sz="1600" dirty="0" err="1">
                <a:latin typeface="Consolas" panose="020B0609020204030204" pitchFamily="49" charset="0"/>
              </a:rPr>
              <a:t>mul</a:t>
            </a:r>
            <a:r>
              <a:rPr lang="en-US" sz="1600" dirty="0">
                <a:latin typeface="Consolas" panose="020B0609020204030204" pitchFamily="49" charset="0"/>
              </a:rPr>
              <a:t> = std::get&lt;2&gt;(</a:t>
            </a:r>
            <a:r>
              <a:rPr lang="en-US" sz="1600" dirty="0" err="1">
                <a:latin typeface="Consolas" panose="020B0609020204030204" pitchFamily="49" charset="0"/>
              </a:rPr>
              <a:t>mrvs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auto div = std::get&lt;3&gt;(</a:t>
            </a:r>
            <a:r>
              <a:rPr lang="en-US" sz="1600" dirty="0" err="1">
                <a:latin typeface="Consolas" panose="020B0609020204030204" pitchFamily="49" charset="0"/>
              </a:rPr>
              <a:t>mrvs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int add, sub, </a:t>
            </a:r>
            <a:r>
              <a:rPr lang="en-US" sz="1600" dirty="0" err="1">
                <a:latin typeface="Consolas" panose="020B0609020204030204" pitchFamily="49" charset="0"/>
              </a:rPr>
              <a:t>mul</a:t>
            </a:r>
            <a:r>
              <a:rPr lang="en-US" sz="1600" dirty="0">
                <a:latin typeface="Consolas" panose="020B0609020204030204" pitchFamily="49" charset="0"/>
              </a:rPr>
              <a:t>, div;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std::tie</a:t>
            </a:r>
            <a:r>
              <a:rPr lang="en-US" sz="1600" dirty="0">
                <a:latin typeface="Consolas" panose="020B0609020204030204" pitchFamily="49" charset="0"/>
              </a:rPr>
              <a:t>(add, sub, </a:t>
            </a:r>
            <a:r>
              <a:rPr lang="en-US" sz="1600" dirty="0" err="1">
                <a:latin typeface="Consolas" panose="020B0609020204030204" pitchFamily="49" charset="0"/>
              </a:rPr>
              <a:t>mul</a:t>
            </a:r>
            <a:r>
              <a:rPr lang="en-US" sz="1600" dirty="0">
                <a:latin typeface="Consolas" panose="020B0609020204030204" pitchFamily="49" charset="0"/>
              </a:rPr>
              <a:t>, div) = foo(5, 12);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F720140-67EF-468C-B3C1-E75BA51CB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tr-TR" sz="2400" dirty="0"/>
              <a:t>Farklı tiplerdeki değerler de dahil olmak üzere herhangi bir sayıda değeri tek bir dönüş nesnesine toplamak için std::</a:t>
            </a:r>
            <a:r>
              <a:rPr lang="tr-TR" sz="2400" dirty="0" err="1"/>
              <a:t>tuple</a:t>
            </a:r>
            <a:r>
              <a:rPr lang="tr-TR" sz="2400" dirty="0"/>
              <a:t> kullanılır.</a:t>
            </a:r>
          </a:p>
          <a:p>
            <a:endParaRPr lang="tr-TR" sz="2400" dirty="0"/>
          </a:p>
          <a:p>
            <a:r>
              <a:rPr lang="tr-TR" sz="2400" dirty="0"/>
              <a:t>Eğer tipler fonksiyon dönmeden önce bildirilebiliyorsa, o zaman std::</a:t>
            </a:r>
            <a:r>
              <a:rPr lang="tr-TR" sz="2400" dirty="0" err="1"/>
              <a:t>tie</a:t>
            </a:r>
            <a:r>
              <a:rPr lang="tr-TR" sz="2400" dirty="0"/>
              <a:t> bir </a:t>
            </a:r>
            <a:r>
              <a:rPr lang="tr-TR" sz="2400" dirty="0" err="1"/>
              <a:t>tuple'ı</a:t>
            </a:r>
            <a:r>
              <a:rPr lang="tr-TR" sz="2400"/>
              <a:t> mevcut değişkenlere açmak için kullanılabilir: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67459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ED308C6-4432-E203-0644-B7985B33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Şablon Yöntem Örneği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0A68FD-E503-EA0E-38EC-65CD26780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iostream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600" dirty="0">
                <a:latin typeface="Consolas" panose="020B0609020204030204" pitchFamily="49" charset="0"/>
              </a:rPr>
              <a:t> namespace std;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tr-TR" sz="1600" dirty="0">
                <a:latin typeface="Consolas" panose="020B0609020204030204" pitchFamily="49" charset="0"/>
              </a:rPr>
              <a:t> &lt;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Degisken</a:t>
            </a:r>
            <a:r>
              <a:rPr lang="tr-TR" sz="1600" dirty="0">
                <a:latin typeface="Consolas" panose="020B0609020204030204" pitchFamily="49" charset="0"/>
              </a:rPr>
              <a:t>&gt;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Degistir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Degisken</a:t>
            </a:r>
            <a:r>
              <a:rPr lang="tr-TR" sz="1600" dirty="0">
                <a:latin typeface="Consolas" panose="020B0609020204030204" pitchFamily="49" charset="0"/>
              </a:rPr>
              <a:t>&amp; a, 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Degisken</a:t>
            </a:r>
            <a:r>
              <a:rPr lang="tr-TR" sz="1600" dirty="0">
                <a:latin typeface="Consolas" panose="020B0609020204030204" pitchFamily="49" charset="0"/>
              </a:rPr>
              <a:t>&amp; b) {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Degisken</a:t>
            </a:r>
            <a:r>
              <a:rPr lang="tr-TR" sz="1600" dirty="0">
                <a:latin typeface="Consolas" panose="020B0609020204030204" pitchFamily="49" charset="0"/>
              </a:rPr>
              <a:t> temp= a;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a=b;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b=temp;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tr-TR" sz="1600" dirty="0">
                <a:latin typeface="Consolas" panose="020B0609020204030204" pitchFamily="49" charset="0"/>
              </a:rPr>
              <a:t> &lt;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Degisken</a:t>
            </a:r>
            <a:r>
              <a:rPr lang="tr-TR" sz="1600" dirty="0">
                <a:latin typeface="Consolas" panose="020B0609020204030204" pitchFamily="49" charset="0"/>
              </a:rPr>
              <a:t>&gt; 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Degisken</a:t>
            </a:r>
            <a:r>
              <a:rPr lang="tr-TR" sz="1600" dirty="0">
                <a:latin typeface="Consolas" panose="020B0609020204030204" pitchFamily="49" charset="0"/>
              </a:rPr>
              <a:t> Eksilt(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Degisken</a:t>
            </a:r>
            <a:r>
              <a:rPr lang="tr-TR" sz="1600" dirty="0">
                <a:latin typeface="Consolas" panose="020B0609020204030204" pitchFamily="49" charset="0"/>
              </a:rPr>
              <a:t>&amp; a) {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return --a;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 ()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i = 10;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j = 20;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Degistir</a:t>
            </a:r>
            <a:r>
              <a:rPr lang="tr-TR" sz="1600" dirty="0">
                <a:latin typeface="Consolas" panose="020B0609020204030204" pitchFamily="49" charset="0"/>
              </a:rPr>
              <a:t>(i, j);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Eksilt(i);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</a:t>
            </a:r>
            <a:r>
              <a:rPr lang="tr-TR" sz="1600" dirty="0" err="1">
                <a:latin typeface="Consolas" panose="020B0609020204030204" pitchFamily="49" charset="0"/>
              </a:rPr>
              <a:t>Degiştir</a:t>
            </a:r>
            <a:r>
              <a:rPr lang="tr-TR" sz="1600" dirty="0">
                <a:latin typeface="Consolas" panose="020B0609020204030204" pitchFamily="49" charset="0"/>
              </a:rPr>
              <a:t>(i, j) ve Eksilt(i) sonrası i: " &lt;&lt; i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&lt;&lt; " , j:" &lt;&lt; j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double f1 = 15.0;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double f2 = 25.5;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Degistir</a:t>
            </a:r>
            <a:r>
              <a:rPr lang="tr-TR" sz="1600" dirty="0">
                <a:latin typeface="Consolas" panose="020B0609020204030204" pitchFamily="49" charset="0"/>
              </a:rPr>
              <a:t>(f1, f2);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</a:t>
            </a:r>
            <a:r>
              <a:rPr lang="tr-TR" sz="1600" dirty="0" err="1">
                <a:latin typeface="Consolas" panose="020B0609020204030204" pitchFamily="49" charset="0"/>
              </a:rPr>
              <a:t>Degiştir</a:t>
            </a:r>
            <a:r>
              <a:rPr lang="tr-TR" sz="1600" dirty="0">
                <a:latin typeface="Consolas" panose="020B0609020204030204" pitchFamily="49" charset="0"/>
              </a:rPr>
              <a:t>(f1, f2) sonrası f1: " &lt;&lt; f1 &lt;&lt; " , f2:" &lt;&lt; f2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600" dirty="0">
                <a:latin typeface="Consolas" panose="020B0609020204030204" pitchFamily="49" charset="0"/>
              </a:rPr>
              <a:t> s1 = "</a:t>
            </a:r>
            <a:r>
              <a:rPr lang="tr-TR" sz="1600" dirty="0" err="1">
                <a:latin typeface="Consolas" panose="020B0609020204030204" pitchFamily="49" charset="0"/>
              </a:rPr>
              <a:t>Hello</a:t>
            </a:r>
            <a:r>
              <a:rPr lang="tr-TR" sz="1600" dirty="0">
                <a:latin typeface="Consolas" panose="020B0609020204030204" pitchFamily="49" charset="0"/>
              </a:rPr>
              <a:t>";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600" dirty="0">
                <a:latin typeface="Consolas" panose="020B0609020204030204" pitchFamily="49" charset="0"/>
              </a:rPr>
              <a:t> s2 = "World"; 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Degistir</a:t>
            </a:r>
            <a:r>
              <a:rPr lang="tr-TR" sz="1600" dirty="0">
                <a:latin typeface="Consolas" panose="020B0609020204030204" pitchFamily="49" charset="0"/>
              </a:rPr>
              <a:t>(s1, s2);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//string sınıfı parametre olarak kullanılacak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</a:t>
            </a:r>
            <a:r>
              <a:rPr lang="tr-TR" sz="1600" dirty="0" err="1">
                <a:latin typeface="Consolas" panose="020B0609020204030204" pitchFamily="49" charset="0"/>
              </a:rPr>
              <a:t>Degiştir</a:t>
            </a:r>
            <a:r>
              <a:rPr lang="tr-TR" sz="1600" dirty="0">
                <a:latin typeface="Consolas" panose="020B0609020204030204" pitchFamily="49" charset="0"/>
              </a:rPr>
              <a:t>(s1, s2) sonrası s1: " &lt;&lt; s1 &lt;&lt;" , s2:" &lt;&lt; s2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A3F3E773-1CCF-1B12-B960-69D71BD9B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Burada </a:t>
            </a:r>
            <a:r>
              <a:rPr lang="tr-TR" sz="2000" dirty="0" err="1">
                <a:latin typeface="Consolas" panose="020B0609020204030204" pitchFamily="49" charset="0"/>
              </a:rPr>
              <a:t>typename</a:t>
            </a:r>
            <a:r>
              <a:rPr lang="tr-TR" sz="2000" dirty="0"/>
              <a:t>, işlenecek bir tipe verilen bir kimliktir. Yani bir şablonun bildiriminde bir parametre ya da dönüş tipi tanıtır. 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/>
              <a:t>Standart veri tipleri dışında kullanıcı veri tiplerini de kullanabiliriz.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44468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ED308C6-4432-E203-0644-B7985B33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Çok değişkenli Şablon Yöntem Örneği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0A68FD-E503-EA0E-38EC-65CD26780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iostream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600" dirty="0">
                <a:latin typeface="Consolas" panose="020B0609020204030204" pitchFamily="49" charset="0"/>
              </a:rPr>
              <a:t> std;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tr-TR" sz="1600" dirty="0">
                <a:latin typeface="Consolas" panose="020B0609020204030204" pitchFamily="49" charset="0"/>
              </a:rPr>
              <a:t> &lt;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tr-TR" sz="1600" dirty="0">
                <a:latin typeface="Consolas" panose="020B0609020204030204" pitchFamily="49" charset="0"/>
              </a:rPr>
              <a:t> T&gt;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600" dirty="0">
                <a:latin typeface="Consolas" panose="020B0609020204030204" pitchFamily="49" charset="0"/>
              </a:rPr>
              <a:t> yaz(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T&amp; t)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t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tr-TR" sz="1600" dirty="0">
                <a:latin typeface="Consolas" panose="020B0609020204030204" pitchFamily="49" charset="0"/>
              </a:rPr>
              <a:t> &lt;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Ilk</a:t>
            </a:r>
            <a:r>
              <a:rPr lang="tr-TR" sz="1600" dirty="0">
                <a:latin typeface="Consolas" panose="020B0609020204030204" pitchFamily="49" charset="0"/>
              </a:rPr>
              <a:t>,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tr-TR" sz="1600" dirty="0">
                <a:latin typeface="Consolas" panose="020B0609020204030204" pitchFamily="49" charset="0"/>
              </a:rPr>
              <a:t>... </a:t>
            </a:r>
            <a:r>
              <a:rPr lang="tr-TR" sz="1600" dirty="0" err="1">
                <a:latin typeface="Consolas" panose="020B0609020204030204" pitchFamily="49" charset="0"/>
              </a:rPr>
              <a:t>KalanParametreler</a:t>
            </a:r>
            <a:r>
              <a:rPr lang="tr-TR" sz="16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600" dirty="0">
                <a:latin typeface="Consolas" panose="020B0609020204030204" pitchFamily="49" charset="0"/>
              </a:rPr>
              <a:t> yaz(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Ilk</a:t>
            </a:r>
            <a:r>
              <a:rPr lang="tr-TR" sz="1600" dirty="0">
                <a:latin typeface="Consolas" panose="020B0609020204030204" pitchFamily="49" charset="0"/>
              </a:rPr>
              <a:t>&amp; ilk,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KalanParametreler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&amp;... </a:t>
            </a:r>
            <a:r>
              <a:rPr lang="tr-TR" sz="1600" dirty="0">
                <a:latin typeface="Consolas" panose="020B0609020204030204" pitchFamily="49" charset="0"/>
              </a:rPr>
              <a:t>kalan)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	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ilk &lt;&lt; ", ";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	yaz(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kalan...</a:t>
            </a:r>
            <a:r>
              <a:rPr lang="tr-TR" sz="1600" dirty="0">
                <a:latin typeface="Consolas" panose="020B0609020204030204" pitchFamily="49" charset="0"/>
              </a:rPr>
              <a:t>);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özyinelemeli çağrı (recursive call)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yaz(1, 2, 3.14, "Merhaba ", "C++", "Öğreniyorum");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yaz(10, 20, 30);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yaz(1, 2, 3, 4, 5);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A3F3E773-1CCF-1B12-B960-69D71BD9B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çok değişkenli fonksiyon şablonları (variadic function template), herhangi bir değişken (sıfır veya daha fazla) sayıda argüman alabilen sınıf veya fonksiyon şablonlarıdır. </a:t>
            </a:r>
          </a:p>
          <a:p>
            <a:pPr marL="0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91750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ED308C6-4432-E203-0644-B7985B33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Sınıf şablonları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0A68FD-E503-EA0E-38EC-65CD26780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iostream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600" dirty="0">
                <a:latin typeface="Consolas" panose="020B0609020204030204" pitchFamily="49" charset="0"/>
              </a:rPr>
              <a:t> std;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tr-TR" sz="1600" dirty="0">
                <a:latin typeface="Consolas" panose="020B0609020204030204" pitchFamily="49" charset="0"/>
              </a:rPr>
              <a:t> &lt;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veriTipi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Sayi</a:t>
            </a:r>
            <a:r>
              <a:rPr lang="tr-TR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private</a:t>
            </a:r>
            <a:r>
              <a:rPr lang="tr-TR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veriTipi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num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kimlikli bir alan (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field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 tanımlandı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public</a:t>
            </a:r>
            <a:r>
              <a:rPr lang="tr-TR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Sayi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veriTipi</a:t>
            </a:r>
            <a:r>
              <a:rPr lang="tr-TR" sz="1600" dirty="0">
                <a:latin typeface="Consolas" panose="020B0609020204030204" pitchFamily="49" charset="0"/>
              </a:rPr>
              <a:t> n) : </a:t>
            </a:r>
            <a:r>
              <a:rPr lang="tr-TR" sz="1600" dirty="0" err="1">
                <a:latin typeface="Consolas" panose="020B0609020204030204" pitchFamily="49" charset="0"/>
              </a:rPr>
              <a:t>num</a:t>
            </a:r>
            <a:r>
              <a:rPr lang="tr-TR" sz="1600" dirty="0">
                <a:latin typeface="Consolas" panose="020B0609020204030204" pitchFamily="49" charset="0"/>
              </a:rPr>
              <a:t>(n) {} 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constructor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veriTipi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getNum</a:t>
            </a:r>
            <a:r>
              <a:rPr lang="tr-TR" sz="16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num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Sayi</a:t>
            </a:r>
            <a:r>
              <a:rPr lang="tr-TR" sz="1600" dirty="0">
                <a:latin typeface="Consolas" panose="020B0609020204030204" pitchFamily="49" charset="0"/>
              </a:rPr>
              <a:t>&lt;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&gt; </a:t>
            </a:r>
            <a:r>
              <a:rPr lang="tr-TR" sz="1600" dirty="0" err="1">
                <a:latin typeface="Consolas" panose="020B0609020204030204" pitchFamily="49" charset="0"/>
              </a:rPr>
              <a:t>intAlanliSinifNesnesi</a:t>
            </a:r>
            <a:r>
              <a:rPr lang="tr-TR" sz="1600" dirty="0">
                <a:latin typeface="Consolas" panose="020B0609020204030204" pitchFamily="49" charset="0"/>
              </a:rPr>
              <a:t>(5);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Sayi</a:t>
            </a:r>
            <a:r>
              <a:rPr lang="tr-TR" sz="1600" dirty="0">
                <a:latin typeface="Consolas" panose="020B0609020204030204" pitchFamily="49" charset="0"/>
              </a:rPr>
              <a:t>&lt;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600" dirty="0">
                <a:latin typeface="Consolas" panose="020B0609020204030204" pitchFamily="49" charset="0"/>
              </a:rPr>
              <a:t>&gt; </a:t>
            </a:r>
            <a:r>
              <a:rPr lang="tr-TR" sz="1600" dirty="0" err="1">
                <a:latin typeface="Consolas" panose="020B0609020204030204" pitchFamily="49" charset="0"/>
              </a:rPr>
              <a:t>doubleAlanliSinifNesnesi</a:t>
            </a:r>
            <a:r>
              <a:rPr lang="tr-TR" sz="1600" dirty="0">
                <a:latin typeface="Consolas" panose="020B0609020204030204" pitchFamily="49" charset="0"/>
              </a:rPr>
              <a:t>(15.75);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"int Sayı&lt;int&gt;.</a:t>
            </a:r>
            <a:r>
              <a:rPr lang="tr-TR" sz="1600" dirty="0" err="1">
                <a:latin typeface="Consolas" panose="020B0609020204030204" pitchFamily="49" charset="0"/>
              </a:rPr>
              <a:t>getnum</a:t>
            </a:r>
            <a:r>
              <a:rPr lang="tr-TR" sz="1600" dirty="0">
                <a:latin typeface="Consolas" panose="020B0609020204030204" pitchFamily="49" charset="0"/>
              </a:rPr>
              <a:t>() = "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&lt;&lt; </a:t>
            </a:r>
            <a:r>
              <a:rPr lang="tr-TR" sz="1600" dirty="0" err="1">
                <a:latin typeface="Consolas" panose="020B0609020204030204" pitchFamily="49" charset="0"/>
              </a:rPr>
              <a:t>intAlanliSinifNesnesi.getNum</a:t>
            </a:r>
            <a:r>
              <a:rPr lang="tr-TR" sz="1600" dirty="0">
                <a:latin typeface="Consolas" panose="020B0609020204030204" pitchFamily="49" charset="0"/>
              </a:rPr>
              <a:t>()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"double Sayı&lt;double&gt;.</a:t>
            </a:r>
            <a:r>
              <a:rPr lang="tr-TR" sz="1600" dirty="0" err="1">
                <a:latin typeface="Consolas" panose="020B0609020204030204" pitchFamily="49" charset="0"/>
              </a:rPr>
              <a:t>getnum</a:t>
            </a:r>
            <a:r>
              <a:rPr lang="tr-TR" sz="1600" dirty="0">
                <a:latin typeface="Consolas" panose="020B0609020204030204" pitchFamily="49" charset="0"/>
              </a:rPr>
              <a:t>() = "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&lt;&lt; </a:t>
            </a:r>
            <a:r>
              <a:rPr lang="tr-TR" sz="1600" dirty="0" err="1">
                <a:latin typeface="Consolas" panose="020B0609020204030204" pitchFamily="49" charset="0"/>
              </a:rPr>
              <a:t>doubleAlanliSinifNesnesi.getNum</a:t>
            </a:r>
            <a:r>
              <a:rPr lang="tr-TR" sz="1600" dirty="0">
                <a:latin typeface="Consolas" panose="020B0609020204030204" pitchFamily="49" charset="0"/>
              </a:rPr>
              <a:t>()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A3F3E773-1CCF-1B12-B960-69D71BD9B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Fonksiyonlara benzer şekilde, sınıf şablonları aynı zamanda herhangi bir veri türüyle çalışabilen sınıflar oluşturmak için bir plan tanımlar.</a:t>
            </a:r>
          </a:p>
        </p:txBody>
      </p:sp>
    </p:spTree>
    <p:extLst>
      <p:ext uri="{BB962C8B-B14F-4D97-AF65-F5344CB8AC3E}">
        <p14:creationId xmlns:p14="http://schemas.microsoft.com/office/powerpoint/2010/main" val="249405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00CDF3-BBF1-45E0-A99D-01802D67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Akıllı </a:t>
            </a:r>
            <a:r>
              <a:rPr lang="tr-TR" dirty="0" err="1"/>
              <a:t>gÖSTERİCİLER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DADFF7-43AF-44EA-9E58-60C60C6DC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std::</a:t>
            </a:r>
            <a:r>
              <a:rPr lang="tr-TR" dirty="0" err="1">
                <a:latin typeface="Consolas" panose="020B0609020204030204" pitchFamily="49" charset="0"/>
              </a:rPr>
              <a:t>unique_ptr</a:t>
            </a:r>
            <a:r>
              <a:rPr lang="tr-TR" dirty="0">
                <a:latin typeface="Consolas" panose="020B0609020204030204" pitchFamily="49" charset="0"/>
              </a:rPr>
              <a:t>&lt;int&gt; </a:t>
            </a:r>
            <a:r>
              <a:rPr lang="tr-TR" dirty="0" err="1">
                <a:latin typeface="Consolas" panose="020B0609020204030204" pitchFamily="49" charset="0"/>
              </a:rPr>
              <a:t>ptr</a:t>
            </a:r>
            <a:r>
              <a:rPr lang="tr-TR" dirty="0">
                <a:latin typeface="Consolas" panose="020B0609020204030204" pitchFamily="49" charset="0"/>
              </a:rPr>
              <a:t> = std::</a:t>
            </a:r>
            <a:r>
              <a:rPr lang="tr-TR" dirty="0" err="1">
                <a:latin typeface="Consolas" panose="020B0609020204030204" pitchFamily="49" charset="0"/>
              </a:rPr>
              <a:t>make_unique</a:t>
            </a:r>
            <a:r>
              <a:rPr lang="tr-TR" dirty="0">
                <a:latin typeface="Consolas" panose="020B0609020204030204" pitchFamily="49" charset="0"/>
              </a:rPr>
              <a:t>&lt;int&gt;(20); 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20 değerine sahip dinamik bir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int’e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ait benzersiz bir göstericiye oluşturur */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std::</a:t>
            </a:r>
            <a:r>
              <a:rPr lang="tr-TR" dirty="0" err="1">
                <a:latin typeface="Consolas" panose="020B0609020204030204" pitchFamily="49" charset="0"/>
              </a:rPr>
              <a:t>unique_ptr</a:t>
            </a:r>
            <a:r>
              <a:rPr lang="tr-TR" dirty="0">
                <a:latin typeface="Consolas" panose="020B0609020204030204" pitchFamily="49" charset="0"/>
              </a:rPr>
              <a:t>&lt;double&gt; </a:t>
            </a:r>
            <a:r>
              <a:rPr lang="tr-TR" dirty="0" err="1">
                <a:latin typeface="Consolas" panose="020B0609020204030204" pitchFamily="49" charset="0"/>
              </a:rPr>
              <a:t>ptr</a:t>
            </a:r>
            <a:r>
              <a:rPr lang="tr-TR" dirty="0">
                <a:latin typeface="Consolas" panose="020B0609020204030204" pitchFamily="49" charset="0"/>
              </a:rPr>
              <a:t> = std::</a:t>
            </a:r>
            <a:r>
              <a:rPr lang="tr-TR" dirty="0" err="1">
                <a:latin typeface="Consolas" panose="020B0609020204030204" pitchFamily="49" charset="0"/>
              </a:rPr>
              <a:t>make_unique</a:t>
            </a:r>
            <a:r>
              <a:rPr lang="tr-TR" dirty="0">
                <a:latin typeface="Consolas" panose="020B0609020204030204" pitchFamily="49" charset="0"/>
              </a:rPr>
              <a:t>&lt;double&gt;(59.5); 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59.5 değerine sahip dinamik bir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int’e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ait benzersiz bir göstericiye oluşturur */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std::</a:t>
            </a:r>
            <a:r>
              <a:rPr lang="tr-TR" dirty="0" err="1">
                <a:latin typeface="Consolas" panose="020B0609020204030204" pitchFamily="49" charset="0"/>
              </a:rPr>
              <a:t>unique_ptr</a:t>
            </a:r>
            <a:r>
              <a:rPr lang="tr-TR" dirty="0">
                <a:latin typeface="Consolas" panose="020B0609020204030204" pitchFamily="49" charset="0"/>
              </a:rPr>
              <a:t>&lt;int[]&gt; ptr2 = std::</a:t>
            </a:r>
            <a:r>
              <a:rPr lang="tr-TR" dirty="0" err="1">
                <a:latin typeface="Consolas" panose="020B0609020204030204" pitchFamily="49" charset="0"/>
              </a:rPr>
              <a:t>make_unique</a:t>
            </a:r>
            <a:r>
              <a:rPr lang="tr-TR" dirty="0">
                <a:latin typeface="Consolas" panose="020B0609020204030204" pitchFamily="49" charset="0"/>
              </a:rPr>
              <a:t>&lt;int[]&gt;(15); 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15 elemanlı dinamik bir int dizisine ait benzersiz bir göstericiye oluşturur */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std::</a:t>
            </a:r>
            <a:r>
              <a:rPr lang="tr-TR" dirty="0" err="1">
                <a:latin typeface="Consolas" panose="020B0609020204030204" pitchFamily="49" charset="0"/>
              </a:rPr>
              <a:t>unique_ptr</a:t>
            </a:r>
            <a:r>
              <a:rPr lang="tr-TR" dirty="0">
                <a:latin typeface="Consolas" panose="020B0609020204030204" pitchFamily="49" charset="0"/>
              </a:rPr>
              <a:t>&lt;int&gt; ptr3 = std::</a:t>
            </a:r>
            <a:r>
              <a:rPr lang="tr-TR" dirty="0" err="1">
                <a:latin typeface="Consolas" panose="020B0609020204030204" pitchFamily="49" charset="0"/>
              </a:rPr>
              <a:t>make_unique</a:t>
            </a:r>
            <a:r>
              <a:rPr lang="tr-TR" dirty="0">
                <a:latin typeface="Consolas" panose="020B0609020204030204" pitchFamily="49" charset="0"/>
              </a:rPr>
              <a:t>&lt;int&gt;();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*ptr3 = 1;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gösterilen değer 1 yapıldı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std::</a:t>
            </a:r>
            <a:r>
              <a:rPr lang="tr-TR" dirty="0" err="1">
                <a:latin typeface="Consolas" panose="020B0609020204030204" pitchFamily="49" charset="0"/>
              </a:rPr>
              <a:t>unique_ptr</a:t>
            </a:r>
            <a:r>
              <a:rPr lang="tr-TR" dirty="0">
                <a:latin typeface="Consolas" panose="020B0609020204030204" pitchFamily="49" charset="0"/>
              </a:rPr>
              <a:t>&lt;int&gt; ptr4 =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move</a:t>
            </a:r>
            <a:r>
              <a:rPr lang="tr-TR" dirty="0">
                <a:latin typeface="Consolas" panose="020B0609020204030204" pitchFamily="49" charset="0"/>
              </a:rPr>
              <a:t>(ptr3);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int a = *ptr4;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'a' is 1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int b = *ptr3;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Hata! '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ptr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 = '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nullptr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982AB31-5270-416D-A0AE-DF7C693A2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Akıllı göstericiler (</a:t>
            </a:r>
            <a:r>
              <a:rPr lang="tr-TR" sz="2000" dirty="0" err="1"/>
              <a:t>smart</a:t>
            </a:r>
            <a:r>
              <a:rPr lang="tr-TR" sz="2000" dirty="0"/>
              <a:t> pointer) sınıf şablonlarıdır. </a:t>
            </a:r>
            <a:r>
              <a:rPr lang="tr-TR" sz="2000" dirty="0">
                <a:latin typeface="Consolas" panose="020B0609020204030204" pitchFamily="49" charset="0"/>
              </a:rPr>
              <a:t>std::</a:t>
            </a:r>
            <a:r>
              <a:rPr lang="tr-TR" sz="2000" dirty="0" err="1">
                <a:latin typeface="Consolas" panose="020B0609020204030204" pitchFamily="49" charset="0"/>
              </a:rPr>
              <a:t>unique_ptr</a:t>
            </a:r>
            <a:r>
              <a:rPr lang="tr-TR" sz="2000" dirty="0">
                <a:latin typeface="Consolas" panose="020B0609020204030204" pitchFamily="49" charset="0"/>
              </a:rPr>
              <a:t>, </a:t>
            </a:r>
            <a:r>
              <a:rPr lang="tr-TR" sz="2000" dirty="0"/>
              <a:t>dinamik olarak depolanan bir nesnenin ömrünü yöneten bir sınıf şablonudur.</a:t>
            </a:r>
          </a:p>
          <a:p>
            <a:endParaRPr lang="tr-TR" sz="2000" dirty="0"/>
          </a:p>
          <a:p>
            <a:r>
              <a:rPr lang="tr-TR" sz="2000" dirty="0"/>
              <a:t>Akıllı göstericinin içeriğinin sahipliğini </a:t>
            </a:r>
            <a:r>
              <a:rPr lang="tr-TR" sz="2000" b="1" dirty="0">
                <a:latin typeface="Consolas" panose="020B0609020204030204" pitchFamily="49" charset="0"/>
              </a:rPr>
              <a:t>std::</a:t>
            </a:r>
            <a:r>
              <a:rPr lang="tr-TR" sz="2000" b="1" dirty="0" err="1">
                <a:latin typeface="Consolas" panose="020B0609020204030204" pitchFamily="49" charset="0"/>
              </a:rPr>
              <a:t>move</a:t>
            </a:r>
            <a:r>
              <a:rPr lang="tr-TR" sz="2000" b="1" dirty="0">
                <a:latin typeface="Consolas" panose="020B0609020204030204" pitchFamily="49" charset="0"/>
              </a:rPr>
              <a:t> </a:t>
            </a:r>
            <a:r>
              <a:rPr lang="tr-TR" sz="2000" dirty="0"/>
              <a:t>kullanarak başka bir göstericiye aktarabilirsiniz, bu durum orijinal akıllı işaretçinin </a:t>
            </a:r>
            <a:r>
              <a:rPr lang="tr-TR" sz="2000" b="1" dirty="0" err="1">
                <a:latin typeface="Consolas" panose="020B0609020204030204" pitchFamily="49" charset="0"/>
              </a:rPr>
              <a:t>nullptr</a:t>
            </a:r>
            <a:r>
              <a:rPr lang="tr-TR" sz="2000" dirty="0" err="1"/>
              <a:t>'yi</a:t>
            </a:r>
            <a:r>
              <a:rPr lang="tr-TR" sz="2000" dirty="0"/>
              <a:t> işaret etmesine neden olur</a:t>
            </a:r>
          </a:p>
        </p:txBody>
      </p:sp>
    </p:spTree>
    <p:extLst>
      <p:ext uri="{BB962C8B-B14F-4D97-AF65-F5344CB8AC3E}">
        <p14:creationId xmlns:p14="http://schemas.microsoft.com/office/powerpoint/2010/main" val="247102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00CDF3-BBF1-45E0-A99D-01802D67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Akıllı </a:t>
            </a:r>
            <a:r>
              <a:rPr lang="tr-TR" dirty="0" err="1"/>
              <a:t>gÖSTERİCİLER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DADFF7-43AF-44EA-9E58-60C60C6DC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</a:rPr>
              <a:t>&lt;Foo&gt; </a:t>
            </a:r>
            <a:r>
              <a:rPr lang="en-US" dirty="0" err="1">
                <a:latin typeface="Consolas" panose="020B0609020204030204" pitchFamily="49" charset="0"/>
              </a:rPr>
              <a:t>firstShared</a:t>
            </a:r>
            <a:r>
              <a:rPr lang="en-US" dirty="0">
                <a:latin typeface="Consolas" panose="020B0609020204030204" pitchFamily="49" charset="0"/>
              </a:rPr>
              <a:t> = std::</a:t>
            </a:r>
            <a:r>
              <a:rPr lang="en-US" dirty="0" err="1">
                <a:latin typeface="Consolas" panose="020B0609020204030204" pitchFamily="49" charset="0"/>
              </a:rPr>
              <a:t>make_shared</a:t>
            </a:r>
            <a:r>
              <a:rPr lang="en-US" dirty="0">
                <a:latin typeface="Consolas" panose="020B0609020204030204" pitchFamily="49" charset="0"/>
              </a:rPr>
              <a:t>&lt;Foo&gt;(/*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*/);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Birinci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yol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</a:rPr>
              <a:t>&lt;Foo&gt; </a:t>
            </a:r>
            <a:r>
              <a:rPr lang="en-US" dirty="0" err="1">
                <a:latin typeface="Consolas" panose="020B0609020204030204" pitchFamily="49" charset="0"/>
              </a:rPr>
              <a:t>secondShared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firstShared</a:t>
            </a:r>
            <a:r>
              <a:rPr lang="en-US" dirty="0">
                <a:latin typeface="Consolas" panose="020B0609020204030204" pitchFamily="49" charset="0"/>
              </a:rPr>
              <a:t>); 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İkinci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Yo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Atama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endParaRPr lang="tr-T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</a:rPr>
              <a:t>&lt;Foo&gt; </a:t>
            </a:r>
            <a:r>
              <a:rPr lang="en-US" dirty="0" err="1">
                <a:latin typeface="Consolas" panose="020B0609020204030204" pitchFamily="49" charset="0"/>
              </a:rPr>
              <a:t>secondShared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secondShared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firstShared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secondShared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latin typeface="Consolas" panose="020B0609020204030204" pitchFamily="49" charset="0"/>
              </a:rPr>
              <a:t>test(); 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struct Foo { int x; 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</a:rPr>
              <a:t>&lt;Foo&gt; p1 = std::</a:t>
            </a:r>
            <a:r>
              <a:rPr lang="en-US" dirty="0" err="1">
                <a:latin typeface="Consolas" panose="020B0609020204030204" pitchFamily="49" charset="0"/>
              </a:rPr>
              <a:t>make_shared</a:t>
            </a:r>
            <a:r>
              <a:rPr lang="en-US" dirty="0">
                <a:latin typeface="Consolas" panose="020B0609020204030204" pitchFamily="49" charset="0"/>
              </a:rPr>
              <a:t>&lt;Foo&gt;();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</a:rPr>
              <a:t>&lt;int&gt; p2(p1, &amp;p1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latin typeface="Consolas" panose="020B0609020204030204" pitchFamily="49" charset="0"/>
              </a:rPr>
              <a:t>x);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C++17 ile,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shared_ptr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dizi tipleri için özel destek kazandı.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Artık array-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deleter'ı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açıkça belirtmek gerekmiyor ve paylaşılan işaretçi [] dizi dizin operatörü kullanılarak başvurudan kaldırılabilir. */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</a:rPr>
              <a:t>&lt;int[]&gt; </a:t>
            </a:r>
            <a:r>
              <a:rPr lang="en-US" dirty="0" err="1">
                <a:latin typeface="Consolas" panose="020B0609020204030204" pitchFamily="49" charset="0"/>
              </a:rPr>
              <a:t>sh</a:t>
            </a:r>
            <a:r>
              <a:rPr lang="en-US" dirty="0">
                <a:latin typeface="Consolas" panose="020B0609020204030204" pitchFamily="49" charset="0"/>
              </a:rPr>
              <a:t>(new int[10]);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sh</a:t>
            </a:r>
            <a:r>
              <a:rPr lang="en-US" dirty="0">
                <a:latin typeface="Consolas" panose="020B0609020204030204" pitchFamily="49" charset="0"/>
              </a:rPr>
              <a:t>[0] = 42;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//ilk eleman 42 olsun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982AB31-5270-416D-A0AE-DF7C693A2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b="1" dirty="0">
                <a:latin typeface="Consolas" panose="020B0609020204030204" pitchFamily="49" charset="0"/>
              </a:rPr>
              <a:t>std::</a:t>
            </a:r>
            <a:r>
              <a:rPr lang="tr-TR" sz="2000" b="1" dirty="0" err="1">
                <a:latin typeface="Consolas" panose="020B0609020204030204" pitchFamily="49" charset="0"/>
              </a:rPr>
              <a:t>shared_ptr</a:t>
            </a:r>
            <a:r>
              <a:rPr lang="tr-TR" sz="2000" b="1" dirty="0">
                <a:latin typeface="Consolas" panose="020B0609020204030204" pitchFamily="49" charset="0"/>
              </a:rPr>
              <a:t> </a:t>
            </a:r>
            <a:r>
              <a:rPr lang="tr-TR" sz="2000" dirty="0"/>
              <a:t>sınıf şablonu ise bir nesnenin sahipliğini diğer paylaşılan göstericilerle paylaşır. </a:t>
            </a:r>
          </a:p>
          <a:p>
            <a:endParaRPr lang="tr-TR" sz="2000" dirty="0"/>
          </a:p>
          <a:p>
            <a:r>
              <a:rPr lang="tr-TR" sz="2000" dirty="0"/>
              <a:t>Aynı nesneyi paylaşan birden fazla akıllı gösterici oluşturmak için, ilk paylaşılan gösterici takma adla adlandıran başka bir </a:t>
            </a:r>
            <a:r>
              <a:rPr lang="tr-TR" sz="2000" b="1" dirty="0" err="1">
                <a:latin typeface="Consolas" panose="020B0609020204030204" pitchFamily="49" charset="0"/>
              </a:rPr>
              <a:t>shared_ptr</a:t>
            </a:r>
            <a:r>
              <a:rPr lang="tr-TR" sz="2000" dirty="0"/>
              <a:t> oluşturmamız gerekir. </a:t>
            </a:r>
          </a:p>
        </p:txBody>
      </p:sp>
    </p:spTree>
    <p:extLst>
      <p:ext uri="{BB962C8B-B14F-4D97-AF65-F5344CB8AC3E}">
        <p14:creationId xmlns:p14="http://schemas.microsoft.com/office/powerpoint/2010/main" val="383498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C3EBA146-CA8C-4228-BF11-CE43D081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Standart Şablon Kütüphanesi</a:t>
            </a:r>
            <a:br>
              <a:rPr lang="tr-TR" dirty="0"/>
            </a:br>
            <a:r>
              <a:rPr lang="tr-TR" dirty="0"/>
              <a:t>(Standart Template </a:t>
            </a:r>
            <a:r>
              <a:rPr lang="tr-TR" dirty="0" err="1"/>
              <a:t>LIbrary</a:t>
            </a:r>
            <a:r>
              <a:rPr lang="tr-TR" dirty="0"/>
              <a:t>-STL)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9BA2D32-D3EA-4703-84B3-533E6439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Konteynerler</a:t>
            </a:r>
            <a:r>
              <a:rPr lang="tr-TR" dirty="0"/>
              <a:t>: Belirli bir türdeki nesne kümeleri yani koleksiyonlarını yönetmek için kullanılır. </a:t>
            </a:r>
            <a:r>
              <a:rPr lang="tr-TR" b="1" dirty="0" err="1">
                <a:latin typeface="Consolas" panose="020B0609020204030204" pitchFamily="49" charset="0"/>
              </a:rPr>
              <a:t>vector</a:t>
            </a:r>
            <a:r>
              <a:rPr lang="tr-TR" dirty="0"/>
              <a:t>,  </a:t>
            </a:r>
            <a:r>
              <a:rPr lang="tr-TR" b="1" dirty="0" err="1">
                <a:latin typeface="Consolas" panose="020B0609020204030204" pitchFamily="49" charset="0"/>
              </a:rPr>
              <a:t>deque</a:t>
            </a:r>
            <a:r>
              <a:rPr lang="tr-TR" dirty="0"/>
              <a:t>, </a:t>
            </a:r>
            <a:r>
              <a:rPr lang="tr-TR" b="1" dirty="0">
                <a:latin typeface="Consolas" panose="020B0609020204030204" pitchFamily="49" charset="0"/>
              </a:rPr>
              <a:t>list</a:t>
            </a:r>
            <a:r>
              <a:rPr lang="tr-TR" dirty="0"/>
              <a:t>, </a:t>
            </a:r>
            <a:r>
              <a:rPr lang="tr-TR" b="1" dirty="0">
                <a:latin typeface="Consolas" panose="020B0609020204030204" pitchFamily="49" charset="0"/>
              </a:rPr>
              <a:t>map</a:t>
            </a:r>
            <a:r>
              <a:rPr lang="tr-TR" dirty="0"/>
              <a:t> gibi çeşitli farklı konteyner türleri vardır. Konteynerler, </a:t>
            </a:r>
            <a:r>
              <a:rPr lang="tr-TR" u="sng" dirty="0"/>
              <a:t>tuttukları verilerden bağımsız </a:t>
            </a:r>
            <a:r>
              <a:rPr lang="tr-TR" dirty="0">
                <a:solidFill>
                  <a:srgbClr val="0070C0"/>
                </a:solidFill>
              </a:rPr>
              <a:t>dinamik veri yapılarıdır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dynamic data structure</a:t>
            </a:r>
            <a:r>
              <a:rPr lang="tr-TR" dirty="0"/>
              <a:t>). </a:t>
            </a:r>
          </a:p>
          <a:p>
            <a:r>
              <a:rPr lang="tr-TR" b="1" dirty="0"/>
              <a:t>Algoritmalar</a:t>
            </a:r>
            <a:r>
              <a:rPr lang="tr-TR" dirty="0"/>
              <a:t>: Konteynerler üzerinde etki eder. Konteynerlerin içeriklerinin başlatılmasını, sıralanmasını, aranmasını ve dönüştürülmesini gerçekleştireceğiniz araçları sağlarlar.</a:t>
            </a:r>
          </a:p>
          <a:p>
            <a:r>
              <a:rPr lang="tr-TR" b="1" dirty="0"/>
              <a:t>Yineleyiciler (</a:t>
            </a:r>
            <a:r>
              <a:rPr lang="tr-TR" b="1" dirty="0" err="1"/>
              <a:t>Iterators</a:t>
            </a:r>
            <a:r>
              <a:rPr lang="tr-TR" b="1" dirty="0"/>
              <a:t>)</a:t>
            </a:r>
            <a:r>
              <a:rPr lang="tr-TR" dirty="0"/>
              <a:t>: Nesne koleksiyonlarının elemanları arasında gezinmek için kullanılır. Bu koleksiyonlar, kapsayıcılar veya kapsayıcıların alt kümeleri olabilir. </a:t>
            </a:r>
          </a:p>
          <a:p>
            <a:r>
              <a:rPr lang="tr-TR" b="1" dirty="0"/>
              <a:t>Fonksiyon Nesneleri</a:t>
            </a:r>
            <a:r>
              <a:rPr lang="tr-TR" dirty="0"/>
              <a:t>: Bir fonksiyon sanki bir fonksiyonmuş gibi çağrılabilen bir nesnedir. Normal fonksiyonlar gibi çağrılabilir. Bu yetenek, </a:t>
            </a:r>
            <a:r>
              <a:rPr lang="tr-TR" dirty="0">
                <a:solidFill>
                  <a:srgbClr val="0070C0"/>
                </a:solidFill>
              </a:rPr>
              <a:t>fonksiyon çağrı işleci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function call operator</a:t>
            </a:r>
            <a:r>
              <a:rPr lang="tr-TR" dirty="0"/>
              <a:t>) olan ()’in aşırı yüklenmesiyle elde edilir. Bu kelimelerin kısaltılmış hali olan </a:t>
            </a:r>
            <a:r>
              <a:rPr lang="tr-TR" b="1" dirty="0" err="1">
                <a:solidFill>
                  <a:srgbClr val="C00000"/>
                </a:solidFill>
              </a:rPr>
              <a:t>functor</a:t>
            </a:r>
            <a:r>
              <a:rPr lang="tr-TR" dirty="0"/>
              <a:t> olarak adlandırılırlar.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566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00CDF3-BBF1-45E0-A99D-01802D67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Akıllı </a:t>
            </a:r>
            <a:r>
              <a:rPr lang="tr-TR" dirty="0" err="1"/>
              <a:t>gÖSTERİCİLER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DADFF7-43AF-44EA-9E58-60C60C6DC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vector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dirty="0">
                <a:latin typeface="Consolas" panose="020B0609020204030204" pitchFamily="49" charset="0"/>
              </a:rPr>
              <a:t> std;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vector</a:t>
            </a:r>
            <a:r>
              <a:rPr lang="tr-TR" dirty="0"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dirty="0">
                <a:latin typeface="Consolas" panose="020B0609020204030204" pitchFamily="49" charset="0"/>
              </a:rPr>
              <a:t>&gt; </a:t>
            </a:r>
            <a:r>
              <a:rPr lang="tr-TR" dirty="0" err="1">
                <a:latin typeface="Consolas" panose="020B0609020204030204" pitchFamily="49" charset="0"/>
              </a:rPr>
              <a:t>vec</a:t>
            </a:r>
            <a:r>
              <a:rPr lang="tr-TR" dirty="0">
                <a:latin typeface="Consolas" panose="020B0609020204030204" pitchFamily="49" charset="0"/>
              </a:rPr>
              <a:t>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int değerler tutacak 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konteyneri */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</a:t>
            </a:r>
            <a:r>
              <a:rPr lang="tr-TR" dirty="0" err="1">
                <a:latin typeface="Consolas" panose="020B0609020204030204" pitchFamily="49" charset="0"/>
              </a:rPr>
              <a:t>Vector</a:t>
            </a:r>
            <a:r>
              <a:rPr lang="tr-TR" dirty="0">
                <a:latin typeface="Consolas" panose="020B0609020204030204" pitchFamily="49" charset="0"/>
              </a:rPr>
              <a:t> Uzunluğu = " &lt;&lt;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vec.size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() </a:t>
            </a:r>
            <a:r>
              <a:rPr lang="tr-TR" dirty="0">
                <a:latin typeface="Consolas" panose="020B0609020204030204" pitchFamily="49" charset="0"/>
              </a:rPr>
              <a:t>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(i = 0; i &lt; 5; i++) {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5 değer vektöre koyuluyor.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vec.push_back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(i*1.5);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"Vektörün Son Uzunluğu = " &lt;&lt;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vec.size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() </a:t>
            </a:r>
            <a:r>
              <a:rPr lang="tr-TR" dirty="0">
                <a:latin typeface="Consolas" panose="020B0609020204030204" pitchFamily="49" charset="0"/>
              </a:rPr>
              <a:t>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(i = 0; i &lt; 5; i++) {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vektör elemanlarına erişiliyor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</a:t>
            </a:r>
            <a:r>
              <a:rPr lang="tr-TR" dirty="0" err="1">
                <a:latin typeface="Consolas" panose="020B0609020204030204" pitchFamily="49" charset="0"/>
              </a:rPr>
              <a:t>vec</a:t>
            </a:r>
            <a:r>
              <a:rPr lang="tr-TR" dirty="0">
                <a:latin typeface="Consolas" panose="020B0609020204030204" pitchFamily="49" charset="0"/>
              </a:rPr>
              <a:t>[" &lt;&lt; i &lt;&lt; "] = " &lt;&lt;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vec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[i]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yineleyiciler üzerinden vektör elemanlarına erişim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vector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&lt;double&gt;::iterator</a:t>
            </a:r>
            <a:r>
              <a:rPr lang="tr-TR" dirty="0">
                <a:latin typeface="Consolas" panose="020B0609020204030204" pitchFamily="49" charset="0"/>
              </a:rPr>
              <a:t> v =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vec.begin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( v !=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vec.end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tr-T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 &lt;&lt; *v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v++;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982AB31-5270-416D-A0AE-DF7C693A2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Yanda </a:t>
            </a:r>
            <a:r>
              <a:rPr lang="tr-TR" sz="2000" b="1" dirty="0" err="1">
                <a:latin typeface="Consolas" panose="020B0609020204030204" pitchFamily="49" charset="0"/>
              </a:rPr>
              <a:t>vector</a:t>
            </a:r>
            <a:r>
              <a:rPr lang="tr-TR" sz="2000" dirty="0"/>
              <a:t> konteyner ve yineleyici örneği verilmiştir.</a:t>
            </a:r>
          </a:p>
        </p:txBody>
      </p:sp>
    </p:spTree>
    <p:extLst>
      <p:ext uri="{BB962C8B-B14F-4D97-AF65-F5344CB8AC3E}">
        <p14:creationId xmlns:p14="http://schemas.microsoft.com/office/powerpoint/2010/main" val="507390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6271</TotalTime>
  <Words>5723</Words>
  <Application>Microsoft Office PowerPoint</Application>
  <PresentationFormat>Geniş ekran</PresentationFormat>
  <Paragraphs>656</Paragraphs>
  <Slides>30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</vt:lpstr>
      <vt:lpstr>Consolas</vt:lpstr>
      <vt:lpstr>Wingdings</vt:lpstr>
      <vt:lpstr>Wood Type</vt:lpstr>
      <vt:lpstr>C++ dili ile  NESNE yönelimli programlama</vt:lpstr>
      <vt:lpstr>JENERİK (GENERIC) programlama</vt:lpstr>
      <vt:lpstr>Şablon Yöntem Örneği</vt:lpstr>
      <vt:lpstr>Çok değişkenli Şablon Yöntem Örneği</vt:lpstr>
      <vt:lpstr>Sınıf şablonları</vt:lpstr>
      <vt:lpstr>Akıllı gÖSTERİCİLER</vt:lpstr>
      <vt:lpstr>Akıllı gÖSTERİCİLER</vt:lpstr>
      <vt:lpstr>Standart Şablon Kütüphanesi (Standart Template LIbrary-STL)</vt:lpstr>
      <vt:lpstr>Akıllı gÖSTERİCİLER</vt:lpstr>
      <vt:lpstr>Akıllı gÖSTERİCİLER</vt:lpstr>
      <vt:lpstr>STL-KonteyNEr ŞABLONLARI</vt:lpstr>
      <vt:lpstr>STL-ALGORİTMA ŞABLONLARI</vt:lpstr>
      <vt:lpstr>STL-YİNLEME ŞABLONLARI</vt:lpstr>
      <vt:lpstr>Functors- FONKSİYON NESNELERİ</vt:lpstr>
      <vt:lpstr>Functors- FONKSİYON NESNELERİ</vt:lpstr>
      <vt:lpstr>Bazı konteyner Şablonları</vt:lpstr>
      <vt:lpstr>std::array başlatma (ilk değer verme)</vt:lpstr>
      <vt:lpstr>std::array elemanlara erişim</vt:lpstr>
      <vt:lpstr>std::vector</vt:lpstr>
      <vt:lpstr>std::vector</vt:lpstr>
      <vt:lpstr>std::pair</vt:lpstr>
      <vt:lpstr>std::map, </vt:lpstr>
      <vt:lpstr>std::multimap</vt:lpstr>
      <vt:lpstr>std::list ve std::forwardlist</vt:lpstr>
      <vt:lpstr>std::set ve std::multiset</vt:lpstr>
      <vt:lpstr>std::optional</vt:lpstr>
      <vt:lpstr>std::function ve std::bind</vt:lpstr>
      <vt:lpstr>std::function ve std::bind</vt:lpstr>
      <vt:lpstr>std::tupple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461</cp:revision>
  <dcterms:created xsi:type="dcterms:W3CDTF">2020-05-21T06:51:03Z</dcterms:created>
  <dcterms:modified xsi:type="dcterms:W3CDTF">2025-04-22T06:14:27Z</dcterms:modified>
</cp:coreProperties>
</file>