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256" r:id="rId2"/>
    <p:sldId id="316" r:id="rId3"/>
    <p:sldId id="390" r:id="rId4"/>
    <p:sldId id="391" r:id="rId5"/>
    <p:sldId id="312" r:id="rId6"/>
    <p:sldId id="355"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92" r:id="rId59"/>
    <p:sldId id="393" r:id="rId60"/>
    <p:sldId id="394" r:id="rId61"/>
    <p:sldId id="308" r:id="rId62"/>
  </p:sldIdLst>
  <p:sldSz cx="12192000" cy="6858000"/>
  <p:notesSz cx="6858000" cy="9144000"/>
  <p:embeddedFontLst>
    <p:embeddedFont>
      <p:font typeface="Bitter" panose="020B0604020202020204" charset="-94"/>
      <p:regular r:id="rId64"/>
      <p:bold r:id="rId65"/>
      <p:italic r:id="rId66"/>
      <p:boldItalic r:id="rId67"/>
    </p:embeddedFont>
    <p:embeddedFont>
      <p:font typeface="Calibri" panose="020F0502020204030204" pitchFamily="34" charset="0"/>
      <p:regular r:id="rId68"/>
      <p:bold r:id="rId69"/>
      <p:italic r:id="rId70"/>
      <p:boldItalic r:id="rId71"/>
    </p:embeddedFont>
    <p:embeddedFont>
      <p:font typeface="Cambria" panose="02040503050406030204" pitchFamily="18" charset="0"/>
      <p:regular r:id="rId72"/>
      <p:bold r:id="rId73"/>
      <p:italic r:id="rId74"/>
      <p:boldItalic r:id="rId75"/>
    </p:embeddedFont>
    <p:embeddedFont>
      <p:font typeface="Consolas" panose="020B0609020204030204" pitchFamily="49" charset="0"/>
      <p:regular r:id="rId76"/>
      <p:bold r:id="rId77"/>
      <p:italic r:id="rId78"/>
      <p:boldItalic r:id="rId7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0" roundtripDataSignature="AMtx7mjrESbeVL/cCeqzdpC8ql5QddQsu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6" d="100"/>
          <a:sy n="116" d="100"/>
        </p:scale>
        <p:origin x="2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1.fntdata"/><Relationship Id="rId79"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7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9.fntdata"/><Relationship Id="rId80"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75" Type="http://schemas.openxmlformats.org/officeDocument/2006/relationships/font" Target="fonts/font12.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73" Type="http://schemas.openxmlformats.org/officeDocument/2006/relationships/font" Target="fonts/font10.fntdata"/><Relationship Id="rId78" Type="http://schemas.openxmlformats.org/officeDocument/2006/relationships/font" Target="fonts/font15.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font" Target="fonts/font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25" name="Google Shape;12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a:t>Burada diyelimki  </a:t>
            </a:r>
            <a:endParaRPr/>
          </a:p>
          <a:p>
            <a:pPr marL="0" lvl="0" indent="0" algn="l" rtl="0">
              <a:spcBef>
                <a:spcPts val="0"/>
              </a:spcBef>
              <a:spcAft>
                <a:spcPts val="0"/>
              </a:spcAft>
              <a:buNone/>
            </a:pPr>
            <a:r>
              <a:rPr lang="tr-TR"/>
              <a:t>string adısoyadi; </a:t>
            </a:r>
            <a:endParaRPr/>
          </a:p>
          <a:p>
            <a:pPr marL="0" lvl="0" indent="0" algn="l" rtl="0">
              <a:spcBef>
                <a:spcPts val="0"/>
              </a:spcBef>
              <a:spcAft>
                <a:spcPts val="0"/>
              </a:spcAft>
              <a:buNone/>
            </a:pPr>
            <a:r>
              <a:rPr lang="tr-TR"/>
              <a:t>adında bir alanımız (field) olsaydı;</a:t>
            </a:r>
            <a:endParaRPr/>
          </a:p>
          <a:p>
            <a:pPr marL="0" lvl="0" indent="0" algn="l" rtl="0">
              <a:spcBef>
                <a:spcPts val="0"/>
              </a:spcBef>
              <a:spcAft>
                <a:spcPts val="0"/>
              </a:spcAft>
              <a:buClr>
                <a:schemeClr val="dk1"/>
              </a:buClr>
              <a:buSzPts val="1200"/>
              <a:buFont typeface="Consolas"/>
              <a:buNone/>
            </a:pPr>
            <a:r>
              <a:rPr lang="tr-TR" sz="1200">
                <a:highlight>
                  <a:srgbClr val="FFFF00"/>
                </a:highlight>
                <a:latin typeface="Consolas"/>
                <a:ea typeface="Consolas"/>
                <a:cs typeface="Consolas"/>
                <a:sym typeface="Consolas"/>
              </a:rPr>
              <a:t>void setAdi(string pAdi)</a:t>
            </a:r>
            <a:r>
              <a:rPr lang="tr-TR" sz="1200">
                <a:latin typeface="Consolas"/>
                <a:ea typeface="Consolas"/>
                <a:cs typeface="Consolas"/>
                <a:sym typeface="Consolas"/>
              </a:rPr>
              <a:t> {</a:t>
            </a:r>
            <a:endParaRPr/>
          </a:p>
          <a:p>
            <a:pPr marL="0" lvl="0" indent="0" algn="l" rtl="0">
              <a:spcBef>
                <a:spcPts val="0"/>
              </a:spcBef>
              <a:spcAft>
                <a:spcPts val="0"/>
              </a:spcAft>
              <a:buClr>
                <a:schemeClr val="dk1"/>
              </a:buClr>
              <a:buSzPts val="1200"/>
              <a:buFont typeface="Consolas"/>
              <a:buNone/>
            </a:pPr>
            <a:r>
              <a:rPr lang="tr-TR" sz="1200">
                <a:latin typeface="Consolas"/>
                <a:ea typeface="Consolas"/>
                <a:cs typeface="Consolas"/>
                <a:sym typeface="Consolas"/>
              </a:rPr>
              <a:t>       if (strcmp(pAdi,"") </a:t>
            </a:r>
            <a:endParaRPr/>
          </a:p>
          <a:p>
            <a:pPr marL="0" marR="0" lvl="0" indent="0" algn="l" rtl="0">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a:t>
            </a:r>
            <a:r>
              <a:rPr lang="tr-TR" b="0">
                <a:solidFill>
                  <a:srgbClr val="C586C0"/>
                </a:solidFill>
                <a:latin typeface="Consolas"/>
                <a:ea typeface="Consolas"/>
                <a:cs typeface="Consolas"/>
                <a:sym typeface="Consolas"/>
              </a:rPr>
              <a:t>throw</a:t>
            </a:r>
            <a:r>
              <a:rPr lang="tr-TR" b="0">
                <a:solidFill>
                  <a:srgbClr val="CCCCCC"/>
                </a:solidFill>
                <a:latin typeface="Consolas"/>
                <a:ea typeface="Consolas"/>
                <a:cs typeface="Consolas"/>
                <a:sym typeface="Consolas"/>
              </a:rPr>
              <a:t> </a:t>
            </a:r>
            <a:r>
              <a:rPr lang="tr-TR" b="0">
                <a:solidFill>
                  <a:srgbClr val="CE9178"/>
                </a:solidFill>
                <a:latin typeface="Consolas"/>
                <a:ea typeface="Consolas"/>
                <a:cs typeface="Consolas"/>
                <a:sym typeface="Consolas"/>
              </a:rPr>
              <a:t>"Adı özelliği boş olamaz."</a:t>
            </a:r>
            <a:r>
              <a:rPr lang="tr-TR" b="0">
                <a:solidFill>
                  <a:srgbClr val="CCCCCC"/>
                </a:solidFill>
                <a:latin typeface="Consolas"/>
                <a:ea typeface="Consolas"/>
                <a:cs typeface="Consolas"/>
                <a:sym typeface="Consolas"/>
              </a:rPr>
              <a:t>;</a:t>
            </a:r>
            <a:endParaRPr/>
          </a:p>
          <a:p>
            <a:pPr marL="0" lvl="0" indent="0" algn="l" rtl="0">
              <a:spcBef>
                <a:spcPts val="0"/>
              </a:spcBef>
              <a:spcAft>
                <a:spcPts val="0"/>
              </a:spcAft>
              <a:buClr>
                <a:schemeClr val="dk1"/>
              </a:buClr>
              <a:buSzPts val="1200"/>
              <a:buFont typeface="Consolas"/>
              <a:buNone/>
            </a:pPr>
            <a:r>
              <a:rPr lang="tr-TR" sz="1200">
                <a:latin typeface="Consolas"/>
                <a:ea typeface="Consolas"/>
                <a:cs typeface="Consolas"/>
                <a:sym typeface="Consolas"/>
              </a:rPr>
              <a:t>        strcpy(</a:t>
            </a:r>
            <a:r>
              <a:rPr lang="tr-TR"/>
              <a:t>adısoyadi</a:t>
            </a:r>
            <a:r>
              <a:rPr lang="tr-TR" sz="1200">
                <a:latin typeface="Consolas"/>
                <a:ea typeface="Consolas"/>
                <a:cs typeface="Consolas"/>
                <a:sym typeface="Consolas"/>
              </a:rPr>
              <a:t>,pAdi);</a:t>
            </a:r>
            <a:endParaRPr/>
          </a:p>
          <a:p>
            <a:pPr marL="0" lvl="0" indent="0" algn="l" rtl="0">
              <a:spcBef>
                <a:spcPts val="0"/>
              </a:spcBef>
              <a:spcAft>
                <a:spcPts val="0"/>
              </a:spcAft>
              <a:buClr>
                <a:schemeClr val="dk1"/>
              </a:buClr>
              <a:buSzPts val="1200"/>
              <a:buFont typeface="Consolas"/>
              <a:buNone/>
            </a:pPr>
            <a:r>
              <a:rPr lang="tr-TR" sz="1200">
                <a:latin typeface="Consolas"/>
                <a:ea typeface="Consolas"/>
                <a:cs typeface="Consolas"/>
                <a:sym typeface="Consolas"/>
              </a:rPr>
              <a:t>}</a:t>
            </a:r>
            <a:endParaRPr/>
          </a:p>
          <a:p>
            <a:pPr marL="0" lvl="0" indent="0" algn="l" rtl="0">
              <a:spcBef>
                <a:spcPts val="0"/>
              </a:spcBef>
              <a:spcAft>
                <a:spcPts val="0"/>
              </a:spcAft>
              <a:buClr>
                <a:schemeClr val="dk1"/>
              </a:buClr>
              <a:buSzPts val="1200"/>
              <a:buFont typeface="Consolas"/>
              <a:buNone/>
            </a:pPr>
            <a:r>
              <a:rPr lang="tr-TR" sz="1200">
                <a:highlight>
                  <a:srgbClr val="FFFF00"/>
                </a:highlight>
                <a:latin typeface="Consolas"/>
                <a:ea typeface="Consolas"/>
                <a:cs typeface="Consolas"/>
                <a:sym typeface="Consolas"/>
              </a:rPr>
              <a:t>string getHesapMakinesi()</a:t>
            </a:r>
            <a:r>
              <a:rPr lang="tr-TR" sz="1200">
                <a:latin typeface="Consolas"/>
                <a:ea typeface="Consolas"/>
                <a:cs typeface="Consolas"/>
                <a:sym typeface="Consolas"/>
              </a:rPr>
              <a:t> {</a:t>
            </a:r>
            <a:endParaRPr/>
          </a:p>
          <a:p>
            <a:pPr marL="0" lvl="0" indent="0" algn="l" rtl="0">
              <a:spcBef>
                <a:spcPts val="0"/>
              </a:spcBef>
              <a:spcAft>
                <a:spcPts val="0"/>
              </a:spcAft>
              <a:buClr>
                <a:schemeClr val="dk1"/>
              </a:buClr>
              <a:buSzPts val="1200"/>
              <a:buFont typeface="Consolas"/>
              <a:buNone/>
            </a:pPr>
            <a:r>
              <a:rPr lang="tr-TR" sz="1200">
                <a:latin typeface="Consolas"/>
                <a:ea typeface="Consolas"/>
                <a:cs typeface="Consolas"/>
                <a:sym typeface="Consolas"/>
              </a:rPr>
              <a:t>        return </a:t>
            </a:r>
            <a:r>
              <a:rPr lang="tr-TR"/>
              <a:t>adısoyadi</a:t>
            </a:r>
            <a:r>
              <a:rPr lang="tr-TR" sz="1200">
                <a:latin typeface="Consolas"/>
                <a:ea typeface="Consolas"/>
                <a:cs typeface="Consolas"/>
                <a:sym typeface="Consolas"/>
              </a:rPr>
              <a:t>;</a:t>
            </a:r>
            <a:endParaRPr/>
          </a:p>
          <a:p>
            <a:pPr marL="0" lvl="0" indent="0" algn="l" rtl="0">
              <a:spcBef>
                <a:spcPts val="0"/>
              </a:spcBef>
              <a:spcAft>
                <a:spcPts val="0"/>
              </a:spcAft>
              <a:buClr>
                <a:schemeClr val="dk1"/>
              </a:buClr>
              <a:buSzPts val="1200"/>
              <a:buFont typeface="Consolas"/>
              <a:buNone/>
            </a:pPr>
            <a:r>
              <a:rPr lang="tr-TR" sz="1200">
                <a:latin typeface="Consolas"/>
                <a:ea typeface="Consolas"/>
                <a:cs typeface="Consolas"/>
                <a:sym typeface="Consolas"/>
              </a:rPr>
              <a:t>}</a:t>
            </a:r>
            <a:endParaRPr/>
          </a:p>
          <a:p>
            <a:pPr marL="0" lvl="0" indent="0" algn="l" rtl="0">
              <a:spcBef>
                <a:spcPts val="0"/>
              </a:spcBef>
              <a:spcAft>
                <a:spcPts val="0"/>
              </a:spcAft>
              <a:buNone/>
            </a:pPr>
            <a:endParaRPr/>
          </a:p>
        </p:txBody>
      </p:sp>
      <p:sp>
        <p:nvSpPr>
          <p:cNvPr id="166" name="Google Shape;16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b="0" i="0">
                <a:solidFill>
                  <a:srgbClr val="212121"/>
                </a:solidFill>
                <a:latin typeface="Bitter"/>
                <a:ea typeface="Bitter"/>
                <a:cs typeface="Bitter"/>
                <a:sym typeface="Bitter"/>
              </a:rPr>
              <a:t>Yazılımcılar </a:t>
            </a:r>
            <a:r>
              <a:rPr lang="tr-TR" b="1" i="0">
                <a:solidFill>
                  <a:srgbClr val="212121"/>
                </a:solidFill>
                <a:latin typeface="Bitter"/>
                <a:ea typeface="Bitter"/>
                <a:cs typeface="Bitter"/>
                <a:sym typeface="Bitter"/>
              </a:rPr>
              <a:t>bileşenleri</a:t>
            </a:r>
            <a:r>
              <a:rPr lang="tr-TR" b="0" i="0">
                <a:solidFill>
                  <a:srgbClr val="212121"/>
                </a:solidFill>
                <a:latin typeface="Bitter"/>
                <a:ea typeface="Bitter"/>
                <a:cs typeface="Bitter"/>
                <a:sym typeface="Bitter"/>
              </a:rPr>
              <a:t> (component), ki burada sınıf, nesne aklımıza gelmelidir, ileride değişebileceklerini göz önüne alarak kullanmalıdırlar. Yani bir bileşeni, nasıl bir mimaride olduğu ya da nasıl bir algoritma kullanılarak gerçekleştirildiğini bilerek değil, söz konusu bileşenin detaylarından kullanıcıları nasıl izole edebilirim mantığıyla yazılımlarına katmalıdırlar. Burada ne kadar detayın gizleneceğine yazılımcı tarafından karar verilir. Bu işleme </a:t>
            </a:r>
            <a:r>
              <a:rPr lang="tr-TR" b="1" i="0">
                <a:solidFill>
                  <a:srgbClr val="212121"/>
                </a:solidFill>
                <a:latin typeface="Bitter"/>
                <a:ea typeface="Bitter"/>
                <a:cs typeface="Bitter"/>
                <a:sym typeface="Bitter"/>
              </a:rPr>
              <a:t>soyutlama düzeyi</a:t>
            </a:r>
            <a:r>
              <a:rPr lang="tr-TR" b="0" i="0">
                <a:solidFill>
                  <a:srgbClr val="212121"/>
                </a:solidFill>
                <a:latin typeface="Bitter"/>
                <a:ea typeface="Bitter"/>
                <a:cs typeface="Bitter"/>
                <a:sym typeface="Bitter"/>
              </a:rPr>
              <a:t> (abstraction level) adı verilir. Bir bileşen üzerinde yapılan bir soyutlamanın üzerine başka bir soyutlama yapılarak başka kullanıcılara kullandırılabilir. İşte burada iç içe yapılan soyutlamada katmanlar meydana gelir. Katmanların her birine </a:t>
            </a:r>
            <a:r>
              <a:rPr lang="tr-TR" b="1" i="0">
                <a:solidFill>
                  <a:srgbClr val="212121"/>
                </a:solidFill>
                <a:latin typeface="Bitter"/>
                <a:ea typeface="Bitter"/>
                <a:cs typeface="Bitter"/>
                <a:sym typeface="Bitter"/>
              </a:rPr>
              <a:t>soyutlama katmanı</a:t>
            </a:r>
            <a:r>
              <a:rPr lang="tr-TR" b="0" i="0">
                <a:solidFill>
                  <a:srgbClr val="212121"/>
                </a:solidFill>
                <a:latin typeface="Bitter"/>
                <a:ea typeface="Bitter"/>
                <a:cs typeface="Bitter"/>
                <a:sym typeface="Bitter"/>
              </a:rPr>
              <a:t> (abstraction layer) adı verilir.</a:t>
            </a:r>
            <a:endParaRPr/>
          </a:p>
        </p:txBody>
      </p:sp>
      <p:sp>
        <p:nvSpPr>
          <p:cNvPr id="225" name="Google Shape;225;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5</a:t>
            </a:fld>
            <a:endParaRPr lang="tr-TR"/>
          </a:p>
        </p:txBody>
      </p:sp>
    </p:spTree>
    <p:extLst>
      <p:ext uri="{BB962C8B-B14F-4D97-AF65-F5344CB8AC3E}">
        <p14:creationId xmlns:p14="http://schemas.microsoft.com/office/powerpoint/2010/main" val="36807774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a:t>Detaylı bilgi için c dilindeki dosyalar bölümünü inceleyebilirsiniz.</a:t>
            </a:r>
            <a:endParaRPr/>
          </a:p>
        </p:txBody>
      </p:sp>
      <p:sp>
        <p:nvSpPr>
          <p:cNvPr id="344" name="Google Shape;344;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39</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1" name="Google Shape;351;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a:t>Detaylı bilgi için c dilindeki dosyalar bölümünü inceleyebilirsiniz.</a:t>
            </a:r>
            <a:endParaRPr/>
          </a:p>
        </p:txBody>
      </p:sp>
      <p:sp>
        <p:nvSpPr>
          <p:cNvPr id="352" name="Google Shape;352;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40</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9" name="Google Shape;359;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tr-TR"/>
              <a:t>Detaylı bilgi için c dilindeki dosyalar bölümünü inceleyebilirsiniz.</a:t>
            </a:r>
            <a:endParaRPr/>
          </a:p>
        </p:txBody>
      </p:sp>
      <p:sp>
        <p:nvSpPr>
          <p:cNvPr id="360" name="Google Shape;360;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6</a:t>
            </a:fld>
            <a:endParaRPr lang="tr-TR"/>
          </a:p>
        </p:txBody>
      </p:sp>
    </p:spTree>
    <p:extLst>
      <p:ext uri="{BB962C8B-B14F-4D97-AF65-F5344CB8AC3E}">
        <p14:creationId xmlns:p14="http://schemas.microsoft.com/office/powerpoint/2010/main" val="3526193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 name="Google Shape;40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 name="Google Shape;40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6" name="Google Shape;476;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08" name="Google Shape;10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6" name="Google Shape;11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55"/>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5"/>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55"/>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700"/>
              <a:buNone/>
              <a:defRPr sz="2000">
                <a:solidFill>
                  <a:schemeClr val="dk1"/>
                </a:solidFill>
              </a:defRPr>
            </a:lvl1pPr>
            <a:lvl2pPr marL="914400" lvl="1" indent="-228600" algn="l">
              <a:lnSpc>
                <a:spcPct val="100000"/>
              </a:lnSpc>
              <a:spcBef>
                <a:spcPts val="600"/>
              </a:spcBef>
              <a:spcAft>
                <a:spcPts val="0"/>
              </a:spcAft>
              <a:buSzPts val="1530"/>
              <a:buNone/>
              <a:defRPr sz="1800">
                <a:solidFill>
                  <a:srgbClr val="888888"/>
                </a:solidFill>
              </a:defRPr>
            </a:lvl2pPr>
            <a:lvl3pPr marL="1371600" lvl="2" indent="-228600" algn="l">
              <a:lnSpc>
                <a:spcPct val="100000"/>
              </a:lnSpc>
              <a:spcBef>
                <a:spcPts val="600"/>
              </a:spcBef>
              <a:spcAft>
                <a:spcPts val="0"/>
              </a:spcAft>
              <a:buSzPts val="1360"/>
              <a:buNone/>
              <a:defRPr sz="1600">
                <a:solidFill>
                  <a:srgbClr val="888888"/>
                </a:solidFill>
              </a:defRPr>
            </a:lvl3pPr>
            <a:lvl4pPr marL="1828800" lvl="3" indent="-228600" algn="l">
              <a:lnSpc>
                <a:spcPct val="100000"/>
              </a:lnSpc>
              <a:spcBef>
                <a:spcPts val="600"/>
              </a:spcBef>
              <a:spcAft>
                <a:spcPts val="0"/>
              </a:spcAft>
              <a:buSzPts val="1190"/>
              <a:buNone/>
              <a:defRPr sz="1400">
                <a:solidFill>
                  <a:srgbClr val="888888"/>
                </a:solidFill>
              </a:defRPr>
            </a:lvl4pPr>
            <a:lvl5pPr marL="2286000" lvl="4" indent="-228600" algn="l">
              <a:lnSpc>
                <a:spcPct val="100000"/>
              </a:lnSpc>
              <a:spcBef>
                <a:spcPts val="6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55"/>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5"/>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55"/>
          <p:cNvGrpSpPr/>
          <p:nvPr/>
        </p:nvGrpSpPr>
        <p:grpSpPr>
          <a:xfrm>
            <a:off x="897399" y="2325848"/>
            <a:ext cx="1080904" cy="1080902"/>
            <a:chOff x="9685338" y="4460675"/>
            <a:chExt cx="1080904" cy="1080902"/>
          </a:xfrm>
        </p:grpSpPr>
        <p:sp>
          <p:nvSpPr>
            <p:cNvPr id="28" name="Google Shape;28;p55"/>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5"/>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55"/>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6"/>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6"/>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56"/>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56"/>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6"/>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6"/>
          <p:cNvSpPr txBox="1">
            <a:spLocks noGrp="1"/>
          </p:cNvSpPr>
          <p:nvPr>
            <p:ph type="sldNum" idx="12"/>
          </p:nvPr>
        </p:nvSpPr>
        <p:spPr>
          <a:xfrm>
            <a:off x="11494005" y="6369358"/>
            <a:ext cx="457200" cy="37903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8"/>
        <p:cNvGrpSpPr/>
        <p:nvPr/>
      </p:nvGrpSpPr>
      <p:grpSpPr>
        <a:xfrm>
          <a:off x="0" y="0"/>
          <a:ext cx="0" cy="0"/>
          <a:chOff x="0" y="0"/>
          <a:chExt cx="0" cy="0"/>
        </a:xfrm>
      </p:grpSpPr>
      <p:sp>
        <p:nvSpPr>
          <p:cNvPr id="39" name="Google Shape;39;p57"/>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7"/>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7"/>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57"/>
          <p:cNvGrpSpPr/>
          <p:nvPr/>
        </p:nvGrpSpPr>
        <p:grpSpPr>
          <a:xfrm>
            <a:off x="9649215" y="4068923"/>
            <a:ext cx="1080904" cy="1080902"/>
            <a:chOff x="9685338" y="4460675"/>
            <a:chExt cx="1080904" cy="1080902"/>
          </a:xfrm>
        </p:grpSpPr>
        <p:sp>
          <p:nvSpPr>
            <p:cNvPr id="43" name="Google Shape;43;p57"/>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57"/>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6000"/>
              <a:buFont typeface="Cambria"/>
              <a:buNone/>
              <a:defRPr sz="6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5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100000"/>
              </a:lnSpc>
              <a:spcBef>
                <a:spcPts val="600"/>
              </a:spcBef>
              <a:spcAft>
                <a:spcPts val="0"/>
              </a:spcAft>
              <a:buSzPts val="1870"/>
              <a:buNone/>
              <a:defRPr sz="2200">
                <a:solidFill>
                  <a:schemeClr val="dk1"/>
                </a:solidFill>
              </a:defRPr>
            </a:lvl1pPr>
            <a:lvl2pPr lvl="1" algn="ctr">
              <a:lnSpc>
                <a:spcPct val="100000"/>
              </a:lnSpc>
              <a:spcBef>
                <a:spcPts val="600"/>
              </a:spcBef>
              <a:spcAft>
                <a:spcPts val="0"/>
              </a:spcAft>
              <a:buSzPts val="1870"/>
              <a:buNone/>
              <a:defRPr sz="2200"/>
            </a:lvl2pPr>
            <a:lvl3pPr lvl="2" algn="ctr">
              <a:lnSpc>
                <a:spcPct val="100000"/>
              </a:lnSpc>
              <a:spcBef>
                <a:spcPts val="600"/>
              </a:spcBef>
              <a:spcAft>
                <a:spcPts val="0"/>
              </a:spcAft>
              <a:buSzPts val="1870"/>
              <a:buNone/>
              <a:defRPr sz="2200"/>
            </a:lvl3pPr>
            <a:lvl4pPr lvl="3" algn="ctr">
              <a:lnSpc>
                <a:spcPct val="100000"/>
              </a:lnSpc>
              <a:spcBef>
                <a:spcPts val="600"/>
              </a:spcBef>
              <a:spcAft>
                <a:spcPts val="0"/>
              </a:spcAft>
              <a:buSzPts val="1700"/>
              <a:buNone/>
              <a:defRPr sz="2000"/>
            </a:lvl4pPr>
            <a:lvl5pPr lvl="4" algn="ctr">
              <a:lnSpc>
                <a:spcPct val="100000"/>
              </a:lnSpc>
              <a:spcBef>
                <a:spcPts val="6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47" name="Google Shape;47;p57"/>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7"/>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7"/>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0"/>
        <p:cNvGrpSpPr/>
        <p:nvPr/>
      </p:nvGrpSpPr>
      <p:grpSpPr>
        <a:xfrm>
          <a:off x="0" y="0"/>
          <a:ext cx="0" cy="0"/>
          <a:chOff x="0" y="0"/>
          <a:chExt cx="0" cy="0"/>
        </a:xfrm>
      </p:grpSpPr>
      <p:sp>
        <p:nvSpPr>
          <p:cNvPr id="51" name="Google Shape;51;p58"/>
          <p:cNvSpPr/>
          <p:nvPr/>
        </p:nvSpPr>
        <p:spPr>
          <a:xfrm>
            <a:off x="8463516" y="0"/>
            <a:ext cx="3728484"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8"/>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2400"/>
              <a:buFont typeface="Cambria"/>
              <a:buNone/>
              <a:defRPr sz="24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58"/>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0"/>
              </a:spcBef>
              <a:spcAft>
                <a:spcPts val="0"/>
              </a:spcAft>
              <a:buSzPts val="1700"/>
              <a:buChar char="▪"/>
              <a:defRPr sz="2000"/>
            </a:lvl1pPr>
            <a:lvl2pPr marL="914400" lvl="1" indent="-325755" algn="l">
              <a:lnSpc>
                <a:spcPct val="100000"/>
              </a:lnSpc>
              <a:spcBef>
                <a:spcPts val="0"/>
              </a:spcBef>
              <a:spcAft>
                <a:spcPts val="0"/>
              </a:spcAft>
              <a:buSzPts val="1530"/>
              <a:buChar char="▪"/>
              <a:defRPr sz="1800"/>
            </a:lvl2pPr>
            <a:lvl3pPr marL="1371600" lvl="2" indent="-314960" algn="l">
              <a:lnSpc>
                <a:spcPct val="100000"/>
              </a:lnSpc>
              <a:spcBef>
                <a:spcPts val="0"/>
              </a:spcBef>
              <a:spcAft>
                <a:spcPts val="0"/>
              </a:spcAft>
              <a:buSzPts val="1360"/>
              <a:buChar char="▪"/>
              <a:defRPr sz="1600"/>
            </a:lvl3pPr>
            <a:lvl4pPr marL="1828800" lvl="3" indent="-314960" algn="l">
              <a:lnSpc>
                <a:spcPct val="100000"/>
              </a:lnSpc>
              <a:spcBef>
                <a:spcPts val="0"/>
              </a:spcBef>
              <a:spcAft>
                <a:spcPts val="0"/>
              </a:spcAft>
              <a:buSzPts val="1360"/>
              <a:buChar char="▪"/>
              <a:defRPr sz="1600"/>
            </a:lvl4pPr>
            <a:lvl5pPr marL="2286000" lvl="4" indent="-314960" algn="l">
              <a:lnSpc>
                <a:spcPct val="100000"/>
              </a:lnSpc>
              <a:spcBef>
                <a:spcPts val="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4" name="Google Shape;54;p58"/>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00"/>
              </a:spcBef>
              <a:spcAft>
                <a:spcPts val="0"/>
              </a:spcAft>
              <a:buSzPts val="1190"/>
              <a:buNone/>
              <a:defRPr sz="1400">
                <a:solidFill>
                  <a:srgbClr val="9E3611"/>
                </a:solidFill>
              </a:defRPr>
            </a:lvl1pPr>
            <a:lvl2pPr marL="914400" lvl="1" indent="-228600" algn="l">
              <a:lnSpc>
                <a:spcPct val="100000"/>
              </a:lnSpc>
              <a:spcBef>
                <a:spcPts val="600"/>
              </a:spcBef>
              <a:spcAft>
                <a:spcPts val="0"/>
              </a:spcAft>
              <a:buSzPts val="1020"/>
              <a:buNone/>
              <a:defRPr sz="1200"/>
            </a:lvl2pPr>
            <a:lvl3pPr marL="1371600" lvl="2" indent="-228600" algn="l">
              <a:lnSpc>
                <a:spcPct val="100000"/>
              </a:lnSpc>
              <a:spcBef>
                <a:spcPts val="600"/>
              </a:spcBef>
              <a:spcAft>
                <a:spcPts val="0"/>
              </a:spcAft>
              <a:buSzPts val="850"/>
              <a:buNone/>
              <a:defRPr sz="1000"/>
            </a:lvl3pPr>
            <a:lvl4pPr marL="1828800" lvl="3" indent="-228600" algn="l">
              <a:lnSpc>
                <a:spcPct val="100000"/>
              </a:lnSpc>
              <a:spcBef>
                <a:spcPts val="600"/>
              </a:spcBef>
              <a:spcAft>
                <a:spcPts val="0"/>
              </a:spcAft>
              <a:buSzPts val="765"/>
              <a:buNone/>
              <a:defRPr sz="900"/>
            </a:lvl4pPr>
            <a:lvl5pPr marL="2286000" lvl="4" indent="-228600" algn="l">
              <a:lnSpc>
                <a:spcPct val="100000"/>
              </a:lnSpc>
              <a:spcBef>
                <a:spcPts val="6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5" name="Google Shape;55;p58"/>
          <p:cNvSpPr txBox="1">
            <a:spLocks noGrp="1"/>
          </p:cNvSpPr>
          <p:nvPr>
            <p:ph type="dt" idx="10"/>
          </p:nvPr>
        </p:nvSpPr>
        <p:spPr>
          <a:xfrm>
            <a:off x="8549640" y="6393816"/>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8"/>
          <p:cNvSpPr txBox="1">
            <a:spLocks noGrp="1"/>
          </p:cNvSpPr>
          <p:nvPr>
            <p:ph type="ftr" idx="11"/>
          </p:nvPr>
        </p:nvSpPr>
        <p:spPr>
          <a:xfrm>
            <a:off x="159488" y="6391568"/>
            <a:ext cx="822640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7" name="Google Shape;57;p58"/>
          <p:cNvGrpSpPr/>
          <p:nvPr/>
        </p:nvGrpSpPr>
        <p:grpSpPr>
          <a:xfrm>
            <a:off x="11570734" y="6347779"/>
            <a:ext cx="457200" cy="457200"/>
            <a:chOff x="11361456" y="6195813"/>
            <a:chExt cx="548640" cy="548640"/>
          </a:xfrm>
        </p:grpSpPr>
        <p:sp>
          <p:nvSpPr>
            <p:cNvPr id="58" name="Google Shape;58;p5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58"/>
          <p:cNvSpPr txBox="1">
            <a:spLocks noGrp="1"/>
          </p:cNvSpPr>
          <p:nvPr>
            <p:ph type="sldNum" idx="12"/>
          </p:nvPr>
        </p:nvSpPr>
        <p:spPr>
          <a:xfrm>
            <a:off x="11570733" y="6396000"/>
            <a:ext cx="457200" cy="37903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1"/>
        <p:cNvGrpSpPr/>
        <p:nvPr/>
      </p:nvGrpSpPr>
      <p:grpSpPr>
        <a:xfrm>
          <a:off x="0" y="0"/>
          <a:ext cx="0" cy="0"/>
          <a:chOff x="0" y="0"/>
          <a:chExt cx="0" cy="0"/>
        </a:xfrm>
      </p:grpSpPr>
      <p:sp>
        <p:nvSpPr>
          <p:cNvPr id="62" name="Google Shape;62;p59"/>
          <p:cNvSpPr txBox="1">
            <a:spLocks noGrp="1"/>
          </p:cNvSpPr>
          <p:nvPr>
            <p:ph type="title"/>
          </p:nvPr>
        </p:nvSpPr>
        <p:spPr>
          <a:xfrm>
            <a:off x="352751" y="449300"/>
            <a:ext cx="11532781" cy="125190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3600"/>
              <a:buFont typeface="Cambria"/>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9"/>
          <p:cNvSpPr txBox="1">
            <a:spLocks noGrp="1"/>
          </p:cNvSpPr>
          <p:nvPr>
            <p:ph type="body" idx="1"/>
          </p:nvPr>
        </p:nvSpPr>
        <p:spPr>
          <a:xfrm>
            <a:off x="287079" y="1903229"/>
            <a:ext cx="11664127" cy="4420410"/>
          </a:xfrm>
          <a:prstGeom prst="rect">
            <a:avLst/>
          </a:prstGeom>
          <a:noFill/>
          <a:ln>
            <a:noFill/>
          </a:ln>
        </p:spPr>
        <p:txBody>
          <a:bodyPr spcFirstLastPara="1" wrap="square" lIns="91425" tIns="45700" rIns="91425" bIns="45700" anchor="t" anchorCtr="0">
            <a:normAutofit/>
          </a:bodyPr>
          <a:lstStyle>
            <a:lvl1pPr marL="457200" lvl="0" indent="-325755" algn="l">
              <a:lnSpc>
                <a:spcPct val="100000"/>
              </a:lnSpc>
              <a:spcBef>
                <a:spcPts val="600"/>
              </a:spcBef>
              <a:spcAft>
                <a:spcPts val="0"/>
              </a:spcAft>
              <a:buSzPts val="1530"/>
              <a:buChar char="▪"/>
              <a:defRPr/>
            </a:lvl1pPr>
            <a:lvl2pPr marL="914400" lvl="1" indent="-325755" algn="l">
              <a:lnSpc>
                <a:spcPct val="100000"/>
              </a:lnSpc>
              <a:spcBef>
                <a:spcPts val="600"/>
              </a:spcBef>
              <a:spcAft>
                <a:spcPts val="0"/>
              </a:spcAft>
              <a:buSzPts val="1530"/>
              <a:buChar char="▪"/>
              <a:defRPr/>
            </a:lvl2pPr>
            <a:lvl3pPr marL="1371600" lvl="2" indent="-325755" algn="l">
              <a:lnSpc>
                <a:spcPct val="100000"/>
              </a:lnSpc>
              <a:spcBef>
                <a:spcPts val="600"/>
              </a:spcBef>
              <a:spcAft>
                <a:spcPts val="0"/>
              </a:spcAft>
              <a:buSzPts val="1530"/>
              <a:buChar char="▪"/>
              <a:defRPr/>
            </a:lvl3pPr>
            <a:lvl4pPr marL="1828800" lvl="3" indent="-325755" algn="l">
              <a:lnSpc>
                <a:spcPct val="100000"/>
              </a:lnSpc>
              <a:spcBef>
                <a:spcPts val="600"/>
              </a:spcBef>
              <a:spcAft>
                <a:spcPts val="0"/>
              </a:spcAft>
              <a:buSzPts val="1530"/>
              <a:buChar char="▪"/>
              <a:defRPr/>
            </a:lvl4pPr>
            <a:lvl5pPr marL="2286000" lvl="4" indent="-325754" algn="l">
              <a:lnSpc>
                <a:spcPct val="100000"/>
              </a:lnSpc>
              <a:spcBef>
                <a:spcPts val="6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64" name="Google Shape;64;p59"/>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9"/>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9"/>
          <p:cNvSpPr txBox="1">
            <a:spLocks noGrp="1"/>
          </p:cNvSpPr>
          <p:nvPr>
            <p:ph type="sldNum" idx="12"/>
          </p:nvPr>
        </p:nvSpPr>
        <p:spPr>
          <a:xfrm>
            <a:off x="11494005" y="6369358"/>
            <a:ext cx="457200" cy="37903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60"/>
          <p:cNvSpPr txBox="1">
            <a:spLocks noGrp="1"/>
          </p:cNvSpPr>
          <p:nvPr>
            <p:ph type="title"/>
          </p:nvPr>
        </p:nvSpPr>
        <p:spPr>
          <a:xfrm>
            <a:off x="372139" y="390308"/>
            <a:ext cx="11532781"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60"/>
          <p:cNvSpPr txBox="1">
            <a:spLocks noGrp="1"/>
          </p:cNvSpPr>
          <p:nvPr>
            <p:ph type="body" idx="1"/>
          </p:nvPr>
        </p:nvSpPr>
        <p:spPr>
          <a:xfrm>
            <a:off x="287079" y="1905420"/>
            <a:ext cx="5677786" cy="5034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530"/>
              <a:buNone/>
              <a:defRPr sz="1800" b="1">
                <a:solidFill>
                  <a:srgbClr val="9E3611"/>
                </a:solidFill>
              </a:defRPr>
            </a:lvl1pPr>
            <a:lvl2pPr marL="914400" lvl="1" indent="-228600" algn="l">
              <a:lnSpc>
                <a:spcPct val="100000"/>
              </a:lnSpc>
              <a:spcBef>
                <a:spcPts val="600"/>
              </a:spcBef>
              <a:spcAft>
                <a:spcPts val="0"/>
              </a:spcAft>
              <a:buSzPts val="1700"/>
              <a:buNone/>
              <a:defRPr sz="2000" b="1"/>
            </a:lvl2pPr>
            <a:lvl3pPr marL="1371600" lvl="2" indent="-228600" algn="l">
              <a:lnSpc>
                <a:spcPct val="100000"/>
              </a:lnSpc>
              <a:spcBef>
                <a:spcPts val="600"/>
              </a:spcBef>
              <a:spcAft>
                <a:spcPts val="0"/>
              </a:spcAft>
              <a:buSzPts val="1530"/>
              <a:buNone/>
              <a:defRPr sz="1800" b="1"/>
            </a:lvl3pPr>
            <a:lvl4pPr marL="1828800" lvl="3" indent="-228600" algn="l">
              <a:lnSpc>
                <a:spcPct val="100000"/>
              </a:lnSpc>
              <a:spcBef>
                <a:spcPts val="600"/>
              </a:spcBef>
              <a:spcAft>
                <a:spcPts val="0"/>
              </a:spcAft>
              <a:buSzPts val="1360"/>
              <a:buNone/>
              <a:defRPr sz="1600" b="1"/>
            </a:lvl4pPr>
            <a:lvl5pPr marL="2286000" lvl="4" indent="-228600" algn="l">
              <a:lnSpc>
                <a:spcPct val="100000"/>
              </a:lnSpc>
              <a:spcBef>
                <a:spcPts val="6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0" name="Google Shape;70;p60"/>
          <p:cNvSpPr txBox="1">
            <a:spLocks noGrp="1"/>
          </p:cNvSpPr>
          <p:nvPr>
            <p:ph type="body" idx="2"/>
          </p:nvPr>
        </p:nvSpPr>
        <p:spPr>
          <a:xfrm>
            <a:off x="287079" y="2524498"/>
            <a:ext cx="5677786" cy="3835226"/>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1" name="Google Shape;71;p60"/>
          <p:cNvSpPr txBox="1">
            <a:spLocks noGrp="1"/>
          </p:cNvSpPr>
          <p:nvPr>
            <p:ph type="body" idx="3"/>
          </p:nvPr>
        </p:nvSpPr>
        <p:spPr>
          <a:xfrm>
            <a:off x="6227137" y="1905420"/>
            <a:ext cx="5724067" cy="5034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600"/>
              </a:spcBef>
              <a:spcAft>
                <a:spcPts val="0"/>
              </a:spcAft>
              <a:buSzPts val="1530"/>
              <a:buNone/>
              <a:defRPr sz="1800" b="1">
                <a:solidFill>
                  <a:srgbClr val="9E3611"/>
                </a:solidFill>
              </a:defRPr>
            </a:lvl1pPr>
            <a:lvl2pPr marL="914400" lvl="1" indent="-228600" algn="l">
              <a:lnSpc>
                <a:spcPct val="100000"/>
              </a:lnSpc>
              <a:spcBef>
                <a:spcPts val="600"/>
              </a:spcBef>
              <a:spcAft>
                <a:spcPts val="0"/>
              </a:spcAft>
              <a:buSzPts val="1700"/>
              <a:buNone/>
              <a:defRPr sz="2000" b="1"/>
            </a:lvl2pPr>
            <a:lvl3pPr marL="1371600" lvl="2" indent="-228600" algn="l">
              <a:lnSpc>
                <a:spcPct val="100000"/>
              </a:lnSpc>
              <a:spcBef>
                <a:spcPts val="600"/>
              </a:spcBef>
              <a:spcAft>
                <a:spcPts val="0"/>
              </a:spcAft>
              <a:buSzPts val="1530"/>
              <a:buNone/>
              <a:defRPr sz="1800" b="1"/>
            </a:lvl3pPr>
            <a:lvl4pPr marL="1828800" lvl="3" indent="-228600" algn="l">
              <a:lnSpc>
                <a:spcPct val="100000"/>
              </a:lnSpc>
              <a:spcBef>
                <a:spcPts val="600"/>
              </a:spcBef>
              <a:spcAft>
                <a:spcPts val="0"/>
              </a:spcAft>
              <a:buSzPts val="1360"/>
              <a:buNone/>
              <a:defRPr sz="1600" b="1"/>
            </a:lvl4pPr>
            <a:lvl5pPr marL="2286000" lvl="4" indent="-228600" algn="l">
              <a:lnSpc>
                <a:spcPct val="100000"/>
              </a:lnSpc>
              <a:spcBef>
                <a:spcPts val="6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72" name="Google Shape;72;p60"/>
          <p:cNvSpPr txBox="1">
            <a:spLocks noGrp="1"/>
          </p:cNvSpPr>
          <p:nvPr>
            <p:ph type="body" idx="4"/>
          </p:nvPr>
        </p:nvSpPr>
        <p:spPr>
          <a:xfrm>
            <a:off x="6227137" y="2556396"/>
            <a:ext cx="5724066" cy="3803328"/>
          </a:xfrm>
          <a:prstGeom prst="rect">
            <a:avLst/>
          </a:prstGeom>
          <a:noFill/>
          <a:ln>
            <a:noFill/>
          </a:ln>
        </p:spPr>
        <p:txBody>
          <a:bodyPr spcFirstLastPara="1" wrap="square" lIns="91425" tIns="45700" rIns="91425" bIns="45700" anchor="t" anchorCtr="0">
            <a:normAutofit/>
          </a:bodyPr>
          <a:lstStyle>
            <a:lvl1pPr marL="457200" lvl="0" indent="-336550" algn="l">
              <a:lnSpc>
                <a:spcPct val="100000"/>
              </a:lnSpc>
              <a:spcBef>
                <a:spcPts val="600"/>
              </a:spcBef>
              <a:spcAft>
                <a:spcPts val="0"/>
              </a:spcAft>
              <a:buSzPts val="1700"/>
              <a:buChar char="▪"/>
              <a:defRPr sz="2000"/>
            </a:lvl1pPr>
            <a:lvl2pPr marL="914400" lvl="1" indent="-325755" algn="l">
              <a:lnSpc>
                <a:spcPct val="100000"/>
              </a:lnSpc>
              <a:spcBef>
                <a:spcPts val="600"/>
              </a:spcBef>
              <a:spcAft>
                <a:spcPts val="0"/>
              </a:spcAft>
              <a:buSzPts val="1530"/>
              <a:buChar char="▪"/>
              <a:defRPr sz="1800"/>
            </a:lvl2pPr>
            <a:lvl3pPr marL="1371600" lvl="2" indent="-314960" algn="l">
              <a:lnSpc>
                <a:spcPct val="100000"/>
              </a:lnSpc>
              <a:spcBef>
                <a:spcPts val="600"/>
              </a:spcBef>
              <a:spcAft>
                <a:spcPts val="0"/>
              </a:spcAft>
              <a:buSzPts val="1360"/>
              <a:buChar char="▪"/>
              <a:defRPr sz="1600"/>
            </a:lvl3pPr>
            <a:lvl4pPr marL="1828800" lvl="3" indent="-314960" algn="l">
              <a:lnSpc>
                <a:spcPct val="100000"/>
              </a:lnSpc>
              <a:spcBef>
                <a:spcPts val="600"/>
              </a:spcBef>
              <a:spcAft>
                <a:spcPts val="0"/>
              </a:spcAft>
              <a:buSzPts val="1360"/>
              <a:buChar char="▪"/>
              <a:defRPr sz="1600"/>
            </a:lvl4pPr>
            <a:lvl5pPr marL="2286000" lvl="4" indent="-314960" algn="l">
              <a:lnSpc>
                <a:spcPct val="100000"/>
              </a:lnSpc>
              <a:spcBef>
                <a:spcPts val="6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3" name="Google Shape;73;p60"/>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60"/>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0"/>
          <p:cNvSpPr txBox="1">
            <a:spLocks noGrp="1"/>
          </p:cNvSpPr>
          <p:nvPr>
            <p:ph type="sldNum" idx="12"/>
          </p:nvPr>
        </p:nvSpPr>
        <p:spPr>
          <a:xfrm>
            <a:off x="11494005" y="6369358"/>
            <a:ext cx="457200" cy="37903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4"/>
          <p:cNvSpPr/>
          <p:nvPr/>
        </p:nvSpPr>
        <p:spPr>
          <a:xfrm>
            <a:off x="287080" y="298869"/>
            <a:ext cx="11664128" cy="45719"/>
          </a:xfrm>
          <a:prstGeom prst="rect">
            <a:avLst/>
          </a:prstGeom>
          <a:blipFill rotWithShape="1">
            <a:blip r:embed="rId8">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54"/>
          <p:cNvSpPr/>
          <p:nvPr/>
        </p:nvSpPr>
        <p:spPr>
          <a:xfrm>
            <a:off x="287079" y="1791627"/>
            <a:ext cx="11664127" cy="45719"/>
          </a:xfrm>
          <a:prstGeom prst="rect">
            <a:avLst/>
          </a:prstGeom>
          <a:blipFill rotWithShape="1">
            <a:blip r:embed="rId8">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54"/>
          <p:cNvSpPr/>
          <p:nvPr/>
        </p:nvSpPr>
        <p:spPr>
          <a:xfrm>
            <a:off x="287079" y="390308"/>
            <a:ext cx="11664127" cy="1346333"/>
          </a:xfrm>
          <a:prstGeom prst="rect">
            <a:avLst/>
          </a:prstGeom>
          <a:blipFill rotWithShape="1">
            <a:blip r:embed="rId8">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54"/>
          <p:cNvSpPr txBox="1">
            <a:spLocks noGrp="1"/>
          </p:cNvSpPr>
          <p:nvPr>
            <p:ph type="title"/>
          </p:nvPr>
        </p:nvSpPr>
        <p:spPr>
          <a:xfrm>
            <a:off x="372139" y="390308"/>
            <a:ext cx="11532781"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3600"/>
              <a:buFont typeface="Cambria"/>
              <a:buNone/>
              <a:defRPr sz="36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54"/>
          <p:cNvSpPr txBox="1">
            <a:spLocks noGrp="1"/>
          </p:cNvSpPr>
          <p:nvPr>
            <p:ph type="body" idx="1"/>
          </p:nvPr>
        </p:nvSpPr>
        <p:spPr>
          <a:xfrm>
            <a:off x="287079" y="1883065"/>
            <a:ext cx="11664127" cy="4440574"/>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100000"/>
              </a:lnSpc>
              <a:spcBef>
                <a:spcPts val="6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100000"/>
              </a:lnSpc>
              <a:spcBef>
                <a:spcPts val="6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100000"/>
              </a:lnSpc>
              <a:spcBef>
                <a:spcPts val="6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100000"/>
              </a:lnSpc>
              <a:spcBef>
                <a:spcPts val="6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100000"/>
              </a:lnSpc>
              <a:spcBef>
                <a:spcPts val="6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54"/>
          <p:cNvSpPr txBox="1">
            <a:spLocks noGrp="1"/>
          </p:cNvSpPr>
          <p:nvPr>
            <p:ph type="dt" idx="10"/>
          </p:nvPr>
        </p:nvSpPr>
        <p:spPr>
          <a:xfrm>
            <a:off x="7964424" y="6359724"/>
            <a:ext cx="3500387" cy="388669"/>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54"/>
          <p:cNvSpPr txBox="1">
            <a:spLocks noGrp="1"/>
          </p:cNvSpPr>
          <p:nvPr>
            <p:ph type="ftr" idx="11"/>
          </p:nvPr>
        </p:nvSpPr>
        <p:spPr>
          <a:xfrm>
            <a:off x="287079" y="6369358"/>
            <a:ext cx="6327648" cy="374217"/>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54"/>
          <p:cNvGrpSpPr/>
          <p:nvPr/>
        </p:nvGrpSpPr>
        <p:grpSpPr>
          <a:xfrm>
            <a:off x="11494006" y="6330531"/>
            <a:ext cx="457200" cy="457200"/>
            <a:chOff x="11361456" y="6195813"/>
            <a:chExt cx="548640" cy="548640"/>
          </a:xfrm>
        </p:grpSpPr>
        <p:sp>
          <p:nvSpPr>
            <p:cNvPr id="18" name="Google Shape;18;p54"/>
            <p:cNvSpPr/>
            <p:nvPr/>
          </p:nvSpPr>
          <p:spPr>
            <a:xfrm>
              <a:off x="11361456" y="6195813"/>
              <a:ext cx="548640" cy="548640"/>
            </a:xfrm>
            <a:prstGeom prst="ellipse">
              <a:avLst/>
            </a:prstGeom>
            <a:blipFill rotWithShape="1">
              <a:blip r:embed="rId9">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54"/>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54"/>
          <p:cNvSpPr txBox="1">
            <a:spLocks noGrp="1"/>
          </p:cNvSpPr>
          <p:nvPr>
            <p:ph type="sldNum" idx="12"/>
          </p:nvPr>
        </p:nvSpPr>
        <p:spPr>
          <a:xfrm>
            <a:off x="11494005" y="6369358"/>
            <a:ext cx="457200" cy="37903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sz="8000"/>
              <a:t>C++ DILI ILE  NESNE YÖNELIMLI PROGRAMLAMA</a:t>
            </a:r>
            <a:endParaRPr sz="8000"/>
          </a:p>
        </p:txBody>
      </p:sp>
      <p:sp>
        <p:nvSpPr>
          <p:cNvPr id="81" name="Google Shape;81;p1"/>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NESNE YAPICI (CONSTRUCTOR)</a:t>
            </a:r>
            <a:endParaRPr/>
          </a:p>
        </p:txBody>
      </p:sp>
      <p:sp>
        <p:nvSpPr>
          <p:cNvPr id="111" name="Google Shape;111;p5"/>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b="1">
                <a:solidFill>
                  <a:srgbClr val="00B050"/>
                </a:solidFill>
                <a:latin typeface="Consolas"/>
                <a:ea typeface="Consolas"/>
                <a:cs typeface="Consolas"/>
                <a:sym typeface="Consolas"/>
              </a:rPr>
              <a:t>#include </a:t>
            </a:r>
            <a:r>
              <a:rPr lang="tr-TR" sz="1200">
                <a:latin typeface="Consolas"/>
                <a:ea typeface="Consolas"/>
                <a:cs typeface="Consolas"/>
                <a:sym typeface="Consolas"/>
              </a:rPr>
              <a:t>&lt;iostream&gt;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using</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namespace</a:t>
            </a:r>
            <a:r>
              <a:rPr lang="tr-TR" sz="1200">
                <a:latin typeface="Consolas"/>
                <a:ea typeface="Consolas"/>
                <a:cs typeface="Consolas"/>
                <a:sym typeface="Consolas"/>
              </a:rPr>
              <a:t> std;</a:t>
            </a:r>
            <a:endParaRPr/>
          </a:p>
          <a:p>
            <a:pPr marL="0" lvl="0" indent="0" algn="l" rtl="0">
              <a:lnSpc>
                <a:spcPct val="100000"/>
              </a:lnSpc>
              <a:spcBef>
                <a:spcPts val="0"/>
              </a:spcBef>
              <a:spcAft>
                <a:spcPts val="0"/>
              </a:spcAft>
              <a:buSzPts val="1020"/>
              <a:buNone/>
            </a:pPr>
            <a:endParaRPr sz="12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Kisi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soyadi;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adiniSoyle ()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adi &lt;&lt; " " &lt;&lt; soyadi &lt;&lt; 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highlight>
                  <a:srgbClr val="FFFF00"/>
                </a:highlight>
                <a:latin typeface="Consolas"/>
                <a:ea typeface="Consolas"/>
                <a:cs typeface="Consolas"/>
                <a:sym typeface="Consolas"/>
              </a:rPr>
              <a:t>Kisi() </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varsayılan (default) yapıcı: Sınıftan imal edilen her nesnenin adı "Emre" soyadı "YÖRÜK"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olur.*/</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a:t>
            </a:r>
            <a:r>
              <a:rPr lang="tr-TR" sz="1200">
                <a:latin typeface="Consolas"/>
                <a:ea typeface="Consolas"/>
                <a:cs typeface="Consolas"/>
                <a:sym typeface="Consolas"/>
              </a:rPr>
              <a:t>   adi="Emre";</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soyadi="YÖRÜK";</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adi &lt;&lt; " " &lt;&lt; soyadi &lt;&lt; " Durumlarına sahip nesne imal edildi." &lt;&lt; 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Kisi</a:t>
            </a:r>
            <a:r>
              <a:rPr lang="tr-TR" sz="1200">
                <a:latin typeface="Consolas"/>
                <a:ea typeface="Consolas"/>
                <a:cs typeface="Consolas"/>
                <a:sym typeface="Consolas"/>
              </a:rPr>
              <a:t> emre;  </a:t>
            </a:r>
            <a:r>
              <a:rPr lang="tr-TR" sz="1200">
                <a:solidFill>
                  <a:srgbClr val="A5A5A5"/>
                </a:solidFill>
                <a:latin typeface="Consolas"/>
                <a:ea typeface="Consolas"/>
                <a:cs typeface="Consolas"/>
                <a:sym typeface="Consolas"/>
              </a:rPr>
              <a:t>// Kişi sınıfından emre nesnesi imal edildi.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emre.adiniSoyle();  </a:t>
            </a:r>
            <a:r>
              <a:rPr lang="tr-TR" sz="1200">
                <a:solidFill>
                  <a:srgbClr val="A5A5A5"/>
                </a:solidFill>
                <a:latin typeface="Consolas"/>
                <a:ea typeface="Consolas"/>
                <a:cs typeface="Consolas"/>
                <a:sym typeface="Consolas"/>
              </a:rPr>
              <a:t>// emre nesnesine adiniSoyle() iletisi gönderildi (message passing).</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Emre YÖRÜK Durumlarına sahip nesne imal edildi.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Emre YÖRÜK</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p:txBody>
      </p:sp>
      <p:sp>
        <p:nvSpPr>
          <p:cNvPr id="112" name="Google Shape;112;p5"/>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20"/>
              <a:buNone/>
            </a:pPr>
            <a:r>
              <a:rPr lang="tr-TR" sz="1200"/>
              <a:t>Aynı mimari plandan bir çok ev yapılabilir. Bu evlerin bazılarının boyası/penceresi ... farklı inşa edilebilir.  </a:t>
            </a:r>
            <a:endParaRPr/>
          </a:p>
          <a:p>
            <a:pPr marL="0" lvl="0" indent="0" algn="ctr" rtl="0">
              <a:lnSpc>
                <a:spcPct val="100000"/>
              </a:lnSpc>
              <a:spcBef>
                <a:spcPts val="600"/>
              </a:spcBef>
              <a:spcAft>
                <a:spcPts val="0"/>
              </a:spcAft>
              <a:buSzPts val="1020"/>
              <a:buNone/>
            </a:pPr>
            <a:r>
              <a:rPr lang="tr-TR" sz="1200" b="1" i="1"/>
              <a:t>Buna benzer birçok nesne de daha imal aşamasında farklı </a:t>
            </a:r>
            <a:r>
              <a:rPr lang="tr-TR" sz="1200" b="1" i="1">
                <a:solidFill>
                  <a:srgbClr val="C00000"/>
                </a:solidFill>
              </a:rPr>
              <a:t>durumlarla</a:t>
            </a:r>
            <a:r>
              <a:rPr lang="tr-TR" sz="1200" b="1" i="1"/>
              <a:t> (</a:t>
            </a:r>
            <a:r>
              <a:rPr lang="tr-TR" sz="1200" b="1" i="1">
                <a:solidFill>
                  <a:srgbClr val="0070C0"/>
                </a:solidFill>
              </a:rPr>
              <a:t>state</a:t>
            </a:r>
            <a:r>
              <a:rPr lang="tr-TR" sz="1200" b="1" i="1"/>
              <a:t>) imal edilebilir. </a:t>
            </a:r>
            <a:endParaRPr/>
          </a:p>
          <a:p>
            <a:pPr marL="0" lvl="0" indent="0" algn="l" rtl="0">
              <a:lnSpc>
                <a:spcPct val="100000"/>
              </a:lnSpc>
              <a:spcBef>
                <a:spcPts val="600"/>
              </a:spcBef>
              <a:spcAft>
                <a:spcPts val="0"/>
              </a:spcAft>
              <a:buSzPts val="1020"/>
              <a:buNone/>
            </a:pPr>
            <a:r>
              <a:rPr lang="tr-TR" sz="1200"/>
              <a:t>İşte bunu sağlayan sınıf içerisinde tanımlanan </a:t>
            </a:r>
            <a:r>
              <a:rPr lang="tr-TR" sz="1200" b="1">
                <a:solidFill>
                  <a:srgbClr val="0070C0"/>
                </a:solidFill>
              </a:rPr>
              <a:t>yapıcıdır</a:t>
            </a:r>
            <a:r>
              <a:rPr lang="tr-TR" sz="1200"/>
              <a:t> (</a:t>
            </a:r>
            <a:r>
              <a:rPr lang="tr-TR" sz="1200" b="1">
                <a:solidFill>
                  <a:srgbClr val="C00000"/>
                </a:solidFill>
              </a:rPr>
              <a:t>constructor</a:t>
            </a:r>
            <a:r>
              <a:rPr lang="tr-TR" sz="1200"/>
              <a:t>). Yapıcı;</a:t>
            </a:r>
            <a:endParaRPr/>
          </a:p>
          <a:p>
            <a:pPr marL="285750" lvl="0" indent="-285750" algn="l" rtl="0">
              <a:lnSpc>
                <a:spcPct val="100000"/>
              </a:lnSpc>
              <a:spcBef>
                <a:spcPts val="600"/>
              </a:spcBef>
              <a:spcAft>
                <a:spcPts val="0"/>
              </a:spcAft>
              <a:buSzPts val="1020"/>
              <a:buFont typeface="Arial"/>
              <a:buChar char="•"/>
            </a:pPr>
            <a:r>
              <a:rPr lang="tr-TR" sz="1200"/>
              <a:t>Sınıf ismiyle aynı olarak tanımlanan,  fonksiyona benzer olarak kodlanır ama dönüş değeri yoktur. Parametresi olmayan yapıcıya </a:t>
            </a:r>
            <a:r>
              <a:rPr lang="tr-TR" sz="1200" b="1">
                <a:solidFill>
                  <a:srgbClr val="0070C0"/>
                </a:solidFill>
              </a:rPr>
              <a:t>öntanımlı</a:t>
            </a:r>
            <a:r>
              <a:rPr lang="tr-TR" sz="1200"/>
              <a:t> (</a:t>
            </a:r>
            <a:r>
              <a:rPr lang="tr-TR" sz="1200">
                <a:solidFill>
                  <a:srgbClr val="C00000"/>
                </a:solidFill>
              </a:rPr>
              <a:t>default</a:t>
            </a:r>
            <a:r>
              <a:rPr lang="tr-TR" sz="1200"/>
              <a:t>) yapıcı adı verilir. </a:t>
            </a:r>
            <a:endParaRPr/>
          </a:p>
          <a:p>
            <a:pPr marL="285750" lvl="0" indent="-285750" algn="l" rtl="0">
              <a:lnSpc>
                <a:spcPct val="100000"/>
              </a:lnSpc>
              <a:spcBef>
                <a:spcPts val="600"/>
              </a:spcBef>
              <a:spcAft>
                <a:spcPts val="0"/>
              </a:spcAft>
              <a:buSzPts val="1020"/>
              <a:buFont typeface="Arial"/>
              <a:buChar char="•"/>
            </a:pPr>
            <a:r>
              <a:rPr lang="tr-TR" sz="1200"/>
              <a:t>Farklı parametrelerle birden fazla yapıcı tanımlanabilir. </a:t>
            </a:r>
            <a:r>
              <a:rPr lang="tr-TR" sz="1200" i="1">
                <a:solidFill>
                  <a:srgbClr val="A5A5A5"/>
                </a:solidFill>
              </a:rPr>
              <a:t>Bu tür yapıcılara aşırı yüklenmiş (overloaded) yapıcı adı verilir. Aşırı yükleme ileride anlatılacaktır.</a:t>
            </a:r>
            <a:endParaRPr/>
          </a:p>
          <a:p>
            <a:pPr marL="0" lvl="0" indent="0" algn="l" rtl="0">
              <a:lnSpc>
                <a:spcPct val="100000"/>
              </a:lnSpc>
              <a:spcBef>
                <a:spcPts val="600"/>
              </a:spcBef>
              <a:spcAft>
                <a:spcPts val="0"/>
              </a:spcAft>
              <a:buSzPts val="1020"/>
              <a:buNone/>
            </a:pPr>
            <a:r>
              <a:rPr lang="tr-TR" sz="1200"/>
              <a:t>Yandaki örnekte karşılaşılacak problemler;</a:t>
            </a:r>
            <a:endParaRPr/>
          </a:p>
          <a:p>
            <a:pPr marL="285750" lvl="0" indent="-285750" algn="l" rtl="0">
              <a:lnSpc>
                <a:spcPct val="100000"/>
              </a:lnSpc>
              <a:spcBef>
                <a:spcPts val="600"/>
              </a:spcBef>
              <a:spcAft>
                <a:spcPts val="0"/>
              </a:spcAft>
              <a:buSzPts val="1020"/>
              <a:buFont typeface="Arial"/>
              <a:buChar char="•"/>
            </a:pPr>
            <a:r>
              <a:rPr lang="tr-TR" sz="1200">
                <a:highlight>
                  <a:srgbClr val="FFFF00"/>
                </a:highlight>
              </a:rPr>
              <a:t>imal edilen nesnenin mahrem/kendine has/şahsi özellik ve davranışları olabilir. </a:t>
            </a:r>
            <a:endParaRPr/>
          </a:p>
          <a:p>
            <a:pPr marL="285750" lvl="0" indent="-285750" algn="l" rtl="0">
              <a:lnSpc>
                <a:spcPct val="100000"/>
              </a:lnSpc>
              <a:spcBef>
                <a:spcPts val="600"/>
              </a:spcBef>
              <a:spcAft>
                <a:spcPts val="0"/>
              </a:spcAft>
              <a:buSzPts val="1020"/>
              <a:buFont typeface="Arial"/>
              <a:buChar char="•"/>
            </a:pPr>
            <a:r>
              <a:rPr lang="tr-TR" sz="1200">
                <a:highlight>
                  <a:srgbClr val="FFFF00"/>
                </a:highlight>
              </a:rPr>
              <a:t>mahrem olabilecek bu özellik ve davranışlara da diğer nesnelerin erişimine izin verilmeyebilir. </a:t>
            </a:r>
            <a:endParaRPr sz="12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NESNE YIKICI (DESTRUCTOR)</a:t>
            </a:r>
            <a:endParaRPr/>
          </a:p>
        </p:txBody>
      </p:sp>
      <p:sp>
        <p:nvSpPr>
          <p:cNvPr id="119" name="Google Shape;119;p6"/>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b="1">
                <a:solidFill>
                  <a:srgbClr val="00B050"/>
                </a:solidFill>
                <a:latin typeface="Consolas"/>
                <a:ea typeface="Consolas"/>
                <a:cs typeface="Consolas"/>
                <a:sym typeface="Consolas"/>
              </a:rPr>
              <a:t>#include </a:t>
            </a:r>
            <a:r>
              <a:rPr lang="tr-TR" sz="1200">
                <a:latin typeface="Consolas"/>
                <a:ea typeface="Consolas"/>
                <a:cs typeface="Consolas"/>
                <a:sym typeface="Consolas"/>
              </a:rPr>
              <a:t>&lt;iostream&gt;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using</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namespace</a:t>
            </a:r>
            <a:r>
              <a:rPr lang="tr-TR" sz="1200">
                <a:latin typeface="Consolas"/>
                <a:ea typeface="Consolas"/>
                <a:cs typeface="Consolas"/>
                <a:sym typeface="Consolas"/>
              </a:rPr>
              <a:t> std;</a:t>
            </a:r>
            <a:endParaRPr/>
          </a:p>
          <a:p>
            <a:pPr marL="0" lvl="0" indent="0" algn="l" rtl="0">
              <a:lnSpc>
                <a:spcPct val="100000"/>
              </a:lnSpc>
              <a:spcBef>
                <a:spcPts val="0"/>
              </a:spcBef>
              <a:spcAft>
                <a:spcPts val="0"/>
              </a:spcAft>
              <a:buSzPts val="1020"/>
              <a:buNone/>
            </a:pPr>
            <a:endParaRPr sz="12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Kisi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soyadi;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adiniSoyle ()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adi &lt;&lt; " " &lt;&lt; soyadi &lt;&lt; 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Kisi()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varsayılan (default) yapıcı: Sınıftan imal edilen her nesnenin adı "Emre" soyadı "YÖRÜK"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olur.*/</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a:t>
            </a:r>
            <a:r>
              <a:rPr lang="tr-TR" sz="1200">
                <a:latin typeface="Consolas"/>
                <a:ea typeface="Consolas"/>
                <a:cs typeface="Consolas"/>
                <a:sym typeface="Consolas"/>
              </a:rPr>
              <a:t>   adi="Emre";</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soyadi="YÖRÜK";</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adi &lt;&lt; " " &lt;&lt; soyadi &lt;&lt; " Durumlarına sahip nesne imal edildi." &lt;&lt; endl;</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highlight>
                  <a:srgbClr val="FFFF00"/>
                </a:highlight>
                <a:latin typeface="Consolas"/>
                <a:ea typeface="Consolas"/>
                <a:cs typeface="Consolas"/>
                <a:sym typeface="Consolas"/>
              </a:rPr>
              <a:t>~Kisi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adi &lt;&lt; " " &lt;&lt; soyadi &lt;&lt; " Durumlarına sahip nesne bellekten silindi." &lt;&lt; 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Kisi</a:t>
            </a:r>
            <a:r>
              <a:rPr lang="tr-TR" sz="1200">
                <a:latin typeface="Consolas"/>
                <a:ea typeface="Consolas"/>
                <a:cs typeface="Consolas"/>
                <a:sym typeface="Consolas"/>
              </a:rPr>
              <a:t> emre;  </a:t>
            </a:r>
            <a:r>
              <a:rPr lang="tr-TR" sz="1200">
                <a:solidFill>
                  <a:srgbClr val="A5A5A5"/>
                </a:solidFill>
                <a:latin typeface="Consolas"/>
                <a:ea typeface="Consolas"/>
                <a:cs typeface="Consolas"/>
                <a:sym typeface="Consolas"/>
              </a:rPr>
              <a:t>// Kişi sınıfından emre nesnesi imal edildi.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emre.adiniSoyle();  </a:t>
            </a:r>
            <a:r>
              <a:rPr lang="tr-TR" sz="1200">
                <a:solidFill>
                  <a:srgbClr val="A5A5A5"/>
                </a:solidFill>
                <a:latin typeface="Consolas"/>
                <a:ea typeface="Consolas"/>
                <a:cs typeface="Consolas"/>
                <a:sym typeface="Consolas"/>
              </a:rPr>
              <a:t>// emre nesnesine adiniSoyle() iletisi gönderildi (message passing).</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Emre YÖRÜK Durumlarına sahip nesne imal edildi.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Emre YÖRÜK</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Emre YÖRÜK Durumlarına sahip nesne bellekten silindi.</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p:txBody>
      </p:sp>
      <p:sp>
        <p:nvSpPr>
          <p:cNvPr id="120" name="Google Shape;120;p6"/>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020"/>
              <a:buNone/>
            </a:pPr>
            <a:r>
              <a:rPr lang="tr-TR" sz="1200"/>
              <a:t>İmal edilen nesnelerin bellekten kaldırılması esnasında da yapılması gereken işlemler bulunabilir.</a:t>
            </a:r>
            <a:endParaRPr sz="1200" b="1" i="1"/>
          </a:p>
          <a:p>
            <a:pPr marL="0" lvl="0" indent="0" algn="l" rtl="0">
              <a:lnSpc>
                <a:spcPct val="100000"/>
              </a:lnSpc>
              <a:spcBef>
                <a:spcPts val="600"/>
              </a:spcBef>
              <a:spcAft>
                <a:spcPts val="0"/>
              </a:spcAft>
              <a:buSzPts val="1020"/>
              <a:buNone/>
            </a:pPr>
            <a:r>
              <a:rPr lang="tr-TR" sz="1200"/>
              <a:t>İşte bunu sağlayan ve sınıf içerisinde tanımlanan </a:t>
            </a:r>
            <a:r>
              <a:rPr lang="tr-TR" sz="1200" b="1">
                <a:solidFill>
                  <a:srgbClr val="0070C0"/>
                </a:solidFill>
              </a:rPr>
              <a:t>yıkıcıdır</a:t>
            </a:r>
            <a:r>
              <a:rPr lang="tr-TR" sz="1200"/>
              <a:t> (</a:t>
            </a:r>
            <a:r>
              <a:rPr lang="tr-TR" sz="1200" b="1">
                <a:solidFill>
                  <a:srgbClr val="C00000"/>
                </a:solidFill>
              </a:rPr>
              <a:t>destructor</a:t>
            </a:r>
            <a:r>
              <a:rPr lang="tr-TR" sz="1200"/>
              <a:t>). Yıkıcı;</a:t>
            </a:r>
            <a:endParaRPr/>
          </a:p>
          <a:p>
            <a:pPr marL="285750" lvl="0" indent="-285750" algn="l" rtl="0">
              <a:lnSpc>
                <a:spcPct val="100000"/>
              </a:lnSpc>
              <a:spcBef>
                <a:spcPts val="600"/>
              </a:spcBef>
              <a:spcAft>
                <a:spcPts val="0"/>
              </a:spcAft>
              <a:buSzPts val="1020"/>
              <a:buFont typeface="Arial"/>
              <a:buChar char="•"/>
            </a:pPr>
            <a:r>
              <a:rPr lang="tr-TR" sz="1200"/>
              <a:t>Sınıf ismiyle aynı olarak tanımlanır. Önünde ~ karakteri bulunur. Fonksiyona benzer olarak kodlanır ama </a:t>
            </a:r>
            <a:r>
              <a:rPr lang="tr-TR" sz="1200" b="1">
                <a:solidFill>
                  <a:srgbClr val="FF0000"/>
                </a:solidFill>
              </a:rPr>
              <a:t>parametresi ve dönüş değeri yoktur</a:t>
            </a:r>
            <a:r>
              <a:rPr lang="tr-TR" sz="1200"/>
              <a:t>. </a:t>
            </a:r>
            <a:endParaRPr/>
          </a:p>
          <a:p>
            <a:pPr marL="285750" lvl="0" indent="-285750" algn="l" rtl="0">
              <a:lnSpc>
                <a:spcPct val="100000"/>
              </a:lnSpc>
              <a:spcBef>
                <a:spcPts val="600"/>
              </a:spcBef>
              <a:spcAft>
                <a:spcPts val="0"/>
              </a:spcAft>
              <a:buSzPts val="1020"/>
              <a:buFont typeface="Arial"/>
              <a:buChar char="•"/>
            </a:pPr>
            <a:r>
              <a:rPr lang="tr-TR" sz="1200"/>
              <a:t>Farklı parametrelerle birden fazla yıkıcı TANIMLANAMAZ. </a:t>
            </a:r>
            <a:endParaRPr/>
          </a:p>
          <a:p>
            <a:pPr marL="0" lvl="0" indent="0" algn="l" rtl="0">
              <a:lnSpc>
                <a:spcPct val="100000"/>
              </a:lnSpc>
              <a:spcBef>
                <a:spcPts val="600"/>
              </a:spcBef>
              <a:spcAft>
                <a:spcPts val="0"/>
              </a:spcAft>
              <a:buSzPts val="1020"/>
              <a:buNone/>
            </a:pPr>
            <a:r>
              <a:rPr lang="tr-TR" sz="1200"/>
              <a:t>Yandaki örnekte karşılaşılacak problemler;</a:t>
            </a:r>
            <a:endParaRPr/>
          </a:p>
          <a:p>
            <a:pPr marL="285750" lvl="0" indent="-285750" algn="l" rtl="0">
              <a:lnSpc>
                <a:spcPct val="100000"/>
              </a:lnSpc>
              <a:spcBef>
                <a:spcPts val="600"/>
              </a:spcBef>
              <a:spcAft>
                <a:spcPts val="0"/>
              </a:spcAft>
              <a:buSzPts val="1020"/>
              <a:buFont typeface="Arial"/>
              <a:buChar char="•"/>
            </a:pPr>
            <a:r>
              <a:rPr lang="tr-TR" sz="1200">
                <a:highlight>
                  <a:srgbClr val="FFFF00"/>
                </a:highlight>
              </a:rPr>
              <a:t>imal edilen nesnenin mahrem/kendine has/şahsi özellik ve davranışları olabilir. </a:t>
            </a:r>
            <a:endParaRPr/>
          </a:p>
          <a:p>
            <a:pPr marL="285750" lvl="0" indent="-285750" algn="l" rtl="0">
              <a:lnSpc>
                <a:spcPct val="100000"/>
              </a:lnSpc>
              <a:spcBef>
                <a:spcPts val="600"/>
              </a:spcBef>
              <a:spcAft>
                <a:spcPts val="0"/>
              </a:spcAft>
              <a:buSzPts val="1020"/>
              <a:buFont typeface="Arial"/>
              <a:buChar char="•"/>
            </a:pPr>
            <a:r>
              <a:rPr lang="tr-TR" sz="1200">
                <a:highlight>
                  <a:srgbClr val="FFFF00"/>
                </a:highlight>
              </a:rPr>
              <a:t>mahrem olabilecek bu özellik ve davranışlara da diğer nesnelerin erişimine izin verilmeyebilir. </a:t>
            </a:r>
            <a:endParaRPr sz="1200">
              <a:latin typeface="Consolas"/>
              <a:ea typeface="Consolas"/>
              <a:cs typeface="Consolas"/>
              <a:sym typeface="Consolas"/>
            </a:endParaRPr>
          </a:p>
        </p:txBody>
      </p:sp>
      <p:sp>
        <p:nvSpPr>
          <p:cNvPr id="121" name="Google Shape;121;p6"/>
          <p:cNvSpPr/>
          <p:nvPr/>
        </p:nvSpPr>
        <p:spPr>
          <a:xfrm rot="-2447007">
            <a:off x="1134617" y="1715312"/>
            <a:ext cx="6276142" cy="310854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800" b="0" i="0" u="none" strike="noStrike" cap="none">
                <a:solidFill>
                  <a:srgbClr val="E99A92"/>
                </a:solidFill>
                <a:latin typeface="Cambria"/>
                <a:ea typeface="Cambria"/>
                <a:cs typeface="Cambria"/>
                <a:sym typeface="Cambria"/>
              </a:rPr>
              <a:t> </a:t>
            </a:r>
            <a:r>
              <a:rPr lang="tr-TR" sz="2800" b="0" i="1" u="none" strike="noStrike" cap="none">
                <a:solidFill>
                  <a:srgbClr val="E99A92"/>
                </a:solidFill>
                <a:latin typeface="Cambria"/>
                <a:ea typeface="Cambria"/>
                <a:cs typeface="Cambria"/>
                <a:sym typeface="Cambria"/>
              </a:rPr>
              <a:t>İmal edilecek nesnelerin her özellik veya davranışına diğer nesnelerin doğrudan erişmesi istenmez.</a:t>
            </a:r>
            <a:endParaRPr/>
          </a:p>
          <a:p>
            <a:pPr marL="0" marR="0" lvl="0" indent="0" algn="ctr" rtl="0">
              <a:spcBef>
                <a:spcPts val="0"/>
              </a:spcBef>
              <a:spcAft>
                <a:spcPts val="0"/>
              </a:spcAft>
              <a:buNone/>
            </a:pPr>
            <a:r>
              <a:rPr lang="tr-TR" sz="2800" b="0" i="0" u="none" strike="noStrike" cap="none">
                <a:solidFill>
                  <a:srgbClr val="E99A92"/>
                </a:solidFill>
                <a:latin typeface="Cambria"/>
                <a:ea typeface="Cambria"/>
                <a:cs typeface="Cambria"/>
                <a:sym typeface="Cambria"/>
              </a:rPr>
              <a:t>    Bunun için </a:t>
            </a:r>
            <a:r>
              <a:rPr lang="tr-TR" sz="2800" b="0" i="0" u="none" strike="noStrike" cap="none">
                <a:solidFill>
                  <a:srgbClr val="E99A92"/>
                </a:solidFill>
                <a:highlight>
                  <a:srgbClr val="FFFF00"/>
                </a:highlight>
                <a:latin typeface="Cambria"/>
                <a:ea typeface="Cambria"/>
                <a:cs typeface="Cambria"/>
                <a:sym typeface="Cambria"/>
              </a:rPr>
              <a:t>sınıf içindeki "public" gibi görünürlük (visibility) yada erişim belirleyiciler (access modifiers) kullanılır</a:t>
            </a:r>
            <a:r>
              <a:rPr lang="tr-TR" sz="2800" b="0" i="0" u="none" strike="noStrike" cap="none">
                <a:solidFill>
                  <a:srgbClr val="E99A92"/>
                </a:solidFill>
                <a:latin typeface="Cambria"/>
                <a:ea typeface="Cambria"/>
                <a:cs typeface="Cambria"/>
                <a:sym typeface="Cambria"/>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fade">
                                      <p:cBhvr>
                                        <p:cTn id="7" dur="10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7"/>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ERIŞIM BELIRLEYICILER</a:t>
            </a:r>
            <a:br>
              <a:rPr lang="tr-TR"/>
            </a:br>
            <a:r>
              <a:rPr lang="tr-TR"/>
              <a:t>(ACCESS MODIFIERS)</a:t>
            </a:r>
            <a:endParaRPr/>
          </a:p>
        </p:txBody>
      </p:sp>
      <p:sp>
        <p:nvSpPr>
          <p:cNvPr id="128" name="Google Shape;128;p7"/>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b="1">
                <a:solidFill>
                  <a:srgbClr val="00B050"/>
                </a:solidFill>
                <a:latin typeface="Consolas"/>
                <a:ea typeface="Consolas"/>
                <a:cs typeface="Consolas"/>
                <a:sym typeface="Consolas"/>
              </a:rPr>
              <a:t>#include </a:t>
            </a:r>
            <a:r>
              <a:rPr lang="tr-TR" sz="1200">
                <a:latin typeface="Consolas"/>
                <a:ea typeface="Consolas"/>
                <a:cs typeface="Consolas"/>
                <a:sym typeface="Consolas"/>
              </a:rPr>
              <a:t>&lt;iostream&gt;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using</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namespace</a:t>
            </a:r>
            <a:r>
              <a:rPr lang="tr-TR" sz="1200">
                <a:latin typeface="Consolas"/>
                <a:ea typeface="Consolas"/>
                <a:cs typeface="Consolas"/>
                <a:sym typeface="Consolas"/>
              </a:rPr>
              <a:t> std;</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Kisi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bu sınıftan imal edilecek nesnelerin </a:t>
            </a:r>
            <a:r>
              <a:rPr lang="tr-TR" sz="1200" u="sng">
                <a:solidFill>
                  <a:srgbClr val="A5A5A5"/>
                </a:solidFill>
                <a:latin typeface="Consolas"/>
                <a:ea typeface="Consolas"/>
                <a:cs typeface="Consolas"/>
                <a:sym typeface="Consolas"/>
              </a:rPr>
              <a:t>umuma açık (public)</a:t>
            </a:r>
            <a:r>
              <a:rPr lang="tr-TR" sz="1200">
                <a:solidFill>
                  <a:srgbClr val="A5A5A5"/>
                </a:solidFill>
                <a:latin typeface="Consolas"/>
                <a:ea typeface="Consolas"/>
                <a:cs typeface="Consolas"/>
                <a:sym typeface="Consolas"/>
              </a:rPr>
              <a:t> davranış ve özellikleri bu      kısımda tanımlanır.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adivesoyadi;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imal edilecek nesnelerin adıvesoyadı özelliği diğer tüm nesneler tarafından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erişilebilir. Kısaca sınıfın public üyelerine, program içinde olmak üzere sınıf dışından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erişilebilir. */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private</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bu sınıftan imal edilecek nesnelerin mahrem/şahsi/kişisel davranış ve özellikleri bu      kısımda tanımlanır. */</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    string</a:t>
            </a:r>
            <a:r>
              <a:rPr lang="tr-TR" sz="1200">
                <a:latin typeface="Consolas"/>
                <a:ea typeface="Consolas"/>
                <a:cs typeface="Consolas"/>
                <a:sym typeface="Consolas"/>
              </a:rPr>
              <a:t> sir;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/*imal edilen nesnenerin sır alanına yalnızca nesnenin kendisi erişebilir. Kısaca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sınıfın private üyelerine, yalnızca tanımlı olduğu sınıf içinden erişilebilir.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protected</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BFBFBF"/>
                </a:solidFill>
                <a:latin typeface="Consolas"/>
                <a:ea typeface="Consolas"/>
                <a:cs typeface="Consolas"/>
                <a:sym typeface="Consolas"/>
              </a:rPr>
              <a:t>/*imal edilen nesneler ile "bu sınıftan miras alan sınıflardan imal edilecek" nesnelerin ulaşabileceği korumalı davranış ve özellikleri bu kısımda tanımlanır.*/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double</a:t>
            </a:r>
            <a:r>
              <a:rPr lang="tr-TR" sz="1200">
                <a:latin typeface="Consolas"/>
                <a:ea typeface="Consolas"/>
                <a:cs typeface="Consolas"/>
                <a:sym typeface="Consolas"/>
              </a:rPr>
              <a:t> maas;</a:t>
            </a:r>
            <a:endParaRPr/>
          </a:p>
          <a:p>
            <a:pPr marL="0" lvl="0" indent="0" algn="l" rtl="0">
              <a:lnSpc>
                <a:spcPct val="100000"/>
              </a:lnSpc>
              <a:spcBef>
                <a:spcPts val="0"/>
              </a:spcBef>
              <a:spcAft>
                <a:spcPts val="0"/>
              </a:spcAft>
              <a:buSzPts val="1020"/>
              <a:buNone/>
            </a:pPr>
            <a:r>
              <a:rPr lang="tr-TR" sz="1200">
                <a:solidFill>
                  <a:srgbClr val="BFBFBF"/>
                </a:solidFill>
                <a:latin typeface="Consolas"/>
                <a:ea typeface="Consolas"/>
                <a:cs typeface="Consolas"/>
                <a:sym typeface="Consolas"/>
              </a:rPr>
              <a:t>    /* imal edilecek nesnelerin maaş özelliğine imal edilen nesne ile bu sınıftan türeyecek</a:t>
            </a:r>
            <a:endParaRPr/>
          </a:p>
          <a:p>
            <a:pPr marL="0" lvl="0" indent="0" algn="l" rtl="0">
              <a:lnSpc>
                <a:spcPct val="100000"/>
              </a:lnSpc>
              <a:spcBef>
                <a:spcPts val="0"/>
              </a:spcBef>
              <a:spcAft>
                <a:spcPts val="0"/>
              </a:spcAft>
              <a:buSzPts val="1020"/>
              <a:buNone/>
            </a:pPr>
            <a:r>
              <a:rPr lang="tr-TR" sz="1200">
                <a:solidFill>
                  <a:srgbClr val="BFBFBF"/>
                </a:solidFill>
                <a:latin typeface="Consolas"/>
                <a:ea typeface="Consolas"/>
                <a:cs typeface="Consolas"/>
                <a:sym typeface="Consolas"/>
              </a:rPr>
              <a:t>       tüm sınıflar üzerinden imal edilen nesneler tarafından erişilebilir. Kısaca sınıfın</a:t>
            </a:r>
            <a:endParaRPr/>
          </a:p>
          <a:p>
            <a:pPr marL="0" lvl="0" indent="0" algn="l" rtl="0">
              <a:lnSpc>
                <a:spcPct val="100000"/>
              </a:lnSpc>
              <a:spcBef>
                <a:spcPts val="0"/>
              </a:spcBef>
              <a:spcAft>
                <a:spcPts val="0"/>
              </a:spcAft>
              <a:buSzPts val="1020"/>
              <a:buNone/>
            </a:pPr>
            <a:r>
              <a:rPr lang="tr-TR" sz="1200">
                <a:solidFill>
                  <a:srgbClr val="BFBFBF"/>
                </a:solidFill>
                <a:latin typeface="Consolas"/>
                <a:ea typeface="Consolas"/>
                <a:cs typeface="Consolas"/>
                <a:sym typeface="Consolas"/>
              </a:rPr>
              <a:t>       protected üyelerine, yalnızca tanımlı olduğu sınıf ve bu sınıftan türeyen (kalıtım </a:t>
            </a:r>
            <a:endParaRPr/>
          </a:p>
          <a:p>
            <a:pPr marL="0" lvl="0" indent="0" algn="l" rtl="0">
              <a:lnSpc>
                <a:spcPct val="100000"/>
              </a:lnSpc>
              <a:spcBef>
                <a:spcPts val="0"/>
              </a:spcBef>
              <a:spcAft>
                <a:spcPts val="0"/>
              </a:spcAft>
              <a:buSzPts val="1020"/>
              <a:buNone/>
            </a:pPr>
            <a:r>
              <a:rPr lang="tr-TR" sz="1200">
                <a:solidFill>
                  <a:srgbClr val="BFBFBF"/>
                </a:solidFill>
                <a:latin typeface="Consolas"/>
                <a:ea typeface="Consolas"/>
                <a:cs typeface="Consolas"/>
                <a:sym typeface="Consolas"/>
              </a:rPr>
              <a:t>       başlığında incelenecektir) sınıflar içinden erişilebilir.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Kisi ali; </a:t>
            </a:r>
            <a:r>
              <a:rPr lang="tr-TR" sz="1200">
                <a:solidFill>
                  <a:srgbClr val="A5A5A5"/>
                </a:solidFill>
                <a:latin typeface="Consolas"/>
                <a:ea typeface="Consolas"/>
                <a:cs typeface="Consolas"/>
                <a:sym typeface="Consolas"/>
              </a:rPr>
              <a:t>// ali nesnesi Kisi Sınıfından oluşturuldu</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ali.adivesoyadi="İlhan ÖZKAN"; </a:t>
            </a:r>
            <a:r>
              <a:rPr lang="tr-TR" sz="1200">
                <a:solidFill>
                  <a:srgbClr val="A5A5A5"/>
                </a:solidFill>
                <a:latin typeface="Consolas"/>
                <a:ea typeface="Consolas"/>
                <a:cs typeface="Consolas"/>
                <a:sym typeface="Consolas"/>
              </a:rPr>
              <a:t>// ali nesnesinin adisoyadi özelliği değiştirildi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ali.sir="Çok Gizli"; </a:t>
            </a:r>
            <a:r>
              <a:rPr lang="tr-TR" sz="1200">
                <a:solidFill>
                  <a:srgbClr val="A5A5A5"/>
                </a:solidFill>
                <a:highlight>
                  <a:srgbClr val="FFFF00"/>
                </a:highlight>
                <a:latin typeface="Consolas"/>
                <a:ea typeface="Consolas"/>
                <a:cs typeface="Consolas"/>
                <a:sym typeface="Consolas"/>
              </a:rPr>
              <a:t>//Hata: ali nesnesinin mahrem olan sir özelliğine erişilmeye çalışıldı.</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ali.maas=5000.0; </a:t>
            </a:r>
            <a:r>
              <a:rPr lang="tr-TR" sz="1200">
                <a:solidFill>
                  <a:srgbClr val="A5A5A5"/>
                </a:solidFill>
                <a:highlight>
                  <a:srgbClr val="FFFF00"/>
                </a:highlight>
                <a:latin typeface="Consolas"/>
                <a:ea typeface="Consolas"/>
                <a:cs typeface="Consolas"/>
                <a:sym typeface="Consolas"/>
              </a:rPr>
              <a:t>//Hata: ali nesnesinin korumalı olan maas özelliğine erişilmeye çalışıldı.</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p:txBody>
      </p:sp>
      <p:sp>
        <p:nvSpPr>
          <p:cNvPr id="129" name="Google Shape;129;p7"/>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solidFill>
                  <a:srgbClr val="0070C0"/>
                </a:solidFill>
              </a:rPr>
              <a:t>Erişim belirleyicileri </a:t>
            </a:r>
            <a:r>
              <a:rPr lang="tr-TR" sz="1200"/>
              <a:t>(</a:t>
            </a:r>
            <a:r>
              <a:rPr lang="tr-TR" sz="1200">
                <a:solidFill>
                  <a:srgbClr val="C00000"/>
                </a:solidFill>
              </a:rPr>
              <a:t>Access</a:t>
            </a:r>
            <a:r>
              <a:rPr lang="tr-TR" sz="1200"/>
              <a:t> </a:t>
            </a:r>
            <a:r>
              <a:rPr lang="tr-TR" sz="1200">
                <a:solidFill>
                  <a:srgbClr val="C00000"/>
                </a:solidFill>
              </a:rPr>
              <a:t>Modifiers</a:t>
            </a:r>
            <a:r>
              <a:rPr lang="tr-TR" sz="1200"/>
              <a:t>), imal edilen nesnelerin durum ve davranışlarına diğer nesnelerin erişimini belirler. Kısaca sınıf üyelerinin  sınıf içinden ve dışından erişimi belirleyen sıfatlardır. </a:t>
            </a:r>
            <a:endParaRPr/>
          </a:p>
          <a:p>
            <a:pPr marL="0" lvl="0" indent="0" algn="l" rtl="0">
              <a:lnSpc>
                <a:spcPct val="100000"/>
              </a:lnSpc>
              <a:spcBef>
                <a:spcPts val="600"/>
              </a:spcBef>
              <a:spcAft>
                <a:spcPts val="0"/>
              </a:spcAft>
              <a:buSzPts val="1020"/>
              <a:buNone/>
            </a:pPr>
            <a:r>
              <a:rPr lang="tr-TR" sz="1200"/>
              <a:t>Bunlar;</a:t>
            </a:r>
            <a:endParaRPr/>
          </a:p>
          <a:p>
            <a:pPr marL="228600" lvl="0" indent="-228600" algn="l" rtl="0">
              <a:lnSpc>
                <a:spcPct val="100000"/>
              </a:lnSpc>
              <a:spcBef>
                <a:spcPts val="600"/>
              </a:spcBef>
              <a:spcAft>
                <a:spcPts val="0"/>
              </a:spcAft>
              <a:buSzPts val="1020"/>
              <a:buFont typeface="Cambria"/>
              <a:buAutoNum type="arabicPeriod"/>
            </a:pPr>
            <a:r>
              <a:rPr lang="tr-TR" sz="1200" b="1">
                <a:solidFill>
                  <a:schemeClr val="dk1"/>
                </a:solidFill>
              </a:rPr>
              <a:t>public</a:t>
            </a:r>
            <a:r>
              <a:rPr lang="tr-TR" sz="1200"/>
              <a:t>: İmal edilecek nesnenin diğer nesneler tarafından ulaşılabilen yani umuma açık davranış ve özellikleri sınıf içinde bu belirleyici altında toplanır.</a:t>
            </a:r>
            <a:endParaRPr/>
          </a:p>
          <a:p>
            <a:pPr marL="228600" lvl="0" indent="-228600" algn="l" rtl="0">
              <a:lnSpc>
                <a:spcPct val="100000"/>
              </a:lnSpc>
              <a:spcBef>
                <a:spcPts val="600"/>
              </a:spcBef>
              <a:spcAft>
                <a:spcPts val="0"/>
              </a:spcAft>
              <a:buSzPts val="1020"/>
              <a:buFont typeface="Cambria"/>
              <a:buAutoNum type="arabicPeriod"/>
            </a:pPr>
            <a:r>
              <a:rPr lang="tr-TR" sz="1200" b="1">
                <a:solidFill>
                  <a:schemeClr val="dk1"/>
                </a:solidFill>
              </a:rPr>
              <a:t>private</a:t>
            </a:r>
            <a:r>
              <a:rPr lang="tr-TR" sz="1200"/>
              <a:t>: İmal edilen nesnelerin mahrem/şahsi/kişisel davranış ve özellikleri sınıf içinde bu belirleyici altında toplanır.</a:t>
            </a:r>
            <a:endParaRPr/>
          </a:p>
          <a:p>
            <a:pPr marL="228600" lvl="0" indent="-228600" algn="l" rtl="0">
              <a:lnSpc>
                <a:spcPct val="100000"/>
              </a:lnSpc>
              <a:spcBef>
                <a:spcPts val="600"/>
              </a:spcBef>
              <a:spcAft>
                <a:spcPts val="0"/>
              </a:spcAft>
              <a:buSzPts val="1020"/>
              <a:buFont typeface="Cambria"/>
              <a:buAutoNum type="arabicPeriod"/>
            </a:pPr>
            <a:r>
              <a:rPr lang="tr-TR" sz="1200" b="1">
                <a:solidFill>
                  <a:schemeClr val="dk1"/>
                </a:solidFill>
              </a:rPr>
              <a:t>protected</a:t>
            </a:r>
            <a:r>
              <a:rPr lang="tr-TR" sz="1200"/>
              <a:t>: </a:t>
            </a:r>
            <a:r>
              <a:rPr lang="tr-TR" sz="1200" i="1">
                <a:solidFill>
                  <a:srgbClr val="A5A5A5"/>
                </a:solidFill>
              </a:rPr>
              <a:t>İmal edilen nesneler ile "bu sınıftan miras alan sınıflardan imal edilecek" nesnelerin ulaşabileceği korumalı davranış ve özellikleri bu belirleyici altında toplanır.  Bu belirleyici için Kalıtım başlığında incelenecektir.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8"/>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ÖRNEK</a:t>
            </a:r>
            <a:endParaRPr/>
          </a:p>
        </p:txBody>
      </p:sp>
      <p:sp>
        <p:nvSpPr>
          <p:cNvPr id="135" name="Google Shape;135;p8"/>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85000"/>
              <a:buNone/>
            </a:pPr>
            <a:r>
              <a:rPr lang="tr-TR">
                <a:latin typeface="Consolas"/>
                <a:ea typeface="Consolas"/>
                <a:cs typeface="Consolas"/>
                <a:sym typeface="Consolas"/>
              </a:rPr>
              <a:t>#include &lt;iostream&gt;</a:t>
            </a:r>
            <a:endParaRPr/>
          </a:p>
          <a:p>
            <a:pPr marL="0" lvl="0" indent="0" algn="l" rtl="0">
              <a:lnSpc>
                <a:spcPct val="100000"/>
              </a:lnSpc>
              <a:spcBef>
                <a:spcPts val="0"/>
              </a:spcBef>
              <a:spcAft>
                <a:spcPts val="0"/>
              </a:spcAft>
              <a:buSzPct val="85000"/>
              <a:buNone/>
            </a:pP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0000FF"/>
                </a:solidFill>
                <a:latin typeface="Consolas"/>
                <a:ea typeface="Consolas"/>
                <a:cs typeface="Consolas"/>
                <a:sym typeface="Consolas"/>
              </a:rPr>
              <a:t>using</a:t>
            </a:r>
            <a:r>
              <a:rPr lang="tr-TR">
                <a:latin typeface="Consolas"/>
                <a:ea typeface="Consolas"/>
                <a:cs typeface="Consolas"/>
                <a:sym typeface="Consolas"/>
              </a:rPr>
              <a:t> namespace std;</a:t>
            </a:r>
            <a:endParaRPr/>
          </a:p>
          <a:p>
            <a:pPr marL="0" lvl="0" indent="0" algn="l" rtl="0">
              <a:lnSpc>
                <a:spcPct val="100000"/>
              </a:lnSpc>
              <a:spcBef>
                <a:spcPts val="0"/>
              </a:spcBef>
              <a:spcAft>
                <a:spcPts val="0"/>
              </a:spcAft>
              <a:buSzPct val="85000"/>
              <a:buNone/>
            </a:pP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0000FF"/>
                </a:solidFill>
                <a:latin typeface="Consolas"/>
                <a:ea typeface="Consolas"/>
                <a:cs typeface="Consolas"/>
                <a:sym typeface="Consolas"/>
              </a:rPr>
              <a:t>class</a:t>
            </a:r>
            <a:r>
              <a:rPr lang="tr-TR">
                <a:latin typeface="Consolas"/>
                <a:ea typeface="Consolas"/>
                <a:cs typeface="Consolas"/>
                <a:sym typeface="Consolas"/>
              </a:rPr>
              <a:t> </a:t>
            </a:r>
            <a:r>
              <a:rPr lang="tr-TR" b="1">
                <a:solidFill>
                  <a:srgbClr val="00B050"/>
                </a:solidFill>
                <a:latin typeface="Consolas"/>
                <a:ea typeface="Consolas"/>
                <a:cs typeface="Consolas"/>
                <a:sym typeface="Consolas"/>
              </a:rPr>
              <a:t>HesapMakinesi</a:t>
            </a:r>
            <a:r>
              <a:rPr lang="tr-TR">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a:solidFill>
                  <a:srgbClr val="FF0000"/>
                </a:solidFill>
                <a:latin typeface="Consolas"/>
                <a:ea typeface="Consolas"/>
                <a:cs typeface="Consolas"/>
                <a:sym typeface="Consolas"/>
              </a:rPr>
              <a:t>private</a:t>
            </a:r>
            <a:r>
              <a:rPr lang="tr-TR">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sonuc; </a:t>
            </a:r>
            <a:r>
              <a:rPr lang="tr-TR">
                <a:solidFill>
                  <a:srgbClr val="A5A5A5"/>
                </a:solidFill>
                <a:latin typeface="Consolas"/>
                <a:ea typeface="Consolas"/>
                <a:cs typeface="Consolas"/>
                <a:sym typeface="Consolas"/>
              </a:rPr>
              <a:t>//Sonuc alanı, işlem yapılan sonucu tutar</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void</a:t>
            </a:r>
            <a:r>
              <a:rPr lang="tr-TR">
                <a:latin typeface="Consolas"/>
                <a:ea typeface="Consolas"/>
                <a:cs typeface="Consolas"/>
                <a:sym typeface="Consolas"/>
              </a:rPr>
              <a:t> ekranaYaz()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cout &lt;&lt; "Hesaplanan Değer:" &lt;&lt; sonuc &lt;&lt; endl;</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a:solidFill>
                  <a:srgbClr val="FF0000"/>
                </a:solidFill>
                <a:latin typeface="Consolas"/>
                <a:ea typeface="Consolas"/>
                <a:cs typeface="Consolas"/>
                <a:sym typeface="Consolas"/>
              </a:rPr>
              <a:t>public</a:t>
            </a:r>
            <a:r>
              <a:rPr lang="tr-TR">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highlight>
                  <a:srgbClr val="FFFF00"/>
                </a:highlight>
                <a:latin typeface="Consolas"/>
                <a:ea typeface="Consolas"/>
                <a:cs typeface="Consolas"/>
                <a:sym typeface="Consolas"/>
              </a:rPr>
              <a:t>HesapMakinesi() </a:t>
            </a:r>
            <a:r>
              <a:rPr lang="tr-TR">
                <a:latin typeface="Consolas"/>
                <a:ea typeface="Consolas"/>
                <a:cs typeface="Consolas"/>
                <a:sym typeface="Consolas"/>
              </a:rPr>
              <a:t>{ </a:t>
            </a:r>
            <a:r>
              <a:rPr lang="tr-TR">
                <a:solidFill>
                  <a:srgbClr val="A5A5A5"/>
                </a:solidFill>
                <a:latin typeface="Consolas"/>
                <a:ea typeface="Consolas"/>
                <a:cs typeface="Consolas"/>
                <a:sym typeface="Consolas"/>
              </a:rPr>
              <a:t>//Yapıcı</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sonuc=0;</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ekranaYaz();</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FaktoriyelHesapla(</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sayi)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hesaplanan;</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hesaplanan = 1;</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for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sayac = sayi; sayac &gt; 0; sayac--)</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hesaplanan = hesaplanan * sayaç;</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sonuc=hesaplanan;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ekranaYaz();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return hesaplanan;</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b="1">
                <a:solidFill>
                  <a:srgbClr val="00B050"/>
                </a:solidFill>
                <a:latin typeface="Consolas"/>
                <a:ea typeface="Consolas"/>
                <a:cs typeface="Consolas"/>
                <a:sym typeface="Consolas"/>
              </a:rPr>
              <a:t>HesapMakinesi</a:t>
            </a:r>
            <a:r>
              <a:rPr lang="tr-TR">
                <a:latin typeface="Consolas"/>
                <a:ea typeface="Consolas"/>
                <a:cs typeface="Consolas"/>
                <a:sym typeface="Consolas"/>
              </a:rPr>
              <a:t> hesaplayici;        </a:t>
            </a:r>
            <a:r>
              <a:rPr lang="tr-TR">
                <a:solidFill>
                  <a:srgbClr val="A5A5A5"/>
                </a:solidFill>
                <a:latin typeface="Consolas"/>
                <a:ea typeface="Consolas"/>
                <a:cs typeface="Consolas"/>
                <a:sym typeface="Consolas"/>
              </a:rPr>
              <a:t>// hesaplayici nesnesi imal edildi</a:t>
            </a:r>
            <a:r>
              <a:rPr lang="tr-TR">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hesaplayici.FaktoriyelHesapla(4); </a:t>
            </a:r>
            <a:r>
              <a:rPr lang="tr-TR">
                <a:solidFill>
                  <a:srgbClr val="A5A5A5"/>
                </a:solidFill>
                <a:latin typeface="Consolas"/>
                <a:ea typeface="Consolas"/>
                <a:cs typeface="Consolas"/>
                <a:sym typeface="Consolas"/>
              </a:rPr>
              <a:t>// hesaplayici nesnesine ileti gönderildi</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return 0;</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a:t>
            </a:r>
            <a:endParaRPr/>
          </a:p>
        </p:txBody>
      </p:sp>
      <p:sp>
        <p:nvSpPr>
          <p:cNvPr id="136" name="Google Shape;136;p8"/>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5000"/>
              <a:buNone/>
            </a:pPr>
            <a:r>
              <a:rPr lang="tr-TR"/>
              <a:t>Yanda hesap makinesi nesnesi imal edebilmek için bir </a:t>
            </a:r>
            <a:r>
              <a:rPr lang="tr-TR">
                <a:solidFill>
                  <a:srgbClr val="0070C0"/>
                </a:solidFill>
              </a:rPr>
              <a:t>sınıf</a:t>
            </a:r>
            <a:r>
              <a:rPr lang="tr-TR"/>
              <a:t> (</a:t>
            </a:r>
            <a:r>
              <a:rPr lang="tr-TR">
                <a:solidFill>
                  <a:srgbClr val="C00000"/>
                </a:solidFill>
              </a:rPr>
              <a:t>class</a:t>
            </a:r>
            <a:r>
              <a:rPr lang="tr-TR"/>
              <a:t>) oluşturulmuştur.   </a:t>
            </a:r>
            <a:endParaRPr/>
          </a:p>
          <a:p>
            <a:pPr marL="342900" lvl="0" indent="-342900" algn="l" rtl="0">
              <a:lnSpc>
                <a:spcPct val="100000"/>
              </a:lnSpc>
              <a:spcBef>
                <a:spcPts val="600"/>
              </a:spcBef>
              <a:spcAft>
                <a:spcPts val="0"/>
              </a:spcAft>
              <a:buSzPct val="85000"/>
              <a:buFont typeface="Cambria"/>
              <a:buAutoNum type="arabicPeriod"/>
            </a:pPr>
            <a:r>
              <a:rPr lang="tr-TR"/>
              <a:t>Bu sınıftan imal edilecek hesap makinesi nesnelerinin imalatanında ekrana «Hesaplanan değer:0» yazması için bir </a:t>
            </a:r>
            <a:r>
              <a:rPr lang="tr-TR">
                <a:solidFill>
                  <a:srgbClr val="0070C0"/>
                </a:solidFill>
              </a:rPr>
              <a:t>yapıcı</a:t>
            </a:r>
            <a:r>
              <a:rPr lang="tr-TR"/>
              <a:t> (constructor) tanımlanmıştır.</a:t>
            </a:r>
            <a:endParaRPr/>
          </a:p>
          <a:p>
            <a:pPr marL="342900" lvl="0" indent="-342900" algn="l" rtl="0">
              <a:lnSpc>
                <a:spcPct val="100000"/>
              </a:lnSpc>
              <a:spcBef>
                <a:spcPts val="600"/>
              </a:spcBef>
              <a:spcAft>
                <a:spcPts val="0"/>
              </a:spcAft>
              <a:buSzPct val="85000"/>
              <a:buFont typeface="Cambria"/>
              <a:buAutoNum type="arabicPeriod"/>
            </a:pPr>
            <a:r>
              <a:rPr lang="tr-TR">
                <a:solidFill>
                  <a:schemeClr val="dk1"/>
                </a:solidFill>
                <a:latin typeface="Consolas"/>
                <a:ea typeface="Consolas"/>
                <a:cs typeface="Consolas"/>
                <a:sym typeface="Consolas"/>
              </a:rPr>
              <a:t>sonuc</a:t>
            </a:r>
            <a:r>
              <a:rPr lang="tr-TR"/>
              <a:t> alanı (</a:t>
            </a:r>
            <a:r>
              <a:rPr lang="tr-TR">
                <a:solidFill>
                  <a:srgbClr val="C00000"/>
                </a:solidFill>
              </a:rPr>
              <a:t>field</a:t>
            </a:r>
            <a:r>
              <a:rPr lang="tr-TR"/>
              <a:t>) hesap makinesi nesnelerinin hesaplanmış değerleri tuttuğu mahrem bir veri alanı olup </a:t>
            </a:r>
            <a:r>
              <a:rPr lang="tr-TR">
                <a:solidFill>
                  <a:srgbClr val="0070C0"/>
                </a:solidFill>
              </a:rPr>
              <a:t>durumunu</a:t>
            </a:r>
            <a:r>
              <a:rPr lang="tr-TR"/>
              <a:t> (</a:t>
            </a:r>
            <a:r>
              <a:rPr lang="tr-TR">
                <a:solidFill>
                  <a:srgbClr val="C00000"/>
                </a:solidFill>
              </a:rPr>
              <a:t>state</a:t>
            </a:r>
            <a:r>
              <a:rPr lang="tr-TR"/>
              <a:t>) gösterir.</a:t>
            </a:r>
            <a:endParaRPr/>
          </a:p>
          <a:p>
            <a:pPr marL="342900" lvl="0" indent="-342900" algn="l" rtl="0">
              <a:lnSpc>
                <a:spcPct val="100000"/>
              </a:lnSpc>
              <a:spcBef>
                <a:spcPts val="600"/>
              </a:spcBef>
              <a:spcAft>
                <a:spcPts val="0"/>
              </a:spcAft>
              <a:buSzPct val="85000"/>
              <a:buFont typeface="Cambria"/>
              <a:buAutoNum type="arabicPeriod"/>
            </a:pPr>
            <a:r>
              <a:rPr lang="tr-TR">
                <a:solidFill>
                  <a:schemeClr val="dk1"/>
                </a:solidFill>
                <a:latin typeface="Consolas"/>
                <a:ea typeface="Consolas"/>
                <a:cs typeface="Consolas"/>
                <a:sym typeface="Consolas"/>
              </a:rPr>
              <a:t>sonuc</a:t>
            </a:r>
            <a:r>
              <a:rPr lang="tr-TR"/>
              <a:t> alanı (</a:t>
            </a:r>
            <a:r>
              <a:rPr lang="tr-TR">
                <a:solidFill>
                  <a:srgbClr val="C00000"/>
                </a:solidFill>
              </a:rPr>
              <a:t>field</a:t>
            </a:r>
            <a:r>
              <a:rPr lang="tr-TR"/>
              <a:t>) ve </a:t>
            </a:r>
            <a:r>
              <a:rPr lang="tr-TR">
                <a:solidFill>
                  <a:schemeClr val="dk1"/>
                </a:solidFill>
                <a:latin typeface="Consolas"/>
                <a:ea typeface="Consolas"/>
                <a:cs typeface="Consolas"/>
                <a:sym typeface="Consolas"/>
              </a:rPr>
              <a:t>ekranaYaz() </a:t>
            </a:r>
            <a:r>
              <a:rPr lang="tr-TR"/>
              <a:t>davranışı (</a:t>
            </a:r>
            <a:r>
              <a:rPr lang="tr-TR">
                <a:solidFill>
                  <a:srgbClr val="C00000"/>
                </a:solidFill>
              </a:rPr>
              <a:t>behavior</a:t>
            </a:r>
            <a:r>
              <a:rPr lang="tr-TR"/>
              <a:t>) her imal edilen hesap makinesi nesnesi için kendine özeldir. Bu nedenle mahrem (</a:t>
            </a:r>
            <a:r>
              <a:rPr lang="tr-TR">
                <a:solidFill>
                  <a:srgbClr val="C00000"/>
                </a:solidFill>
              </a:rPr>
              <a:t>private</a:t>
            </a:r>
            <a:r>
              <a:rPr lang="tr-TR"/>
              <a:t>) olarak tanımlanmıştır.</a:t>
            </a:r>
            <a:endParaRPr/>
          </a:p>
          <a:p>
            <a:pPr marL="342900" lvl="0" indent="-342900" algn="l" rtl="0">
              <a:lnSpc>
                <a:spcPct val="100000"/>
              </a:lnSpc>
              <a:spcBef>
                <a:spcPts val="600"/>
              </a:spcBef>
              <a:spcAft>
                <a:spcPts val="0"/>
              </a:spcAft>
              <a:buSzPct val="85000"/>
              <a:buFont typeface="Cambria"/>
              <a:buAutoNum type="arabicPeriod"/>
            </a:pPr>
            <a:r>
              <a:rPr lang="tr-TR">
                <a:solidFill>
                  <a:schemeClr val="dk1"/>
                </a:solidFill>
                <a:latin typeface="Consolas"/>
                <a:ea typeface="Consolas"/>
                <a:cs typeface="Consolas"/>
                <a:sym typeface="Consolas"/>
              </a:rPr>
              <a:t>hesaplayici</a:t>
            </a:r>
            <a:r>
              <a:rPr lang="tr-TR"/>
              <a:t> adında bir nesne </a:t>
            </a:r>
            <a:r>
              <a:rPr lang="tr-TR">
                <a:solidFill>
                  <a:schemeClr val="dk1"/>
                </a:solidFill>
                <a:latin typeface="Consolas"/>
                <a:ea typeface="Consolas"/>
                <a:cs typeface="Consolas"/>
                <a:sym typeface="Consolas"/>
              </a:rPr>
              <a:t>HesapMakinesi</a:t>
            </a:r>
            <a:r>
              <a:rPr lang="tr-TR"/>
              <a:t> sınıfından ana (</a:t>
            </a:r>
            <a:r>
              <a:rPr lang="tr-TR">
                <a:solidFill>
                  <a:srgbClr val="C00000"/>
                </a:solidFill>
              </a:rPr>
              <a:t>main</a:t>
            </a:r>
            <a:r>
              <a:rPr lang="tr-TR"/>
              <a:t>) fonksiyon içinde imal edilmiştir. </a:t>
            </a:r>
            <a:endParaRPr/>
          </a:p>
          <a:p>
            <a:pPr marL="342900" lvl="0" indent="-342900" algn="l" rtl="0">
              <a:lnSpc>
                <a:spcPct val="100000"/>
              </a:lnSpc>
              <a:spcBef>
                <a:spcPts val="600"/>
              </a:spcBef>
              <a:spcAft>
                <a:spcPts val="0"/>
              </a:spcAft>
              <a:buSzPct val="85000"/>
              <a:buFont typeface="Cambria"/>
              <a:buAutoNum type="arabicPeriod"/>
            </a:pPr>
            <a:r>
              <a:rPr lang="tr-TR"/>
              <a:t>Yine ana (</a:t>
            </a:r>
            <a:r>
              <a:rPr lang="tr-TR">
                <a:solidFill>
                  <a:srgbClr val="C00000"/>
                </a:solidFill>
              </a:rPr>
              <a:t>main</a:t>
            </a:r>
            <a:r>
              <a:rPr lang="tr-TR"/>
              <a:t>) fonksiyon içinde </a:t>
            </a:r>
            <a:r>
              <a:rPr lang="tr-TR">
                <a:solidFill>
                  <a:schemeClr val="dk1"/>
                </a:solidFill>
                <a:latin typeface="Consolas"/>
                <a:ea typeface="Consolas"/>
                <a:cs typeface="Consolas"/>
                <a:sym typeface="Consolas"/>
              </a:rPr>
              <a:t>hesaplayici</a:t>
            </a:r>
            <a:r>
              <a:rPr lang="tr-TR"/>
              <a:t> nesnesine </a:t>
            </a:r>
            <a:r>
              <a:rPr lang="tr-TR">
                <a:solidFill>
                  <a:schemeClr val="dk1"/>
                </a:solidFill>
                <a:latin typeface="Consolas"/>
                <a:ea typeface="Consolas"/>
                <a:cs typeface="Consolas"/>
                <a:sym typeface="Consolas"/>
              </a:rPr>
              <a:t>FaktoriyelHesapla(4)</a:t>
            </a:r>
            <a:r>
              <a:rPr lang="tr-TR"/>
              <a:t> ileti gönderilmiştir (</a:t>
            </a:r>
            <a:r>
              <a:rPr lang="tr-TR">
                <a:solidFill>
                  <a:srgbClr val="C00000"/>
                </a:solidFill>
              </a:rPr>
              <a:t>message-passing</a:t>
            </a:r>
            <a:r>
              <a:rPr lang="tr-T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br>
              <a:rPr lang="tr-TR" dirty="0"/>
            </a:br>
            <a:r>
              <a:rPr lang="tr-TR" dirty="0"/>
              <a:t>3. SOYUT-SOMUT-BILGI GIZLEME</a:t>
            </a:r>
            <a:endParaRPr dirty="0"/>
          </a:p>
        </p:txBody>
      </p:sp>
      <p:sp>
        <p:nvSpPr>
          <p:cNvPr id="142" name="Google Shape;142;p9"/>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0"/>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SOYUT (ABSTRACT) VE SOMUT (CONCRETE) KAVRAMI</a:t>
            </a:r>
            <a:endParaRPr/>
          </a:p>
        </p:txBody>
      </p:sp>
      <p:sp>
        <p:nvSpPr>
          <p:cNvPr id="148" name="Google Shape;148;p10"/>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700"/>
              <a:buChar char="▪"/>
            </a:pPr>
            <a:r>
              <a:rPr lang="tr-TR">
                <a:solidFill>
                  <a:srgbClr val="0070C0"/>
                </a:solidFill>
              </a:rPr>
              <a:t>Soyut</a:t>
            </a:r>
            <a:r>
              <a:rPr lang="tr-TR"/>
              <a:t> (</a:t>
            </a:r>
            <a:r>
              <a:rPr lang="tr-TR">
                <a:solidFill>
                  <a:srgbClr val="C00000"/>
                </a:solidFill>
              </a:rPr>
              <a:t>abstract</a:t>
            </a:r>
            <a:r>
              <a:rPr lang="tr-TR"/>
              <a:t>)  kavramı kelime itibariyle detay içermeyen, özet anlamına gelir.  </a:t>
            </a:r>
            <a:endParaRPr/>
          </a:p>
          <a:p>
            <a:pPr marL="182880" lvl="0" indent="-182880" algn="l" rtl="0">
              <a:lnSpc>
                <a:spcPct val="100000"/>
              </a:lnSpc>
              <a:spcBef>
                <a:spcPts val="600"/>
              </a:spcBef>
              <a:spcAft>
                <a:spcPts val="0"/>
              </a:spcAft>
              <a:buSzPts val="1700"/>
              <a:buChar char="▪"/>
            </a:pPr>
            <a:r>
              <a:rPr lang="tr-TR">
                <a:solidFill>
                  <a:srgbClr val="0070C0"/>
                </a:solidFill>
              </a:rPr>
              <a:t>Somut</a:t>
            </a:r>
            <a:r>
              <a:rPr lang="tr-TR"/>
              <a:t> (</a:t>
            </a:r>
            <a:r>
              <a:rPr lang="tr-TR">
                <a:solidFill>
                  <a:srgbClr val="C00000"/>
                </a:solidFill>
              </a:rPr>
              <a:t>concrete</a:t>
            </a:r>
            <a:r>
              <a:rPr lang="tr-TR"/>
              <a:t>)  ise en ince detayına kadar bilinen, elle tutulur anlamına gelir. </a:t>
            </a:r>
            <a:endParaRPr/>
          </a:p>
          <a:p>
            <a:pPr marL="182880" lvl="0" indent="-182880" algn="l" rtl="0">
              <a:lnSpc>
                <a:spcPct val="100000"/>
              </a:lnSpc>
              <a:spcBef>
                <a:spcPts val="600"/>
              </a:spcBef>
              <a:spcAft>
                <a:spcPts val="0"/>
              </a:spcAft>
              <a:buSzPts val="1700"/>
              <a:buChar char="▪"/>
            </a:pPr>
            <a:r>
              <a:rPr lang="tr-TR"/>
              <a:t>Bir şey hakkında soyutlama yapıldığında, o şeyin detayıyla ilgili olan tüm </a:t>
            </a:r>
            <a:r>
              <a:rPr lang="tr-TR">
                <a:solidFill>
                  <a:srgbClr val="0070C0"/>
                </a:solidFill>
              </a:rPr>
              <a:t>bilgiler gizlenir</a:t>
            </a:r>
            <a:r>
              <a:rPr lang="tr-TR"/>
              <a:t> (</a:t>
            </a:r>
            <a:r>
              <a:rPr lang="tr-TR">
                <a:solidFill>
                  <a:srgbClr val="C00000"/>
                </a:solidFill>
              </a:rPr>
              <a:t>information hiding</a:t>
            </a:r>
            <a:r>
              <a:rPr lang="tr-TR"/>
              <a:t>).</a:t>
            </a:r>
            <a:endParaRPr/>
          </a:p>
          <a:p>
            <a:pPr marL="0" lvl="0" indent="0" algn="l" rtl="0">
              <a:lnSpc>
                <a:spcPct val="100000"/>
              </a:lnSpc>
              <a:spcBef>
                <a:spcPts val="600"/>
              </a:spcBef>
              <a:spcAft>
                <a:spcPts val="0"/>
              </a:spcAft>
              <a:buSzPts val="1700"/>
              <a:buNone/>
            </a:pPr>
            <a:r>
              <a:rPr lang="tr-TR"/>
              <a:t>Bir sınıftan imal edilen nesneler tüm </a:t>
            </a:r>
            <a:r>
              <a:rPr lang="tr-TR">
                <a:solidFill>
                  <a:srgbClr val="0070C0"/>
                </a:solidFill>
              </a:rPr>
              <a:t>durumlarını</a:t>
            </a:r>
            <a:r>
              <a:rPr lang="tr-TR"/>
              <a:t> (</a:t>
            </a:r>
            <a:r>
              <a:rPr lang="tr-TR">
                <a:solidFill>
                  <a:srgbClr val="C00000"/>
                </a:solidFill>
              </a:rPr>
              <a:t>states</a:t>
            </a:r>
            <a:r>
              <a:rPr lang="tr-TR"/>
              <a:t>) diğer nesnelere şeffaf olarak gösterip diğer nesnelerin değiştirmesine izin verilmemesi gerekir. Bu durumda nesnenin davranışları tutarsız hale gelir. Benzer şekilde davranışlarının hepsi de diğer nesnelere açık halde bulunmaz.</a:t>
            </a:r>
            <a:endParaRPr/>
          </a:p>
        </p:txBody>
      </p:sp>
      <p:sp>
        <p:nvSpPr>
          <p:cNvPr id="149" name="Google Shape;149;p10"/>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t>Bu nedenle bir sınıftan imal edilen nesnelerin </a:t>
            </a:r>
            <a:r>
              <a:rPr lang="tr-TR">
                <a:solidFill>
                  <a:srgbClr val="0070C0"/>
                </a:solidFill>
              </a:rPr>
              <a:t>durum</a:t>
            </a:r>
            <a:r>
              <a:rPr lang="tr-TR"/>
              <a:t> (</a:t>
            </a:r>
            <a:r>
              <a:rPr lang="tr-TR">
                <a:solidFill>
                  <a:srgbClr val="C00000"/>
                </a:solidFill>
              </a:rPr>
              <a:t>state</a:t>
            </a:r>
            <a:r>
              <a:rPr lang="tr-TR"/>
              <a:t>) ve </a:t>
            </a:r>
            <a:r>
              <a:rPr lang="tr-TR">
                <a:solidFill>
                  <a:srgbClr val="0070C0"/>
                </a:solidFill>
              </a:rPr>
              <a:t>davranışlarının</a:t>
            </a:r>
            <a:r>
              <a:rPr lang="tr-TR"/>
              <a:t> (</a:t>
            </a:r>
            <a:r>
              <a:rPr lang="tr-TR">
                <a:solidFill>
                  <a:srgbClr val="C00000"/>
                </a:solidFill>
              </a:rPr>
              <a:t>behavior</a:t>
            </a:r>
            <a:r>
              <a:rPr lang="tr-TR"/>
              <a:t>) diğer nesnelere veya dış dünyaya kontrollü bir şekilde açılması gerekir. Bir sınıfta soyutlama iki türlü yapılır;</a:t>
            </a:r>
            <a:r>
              <a:rPr lang="tr-TR" b="1"/>
              <a:t> </a:t>
            </a:r>
            <a:endParaRPr/>
          </a:p>
          <a:p>
            <a:pPr marL="0" lvl="0" indent="0" algn="ctr" rtl="0">
              <a:lnSpc>
                <a:spcPct val="100000"/>
              </a:lnSpc>
              <a:spcBef>
                <a:spcPts val="600"/>
              </a:spcBef>
              <a:spcAft>
                <a:spcPts val="0"/>
              </a:spcAft>
              <a:buSzPts val="1700"/>
              <a:buNone/>
            </a:pPr>
            <a:r>
              <a:rPr lang="tr-TR" b="1">
                <a:solidFill>
                  <a:srgbClr val="0070C0"/>
                </a:solidFill>
              </a:rPr>
              <a:t>Soyutlama </a:t>
            </a:r>
            <a:r>
              <a:rPr lang="tr-TR" b="1"/>
              <a:t>(</a:t>
            </a:r>
            <a:r>
              <a:rPr lang="tr-TR" b="1">
                <a:solidFill>
                  <a:srgbClr val="C00000"/>
                </a:solidFill>
              </a:rPr>
              <a:t>abstraction</a:t>
            </a:r>
            <a:r>
              <a:rPr lang="tr-TR" b="1"/>
              <a:t>), kullanıcıya gerekli bilgileri gösterme ve kullanıcıya göstermek istemediği veya belirli bir kullanıcıyla ilgisi olmayan ayrıntıları gizleme işlemidir.</a:t>
            </a:r>
            <a:endParaRPr/>
          </a:p>
          <a:p>
            <a:pPr marL="0" lvl="0" indent="0" algn="l" rtl="0">
              <a:lnSpc>
                <a:spcPct val="100000"/>
              </a:lnSpc>
              <a:spcBef>
                <a:spcPts val="600"/>
              </a:spcBef>
              <a:spcAft>
                <a:spcPts val="0"/>
              </a:spcAft>
              <a:buSzPts val="1700"/>
              <a:buNone/>
            </a:pPr>
            <a:r>
              <a:rPr lang="tr-TR"/>
              <a:t>İki türlü soyutlama vardır;</a:t>
            </a:r>
            <a:endParaRPr/>
          </a:p>
          <a:p>
            <a:pPr marL="457200" lvl="0" indent="-457200" algn="l" rtl="0">
              <a:lnSpc>
                <a:spcPct val="100000"/>
              </a:lnSpc>
              <a:spcBef>
                <a:spcPts val="600"/>
              </a:spcBef>
              <a:spcAft>
                <a:spcPts val="0"/>
              </a:spcAft>
              <a:buSzPts val="1700"/>
              <a:buFont typeface="Cambria"/>
              <a:buAutoNum type="arabicPeriod"/>
            </a:pPr>
            <a:r>
              <a:rPr lang="tr-TR">
                <a:solidFill>
                  <a:srgbClr val="0070C0"/>
                </a:solidFill>
              </a:rPr>
              <a:t>Veri soyutlaması </a:t>
            </a:r>
            <a:r>
              <a:rPr lang="tr-TR"/>
              <a:t>(</a:t>
            </a:r>
            <a:r>
              <a:rPr lang="tr-TR">
                <a:solidFill>
                  <a:srgbClr val="C00000"/>
                </a:solidFill>
              </a:rPr>
              <a:t>data abstraction</a:t>
            </a:r>
            <a:r>
              <a:rPr lang="tr-TR"/>
              <a:t>)</a:t>
            </a:r>
            <a:endParaRPr/>
          </a:p>
          <a:p>
            <a:pPr marL="457200" lvl="0" indent="-457200" algn="l" rtl="0">
              <a:lnSpc>
                <a:spcPct val="100000"/>
              </a:lnSpc>
              <a:spcBef>
                <a:spcPts val="600"/>
              </a:spcBef>
              <a:spcAft>
                <a:spcPts val="0"/>
              </a:spcAft>
              <a:buSzPts val="1700"/>
              <a:buFont typeface="Cambria"/>
              <a:buAutoNum type="arabicPeriod"/>
            </a:pPr>
            <a:r>
              <a:rPr lang="tr-TR">
                <a:solidFill>
                  <a:srgbClr val="0070C0"/>
                </a:solidFill>
              </a:rPr>
              <a:t>Kontrol soyutlaması </a:t>
            </a:r>
            <a:r>
              <a:rPr lang="tr-TR"/>
              <a:t>(</a:t>
            </a:r>
            <a:r>
              <a:rPr lang="tr-TR">
                <a:solidFill>
                  <a:srgbClr val="C00000"/>
                </a:solidFill>
              </a:rPr>
              <a:t>kontrol abstraction</a:t>
            </a:r>
            <a:r>
              <a:rPr lang="tr-TR"/>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BİLGİ GİZLEME (INFORMATION HIDING)</a:t>
            </a:r>
            <a:endParaRPr/>
          </a:p>
        </p:txBody>
      </p:sp>
      <p:sp>
        <p:nvSpPr>
          <p:cNvPr id="155" name="Google Shape;155;p11"/>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using</a:t>
            </a:r>
            <a:r>
              <a:rPr lang="tr-TR" sz="1400">
                <a:latin typeface="Consolas"/>
                <a:ea typeface="Consolas"/>
                <a:cs typeface="Consolas"/>
                <a:sym typeface="Consolas"/>
              </a:rPr>
              <a:t> namespace std;</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class</a:t>
            </a: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HesapMakinesi</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FF0000"/>
                </a:solidFill>
                <a:latin typeface="Consolas"/>
                <a:ea typeface="Consolas"/>
                <a:cs typeface="Consolas"/>
                <a:sym typeface="Consolas"/>
              </a:rPr>
              <a:t>private</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sonuc;</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ekranaYaz()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"Hesaplanan Değer:" &lt;&lt; sonuc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HesapMakinesi() { </a:t>
            </a:r>
            <a:r>
              <a:rPr lang="tr-TR" sz="1400">
                <a:solidFill>
                  <a:srgbClr val="A5A5A5"/>
                </a:solidFill>
                <a:latin typeface="Consolas"/>
                <a:ea typeface="Consolas"/>
                <a:cs typeface="Consolas"/>
                <a:sym typeface="Consolas"/>
              </a:rPr>
              <a:t>//Yapıcı</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sonuc=0;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ekranaYaz();</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FaktoriyelHesapla(</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sayi)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hesaplanan=1;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for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sayac = sayi; sayac &gt; 0; sayac--)</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hesaplanan = hesaplanan * sayaç;</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sonuc=hesaplanan;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ekranaYaz();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hesaplanan;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00B050"/>
                </a:solidFill>
                <a:latin typeface="Consolas"/>
                <a:ea typeface="Consolas"/>
                <a:cs typeface="Consolas"/>
                <a:sym typeface="Consolas"/>
              </a:rPr>
              <a:t>HesapMakinesi</a:t>
            </a:r>
            <a:r>
              <a:rPr lang="tr-TR" sz="1400">
                <a:latin typeface="Consolas"/>
                <a:ea typeface="Consolas"/>
                <a:cs typeface="Consolas"/>
                <a:sym typeface="Consolas"/>
              </a:rPr>
              <a:t> hesaplayici; </a:t>
            </a:r>
            <a:r>
              <a:rPr lang="tr-TR" sz="1400">
                <a:solidFill>
                  <a:srgbClr val="A5A5A5"/>
                </a:solidFill>
                <a:latin typeface="Consolas"/>
                <a:ea typeface="Consolas"/>
                <a:cs typeface="Consolas"/>
                <a:sym typeface="Consolas"/>
              </a:rPr>
              <a:t>// hesaplayici nesnesi imal edildi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hesaplayici.FaktoriyelHesapla(4); </a:t>
            </a:r>
            <a:r>
              <a:rPr lang="tr-TR" sz="1400">
                <a:solidFill>
                  <a:srgbClr val="A5A5A5"/>
                </a:solidFill>
                <a:latin typeface="Consolas"/>
                <a:ea typeface="Consolas"/>
                <a:cs typeface="Consolas"/>
                <a:sym typeface="Consolas"/>
              </a:rPr>
              <a:t>// hesaplayici nesnesine ileti gönderildi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hesaplayici.sonuc=10;  </a:t>
            </a:r>
            <a:r>
              <a:rPr lang="tr-TR" sz="1400">
                <a:solidFill>
                  <a:srgbClr val="A5A5A5"/>
                </a:solidFill>
                <a:highlight>
                  <a:srgbClr val="FFFF00"/>
                </a:highlight>
                <a:latin typeface="Consolas"/>
                <a:ea typeface="Consolas"/>
                <a:cs typeface="Consolas"/>
                <a:sym typeface="Consolas"/>
              </a:rPr>
              <a:t>//Hata: detaya erişim kısıtlanmıştır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hesaplayici.ekranaYaz(); </a:t>
            </a:r>
            <a:r>
              <a:rPr lang="tr-TR" sz="1400">
                <a:solidFill>
                  <a:srgbClr val="A5A5A5"/>
                </a:solidFill>
                <a:highlight>
                  <a:srgbClr val="FFFF00"/>
                </a:highlight>
                <a:latin typeface="Consolas"/>
                <a:ea typeface="Consolas"/>
                <a:cs typeface="Consolas"/>
                <a:sym typeface="Consolas"/>
              </a:rPr>
              <a:t>//Hata: detaya erişim kısıtlanmıştır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156" name="Google Shape;156;p11"/>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t>Hesap makinesi örneğine dönecek olursak;   </a:t>
            </a:r>
            <a:endParaRPr/>
          </a:p>
          <a:p>
            <a:pPr marL="342900" lvl="0" indent="-342900" algn="l" rtl="0">
              <a:lnSpc>
                <a:spcPct val="100000"/>
              </a:lnSpc>
              <a:spcBef>
                <a:spcPts val="600"/>
              </a:spcBef>
              <a:spcAft>
                <a:spcPts val="0"/>
              </a:spcAft>
              <a:buSzPts val="1020"/>
              <a:buFont typeface="Cambria"/>
              <a:buAutoNum type="arabicPeriod"/>
            </a:pPr>
            <a:r>
              <a:rPr lang="tr-TR" sz="1200">
                <a:solidFill>
                  <a:schemeClr val="dk1"/>
                </a:solidFill>
                <a:latin typeface="Consolas"/>
                <a:ea typeface="Consolas"/>
                <a:cs typeface="Consolas"/>
                <a:sym typeface="Consolas"/>
              </a:rPr>
              <a:t>sonuc</a:t>
            </a:r>
            <a:r>
              <a:rPr lang="tr-TR" sz="1200"/>
              <a:t> </a:t>
            </a:r>
            <a:r>
              <a:rPr lang="tr-TR" sz="1200">
                <a:solidFill>
                  <a:srgbClr val="0070C0"/>
                </a:solidFill>
              </a:rPr>
              <a:t>alanı</a:t>
            </a:r>
            <a:r>
              <a:rPr lang="tr-TR" sz="1200"/>
              <a:t> (</a:t>
            </a:r>
            <a:r>
              <a:rPr lang="tr-TR" sz="1200">
                <a:solidFill>
                  <a:srgbClr val="C00000"/>
                </a:solidFill>
              </a:rPr>
              <a:t>field</a:t>
            </a:r>
            <a:r>
              <a:rPr lang="tr-TR" sz="1200"/>
              <a:t>) ve </a:t>
            </a:r>
            <a:r>
              <a:rPr lang="tr-TR" sz="1200">
                <a:solidFill>
                  <a:schemeClr val="dk1"/>
                </a:solidFill>
                <a:latin typeface="Consolas"/>
                <a:ea typeface="Consolas"/>
                <a:cs typeface="Consolas"/>
                <a:sym typeface="Consolas"/>
              </a:rPr>
              <a:t>ekranaYaz() </a:t>
            </a:r>
            <a:r>
              <a:rPr lang="tr-TR" sz="1200"/>
              <a:t>davranışı (</a:t>
            </a:r>
            <a:r>
              <a:rPr lang="tr-TR" sz="1200">
                <a:solidFill>
                  <a:srgbClr val="C00000"/>
                </a:solidFill>
              </a:rPr>
              <a:t>behavior</a:t>
            </a:r>
            <a:r>
              <a:rPr lang="tr-TR" sz="1200"/>
              <a:t>) her imal edilen hesap makinesi nesnesi için kendine özeldir. Bu nedenle </a:t>
            </a:r>
            <a:r>
              <a:rPr lang="tr-TR" sz="1200">
                <a:solidFill>
                  <a:srgbClr val="0070C0"/>
                </a:solidFill>
              </a:rPr>
              <a:t>mahrem</a:t>
            </a:r>
            <a:r>
              <a:rPr lang="tr-TR" sz="1200"/>
              <a:t> (</a:t>
            </a:r>
            <a:r>
              <a:rPr lang="tr-TR" sz="1200">
                <a:solidFill>
                  <a:srgbClr val="C00000"/>
                </a:solidFill>
              </a:rPr>
              <a:t>private</a:t>
            </a:r>
            <a:r>
              <a:rPr lang="tr-TR" sz="1200"/>
              <a:t>) olarak tanımlanmıştır. </a:t>
            </a:r>
            <a:endParaRPr/>
          </a:p>
          <a:p>
            <a:pPr marL="342900" lvl="0" indent="-342900" algn="l" rtl="0">
              <a:lnSpc>
                <a:spcPct val="100000"/>
              </a:lnSpc>
              <a:spcBef>
                <a:spcPts val="600"/>
              </a:spcBef>
              <a:spcAft>
                <a:spcPts val="0"/>
              </a:spcAft>
              <a:buSzPts val="1020"/>
              <a:buFont typeface="Cambria"/>
              <a:buAutoNum type="arabicPeriod"/>
            </a:pPr>
            <a:r>
              <a:rPr lang="tr-TR" sz="1200"/>
              <a:t>Böylece </a:t>
            </a:r>
            <a:r>
              <a:rPr lang="tr-TR" sz="1200">
                <a:solidFill>
                  <a:schemeClr val="dk1"/>
                </a:solidFill>
                <a:latin typeface="Consolas"/>
                <a:ea typeface="Consolas"/>
                <a:cs typeface="Consolas"/>
                <a:sym typeface="Consolas"/>
              </a:rPr>
              <a:t>sonuç</a:t>
            </a:r>
            <a:r>
              <a:rPr lang="tr-TR" sz="1200"/>
              <a:t> verisi ve </a:t>
            </a:r>
            <a:r>
              <a:rPr lang="tr-TR" sz="1200">
                <a:solidFill>
                  <a:schemeClr val="dk1"/>
                </a:solidFill>
                <a:latin typeface="Consolas"/>
                <a:ea typeface="Consolas"/>
                <a:cs typeface="Consolas"/>
                <a:sym typeface="Consolas"/>
              </a:rPr>
              <a:t>ekranaYaz() </a:t>
            </a:r>
            <a:r>
              <a:rPr lang="tr-TR" sz="1200"/>
              <a:t>davranışı nesne dışından erişime kapatılmıştır. Yani nesne dışından </a:t>
            </a:r>
            <a:r>
              <a:rPr lang="tr-TR" sz="1200">
                <a:solidFill>
                  <a:srgbClr val="0070C0"/>
                </a:solidFill>
              </a:rPr>
              <a:t>detay bilgilere erişim </a:t>
            </a:r>
            <a:r>
              <a:rPr lang="tr-TR" sz="1200"/>
              <a:t>(</a:t>
            </a:r>
            <a:r>
              <a:rPr lang="tr-TR" sz="1200">
                <a:solidFill>
                  <a:srgbClr val="C00000"/>
                </a:solidFill>
              </a:rPr>
              <a:t>information hiding</a:t>
            </a:r>
            <a:r>
              <a:rPr lang="tr-TR" sz="1200"/>
              <a:t>) kapatılmıştır.</a:t>
            </a:r>
            <a:endParaRPr/>
          </a:p>
          <a:p>
            <a:pPr marL="342900" lvl="0" indent="-342900" algn="l" rtl="0">
              <a:lnSpc>
                <a:spcPct val="100000"/>
              </a:lnSpc>
              <a:spcBef>
                <a:spcPts val="600"/>
              </a:spcBef>
              <a:spcAft>
                <a:spcPts val="0"/>
              </a:spcAft>
              <a:buSzPts val="1020"/>
              <a:buFont typeface="Cambria"/>
              <a:buAutoNum type="arabicPeriod"/>
            </a:pPr>
            <a:r>
              <a:rPr lang="tr-TR" sz="1200">
                <a:solidFill>
                  <a:srgbClr val="0070C0"/>
                </a:solidFill>
              </a:rPr>
              <a:t>ana</a:t>
            </a:r>
            <a:r>
              <a:rPr lang="tr-TR" sz="1200"/>
              <a:t> (</a:t>
            </a:r>
            <a:r>
              <a:rPr lang="tr-TR" sz="1200">
                <a:solidFill>
                  <a:srgbClr val="C00000"/>
                </a:solidFill>
              </a:rPr>
              <a:t>main</a:t>
            </a:r>
            <a:r>
              <a:rPr lang="tr-TR" sz="1200"/>
              <a:t>) fonksiyon içinde imal edilen nesnelerin </a:t>
            </a:r>
            <a:r>
              <a:rPr lang="tr-TR" sz="1200">
                <a:solidFill>
                  <a:schemeClr val="dk1"/>
                </a:solidFill>
                <a:latin typeface="Consolas"/>
                <a:ea typeface="Consolas"/>
                <a:cs typeface="Consolas"/>
                <a:sym typeface="Consolas"/>
              </a:rPr>
              <a:t>sonuc</a:t>
            </a:r>
            <a:r>
              <a:rPr lang="tr-TR" sz="1200"/>
              <a:t> verisine ve </a:t>
            </a:r>
            <a:r>
              <a:rPr lang="tr-TR" sz="1200">
                <a:solidFill>
                  <a:schemeClr val="dk1"/>
                </a:solidFill>
                <a:latin typeface="Consolas"/>
                <a:ea typeface="Consolas"/>
                <a:cs typeface="Consolas"/>
                <a:sym typeface="Consolas"/>
              </a:rPr>
              <a:t>ekranaYaz() </a:t>
            </a:r>
            <a:r>
              <a:rPr lang="tr-TR" sz="1200"/>
              <a:t>davranışına erişilemez.</a:t>
            </a:r>
            <a:endParaRPr/>
          </a:p>
          <a:p>
            <a:pPr marL="0" lvl="0" indent="0" algn="ctr" rtl="0">
              <a:lnSpc>
                <a:spcPct val="100000"/>
              </a:lnSpc>
              <a:spcBef>
                <a:spcPts val="600"/>
              </a:spcBef>
              <a:spcAft>
                <a:spcPts val="0"/>
              </a:spcAft>
              <a:buSzPts val="1020"/>
              <a:buNone/>
            </a:pPr>
            <a:r>
              <a:rPr lang="tr-TR" sz="1200" b="1" i="1"/>
              <a:t>Burada </a:t>
            </a:r>
            <a:r>
              <a:rPr lang="tr-TR" sz="1200" b="1" i="1">
                <a:solidFill>
                  <a:schemeClr val="dk1"/>
                </a:solidFill>
                <a:latin typeface="Consolas"/>
                <a:ea typeface="Consolas"/>
                <a:cs typeface="Consolas"/>
                <a:sym typeface="Consolas"/>
              </a:rPr>
              <a:t>hesaplayici</a:t>
            </a:r>
            <a:r>
              <a:rPr lang="tr-TR" sz="1200" b="1" i="1"/>
              <a:t> nesnesi ana fonksiyon içerisinde erişilebilir ve kullanılabilir bir nesnedir. Bu tür kullanılabilir nesneler, </a:t>
            </a:r>
            <a:r>
              <a:rPr lang="tr-TR" sz="1200" b="1" i="1">
                <a:solidFill>
                  <a:srgbClr val="0070C0"/>
                </a:solidFill>
              </a:rPr>
              <a:t>somut</a:t>
            </a:r>
            <a:r>
              <a:rPr lang="tr-TR" sz="1200" b="1" i="1"/>
              <a:t> (</a:t>
            </a:r>
            <a:r>
              <a:rPr lang="tr-TR" sz="1200" b="1" i="1">
                <a:solidFill>
                  <a:srgbClr val="C00000"/>
                </a:solidFill>
              </a:rPr>
              <a:t>concrete</a:t>
            </a:r>
            <a:r>
              <a:rPr lang="tr-TR" sz="1200" b="1" i="1"/>
              <a:t>) nesnelerdir.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br>
              <a:rPr lang="tr-TR" dirty="0"/>
            </a:br>
            <a:r>
              <a:rPr lang="tr-TR" dirty="0"/>
              <a:t>4. SARMALAMA</a:t>
            </a:r>
            <a:endParaRPr dirty="0"/>
          </a:p>
        </p:txBody>
      </p:sp>
      <p:sp>
        <p:nvSpPr>
          <p:cNvPr id="162" name="Google Shape;162;p1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VERİ SOYUTLAMASI</a:t>
            </a:r>
            <a:br>
              <a:rPr lang="tr-TR"/>
            </a:br>
            <a:r>
              <a:rPr lang="tr-TR"/>
              <a:t>(DATA ABSTRACTION)</a:t>
            </a:r>
            <a:endParaRPr/>
          </a:p>
        </p:txBody>
      </p:sp>
      <p:sp>
        <p:nvSpPr>
          <p:cNvPr id="169" name="Google Shape;169;p13"/>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using</a:t>
            </a:r>
            <a:r>
              <a:rPr lang="tr-TR" sz="1200">
                <a:latin typeface="Consolas"/>
                <a:ea typeface="Consolas"/>
                <a:cs typeface="Consolas"/>
                <a:sym typeface="Consolas"/>
              </a:rPr>
              <a:t> namespace std;</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b="1">
                <a:solidFill>
                  <a:srgbClr val="00B050"/>
                </a:solidFill>
                <a:latin typeface="Consolas"/>
                <a:ea typeface="Consolas"/>
                <a:cs typeface="Consolas"/>
                <a:sym typeface="Consolas"/>
              </a:rPr>
              <a:t>HesapMakinesi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private</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sonuc;</a:t>
            </a: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//sonuc alanı(field): O an işlem yapılan durumu (state) tutar.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ekranaYaz()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"Hesaplanan Değer:" &lt;&lt; sonuc &lt;&lt; 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HesapMakinesi() { </a:t>
            </a:r>
            <a:r>
              <a:rPr lang="tr-TR" sz="1200">
                <a:solidFill>
                  <a:srgbClr val="A5A5A5"/>
                </a:solidFill>
                <a:latin typeface="Consolas"/>
                <a:ea typeface="Consolas"/>
                <a:cs typeface="Consolas"/>
                <a:sym typeface="Consolas"/>
              </a:rPr>
              <a:t>//Yapıcı</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sonuc=0;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ekranaYaz();</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highlight>
                  <a:srgbClr val="FFFF00"/>
                </a:highlight>
                <a:latin typeface="Consolas"/>
                <a:ea typeface="Consolas"/>
                <a:cs typeface="Consolas"/>
                <a:sym typeface="Consolas"/>
              </a:rPr>
              <a:t>void setHesapMakinesi(int pSonuc)</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sonuc=pSonuc;</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highlight>
                  <a:srgbClr val="FFFF00"/>
                </a:highlight>
                <a:latin typeface="Consolas"/>
                <a:ea typeface="Consolas"/>
                <a:cs typeface="Consolas"/>
                <a:sym typeface="Consolas"/>
              </a:rPr>
              <a:t>int getHesapMakinesi()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sonuc;</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FaktoriyelHesapla()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hesaplanan;</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hesaplanan = 1;</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for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sayac = sonuc; sayac &gt; 0; sayac--)</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hesaplanan = hesaplanan * sayac;</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ekranaYaz();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b="1">
                <a:solidFill>
                  <a:srgbClr val="00B050"/>
                </a:solidFill>
                <a:latin typeface="Consolas"/>
                <a:ea typeface="Consolas"/>
                <a:cs typeface="Consolas"/>
                <a:sym typeface="Consolas"/>
              </a:rPr>
              <a:t>HesapMakinesi</a:t>
            </a:r>
            <a:r>
              <a:rPr lang="tr-TR" sz="1200">
                <a:latin typeface="Consolas"/>
                <a:ea typeface="Consolas"/>
                <a:cs typeface="Consolas"/>
                <a:sym typeface="Consolas"/>
              </a:rPr>
              <a:t> hesaplayici; </a:t>
            </a:r>
            <a:r>
              <a:rPr lang="tr-TR" sz="1200">
                <a:solidFill>
                  <a:srgbClr val="A5A5A5"/>
                </a:solidFill>
                <a:latin typeface="Consolas"/>
                <a:ea typeface="Consolas"/>
                <a:cs typeface="Consolas"/>
                <a:sym typeface="Consolas"/>
              </a:rPr>
              <a:t>// hesaplayici nesnesi imal edildi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hesaplayici.setHesapMakinesi(4);</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hesaplayici.FaktoriyelHesapla();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p:txBody>
      </p:sp>
      <p:sp>
        <p:nvSpPr>
          <p:cNvPr id="170" name="Google Shape;170;p13"/>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5000"/>
              <a:buNone/>
            </a:pPr>
            <a:r>
              <a:rPr lang="tr-TR">
                <a:solidFill>
                  <a:srgbClr val="0070C0"/>
                </a:solidFill>
              </a:rPr>
              <a:t>Veri Soyutlaması </a:t>
            </a:r>
            <a:r>
              <a:rPr lang="tr-TR">
                <a:solidFill>
                  <a:srgbClr val="C00000"/>
                </a:solidFill>
              </a:rPr>
              <a:t>(data abstraction</a:t>
            </a:r>
            <a:r>
              <a:rPr lang="tr-TR"/>
              <a:t>), sınıftan imal edilecek nesnelere ilişkin </a:t>
            </a:r>
            <a:r>
              <a:rPr lang="tr-TR" u="sng"/>
              <a:t>verilerin</a:t>
            </a:r>
            <a:r>
              <a:rPr lang="tr-TR"/>
              <a:t> dış dünyaya ne kadar ve nasıl açılacağının belirlenmesi işlemidir.</a:t>
            </a:r>
            <a:endParaRPr/>
          </a:p>
          <a:p>
            <a:pPr marL="0" lvl="0" indent="0" algn="l" rtl="0">
              <a:lnSpc>
                <a:spcPct val="100000"/>
              </a:lnSpc>
              <a:spcBef>
                <a:spcPts val="600"/>
              </a:spcBef>
              <a:spcAft>
                <a:spcPts val="0"/>
              </a:spcAft>
              <a:buSzPct val="85000"/>
              <a:buNone/>
            </a:pPr>
            <a:r>
              <a:rPr lang="tr-TR"/>
              <a:t>Hesap makinesi örneğine dönecek olursak;   </a:t>
            </a:r>
            <a:endParaRPr/>
          </a:p>
          <a:p>
            <a:pPr marL="342900" lvl="0" indent="-342900" algn="l" rtl="0">
              <a:lnSpc>
                <a:spcPct val="100000"/>
              </a:lnSpc>
              <a:spcBef>
                <a:spcPts val="600"/>
              </a:spcBef>
              <a:spcAft>
                <a:spcPts val="0"/>
              </a:spcAft>
              <a:buSzPct val="85000"/>
              <a:buFont typeface="Cambria"/>
              <a:buAutoNum type="arabicPeriod"/>
            </a:pPr>
            <a:r>
              <a:rPr lang="tr-TR"/>
              <a:t>Makineyi ilk önce değerini girecek sonra hesaplama yapacak şekilde değiştirelim.</a:t>
            </a:r>
            <a:endParaRPr/>
          </a:p>
          <a:p>
            <a:pPr marL="342900" lvl="0" indent="-342900" algn="l" rtl="0">
              <a:lnSpc>
                <a:spcPct val="100000"/>
              </a:lnSpc>
              <a:spcBef>
                <a:spcPts val="600"/>
              </a:spcBef>
              <a:spcAft>
                <a:spcPts val="0"/>
              </a:spcAft>
              <a:buSzPct val="85000"/>
              <a:buFont typeface="Cambria"/>
              <a:buAutoNum type="arabicPeriod"/>
            </a:pPr>
            <a:r>
              <a:rPr lang="tr-TR"/>
              <a:t>İmal edilen nesnelerde o an işlem yapılan sayı, ki bu veridir, </a:t>
            </a:r>
            <a:r>
              <a:rPr lang="tr-TR">
                <a:solidFill>
                  <a:schemeClr val="dk1"/>
                </a:solidFill>
                <a:latin typeface="Consolas"/>
                <a:ea typeface="Consolas"/>
                <a:cs typeface="Consolas"/>
                <a:sym typeface="Consolas"/>
              </a:rPr>
              <a:t>sonuc</a:t>
            </a:r>
            <a:r>
              <a:rPr lang="tr-TR"/>
              <a:t> </a:t>
            </a:r>
            <a:r>
              <a:rPr lang="tr-TR">
                <a:solidFill>
                  <a:srgbClr val="0070C0"/>
                </a:solidFill>
              </a:rPr>
              <a:t>alanında</a:t>
            </a:r>
            <a:r>
              <a:rPr lang="tr-TR"/>
              <a:t> (</a:t>
            </a:r>
            <a:r>
              <a:rPr lang="tr-TR">
                <a:solidFill>
                  <a:srgbClr val="C00000"/>
                </a:solidFill>
              </a:rPr>
              <a:t>field</a:t>
            </a:r>
            <a:r>
              <a:rPr lang="tr-TR"/>
              <a:t>) saklanmaktadır.  Bu alan dışarıdan erişime kapalıdır. Dışarıdan bu alana erişim için </a:t>
            </a:r>
            <a:r>
              <a:rPr lang="tr-TR">
                <a:solidFill>
                  <a:schemeClr val="dk1"/>
                </a:solidFill>
                <a:latin typeface="Consolas"/>
                <a:ea typeface="Consolas"/>
                <a:cs typeface="Consolas"/>
                <a:sym typeface="Consolas"/>
              </a:rPr>
              <a:t>setHesapMakinesi(int) </a:t>
            </a:r>
            <a:r>
              <a:rPr lang="tr-TR"/>
              <a:t>ve bu alandaki değeri dışarı aktarmak için </a:t>
            </a:r>
            <a:r>
              <a:rPr lang="tr-TR">
                <a:solidFill>
                  <a:schemeClr val="dk1"/>
                </a:solidFill>
                <a:latin typeface="Consolas"/>
                <a:ea typeface="Consolas"/>
                <a:cs typeface="Consolas"/>
                <a:sym typeface="Consolas"/>
              </a:rPr>
              <a:t>getHesapMakinesi() </a:t>
            </a:r>
            <a:r>
              <a:rPr lang="tr-TR"/>
              <a:t>davranışları tanımlanmıştır. </a:t>
            </a:r>
            <a:endParaRPr/>
          </a:p>
          <a:p>
            <a:pPr marL="342900" lvl="0" indent="-342900" algn="l" rtl="0">
              <a:lnSpc>
                <a:spcPct val="100000"/>
              </a:lnSpc>
              <a:spcBef>
                <a:spcPts val="600"/>
              </a:spcBef>
              <a:spcAft>
                <a:spcPts val="0"/>
              </a:spcAft>
              <a:buSzPct val="85000"/>
              <a:buFont typeface="Cambria"/>
              <a:buAutoNum type="arabicPeriod"/>
            </a:pPr>
            <a:r>
              <a:rPr lang="tr-TR"/>
              <a:t>Böylece </a:t>
            </a:r>
            <a:r>
              <a:rPr lang="tr-TR">
                <a:solidFill>
                  <a:schemeClr val="dk1"/>
                </a:solidFill>
                <a:latin typeface="Consolas"/>
                <a:ea typeface="Consolas"/>
                <a:cs typeface="Consolas"/>
                <a:sym typeface="Consolas"/>
              </a:rPr>
              <a:t>sonuc</a:t>
            </a:r>
            <a:r>
              <a:rPr lang="tr-TR"/>
              <a:t> verisini kontrollü olarak nesne dışına açmış oluyoruz. İşte </a:t>
            </a:r>
            <a:r>
              <a:rPr lang="tr-TR">
                <a:solidFill>
                  <a:srgbClr val="0070C0"/>
                </a:solidFill>
              </a:rPr>
              <a:t>verileri</a:t>
            </a:r>
            <a:r>
              <a:rPr lang="tr-TR"/>
              <a:t> (</a:t>
            </a:r>
            <a:r>
              <a:rPr lang="tr-TR">
                <a:solidFill>
                  <a:srgbClr val="C00000"/>
                </a:solidFill>
              </a:rPr>
              <a:t>data</a:t>
            </a:r>
            <a:r>
              <a:rPr lang="tr-TR"/>
              <a:t>) tutan </a:t>
            </a:r>
            <a:r>
              <a:rPr lang="tr-TR">
                <a:solidFill>
                  <a:srgbClr val="0070C0"/>
                </a:solidFill>
              </a:rPr>
              <a:t>durumların</a:t>
            </a:r>
            <a:r>
              <a:rPr lang="tr-TR"/>
              <a:t> (</a:t>
            </a:r>
            <a:r>
              <a:rPr lang="tr-TR">
                <a:solidFill>
                  <a:srgbClr val="C00000"/>
                </a:solidFill>
              </a:rPr>
              <a:t>state</a:t>
            </a:r>
            <a:r>
              <a:rPr lang="tr-TR"/>
              <a:t>) bu şekilde </a:t>
            </a:r>
            <a:r>
              <a:rPr lang="tr-TR">
                <a:solidFill>
                  <a:srgbClr val="0070C0"/>
                </a:solidFill>
              </a:rPr>
              <a:t>davranışlarla</a:t>
            </a:r>
            <a:r>
              <a:rPr lang="tr-TR"/>
              <a:t> (</a:t>
            </a:r>
            <a:r>
              <a:rPr lang="tr-TR">
                <a:solidFill>
                  <a:srgbClr val="C00000"/>
                </a:solidFill>
              </a:rPr>
              <a:t>behavior</a:t>
            </a:r>
            <a:r>
              <a:rPr lang="tr-TR"/>
              <a:t>) kontrol altına alınmasına </a:t>
            </a:r>
            <a:r>
              <a:rPr lang="tr-TR">
                <a:solidFill>
                  <a:srgbClr val="0070C0"/>
                </a:solidFill>
              </a:rPr>
              <a:t>veri soyutlaması </a:t>
            </a:r>
            <a:r>
              <a:rPr lang="tr-TR"/>
              <a:t>(</a:t>
            </a:r>
            <a:r>
              <a:rPr lang="tr-TR">
                <a:solidFill>
                  <a:srgbClr val="C00000"/>
                </a:solidFill>
              </a:rPr>
              <a:t>data abstaction</a:t>
            </a:r>
            <a:r>
              <a:rPr lang="tr-TR"/>
              <a:t>) adı verilir.</a:t>
            </a:r>
            <a:endParaRPr/>
          </a:p>
          <a:p>
            <a:pPr marL="0" lvl="0" indent="0" algn="ctr" rtl="0">
              <a:lnSpc>
                <a:spcPct val="100000"/>
              </a:lnSpc>
              <a:spcBef>
                <a:spcPts val="600"/>
              </a:spcBef>
              <a:spcAft>
                <a:spcPts val="0"/>
              </a:spcAft>
              <a:buSzPct val="85000"/>
              <a:buNone/>
            </a:pPr>
            <a:r>
              <a:rPr lang="tr-TR" b="1" i="1">
                <a:highlight>
                  <a:srgbClr val="FFFF00"/>
                </a:highlight>
              </a:rPr>
              <a:t>Veri Soyutlaması yapılan alanlar </a:t>
            </a:r>
            <a:r>
              <a:rPr lang="tr-TR" b="1" i="1">
                <a:solidFill>
                  <a:srgbClr val="0070C0"/>
                </a:solidFill>
                <a:highlight>
                  <a:srgbClr val="FFFF00"/>
                </a:highlight>
              </a:rPr>
              <a:t>özellik</a:t>
            </a:r>
            <a:r>
              <a:rPr lang="tr-TR" b="1" i="1">
                <a:highlight>
                  <a:srgbClr val="FFFF00"/>
                </a:highlight>
              </a:rPr>
              <a:t> (</a:t>
            </a:r>
            <a:r>
              <a:rPr lang="tr-TR" b="1" i="1">
                <a:solidFill>
                  <a:srgbClr val="C00000"/>
                </a:solidFill>
                <a:highlight>
                  <a:srgbClr val="FFFF00"/>
                </a:highlight>
              </a:rPr>
              <a:t>property</a:t>
            </a:r>
            <a:r>
              <a:rPr lang="tr-TR" b="1" i="1">
                <a:highlight>
                  <a:srgbClr val="FFFF00"/>
                </a:highlight>
              </a:rPr>
              <a:t>) olarak adlandırılır.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Font typeface="Cambria"/>
              <a:buNone/>
            </a:pPr>
            <a:r>
              <a:rPr lang="tr-TR"/>
              <a:t>KONTROL SOYUTLAMASI</a:t>
            </a:r>
            <a:br>
              <a:rPr lang="tr-TR"/>
            </a:br>
            <a:r>
              <a:rPr lang="tr-TR"/>
              <a:t>(CONTROL ABSTRACTION)</a:t>
            </a:r>
            <a:endParaRPr/>
          </a:p>
        </p:txBody>
      </p:sp>
      <p:sp>
        <p:nvSpPr>
          <p:cNvPr id="177" name="Google Shape;177;p1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893"/>
              <a:buNone/>
            </a:pPr>
            <a:r>
              <a:rPr lang="tr-TR" sz="1050">
                <a:latin typeface="Consolas"/>
                <a:ea typeface="Consolas"/>
                <a:cs typeface="Consolas"/>
                <a:sym typeface="Consolas"/>
              </a:rPr>
              <a:t>#include &lt;iostream&gt;</a:t>
            </a:r>
            <a:endParaRPr/>
          </a:p>
          <a:p>
            <a:pPr marL="0" lvl="0" indent="0" algn="l" rtl="0">
              <a:lnSpc>
                <a:spcPct val="100000"/>
              </a:lnSpc>
              <a:spcBef>
                <a:spcPts val="0"/>
              </a:spcBef>
              <a:spcAft>
                <a:spcPts val="0"/>
              </a:spcAft>
              <a:buSzPts val="893"/>
              <a:buNone/>
            </a:pPr>
            <a:r>
              <a:rPr lang="tr-TR" sz="1050">
                <a:solidFill>
                  <a:srgbClr val="0000FF"/>
                </a:solidFill>
                <a:latin typeface="Consolas"/>
                <a:ea typeface="Consolas"/>
                <a:cs typeface="Consolas"/>
                <a:sym typeface="Consolas"/>
              </a:rPr>
              <a:t>using</a:t>
            </a:r>
            <a:r>
              <a:rPr lang="tr-TR" sz="1050">
                <a:latin typeface="Consolas"/>
                <a:ea typeface="Consolas"/>
                <a:cs typeface="Consolas"/>
                <a:sym typeface="Consolas"/>
              </a:rPr>
              <a:t> namespace std;</a:t>
            </a:r>
            <a:endParaRPr/>
          </a:p>
          <a:p>
            <a:pPr marL="0" lvl="0" indent="0" algn="l" rtl="0">
              <a:lnSpc>
                <a:spcPct val="100000"/>
              </a:lnSpc>
              <a:spcBef>
                <a:spcPts val="0"/>
              </a:spcBef>
              <a:spcAft>
                <a:spcPts val="0"/>
              </a:spcAft>
              <a:buSzPts val="893"/>
              <a:buNone/>
            </a:pPr>
            <a:r>
              <a:rPr lang="tr-TR" sz="1050">
                <a:solidFill>
                  <a:srgbClr val="0000FF"/>
                </a:solidFill>
                <a:latin typeface="Consolas"/>
                <a:ea typeface="Consolas"/>
                <a:cs typeface="Consolas"/>
                <a:sym typeface="Consolas"/>
              </a:rPr>
              <a:t>class</a:t>
            </a:r>
            <a:r>
              <a:rPr lang="tr-TR" sz="1050">
                <a:latin typeface="Consolas"/>
                <a:ea typeface="Consolas"/>
                <a:cs typeface="Consolas"/>
                <a:sym typeface="Consolas"/>
              </a:rPr>
              <a:t> </a:t>
            </a:r>
            <a:r>
              <a:rPr lang="tr-TR" sz="1050" b="1">
                <a:solidFill>
                  <a:srgbClr val="00B050"/>
                </a:solidFill>
                <a:latin typeface="Consolas"/>
                <a:ea typeface="Consolas"/>
                <a:cs typeface="Consolas"/>
                <a:sym typeface="Consolas"/>
              </a:rPr>
              <a:t>HesapMakinesi</a:t>
            </a:r>
            <a:r>
              <a:rPr lang="tr-TR" sz="1050">
                <a:latin typeface="Consolas"/>
                <a:ea typeface="Consolas"/>
                <a:cs typeface="Consolas"/>
                <a:sym typeface="Consolas"/>
              </a:rPr>
              <a:t> {</a:t>
            </a:r>
            <a:endParaRPr/>
          </a:p>
          <a:p>
            <a:pPr marL="0" lvl="0" indent="0" algn="l" rtl="0">
              <a:lnSpc>
                <a:spcPct val="100000"/>
              </a:lnSpc>
              <a:spcBef>
                <a:spcPts val="0"/>
              </a:spcBef>
              <a:spcAft>
                <a:spcPts val="0"/>
              </a:spcAft>
              <a:buSzPts val="893"/>
              <a:buNone/>
            </a:pPr>
            <a:r>
              <a:rPr lang="tr-TR" sz="1050">
                <a:solidFill>
                  <a:srgbClr val="FF0000"/>
                </a:solidFill>
                <a:latin typeface="Consolas"/>
                <a:ea typeface="Consolas"/>
                <a:cs typeface="Consolas"/>
                <a:sym typeface="Consolas"/>
              </a:rPr>
              <a:t>private</a:t>
            </a:r>
            <a:r>
              <a:rPr lang="tr-TR" sz="1050">
                <a:latin typeface="Consolas"/>
                <a:ea typeface="Consolas"/>
                <a:cs typeface="Consolas"/>
                <a:sym typeface="Consolas"/>
              </a:rPr>
              <a:t>:</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r>
              <a:rPr lang="tr-TR" sz="1050">
                <a:solidFill>
                  <a:srgbClr val="0000FF"/>
                </a:solidFill>
                <a:latin typeface="Consolas"/>
                <a:ea typeface="Consolas"/>
                <a:cs typeface="Consolas"/>
                <a:sym typeface="Consolas"/>
              </a:rPr>
              <a:t>int</a:t>
            </a:r>
            <a:r>
              <a:rPr lang="tr-TR" sz="1050">
                <a:latin typeface="Consolas"/>
                <a:ea typeface="Consolas"/>
                <a:cs typeface="Consolas"/>
                <a:sym typeface="Consolas"/>
              </a:rPr>
              <a:t> sonuc; </a:t>
            </a:r>
            <a:endParaRPr/>
          </a:p>
          <a:p>
            <a:pPr marL="0" lvl="0" indent="0" algn="l" rtl="0">
              <a:lnSpc>
                <a:spcPct val="100000"/>
              </a:lnSpc>
              <a:spcBef>
                <a:spcPts val="0"/>
              </a:spcBef>
              <a:spcAft>
                <a:spcPts val="0"/>
              </a:spcAft>
              <a:buSzPts val="893"/>
              <a:buNone/>
            </a:pPr>
            <a:r>
              <a:rPr lang="tr-TR" sz="1050">
                <a:solidFill>
                  <a:srgbClr val="0000FF"/>
                </a:solidFill>
                <a:latin typeface="Consolas"/>
                <a:ea typeface="Consolas"/>
                <a:cs typeface="Consolas"/>
                <a:sym typeface="Consolas"/>
              </a:rPr>
              <a:t>    </a:t>
            </a:r>
            <a:r>
              <a:rPr lang="tr-TR" sz="1050">
                <a:solidFill>
                  <a:srgbClr val="0000FF"/>
                </a:solidFill>
                <a:highlight>
                  <a:srgbClr val="FFFF00"/>
                </a:highlight>
                <a:latin typeface="Consolas"/>
                <a:ea typeface="Consolas"/>
                <a:cs typeface="Consolas"/>
                <a:sym typeface="Consolas"/>
              </a:rPr>
              <a:t>void</a:t>
            </a:r>
            <a:r>
              <a:rPr lang="tr-TR" sz="1050">
                <a:highlight>
                  <a:srgbClr val="FFFF00"/>
                </a:highlight>
                <a:latin typeface="Consolas"/>
                <a:ea typeface="Consolas"/>
                <a:cs typeface="Consolas"/>
                <a:sym typeface="Consolas"/>
              </a:rPr>
              <a:t> sonucYaz() </a:t>
            </a:r>
            <a:r>
              <a:rPr lang="tr-TR" sz="1050">
                <a:latin typeface="Consolas"/>
                <a:ea typeface="Consolas"/>
                <a:cs typeface="Consolas"/>
                <a:sym typeface="Consolas"/>
              </a:rPr>
              <a:t>{</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cout &lt;&lt; sonuc &lt;&lt; endl;</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endParaRPr/>
          </a:p>
          <a:p>
            <a:pPr marL="0" lvl="0" indent="0" algn="l" rtl="0">
              <a:lnSpc>
                <a:spcPct val="100000"/>
              </a:lnSpc>
              <a:spcBef>
                <a:spcPts val="0"/>
              </a:spcBef>
              <a:spcAft>
                <a:spcPts val="0"/>
              </a:spcAft>
              <a:buSzPts val="893"/>
              <a:buNone/>
            </a:pPr>
            <a:r>
              <a:rPr lang="tr-TR" sz="1050">
                <a:solidFill>
                  <a:srgbClr val="FF0000"/>
                </a:solidFill>
                <a:latin typeface="Consolas"/>
                <a:ea typeface="Consolas"/>
                <a:cs typeface="Consolas"/>
                <a:sym typeface="Consolas"/>
              </a:rPr>
              <a:t>public</a:t>
            </a:r>
            <a:r>
              <a:rPr lang="tr-TR" sz="1050">
                <a:latin typeface="Consolas"/>
                <a:ea typeface="Consolas"/>
                <a:cs typeface="Consolas"/>
                <a:sym typeface="Consolas"/>
              </a:rPr>
              <a:t>:</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HesapMakinesi() { </a:t>
            </a:r>
            <a:r>
              <a:rPr lang="tr-TR" sz="1050">
                <a:solidFill>
                  <a:srgbClr val="A5A5A5"/>
                </a:solidFill>
                <a:latin typeface="Consolas"/>
                <a:ea typeface="Consolas"/>
                <a:cs typeface="Consolas"/>
                <a:sym typeface="Consolas"/>
              </a:rPr>
              <a:t>//Yapıcı</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sonuc=0;</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sonucYaz();</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r>
              <a:rPr lang="tr-TR" sz="1050">
                <a:solidFill>
                  <a:srgbClr val="0000FF"/>
                </a:solidFill>
                <a:latin typeface="Consolas"/>
                <a:ea typeface="Consolas"/>
                <a:cs typeface="Consolas"/>
                <a:sym typeface="Consolas"/>
              </a:rPr>
              <a:t>void</a:t>
            </a:r>
            <a:r>
              <a:rPr lang="tr-TR" sz="1050">
                <a:latin typeface="Consolas"/>
                <a:ea typeface="Consolas"/>
                <a:cs typeface="Consolas"/>
                <a:sym typeface="Consolas"/>
              </a:rPr>
              <a:t> setHesapMakinesi(int pSonuc)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sonuc=pSonuc;</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r>
              <a:rPr lang="tr-TR" sz="1050">
                <a:solidFill>
                  <a:srgbClr val="0000FF"/>
                </a:solidFill>
                <a:latin typeface="Consolas"/>
                <a:ea typeface="Consolas"/>
                <a:cs typeface="Consolas"/>
                <a:sym typeface="Consolas"/>
              </a:rPr>
              <a:t>int</a:t>
            </a:r>
            <a:r>
              <a:rPr lang="tr-TR" sz="1050">
                <a:latin typeface="Consolas"/>
                <a:ea typeface="Consolas"/>
                <a:cs typeface="Consolas"/>
                <a:sym typeface="Consolas"/>
              </a:rPr>
              <a:t> getHesapMakinesi()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return sonuc;</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r>
              <a:rPr lang="tr-TR" sz="1050">
                <a:solidFill>
                  <a:srgbClr val="0000FF"/>
                </a:solidFill>
                <a:highlight>
                  <a:srgbClr val="FFFF00"/>
                </a:highlight>
                <a:latin typeface="Consolas"/>
                <a:ea typeface="Consolas"/>
                <a:cs typeface="Consolas"/>
                <a:sym typeface="Consolas"/>
              </a:rPr>
              <a:t>void</a:t>
            </a:r>
            <a:r>
              <a:rPr lang="tr-TR" sz="1050">
                <a:highlight>
                  <a:srgbClr val="FFFF00"/>
                </a:highlight>
                <a:latin typeface="Consolas"/>
                <a:ea typeface="Consolas"/>
                <a:cs typeface="Consolas"/>
                <a:sym typeface="Consolas"/>
              </a:rPr>
              <a:t> ekraniYenile() </a:t>
            </a:r>
            <a:r>
              <a:rPr lang="tr-TR" sz="1050">
                <a:latin typeface="Consolas"/>
                <a:ea typeface="Consolas"/>
                <a:cs typeface="Consolas"/>
                <a:sym typeface="Consolas"/>
              </a:rPr>
              <a:t>{</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cout &lt;&lt; "Yenilenedi:« &lt;&lt; endl;</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sonucYaz();</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r>
              <a:rPr lang="tr-TR" sz="1050">
                <a:solidFill>
                  <a:srgbClr val="0000FF"/>
                </a:solidFill>
                <a:latin typeface="Consolas"/>
                <a:ea typeface="Consolas"/>
                <a:cs typeface="Consolas"/>
                <a:sym typeface="Consolas"/>
              </a:rPr>
              <a:t>void</a:t>
            </a:r>
            <a:r>
              <a:rPr lang="tr-TR" sz="1050">
                <a:latin typeface="Consolas"/>
                <a:ea typeface="Consolas"/>
                <a:cs typeface="Consolas"/>
                <a:sym typeface="Consolas"/>
              </a:rPr>
              <a:t> FaktoriyelHesapla()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r>
              <a:rPr lang="tr-TR" sz="1050">
                <a:solidFill>
                  <a:srgbClr val="0000FF"/>
                </a:solidFill>
                <a:latin typeface="Consolas"/>
                <a:ea typeface="Consolas"/>
                <a:cs typeface="Consolas"/>
                <a:sym typeface="Consolas"/>
              </a:rPr>
              <a:t>int</a:t>
            </a:r>
            <a:r>
              <a:rPr lang="tr-TR" sz="1050">
                <a:latin typeface="Consolas"/>
                <a:ea typeface="Consolas"/>
                <a:cs typeface="Consolas"/>
                <a:sym typeface="Consolas"/>
              </a:rPr>
              <a:t> hesaplanan;</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hesaplanan = 1;</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for (</a:t>
            </a:r>
            <a:r>
              <a:rPr lang="tr-TR" sz="1050">
                <a:solidFill>
                  <a:srgbClr val="0000FF"/>
                </a:solidFill>
                <a:latin typeface="Consolas"/>
                <a:ea typeface="Consolas"/>
                <a:cs typeface="Consolas"/>
                <a:sym typeface="Consolas"/>
              </a:rPr>
              <a:t>int</a:t>
            </a:r>
            <a:r>
              <a:rPr lang="tr-TR" sz="1050">
                <a:latin typeface="Consolas"/>
                <a:ea typeface="Consolas"/>
                <a:cs typeface="Consolas"/>
                <a:sym typeface="Consolas"/>
              </a:rPr>
              <a:t> sayac = sonuc; sayac &gt; 0; sayac--)</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hesaplanan = hesaplanan * sayac;</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ekranaYaz();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a:t>
            </a:r>
            <a:endParaRPr/>
          </a:p>
          <a:p>
            <a:pPr marL="0" lvl="0" indent="0" algn="l" rtl="0">
              <a:lnSpc>
                <a:spcPct val="100000"/>
              </a:lnSpc>
              <a:spcBef>
                <a:spcPts val="0"/>
              </a:spcBef>
              <a:spcAft>
                <a:spcPts val="0"/>
              </a:spcAft>
              <a:buSzPts val="893"/>
              <a:buNone/>
            </a:pPr>
            <a:r>
              <a:rPr lang="tr-TR" sz="1050">
                <a:solidFill>
                  <a:srgbClr val="0000FF"/>
                </a:solidFill>
                <a:latin typeface="Consolas"/>
                <a:ea typeface="Consolas"/>
                <a:cs typeface="Consolas"/>
                <a:sym typeface="Consolas"/>
              </a:rPr>
              <a:t>int</a:t>
            </a:r>
            <a:r>
              <a:rPr lang="tr-TR" sz="1050">
                <a:latin typeface="Consolas"/>
                <a:ea typeface="Consolas"/>
                <a:cs typeface="Consolas"/>
                <a:sym typeface="Consolas"/>
              </a:rPr>
              <a:t> main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a:t>
            </a:r>
            <a:r>
              <a:rPr lang="tr-TR" sz="1050" b="1">
                <a:solidFill>
                  <a:srgbClr val="00B050"/>
                </a:solidFill>
                <a:latin typeface="Consolas"/>
                <a:ea typeface="Consolas"/>
                <a:cs typeface="Consolas"/>
                <a:sym typeface="Consolas"/>
              </a:rPr>
              <a:t>HesapMakinesi</a:t>
            </a:r>
            <a:r>
              <a:rPr lang="tr-TR" sz="1050">
                <a:latin typeface="Consolas"/>
                <a:ea typeface="Consolas"/>
                <a:cs typeface="Consolas"/>
                <a:sym typeface="Consolas"/>
              </a:rPr>
              <a:t> hesaplayici; </a:t>
            </a:r>
            <a:r>
              <a:rPr lang="tr-TR" sz="1050">
                <a:solidFill>
                  <a:srgbClr val="A5A5A5"/>
                </a:solidFill>
                <a:latin typeface="Consolas"/>
                <a:ea typeface="Consolas"/>
                <a:cs typeface="Consolas"/>
                <a:sym typeface="Consolas"/>
              </a:rPr>
              <a:t>// hesaplayici nesnesi imal edildi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hesaplayici.setHesapMakinesi(4);</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hesaplayici.FaktoriyelHesapla(); </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hesaplayici.setHesapMakinesi(10);</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ekraniYenile();</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  return 0;</a:t>
            </a:r>
            <a:endParaRPr/>
          </a:p>
          <a:p>
            <a:pPr marL="0" lvl="0" indent="0" algn="l" rtl="0">
              <a:lnSpc>
                <a:spcPct val="100000"/>
              </a:lnSpc>
              <a:spcBef>
                <a:spcPts val="0"/>
              </a:spcBef>
              <a:spcAft>
                <a:spcPts val="0"/>
              </a:spcAft>
              <a:buSzPts val="893"/>
              <a:buNone/>
            </a:pPr>
            <a:r>
              <a:rPr lang="tr-TR" sz="1050">
                <a:latin typeface="Consolas"/>
                <a:ea typeface="Consolas"/>
                <a:cs typeface="Consolas"/>
                <a:sym typeface="Consolas"/>
              </a:rPr>
              <a:t>}</a:t>
            </a:r>
            <a:endParaRPr/>
          </a:p>
        </p:txBody>
      </p:sp>
      <p:sp>
        <p:nvSpPr>
          <p:cNvPr id="178" name="Google Shape;178;p1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solidFill>
                  <a:srgbClr val="0070C0"/>
                </a:solidFill>
              </a:rPr>
              <a:t>Kontrol Soyutlaması </a:t>
            </a:r>
            <a:r>
              <a:rPr lang="tr-TR"/>
              <a:t>(</a:t>
            </a:r>
            <a:r>
              <a:rPr lang="tr-TR">
                <a:solidFill>
                  <a:srgbClr val="C00000"/>
                </a:solidFill>
              </a:rPr>
              <a:t>control abstraction</a:t>
            </a:r>
            <a:r>
              <a:rPr lang="tr-TR"/>
              <a:t>), sınıftan imal edilecek nesnelerin davranışlarının dış dünyaya ne kadar ve nasıl açılacağının belirlenmesi işlemidir.</a:t>
            </a:r>
            <a:endParaRPr/>
          </a:p>
          <a:p>
            <a:pPr marL="0" lvl="0" indent="0" algn="l" rtl="0">
              <a:lnSpc>
                <a:spcPct val="100000"/>
              </a:lnSpc>
              <a:spcBef>
                <a:spcPts val="600"/>
              </a:spcBef>
              <a:spcAft>
                <a:spcPts val="0"/>
              </a:spcAft>
              <a:buSzPts val="1190"/>
              <a:buNone/>
            </a:pPr>
            <a:r>
              <a:rPr lang="tr-TR"/>
              <a:t>Hesap makinesi örneğine dönecek olursak;   </a:t>
            </a:r>
            <a:endParaRPr/>
          </a:p>
          <a:p>
            <a:pPr marL="342900" lvl="0" indent="-342900" algn="l" rtl="0">
              <a:lnSpc>
                <a:spcPct val="100000"/>
              </a:lnSpc>
              <a:spcBef>
                <a:spcPts val="600"/>
              </a:spcBef>
              <a:spcAft>
                <a:spcPts val="0"/>
              </a:spcAft>
              <a:buSzPts val="1190"/>
              <a:buFont typeface="Cambria"/>
              <a:buAutoNum type="arabicPeriod"/>
            </a:pPr>
            <a:r>
              <a:rPr lang="tr-TR"/>
              <a:t>İmal edilen nesnelerde o an işlem yapılan sayı, ki bu veridir, </a:t>
            </a:r>
            <a:r>
              <a:rPr lang="tr-TR">
                <a:solidFill>
                  <a:schemeClr val="dk1"/>
                </a:solidFill>
                <a:latin typeface="Consolas"/>
                <a:ea typeface="Consolas"/>
                <a:cs typeface="Consolas"/>
                <a:sym typeface="Consolas"/>
              </a:rPr>
              <a:t>sonuc</a:t>
            </a:r>
            <a:r>
              <a:rPr lang="tr-TR"/>
              <a:t> </a:t>
            </a:r>
            <a:r>
              <a:rPr lang="tr-TR">
                <a:solidFill>
                  <a:srgbClr val="0070C0"/>
                </a:solidFill>
              </a:rPr>
              <a:t>alanında</a:t>
            </a:r>
            <a:r>
              <a:rPr lang="tr-TR"/>
              <a:t> (</a:t>
            </a:r>
            <a:r>
              <a:rPr lang="tr-TR">
                <a:solidFill>
                  <a:srgbClr val="C00000"/>
                </a:solidFill>
              </a:rPr>
              <a:t>field</a:t>
            </a:r>
            <a:r>
              <a:rPr lang="tr-TR"/>
              <a:t>) saklanmaktadır.  Bu alandaki veriyi ekrana yazan </a:t>
            </a:r>
            <a:r>
              <a:rPr lang="tr-TR">
                <a:solidFill>
                  <a:schemeClr val="dk1"/>
                </a:solidFill>
                <a:latin typeface="Consolas"/>
                <a:ea typeface="Consolas"/>
                <a:cs typeface="Consolas"/>
                <a:sym typeface="Consolas"/>
              </a:rPr>
              <a:t>sonucYaz() </a:t>
            </a:r>
            <a:r>
              <a:rPr lang="tr-TR"/>
              <a:t>davranışı da dışarıya erişime kapalıdır.</a:t>
            </a:r>
            <a:endParaRPr/>
          </a:p>
          <a:p>
            <a:pPr marL="342900" lvl="0" indent="-342900" algn="l" rtl="0">
              <a:lnSpc>
                <a:spcPct val="100000"/>
              </a:lnSpc>
              <a:spcBef>
                <a:spcPts val="600"/>
              </a:spcBef>
              <a:spcAft>
                <a:spcPts val="0"/>
              </a:spcAft>
              <a:buSzPts val="1190"/>
              <a:buFont typeface="Cambria"/>
              <a:buAutoNum type="arabicPeriod"/>
            </a:pPr>
            <a:r>
              <a:rPr lang="tr-TR"/>
              <a:t>Böylece hesap makinesi nesnelerinin bu davranışı kendi mahremidir ve kontrollü olarak dışarıya açılmalıdır. Bunun için herkese açık </a:t>
            </a:r>
            <a:r>
              <a:rPr lang="tr-TR">
                <a:solidFill>
                  <a:schemeClr val="dk1"/>
                </a:solidFill>
                <a:latin typeface="Consolas"/>
                <a:ea typeface="Consolas"/>
                <a:cs typeface="Consolas"/>
                <a:sym typeface="Consolas"/>
              </a:rPr>
              <a:t>ekranıYenile()</a:t>
            </a:r>
            <a:r>
              <a:rPr lang="tr-TR"/>
              <a:t> davranışı sınıfa eklenmiştir.  İşte </a:t>
            </a:r>
            <a:r>
              <a:rPr lang="tr-TR">
                <a:solidFill>
                  <a:srgbClr val="0070C0"/>
                </a:solidFill>
              </a:rPr>
              <a:t>davranışların</a:t>
            </a:r>
            <a:r>
              <a:rPr lang="tr-TR"/>
              <a:t> (</a:t>
            </a:r>
            <a:r>
              <a:rPr lang="tr-TR">
                <a:solidFill>
                  <a:srgbClr val="C00000"/>
                </a:solidFill>
              </a:rPr>
              <a:t>behavior</a:t>
            </a:r>
            <a:r>
              <a:rPr lang="tr-TR"/>
              <a:t>) da durumlar gibi kontrol altına alınmasına </a:t>
            </a:r>
            <a:r>
              <a:rPr lang="tr-TR">
                <a:solidFill>
                  <a:srgbClr val="0070C0"/>
                </a:solidFill>
              </a:rPr>
              <a:t>kontrol soyutlaması </a:t>
            </a:r>
            <a:r>
              <a:rPr lang="tr-TR"/>
              <a:t>(</a:t>
            </a:r>
            <a:r>
              <a:rPr lang="tr-TR">
                <a:solidFill>
                  <a:srgbClr val="C00000"/>
                </a:solidFill>
              </a:rPr>
              <a:t>data abstaction</a:t>
            </a:r>
            <a:r>
              <a:rPr lang="tr-TR"/>
              <a:t>) adı verilir.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6793BF87-00B6-458E-93B2-830C0138828E}"/>
              </a:ext>
            </a:extLst>
          </p:cNvPr>
          <p:cNvSpPr>
            <a:spLocks noGrp="1"/>
          </p:cNvSpPr>
          <p:nvPr>
            <p:ph type="ctrTitle"/>
          </p:nvPr>
        </p:nvSpPr>
        <p:spPr/>
        <p:txBody>
          <a:bodyPr/>
          <a:lstStyle/>
          <a:p>
            <a:r>
              <a:rPr lang="tr-TR" dirty="0"/>
              <a:t>1. C++ TEMEL BİLGİLER</a:t>
            </a:r>
          </a:p>
        </p:txBody>
      </p:sp>
      <p:sp>
        <p:nvSpPr>
          <p:cNvPr id="5" name="Alt Başlık 4">
            <a:extLst>
              <a:ext uri="{FF2B5EF4-FFF2-40B4-BE49-F238E27FC236}">
                <a16:creationId xmlns:a16="http://schemas.microsoft.com/office/drawing/2014/main" id="{3ACF5F49-6C04-4AA4-B332-19BC08C51864}"/>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463415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15"/>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ÖZELLİK (PROPERTY)</a:t>
            </a:r>
            <a:endParaRPr/>
          </a:p>
        </p:txBody>
      </p:sp>
      <p:sp>
        <p:nvSpPr>
          <p:cNvPr id="184" name="Google Shape;184;p15"/>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85000"/>
              <a:buNone/>
            </a:pPr>
            <a:r>
              <a:rPr lang="tr-TR" sz="1600" b="1">
                <a:solidFill>
                  <a:srgbClr val="00B050"/>
                </a:solidFill>
                <a:latin typeface="Consolas"/>
                <a:ea typeface="Consolas"/>
                <a:cs typeface="Consolas"/>
                <a:sym typeface="Consolas"/>
              </a:rPr>
              <a:t>#include </a:t>
            </a:r>
            <a:r>
              <a:rPr lang="tr-TR" sz="1600">
                <a:latin typeface="Consolas"/>
                <a:ea typeface="Consolas"/>
                <a:cs typeface="Consolas"/>
                <a:sym typeface="Consolas"/>
              </a:rPr>
              <a:t>&lt;iostream&gt;</a:t>
            </a:r>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using</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namespace</a:t>
            </a:r>
            <a:r>
              <a:rPr lang="tr-TR" sz="1600">
                <a:latin typeface="Consolas"/>
                <a:ea typeface="Consolas"/>
                <a:cs typeface="Consolas"/>
                <a:sym typeface="Consolas"/>
              </a:rPr>
              <a:t> std;</a:t>
            </a:r>
            <a:endParaRPr/>
          </a:p>
          <a:p>
            <a:pPr marL="0" lvl="0" indent="0" algn="l" rtl="0">
              <a:lnSpc>
                <a:spcPct val="100000"/>
              </a:lnSpc>
              <a:spcBef>
                <a:spcPts val="0"/>
              </a:spcBef>
              <a:spcAft>
                <a:spcPts val="0"/>
              </a:spcAft>
              <a:buSzPct val="85000"/>
              <a:buNone/>
            </a:pPr>
            <a:endParaRPr sz="16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a:t>
            </a:r>
            <a:r>
              <a:rPr lang="tr-TR" sz="1600">
                <a:solidFill>
                  <a:srgbClr val="00B050"/>
                </a:solidFill>
                <a:latin typeface="Consolas"/>
                <a:ea typeface="Consolas"/>
                <a:cs typeface="Consolas"/>
                <a:sym typeface="Consolas"/>
              </a:rPr>
              <a:t>Kisi</a:t>
            </a: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solidFill>
                  <a:srgbClr val="FF0000"/>
                </a:solidFill>
                <a:latin typeface="Consolas"/>
                <a:ea typeface="Consolas"/>
                <a:cs typeface="Consolas"/>
                <a:sym typeface="Consolas"/>
              </a:rPr>
              <a:t>private</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adiSoyadi;</a:t>
            </a:r>
            <a:endParaRPr/>
          </a:p>
          <a:p>
            <a:pPr marL="0" lvl="0" indent="0" algn="l" rtl="0">
              <a:lnSpc>
                <a:spcPct val="100000"/>
              </a:lnSpc>
              <a:spcBef>
                <a:spcPts val="0"/>
              </a:spcBef>
              <a:spcAft>
                <a:spcPts val="0"/>
              </a:spcAft>
              <a:buSzPct val="8500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Kisi(</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pAdiSoyadi)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adiSoyadi=pAdiSoyadi;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  void</a:t>
            </a:r>
            <a:r>
              <a:rPr lang="tr-TR" sz="1600">
                <a:latin typeface="Consolas"/>
                <a:ea typeface="Consolas"/>
                <a:cs typeface="Consolas"/>
                <a:sym typeface="Consolas"/>
              </a:rPr>
              <a:t> adiniSoyle () {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adiSoyadi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void </a:t>
            </a:r>
            <a:r>
              <a:rPr lang="tr-TR" sz="1600">
                <a:highlight>
                  <a:srgbClr val="FFFF00"/>
                </a:highlight>
                <a:latin typeface="Consolas"/>
                <a:ea typeface="Consolas"/>
                <a:cs typeface="Consolas"/>
                <a:sym typeface="Consolas"/>
              </a:rPr>
              <a:t>setAdiSoyadi</a:t>
            </a:r>
            <a:r>
              <a:rPr lang="tr-TR" sz="1600">
                <a:latin typeface="Consolas"/>
                <a:ea typeface="Consolas"/>
                <a:cs typeface="Consolas"/>
                <a:sym typeface="Consolas"/>
              </a:rPr>
              <a:t>(</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pAdiSoyadi)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if (pAdiSoyadi=="")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cerr &lt;&lt; "Adı ve Soyadı BOŞ Olamaz!"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return</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adiSoyadi=pAdiSoyadi;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string </a:t>
            </a:r>
            <a:r>
              <a:rPr lang="tr-TR" sz="1600">
                <a:highlight>
                  <a:srgbClr val="FFFF00"/>
                </a:highlight>
                <a:latin typeface="Consolas"/>
                <a:ea typeface="Consolas"/>
                <a:cs typeface="Consolas"/>
                <a:sym typeface="Consolas"/>
              </a:rPr>
              <a:t>getAdiSoyadi</a:t>
            </a: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return adiSoyadi;</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B050"/>
                </a:solidFill>
                <a:latin typeface="Consolas"/>
                <a:ea typeface="Consolas"/>
                <a:cs typeface="Consolas"/>
                <a:sym typeface="Consolas"/>
              </a:rPr>
              <a:t>Kisi</a:t>
            </a:r>
            <a:r>
              <a:rPr lang="tr-TR" sz="1600">
                <a:latin typeface="Consolas"/>
                <a:ea typeface="Consolas"/>
                <a:cs typeface="Consolas"/>
                <a:sym typeface="Consolas"/>
              </a:rPr>
              <a:t> emre("Emre YILMAZ");  </a:t>
            </a:r>
            <a:r>
              <a:rPr lang="tr-TR" sz="1600">
                <a:solidFill>
                  <a:srgbClr val="A5A5A5"/>
                </a:solidFill>
                <a:latin typeface="Consolas"/>
                <a:ea typeface="Consolas"/>
                <a:cs typeface="Consolas"/>
                <a:sym typeface="Consolas"/>
              </a:rPr>
              <a:t>// Kişi sınıfından emre nesnesi imal edildi.</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emre.adiniSoyle();</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emre.setAdiSoyadi("");</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emre.getAdiSoyadi()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return</a:t>
            </a:r>
            <a:r>
              <a:rPr lang="tr-TR" sz="1600">
                <a:latin typeface="Consolas"/>
                <a:ea typeface="Consolas"/>
                <a:cs typeface="Consolas"/>
                <a:sym typeface="Consolas"/>
              </a:rPr>
              <a:t> 0;</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sz="1600"/>
          </a:p>
        </p:txBody>
      </p:sp>
      <p:sp>
        <p:nvSpPr>
          <p:cNvPr id="185" name="Google Shape;185;p15"/>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Yanda Kisi sınıfında </a:t>
            </a:r>
            <a:r>
              <a:rPr lang="tr-TR">
                <a:solidFill>
                  <a:schemeClr val="dk1"/>
                </a:solidFill>
                <a:latin typeface="Consolas"/>
                <a:ea typeface="Consolas"/>
                <a:cs typeface="Consolas"/>
                <a:sym typeface="Consolas"/>
              </a:rPr>
              <a:t>adiSoyadi</a:t>
            </a:r>
            <a:r>
              <a:rPr lang="tr-TR"/>
              <a:t> </a:t>
            </a:r>
            <a:r>
              <a:rPr lang="tr-TR">
                <a:solidFill>
                  <a:srgbClr val="0070C0"/>
                </a:solidFill>
              </a:rPr>
              <a:t>alanına</a:t>
            </a:r>
            <a:r>
              <a:rPr lang="tr-TR"/>
              <a:t> (</a:t>
            </a:r>
            <a:r>
              <a:rPr lang="tr-TR">
                <a:solidFill>
                  <a:srgbClr val="C00000"/>
                </a:solidFill>
              </a:rPr>
              <a:t>field</a:t>
            </a:r>
            <a:r>
              <a:rPr lang="tr-TR"/>
              <a:t>) ilişkin bir soyutlama yapılmıştır;</a:t>
            </a:r>
            <a:endParaRPr/>
          </a:p>
          <a:p>
            <a:pPr marL="285750" lvl="0" indent="-285750" algn="l" rtl="0">
              <a:lnSpc>
                <a:spcPct val="100000"/>
              </a:lnSpc>
              <a:spcBef>
                <a:spcPts val="600"/>
              </a:spcBef>
              <a:spcAft>
                <a:spcPts val="0"/>
              </a:spcAft>
              <a:buSzPts val="1190"/>
              <a:buFont typeface="Arial"/>
              <a:buChar char="•"/>
            </a:pPr>
            <a:r>
              <a:rPr lang="tr-TR">
                <a:solidFill>
                  <a:schemeClr val="dk1"/>
                </a:solidFill>
                <a:latin typeface="Consolas"/>
                <a:ea typeface="Consolas"/>
                <a:cs typeface="Consolas"/>
                <a:sym typeface="Consolas"/>
              </a:rPr>
              <a:t>adiSoyadi</a:t>
            </a:r>
            <a:r>
              <a:rPr lang="tr-TR"/>
              <a:t> alanında ad ve soyad verisi tutulmaktadır. Bu veri hiçbir zaman boş olamaz.</a:t>
            </a:r>
            <a:endParaRPr/>
          </a:p>
          <a:p>
            <a:pPr marL="285750" lvl="0" indent="-285750" algn="l" rtl="0">
              <a:lnSpc>
                <a:spcPct val="100000"/>
              </a:lnSpc>
              <a:spcBef>
                <a:spcPts val="600"/>
              </a:spcBef>
              <a:spcAft>
                <a:spcPts val="0"/>
              </a:spcAft>
              <a:buSzPts val="1190"/>
              <a:buFont typeface="Arial"/>
              <a:buChar char="•"/>
            </a:pPr>
            <a:r>
              <a:rPr lang="tr-TR"/>
              <a:t>Bu nedenle bu alanın taşıdığı veri </a:t>
            </a:r>
            <a:r>
              <a:rPr lang="tr-TR">
                <a:solidFill>
                  <a:schemeClr val="dk1"/>
                </a:solidFill>
                <a:latin typeface="Consolas"/>
                <a:ea typeface="Consolas"/>
                <a:cs typeface="Consolas"/>
                <a:sym typeface="Consolas"/>
              </a:rPr>
              <a:t>setAdiSoyadi() </a:t>
            </a:r>
            <a:r>
              <a:rPr lang="tr-TR"/>
              <a:t>metodu ile kontrollü bir şekilde değiştirilmektedir.</a:t>
            </a:r>
            <a:endParaRPr/>
          </a:p>
          <a:p>
            <a:pPr marL="285750" lvl="0" indent="-285750" algn="l" rtl="0">
              <a:lnSpc>
                <a:spcPct val="100000"/>
              </a:lnSpc>
              <a:spcBef>
                <a:spcPts val="600"/>
              </a:spcBef>
              <a:spcAft>
                <a:spcPts val="0"/>
              </a:spcAft>
              <a:buSzPts val="1190"/>
              <a:buFont typeface="Arial"/>
              <a:buChar char="•"/>
            </a:pPr>
            <a:r>
              <a:rPr lang="tr-TR"/>
              <a:t>Bu alan private altında olduğundan bu alandaki veri dış dünyaya </a:t>
            </a:r>
            <a:r>
              <a:rPr lang="tr-TR">
                <a:solidFill>
                  <a:schemeClr val="dk1"/>
                </a:solidFill>
                <a:latin typeface="Consolas"/>
                <a:ea typeface="Consolas"/>
                <a:cs typeface="Consolas"/>
                <a:sym typeface="Consolas"/>
              </a:rPr>
              <a:t>getAdiSoyadi() </a:t>
            </a:r>
            <a:r>
              <a:rPr lang="tr-TR"/>
              <a:t>metoduyla açılmıştır.</a:t>
            </a:r>
            <a:endParaRPr/>
          </a:p>
          <a:p>
            <a:pPr marL="0" lvl="0" indent="0" algn="l" rtl="0">
              <a:lnSpc>
                <a:spcPct val="100000"/>
              </a:lnSpc>
              <a:spcBef>
                <a:spcPts val="600"/>
              </a:spcBef>
              <a:spcAft>
                <a:spcPts val="0"/>
              </a:spcAft>
              <a:buSzPts val="1190"/>
              <a:buNone/>
            </a:pPr>
            <a:r>
              <a:rPr lang="tr-TR"/>
              <a:t>Dış dünyaya kontrollü bir şekilde başka durumlar  varsa </a:t>
            </a:r>
            <a:r>
              <a:rPr lang="tr-TR" b="1" i="1">
                <a:latin typeface="Consolas"/>
                <a:ea typeface="Consolas"/>
                <a:cs typeface="Consolas"/>
                <a:sym typeface="Consolas"/>
              </a:rPr>
              <a:t>get</a:t>
            </a:r>
            <a:r>
              <a:rPr lang="tr-TR"/>
              <a:t> ve </a:t>
            </a:r>
            <a:r>
              <a:rPr lang="tr-TR" b="1" i="1">
                <a:latin typeface="Consolas"/>
                <a:ea typeface="Consolas"/>
                <a:cs typeface="Consolas"/>
                <a:sym typeface="Consolas"/>
              </a:rPr>
              <a:t>set</a:t>
            </a:r>
            <a:r>
              <a:rPr lang="tr-TR"/>
              <a:t> içeren yöntemler yazılır.</a:t>
            </a:r>
            <a:endParaRPr/>
          </a:p>
          <a:p>
            <a:pPr marL="0" lvl="0" indent="0" algn="l" rtl="0">
              <a:lnSpc>
                <a:spcPct val="100000"/>
              </a:lnSpc>
              <a:spcBef>
                <a:spcPts val="600"/>
              </a:spcBef>
              <a:spcAft>
                <a:spcPts val="0"/>
              </a:spcAft>
              <a:buSzPts val="1190"/>
              <a:buNone/>
            </a:pPr>
            <a:endParaRPr/>
          </a:p>
          <a:p>
            <a:pPr marL="0" lvl="0" indent="0" algn="ctr" rtl="0">
              <a:lnSpc>
                <a:spcPct val="100000"/>
              </a:lnSpc>
              <a:spcBef>
                <a:spcPts val="600"/>
              </a:spcBef>
              <a:spcAft>
                <a:spcPts val="0"/>
              </a:spcAft>
              <a:buSzPts val="1190"/>
              <a:buNone/>
            </a:pPr>
            <a:r>
              <a:rPr lang="tr-TR" b="1" i="1">
                <a:highlight>
                  <a:srgbClr val="FFFF00"/>
                </a:highlight>
              </a:rPr>
              <a:t>Kontrollü bir şekilde dış dünyada açılan  nesne durumlarına yada verilerine  </a:t>
            </a:r>
            <a:r>
              <a:rPr lang="tr-TR" b="1" i="1">
                <a:solidFill>
                  <a:srgbClr val="0070C0"/>
                </a:solidFill>
                <a:highlight>
                  <a:srgbClr val="FFFF00"/>
                </a:highlight>
              </a:rPr>
              <a:t>özellik</a:t>
            </a:r>
            <a:r>
              <a:rPr lang="tr-TR" b="1" i="1">
                <a:highlight>
                  <a:srgbClr val="FFFF00"/>
                </a:highlight>
              </a:rPr>
              <a:t> (</a:t>
            </a:r>
            <a:r>
              <a:rPr lang="tr-TR" b="1" i="1">
                <a:solidFill>
                  <a:srgbClr val="C00000"/>
                </a:solidFill>
                <a:highlight>
                  <a:srgbClr val="FFFF00"/>
                </a:highlight>
              </a:rPr>
              <a:t>private</a:t>
            </a:r>
            <a:r>
              <a:rPr lang="tr-TR" b="1" i="1">
                <a:highlight>
                  <a:srgbClr val="FFFF00"/>
                </a:highlight>
              </a:rPr>
              <a:t>) adı verilir.</a:t>
            </a:r>
            <a:endParaRPr/>
          </a:p>
          <a:p>
            <a:pPr marL="0" lvl="0" indent="0" algn="l" rtl="0">
              <a:lnSpc>
                <a:spcPct val="100000"/>
              </a:lnSpc>
              <a:spcBef>
                <a:spcPts val="600"/>
              </a:spcBef>
              <a:spcAft>
                <a:spcPts val="0"/>
              </a:spcAft>
              <a:buSzPts val="119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SARMALAMA (ENCAPSULATION)</a:t>
            </a:r>
            <a:endParaRPr/>
          </a:p>
        </p:txBody>
      </p:sp>
      <p:sp>
        <p:nvSpPr>
          <p:cNvPr id="192" name="Google Shape;192;p16"/>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b="1" i="1"/>
              <a:t>Soyutlamanın her ikisinin bir sınıf üzerinde uygulanmasına </a:t>
            </a:r>
            <a:r>
              <a:rPr lang="tr-TR" b="1" i="1">
                <a:solidFill>
                  <a:srgbClr val="0070C0"/>
                </a:solidFill>
              </a:rPr>
              <a:t>sarmalama</a:t>
            </a:r>
            <a:r>
              <a:rPr lang="tr-TR" b="1" i="1"/>
              <a:t> (</a:t>
            </a:r>
            <a:r>
              <a:rPr lang="tr-TR" b="1" i="1">
                <a:solidFill>
                  <a:srgbClr val="C00000"/>
                </a:solidFill>
              </a:rPr>
              <a:t>encapsulation</a:t>
            </a:r>
            <a:r>
              <a:rPr lang="tr-TR" b="1" i="1"/>
              <a:t>) adı verilir. </a:t>
            </a:r>
            <a:endParaRPr/>
          </a:p>
          <a:p>
            <a:pPr marL="0" lvl="0" indent="0" algn="ctr" rtl="0">
              <a:lnSpc>
                <a:spcPct val="100000"/>
              </a:lnSpc>
              <a:spcBef>
                <a:spcPts val="600"/>
              </a:spcBef>
              <a:spcAft>
                <a:spcPts val="0"/>
              </a:spcAft>
              <a:buSzPts val="1700"/>
              <a:buNone/>
            </a:pPr>
            <a:endParaRPr b="1" i="1"/>
          </a:p>
          <a:p>
            <a:pPr marL="0" lvl="0" indent="0" algn="l" rtl="0">
              <a:lnSpc>
                <a:spcPct val="100000"/>
              </a:lnSpc>
              <a:spcBef>
                <a:spcPts val="600"/>
              </a:spcBef>
              <a:spcAft>
                <a:spcPts val="0"/>
              </a:spcAft>
              <a:buSzPts val="1700"/>
              <a:buNone/>
            </a:pPr>
            <a:r>
              <a:rPr lang="tr-TR"/>
              <a:t>Sarma ile sınıf üzerinde hem veri soyutlaması ile verilere bir </a:t>
            </a:r>
            <a:r>
              <a:rPr lang="tr-TR">
                <a:solidFill>
                  <a:srgbClr val="0070C0"/>
                </a:solidFill>
              </a:rPr>
              <a:t>kılıf çekilir </a:t>
            </a:r>
            <a:r>
              <a:rPr lang="tr-TR"/>
              <a:t>(</a:t>
            </a:r>
            <a:r>
              <a:rPr lang="tr-TR">
                <a:solidFill>
                  <a:srgbClr val="C00000"/>
                </a:solidFill>
              </a:rPr>
              <a:t>capsulation</a:t>
            </a:r>
            <a:r>
              <a:rPr lang="tr-TR"/>
              <a:t>), hem de kontrol soyutlaması ile davranışların üzerine bir kılıf çekilir. </a:t>
            </a:r>
            <a:endParaRPr b="1" i="1"/>
          </a:p>
          <a:p>
            <a:pPr marL="0" lvl="0" indent="0" algn="l" rtl="0">
              <a:lnSpc>
                <a:spcPct val="100000"/>
              </a:lnSpc>
              <a:spcBef>
                <a:spcPts val="600"/>
              </a:spcBef>
              <a:spcAft>
                <a:spcPts val="0"/>
              </a:spcAft>
              <a:buSzPts val="1700"/>
              <a:buNone/>
            </a:pPr>
            <a:r>
              <a:rPr lang="tr-TR"/>
              <a:t>Sarma işlemi örneklerde olduğu üzere erişim belirleyicilerle (</a:t>
            </a:r>
            <a:r>
              <a:rPr lang="tr-TR">
                <a:latin typeface="Consolas"/>
                <a:ea typeface="Consolas"/>
                <a:cs typeface="Consolas"/>
                <a:sym typeface="Consolas"/>
              </a:rPr>
              <a:t>public</a:t>
            </a:r>
            <a:r>
              <a:rPr lang="tr-TR"/>
              <a:t>, </a:t>
            </a:r>
            <a:r>
              <a:rPr lang="tr-TR">
                <a:latin typeface="Consolas"/>
                <a:ea typeface="Consolas"/>
                <a:cs typeface="Consolas"/>
                <a:sym typeface="Consolas"/>
              </a:rPr>
              <a:t>private</a:t>
            </a:r>
            <a:r>
              <a:rPr lang="tr-TR"/>
              <a:t>, </a:t>
            </a:r>
            <a:r>
              <a:rPr lang="tr-TR">
                <a:latin typeface="Consolas"/>
                <a:ea typeface="Consolas"/>
                <a:cs typeface="Consolas"/>
                <a:sym typeface="Consolas"/>
              </a:rPr>
              <a:t>protected</a:t>
            </a:r>
            <a:r>
              <a:rPr lang="tr-TR"/>
              <a:t>) yapılır. Böylece imal edilen nesnelerin verileri ve davranışları güvenli bir şekilde dış dünyaya açılır. </a:t>
            </a:r>
            <a:endParaRPr/>
          </a:p>
          <a:p>
            <a:pPr marL="182880" lvl="0" indent="-74929" algn="l" rtl="0">
              <a:lnSpc>
                <a:spcPct val="100000"/>
              </a:lnSpc>
              <a:spcBef>
                <a:spcPts val="600"/>
              </a:spcBef>
              <a:spcAft>
                <a:spcPts val="0"/>
              </a:spcAft>
              <a:buSzPts val="1700"/>
              <a:buNone/>
            </a:pPr>
            <a:endParaRPr/>
          </a:p>
        </p:txBody>
      </p:sp>
      <p:grpSp>
        <p:nvGrpSpPr>
          <p:cNvPr id="193" name="Google Shape;193;p16"/>
          <p:cNvGrpSpPr/>
          <p:nvPr/>
        </p:nvGrpSpPr>
        <p:grpSpPr>
          <a:xfrm>
            <a:off x="7189968" y="2399189"/>
            <a:ext cx="3943935" cy="2989762"/>
            <a:chOff x="6408918" y="2066923"/>
            <a:chExt cx="3943935" cy="2989762"/>
          </a:xfrm>
        </p:grpSpPr>
        <p:grpSp>
          <p:nvGrpSpPr>
            <p:cNvPr id="194" name="Google Shape;194;p16"/>
            <p:cNvGrpSpPr/>
            <p:nvPr/>
          </p:nvGrpSpPr>
          <p:grpSpPr>
            <a:xfrm rot="-1793395" flipH="1">
              <a:off x="6464201" y="2939268"/>
              <a:ext cx="3833369" cy="1245073"/>
              <a:chOff x="6995160" y="3931920"/>
              <a:chExt cx="975360" cy="243900"/>
            </a:xfrm>
          </p:grpSpPr>
          <p:sp>
            <p:nvSpPr>
              <p:cNvPr id="195" name="Google Shape;195;p16"/>
              <p:cNvSpPr/>
              <p:nvPr/>
            </p:nvSpPr>
            <p:spPr>
              <a:xfrm>
                <a:off x="6995160" y="3931920"/>
                <a:ext cx="975360" cy="243840"/>
              </a:xfrm>
              <a:prstGeom prst="flowChartTerminator">
                <a:avLst/>
              </a:prstGeom>
              <a:gradFill>
                <a:gsLst>
                  <a:gs pos="0">
                    <a:srgbClr val="FFDE7E"/>
                  </a:gs>
                  <a:gs pos="50000">
                    <a:srgbClr val="FFE9B1"/>
                  </a:gs>
                  <a:gs pos="100000">
                    <a:srgbClr val="FFF2D9"/>
                  </a:gs>
                </a:gsLst>
                <a:lin ang="54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C00000"/>
                  </a:solidFill>
                  <a:latin typeface="Cambria"/>
                  <a:ea typeface="Cambria"/>
                  <a:cs typeface="Cambria"/>
                  <a:sym typeface="Cambria"/>
                </a:endParaRPr>
              </a:p>
            </p:txBody>
          </p:sp>
          <p:cxnSp>
            <p:nvCxnSpPr>
              <p:cNvPr id="196" name="Google Shape;196;p16"/>
              <p:cNvCxnSpPr>
                <a:stCxn id="195" idx="0"/>
                <a:endCxn id="195" idx="2"/>
              </p:cNvCxnSpPr>
              <p:nvPr/>
            </p:nvCxnSpPr>
            <p:spPr>
              <a:xfrm rot="-1433550" flipH="1">
                <a:off x="7408029" y="3939510"/>
                <a:ext cx="149622" cy="228721"/>
              </a:xfrm>
              <a:prstGeom prst="straightConnector1">
                <a:avLst/>
              </a:prstGeom>
              <a:noFill/>
              <a:ln w="12700" cap="flat" cmpd="sng">
                <a:solidFill>
                  <a:srgbClr val="C00000"/>
                </a:solidFill>
                <a:prstDash val="solid"/>
                <a:round/>
                <a:headEnd type="none" w="sm" len="sm"/>
                <a:tailEnd type="none" w="sm" len="sm"/>
              </a:ln>
            </p:spPr>
          </p:cxnSp>
        </p:grpSp>
        <p:grpSp>
          <p:nvGrpSpPr>
            <p:cNvPr id="197" name="Google Shape;197;p16"/>
            <p:cNvGrpSpPr/>
            <p:nvPr/>
          </p:nvGrpSpPr>
          <p:grpSpPr>
            <a:xfrm rot="-953347">
              <a:off x="7070014" y="3628136"/>
              <a:ext cx="975360" cy="320942"/>
              <a:chOff x="6985395" y="3936323"/>
              <a:chExt cx="975360" cy="243900"/>
            </a:xfrm>
          </p:grpSpPr>
          <p:sp>
            <p:nvSpPr>
              <p:cNvPr id="198" name="Google Shape;198;p16"/>
              <p:cNvSpPr/>
              <p:nvPr/>
            </p:nvSpPr>
            <p:spPr>
              <a:xfrm>
                <a:off x="6985395" y="3936323"/>
                <a:ext cx="975360" cy="243840"/>
              </a:xfrm>
              <a:prstGeom prst="flowChartTerminator">
                <a:avLst/>
              </a:prstGeom>
              <a:gradFill>
                <a:gsLst>
                  <a:gs pos="0">
                    <a:srgbClr val="F89387"/>
                  </a:gs>
                  <a:gs pos="50000">
                    <a:srgbClr val="F9BCB6"/>
                  </a:gs>
                  <a:gs pos="100000">
                    <a:srgbClr val="FCDFDC"/>
                  </a:gs>
                </a:gsLst>
                <a:lin ang="81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b="0" i="0" u="none" strike="noStrike" cap="none">
                    <a:solidFill>
                      <a:schemeClr val="dk1"/>
                    </a:solidFill>
                    <a:latin typeface="Cambria"/>
                    <a:ea typeface="Cambria"/>
                    <a:cs typeface="Cambria"/>
                    <a:sym typeface="Cambria"/>
                  </a:rPr>
                  <a:t>Veri Soyutlaması</a:t>
                </a:r>
                <a:endParaRPr/>
              </a:p>
            </p:txBody>
          </p:sp>
          <p:cxnSp>
            <p:nvCxnSpPr>
              <p:cNvPr id="199" name="Google Shape;199;p16"/>
              <p:cNvCxnSpPr>
                <a:stCxn id="198" idx="0"/>
                <a:endCxn id="198" idx="2"/>
              </p:cNvCxnSpPr>
              <p:nvPr/>
            </p:nvCxnSpPr>
            <p:spPr>
              <a:xfrm rot="732343">
                <a:off x="7429797" y="3937803"/>
                <a:ext cx="86557" cy="240941"/>
              </a:xfrm>
              <a:prstGeom prst="straightConnector1">
                <a:avLst/>
              </a:prstGeom>
              <a:noFill/>
              <a:ln w="12700" cap="flat" cmpd="sng">
                <a:solidFill>
                  <a:srgbClr val="C00000"/>
                </a:solidFill>
                <a:prstDash val="solid"/>
                <a:round/>
                <a:headEnd type="none" w="sm" len="sm"/>
                <a:tailEnd type="none" w="sm" len="sm"/>
              </a:ln>
            </p:spPr>
          </p:cxnSp>
        </p:grpSp>
        <p:grpSp>
          <p:nvGrpSpPr>
            <p:cNvPr id="200" name="Google Shape;200;p16"/>
            <p:cNvGrpSpPr/>
            <p:nvPr/>
          </p:nvGrpSpPr>
          <p:grpSpPr>
            <a:xfrm rot="276707">
              <a:off x="8500897" y="2912000"/>
              <a:ext cx="975360" cy="258600"/>
              <a:chOff x="6995161" y="3931920"/>
              <a:chExt cx="975360" cy="258600"/>
            </a:xfrm>
          </p:grpSpPr>
          <p:sp>
            <p:nvSpPr>
              <p:cNvPr id="201" name="Google Shape;201;p16"/>
              <p:cNvSpPr/>
              <p:nvPr/>
            </p:nvSpPr>
            <p:spPr>
              <a:xfrm>
                <a:off x="6995161" y="3931920"/>
                <a:ext cx="975360" cy="258337"/>
              </a:xfrm>
              <a:prstGeom prst="flowChartTerminator">
                <a:avLst/>
              </a:prstGeom>
              <a:gradFill>
                <a:gsLst>
                  <a:gs pos="0">
                    <a:srgbClr val="547D28"/>
                  </a:gs>
                  <a:gs pos="50000">
                    <a:srgbClr val="7AB539"/>
                  </a:gs>
                  <a:gs pos="100000">
                    <a:srgbClr val="92D946"/>
                  </a:gs>
                </a:gsLst>
                <a:lin ang="54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b="0" i="0" u="none" strike="noStrike" cap="none">
                    <a:solidFill>
                      <a:schemeClr val="dk1"/>
                    </a:solidFill>
                    <a:latin typeface="Cambria"/>
                    <a:ea typeface="Cambria"/>
                    <a:cs typeface="Cambria"/>
                    <a:sym typeface="Cambria"/>
                  </a:rPr>
                  <a:t>Kontrol Soyutlaması</a:t>
                </a:r>
                <a:endParaRPr/>
              </a:p>
            </p:txBody>
          </p:sp>
          <p:cxnSp>
            <p:nvCxnSpPr>
              <p:cNvPr id="202" name="Google Shape;202;p16"/>
              <p:cNvCxnSpPr>
                <a:stCxn id="201" idx="0"/>
                <a:endCxn id="201" idx="2"/>
              </p:cNvCxnSpPr>
              <p:nvPr/>
            </p:nvCxnSpPr>
            <p:spPr>
              <a:xfrm rot="-298184" flipH="1">
                <a:off x="7472452" y="3932404"/>
                <a:ext cx="20778" cy="257633"/>
              </a:xfrm>
              <a:prstGeom prst="straightConnector1">
                <a:avLst/>
              </a:prstGeom>
              <a:noFill/>
              <a:ln w="12700" cap="flat" cmpd="sng">
                <a:solidFill>
                  <a:srgbClr val="C00000"/>
                </a:solidFill>
                <a:prstDash val="solid"/>
                <a:round/>
                <a:headEnd type="none" w="sm" len="sm"/>
                <a:tailEnd type="none" w="sm" len="sm"/>
              </a:ln>
            </p:spPr>
          </p:cxnSp>
        </p:grpSp>
        <p:sp>
          <p:nvSpPr>
            <p:cNvPr id="203" name="Google Shape;203;p16"/>
            <p:cNvSpPr txBox="1"/>
            <p:nvPr/>
          </p:nvSpPr>
          <p:spPr>
            <a:xfrm>
              <a:off x="8412901" y="4161251"/>
              <a:ext cx="1758815"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b="0" i="0" u="none" strike="noStrike" cap="none">
                  <a:solidFill>
                    <a:srgbClr val="C00000"/>
                  </a:solidFill>
                  <a:latin typeface="Cambria"/>
                  <a:ea typeface="Cambria"/>
                  <a:cs typeface="Cambria"/>
                  <a:sym typeface="Cambria"/>
                </a:rPr>
                <a:t>Sarma</a:t>
              </a:r>
              <a:br>
                <a:rPr lang="tr-TR" sz="1800" b="0" i="0" u="none" strike="noStrike" cap="none">
                  <a:solidFill>
                    <a:srgbClr val="C00000"/>
                  </a:solidFill>
                  <a:latin typeface="Cambria"/>
                  <a:ea typeface="Cambria"/>
                  <a:cs typeface="Cambria"/>
                  <a:sym typeface="Cambria"/>
                </a:rPr>
              </a:br>
              <a:r>
                <a:rPr lang="tr-TR" sz="1800" b="0" i="0" u="none" strike="noStrike" cap="none">
                  <a:solidFill>
                    <a:srgbClr val="C00000"/>
                  </a:solidFill>
                  <a:latin typeface="Cambria"/>
                  <a:ea typeface="Cambria"/>
                  <a:cs typeface="Cambria"/>
                  <a:sym typeface="Cambria"/>
                </a:rPr>
                <a:t>(Encapsulation)</a:t>
              </a:r>
              <a:endParaRPr/>
            </a:p>
          </p:txBody>
        </p:sp>
        <p:grpSp>
          <p:nvGrpSpPr>
            <p:cNvPr id="204" name="Google Shape;204;p16"/>
            <p:cNvGrpSpPr/>
            <p:nvPr/>
          </p:nvGrpSpPr>
          <p:grpSpPr>
            <a:xfrm rot="-2174786">
              <a:off x="6949660" y="3962546"/>
              <a:ext cx="975360" cy="320942"/>
              <a:chOff x="6985395" y="3936323"/>
              <a:chExt cx="975360" cy="243900"/>
            </a:xfrm>
          </p:grpSpPr>
          <p:sp>
            <p:nvSpPr>
              <p:cNvPr id="205" name="Google Shape;205;p16"/>
              <p:cNvSpPr/>
              <p:nvPr/>
            </p:nvSpPr>
            <p:spPr>
              <a:xfrm>
                <a:off x="6985395" y="3936323"/>
                <a:ext cx="975360" cy="243840"/>
              </a:xfrm>
              <a:prstGeom prst="flowChartTerminator">
                <a:avLst/>
              </a:prstGeom>
              <a:gradFill>
                <a:gsLst>
                  <a:gs pos="0">
                    <a:srgbClr val="F89387"/>
                  </a:gs>
                  <a:gs pos="50000">
                    <a:srgbClr val="F9BCB6"/>
                  </a:gs>
                  <a:gs pos="100000">
                    <a:srgbClr val="FCDFDC"/>
                  </a:gs>
                </a:gsLst>
                <a:lin ang="81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a:solidFill>
                      <a:schemeClr val="dk1"/>
                    </a:solidFill>
                    <a:latin typeface="Cambria"/>
                    <a:ea typeface="Cambria"/>
                    <a:cs typeface="Cambria"/>
                    <a:sym typeface="Cambria"/>
                  </a:rPr>
                  <a:t>Veri Soyutlaması</a:t>
                </a:r>
                <a:endParaRPr/>
              </a:p>
            </p:txBody>
          </p:sp>
          <p:cxnSp>
            <p:nvCxnSpPr>
              <p:cNvPr id="206" name="Google Shape;206;p16"/>
              <p:cNvCxnSpPr>
                <a:stCxn id="205" idx="0"/>
                <a:endCxn id="205" idx="2"/>
              </p:cNvCxnSpPr>
              <p:nvPr/>
            </p:nvCxnSpPr>
            <p:spPr>
              <a:xfrm rot="1746708">
                <a:off x="7385514" y="3948052"/>
                <a:ext cx="175123" cy="220442"/>
              </a:xfrm>
              <a:prstGeom prst="straightConnector1">
                <a:avLst/>
              </a:prstGeom>
              <a:noFill/>
              <a:ln w="12700" cap="flat" cmpd="sng">
                <a:solidFill>
                  <a:srgbClr val="C00000"/>
                </a:solidFill>
                <a:prstDash val="solid"/>
                <a:round/>
                <a:headEnd type="none" w="sm" len="sm"/>
                <a:tailEnd type="none" w="sm" len="sm"/>
              </a:ln>
            </p:spPr>
          </p:cxnSp>
        </p:grpSp>
        <p:grpSp>
          <p:nvGrpSpPr>
            <p:cNvPr id="207" name="Google Shape;207;p16"/>
            <p:cNvGrpSpPr/>
            <p:nvPr/>
          </p:nvGrpSpPr>
          <p:grpSpPr>
            <a:xfrm rot="-953347">
              <a:off x="7489615" y="3872742"/>
              <a:ext cx="975360" cy="320942"/>
              <a:chOff x="6985395" y="3936323"/>
              <a:chExt cx="975360" cy="243900"/>
            </a:xfrm>
          </p:grpSpPr>
          <p:sp>
            <p:nvSpPr>
              <p:cNvPr id="208" name="Google Shape;208;p16"/>
              <p:cNvSpPr/>
              <p:nvPr/>
            </p:nvSpPr>
            <p:spPr>
              <a:xfrm>
                <a:off x="6985395" y="3936323"/>
                <a:ext cx="975360" cy="243840"/>
              </a:xfrm>
              <a:prstGeom prst="flowChartTerminator">
                <a:avLst/>
              </a:prstGeom>
              <a:gradFill>
                <a:gsLst>
                  <a:gs pos="0">
                    <a:srgbClr val="F89387"/>
                  </a:gs>
                  <a:gs pos="50000">
                    <a:srgbClr val="F9BCB6"/>
                  </a:gs>
                  <a:gs pos="100000">
                    <a:srgbClr val="FCDFDC"/>
                  </a:gs>
                </a:gsLst>
                <a:lin ang="81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a:solidFill>
                      <a:schemeClr val="dk1"/>
                    </a:solidFill>
                    <a:latin typeface="Cambria"/>
                    <a:ea typeface="Cambria"/>
                    <a:cs typeface="Cambria"/>
                    <a:sym typeface="Cambria"/>
                  </a:rPr>
                  <a:t>Veri Soyutlaması</a:t>
                </a:r>
                <a:endParaRPr/>
              </a:p>
            </p:txBody>
          </p:sp>
          <p:cxnSp>
            <p:nvCxnSpPr>
              <p:cNvPr id="209" name="Google Shape;209;p16"/>
              <p:cNvCxnSpPr>
                <a:stCxn id="208" idx="0"/>
                <a:endCxn id="208" idx="2"/>
              </p:cNvCxnSpPr>
              <p:nvPr/>
            </p:nvCxnSpPr>
            <p:spPr>
              <a:xfrm rot="732343">
                <a:off x="7429797" y="3937803"/>
                <a:ext cx="86557" cy="240941"/>
              </a:xfrm>
              <a:prstGeom prst="straightConnector1">
                <a:avLst/>
              </a:prstGeom>
              <a:noFill/>
              <a:ln w="12700" cap="flat" cmpd="sng">
                <a:solidFill>
                  <a:srgbClr val="C00000"/>
                </a:solidFill>
                <a:prstDash val="solid"/>
                <a:round/>
                <a:headEnd type="none" w="sm" len="sm"/>
                <a:tailEnd type="none" w="sm" len="sm"/>
              </a:ln>
            </p:spPr>
          </p:cxnSp>
        </p:grpSp>
        <p:grpSp>
          <p:nvGrpSpPr>
            <p:cNvPr id="210" name="Google Shape;210;p16"/>
            <p:cNvGrpSpPr/>
            <p:nvPr/>
          </p:nvGrpSpPr>
          <p:grpSpPr>
            <a:xfrm rot="-2540277">
              <a:off x="7043419" y="4217080"/>
              <a:ext cx="975360" cy="320942"/>
              <a:chOff x="6985395" y="3936323"/>
              <a:chExt cx="975360" cy="243900"/>
            </a:xfrm>
          </p:grpSpPr>
          <p:sp>
            <p:nvSpPr>
              <p:cNvPr id="211" name="Google Shape;211;p16"/>
              <p:cNvSpPr/>
              <p:nvPr/>
            </p:nvSpPr>
            <p:spPr>
              <a:xfrm>
                <a:off x="6985395" y="3936323"/>
                <a:ext cx="975360" cy="243840"/>
              </a:xfrm>
              <a:prstGeom prst="flowChartTerminator">
                <a:avLst/>
              </a:prstGeom>
              <a:gradFill>
                <a:gsLst>
                  <a:gs pos="0">
                    <a:srgbClr val="F89387"/>
                  </a:gs>
                  <a:gs pos="50000">
                    <a:srgbClr val="F9BCB6"/>
                  </a:gs>
                  <a:gs pos="100000">
                    <a:srgbClr val="FCDFDC"/>
                  </a:gs>
                </a:gsLst>
                <a:lin ang="81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a:solidFill>
                      <a:schemeClr val="dk1"/>
                    </a:solidFill>
                    <a:latin typeface="Cambria"/>
                    <a:ea typeface="Cambria"/>
                    <a:cs typeface="Cambria"/>
                    <a:sym typeface="Cambria"/>
                  </a:rPr>
                  <a:t>Veri Soyutlaması</a:t>
                </a:r>
                <a:endParaRPr/>
              </a:p>
            </p:txBody>
          </p:sp>
          <p:cxnSp>
            <p:nvCxnSpPr>
              <p:cNvPr id="212" name="Google Shape;212;p16"/>
              <p:cNvCxnSpPr>
                <a:stCxn id="211" idx="0"/>
                <a:endCxn id="211" idx="2"/>
              </p:cNvCxnSpPr>
              <p:nvPr/>
            </p:nvCxnSpPr>
            <p:spPr>
              <a:xfrm rot="2084732">
                <a:off x="7375958" y="3954333"/>
                <a:ext cx="194233" cy="207881"/>
              </a:xfrm>
              <a:prstGeom prst="straightConnector1">
                <a:avLst/>
              </a:prstGeom>
              <a:noFill/>
              <a:ln w="12700" cap="flat" cmpd="sng">
                <a:solidFill>
                  <a:srgbClr val="C00000"/>
                </a:solidFill>
                <a:prstDash val="solid"/>
                <a:round/>
                <a:headEnd type="none" w="sm" len="sm"/>
                <a:tailEnd type="none" w="sm" len="sm"/>
              </a:ln>
            </p:spPr>
          </p:cxnSp>
        </p:grpSp>
        <p:grpSp>
          <p:nvGrpSpPr>
            <p:cNvPr id="213" name="Google Shape;213;p16"/>
            <p:cNvGrpSpPr/>
            <p:nvPr/>
          </p:nvGrpSpPr>
          <p:grpSpPr>
            <a:xfrm rot="-953347">
              <a:off x="6687885" y="3886841"/>
              <a:ext cx="975360" cy="320942"/>
              <a:chOff x="6985395" y="3936323"/>
              <a:chExt cx="975360" cy="243900"/>
            </a:xfrm>
          </p:grpSpPr>
          <p:sp>
            <p:nvSpPr>
              <p:cNvPr id="214" name="Google Shape;214;p16"/>
              <p:cNvSpPr/>
              <p:nvPr/>
            </p:nvSpPr>
            <p:spPr>
              <a:xfrm>
                <a:off x="6985395" y="3936323"/>
                <a:ext cx="975360" cy="243840"/>
              </a:xfrm>
              <a:prstGeom prst="flowChartTerminator">
                <a:avLst/>
              </a:prstGeom>
              <a:gradFill>
                <a:gsLst>
                  <a:gs pos="0">
                    <a:srgbClr val="F89387"/>
                  </a:gs>
                  <a:gs pos="50000">
                    <a:srgbClr val="F9BCB6"/>
                  </a:gs>
                  <a:gs pos="100000">
                    <a:srgbClr val="FCDFDC"/>
                  </a:gs>
                </a:gsLst>
                <a:lin ang="81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a:solidFill>
                      <a:schemeClr val="dk1"/>
                    </a:solidFill>
                    <a:latin typeface="Cambria"/>
                    <a:ea typeface="Cambria"/>
                    <a:cs typeface="Cambria"/>
                    <a:sym typeface="Cambria"/>
                  </a:rPr>
                  <a:t>Veri Soyutlaması</a:t>
                </a:r>
                <a:endParaRPr/>
              </a:p>
            </p:txBody>
          </p:sp>
          <p:cxnSp>
            <p:nvCxnSpPr>
              <p:cNvPr id="215" name="Google Shape;215;p16"/>
              <p:cNvCxnSpPr>
                <a:stCxn id="214" idx="0"/>
                <a:endCxn id="214" idx="2"/>
              </p:cNvCxnSpPr>
              <p:nvPr/>
            </p:nvCxnSpPr>
            <p:spPr>
              <a:xfrm rot="732343">
                <a:off x="7429797" y="3937803"/>
                <a:ext cx="86557" cy="240941"/>
              </a:xfrm>
              <a:prstGeom prst="straightConnector1">
                <a:avLst/>
              </a:prstGeom>
              <a:noFill/>
              <a:ln w="12700" cap="flat" cmpd="sng">
                <a:solidFill>
                  <a:srgbClr val="C00000"/>
                </a:solidFill>
                <a:prstDash val="solid"/>
                <a:round/>
                <a:headEnd type="none" w="sm" len="sm"/>
                <a:tailEnd type="none" w="sm" len="sm"/>
              </a:ln>
            </p:spPr>
          </p:cxnSp>
        </p:grpSp>
        <p:grpSp>
          <p:nvGrpSpPr>
            <p:cNvPr id="216" name="Google Shape;216;p16"/>
            <p:cNvGrpSpPr/>
            <p:nvPr/>
          </p:nvGrpSpPr>
          <p:grpSpPr>
            <a:xfrm rot="-2168157">
              <a:off x="8653308" y="3064400"/>
              <a:ext cx="975360" cy="258337"/>
              <a:chOff x="6995161" y="3931920"/>
              <a:chExt cx="975360" cy="258337"/>
            </a:xfrm>
          </p:grpSpPr>
          <p:sp>
            <p:nvSpPr>
              <p:cNvPr id="217" name="Google Shape;217;p16"/>
              <p:cNvSpPr/>
              <p:nvPr/>
            </p:nvSpPr>
            <p:spPr>
              <a:xfrm>
                <a:off x="6995161" y="3931920"/>
                <a:ext cx="975360" cy="258337"/>
              </a:xfrm>
              <a:prstGeom prst="flowChartTerminator">
                <a:avLst/>
              </a:prstGeom>
              <a:gradFill>
                <a:gsLst>
                  <a:gs pos="0">
                    <a:srgbClr val="547D28"/>
                  </a:gs>
                  <a:gs pos="50000">
                    <a:srgbClr val="7AB539"/>
                  </a:gs>
                  <a:gs pos="100000">
                    <a:srgbClr val="92D946"/>
                  </a:gs>
                </a:gsLst>
                <a:lin ang="54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a:solidFill>
                      <a:schemeClr val="dk1"/>
                    </a:solidFill>
                    <a:latin typeface="Cambria"/>
                    <a:ea typeface="Cambria"/>
                    <a:cs typeface="Cambria"/>
                    <a:sym typeface="Cambria"/>
                  </a:rPr>
                  <a:t>Kontrol Soyutlaması</a:t>
                </a:r>
                <a:endParaRPr/>
              </a:p>
            </p:txBody>
          </p:sp>
          <p:cxnSp>
            <p:nvCxnSpPr>
              <p:cNvPr id="218" name="Google Shape;218;p16"/>
              <p:cNvCxnSpPr>
                <a:stCxn id="217" idx="0"/>
                <a:endCxn id="217" idx="2"/>
              </p:cNvCxnSpPr>
              <p:nvPr/>
            </p:nvCxnSpPr>
            <p:spPr>
              <a:xfrm rot="2166125">
                <a:off x="7406724" y="3956721"/>
                <a:ext cx="152234" cy="208698"/>
              </a:xfrm>
              <a:prstGeom prst="straightConnector1">
                <a:avLst/>
              </a:prstGeom>
              <a:noFill/>
              <a:ln w="12700" cap="flat" cmpd="sng">
                <a:solidFill>
                  <a:srgbClr val="C00000"/>
                </a:solidFill>
                <a:prstDash val="solid"/>
                <a:round/>
                <a:headEnd type="none" w="sm" len="sm"/>
                <a:tailEnd type="none" w="sm" len="sm"/>
              </a:ln>
            </p:spPr>
          </p:cxnSp>
        </p:grpSp>
        <p:grpSp>
          <p:nvGrpSpPr>
            <p:cNvPr id="219" name="Google Shape;219;p16"/>
            <p:cNvGrpSpPr/>
            <p:nvPr/>
          </p:nvGrpSpPr>
          <p:grpSpPr>
            <a:xfrm rot="1420396">
              <a:off x="8781862" y="2821406"/>
              <a:ext cx="975360" cy="258337"/>
              <a:chOff x="6995161" y="3931920"/>
              <a:chExt cx="975360" cy="258337"/>
            </a:xfrm>
          </p:grpSpPr>
          <p:sp>
            <p:nvSpPr>
              <p:cNvPr id="220" name="Google Shape;220;p16"/>
              <p:cNvSpPr/>
              <p:nvPr/>
            </p:nvSpPr>
            <p:spPr>
              <a:xfrm>
                <a:off x="6995161" y="3931920"/>
                <a:ext cx="975360" cy="258337"/>
              </a:xfrm>
              <a:prstGeom prst="flowChartTerminator">
                <a:avLst/>
              </a:prstGeom>
              <a:gradFill>
                <a:gsLst>
                  <a:gs pos="0">
                    <a:srgbClr val="547D28"/>
                  </a:gs>
                  <a:gs pos="50000">
                    <a:srgbClr val="7AB539"/>
                  </a:gs>
                  <a:gs pos="100000">
                    <a:srgbClr val="92D946"/>
                  </a:gs>
                </a:gsLst>
                <a:lin ang="5400000" scaled="0"/>
              </a:gradFill>
              <a:ln w="127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900">
                    <a:solidFill>
                      <a:schemeClr val="dk1"/>
                    </a:solidFill>
                    <a:latin typeface="Cambria"/>
                    <a:ea typeface="Cambria"/>
                    <a:cs typeface="Cambria"/>
                    <a:sym typeface="Cambria"/>
                  </a:rPr>
                  <a:t>Kontrol Soyutlaması</a:t>
                </a:r>
                <a:endParaRPr/>
              </a:p>
            </p:txBody>
          </p:sp>
          <p:cxnSp>
            <p:nvCxnSpPr>
              <p:cNvPr id="221" name="Google Shape;221;p16"/>
              <p:cNvCxnSpPr>
                <a:stCxn id="220" idx="0"/>
                <a:endCxn id="220" idx="2"/>
              </p:cNvCxnSpPr>
              <p:nvPr/>
            </p:nvCxnSpPr>
            <p:spPr>
              <a:xfrm rot="-1420606" flipH="1">
                <a:off x="7430921" y="3942791"/>
                <a:ext cx="103841" cy="236558"/>
              </a:xfrm>
              <a:prstGeom prst="straightConnector1">
                <a:avLst/>
              </a:prstGeom>
              <a:noFill/>
              <a:ln w="12700" cap="flat" cmpd="sng">
                <a:solidFill>
                  <a:srgbClr val="C00000"/>
                </a:solidFill>
                <a:prstDash val="solid"/>
                <a:round/>
                <a:headEnd type="none" w="sm" len="sm"/>
                <a:tailEnd type="none" w="sm" len="sm"/>
              </a:ln>
            </p:spPr>
          </p:cxn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7"/>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SARMALAMA (ENCAPSULATION)</a:t>
            </a:r>
            <a:endParaRPr/>
          </a:p>
        </p:txBody>
      </p:sp>
      <p:sp>
        <p:nvSpPr>
          <p:cNvPr id="228" name="Google Shape;228;p17"/>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a:solidFill>
                  <a:srgbClr val="0070C0"/>
                </a:solidFill>
              </a:rPr>
              <a:t>Sarmalama</a:t>
            </a:r>
            <a:r>
              <a:rPr lang="tr-TR"/>
              <a:t> işleminin yapılmasıyla, sınıf ve nesne gibi bileşenlerin içeriğini bilmeden soyut (</a:t>
            </a:r>
            <a:r>
              <a:rPr lang="tr-TR">
                <a:solidFill>
                  <a:srgbClr val="C00000"/>
                </a:solidFill>
              </a:rPr>
              <a:t>abstract</a:t>
            </a:r>
            <a:r>
              <a:rPr lang="tr-TR"/>
              <a:t>) olarak kullanmak mümkün olmaktadır.</a:t>
            </a:r>
            <a:endParaRPr/>
          </a:p>
          <a:p>
            <a:pPr marL="182880" lvl="0" indent="-182880" algn="l" rtl="0">
              <a:lnSpc>
                <a:spcPct val="100000"/>
              </a:lnSpc>
              <a:spcBef>
                <a:spcPts val="600"/>
              </a:spcBef>
              <a:spcAft>
                <a:spcPts val="0"/>
              </a:spcAft>
              <a:buSzPts val="1700"/>
              <a:buChar char="▪"/>
            </a:pPr>
            <a:r>
              <a:rPr lang="tr-TR"/>
              <a:t>n adet </a:t>
            </a:r>
            <a:r>
              <a:rPr lang="tr-TR">
                <a:solidFill>
                  <a:srgbClr val="0070C0"/>
                </a:solidFill>
              </a:rPr>
              <a:t>veri</a:t>
            </a:r>
            <a:r>
              <a:rPr lang="tr-TR"/>
              <a:t> (</a:t>
            </a:r>
            <a:r>
              <a:rPr lang="tr-TR">
                <a:solidFill>
                  <a:srgbClr val="C00000"/>
                </a:solidFill>
              </a:rPr>
              <a:t>data</a:t>
            </a:r>
            <a:r>
              <a:rPr lang="tr-TR"/>
              <a:t>) ve n adet kontrol sarma işlemine tabi tutulursa </a:t>
            </a:r>
            <a:r>
              <a:rPr lang="tr-TR" b="1"/>
              <a:t>sınıf</a:t>
            </a:r>
            <a:r>
              <a:rPr lang="tr-TR"/>
              <a:t>,</a:t>
            </a:r>
            <a:endParaRPr/>
          </a:p>
          <a:p>
            <a:pPr marL="182880" lvl="0" indent="-182880" algn="l" rtl="0">
              <a:lnSpc>
                <a:spcPct val="100000"/>
              </a:lnSpc>
              <a:spcBef>
                <a:spcPts val="600"/>
              </a:spcBef>
              <a:spcAft>
                <a:spcPts val="0"/>
              </a:spcAft>
              <a:buSzPts val="1700"/>
              <a:buChar char="▪"/>
            </a:pPr>
            <a:r>
              <a:rPr lang="tr-TR"/>
              <a:t>n adet sınıf sarma işlemine tabi tutulursa </a:t>
            </a:r>
            <a:r>
              <a:rPr lang="tr-TR" b="1">
                <a:solidFill>
                  <a:srgbClr val="0070C0"/>
                </a:solidFill>
              </a:rPr>
              <a:t>bileşen</a:t>
            </a:r>
            <a:r>
              <a:rPr lang="tr-TR" b="1"/>
              <a:t> (</a:t>
            </a:r>
            <a:r>
              <a:rPr lang="tr-TR" b="1">
                <a:solidFill>
                  <a:srgbClr val="C00000"/>
                </a:solidFill>
              </a:rPr>
              <a:t>component</a:t>
            </a:r>
            <a:r>
              <a:rPr lang="tr-TR" b="1"/>
              <a:t>)</a:t>
            </a:r>
            <a:r>
              <a:rPr lang="tr-TR"/>
              <a:t>,</a:t>
            </a:r>
            <a:endParaRPr/>
          </a:p>
          <a:p>
            <a:pPr marL="182880" lvl="0" indent="-182880" algn="l" rtl="0">
              <a:lnSpc>
                <a:spcPct val="100000"/>
              </a:lnSpc>
              <a:spcBef>
                <a:spcPts val="600"/>
              </a:spcBef>
              <a:spcAft>
                <a:spcPts val="0"/>
              </a:spcAft>
              <a:buSzPts val="1700"/>
              <a:buChar char="▪"/>
            </a:pPr>
            <a:r>
              <a:rPr lang="tr-TR"/>
              <a:t>n adet bileşen sarma işlemine tabi tutulursa </a:t>
            </a:r>
            <a:r>
              <a:rPr lang="tr-TR" b="1">
                <a:solidFill>
                  <a:srgbClr val="0070C0"/>
                </a:solidFill>
              </a:rPr>
              <a:t>kütüphane</a:t>
            </a:r>
            <a:r>
              <a:rPr lang="tr-TR" b="1"/>
              <a:t> (</a:t>
            </a:r>
            <a:r>
              <a:rPr lang="tr-TR" b="1">
                <a:solidFill>
                  <a:srgbClr val="C00000"/>
                </a:solidFill>
              </a:rPr>
              <a:t>library</a:t>
            </a:r>
            <a:r>
              <a:rPr lang="tr-TR" b="1"/>
              <a:t>)</a:t>
            </a:r>
            <a:r>
              <a:rPr lang="tr-TR"/>
              <a:t>,</a:t>
            </a:r>
            <a:endParaRPr/>
          </a:p>
          <a:p>
            <a:pPr marL="182880" lvl="0" indent="-182880" algn="l" rtl="0">
              <a:lnSpc>
                <a:spcPct val="100000"/>
              </a:lnSpc>
              <a:spcBef>
                <a:spcPts val="600"/>
              </a:spcBef>
              <a:spcAft>
                <a:spcPts val="0"/>
              </a:spcAft>
              <a:buSzPts val="1700"/>
              <a:buChar char="▪"/>
            </a:pPr>
            <a:r>
              <a:rPr lang="tr-TR"/>
              <a:t>n adet kütüphane sarma işlemine tabi tutulursa </a:t>
            </a:r>
            <a:r>
              <a:rPr lang="tr-TR" b="1">
                <a:solidFill>
                  <a:srgbClr val="0070C0"/>
                </a:solidFill>
              </a:rPr>
              <a:t>çerçeve yapılar </a:t>
            </a:r>
            <a:r>
              <a:rPr lang="tr-TR" b="1"/>
              <a:t>(</a:t>
            </a:r>
            <a:r>
              <a:rPr lang="tr-TR" b="1">
                <a:solidFill>
                  <a:srgbClr val="C00000"/>
                </a:solidFill>
              </a:rPr>
              <a:t>framework</a:t>
            </a:r>
            <a:r>
              <a:rPr lang="tr-TR" b="1"/>
              <a:t>)</a:t>
            </a:r>
            <a:r>
              <a:rPr lang="tr-TR"/>
              <a:t> oluşur.</a:t>
            </a:r>
            <a:endParaRPr/>
          </a:p>
        </p:txBody>
      </p:sp>
      <p:sp>
        <p:nvSpPr>
          <p:cNvPr id="229" name="Google Shape;229;p17"/>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a:t>ÖZETLE;</a:t>
            </a:r>
            <a:endParaRPr/>
          </a:p>
          <a:p>
            <a:pPr marL="0" lvl="0" indent="0" algn="ctr" rtl="0">
              <a:lnSpc>
                <a:spcPct val="100000"/>
              </a:lnSpc>
              <a:spcBef>
                <a:spcPts val="600"/>
              </a:spcBef>
              <a:spcAft>
                <a:spcPts val="0"/>
              </a:spcAft>
              <a:buSzPts val="1700"/>
              <a:buNone/>
            </a:pPr>
            <a:r>
              <a:rPr lang="tr-TR"/>
              <a:t>Sarma tekniğini uygulamak, </a:t>
            </a:r>
            <a:endParaRPr/>
          </a:p>
          <a:p>
            <a:pPr marL="0" lvl="0" indent="0" algn="ctr" rtl="0">
              <a:lnSpc>
                <a:spcPct val="100000"/>
              </a:lnSpc>
              <a:spcBef>
                <a:spcPts val="600"/>
              </a:spcBef>
              <a:spcAft>
                <a:spcPts val="0"/>
              </a:spcAft>
              <a:buSzPts val="1700"/>
              <a:buNone/>
            </a:pPr>
            <a:r>
              <a:rPr lang="tr-TR">
                <a:solidFill>
                  <a:srgbClr val="0070C0"/>
                </a:solidFill>
              </a:rPr>
              <a:t>kullanımı kolay </a:t>
            </a:r>
            <a:r>
              <a:rPr lang="tr-TR"/>
              <a:t>(</a:t>
            </a:r>
            <a:r>
              <a:rPr lang="tr-TR">
                <a:solidFill>
                  <a:srgbClr val="C00000"/>
                </a:solidFill>
              </a:rPr>
              <a:t>easy to use</a:t>
            </a:r>
            <a:r>
              <a:rPr lang="tr-TR"/>
              <a:t>) </a:t>
            </a:r>
            <a:endParaRPr/>
          </a:p>
          <a:p>
            <a:pPr marL="0" lvl="0" indent="0" algn="ctr" rtl="0">
              <a:lnSpc>
                <a:spcPct val="100000"/>
              </a:lnSpc>
              <a:spcBef>
                <a:spcPts val="600"/>
              </a:spcBef>
              <a:spcAft>
                <a:spcPts val="0"/>
              </a:spcAft>
              <a:buSzPts val="1700"/>
              <a:buNone/>
            </a:pPr>
            <a:r>
              <a:rPr lang="tr-TR"/>
              <a:t>sınıf, </a:t>
            </a:r>
            <a:endParaRPr/>
          </a:p>
          <a:p>
            <a:pPr marL="0" lvl="0" indent="0" algn="ctr" rtl="0">
              <a:lnSpc>
                <a:spcPct val="100000"/>
              </a:lnSpc>
              <a:spcBef>
                <a:spcPts val="600"/>
              </a:spcBef>
              <a:spcAft>
                <a:spcPts val="0"/>
              </a:spcAft>
              <a:buSzPts val="1700"/>
              <a:buNone/>
            </a:pPr>
            <a:r>
              <a:rPr lang="tr-TR"/>
              <a:t>bileşen, </a:t>
            </a:r>
            <a:endParaRPr/>
          </a:p>
          <a:p>
            <a:pPr marL="0" lvl="0" indent="0" algn="ctr" rtl="0">
              <a:lnSpc>
                <a:spcPct val="100000"/>
              </a:lnSpc>
              <a:spcBef>
                <a:spcPts val="600"/>
              </a:spcBef>
              <a:spcAft>
                <a:spcPts val="0"/>
              </a:spcAft>
              <a:buSzPts val="1700"/>
              <a:buNone/>
            </a:pPr>
            <a:r>
              <a:rPr lang="tr-TR"/>
              <a:t>kütüphane ve </a:t>
            </a:r>
            <a:endParaRPr/>
          </a:p>
          <a:p>
            <a:pPr marL="0" lvl="0" indent="0" algn="ctr" rtl="0">
              <a:lnSpc>
                <a:spcPct val="100000"/>
              </a:lnSpc>
              <a:spcBef>
                <a:spcPts val="600"/>
              </a:spcBef>
              <a:spcAft>
                <a:spcPts val="0"/>
              </a:spcAft>
              <a:buSzPts val="1700"/>
              <a:buNone/>
            </a:pPr>
            <a:r>
              <a:rPr lang="tr-TR"/>
              <a:t>çerçeve yapılar elde etmemizi sağlar.</a:t>
            </a:r>
            <a:endParaRPr/>
          </a:p>
          <a:p>
            <a:pPr marL="0" lvl="0" indent="0" algn="ctr" rtl="0">
              <a:lnSpc>
                <a:spcPct val="100000"/>
              </a:lnSpc>
              <a:spcBef>
                <a:spcPts val="600"/>
              </a:spcBef>
              <a:spcAft>
                <a:spcPts val="0"/>
              </a:spcAft>
              <a:buSzPts val="1700"/>
              <a:buNone/>
            </a:pPr>
            <a:r>
              <a:rPr lang="tr-TR" b="1" i="1"/>
              <a:t>Böylece; </a:t>
            </a:r>
            <a:endParaRPr/>
          </a:p>
          <a:p>
            <a:pPr marL="0" lvl="0" indent="0" algn="ctr" rtl="0">
              <a:lnSpc>
                <a:spcPct val="100000"/>
              </a:lnSpc>
              <a:spcBef>
                <a:spcPts val="600"/>
              </a:spcBef>
              <a:spcAft>
                <a:spcPts val="0"/>
              </a:spcAft>
              <a:buSzPts val="1700"/>
              <a:buNone/>
            </a:pPr>
            <a:r>
              <a:rPr lang="tr-TR" b="1" i="1">
                <a:solidFill>
                  <a:srgbClr val="FF0000"/>
                </a:solidFill>
              </a:rPr>
              <a:t>Projemizde sarma tekniğini kullanmak, </a:t>
            </a:r>
            <a:r>
              <a:rPr lang="tr-TR" b="1" i="1">
                <a:solidFill>
                  <a:srgbClr val="FF0000"/>
                </a:solidFill>
                <a:highlight>
                  <a:srgbClr val="FFFF00"/>
                </a:highlight>
              </a:rPr>
              <a:t>proje süresini ve maliyetini kısaltma</a:t>
            </a:r>
            <a:r>
              <a:rPr lang="tr-TR" b="1" i="1">
                <a:solidFill>
                  <a:srgbClr val="FF0000"/>
                </a:solidFill>
              </a:rPr>
              <a:t> </a:t>
            </a:r>
            <a:r>
              <a:rPr lang="tr-TR" b="1" i="1"/>
              <a:t>üstünlüğünü verir.</a:t>
            </a:r>
            <a:endParaRPr/>
          </a:p>
          <a:p>
            <a:pPr marL="0" lvl="0" indent="0" algn="l" rtl="0">
              <a:lnSpc>
                <a:spcPct val="100000"/>
              </a:lnSpc>
              <a:spcBef>
                <a:spcPts val="600"/>
              </a:spcBef>
              <a:spcAft>
                <a:spcPts val="0"/>
              </a:spcAft>
              <a:buSzPts val="17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8"/>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5. KALITIM</a:t>
            </a:r>
            <a:endParaRPr dirty="0"/>
          </a:p>
        </p:txBody>
      </p:sp>
      <p:sp>
        <p:nvSpPr>
          <p:cNvPr id="235" name="Google Shape;235;p18"/>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9"/>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KALITIM (INHERITANCE)</a:t>
            </a:r>
            <a:endParaRPr/>
          </a:p>
        </p:txBody>
      </p:sp>
      <p:sp>
        <p:nvSpPr>
          <p:cNvPr id="241" name="Google Shape;241;p19"/>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Öğrenci, Öğretmen ve Yöneticinin olduğu bir sistemi örnek alarak ele alalım;</a:t>
            </a:r>
            <a:endParaRPr/>
          </a:p>
          <a:p>
            <a:pPr marL="182880" lvl="0" indent="-182880" algn="l" rtl="0">
              <a:lnSpc>
                <a:spcPct val="100000"/>
              </a:lnSpc>
              <a:spcBef>
                <a:spcPts val="600"/>
              </a:spcBef>
              <a:spcAft>
                <a:spcPts val="0"/>
              </a:spcAft>
              <a:buSzPts val="1530"/>
              <a:buChar char="▪"/>
            </a:pPr>
            <a:r>
              <a:rPr lang="tr-TR" sz="1800"/>
              <a:t>Bunlardan her birinden nesne imal etmek için her birine ayrı ayrı sınıf tanımlamak gerekir. </a:t>
            </a:r>
            <a:endParaRPr/>
          </a:p>
          <a:p>
            <a:pPr marL="182880" lvl="0" indent="-182880" algn="l" rtl="0">
              <a:lnSpc>
                <a:spcPct val="100000"/>
              </a:lnSpc>
              <a:spcBef>
                <a:spcPts val="600"/>
              </a:spcBef>
              <a:spcAft>
                <a:spcPts val="0"/>
              </a:spcAft>
              <a:buSzPts val="1530"/>
              <a:buChar char="▪"/>
            </a:pPr>
            <a:r>
              <a:rPr lang="tr-TR" sz="1800"/>
              <a:t>Bu sınıfların her birinde </a:t>
            </a:r>
            <a:r>
              <a:rPr lang="tr-TR" sz="1800">
                <a:latin typeface="Consolas"/>
                <a:ea typeface="Consolas"/>
                <a:cs typeface="Consolas"/>
                <a:sym typeface="Consolas"/>
              </a:rPr>
              <a:t>adı</a:t>
            </a:r>
            <a:r>
              <a:rPr lang="tr-TR" sz="1800"/>
              <a:t>, </a:t>
            </a:r>
            <a:r>
              <a:rPr lang="tr-TR" sz="1800">
                <a:latin typeface="Consolas"/>
                <a:ea typeface="Consolas"/>
                <a:cs typeface="Consolas"/>
                <a:sym typeface="Consolas"/>
              </a:rPr>
              <a:t>soyadı</a:t>
            </a:r>
            <a:r>
              <a:rPr lang="tr-TR" sz="1800"/>
              <a:t>, </a:t>
            </a:r>
            <a:r>
              <a:rPr lang="tr-TR" sz="1800">
                <a:latin typeface="Consolas"/>
                <a:ea typeface="Consolas"/>
                <a:cs typeface="Consolas"/>
                <a:sym typeface="Consolas"/>
              </a:rPr>
              <a:t>bölüm</a:t>
            </a:r>
            <a:r>
              <a:rPr lang="tr-TR" sz="1800"/>
              <a:t> gibi ortak </a:t>
            </a:r>
            <a:r>
              <a:rPr lang="tr-TR" sz="1800">
                <a:solidFill>
                  <a:srgbClr val="0070C0"/>
                </a:solidFill>
              </a:rPr>
              <a:t>özellikler</a:t>
            </a:r>
            <a:r>
              <a:rPr lang="tr-TR" sz="1800"/>
              <a:t> (</a:t>
            </a:r>
            <a:r>
              <a:rPr lang="tr-TR" sz="1800">
                <a:solidFill>
                  <a:srgbClr val="C00000"/>
                </a:solidFill>
              </a:rPr>
              <a:t>property</a:t>
            </a:r>
            <a:r>
              <a:rPr lang="tr-TR" sz="1800"/>
              <a:t>) veya </a:t>
            </a:r>
            <a:r>
              <a:rPr lang="tr-TR" sz="1800">
                <a:latin typeface="Consolas"/>
                <a:ea typeface="Consolas"/>
                <a:cs typeface="Consolas"/>
                <a:sym typeface="Consolas"/>
              </a:rPr>
              <a:t>kendiniTanıt() </a:t>
            </a:r>
            <a:r>
              <a:rPr lang="tr-TR" sz="1800"/>
              <a:t>gibi </a:t>
            </a:r>
            <a:r>
              <a:rPr lang="tr-TR" sz="1800">
                <a:solidFill>
                  <a:srgbClr val="0070C0"/>
                </a:solidFill>
              </a:rPr>
              <a:t>davranışlar</a:t>
            </a:r>
            <a:r>
              <a:rPr lang="tr-TR" sz="1800"/>
              <a:t> (</a:t>
            </a:r>
            <a:r>
              <a:rPr lang="tr-TR" sz="1800">
                <a:solidFill>
                  <a:srgbClr val="C00000"/>
                </a:solidFill>
              </a:rPr>
              <a:t>behavior</a:t>
            </a:r>
            <a:r>
              <a:rPr lang="tr-TR" sz="1800"/>
              <a:t>) bulunur.</a:t>
            </a:r>
            <a:endParaRPr/>
          </a:p>
          <a:p>
            <a:pPr marL="182880" lvl="0" indent="-182880" algn="l" rtl="0">
              <a:lnSpc>
                <a:spcPct val="100000"/>
              </a:lnSpc>
              <a:spcBef>
                <a:spcPts val="600"/>
              </a:spcBef>
              <a:spcAft>
                <a:spcPts val="0"/>
              </a:spcAft>
              <a:buSzPts val="1530"/>
              <a:buChar char="▪"/>
            </a:pPr>
            <a:r>
              <a:rPr lang="tr-TR" sz="1800"/>
              <a:t>Her sınıf için bunlar tekrar tekrar tanımlanırlar. </a:t>
            </a:r>
            <a:endParaRPr/>
          </a:p>
          <a:p>
            <a:pPr marL="182880" lvl="0" indent="-182880" algn="l" rtl="0">
              <a:lnSpc>
                <a:spcPct val="100000"/>
              </a:lnSpc>
              <a:spcBef>
                <a:spcPts val="600"/>
              </a:spcBef>
              <a:spcAft>
                <a:spcPts val="0"/>
              </a:spcAft>
              <a:buSzPts val="1530"/>
              <a:buChar char="▪"/>
            </a:pPr>
            <a:r>
              <a:rPr lang="tr-TR" sz="1800"/>
              <a:t>Hâlbuki bu gibi ortak özellikler ve davranışlar tek bir sınıf altında toplanabilir.</a:t>
            </a:r>
            <a:endParaRPr/>
          </a:p>
          <a:p>
            <a:pPr marL="0" lvl="0" indent="0" algn="ctr" rtl="0">
              <a:lnSpc>
                <a:spcPct val="100000"/>
              </a:lnSpc>
              <a:spcBef>
                <a:spcPts val="600"/>
              </a:spcBef>
              <a:spcAft>
                <a:spcPts val="0"/>
              </a:spcAft>
              <a:buSzPts val="1530"/>
              <a:buNone/>
            </a:pPr>
            <a:r>
              <a:rPr lang="tr-TR" sz="1800" i="1">
                <a:solidFill>
                  <a:srgbClr val="A5A5A5"/>
                </a:solidFill>
              </a:rPr>
              <a:t>Yazılım analizi yapılırken takım içerisinde iletişimi kolaylaştırmak için yandaki sınıf diyagramları (class diagram) kullanılır. Bunlar Unified Modelling Language-UML dilinin bir parçasıdır ve ileride anlatılacaktır.</a:t>
            </a:r>
            <a:endParaRPr/>
          </a:p>
        </p:txBody>
      </p:sp>
      <p:pic>
        <p:nvPicPr>
          <p:cNvPr id="242" name="Google Shape;242;p19"/>
          <p:cNvPicPr preferRelativeResize="0">
            <a:picLocks noGrp="1"/>
          </p:cNvPicPr>
          <p:nvPr>
            <p:ph type="body" idx="2"/>
          </p:nvPr>
        </p:nvPicPr>
        <p:blipFill rotWithShape="1">
          <a:blip r:embed="rId3">
            <a:alphaModFix/>
          </a:blip>
          <a:srcRect/>
          <a:stretch/>
        </p:blipFill>
        <p:spPr>
          <a:xfrm>
            <a:off x="6208713" y="2790508"/>
            <a:ext cx="5695950" cy="265810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KALITIM (INHERITANCE)</a:t>
            </a:r>
            <a:endParaRPr/>
          </a:p>
        </p:txBody>
      </p:sp>
      <p:sp>
        <p:nvSpPr>
          <p:cNvPr id="248" name="Google Shape;248;p20"/>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b="1" i="1"/>
              <a:t>Ortak özellik ve davranışların bir sınıfta toplanarak bu sınıftan miras alınmasına </a:t>
            </a:r>
            <a:r>
              <a:rPr lang="tr-TR" b="1" i="1">
                <a:solidFill>
                  <a:srgbClr val="0070C0"/>
                </a:solidFill>
              </a:rPr>
              <a:t>kalıtım</a:t>
            </a:r>
            <a:r>
              <a:rPr lang="tr-TR" b="1" i="1"/>
              <a:t> (</a:t>
            </a:r>
            <a:r>
              <a:rPr lang="tr-TR" b="1" i="1">
                <a:solidFill>
                  <a:srgbClr val="C00000"/>
                </a:solidFill>
              </a:rPr>
              <a:t>inheritance</a:t>
            </a:r>
            <a:r>
              <a:rPr lang="tr-TR" b="1" i="1"/>
              <a:t>) adı verilir.</a:t>
            </a:r>
            <a:endParaRPr/>
          </a:p>
          <a:p>
            <a:pPr marL="0" lvl="0" indent="0" algn="l" rtl="0">
              <a:lnSpc>
                <a:spcPct val="100000"/>
              </a:lnSpc>
              <a:spcBef>
                <a:spcPts val="600"/>
              </a:spcBef>
              <a:spcAft>
                <a:spcPts val="0"/>
              </a:spcAft>
              <a:buSzPts val="1700"/>
              <a:buNone/>
            </a:pPr>
            <a:r>
              <a:rPr lang="tr-TR"/>
              <a:t>Örneğimize bakacak olursak;</a:t>
            </a:r>
            <a:endParaRPr/>
          </a:p>
          <a:p>
            <a:pPr marL="182880" lvl="0" indent="-182880" algn="l" rtl="0">
              <a:lnSpc>
                <a:spcPct val="100000"/>
              </a:lnSpc>
              <a:spcBef>
                <a:spcPts val="600"/>
              </a:spcBef>
              <a:spcAft>
                <a:spcPts val="0"/>
              </a:spcAft>
              <a:buSzPts val="1700"/>
              <a:buChar char="▪"/>
            </a:pPr>
            <a:r>
              <a:rPr lang="tr-TR">
                <a:latin typeface="Consolas"/>
                <a:ea typeface="Consolas"/>
                <a:cs typeface="Consolas"/>
                <a:sym typeface="Consolas"/>
              </a:rPr>
              <a:t>adı</a:t>
            </a:r>
            <a:r>
              <a:rPr lang="tr-TR"/>
              <a:t>, </a:t>
            </a:r>
            <a:r>
              <a:rPr lang="tr-TR">
                <a:latin typeface="Consolas"/>
                <a:ea typeface="Consolas"/>
                <a:cs typeface="Consolas"/>
                <a:sym typeface="Consolas"/>
              </a:rPr>
              <a:t>soyadı</a:t>
            </a:r>
            <a:r>
              <a:rPr lang="tr-TR"/>
              <a:t> ve </a:t>
            </a:r>
            <a:r>
              <a:rPr lang="tr-TR">
                <a:latin typeface="Consolas"/>
                <a:ea typeface="Consolas"/>
                <a:cs typeface="Consolas"/>
                <a:sym typeface="Consolas"/>
              </a:rPr>
              <a:t>bölüm</a:t>
            </a:r>
            <a:r>
              <a:rPr lang="tr-TR"/>
              <a:t> özelliğinin her sınıfta tanımlamak yerine bir sınıfta tanımlamak daha doğrudur.</a:t>
            </a:r>
            <a:endParaRPr/>
          </a:p>
          <a:p>
            <a:pPr marL="182880" lvl="0" indent="-182880" algn="l" rtl="0">
              <a:lnSpc>
                <a:spcPct val="100000"/>
              </a:lnSpc>
              <a:spcBef>
                <a:spcPts val="600"/>
              </a:spcBef>
              <a:spcAft>
                <a:spcPts val="0"/>
              </a:spcAft>
              <a:buSzPts val="1700"/>
              <a:buChar char="▪"/>
            </a:pPr>
            <a:r>
              <a:rPr lang="tr-TR">
                <a:latin typeface="Consolas"/>
                <a:ea typeface="Consolas"/>
                <a:cs typeface="Consolas"/>
                <a:sym typeface="Consolas"/>
              </a:rPr>
              <a:t>kendiniTanıt()</a:t>
            </a:r>
            <a:r>
              <a:rPr lang="tr-TR"/>
              <a:t> davranışını da her sınıfta tanımlamak yerine bir sınıfta tanımlamak daha doğrudur.</a:t>
            </a:r>
            <a:endParaRPr/>
          </a:p>
          <a:p>
            <a:pPr marL="182880" lvl="0" indent="-182880" algn="l" rtl="0">
              <a:lnSpc>
                <a:spcPct val="100000"/>
              </a:lnSpc>
              <a:spcBef>
                <a:spcPts val="600"/>
              </a:spcBef>
              <a:spcAft>
                <a:spcPts val="0"/>
              </a:spcAft>
              <a:buSzPts val="1700"/>
              <a:buChar char="▪"/>
            </a:pPr>
            <a:r>
              <a:rPr lang="tr-TR"/>
              <a:t>Bütün bu ortak özellik ve davranışlar tek bir sınıfta toplandığı zaman daha yönetilebilir bir kod elde edilir.</a:t>
            </a:r>
            <a:endParaRPr/>
          </a:p>
          <a:p>
            <a:pPr marL="0" lvl="0" indent="0" algn="l" rtl="0">
              <a:lnSpc>
                <a:spcPct val="100000"/>
              </a:lnSpc>
              <a:spcBef>
                <a:spcPts val="600"/>
              </a:spcBef>
              <a:spcAft>
                <a:spcPts val="0"/>
              </a:spcAft>
              <a:buSzPts val="1700"/>
              <a:buNone/>
            </a:pPr>
            <a:endParaRPr/>
          </a:p>
        </p:txBody>
      </p:sp>
      <p:pic>
        <p:nvPicPr>
          <p:cNvPr id="249" name="Google Shape;249;p20"/>
          <p:cNvPicPr preferRelativeResize="0">
            <a:picLocks noGrp="1"/>
          </p:cNvPicPr>
          <p:nvPr>
            <p:ph type="body" idx="2"/>
          </p:nvPr>
        </p:nvPicPr>
        <p:blipFill rotWithShape="1">
          <a:blip r:embed="rId3">
            <a:alphaModFix/>
          </a:blip>
          <a:srcRect/>
          <a:stretch/>
        </p:blipFill>
        <p:spPr>
          <a:xfrm>
            <a:off x="6417894" y="2471508"/>
            <a:ext cx="5277587" cy="329611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1"/>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ÖRNEK</a:t>
            </a:r>
            <a:endParaRPr/>
          </a:p>
        </p:txBody>
      </p:sp>
      <p:sp>
        <p:nvSpPr>
          <p:cNvPr id="255" name="Google Shape;255;p21"/>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using</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namespace</a:t>
            </a:r>
            <a:r>
              <a:rPr lang="tr-TR" sz="1200">
                <a:latin typeface="Consolas"/>
                <a:ea typeface="Consolas"/>
                <a:cs typeface="Consolas"/>
                <a:sym typeface="Consolas"/>
              </a:rPr>
              <a:t> std;</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Kisi </a:t>
            </a: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//Genel/Taban/Ebeveyn Sınıf</a:t>
            </a:r>
            <a:endParaRPr/>
          </a:p>
          <a:p>
            <a:pPr marL="0" lvl="0" indent="0" algn="l" rtl="0">
              <a:lnSpc>
                <a:spcPct val="100000"/>
              </a:lnSpc>
              <a:spcBef>
                <a:spcPts val="0"/>
              </a:spcBef>
              <a:spcAft>
                <a:spcPts val="0"/>
              </a:spcAft>
              <a:buSzPts val="1020"/>
              <a:buNone/>
            </a:pPr>
            <a:endParaRPr sz="1200">
              <a:solidFill>
                <a:srgbClr val="FF0000"/>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//Ortak Özellikler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soyadi;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bolum;</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//Ortak Davranışlar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kandiniTanit()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adi &lt;&lt; " " &lt;&lt; soyadi &lt;&lt; 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endParaRPr sz="1200">
              <a:solidFill>
                <a:srgbClr val="FF0000"/>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private</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Kişi sınıfında sarma (encapsulation) işlemi, örneğin anlaşılması,</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açısından uygulanmamıştır.</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//Devamı sonraki sayfada</a:t>
            </a:r>
            <a:endParaRPr/>
          </a:p>
        </p:txBody>
      </p:sp>
      <p:sp>
        <p:nvSpPr>
          <p:cNvPr id="256" name="Google Shape;256;p21"/>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Yanda genel sınıfa ait kodlama gösterilmiştir.</a:t>
            </a:r>
            <a:endParaRPr/>
          </a:p>
          <a:p>
            <a:pPr marL="0" lvl="0" indent="0" algn="l" rtl="0">
              <a:lnSpc>
                <a:spcPct val="100000"/>
              </a:lnSpc>
              <a:spcBef>
                <a:spcPts val="600"/>
              </a:spcBef>
              <a:spcAft>
                <a:spcPts val="0"/>
              </a:spcAft>
              <a:buSzPts val="1530"/>
              <a:buNone/>
            </a:pPr>
            <a:r>
              <a:rPr lang="tr-TR" sz="1800"/>
              <a:t>Genel sınıf daha sonra tanımlanacak Öğrenci, Öğretmen ve Müdür sınıflarının ortak özellik ve davranışlarını barındırır.</a:t>
            </a:r>
            <a:endParaRPr/>
          </a:p>
          <a:p>
            <a:pPr marL="0" lvl="0" indent="0" algn="l" rtl="0">
              <a:lnSpc>
                <a:spcPct val="100000"/>
              </a:lnSpc>
              <a:spcBef>
                <a:spcPts val="600"/>
              </a:spcBef>
              <a:spcAft>
                <a:spcPts val="0"/>
              </a:spcAft>
              <a:buSzPts val="1530"/>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2"/>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ÖRNEK …</a:t>
            </a:r>
            <a:endParaRPr/>
          </a:p>
        </p:txBody>
      </p:sp>
      <p:sp>
        <p:nvSpPr>
          <p:cNvPr id="262" name="Google Shape;262;p22"/>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//Önceki sayfadan devam eder</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Mudur</a:t>
            </a:r>
            <a:r>
              <a:rPr lang="tr-TR" sz="1200">
                <a:highlight>
                  <a:srgbClr val="FFFF00"/>
                </a:highlight>
                <a:latin typeface="Consolas"/>
                <a:ea typeface="Consolas"/>
                <a:cs typeface="Consolas"/>
                <a:sym typeface="Consolas"/>
              </a:rPr>
              <a:t>: </a:t>
            </a:r>
            <a:r>
              <a:rPr lang="tr-TR" sz="1200">
                <a:solidFill>
                  <a:srgbClr val="FF0000"/>
                </a:solidFill>
                <a:highlight>
                  <a:srgbClr val="FFFF00"/>
                </a:highlight>
                <a:latin typeface="Consolas"/>
                <a:ea typeface="Consolas"/>
                <a:cs typeface="Consolas"/>
                <a:sym typeface="Consolas"/>
              </a:rPr>
              <a:t>public</a:t>
            </a:r>
            <a:r>
              <a:rPr lang="tr-TR" sz="1200">
                <a:highlight>
                  <a:srgbClr val="FFFF00"/>
                </a:highlight>
                <a:latin typeface="Consolas"/>
                <a:ea typeface="Consolas"/>
                <a:cs typeface="Consolas"/>
                <a:sym typeface="Consolas"/>
              </a:rPr>
              <a:t> </a:t>
            </a:r>
            <a:r>
              <a:rPr lang="tr-TR" sz="1200">
                <a:solidFill>
                  <a:srgbClr val="00B050"/>
                </a:solidFill>
                <a:highlight>
                  <a:srgbClr val="FFFF00"/>
                </a:highlight>
                <a:latin typeface="Consolas"/>
                <a:ea typeface="Consolas"/>
                <a:cs typeface="Consolas"/>
                <a:sym typeface="Consolas"/>
              </a:rPr>
              <a:t>Kisi</a:t>
            </a:r>
            <a:r>
              <a:rPr lang="tr-TR" sz="1200">
                <a:highlight>
                  <a:srgbClr val="FFFF00"/>
                </a:highlight>
                <a:latin typeface="Consolas"/>
                <a:ea typeface="Consolas"/>
                <a:cs typeface="Consolas"/>
                <a:sym typeface="Consolas"/>
              </a:rPr>
              <a:t> </a:t>
            </a: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«Mudur» Sınıfı, «Kisi» sınıfını genel sınıf olarak görür.</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Müdüre özel/has davranışlar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dersPrograminiPlanla()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cout&lt;&lt;"Derslere ilişkin haftalık takvim:..."&lt;&lt;endl;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programiDuyur()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cout&lt;&lt;"Öğretmenlerin ve öğrencilerin gireceği dersler:..."&lt;&lt;endl;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ogrenciRaporlariKontrolEt()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cout&lt;&lt;"Bugün derse Katılamayacak Öğrenciler:..."&lt;&lt;endl;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Ogretmen</a:t>
            </a:r>
            <a:r>
              <a:rPr lang="tr-TR" sz="1200">
                <a:highlight>
                  <a:srgbClr val="FFFF00"/>
                </a:highlight>
                <a:latin typeface="Consolas"/>
                <a:ea typeface="Consolas"/>
                <a:cs typeface="Consolas"/>
                <a:sym typeface="Consolas"/>
              </a:rPr>
              <a:t>: </a:t>
            </a:r>
            <a:r>
              <a:rPr lang="tr-TR" sz="1200">
                <a:solidFill>
                  <a:srgbClr val="FF0000"/>
                </a:solidFill>
                <a:highlight>
                  <a:srgbClr val="FFFF00"/>
                </a:highlight>
                <a:latin typeface="Consolas"/>
                <a:ea typeface="Consolas"/>
                <a:cs typeface="Consolas"/>
                <a:sym typeface="Consolas"/>
              </a:rPr>
              <a:t>public</a:t>
            </a:r>
            <a:r>
              <a:rPr lang="tr-TR" sz="1200">
                <a:highlight>
                  <a:srgbClr val="FFFF00"/>
                </a:highlight>
                <a:latin typeface="Consolas"/>
                <a:ea typeface="Consolas"/>
                <a:cs typeface="Consolas"/>
                <a:sym typeface="Consolas"/>
              </a:rPr>
              <a:t> </a:t>
            </a:r>
            <a:r>
              <a:rPr lang="tr-TR" sz="1200">
                <a:solidFill>
                  <a:srgbClr val="00B050"/>
                </a:solidFill>
                <a:highlight>
                  <a:srgbClr val="FFFF00"/>
                </a:highlight>
                <a:latin typeface="Consolas"/>
                <a:ea typeface="Consolas"/>
                <a:cs typeface="Consolas"/>
                <a:sym typeface="Consolas"/>
              </a:rPr>
              <a:t>Kisi</a:t>
            </a:r>
            <a:r>
              <a:rPr lang="tr-TR" sz="1200">
                <a:highlight>
                  <a:srgbClr val="FFFF00"/>
                </a:highlight>
                <a:latin typeface="Consolas"/>
                <a:ea typeface="Consolas"/>
                <a:cs typeface="Consolas"/>
                <a:sym typeface="Consolas"/>
              </a:rPr>
              <a:t> </a:t>
            </a: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«Ogretmen» Sınıfı, «Kisi» sınıfını genel sınıf olarak görür.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Öğretmene özel özellikler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verdigiDersler;</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Öğretmene has davranışlar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derseGir()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cout&lt;&lt;"Bugün Matematikte fonksiyonları öğreneceğiz."&lt;&lt;endl;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yoklamaAl()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cout&lt;&lt;"Bugün tüm öğrenciler derse katıldı."&lt;&lt;endl;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sinavYap()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cout&lt;&lt;"5 Adet matematik sorusunu çözünüz; ..."&lt;&lt;endl;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odevVer()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cout&lt;&lt;"Aşağıdaki sorunalrı yarına kadar çözünüz; ..."&lt;&lt;endl;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//Devamı sonraki sayfada</a:t>
            </a:r>
            <a:endParaRPr/>
          </a:p>
        </p:txBody>
      </p:sp>
      <p:sp>
        <p:nvSpPr>
          <p:cNvPr id="263" name="Google Shape;263;p22"/>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Yanda Genel/Taban/Ebeveyn sınıftan </a:t>
            </a:r>
            <a:r>
              <a:rPr lang="tr-TR" sz="1800">
                <a:solidFill>
                  <a:srgbClr val="0070C0"/>
                </a:solidFill>
              </a:rPr>
              <a:t>türemiş</a:t>
            </a:r>
            <a:r>
              <a:rPr lang="tr-TR" sz="1800"/>
              <a:t> (</a:t>
            </a:r>
            <a:r>
              <a:rPr lang="tr-TR" sz="1800">
                <a:solidFill>
                  <a:srgbClr val="C00000"/>
                </a:solidFill>
              </a:rPr>
              <a:t>derived</a:t>
            </a:r>
            <a:r>
              <a:rPr lang="tr-TR" sz="1800"/>
              <a:t>) </a:t>
            </a:r>
            <a:r>
              <a:rPr lang="tr-TR" sz="1800">
                <a:solidFill>
                  <a:schemeClr val="dk1"/>
                </a:solidFill>
                <a:latin typeface="Consolas"/>
                <a:ea typeface="Consolas"/>
                <a:cs typeface="Consolas"/>
                <a:sym typeface="Consolas"/>
              </a:rPr>
              <a:t>Mudur</a:t>
            </a:r>
            <a:r>
              <a:rPr lang="tr-TR" sz="1800"/>
              <a:t> ve </a:t>
            </a:r>
            <a:r>
              <a:rPr lang="tr-TR" sz="1800">
                <a:solidFill>
                  <a:schemeClr val="dk1"/>
                </a:solidFill>
                <a:latin typeface="Consolas"/>
                <a:ea typeface="Consolas"/>
                <a:cs typeface="Consolas"/>
                <a:sym typeface="Consolas"/>
              </a:rPr>
              <a:t>Ogretmen</a:t>
            </a:r>
            <a:r>
              <a:rPr lang="tr-TR" sz="1800"/>
              <a:t>  sınıfları verilmiştir.</a:t>
            </a:r>
            <a:endParaRPr/>
          </a:p>
          <a:p>
            <a:pPr marL="0" lvl="0" indent="0" algn="l" rtl="0">
              <a:lnSpc>
                <a:spcPct val="100000"/>
              </a:lnSpc>
              <a:spcBef>
                <a:spcPts val="600"/>
              </a:spcBef>
              <a:spcAft>
                <a:spcPts val="0"/>
              </a:spcAft>
              <a:buSzPts val="1530"/>
              <a:buNone/>
            </a:pPr>
            <a:r>
              <a:rPr lang="tr-TR" sz="1800"/>
              <a:t>Bu sınıflar genel sınıf olan </a:t>
            </a:r>
            <a:r>
              <a:rPr lang="tr-TR" sz="1800">
                <a:solidFill>
                  <a:schemeClr val="dk1"/>
                </a:solidFill>
                <a:latin typeface="Consolas"/>
                <a:ea typeface="Consolas"/>
                <a:cs typeface="Consolas"/>
                <a:sym typeface="Consolas"/>
              </a:rPr>
              <a:t>Kisi</a:t>
            </a:r>
            <a:r>
              <a:rPr lang="tr-TR" sz="1800"/>
              <a:t> sınıfının yanında kendine özel özellik ve davranışlara sahiptir.  Bu özel sınıflar muris (mirasçı) olup, kendilerinden imal edilmiş nesneler;</a:t>
            </a:r>
            <a:endParaRPr/>
          </a:p>
          <a:p>
            <a:pPr marL="285750" lvl="0" indent="-285750" algn="l" rtl="0">
              <a:lnSpc>
                <a:spcPct val="100000"/>
              </a:lnSpc>
              <a:spcBef>
                <a:spcPts val="600"/>
              </a:spcBef>
              <a:spcAft>
                <a:spcPts val="0"/>
              </a:spcAft>
              <a:buSzPts val="1530"/>
              <a:buFont typeface="Arial"/>
              <a:buChar char="•"/>
            </a:pPr>
            <a:r>
              <a:rPr lang="tr-TR" sz="1800"/>
              <a:t>hem genel sınıfın özellik ve davranışlarını </a:t>
            </a:r>
            <a:endParaRPr/>
          </a:p>
          <a:p>
            <a:pPr marL="285750" lvl="0" indent="-285750" algn="l" rtl="0">
              <a:lnSpc>
                <a:spcPct val="100000"/>
              </a:lnSpc>
              <a:spcBef>
                <a:spcPts val="600"/>
              </a:spcBef>
              <a:spcAft>
                <a:spcPts val="0"/>
              </a:spcAft>
              <a:buSzPts val="1530"/>
              <a:buFont typeface="Arial"/>
              <a:buChar char="•"/>
            </a:pPr>
            <a:r>
              <a:rPr lang="tr-TR" sz="1800"/>
              <a:t>hem de kendilerininkini sergilerler</a:t>
            </a:r>
            <a:endParaRPr/>
          </a:p>
          <a:p>
            <a:pPr marL="0" lvl="0" indent="0" algn="l" rtl="0">
              <a:lnSpc>
                <a:spcPct val="100000"/>
              </a:lnSpc>
              <a:spcBef>
                <a:spcPts val="600"/>
              </a:spcBef>
              <a:spcAft>
                <a:spcPts val="0"/>
              </a:spcAft>
              <a:buSzPts val="1530"/>
              <a:buNone/>
            </a:pP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3"/>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ÖRNEK …</a:t>
            </a:r>
            <a:endParaRPr/>
          </a:p>
        </p:txBody>
      </p:sp>
      <p:sp>
        <p:nvSpPr>
          <p:cNvPr id="269" name="Google Shape;269;p23"/>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//Önceki sayfadan devam eder</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Ogrenci</a:t>
            </a:r>
            <a:r>
              <a:rPr lang="tr-TR" sz="1200">
                <a:highlight>
                  <a:srgbClr val="FFFF00"/>
                </a:highlight>
                <a:latin typeface="Consolas"/>
                <a:ea typeface="Consolas"/>
                <a:cs typeface="Consolas"/>
                <a:sym typeface="Consolas"/>
              </a:rPr>
              <a:t>: </a:t>
            </a:r>
            <a:r>
              <a:rPr lang="tr-TR" sz="1200">
                <a:solidFill>
                  <a:srgbClr val="FF0000"/>
                </a:solidFill>
                <a:highlight>
                  <a:srgbClr val="FFFF00"/>
                </a:highlight>
                <a:latin typeface="Consolas"/>
                <a:ea typeface="Consolas"/>
                <a:cs typeface="Consolas"/>
                <a:sym typeface="Consolas"/>
              </a:rPr>
              <a:t>public</a:t>
            </a:r>
            <a:r>
              <a:rPr lang="tr-TR" sz="1200">
                <a:highlight>
                  <a:srgbClr val="FFFF00"/>
                </a:highlight>
                <a:latin typeface="Consolas"/>
                <a:ea typeface="Consolas"/>
                <a:cs typeface="Consolas"/>
                <a:sym typeface="Consolas"/>
              </a:rPr>
              <a:t> </a:t>
            </a:r>
            <a:r>
              <a:rPr lang="tr-TR" sz="1200">
                <a:solidFill>
                  <a:srgbClr val="00B050"/>
                </a:solidFill>
                <a:highlight>
                  <a:srgbClr val="FFFF00"/>
                </a:highlight>
                <a:latin typeface="Consolas"/>
                <a:ea typeface="Consolas"/>
                <a:cs typeface="Consolas"/>
                <a:sym typeface="Consolas"/>
              </a:rPr>
              <a:t>Kisi</a:t>
            </a:r>
            <a:r>
              <a:rPr lang="tr-TR" sz="1200">
                <a:highlight>
                  <a:srgbClr val="FFFF00"/>
                </a:highlight>
                <a:latin typeface="Consolas"/>
                <a:ea typeface="Consolas"/>
                <a:cs typeface="Consolas"/>
                <a:sym typeface="Consolas"/>
              </a:rPr>
              <a:t> </a:t>
            </a: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«Ogrenci» Sınıfı, «Kisi» sınıfını genel sınıf olarak görür. </a:t>
            </a:r>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Öğrenciye özel özellikler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aldigiDersler;</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Öğrenciye özel davranışlar</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derseGir()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cout&lt;&lt;"Matematik dersine katıldım."&lt;&lt;endl;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sinavaGir()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cout&lt;&lt;"3 Soruyu çözdüm."&lt;&lt;endl;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odevYap() {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cout&lt;&lt;"Ödevlerin İkisini Yaptım."&lt;&lt;endl;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Ogrenci</a:t>
            </a:r>
            <a:r>
              <a:rPr lang="tr-TR" sz="1200">
                <a:latin typeface="Consolas"/>
                <a:ea typeface="Consolas"/>
                <a:cs typeface="Consolas"/>
                <a:sym typeface="Consolas"/>
              </a:rPr>
              <a:t> ilhan;  </a:t>
            </a:r>
            <a:r>
              <a:rPr lang="tr-TR" sz="1200">
                <a:solidFill>
                  <a:srgbClr val="A5A5A5"/>
                </a:solidFill>
                <a:latin typeface="Consolas"/>
                <a:ea typeface="Consolas"/>
                <a:cs typeface="Consolas"/>
                <a:sym typeface="Consolas"/>
              </a:rPr>
              <a:t>// Öğrenci sınıfından ilhan nesnesi imal edild</a:t>
            </a:r>
            <a:r>
              <a:rPr lang="tr-TR" sz="1200">
                <a:latin typeface="Consolas"/>
                <a:ea typeface="Consolas"/>
                <a:cs typeface="Consolas"/>
                <a:sym typeface="Consolas"/>
              </a:rPr>
              <a:t>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ilhan.adi = "İlhan";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ilhan.soyadi="ÖZKAN";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ilhan.kandiniTanit();  </a:t>
            </a:r>
            <a:r>
              <a:rPr lang="tr-TR" sz="1200">
                <a:solidFill>
                  <a:srgbClr val="A5A5A5"/>
                </a:solidFill>
                <a:latin typeface="Consolas"/>
                <a:ea typeface="Consolas"/>
                <a:cs typeface="Consolas"/>
                <a:sym typeface="Consolas"/>
              </a:rPr>
              <a:t>// ilhan nesnesi ortak davranışı sergileyebiliyor.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ilhan.derseGir(); </a:t>
            </a:r>
            <a:r>
              <a:rPr lang="tr-TR" sz="1200">
                <a:solidFill>
                  <a:srgbClr val="A5A5A5"/>
                </a:solidFill>
                <a:latin typeface="Consolas"/>
                <a:ea typeface="Consolas"/>
                <a:cs typeface="Consolas"/>
                <a:sym typeface="Consolas"/>
              </a:rPr>
              <a:t>// ilhan nesnesi kendine özel davranışı da sergileyebiliyor.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Mudur</a:t>
            </a:r>
            <a:r>
              <a:rPr lang="tr-TR" sz="1200">
                <a:latin typeface="Consolas"/>
                <a:ea typeface="Consolas"/>
                <a:cs typeface="Consolas"/>
                <a:sym typeface="Consolas"/>
              </a:rPr>
              <a:t> veli; </a:t>
            </a:r>
            <a:r>
              <a:rPr lang="tr-TR" sz="1200">
                <a:solidFill>
                  <a:srgbClr val="A5A5A5"/>
                </a:solidFill>
                <a:latin typeface="Consolas"/>
                <a:ea typeface="Consolas"/>
                <a:cs typeface="Consolas"/>
                <a:sym typeface="Consolas"/>
              </a:rPr>
              <a:t>// Müdür sınıfından veli nesnesi imal edildi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veli.adi="Veli";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veli.soyadi="TAŞ";</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veli.kandiniTanit(); </a:t>
            </a:r>
            <a:r>
              <a:rPr lang="tr-TR" sz="1200">
                <a:solidFill>
                  <a:srgbClr val="A5A5A5"/>
                </a:solidFill>
                <a:latin typeface="Consolas"/>
                <a:ea typeface="Consolas"/>
                <a:cs typeface="Consolas"/>
                <a:sym typeface="Consolas"/>
              </a:rPr>
              <a:t>// veli nesnesi ortak davranışı sergileyebiliyor.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veli.dersPrograminiPlanla(); </a:t>
            </a:r>
            <a:r>
              <a:rPr lang="tr-TR" sz="1200">
                <a:solidFill>
                  <a:srgbClr val="A5A5A5"/>
                </a:solidFill>
                <a:latin typeface="Consolas"/>
                <a:ea typeface="Consolas"/>
                <a:cs typeface="Consolas"/>
                <a:sym typeface="Consolas"/>
              </a:rPr>
              <a:t>// veli nesnesi kendine özel davranışı da sergileyebiliyor.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Ogretmen</a:t>
            </a:r>
            <a:r>
              <a:rPr lang="tr-TR" sz="1200">
                <a:latin typeface="Consolas"/>
                <a:ea typeface="Consolas"/>
                <a:cs typeface="Consolas"/>
                <a:sym typeface="Consolas"/>
              </a:rPr>
              <a:t> hasan; </a:t>
            </a:r>
            <a:r>
              <a:rPr lang="tr-TR" sz="1200">
                <a:solidFill>
                  <a:srgbClr val="A5A5A5"/>
                </a:solidFill>
                <a:latin typeface="Consolas"/>
                <a:ea typeface="Consolas"/>
                <a:cs typeface="Consolas"/>
                <a:sym typeface="Consolas"/>
              </a:rPr>
              <a:t>// Öğretmen sınıfından hasan nesnesi imal edildi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hasan.adi="Hasan";</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hasan.soyadi="UÇAR";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hasan.kandiniTanit(); </a:t>
            </a:r>
            <a:r>
              <a:rPr lang="tr-TR" sz="1200">
                <a:solidFill>
                  <a:srgbClr val="A5A5A5"/>
                </a:solidFill>
                <a:latin typeface="Consolas"/>
                <a:ea typeface="Consolas"/>
                <a:cs typeface="Consolas"/>
                <a:sym typeface="Consolas"/>
              </a:rPr>
              <a:t>// hasan nesnesi ortak davranışı sergileyebiliyor.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hasan.sinavYap(); </a:t>
            </a:r>
            <a:r>
              <a:rPr lang="tr-TR" sz="1200">
                <a:solidFill>
                  <a:srgbClr val="A5A5A5"/>
                </a:solidFill>
                <a:latin typeface="Consolas"/>
                <a:ea typeface="Consolas"/>
                <a:cs typeface="Consolas"/>
                <a:sym typeface="Consolas"/>
              </a:rPr>
              <a:t>// hasan nesnesi kendine özel davranışı da sergileyebiliyor.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p:txBody>
      </p:sp>
      <p:sp>
        <p:nvSpPr>
          <p:cNvPr id="270" name="Google Shape;270;p23"/>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Yanda genel/taban/ebeveyn sınıftan </a:t>
            </a:r>
            <a:r>
              <a:rPr lang="tr-TR" sz="1800">
                <a:solidFill>
                  <a:srgbClr val="0070C0"/>
                </a:solidFill>
              </a:rPr>
              <a:t>türemiş</a:t>
            </a:r>
            <a:r>
              <a:rPr lang="tr-TR" sz="1800"/>
              <a:t> (</a:t>
            </a:r>
            <a:r>
              <a:rPr lang="tr-TR" sz="1800">
                <a:solidFill>
                  <a:srgbClr val="C00000"/>
                </a:solidFill>
              </a:rPr>
              <a:t>derived</a:t>
            </a:r>
            <a:r>
              <a:rPr lang="tr-TR" sz="1800"/>
              <a:t>) </a:t>
            </a:r>
            <a:r>
              <a:rPr lang="tr-TR" sz="1800">
                <a:solidFill>
                  <a:schemeClr val="dk1"/>
                </a:solidFill>
                <a:latin typeface="Consolas"/>
                <a:ea typeface="Consolas"/>
                <a:cs typeface="Consolas"/>
                <a:sym typeface="Consolas"/>
              </a:rPr>
              <a:t>Ogrenci</a:t>
            </a:r>
            <a:r>
              <a:rPr lang="tr-TR" sz="1800"/>
              <a:t> sınıfı verilmiştir. Bu sınıf da genel sınıf olan </a:t>
            </a:r>
            <a:r>
              <a:rPr lang="tr-TR" sz="1800">
                <a:solidFill>
                  <a:schemeClr val="dk1"/>
                </a:solidFill>
                <a:latin typeface="Consolas"/>
                <a:ea typeface="Consolas"/>
                <a:cs typeface="Consolas"/>
                <a:sym typeface="Consolas"/>
              </a:rPr>
              <a:t>Kisi</a:t>
            </a:r>
            <a:r>
              <a:rPr lang="tr-TR" sz="1800"/>
              <a:t> sınıfının yanında kendine özel özellik ve davranışlara sahiptir. </a:t>
            </a:r>
            <a:endParaRPr/>
          </a:p>
          <a:p>
            <a:pPr marL="0" lvl="0" indent="0" algn="l" rtl="0">
              <a:lnSpc>
                <a:spcPct val="100000"/>
              </a:lnSpc>
              <a:spcBef>
                <a:spcPts val="600"/>
              </a:spcBef>
              <a:spcAft>
                <a:spcPts val="0"/>
              </a:spcAft>
              <a:buSzPts val="1530"/>
              <a:buNone/>
            </a:pPr>
            <a:r>
              <a:rPr lang="tr-TR" sz="1800"/>
              <a:t>Programlamanın yapıldığı </a:t>
            </a:r>
            <a:r>
              <a:rPr lang="tr-TR" sz="1800">
                <a:solidFill>
                  <a:srgbClr val="0070C0"/>
                </a:solidFill>
              </a:rPr>
              <a:t>ana</a:t>
            </a:r>
            <a:r>
              <a:rPr lang="tr-TR" sz="1800"/>
              <a:t> (</a:t>
            </a:r>
            <a:r>
              <a:rPr lang="tr-TR" sz="1800">
                <a:solidFill>
                  <a:srgbClr val="C00000"/>
                </a:solidFill>
              </a:rPr>
              <a:t>main</a:t>
            </a:r>
            <a:r>
              <a:rPr lang="tr-TR" sz="1800"/>
              <a:t>) fonksiyonunda bu üç sınıftan da nesne imal edilmiş ve çeşitli davranışlar göstermesi için kendilerine </a:t>
            </a:r>
            <a:r>
              <a:rPr lang="tr-TR" sz="1800">
                <a:solidFill>
                  <a:srgbClr val="0070C0"/>
                </a:solidFill>
              </a:rPr>
              <a:t>ileti gönderilmiştir </a:t>
            </a:r>
            <a:r>
              <a:rPr lang="tr-TR" sz="1800"/>
              <a:t>(</a:t>
            </a:r>
            <a:r>
              <a:rPr lang="tr-TR" sz="1800">
                <a:solidFill>
                  <a:srgbClr val="C00000"/>
                </a:solidFill>
              </a:rPr>
              <a:t>message-passing</a:t>
            </a:r>
            <a:r>
              <a:rPr lang="tr-TR" sz="1800"/>
              <a:t>).</a:t>
            </a:r>
            <a:endParaRPr/>
          </a:p>
          <a:p>
            <a:pPr marL="0" lvl="0" indent="0" algn="l" rtl="0">
              <a:lnSpc>
                <a:spcPct val="100000"/>
              </a:lnSpc>
              <a:spcBef>
                <a:spcPts val="600"/>
              </a:spcBef>
              <a:spcAft>
                <a:spcPts val="0"/>
              </a:spcAft>
              <a:buSzPts val="1530"/>
              <a:buNone/>
            </a:pPr>
            <a:endParaRPr sz="1800"/>
          </a:p>
          <a:p>
            <a:pPr marL="0" lvl="0" indent="0" algn="l" rtl="0">
              <a:lnSpc>
                <a:spcPct val="100000"/>
              </a:lnSpc>
              <a:spcBef>
                <a:spcPts val="600"/>
              </a:spcBef>
              <a:spcAft>
                <a:spcPts val="0"/>
              </a:spcAft>
              <a:buSzPts val="1530"/>
              <a:buNone/>
            </a:pP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352751" y="449300"/>
            <a:ext cx="11532781" cy="125190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Font typeface="Cambria"/>
              <a:buNone/>
            </a:pPr>
            <a:r>
              <a:rPr lang="tr-TR"/>
              <a:t>ÇOKLU KALITIM (MULTIPLE INHERITANCE)</a:t>
            </a:r>
            <a:endParaRPr/>
          </a:p>
        </p:txBody>
      </p:sp>
      <p:sp>
        <p:nvSpPr>
          <p:cNvPr id="276" name="Google Shape;276;p24"/>
          <p:cNvSpPr txBox="1">
            <a:spLocks noGrp="1"/>
          </p:cNvSpPr>
          <p:nvPr>
            <p:ph type="body" idx="1"/>
          </p:nvPr>
        </p:nvSpPr>
        <p:spPr>
          <a:xfrm>
            <a:off x="287079" y="1903229"/>
            <a:ext cx="11664127" cy="4420410"/>
          </a:xfrm>
          <a:prstGeom prst="rect">
            <a:avLst/>
          </a:prstGeom>
          <a:noFill/>
          <a:ln>
            <a:noFill/>
          </a:ln>
        </p:spPr>
        <p:txBody>
          <a:bodyPr spcFirstLastPara="1" wrap="square" lIns="91425" tIns="45700" rIns="91425" bIns="45700" anchor="t" anchorCtr="0">
            <a:normAutofit/>
          </a:bodyPr>
          <a:lstStyle/>
          <a:p>
            <a:pPr marL="182880" lvl="0" indent="-182880" algn="l" rtl="0">
              <a:lnSpc>
                <a:spcPct val="100000"/>
              </a:lnSpc>
              <a:spcBef>
                <a:spcPts val="0"/>
              </a:spcBef>
              <a:spcAft>
                <a:spcPts val="0"/>
              </a:spcAft>
              <a:buSzPts val="1700"/>
              <a:buChar char="▪"/>
            </a:pPr>
            <a:r>
              <a:rPr lang="tr-TR"/>
              <a:t>Nesne Yönelimli Programlamada sınıflar, birden fazla baba sınıftan miras alamayacak  şekilde tasarlanır. </a:t>
            </a:r>
            <a:endParaRPr/>
          </a:p>
          <a:p>
            <a:pPr marL="182880" lvl="0" indent="-182880" algn="l" rtl="0">
              <a:lnSpc>
                <a:spcPct val="100000"/>
              </a:lnSpc>
              <a:spcBef>
                <a:spcPts val="600"/>
              </a:spcBef>
              <a:spcAft>
                <a:spcPts val="0"/>
              </a:spcAft>
              <a:buSzPts val="1700"/>
              <a:buChar char="▪"/>
            </a:pPr>
            <a:r>
              <a:rPr lang="tr-TR"/>
              <a:t>Mantık olarak bir ev, birden fazla mimari plandan hazırlanmayacağından, çoklu kalıtım sınıf tasarımında kullanılmaz.</a:t>
            </a:r>
            <a:endParaRPr/>
          </a:p>
          <a:p>
            <a:pPr marL="182880" lvl="0" indent="-182880" algn="l" rtl="0">
              <a:lnSpc>
                <a:spcPct val="100000"/>
              </a:lnSpc>
              <a:spcBef>
                <a:spcPts val="600"/>
              </a:spcBef>
              <a:spcAft>
                <a:spcPts val="0"/>
              </a:spcAft>
              <a:buSzPts val="1700"/>
              <a:buChar char="▪"/>
            </a:pPr>
            <a:r>
              <a:rPr lang="tr-TR"/>
              <a:t>C++ dilinde bir çocuk sınıfın birden fazla ebeveyn sınıftan miras alması engellenmemiştir. </a:t>
            </a:r>
            <a:endParaRPr/>
          </a:p>
          <a:p>
            <a:pPr marL="182880" lvl="0" indent="-182880" algn="l" rtl="0">
              <a:lnSpc>
                <a:spcPct val="100000"/>
              </a:lnSpc>
              <a:spcBef>
                <a:spcPts val="600"/>
              </a:spcBef>
              <a:spcAft>
                <a:spcPts val="0"/>
              </a:spcAft>
              <a:buSzPts val="1700"/>
              <a:buChar char="▪"/>
            </a:pPr>
            <a:r>
              <a:rPr lang="tr-TR"/>
              <a:t>Ancak ileride göreceğimiz </a:t>
            </a:r>
            <a:r>
              <a:rPr lang="tr-TR">
                <a:solidFill>
                  <a:srgbClr val="0070C0"/>
                </a:solidFill>
              </a:rPr>
              <a:t>arayüzler</a:t>
            </a:r>
            <a:r>
              <a:rPr lang="tr-TR"/>
              <a:t> (</a:t>
            </a:r>
            <a:r>
              <a:rPr lang="tr-TR">
                <a:solidFill>
                  <a:srgbClr val="FF0000"/>
                </a:solidFill>
              </a:rPr>
              <a:t>interface</a:t>
            </a:r>
            <a:r>
              <a:rPr lang="tr-TR"/>
              <a:t>)  de C++ dilinde sınıf olarak kodlandığından sanki çoklu kalıtım varmış gibi algılanmaktadır.</a:t>
            </a:r>
            <a:endParaRPr/>
          </a:p>
          <a:p>
            <a:pPr marL="182880" lvl="0" indent="-182880" algn="l" rtl="0">
              <a:lnSpc>
                <a:spcPct val="100000"/>
              </a:lnSpc>
              <a:spcBef>
                <a:spcPts val="600"/>
              </a:spcBef>
              <a:spcAft>
                <a:spcPts val="0"/>
              </a:spcAft>
              <a:buSzPts val="1700"/>
              <a:buChar char="▪"/>
            </a:pPr>
            <a:r>
              <a:rPr lang="tr-TR"/>
              <a:t>Saf nesne yönelimli diller olan Java ve .Net dillerinde arayüzler ayrı bir anahtar kelimeyle tanımlandığından doğal olarak birden çok sınıftan miras alma engellenmiştir.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92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92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rPr>
              <a:t>Dizi</a:t>
            </a:r>
            <a:r>
              <a:rPr lang="tr-TR" dirty="0"/>
              <a:t> (</a:t>
            </a:r>
            <a:r>
              <a:rPr lang="tr-TR" dirty="0" err="1"/>
              <a:t>array</a:t>
            </a:r>
            <a:r>
              <a:rPr lang="tr-TR" dirty="0"/>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3191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Font typeface="Cambria"/>
              <a:buNone/>
            </a:pPr>
            <a:r>
              <a:rPr lang="tr-TR"/>
              <a:t>HALKA AÇIK (PUBLIC),</a:t>
            </a:r>
            <a:br>
              <a:rPr lang="tr-TR"/>
            </a:br>
            <a:r>
              <a:rPr lang="tr-TR"/>
              <a:t>MAHREM (PRIVATE) VE</a:t>
            </a:r>
            <a:br>
              <a:rPr lang="tr-TR"/>
            </a:br>
            <a:r>
              <a:rPr lang="tr-TR"/>
              <a:t>KORUMALI(PROTECTED) KALITIM</a:t>
            </a:r>
            <a:endParaRPr/>
          </a:p>
        </p:txBody>
      </p:sp>
      <p:sp>
        <p:nvSpPr>
          <p:cNvPr id="282" name="Google Shape;282;p25"/>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00000"/>
              </a:lnSpc>
              <a:spcBef>
                <a:spcPts val="0"/>
              </a:spcBef>
              <a:spcAft>
                <a:spcPts val="0"/>
              </a:spcAft>
              <a:buSzPct val="85000"/>
              <a:buNone/>
            </a:pPr>
            <a:r>
              <a:rPr lang="tr-TR">
                <a:solidFill>
                  <a:srgbClr val="0000FF"/>
                </a:solidFill>
                <a:latin typeface="Consolas"/>
                <a:ea typeface="Consolas"/>
                <a:cs typeface="Consolas"/>
                <a:sym typeface="Consolas"/>
              </a:rPr>
              <a:t>class</a:t>
            </a:r>
            <a:r>
              <a:rPr lang="tr-TR">
                <a:latin typeface="Consolas"/>
                <a:ea typeface="Consolas"/>
                <a:cs typeface="Consolas"/>
                <a:sym typeface="Consolas"/>
              </a:rPr>
              <a:t> </a:t>
            </a:r>
            <a:r>
              <a:rPr lang="tr-TR">
                <a:solidFill>
                  <a:srgbClr val="00B050"/>
                </a:solidFill>
                <a:latin typeface="Consolas"/>
                <a:ea typeface="Consolas"/>
                <a:cs typeface="Consolas"/>
                <a:sym typeface="Consolas"/>
              </a:rPr>
              <a:t>Base</a:t>
            </a:r>
            <a:r>
              <a:rPr lang="tr-TR">
                <a:latin typeface="Consolas"/>
                <a:ea typeface="Consolas"/>
                <a:cs typeface="Consolas"/>
                <a:sym typeface="Consolas"/>
              </a:rPr>
              <a:t> { </a:t>
            </a:r>
            <a:r>
              <a:rPr lang="tr-TR">
                <a:solidFill>
                  <a:srgbClr val="A5A5A5"/>
                </a:solidFill>
                <a:latin typeface="Consolas"/>
                <a:ea typeface="Consolas"/>
                <a:cs typeface="Consolas"/>
                <a:sym typeface="Consolas"/>
              </a:rPr>
              <a:t>//taban sınıf</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FF0000"/>
                </a:solidFill>
                <a:latin typeface="Consolas"/>
                <a:ea typeface="Consolas"/>
                <a:cs typeface="Consolas"/>
                <a:sym typeface="Consolas"/>
              </a:rPr>
              <a:t>public</a:t>
            </a:r>
            <a:r>
              <a:rPr lang="tr-TR">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A5A5A5"/>
                </a:solidFill>
                <a:latin typeface="Consolas"/>
                <a:ea typeface="Consolas"/>
                <a:cs typeface="Consolas"/>
                <a:sym typeface="Consolas"/>
              </a:rPr>
              <a:t>/* burada tanımlanan üyeler halka açıktır */</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int x;</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FF0000"/>
                </a:solidFill>
                <a:highlight>
                  <a:srgbClr val="FFFF00"/>
                </a:highlight>
                <a:latin typeface="Consolas"/>
                <a:ea typeface="Consolas"/>
                <a:cs typeface="Consolas"/>
                <a:sym typeface="Consolas"/>
              </a:rPr>
              <a:t>protected</a:t>
            </a:r>
            <a:r>
              <a:rPr lang="tr-TR">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A5A5A5"/>
                </a:solidFill>
                <a:latin typeface="Consolas"/>
                <a:ea typeface="Consolas"/>
                <a:cs typeface="Consolas"/>
                <a:sym typeface="Consolas"/>
              </a:rPr>
              <a:t>/* burada tanımlı üyelere türeyen sınıftan imal edilen nesneler</a:t>
            </a:r>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tarafından erişilir. </a:t>
            </a:r>
            <a:r>
              <a:rPr lang="tr-TR">
                <a:solidFill>
                  <a:srgbClr val="A5A5A5"/>
                </a:solidFill>
                <a:highlight>
                  <a:srgbClr val="FFFF00"/>
                </a:highlight>
                <a:latin typeface="Consolas"/>
                <a:ea typeface="Consolas"/>
                <a:cs typeface="Consolas"/>
                <a:sym typeface="Consolas"/>
              </a:rPr>
              <a:t>Miras alan sınıflar tarafından burada tanımlanan </a:t>
            </a:r>
            <a:endParaRPr/>
          </a:p>
          <a:p>
            <a:pPr marL="0" lvl="0" indent="0" algn="l" rtl="0">
              <a:lnSpc>
                <a:spcPct val="100000"/>
              </a:lnSpc>
              <a:spcBef>
                <a:spcPts val="0"/>
              </a:spcBef>
              <a:spcAft>
                <a:spcPts val="0"/>
              </a:spcAft>
              <a:buSzPct val="85000"/>
              <a:buNone/>
            </a:pPr>
            <a:r>
              <a:rPr lang="tr-TR">
                <a:solidFill>
                  <a:srgbClr val="A5A5A5"/>
                </a:solidFill>
                <a:highlight>
                  <a:srgbClr val="FFFF00"/>
                </a:highlight>
                <a:latin typeface="Consolas"/>
                <a:ea typeface="Consolas"/>
                <a:cs typeface="Consolas"/>
                <a:sym typeface="Consolas"/>
              </a:rPr>
              <a:t>      üyelere erişilir.</a:t>
            </a:r>
            <a:r>
              <a:rPr lang="tr-TR">
                <a:solidFill>
                  <a:srgbClr val="A5A5A5"/>
                </a:solidFill>
                <a:latin typeface="Consolas"/>
                <a:ea typeface="Consolas"/>
                <a:cs typeface="Consolas"/>
                <a:sym typeface="Consolas"/>
              </a:rPr>
              <a:t> */</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int y;</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FF0000"/>
                </a:solidFill>
                <a:latin typeface="Consolas"/>
                <a:ea typeface="Consolas"/>
                <a:cs typeface="Consolas"/>
                <a:sym typeface="Consolas"/>
              </a:rPr>
              <a:t>private</a:t>
            </a:r>
            <a:r>
              <a:rPr lang="tr-TR">
                <a:latin typeface="Consolas"/>
                <a:ea typeface="Consolas"/>
                <a:cs typeface="Consolas"/>
                <a:sym typeface="Consolas"/>
              </a:rPr>
              <a:t>:</a:t>
            </a: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A5A5A5"/>
                </a:solidFill>
                <a:latin typeface="Consolas"/>
                <a:ea typeface="Consolas"/>
                <a:cs typeface="Consolas"/>
                <a:sym typeface="Consolas"/>
              </a:rPr>
              <a:t>/* burada tanımlı üyelere yalnızca bu sınıftan imal edilen nesneler</a:t>
            </a:r>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erişir. */</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int z;</a:t>
            </a:r>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0000FF"/>
                </a:solidFill>
                <a:latin typeface="Consolas"/>
                <a:ea typeface="Consolas"/>
                <a:cs typeface="Consolas"/>
                <a:sym typeface="Consolas"/>
              </a:rPr>
              <a:t>class</a:t>
            </a:r>
            <a:r>
              <a:rPr lang="tr-TR">
                <a:latin typeface="Consolas"/>
                <a:ea typeface="Consolas"/>
                <a:cs typeface="Consolas"/>
                <a:sym typeface="Consolas"/>
              </a:rPr>
              <a:t> </a:t>
            </a:r>
            <a:r>
              <a:rPr lang="tr-TR">
                <a:solidFill>
                  <a:srgbClr val="00B050"/>
                </a:solidFill>
                <a:latin typeface="Consolas"/>
                <a:ea typeface="Consolas"/>
                <a:cs typeface="Consolas"/>
                <a:sym typeface="Consolas"/>
              </a:rPr>
              <a:t>PublicDerived</a:t>
            </a:r>
            <a:r>
              <a:rPr lang="tr-TR">
                <a:latin typeface="Consolas"/>
                <a:ea typeface="Consolas"/>
                <a:cs typeface="Consolas"/>
                <a:sym typeface="Consolas"/>
              </a:rPr>
              <a:t>: </a:t>
            </a:r>
            <a:r>
              <a:rPr lang="tr-TR">
                <a:solidFill>
                  <a:srgbClr val="FF0000"/>
                </a:solidFill>
                <a:latin typeface="Consolas"/>
                <a:ea typeface="Consolas"/>
                <a:cs typeface="Consolas"/>
                <a:sym typeface="Consolas"/>
              </a:rPr>
              <a:t>public</a:t>
            </a:r>
            <a:r>
              <a:rPr lang="tr-TR">
                <a:latin typeface="Consolas"/>
                <a:ea typeface="Consolas"/>
                <a:cs typeface="Consolas"/>
                <a:sym typeface="Consolas"/>
              </a:rPr>
              <a:t> </a:t>
            </a:r>
            <a:r>
              <a:rPr lang="tr-TR">
                <a:solidFill>
                  <a:srgbClr val="00B050"/>
                </a:solidFill>
                <a:latin typeface="Consolas"/>
                <a:ea typeface="Consolas"/>
                <a:cs typeface="Consolas"/>
                <a:sym typeface="Consolas"/>
              </a:rPr>
              <a:t>Base</a:t>
            </a:r>
            <a:r>
              <a:rPr lang="tr-TR">
                <a:latin typeface="Consolas"/>
                <a:ea typeface="Consolas"/>
                <a:cs typeface="Consolas"/>
                <a:sym typeface="Consolas"/>
              </a:rPr>
              <a:t> { </a:t>
            </a:r>
            <a:r>
              <a:rPr lang="tr-TR">
                <a:solidFill>
                  <a:srgbClr val="A5A5A5"/>
                </a:solidFill>
                <a:latin typeface="Consolas"/>
                <a:ea typeface="Consolas"/>
                <a:cs typeface="Consolas"/>
                <a:sym typeface="Consolas"/>
              </a:rPr>
              <a:t>//türetilmiş sınıf</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A5A5A5"/>
                </a:solidFill>
                <a:latin typeface="Consolas"/>
                <a:ea typeface="Consolas"/>
                <a:cs typeface="Consolas"/>
                <a:sym typeface="Consolas"/>
              </a:rPr>
              <a:t>// x public</a:t>
            </a:r>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 y protected</a:t>
            </a:r>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 z : </a:t>
            </a:r>
            <a:r>
              <a:rPr lang="tr-TR">
                <a:solidFill>
                  <a:srgbClr val="A5A5A5"/>
                </a:solidFill>
                <a:highlight>
                  <a:srgbClr val="FFFF00"/>
                </a:highlight>
                <a:latin typeface="Consolas"/>
                <a:ea typeface="Consolas"/>
                <a:cs typeface="Consolas"/>
                <a:sym typeface="Consolas"/>
              </a:rPr>
              <a:t>ERİŞİLEMEZ-&gt; PublicDerived</a:t>
            </a:r>
            <a:endParaRPr>
              <a:solidFill>
                <a:srgbClr val="A5A5A5"/>
              </a:solidFill>
              <a:highlight>
                <a:srgbClr val="FFFF00"/>
              </a:highlight>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0000FF"/>
                </a:solidFill>
                <a:latin typeface="Consolas"/>
                <a:ea typeface="Consolas"/>
                <a:cs typeface="Consolas"/>
                <a:sym typeface="Consolas"/>
              </a:rPr>
              <a:t>class</a:t>
            </a:r>
            <a:r>
              <a:rPr lang="tr-TR">
                <a:latin typeface="Consolas"/>
                <a:ea typeface="Consolas"/>
                <a:cs typeface="Consolas"/>
                <a:sym typeface="Consolas"/>
              </a:rPr>
              <a:t> </a:t>
            </a:r>
            <a:r>
              <a:rPr lang="tr-TR">
                <a:solidFill>
                  <a:srgbClr val="00B050"/>
                </a:solidFill>
                <a:latin typeface="Consolas"/>
                <a:ea typeface="Consolas"/>
                <a:cs typeface="Consolas"/>
                <a:sym typeface="Consolas"/>
              </a:rPr>
              <a:t>ProtectedDerived</a:t>
            </a:r>
            <a:r>
              <a:rPr lang="tr-TR">
                <a:latin typeface="Consolas"/>
                <a:ea typeface="Consolas"/>
                <a:cs typeface="Consolas"/>
                <a:sym typeface="Consolas"/>
              </a:rPr>
              <a:t>: </a:t>
            </a:r>
            <a:r>
              <a:rPr lang="tr-TR">
                <a:solidFill>
                  <a:srgbClr val="FF0000"/>
                </a:solidFill>
                <a:latin typeface="Consolas"/>
                <a:ea typeface="Consolas"/>
                <a:cs typeface="Consolas"/>
                <a:sym typeface="Consolas"/>
              </a:rPr>
              <a:t>protected</a:t>
            </a:r>
            <a:r>
              <a:rPr lang="tr-TR">
                <a:latin typeface="Consolas"/>
                <a:ea typeface="Consolas"/>
                <a:cs typeface="Consolas"/>
                <a:sym typeface="Consolas"/>
              </a:rPr>
              <a:t> </a:t>
            </a:r>
            <a:r>
              <a:rPr lang="tr-TR">
                <a:solidFill>
                  <a:srgbClr val="00B050"/>
                </a:solidFill>
                <a:latin typeface="Consolas"/>
                <a:ea typeface="Consolas"/>
                <a:cs typeface="Consolas"/>
                <a:sym typeface="Consolas"/>
              </a:rPr>
              <a:t>Base</a:t>
            </a:r>
            <a:r>
              <a:rPr lang="tr-TR">
                <a:latin typeface="Consolas"/>
                <a:ea typeface="Consolas"/>
                <a:cs typeface="Consolas"/>
                <a:sym typeface="Consolas"/>
              </a:rPr>
              <a:t> { </a:t>
            </a:r>
            <a:r>
              <a:rPr lang="tr-TR">
                <a:solidFill>
                  <a:srgbClr val="A5A5A5"/>
                </a:solidFill>
                <a:latin typeface="Consolas"/>
                <a:ea typeface="Consolas"/>
                <a:cs typeface="Consolas"/>
                <a:sym typeface="Consolas"/>
              </a:rPr>
              <a:t>//türetilmiş sınıf</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A5A5A5"/>
                </a:solidFill>
                <a:latin typeface="Consolas"/>
                <a:ea typeface="Consolas"/>
                <a:cs typeface="Consolas"/>
                <a:sym typeface="Consolas"/>
              </a:rPr>
              <a:t>// x protected</a:t>
            </a:r>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 y protected</a:t>
            </a:r>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 z : </a:t>
            </a:r>
            <a:r>
              <a:rPr lang="tr-TR">
                <a:solidFill>
                  <a:srgbClr val="A5A5A5"/>
                </a:solidFill>
                <a:highlight>
                  <a:srgbClr val="FFFF00"/>
                </a:highlight>
                <a:latin typeface="Consolas"/>
                <a:ea typeface="Consolas"/>
                <a:cs typeface="Consolas"/>
                <a:sym typeface="Consolas"/>
              </a:rPr>
              <a:t>ERİŞİLEMEZ-&gt; ProtectedDerived</a:t>
            </a:r>
            <a:endParaRPr>
              <a:solidFill>
                <a:srgbClr val="A5A5A5"/>
              </a:solidFill>
              <a:highlight>
                <a:srgbClr val="FFFF00"/>
              </a:highlight>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0000FF"/>
                </a:solidFill>
                <a:latin typeface="Consolas"/>
                <a:ea typeface="Consolas"/>
                <a:cs typeface="Consolas"/>
                <a:sym typeface="Consolas"/>
              </a:rPr>
              <a:t>class</a:t>
            </a:r>
            <a:r>
              <a:rPr lang="tr-TR">
                <a:latin typeface="Consolas"/>
                <a:ea typeface="Consolas"/>
                <a:cs typeface="Consolas"/>
                <a:sym typeface="Consolas"/>
              </a:rPr>
              <a:t> </a:t>
            </a:r>
            <a:r>
              <a:rPr lang="tr-TR">
                <a:solidFill>
                  <a:srgbClr val="00B050"/>
                </a:solidFill>
                <a:latin typeface="Consolas"/>
                <a:ea typeface="Consolas"/>
                <a:cs typeface="Consolas"/>
                <a:sym typeface="Consolas"/>
              </a:rPr>
              <a:t>PrivateDerived</a:t>
            </a:r>
            <a:r>
              <a:rPr lang="tr-TR">
                <a:latin typeface="Consolas"/>
                <a:ea typeface="Consolas"/>
                <a:cs typeface="Consolas"/>
                <a:sym typeface="Consolas"/>
              </a:rPr>
              <a:t>: </a:t>
            </a:r>
            <a:r>
              <a:rPr lang="tr-TR">
                <a:solidFill>
                  <a:srgbClr val="FF0000"/>
                </a:solidFill>
                <a:latin typeface="Consolas"/>
                <a:ea typeface="Consolas"/>
                <a:cs typeface="Consolas"/>
                <a:sym typeface="Consolas"/>
              </a:rPr>
              <a:t>private</a:t>
            </a:r>
            <a:r>
              <a:rPr lang="tr-TR">
                <a:latin typeface="Consolas"/>
                <a:ea typeface="Consolas"/>
                <a:cs typeface="Consolas"/>
                <a:sym typeface="Consolas"/>
              </a:rPr>
              <a:t> </a:t>
            </a:r>
            <a:r>
              <a:rPr lang="tr-TR">
                <a:solidFill>
                  <a:srgbClr val="00B050"/>
                </a:solidFill>
                <a:latin typeface="Consolas"/>
                <a:ea typeface="Consolas"/>
                <a:cs typeface="Consolas"/>
                <a:sym typeface="Consolas"/>
              </a:rPr>
              <a:t>Base</a:t>
            </a:r>
            <a:r>
              <a:rPr lang="tr-TR">
                <a:latin typeface="Consolas"/>
                <a:ea typeface="Consolas"/>
                <a:cs typeface="Consolas"/>
                <a:sym typeface="Consolas"/>
              </a:rPr>
              <a:t> { </a:t>
            </a:r>
            <a:r>
              <a:rPr lang="tr-TR">
                <a:solidFill>
                  <a:srgbClr val="A5A5A5"/>
                </a:solidFill>
                <a:latin typeface="Consolas"/>
                <a:ea typeface="Consolas"/>
                <a:cs typeface="Consolas"/>
                <a:sym typeface="Consolas"/>
              </a:rPr>
              <a:t>//türetilmiş sınıf</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  </a:t>
            </a:r>
            <a:r>
              <a:rPr lang="tr-TR">
                <a:solidFill>
                  <a:srgbClr val="A5A5A5"/>
                </a:solidFill>
                <a:latin typeface="Consolas"/>
                <a:ea typeface="Consolas"/>
                <a:cs typeface="Consolas"/>
                <a:sym typeface="Consolas"/>
              </a:rPr>
              <a:t>// x private</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 y private</a:t>
            </a:r>
            <a:endParaRPr>
              <a:solidFill>
                <a:srgbClr val="A5A5A5"/>
              </a:solidFill>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solidFill>
                  <a:srgbClr val="A5A5A5"/>
                </a:solidFill>
                <a:latin typeface="Consolas"/>
                <a:ea typeface="Consolas"/>
                <a:cs typeface="Consolas"/>
                <a:sym typeface="Consolas"/>
              </a:rPr>
              <a:t>  // z : </a:t>
            </a:r>
            <a:r>
              <a:rPr lang="tr-TR">
                <a:solidFill>
                  <a:srgbClr val="A5A5A5"/>
                </a:solidFill>
                <a:highlight>
                  <a:srgbClr val="FFFF00"/>
                </a:highlight>
                <a:latin typeface="Consolas"/>
                <a:ea typeface="Consolas"/>
                <a:cs typeface="Consolas"/>
                <a:sym typeface="Consolas"/>
              </a:rPr>
              <a:t>ERİŞİLEMEZ-&gt; PrivateDerived</a:t>
            </a:r>
            <a:endParaRPr>
              <a:solidFill>
                <a:srgbClr val="A5A5A5"/>
              </a:solidFill>
              <a:highlight>
                <a:srgbClr val="FFFF00"/>
              </a:highlight>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a:latin typeface="Consolas"/>
                <a:ea typeface="Consolas"/>
                <a:cs typeface="Consolas"/>
                <a:sym typeface="Consolas"/>
              </a:rPr>
              <a:t>};</a:t>
            </a:r>
            <a:endParaRPr>
              <a:latin typeface="Consolas"/>
              <a:ea typeface="Consolas"/>
              <a:cs typeface="Consolas"/>
              <a:sym typeface="Consolas"/>
            </a:endParaRPr>
          </a:p>
        </p:txBody>
      </p:sp>
      <p:sp>
        <p:nvSpPr>
          <p:cNvPr id="283" name="Google Shape;283;p25"/>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360"/>
              <a:buFont typeface="Cambria"/>
              <a:buAutoNum type="arabicPeriod"/>
            </a:pPr>
            <a:r>
              <a:rPr lang="tr-TR" sz="1600">
                <a:solidFill>
                  <a:srgbClr val="0070C0"/>
                </a:solidFill>
              </a:rPr>
              <a:t>Halka açık </a:t>
            </a:r>
            <a:r>
              <a:rPr lang="tr-TR" sz="1600"/>
              <a:t>(</a:t>
            </a:r>
            <a:r>
              <a:rPr lang="tr-TR" sz="1600">
                <a:solidFill>
                  <a:srgbClr val="C00000"/>
                </a:solidFill>
              </a:rPr>
              <a:t>public</a:t>
            </a:r>
            <a:r>
              <a:rPr lang="tr-TR" sz="1600"/>
              <a:t>) kalıtım, taban sınıfın </a:t>
            </a:r>
            <a:r>
              <a:rPr lang="tr-TR" sz="1600">
                <a:solidFill>
                  <a:schemeClr val="dk1"/>
                </a:solidFill>
                <a:latin typeface="Consolas"/>
                <a:ea typeface="Consolas"/>
                <a:cs typeface="Consolas"/>
                <a:sym typeface="Consolas"/>
              </a:rPr>
              <a:t>public</a:t>
            </a:r>
            <a:r>
              <a:rPr lang="tr-TR" sz="1600"/>
              <a:t> üyelerini türetilmiş sınıfta </a:t>
            </a:r>
            <a:r>
              <a:rPr lang="tr-TR" sz="1600">
                <a:solidFill>
                  <a:schemeClr val="dk1"/>
                </a:solidFill>
                <a:latin typeface="Consolas"/>
                <a:ea typeface="Consolas"/>
                <a:cs typeface="Consolas"/>
                <a:sym typeface="Consolas"/>
              </a:rPr>
              <a:t>public</a:t>
            </a:r>
            <a:r>
              <a:rPr lang="tr-TR" sz="1600"/>
              <a:t> hale getirir ve taban sınıfın </a:t>
            </a:r>
            <a:r>
              <a:rPr lang="tr-TR" sz="1600">
                <a:solidFill>
                  <a:schemeClr val="dk1"/>
                </a:solidFill>
                <a:latin typeface="Consolas"/>
                <a:ea typeface="Consolas"/>
                <a:cs typeface="Consolas"/>
                <a:sym typeface="Consolas"/>
              </a:rPr>
              <a:t>protected</a:t>
            </a:r>
            <a:r>
              <a:rPr lang="tr-TR" sz="1600"/>
              <a:t> üyeleri türetilmiş sınıfta korumalı </a:t>
            </a:r>
            <a:r>
              <a:rPr lang="tr-TR" sz="1600">
                <a:solidFill>
                  <a:schemeClr val="dk1"/>
                </a:solidFill>
                <a:latin typeface="Consolas"/>
                <a:ea typeface="Consolas"/>
                <a:cs typeface="Consolas"/>
                <a:sym typeface="Consolas"/>
              </a:rPr>
              <a:t>protected</a:t>
            </a:r>
            <a:r>
              <a:rPr lang="tr-TR" sz="1600"/>
              <a:t> kalır.</a:t>
            </a:r>
            <a:endParaRPr/>
          </a:p>
          <a:p>
            <a:pPr marL="342900" lvl="0" indent="-342900" algn="l" rtl="0">
              <a:lnSpc>
                <a:spcPct val="100000"/>
              </a:lnSpc>
              <a:spcBef>
                <a:spcPts val="600"/>
              </a:spcBef>
              <a:spcAft>
                <a:spcPts val="0"/>
              </a:spcAft>
              <a:buSzPts val="1360"/>
              <a:buFont typeface="Cambria"/>
              <a:buAutoNum type="arabicPeriod"/>
            </a:pPr>
            <a:r>
              <a:rPr lang="tr-TR" sz="1600">
                <a:solidFill>
                  <a:srgbClr val="0070C0"/>
                </a:solidFill>
              </a:rPr>
              <a:t>Korumalı</a:t>
            </a:r>
            <a:r>
              <a:rPr lang="tr-TR" sz="1600"/>
              <a:t> (</a:t>
            </a:r>
            <a:r>
              <a:rPr lang="tr-TR" sz="1600">
                <a:solidFill>
                  <a:srgbClr val="C00000"/>
                </a:solidFill>
              </a:rPr>
              <a:t>protected</a:t>
            </a:r>
            <a:r>
              <a:rPr lang="tr-TR" sz="1600"/>
              <a:t>) kalıtım, taban sınıfın </a:t>
            </a:r>
            <a:r>
              <a:rPr lang="tr-TR" sz="1600">
                <a:solidFill>
                  <a:schemeClr val="dk1"/>
                </a:solidFill>
                <a:latin typeface="Consolas"/>
                <a:ea typeface="Consolas"/>
                <a:cs typeface="Consolas"/>
                <a:sym typeface="Consolas"/>
              </a:rPr>
              <a:t>public</a:t>
            </a:r>
            <a:r>
              <a:rPr lang="tr-TR" sz="1600"/>
              <a:t>  ve </a:t>
            </a:r>
            <a:r>
              <a:rPr lang="tr-TR" sz="1600">
                <a:solidFill>
                  <a:schemeClr val="dk1"/>
                </a:solidFill>
                <a:latin typeface="Consolas"/>
                <a:ea typeface="Consolas"/>
                <a:cs typeface="Consolas"/>
                <a:sym typeface="Consolas"/>
              </a:rPr>
              <a:t>protected</a:t>
            </a:r>
            <a:r>
              <a:rPr lang="tr-TR" sz="1600"/>
              <a:t> üyelerini türetilmiş sınıfta </a:t>
            </a:r>
            <a:r>
              <a:rPr lang="tr-TR" sz="1600">
                <a:solidFill>
                  <a:schemeClr val="dk1"/>
                </a:solidFill>
                <a:latin typeface="Consolas"/>
                <a:ea typeface="Consolas"/>
                <a:cs typeface="Consolas"/>
                <a:sym typeface="Consolas"/>
              </a:rPr>
              <a:t>protected</a:t>
            </a:r>
            <a:r>
              <a:rPr lang="tr-TR" sz="1600"/>
              <a:t> hale getirir.</a:t>
            </a:r>
            <a:endParaRPr/>
          </a:p>
          <a:p>
            <a:pPr marL="342900" lvl="0" indent="-342900" algn="l" rtl="0">
              <a:lnSpc>
                <a:spcPct val="100000"/>
              </a:lnSpc>
              <a:spcBef>
                <a:spcPts val="600"/>
              </a:spcBef>
              <a:spcAft>
                <a:spcPts val="0"/>
              </a:spcAft>
              <a:buSzPts val="1360"/>
              <a:buFont typeface="Cambria"/>
              <a:buAutoNum type="arabicPeriod"/>
            </a:pPr>
            <a:r>
              <a:rPr lang="tr-TR" sz="1600">
                <a:solidFill>
                  <a:srgbClr val="0070C0"/>
                </a:solidFill>
              </a:rPr>
              <a:t>Mahrem</a:t>
            </a:r>
            <a:r>
              <a:rPr lang="tr-TR" sz="1600"/>
              <a:t> (</a:t>
            </a:r>
            <a:r>
              <a:rPr lang="tr-TR" sz="1600">
                <a:solidFill>
                  <a:srgbClr val="C00000"/>
                </a:solidFill>
              </a:rPr>
              <a:t>private</a:t>
            </a:r>
            <a:r>
              <a:rPr lang="tr-TR" sz="1600"/>
              <a:t>) kalıtım, taban sınıfın </a:t>
            </a:r>
            <a:r>
              <a:rPr lang="tr-TR" sz="1600">
                <a:solidFill>
                  <a:schemeClr val="dk1"/>
                </a:solidFill>
                <a:latin typeface="Consolas"/>
                <a:ea typeface="Consolas"/>
                <a:cs typeface="Consolas"/>
                <a:sym typeface="Consolas"/>
              </a:rPr>
              <a:t>public</a:t>
            </a:r>
            <a:r>
              <a:rPr lang="tr-TR" sz="1600"/>
              <a:t> ve </a:t>
            </a:r>
            <a:r>
              <a:rPr lang="tr-TR" sz="1600">
                <a:solidFill>
                  <a:schemeClr val="dk1"/>
                </a:solidFill>
                <a:latin typeface="Consolas"/>
                <a:ea typeface="Consolas"/>
                <a:cs typeface="Consolas"/>
                <a:sym typeface="Consolas"/>
              </a:rPr>
              <a:t>protected</a:t>
            </a:r>
            <a:r>
              <a:rPr lang="tr-TR" sz="1600"/>
              <a:t> üyelerini türetilmiş sınıfta </a:t>
            </a:r>
            <a:r>
              <a:rPr lang="tr-TR" sz="1600">
                <a:solidFill>
                  <a:schemeClr val="dk1"/>
                </a:solidFill>
                <a:latin typeface="Consolas"/>
                <a:ea typeface="Consolas"/>
                <a:cs typeface="Consolas"/>
                <a:sym typeface="Consolas"/>
              </a:rPr>
              <a:t>private</a:t>
            </a:r>
            <a:r>
              <a:rPr lang="tr-TR" sz="1600"/>
              <a:t> hale getirir.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KALITIM (INHERITANCE)</a:t>
            </a:r>
            <a:endParaRPr/>
          </a:p>
        </p:txBody>
      </p:sp>
      <p:sp>
        <p:nvSpPr>
          <p:cNvPr id="289" name="Google Shape;289;p26"/>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solidFill>
                  <a:srgbClr val="0070C0"/>
                </a:solidFill>
              </a:rPr>
              <a:t>Kalıtımın</a:t>
            </a:r>
            <a:r>
              <a:rPr lang="tr-TR"/>
              <a:t> (</a:t>
            </a:r>
            <a:r>
              <a:rPr lang="tr-TR">
                <a:solidFill>
                  <a:srgbClr val="C00000"/>
                </a:solidFill>
              </a:rPr>
              <a:t>inheritance</a:t>
            </a:r>
            <a:r>
              <a:rPr lang="tr-TR"/>
              <a:t>) iki önemli özelliği vardır;</a:t>
            </a:r>
            <a:endParaRPr/>
          </a:p>
          <a:p>
            <a:pPr marL="0" lvl="0" indent="0" algn="l" rtl="0">
              <a:lnSpc>
                <a:spcPct val="100000"/>
              </a:lnSpc>
              <a:spcBef>
                <a:spcPts val="600"/>
              </a:spcBef>
              <a:spcAft>
                <a:spcPts val="0"/>
              </a:spcAft>
              <a:buSzPts val="1700"/>
              <a:buNone/>
            </a:pPr>
            <a:r>
              <a:rPr lang="tr-TR"/>
              <a:t>1-Paylaşılan bir </a:t>
            </a:r>
            <a:r>
              <a:rPr lang="tr-TR">
                <a:solidFill>
                  <a:srgbClr val="0070C0"/>
                </a:solidFill>
              </a:rPr>
              <a:t>ortak kod </a:t>
            </a:r>
            <a:r>
              <a:rPr lang="tr-TR"/>
              <a:t>(</a:t>
            </a:r>
            <a:r>
              <a:rPr lang="tr-TR">
                <a:solidFill>
                  <a:srgbClr val="C00000"/>
                </a:solidFill>
              </a:rPr>
              <a:t>shared-code</a:t>
            </a:r>
            <a:r>
              <a:rPr lang="tr-TR"/>
              <a:t>).</a:t>
            </a:r>
            <a:endParaRPr/>
          </a:p>
          <a:p>
            <a:pPr marL="0" lvl="0" indent="0" algn="l" rtl="0">
              <a:lnSpc>
                <a:spcPct val="100000"/>
              </a:lnSpc>
              <a:spcBef>
                <a:spcPts val="600"/>
              </a:spcBef>
              <a:spcAft>
                <a:spcPts val="0"/>
              </a:spcAft>
              <a:buSzPts val="1700"/>
              <a:buNone/>
            </a:pPr>
            <a:r>
              <a:rPr lang="tr-TR"/>
              <a:t>2-Paylaşılan kodda yapılan </a:t>
            </a:r>
            <a:r>
              <a:rPr lang="tr-TR">
                <a:solidFill>
                  <a:srgbClr val="0070C0"/>
                </a:solidFill>
              </a:rPr>
              <a:t>değişiklik anında alt sınıflara yansır </a:t>
            </a:r>
            <a:r>
              <a:rPr lang="tr-TR"/>
              <a:t>(</a:t>
            </a:r>
            <a:r>
              <a:rPr lang="tr-TR">
                <a:solidFill>
                  <a:srgbClr val="C00000"/>
                </a:solidFill>
              </a:rPr>
              <a:t>snap-change</a:t>
            </a:r>
            <a:r>
              <a:rPr lang="tr-TR"/>
              <a:t>). </a:t>
            </a:r>
            <a:endParaRPr/>
          </a:p>
          <a:p>
            <a:pPr marL="0" lvl="0" indent="0" algn="l" rtl="0">
              <a:lnSpc>
                <a:spcPct val="100000"/>
              </a:lnSpc>
              <a:spcBef>
                <a:spcPts val="600"/>
              </a:spcBef>
              <a:spcAft>
                <a:spcPts val="0"/>
              </a:spcAft>
              <a:buSzPts val="1700"/>
              <a:buNone/>
            </a:pPr>
            <a:r>
              <a:rPr lang="tr-TR"/>
              <a:t>Örneğimizden gidecek olursak, Kişi sınıfında yapılacak bir özellik yada davranış eklemesi anında bu sınıftan türeyen sınıflarda yapılmış olur.</a:t>
            </a:r>
            <a:endParaRPr/>
          </a:p>
          <a:p>
            <a:pPr marL="0" lvl="0" indent="0" algn="ctr" rtl="0">
              <a:lnSpc>
                <a:spcPct val="100000"/>
              </a:lnSpc>
              <a:spcBef>
                <a:spcPts val="600"/>
              </a:spcBef>
              <a:spcAft>
                <a:spcPts val="0"/>
              </a:spcAft>
              <a:buSzPts val="1700"/>
              <a:buNone/>
            </a:pPr>
            <a:r>
              <a:rPr lang="tr-TR" b="1" i="1"/>
              <a:t>Böylece;</a:t>
            </a:r>
            <a:endParaRPr/>
          </a:p>
          <a:p>
            <a:pPr marL="0" lvl="0" indent="0" algn="ctr" rtl="0">
              <a:lnSpc>
                <a:spcPct val="100000"/>
              </a:lnSpc>
              <a:spcBef>
                <a:spcPts val="600"/>
              </a:spcBef>
              <a:spcAft>
                <a:spcPts val="0"/>
              </a:spcAft>
              <a:buSzPts val="1700"/>
              <a:buNone/>
            </a:pPr>
            <a:r>
              <a:rPr lang="tr-TR" b="1" i="1">
                <a:solidFill>
                  <a:srgbClr val="FF0000"/>
                </a:solidFill>
              </a:rPr>
              <a:t>Projemizde kalıtımı kullanmak, </a:t>
            </a:r>
            <a:r>
              <a:rPr lang="tr-TR" b="1" i="1">
                <a:solidFill>
                  <a:srgbClr val="FF0000"/>
                </a:solidFill>
                <a:highlight>
                  <a:srgbClr val="FFFF00"/>
                </a:highlight>
              </a:rPr>
              <a:t>değişim yönetimini kolayca yapma</a:t>
            </a:r>
            <a:r>
              <a:rPr lang="tr-TR" b="1" i="1">
                <a:solidFill>
                  <a:srgbClr val="FF0000"/>
                </a:solidFill>
              </a:rPr>
              <a:t> </a:t>
            </a:r>
            <a:r>
              <a:rPr lang="tr-TR" b="1" i="1"/>
              <a:t>üstünlüğünü verir.</a:t>
            </a:r>
            <a:endParaRPr/>
          </a:p>
        </p:txBody>
      </p:sp>
      <p:grpSp>
        <p:nvGrpSpPr>
          <p:cNvPr id="290" name="Google Shape;290;p26"/>
          <p:cNvGrpSpPr/>
          <p:nvPr/>
        </p:nvGrpSpPr>
        <p:grpSpPr>
          <a:xfrm>
            <a:off x="7553325" y="2562225"/>
            <a:ext cx="2362199" cy="3038475"/>
            <a:chOff x="7553325" y="2562225"/>
            <a:chExt cx="2362199" cy="3038475"/>
          </a:xfrm>
        </p:grpSpPr>
        <p:sp>
          <p:nvSpPr>
            <p:cNvPr id="291" name="Google Shape;291;p26"/>
            <p:cNvSpPr/>
            <p:nvPr/>
          </p:nvSpPr>
          <p:spPr>
            <a:xfrm>
              <a:off x="7553325" y="2962275"/>
              <a:ext cx="1104899" cy="2638425"/>
            </a:xfrm>
            <a:prstGeom prst="curvedRightArrow">
              <a:avLst>
                <a:gd name="adj1" fmla="val 40767"/>
                <a:gd name="adj2" fmla="val 116042"/>
                <a:gd name="adj3" fmla="val 25000"/>
              </a:avLst>
            </a:prstGeom>
            <a:solidFill>
              <a:srgbClr val="00B050"/>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mbria"/>
                <a:ea typeface="Cambria"/>
                <a:cs typeface="Cambria"/>
                <a:sym typeface="Cambria"/>
              </a:endParaRPr>
            </a:p>
          </p:txBody>
        </p:sp>
        <p:sp>
          <p:nvSpPr>
            <p:cNvPr id="292" name="Google Shape;292;p26"/>
            <p:cNvSpPr/>
            <p:nvPr/>
          </p:nvSpPr>
          <p:spPr>
            <a:xfrm rot="10800000">
              <a:off x="8810625" y="2562225"/>
              <a:ext cx="1104899" cy="2638425"/>
            </a:xfrm>
            <a:prstGeom prst="curvedRightArrow">
              <a:avLst>
                <a:gd name="adj1" fmla="val 40767"/>
                <a:gd name="adj2" fmla="val 116042"/>
                <a:gd name="adj3" fmla="val 25000"/>
              </a:avLst>
            </a:prstGeom>
            <a:solidFill>
              <a:srgbClr val="0070C0"/>
            </a:solidFill>
            <a:ln w="12700" cap="flat" cmpd="sng">
              <a:solidFill>
                <a:srgbClr val="591E0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mbria"/>
                <a:ea typeface="Cambria"/>
                <a:cs typeface="Cambria"/>
                <a:sym typeface="Cambria"/>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6.AŞIRI YÜKLEME</a:t>
            </a:r>
            <a:endParaRPr dirty="0"/>
          </a:p>
        </p:txBody>
      </p:sp>
      <p:sp>
        <p:nvSpPr>
          <p:cNvPr id="298" name="Google Shape;298;p2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8"/>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AŞIRI YÜKLEME (OVERLOADING)</a:t>
            </a:r>
            <a:endParaRPr/>
          </a:p>
        </p:txBody>
      </p:sp>
      <p:sp>
        <p:nvSpPr>
          <p:cNvPr id="304" name="Google Shape;304;p28"/>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a:t>C dilinden farklı olarak C++ dilinde </a:t>
            </a:r>
            <a:r>
              <a:rPr lang="tr-TR" sz="1800">
                <a:solidFill>
                  <a:srgbClr val="0070C0"/>
                </a:solidFill>
              </a:rPr>
              <a:t>Aşırı yükleme </a:t>
            </a:r>
            <a:r>
              <a:rPr lang="tr-TR" sz="1800"/>
              <a:t>(</a:t>
            </a:r>
            <a:r>
              <a:rPr lang="tr-TR" sz="1800">
                <a:solidFill>
                  <a:srgbClr val="C00000"/>
                </a:solidFill>
              </a:rPr>
              <a:t>overloading</a:t>
            </a:r>
            <a:r>
              <a:rPr lang="tr-TR" sz="1800"/>
              <a:t>); aynı davranışın farklı yöntemlerle (method) tanımlanmasıdır.  </a:t>
            </a:r>
            <a:r>
              <a:rPr lang="tr-TR" sz="1800">
                <a:solidFill>
                  <a:srgbClr val="0070C0"/>
                </a:solidFill>
              </a:rPr>
              <a:t>İşleçlerde</a:t>
            </a:r>
            <a:r>
              <a:rPr lang="tr-TR" sz="1800"/>
              <a:t> (</a:t>
            </a:r>
            <a:r>
              <a:rPr lang="tr-TR" sz="1800">
                <a:solidFill>
                  <a:srgbClr val="C00000"/>
                </a:solidFill>
              </a:rPr>
              <a:t>operator</a:t>
            </a:r>
            <a:r>
              <a:rPr lang="tr-TR" sz="1800"/>
              <a:t>) ise farklı </a:t>
            </a:r>
            <a:r>
              <a:rPr lang="tr-TR" sz="1800">
                <a:solidFill>
                  <a:srgbClr val="0070C0"/>
                </a:solidFill>
              </a:rPr>
              <a:t>işlenenler</a:t>
            </a:r>
            <a:r>
              <a:rPr lang="tr-TR" sz="1800"/>
              <a:t> (</a:t>
            </a:r>
            <a:r>
              <a:rPr lang="tr-TR" sz="1800">
                <a:solidFill>
                  <a:srgbClr val="C00000"/>
                </a:solidFill>
              </a:rPr>
              <a:t>operand</a:t>
            </a:r>
            <a:r>
              <a:rPr lang="tr-TR" sz="1800"/>
              <a:t>) için yeniden tanımlanmasıdır. </a:t>
            </a:r>
            <a:endParaRPr/>
          </a:p>
          <a:p>
            <a:pPr marL="182880" lvl="0" indent="-182880" algn="l" rtl="0">
              <a:lnSpc>
                <a:spcPct val="100000"/>
              </a:lnSpc>
              <a:spcBef>
                <a:spcPts val="600"/>
              </a:spcBef>
              <a:spcAft>
                <a:spcPts val="0"/>
              </a:spcAft>
              <a:buSzPts val="1530"/>
              <a:buChar char="▪"/>
            </a:pPr>
            <a:r>
              <a:rPr lang="tr-TR" sz="1800"/>
              <a:t>Yöntemlerin aşırı yüklemesinde farklı parametrelerle davranışın yerine getirilmesi göz önüne alınır.</a:t>
            </a:r>
            <a:endParaRPr/>
          </a:p>
          <a:p>
            <a:pPr marL="182880" lvl="0" indent="-182880" algn="l" rtl="0">
              <a:lnSpc>
                <a:spcPct val="100000"/>
              </a:lnSpc>
              <a:spcBef>
                <a:spcPts val="600"/>
              </a:spcBef>
              <a:spcAft>
                <a:spcPts val="0"/>
              </a:spcAft>
              <a:buSzPts val="1530"/>
              <a:buChar char="▪"/>
            </a:pPr>
            <a:r>
              <a:rPr lang="tr-TR" sz="1800"/>
              <a:t>İşleçlerin aşırı yüklemesinde ise mevcut işlenenlerle yapılan işlemlerin yanında farklı işlenenler göz önüne alınır.</a:t>
            </a:r>
            <a:endParaRPr/>
          </a:p>
          <a:p>
            <a:pPr marL="182880" lvl="0" indent="-182880" algn="l" rtl="0">
              <a:lnSpc>
                <a:spcPct val="100000"/>
              </a:lnSpc>
              <a:spcBef>
                <a:spcPts val="600"/>
              </a:spcBef>
              <a:spcAft>
                <a:spcPts val="0"/>
              </a:spcAft>
              <a:buSzPts val="1530"/>
              <a:buChar char="▪"/>
            </a:pPr>
            <a:r>
              <a:rPr lang="tr-TR" sz="1800"/>
              <a:t>Aşırı yüklemede yöntemin ismi ve geri dönüş tipi değişmez. Farklı argümanlar ve farklı yöntem gövdesi ile yeniden tanımlanır.</a:t>
            </a:r>
            <a:endParaRPr/>
          </a:p>
          <a:p>
            <a:pPr marL="182880" lvl="0" indent="-182880" algn="l" rtl="0">
              <a:lnSpc>
                <a:spcPct val="100000"/>
              </a:lnSpc>
              <a:spcBef>
                <a:spcPts val="600"/>
              </a:spcBef>
              <a:spcAft>
                <a:spcPts val="0"/>
              </a:spcAft>
              <a:buSzPts val="1530"/>
              <a:buChar char="▪"/>
            </a:pPr>
            <a:r>
              <a:rPr lang="tr-TR" sz="1800"/>
              <a:t>İlk tanımlanan dışında yeniden tanımlanan yöntem ve operatöre aşırı yüklenmiş adı verilir.</a:t>
            </a:r>
            <a:endParaRPr/>
          </a:p>
        </p:txBody>
      </p:sp>
      <p:sp>
        <p:nvSpPr>
          <p:cNvPr id="305" name="Google Shape;305;p28"/>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20000"/>
              </a:lnSpc>
              <a:spcBef>
                <a:spcPts val="0"/>
              </a:spcBef>
              <a:spcAft>
                <a:spcPts val="0"/>
              </a:spcAft>
              <a:buSzPct val="85000"/>
              <a:buNone/>
            </a:pPr>
            <a:r>
              <a:rPr lang="tr-TR">
                <a:latin typeface="Consolas"/>
                <a:ea typeface="Consolas"/>
                <a:cs typeface="Consolas"/>
                <a:sym typeface="Consolas"/>
              </a:rPr>
              <a:t>#include &lt;iostream&gt;</a:t>
            </a:r>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using</a:t>
            </a:r>
            <a:r>
              <a:rPr lang="tr-TR">
                <a:latin typeface="Consolas"/>
                <a:ea typeface="Consolas"/>
                <a:cs typeface="Consolas"/>
                <a:sym typeface="Consolas"/>
              </a:rPr>
              <a:t> </a:t>
            </a:r>
            <a:r>
              <a:rPr lang="tr-TR">
                <a:solidFill>
                  <a:srgbClr val="0000FF"/>
                </a:solidFill>
                <a:latin typeface="Consolas"/>
                <a:ea typeface="Consolas"/>
                <a:cs typeface="Consolas"/>
                <a:sym typeface="Consolas"/>
              </a:rPr>
              <a:t>namespace</a:t>
            </a:r>
            <a:r>
              <a:rPr lang="tr-TR">
                <a:latin typeface="Consolas"/>
                <a:ea typeface="Consolas"/>
                <a:cs typeface="Consolas"/>
                <a:sym typeface="Consolas"/>
              </a:rPr>
              <a:t> std;</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void</a:t>
            </a:r>
            <a:r>
              <a:rPr lang="tr-TR">
                <a:latin typeface="Consolas"/>
                <a:ea typeface="Consolas"/>
                <a:cs typeface="Consolas"/>
                <a:sym typeface="Consolas"/>
              </a:rPr>
              <a:t> </a:t>
            </a:r>
            <a:r>
              <a:rPr lang="tr-TR">
                <a:highlight>
                  <a:srgbClr val="FFFF00"/>
                </a:highlight>
                <a:latin typeface="Consolas"/>
                <a:ea typeface="Consolas"/>
                <a:cs typeface="Consolas"/>
                <a:sym typeface="Consolas"/>
              </a:rPr>
              <a:t>topla</a:t>
            </a:r>
            <a:r>
              <a:rPr lang="tr-TR">
                <a:latin typeface="Consolas"/>
                <a:ea typeface="Consolas"/>
                <a:cs typeface="Consolas"/>
                <a:sym typeface="Consolas"/>
              </a:rPr>
              <a:t>(</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a, </a:t>
            </a:r>
            <a:r>
              <a:rPr lang="tr-TR">
                <a:solidFill>
                  <a:srgbClr val="0000FF"/>
                </a:solidFill>
                <a:latin typeface="Consolas"/>
                <a:ea typeface="Consolas"/>
                <a:cs typeface="Consolas"/>
                <a:sym typeface="Consolas"/>
              </a:rPr>
              <a:t>int</a:t>
            </a:r>
            <a:r>
              <a:rPr lang="tr-TR">
                <a:latin typeface="Consolas"/>
                <a:ea typeface="Consolas"/>
                <a:cs typeface="Consolas"/>
                <a:sym typeface="Consolas"/>
              </a:rPr>
              <a:t> b)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cout &lt;&lt; "sum = " &lt;&lt; (a + b);</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void</a:t>
            </a:r>
            <a:r>
              <a:rPr lang="tr-TR">
                <a:latin typeface="Consolas"/>
                <a:ea typeface="Consolas"/>
                <a:cs typeface="Consolas"/>
                <a:sym typeface="Consolas"/>
              </a:rPr>
              <a:t> </a:t>
            </a:r>
            <a:r>
              <a:rPr lang="tr-TR">
                <a:highlight>
                  <a:srgbClr val="FFFF00"/>
                </a:highlight>
                <a:latin typeface="Consolas"/>
                <a:ea typeface="Consolas"/>
                <a:cs typeface="Consolas"/>
                <a:sym typeface="Consolas"/>
              </a:rPr>
              <a:t>topla</a:t>
            </a:r>
            <a:r>
              <a:rPr lang="tr-TR">
                <a:latin typeface="Consolas"/>
                <a:ea typeface="Consolas"/>
                <a:cs typeface="Consolas"/>
                <a:sym typeface="Consolas"/>
              </a:rPr>
              <a:t>(</a:t>
            </a:r>
            <a:r>
              <a:rPr lang="tr-TR">
                <a:solidFill>
                  <a:srgbClr val="0000FF"/>
                </a:solidFill>
                <a:latin typeface="Consolas"/>
                <a:ea typeface="Consolas"/>
                <a:cs typeface="Consolas"/>
                <a:sym typeface="Consolas"/>
              </a:rPr>
              <a:t>double</a:t>
            </a:r>
            <a:r>
              <a:rPr lang="tr-TR">
                <a:latin typeface="Consolas"/>
                <a:ea typeface="Consolas"/>
                <a:cs typeface="Consolas"/>
                <a:sym typeface="Consolas"/>
              </a:rPr>
              <a:t> a, </a:t>
            </a:r>
            <a:r>
              <a:rPr lang="tr-TR">
                <a:solidFill>
                  <a:srgbClr val="0000FF"/>
                </a:solidFill>
                <a:latin typeface="Consolas"/>
                <a:ea typeface="Consolas"/>
                <a:cs typeface="Consolas"/>
                <a:sym typeface="Consolas"/>
              </a:rPr>
              <a:t>double</a:t>
            </a:r>
            <a:r>
              <a:rPr lang="tr-TR">
                <a:latin typeface="Consolas"/>
                <a:ea typeface="Consolas"/>
                <a:cs typeface="Consolas"/>
                <a:sym typeface="Consolas"/>
              </a:rPr>
              <a:t> b) {</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cout &lt;&lt; endl &lt;&lt; "sum = " &lt;&lt; (a + b);</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endParaRPr>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a:solidFill>
                  <a:srgbClr val="0000FF"/>
                </a:solidFill>
                <a:latin typeface="Consolas"/>
                <a:ea typeface="Consolas"/>
                <a:cs typeface="Consolas"/>
                <a:sym typeface="Consolas"/>
              </a:rPr>
              <a:t>int</a:t>
            </a:r>
            <a:r>
              <a:rPr lang="tr-TR">
                <a:latin typeface="Consolas"/>
                <a:ea typeface="Consolas"/>
                <a:cs typeface="Consolas"/>
                <a:sym typeface="Consolas"/>
              </a:rPr>
              <a:t> main()</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topla(1, 2);</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topla(2.5, 5.5);</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    </a:t>
            </a:r>
            <a:r>
              <a:rPr lang="tr-TR">
                <a:solidFill>
                  <a:srgbClr val="0000FF"/>
                </a:solidFill>
                <a:latin typeface="Consolas"/>
                <a:ea typeface="Consolas"/>
                <a:cs typeface="Consolas"/>
                <a:sym typeface="Consolas"/>
              </a:rPr>
              <a:t>return</a:t>
            </a:r>
            <a:r>
              <a:rPr lang="tr-TR">
                <a:latin typeface="Consolas"/>
                <a:ea typeface="Consolas"/>
                <a:cs typeface="Consolas"/>
                <a:sym typeface="Consolas"/>
              </a:rPr>
              <a:t> 0;</a:t>
            </a:r>
            <a:endParaRPr/>
          </a:p>
          <a:p>
            <a:pPr marL="0" lvl="0" indent="0" algn="l" rtl="0">
              <a:lnSpc>
                <a:spcPct val="120000"/>
              </a:lnSpc>
              <a:spcBef>
                <a:spcPts val="0"/>
              </a:spcBef>
              <a:spcAft>
                <a:spcPts val="0"/>
              </a:spcAft>
              <a:buSzPct val="85000"/>
              <a:buNone/>
            </a:pPr>
            <a:r>
              <a:rPr lang="tr-TR">
                <a:latin typeface="Consolas"/>
                <a:ea typeface="Consolas"/>
                <a:cs typeface="Consolas"/>
                <a:sym typeface="Consolas"/>
              </a:rPr>
              <a: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9"/>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YAPICILARIN AŞIRI YÜKLENMESI…</a:t>
            </a:r>
            <a:endParaRPr/>
          </a:p>
        </p:txBody>
      </p:sp>
      <p:sp>
        <p:nvSpPr>
          <p:cNvPr id="311" name="Google Shape;311;p29"/>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190"/>
              <a:buNone/>
            </a:pPr>
            <a:r>
              <a:rPr lang="tr-TR" sz="1400">
                <a:solidFill>
                  <a:srgbClr val="0070C0"/>
                </a:solidFill>
                <a:latin typeface="Consolas"/>
                <a:ea typeface="Consolas"/>
                <a:cs typeface="Consolas"/>
                <a:sym typeface="Consolas"/>
              </a:rPr>
              <a:t>using</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namespace</a:t>
            </a:r>
            <a:r>
              <a:rPr lang="tr-TR" sz="1400">
                <a:latin typeface="Consolas"/>
                <a:ea typeface="Consolas"/>
                <a:cs typeface="Consolas"/>
                <a:sym typeface="Consolas"/>
              </a:rPr>
              <a:t> std;</a:t>
            </a:r>
            <a:endParaRPr/>
          </a:p>
          <a:p>
            <a:pPr marL="0" lvl="0" indent="0" algn="l" rtl="0">
              <a:lnSpc>
                <a:spcPct val="100000"/>
              </a:lnSpc>
              <a:spcBef>
                <a:spcPts val="0"/>
              </a:spcBef>
              <a:spcAft>
                <a:spcPts val="0"/>
              </a:spcAft>
              <a:buSzPts val="1190"/>
              <a:buNone/>
            </a:pPr>
            <a:r>
              <a:rPr lang="tr-TR" sz="1400">
                <a:solidFill>
                  <a:srgbClr val="0070C0"/>
                </a:solidFill>
                <a:latin typeface="Consolas"/>
                <a:ea typeface="Consolas"/>
                <a:cs typeface="Consolas"/>
                <a:sym typeface="Consolas"/>
              </a:rPr>
              <a:t>class</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70C0"/>
                </a:solidFill>
                <a:latin typeface="Consolas"/>
                <a:ea typeface="Consolas"/>
                <a:cs typeface="Consolas"/>
                <a:sym typeface="Consolas"/>
              </a:rPr>
              <a:t>float</a:t>
            </a:r>
            <a:r>
              <a:rPr lang="tr-TR" sz="1400">
                <a:latin typeface="Consolas"/>
                <a:ea typeface="Consolas"/>
                <a:cs typeface="Consolas"/>
                <a:sym typeface="Consolas"/>
              </a:rPr>
              <a:t> gercek, sanal;</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highlight>
                  <a:srgbClr val="FFFF00"/>
                </a:highlight>
                <a:latin typeface="Consolas"/>
                <a:ea typeface="Consolas"/>
                <a:cs typeface="Consolas"/>
                <a:sym typeface="Consolas"/>
              </a:rPr>
              <a:t>Complex</a:t>
            </a:r>
            <a:r>
              <a:rPr lang="tr-TR" sz="1400">
                <a:latin typeface="Consolas"/>
                <a:ea typeface="Consolas"/>
                <a:cs typeface="Consolas"/>
                <a:sym typeface="Consolas"/>
              </a:rPr>
              <a:t>() { </a:t>
            </a:r>
            <a:r>
              <a:rPr lang="tr-TR" sz="1400">
                <a:solidFill>
                  <a:srgbClr val="A5A5A5"/>
                </a:solidFill>
                <a:latin typeface="Consolas"/>
                <a:ea typeface="Consolas"/>
                <a:cs typeface="Consolas"/>
                <a:sym typeface="Consolas"/>
              </a:rPr>
              <a:t>// öntanımlı yapıcı (default constructor)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gercek = 0.0;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sanal = 0.0;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    </a:t>
            </a:r>
            <a:r>
              <a:rPr lang="tr-TR" sz="1400">
                <a:solidFill>
                  <a:srgbClr val="00B050"/>
                </a:solidFill>
                <a:highlight>
                  <a:srgbClr val="FFFF00"/>
                </a:highlight>
                <a:latin typeface="Consolas"/>
                <a:ea typeface="Consolas"/>
                <a:cs typeface="Consolas"/>
                <a:sym typeface="Consolas"/>
              </a:rPr>
              <a:t>Complex</a:t>
            </a:r>
            <a:r>
              <a:rPr lang="tr-TR" sz="1400">
                <a:latin typeface="Consolas"/>
                <a:ea typeface="Consolas"/>
                <a:cs typeface="Consolas"/>
                <a:sym typeface="Consolas"/>
              </a:rPr>
              <a:t>(</a:t>
            </a:r>
            <a:r>
              <a:rPr lang="tr-TR" sz="1400">
                <a:solidFill>
                  <a:srgbClr val="0070C0"/>
                </a:solidFill>
                <a:latin typeface="Consolas"/>
                <a:ea typeface="Consolas"/>
                <a:cs typeface="Consolas"/>
                <a:sym typeface="Consolas"/>
              </a:rPr>
              <a:t>float</a:t>
            </a:r>
            <a:r>
              <a:rPr lang="tr-TR" sz="1400">
                <a:latin typeface="Consolas"/>
                <a:ea typeface="Consolas"/>
                <a:cs typeface="Consolas"/>
                <a:sym typeface="Consolas"/>
              </a:rPr>
              <a:t> pGercek, </a:t>
            </a:r>
            <a:r>
              <a:rPr lang="tr-TR" sz="1400">
                <a:solidFill>
                  <a:srgbClr val="0070C0"/>
                </a:solidFill>
                <a:latin typeface="Consolas"/>
                <a:ea typeface="Consolas"/>
                <a:cs typeface="Consolas"/>
                <a:sym typeface="Consolas"/>
              </a:rPr>
              <a:t>float</a:t>
            </a:r>
            <a:r>
              <a:rPr lang="tr-TR" sz="1400">
                <a:latin typeface="Consolas"/>
                <a:ea typeface="Consolas"/>
                <a:cs typeface="Consolas"/>
                <a:sym typeface="Consolas"/>
              </a:rPr>
              <a:t> pSanal) : gercek(pGercek), sanal(pSanal)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//aşırı yüklenmiş yapıcı (overloaded constructor)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    </a:t>
            </a:r>
            <a:r>
              <a:rPr lang="tr-TR" sz="1400">
                <a:solidFill>
                  <a:srgbClr val="00B050"/>
                </a:solidFill>
                <a:highlight>
                  <a:srgbClr val="FFFF00"/>
                </a:highlight>
                <a:latin typeface="Consolas"/>
                <a:ea typeface="Consolas"/>
                <a:cs typeface="Consolas"/>
                <a:sym typeface="Consolas"/>
              </a:rPr>
              <a:t>Complex</a:t>
            </a:r>
            <a:r>
              <a:rPr lang="tr-TR" sz="1400">
                <a:latin typeface="Consolas"/>
                <a:ea typeface="Consolas"/>
                <a:cs typeface="Consolas"/>
                <a:sym typeface="Consolas"/>
              </a:rPr>
              <a:t>(</a:t>
            </a:r>
            <a:r>
              <a:rPr lang="tr-TR" sz="1400">
                <a:solidFill>
                  <a:srgbClr val="00B050"/>
                </a:solidFill>
                <a:highlight>
                  <a:srgbClr val="FFFF00"/>
                </a:highlight>
                <a:latin typeface="Consolas"/>
                <a:ea typeface="Consolas"/>
                <a:cs typeface="Consolas"/>
                <a:sym typeface="Consolas"/>
              </a:rPr>
              <a:t>Complex</a:t>
            </a:r>
            <a:r>
              <a:rPr lang="tr-TR" sz="1400">
                <a:latin typeface="Consolas"/>
                <a:ea typeface="Consolas"/>
                <a:cs typeface="Consolas"/>
                <a:sym typeface="Consolas"/>
              </a:rPr>
              <a:t>&amp; pComplex)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//aşırı yüklenmiş yapıcı (overloaded constructor)-copy constructor</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gercek=pComplex.gercek;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sanal=pComplex.sanal;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Diğer sayfada devam edecek…</a:t>
            </a:r>
            <a:endParaRPr/>
          </a:p>
        </p:txBody>
      </p:sp>
      <p:sp>
        <p:nvSpPr>
          <p:cNvPr id="312" name="Google Shape;312;p29"/>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Parametresi olmayan </a:t>
            </a:r>
            <a:r>
              <a:rPr lang="tr-TR" sz="1800">
                <a:solidFill>
                  <a:srgbClr val="0070C0"/>
                </a:solidFill>
              </a:rPr>
              <a:t>yapıcı</a:t>
            </a:r>
            <a:r>
              <a:rPr lang="tr-TR" sz="1800"/>
              <a:t> (</a:t>
            </a:r>
            <a:r>
              <a:rPr lang="tr-TR" sz="1800">
                <a:solidFill>
                  <a:srgbClr val="C00000"/>
                </a:solidFill>
              </a:rPr>
              <a:t>constructor</a:t>
            </a:r>
            <a:r>
              <a:rPr lang="tr-TR" sz="1800"/>
              <a:t>), </a:t>
            </a:r>
            <a:r>
              <a:rPr lang="tr-TR" sz="1800">
                <a:solidFill>
                  <a:srgbClr val="0070C0"/>
                </a:solidFill>
              </a:rPr>
              <a:t>ön tanımlı </a:t>
            </a:r>
            <a:r>
              <a:rPr lang="tr-TR" sz="1800"/>
              <a:t>(</a:t>
            </a:r>
            <a:r>
              <a:rPr lang="tr-TR" sz="1800">
                <a:solidFill>
                  <a:srgbClr val="C00000"/>
                </a:solidFill>
              </a:rPr>
              <a:t>default</a:t>
            </a:r>
            <a:r>
              <a:rPr lang="tr-TR" sz="1800"/>
              <a:t>) tapıcıdır.</a:t>
            </a:r>
            <a:endParaRPr/>
          </a:p>
          <a:p>
            <a:pPr marL="0" lvl="0" indent="0" algn="l" rtl="0">
              <a:lnSpc>
                <a:spcPct val="100000"/>
              </a:lnSpc>
              <a:spcBef>
                <a:spcPts val="600"/>
              </a:spcBef>
              <a:spcAft>
                <a:spcPts val="0"/>
              </a:spcAft>
              <a:buSzPts val="1530"/>
              <a:buNone/>
            </a:pPr>
            <a:r>
              <a:rPr lang="tr-TR" sz="1800"/>
              <a:t>Parametreleri farklı olacak istenildiği kadar </a:t>
            </a:r>
            <a:r>
              <a:rPr lang="tr-TR" sz="1800">
                <a:solidFill>
                  <a:srgbClr val="0070C0"/>
                </a:solidFill>
              </a:rPr>
              <a:t>yapıcı</a:t>
            </a:r>
            <a:r>
              <a:rPr lang="tr-TR" sz="1800"/>
              <a:t> (</a:t>
            </a:r>
            <a:r>
              <a:rPr lang="tr-TR" sz="1800">
                <a:solidFill>
                  <a:srgbClr val="C00000"/>
                </a:solidFill>
              </a:rPr>
              <a:t>constructor</a:t>
            </a:r>
            <a:r>
              <a:rPr lang="tr-TR" sz="1800"/>
              <a:t>) tanımlanabilir. Bu yapıcılara, </a:t>
            </a:r>
            <a:r>
              <a:rPr lang="tr-TR" sz="1800">
                <a:solidFill>
                  <a:srgbClr val="0070C0"/>
                </a:solidFill>
              </a:rPr>
              <a:t>aşırı</a:t>
            </a:r>
            <a:r>
              <a:rPr lang="tr-TR" sz="1800"/>
              <a:t> </a:t>
            </a:r>
            <a:r>
              <a:rPr lang="tr-TR" sz="1800">
                <a:solidFill>
                  <a:srgbClr val="0070C0"/>
                </a:solidFill>
              </a:rPr>
              <a:t>yüklenmiş</a:t>
            </a:r>
            <a:r>
              <a:rPr lang="tr-TR" sz="1800"/>
              <a:t> </a:t>
            </a:r>
            <a:r>
              <a:rPr lang="tr-TR" sz="1800">
                <a:solidFill>
                  <a:srgbClr val="0070C0"/>
                </a:solidFill>
              </a:rPr>
              <a:t>yapıcı</a:t>
            </a:r>
            <a:r>
              <a:rPr lang="tr-TR" sz="1800"/>
              <a:t> (</a:t>
            </a:r>
            <a:r>
              <a:rPr lang="tr-TR" sz="1800">
                <a:solidFill>
                  <a:srgbClr val="C00000"/>
                </a:solidFill>
              </a:rPr>
              <a:t>overloaded constructor</a:t>
            </a:r>
            <a:r>
              <a:rPr lang="tr-TR" sz="1800"/>
              <a:t>) adı verilir.</a:t>
            </a:r>
            <a:endParaRPr/>
          </a:p>
          <a:p>
            <a:pPr marL="0" lvl="0" indent="0" algn="l" rtl="0">
              <a:lnSpc>
                <a:spcPct val="100000"/>
              </a:lnSpc>
              <a:spcBef>
                <a:spcPts val="600"/>
              </a:spcBef>
              <a:spcAft>
                <a:spcPts val="0"/>
              </a:spcAft>
              <a:buSzPts val="1530"/>
              <a:buNone/>
            </a:pPr>
            <a:r>
              <a:rPr lang="tr-TR" sz="1800"/>
              <a:t>Mevcut bir nesnenin aynı </a:t>
            </a:r>
            <a:r>
              <a:rPr lang="tr-TR" sz="1800">
                <a:solidFill>
                  <a:srgbClr val="0070C0"/>
                </a:solidFill>
              </a:rPr>
              <a:t>durumlarına</a:t>
            </a:r>
            <a:r>
              <a:rPr lang="tr-TR" sz="1800"/>
              <a:t> (</a:t>
            </a:r>
            <a:r>
              <a:rPr lang="tr-TR" sz="1800">
                <a:solidFill>
                  <a:srgbClr val="C00000"/>
                </a:solidFill>
              </a:rPr>
              <a:t>state</a:t>
            </a:r>
            <a:r>
              <a:rPr lang="tr-TR" sz="1800"/>
              <a:t>)  sahip yeni bir nesne oluşturan yapıcıya </a:t>
            </a:r>
            <a:r>
              <a:rPr lang="tr-TR" sz="1800">
                <a:solidFill>
                  <a:srgbClr val="0070C0"/>
                </a:solidFill>
              </a:rPr>
              <a:t>kopya yapıcı </a:t>
            </a:r>
            <a:r>
              <a:rPr lang="tr-TR" sz="1800"/>
              <a:t>(</a:t>
            </a:r>
            <a:r>
              <a:rPr lang="tr-TR" sz="1800">
                <a:solidFill>
                  <a:srgbClr val="C00000"/>
                </a:solidFill>
              </a:rPr>
              <a:t>copy constructor</a:t>
            </a:r>
            <a:r>
              <a:rPr lang="tr-TR" sz="1800"/>
              <a:t>) adı verilir.</a:t>
            </a:r>
            <a:endParaRPr/>
          </a:p>
          <a:p>
            <a:pPr marL="0" lvl="0" indent="0" algn="l" rtl="0">
              <a:lnSpc>
                <a:spcPct val="100000"/>
              </a:lnSpc>
              <a:spcBef>
                <a:spcPts val="600"/>
              </a:spcBef>
              <a:spcAft>
                <a:spcPts val="0"/>
              </a:spcAft>
              <a:buSzPts val="1530"/>
              <a:buNone/>
            </a:pPr>
            <a:endParaRPr sz="1800"/>
          </a:p>
          <a:p>
            <a:pPr marL="0" lvl="0" indent="0" algn="l" rtl="0">
              <a:lnSpc>
                <a:spcPct val="100000"/>
              </a:lnSpc>
              <a:spcBef>
                <a:spcPts val="600"/>
              </a:spcBef>
              <a:spcAft>
                <a:spcPts val="0"/>
              </a:spcAft>
              <a:buSzPts val="1530"/>
              <a:buNone/>
            </a:pP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0"/>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YÖNTEMLERİN AŞIRI YÜKLENMESİ …</a:t>
            </a:r>
            <a:endParaRPr/>
          </a:p>
        </p:txBody>
      </p:sp>
      <p:sp>
        <p:nvSpPr>
          <p:cNvPr id="318" name="Google Shape;318;p30"/>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 Bir önceki sayfadan devam ediyor</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    void</a:t>
            </a: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yaz() </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//yaz yöntemi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cout&lt;&lt; gercek &lt;&lt; "+" &lt;&lt; sanal &lt;&lt; +"i"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yaz(</a:t>
            </a: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pKarakter)</a:t>
            </a:r>
            <a:r>
              <a:rPr lang="tr-TR" sz="1400">
                <a:latin typeface="Consolas"/>
                <a:ea typeface="Consolas"/>
                <a:cs typeface="Consolas"/>
                <a:sym typeface="Consolas"/>
              </a:rPr>
              <a:t> {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//aşırı yüklenmiş yaz yöntemi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pKarakter &lt;&lt; gercek &lt;&lt; "+" &lt;&lt; sanal &lt;&lt; +"i" &lt;&lt;pKarakter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yaz(</a:t>
            </a: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pIlkKarakter, </a:t>
            </a:r>
            <a:r>
              <a:rPr lang="tr-TR" sz="1400">
                <a:solidFill>
                  <a:srgbClr val="0000FF"/>
                </a:solidFill>
                <a:highlight>
                  <a:srgbClr val="FFFF00"/>
                </a:highlight>
                <a:latin typeface="Consolas"/>
                <a:ea typeface="Consolas"/>
                <a:cs typeface="Consolas"/>
                <a:sym typeface="Consolas"/>
              </a:rPr>
              <a:t>char</a:t>
            </a:r>
            <a:r>
              <a:rPr lang="tr-TR" sz="1400">
                <a:highlight>
                  <a:srgbClr val="FFFF00"/>
                </a:highlight>
                <a:latin typeface="Consolas"/>
                <a:ea typeface="Consolas"/>
                <a:cs typeface="Consolas"/>
                <a:sym typeface="Consolas"/>
              </a:rPr>
              <a:t> pSonKarakter) </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//aşırı yüklenmiş yaz yöntemi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pIlkKarakter &lt;&lt; gercek &lt;&lt; "+" &lt;&lt; sanal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&lt;&lt; "i" &lt;&lt; pSonKarakter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c1;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c1.gercek=1;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c1.sanal=1;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c1.yaz();             </a:t>
            </a:r>
            <a:r>
              <a:rPr lang="tr-TR" sz="1400">
                <a:solidFill>
                  <a:srgbClr val="A5A5A5"/>
                </a:solidFill>
                <a:latin typeface="Consolas"/>
                <a:ea typeface="Consolas"/>
                <a:cs typeface="Consolas"/>
                <a:sym typeface="Consolas"/>
              </a:rPr>
              <a:t>// 1+1i</a:t>
            </a:r>
            <a:endParaRPr/>
          </a:p>
          <a:p>
            <a:pPr marL="0" lvl="0" indent="0" algn="l" rtl="0">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    Complex</a:t>
            </a:r>
            <a:r>
              <a:rPr lang="tr-TR" sz="1400">
                <a:latin typeface="Consolas"/>
                <a:ea typeface="Consolas"/>
                <a:cs typeface="Consolas"/>
                <a:sym typeface="Consolas"/>
              </a:rPr>
              <a:t> c2(1.0,2.0);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c2.yaz();             </a:t>
            </a:r>
            <a:r>
              <a:rPr lang="tr-TR" sz="1400">
                <a:solidFill>
                  <a:srgbClr val="A5A5A5"/>
                </a:solidFill>
                <a:latin typeface="Consolas"/>
                <a:ea typeface="Consolas"/>
                <a:cs typeface="Consolas"/>
                <a:sym typeface="Consolas"/>
              </a:rPr>
              <a:t>// 1+2i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c2.yaz('@’);          </a:t>
            </a:r>
            <a:r>
              <a:rPr lang="tr-TR" sz="1400">
                <a:solidFill>
                  <a:srgbClr val="A5A5A5"/>
                </a:solidFill>
                <a:latin typeface="Consolas"/>
                <a:ea typeface="Consolas"/>
                <a:cs typeface="Consolas"/>
                <a:sym typeface="Consolas"/>
              </a:rPr>
              <a:t>// @1+2i@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c2.yaz('[', ']’);     </a:t>
            </a:r>
            <a:r>
              <a:rPr lang="tr-TR" sz="1400">
                <a:solidFill>
                  <a:srgbClr val="A5A5A5"/>
                </a:solidFill>
                <a:latin typeface="Consolas"/>
                <a:ea typeface="Consolas"/>
                <a:cs typeface="Consolas"/>
                <a:sym typeface="Consolas"/>
              </a:rPr>
              <a:t>// [1+2i]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c3 = c1;      </a:t>
            </a:r>
            <a:r>
              <a:rPr lang="tr-TR" sz="1400">
                <a:solidFill>
                  <a:srgbClr val="A5A5A5"/>
                </a:solidFill>
                <a:latin typeface="Consolas"/>
                <a:ea typeface="Consolas"/>
                <a:cs typeface="Consolas"/>
                <a:sym typeface="Consolas"/>
              </a:rPr>
              <a:t>// kopya yapıcı Complex(Complex&amp; pComplex) icra edilir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c3.yaz();             </a:t>
            </a:r>
            <a:r>
              <a:rPr lang="tr-TR" sz="1400">
                <a:solidFill>
                  <a:srgbClr val="A5A5A5"/>
                </a:solidFill>
                <a:latin typeface="Consolas"/>
                <a:ea typeface="Consolas"/>
                <a:cs typeface="Consolas"/>
                <a:sym typeface="Consolas"/>
              </a:rPr>
              <a:t>// 1+1i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319" name="Google Shape;319;p30"/>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530"/>
              <a:buNone/>
            </a:pPr>
            <a:r>
              <a:rPr lang="tr-TR" sz="1800"/>
              <a:t>Yine </a:t>
            </a:r>
            <a:r>
              <a:rPr lang="tr-TR" sz="1800">
                <a:solidFill>
                  <a:schemeClr val="dk1"/>
                </a:solidFill>
                <a:latin typeface="Consolas"/>
                <a:ea typeface="Consolas"/>
                <a:cs typeface="Consolas"/>
                <a:sym typeface="Consolas"/>
              </a:rPr>
              <a:t>Complex</a:t>
            </a:r>
            <a:r>
              <a:rPr lang="tr-TR" sz="1800"/>
              <a:t> sınıfı için konsola karmaşık sayıyı yazdıran metotlar yanda verilmiştir.</a:t>
            </a:r>
            <a:endParaRPr/>
          </a:p>
          <a:p>
            <a:pPr marL="285750" lvl="0" indent="-285750" algn="l" rtl="0">
              <a:lnSpc>
                <a:spcPct val="100000"/>
              </a:lnSpc>
              <a:spcBef>
                <a:spcPts val="600"/>
              </a:spcBef>
              <a:spcAft>
                <a:spcPts val="0"/>
              </a:spcAft>
              <a:buSzPts val="1530"/>
              <a:buFont typeface="Arial"/>
              <a:buChar char="•"/>
            </a:pPr>
            <a:r>
              <a:rPr lang="tr-TR" sz="1800"/>
              <a:t>İlk </a:t>
            </a:r>
            <a:r>
              <a:rPr lang="tr-TR" sz="1800">
                <a:solidFill>
                  <a:schemeClr val="dk1"/>
                </a:solidFill>
                <a:latin typeface="Consolas"/>
                <a:ea typeface="Consolas"/>
                <a:cs typeface="Consolas"/>
                <a:sym typeface="Consolas"/>
              </a:rPr>
              <a:t>yaz</a:t>
            </a:r>
            <a:r>
              <a:rPr lang="tr-TR" sz="1800"/>
              <a:t> metodunda konsola  1+1i şeklinde bir çıktı gönderecektir.</a:t>
            </a:r>
            <a:endParaRPr/>
          </a:p>
          <a:p>
            <a:pPr marL="285750" lvl="0" indent="-285750" algn="l" rtl="0">
              <a:lnSpc>
                <a:spcPct val="100000"/>
              </a:lnSpc>
              <a:spcBef>
                <a:spcPts val="600"/>
              </a:spcBef>
              <a:spcAft>
                <a:spcPts val="0"/>
              </a:spcAft>
              <a:buSzPts val="1530"/>
              <a:buFont typeface="Arial"/>
              <a:buChar char="•"/>
            </a:pPr>
            <a:r>
              <a:rPr lang="tr-TR" sz="1800"/>
              <a:t>İkinci aşırı yüklenmiş </a:t>
            </a:r>
            <a:r>
              <a:rPr lang="tr-TR" sz="1800">
                <a:solidFill>
                  <a:schemeClr val="dk1"/>
                </a:solidFill>
                <a:latin typeface="Consolas"/>
                <a:ea typeface="Consolas"/>
                <a:cs typeface="Consolas"/>
                <a:sym typeface="Consolas"/>
              </a:rPr>
              <a:t>yaz</a:t>
            </a:r>
            <a:r>
              <a:rPr lang="tr-TR" sz="1800"/>
              <a:t> metodunda ise argüman olarak verilen karakter arasında konsola çıktı gönderilecektir.</a:t>
            </a:r>
            <a:endParaRPr/>
          </a:p>
          <a:p>
            <a:pPr marL="285750" lvl="0" indent="-285750" algn="l" rtl="0">
              <a:lnSpc>
                <a:spcPct val="100000"/>
              </a:lnSpc>
              <a:spcBef>
                <a:spcPts val="600"/>
              </a:spcBef>
              <a:spcAft>
                <a:spcPts val="0"/>
              </a:spcAft>
              <a:buSzPts val="1530"/>
              <a:buFont typeface="Arial"/>
              <a:buChar char="•"/>
            </a:pPr>
            <a:r>
              <a:rPr lang="tr-TR" sz="1800"/>
              <a:t>Üçüncü aşırı yüklenmiş </a:t>
            </a:r>
            <a:r>
              <a:rPr lang="tr-TR" sz="1800">
                <a:solidFill>
                  <a:schemeClr val="dk1"/>
                </a:solidFill>
                <a:latin typeface="Consolas"/>
                <a:ea typeface="Consolas"/>
                <a:cs typeface="Consolas"/>
                <a:sym typeface="Consolas"/>
              </a:rPr>
              <a:t>yaz</a:t>
            </a:r>
            <a:r>
              <a:rPr lang="tr-TR" sz="1800"/>
              <a:t> metodunda ise  verilen ilk ve son karakter arasına karmaşık sayı konsola gönderilmektedir.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1"/>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KALITIM DURUMUNDA YAPICILARIN AŞIRI YÜKLENMESI</a:t>
            </a:r>
            <a:endParaRPr/>
          </a:p>
        </p:txBody>
      </p:sp>
      <p:sp>
        <p:nvSpPr>
          <p:cNvPr id="325" name="Google Shape;325;p31"/>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using</a:t>
            </a:r>
            <a:r>
              <a:rPr lang="tr-TR" sz="1400">
                <a:latin typeface="Consolas"/>
                <a:ea typeface="Consolas"/>
                <a:cs typeface="Consolas"/>
                <a:sym typeface="Consolas"/>
              </a:rPr>
              <a:t> namespace std;</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class</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//Genel/Taban Sınıf</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adi;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soyadi;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 { </a:t>
            </a:r>
            <a:r>
              <a:rPr lang="tr-TR" sz="1400">
                <a:solidFill>
                  <a:srgbClr val="A5A5A5"/>
                </a:solidFill>
                <a:latin typeface="Consolas"/>
                <a:ea typeface="Consolas"/>
                <a:cs typeface="Consolas"/>
                <a:sym typeface="Consolas"/>
              </a:rPr>
              <a:t>//öntanımlı yapıcı (default constructor)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adi="İlhan"; soyadi="ÖZKAN";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pAdi,</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pSoyadi) { </a:t>
            </a:r>
            <a:r>
              <a:rPr lang="tr-TR" sz="1400">
                <a:solidFill>
                  <a:srgbClr val="A5A5A5"/>
                </a:solidFill>
                <a:highlight>
                  <a:srgbClr val="FFFF00"/>
                </a:highlight>
                <a:latin typeface="Consolas"/>
                <a:ea typeface="Consolas"/>
                <a:cs typeface="Consolas"/>
                <a:sym typeface="Consolas"/>
              </a:rPr>
              <a:t>//aşırı yüklenmiş yapıcı</a:t>
            </a: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adi=pAdi; soyadi=pSoyadi;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 Yukarıdaki aşırı yüklenmiş yapıcı aşağıdaki gibi de tanımlanabilir.</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r>
              <a:rPr lang="tr-TR" sz="1400">
                <a:solidFill>
                  <a:srgbClr val="A5A5A5"/>
                </a:solidFill>
                <a:highlight>
                  <a:srgbClr val="FFFF00"/>
                </a:highlight>
                <a:latin typeface="Consolas"/>
                <a:ea typeface="Consolas"/>
                <a:cs typeface="Consolas"/>
                <a:sym typeface="Consolas"/>
              </a:rPr>
              <a:t>Kisi(string pAdi,string pSoyadi):adi(pAdi),soyadi(pSoyadi) {</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//Ortak Davranışlar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kandiniTanit()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adi &lt;&lt; " " &lt;&lt; soyadi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//Sonraki Sayfada Devam Ediyor</a:t>
            </a:r>
            <a:endParaRPr/>
          </a:p>
        </p:txBody>
      </p:sp>
      <p:sp>
        <p:nvSpPr>
          <p:cNvPr id="326" name="Google Shape;326;p31"/>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Yanda taban sınıfta iki farklı yapıcı tanımlanmıştır.</a:t>
            </a:r>
            <a:endParaRPr/>
          </a:p>
          <a:p>
            <a:pPr marL="285750" lvl="0" indent="-285750" algn="l" rtl="0">
              <a:lnSpc>
                <a:spcPct val="100000"/>
              </a:lnSpc>
              <a:spcBef>
                <a:spcPts val="600"/>
              </a:spcBef>
              <a:spcAft>
                <a:spcPts val="0"/>
              </a:spcAft>
              <a:buSzPts val="1190"/>
              <a:buFont typeface="Arial"/>
              <a:buChar char="•"/>
            </a:pPr>
            <a:r>
              <a:rPr lang="tr-TR"/>
              <a:t>Bunlardan ilki hiçbir parametre verilmeden adı ve soyadının ön tanımlı değerini belirler.</a:t>
            </a:r>
            <a:endParaRPr/>
          </a:p>
          <a:p>
            <a:pPr marL="285750" lvl="0" indent="-285750" algn="l" rtl="0">
              <a:lnSpc>
                <a:spcPct val="100000"/>
              </a:lnSpc>
              <a:spcBef>
                <a:spcPts val="600"/>
              </a:spcBef>
              <a:spcAft>
                <a:spcPts val="0"/>
              </a:spcAft>
              <a:buSzPts val="1190"/>
              <a:buFont typeface="Arial"/>
              <a:buChar char="•"/>
            </a:pPr>
            <a:r>
              <a:rPr lang="tr-TR"/>
              <a:t>İkinci aşırı yüklenmiş yapıcı ise nesne imal edilirken adı ve soyadını verilen parametreye  göre imal eder. </a:t>
            </a:r>
            <a:r>
              <a:rPr lang="tr-TR">
                <a:highlight>
                  <a:srgbClr val="FFFF00"/>
                </a:highlight>
              </a:rPr>
              <a:t>İkinci yapıcı açıklama kısmındaki şekliyle de tanımlanabilirdi.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2"/>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KALITIM DURUMUNDA YAPICILARIN AŞIRI YÜKLENMESI…</a:t>
            </a:r>
            <a:endParaRPr/>
          </a:p>
        </p:txBody>
      </p:sp>
      <p:sp>
        <p:nvSpPr>
          <p:cNvPr id="332" name="Google Shape;332;p32"/>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//Önceki Sayfadan Devam Ediyor</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class</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Personel</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 </a:t>
            </a:r>
            <a:r>
              <a:rPr lang="tr-TR" sz="1400">
                <a:solidFill>
                  <a:srgbClr val="A5A5A5"/>
                </a:solidFill>
                <a:latin typeface="Consolas"/>
                <a:ea typeface="Consolas"/>
                <a:cs typeface="Consolas"/>
                <a:sym typeface="Consolas"/>
              </a:rPr>
              <a:t>//Özel/Türemiş Sınıf</a:t>
            </a:r>
            <a:endParaRPr/>
          </a:p>
          <a:p>
            <a:pPr marL="0" lvl="0" indent="0" algn="l" rtl="0">
              <a:lnSpc>
                <a:spcPct val="100000"/>
              </a:lnSpc>
              <a:spcBef>
                <a:spcPts val="0"/>
              </a:spcBef>
              <a:spcAft>
                <a:spcPts val="0"/>
              </a:spcAft>
              <a:buSzPts val="1190"/>
              <a:buNone/>
            </a:pP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 Öğretmene özel özellikler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unvan;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Personel():</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 </a:t>
            </a:r>
            <a:r>
              <a:rPr lang="tr-TR" sz="1400">
                <a:solidFill>
                  <a:srgbClr val="A5A5A5"/>
                </a:solidFill>
                <a:latin typeface="Consolas"/>
                <a:ea typeface="Consolas"/>
                <a:cs typeface="Consolas"/>
                <a:sym typeface="Consolas"/>
              </a:rPr>
              <a:t>//öntanımlı yapıcı</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unvan="Muhasebeci";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Personel</a:t>
            </a:r>
            <a:r>
              <a:rPr lang="tr-TR" sz="1400">
                <a:latin typeface="Consolas"/>
                <a:ea typeface="Consolas"/>
                <a:cs typeface="Consolas"/>
                <a:sym typeface="Consolas"/>
              </a:rPr>
              <a:t>(</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pAdi,</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pSoyadi,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pUnvan):</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(pAdi,pSoyadi)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highlight>
                  <a:srgbClr val="FFFF00"/>
                </a:highlight>
                <a:latin typeface="Consolas"/>
                <a:ea typeface="Consolas"/>
                <a:cs typeface="Consolas"/>
                <a:sym typeface="Consolas"/>
              </a:rPr>
              <a:t>//aşırı yüklenmiş yapıcı</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unvan=pUnvan;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ilhan;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ilhan.kandiniTanit();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veli("Veli","YILDIZ");</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veli.kandiniTanit();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Personel</a:t>
            </a:r>
            <a:r>
              <a:rPr lang="tr-TR" sz="1400">
                <a:latin typeface="Consolas"/>
                <a:ea typeface="Consolas"/>
                <a:cs typeface="Consolas"/>
                <a:sym typeface="Consolas"/>
              </a:rPr>
              <a:t> hasan;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hasan.kandiniTanit();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Personel</a:t>
            </a:r>
            <a:r>
              <a:rPr lang="tr-TR" sz="1400">
                <a:latin typeface="Consolas"/>
                <a:ea typeface="Consolas"/>
                <a:cs typeface="Consolas"/>
                <a:sym typeface="Consolas"/>
              </a:rPr>
              <a:t> kemal("Kemal","TÜRK","Araştırma Görevlisi");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kemal.kandiniTanit();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333" name="Google Shape;333;p32"/>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Türeyen sınıfta ise;</a:t>
            </a:r>
            <a:endParaRPr/>
          </a:p>
          <a:p>
            <a:pPr marL="0" lvl="0" indent="0" algn="l" rtl="0">
              <a:lnSpc>
                <a:spcPct val="100000"/>
              </a:lnSpc>
              <a:spcBef>
                <a:spcPts val="600"/>
              </a:spcBef>
              <a:spcAft>
                <a:spcPts val="0"/>
              </a:spcAft>
              <a:buSzPts val="1190"/>
              <a:buNone/>
            </a:pPr>
            <a:r>
              <a:rPr lang="tr-TR"/>
              <a:t>Nesne imal edildiğinde, yeni eklenen unvan özelliğinin ön tanımlı olarak belirlenmesini sağlar.</a:t>
            </a:r>
            <a:endParaRPr/>
          </a:p>
          <a:p>
            <a:pPr marL="0" lvl="0" indent="0" algn="l" rtl="0">
              <a:lnSpc>
                <a:spcPct val="100000"/>
              </a:lnSpc>
              <a:spcBef>
                <a:spcPts val="600"/>
              </a:spcBef>
              <a:spcAft>
                <a:spcPts val="0"/>
              </a:spcAft>
              <a:buSzPts val="1190"/>
              <a:buNone/>
            </a:pPr>
            <a:r>
              <a:rPr lang="tr-TR"/>
              <a:t>İkinci aşırı yüklenmiş yapıcı ise parametre olarak alınan unvan ile nesne imal eder.</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3"/>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İŞLEÇLERIN</a:t>
            </a:r>
            <a:br>
              <a:rPr lang="tr-TR"/>
            </a:br>
            <a:r>
              <a:rPr lang="tr-TR"/>
              <a:t>(OPERATOR) AŞIRI YÜKLENMESI</a:t>
            </a:r>
            <a:endParaRPr/>
          </a:p>
        </p:txBody>
      </p:sp>
      <p:sp>
        <p:nvSpPr>
          <p:cNvPr id="339" name="Google Shape;339;p33"/>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using</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namespace</a:t>
            </a:r>
            <a:r>
              <a:rPr lang="tr-TR" sz="1400">
                <a:latin typeface="Consolas"/>
                <a:ea typeface="Consolas"/>
                <a:cs typeface="Consolas"/>
                <a:sym typeface="Consolas"/>
              </a:rPr>
              <a:t> std;</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class</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float</a:t>
            </a:r>
            <a:r>
              <a:rPr lang="tr-TR" sz="1400">
                <a:latin typeface="Consolas"/>
                <a:ea typeface="Consolas"/>
                <a:cs typeface="Consolas"/>
                <a:sym typeface="Consolas"/>
              </a:rPr>
              <a:t> gercek, sanal;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 </a:t>
            </a:r>
            <a:r>
              <a:rPr lang="tr-TR" sz="1400">
                <a:solidFill>
                  <a:srgbClr val="A5A5A5"/>
                </a:solidFill>
                <a:latin typeface="Consolas"/>
                <a:ea typeface="Consolas"/>
                <a:cs typeface="Consolas"/>
                <a:sym typeface="Consolas"/>
              </a:rPr>
              <a:t>// öntanımlı yapıcı (default constructor)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gercek = 0.0;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sanal = 0.0;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    Complex</a:t>
            </a:r>
            <a:r>
              <a:rPr lang="tr-TR" sz="1400">
                <a:latin typeface="Consolas"/>
                <a:ea typeface="Consolas"/>
                <a:cs typeface="Consolas"/>
                <a:sym typeface="Consolas"/>
              </a:rPr>
              <a:t>(float pGercek, float pSanal) : gercek(pGercek), sanal(pSanal)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//aşırı yüklenmiş yapıcı (overloaded constructor)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operator+(</a:t>
            </a:r>
            <a:r>
              <a:rPr lang="tr-TR" sz="1400">
                <a:solidFill>
                  <a:srgbClr val="0000FF"/>
                </a:solidFill>
                <a:highlight>
                  <a:srgbClr val="FFFF00"/>
                </a:highlight>
                <a:latin typeface="Consolas"/>
                <a:ea typeface="Consolas"/>
                <a:cs typeface="Consolas"/>
                <a:sym typeface="Consolas"/>
              </a:rPr>
              <a:t>const</a:t>
            </a:r>
            <a:r>
              <a:rPr lang="tr-TR" sz="1400">
                <a:highlight>
                  <a:srgbClr val="FFFF00"/>
                </a:highlight>
                <a:latin typeface="Consolas"/>
                <a:ea typeface="Consolas"/>
                <a:cs typeface="Consolas"/>
                <a:sym typeface="Consolas"/>
              </a:rPr>
              <a:t> Complex&amp;</a:t>
            </a:r>
            <a:r>
              <a:rPr lang="tr-TR" sz="1400">
                <a:latin typeface="Consolas"/>
                <a:ea typeface="Consolas"/>
                <a:cs typeface="Consolas"/>
                <a:sym typeface="Consolas"/>
              </a:rPr>
              <a:t> pComplex)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 + işleci aşırıyükleniyor (overloading): iki karmaşık sayı</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sum;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sum.gercek = this-&gt;gercek + pComplex.gercek;</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sum.sanal = this-&gt;sanal + pComplex.sanal;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sum;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a:t>
            </a:r>
            <a:r>
              <a:rPr lang="tr-TR" sz="1400">
                <a:highlight>
                  <a:srgbClr val="FFFF00"/>
                </a:highlight>
                <a:latin typeface="Consolas"/>
                <a:ea typeface="Consolas"/>
                <a:cs typeface="Consolas"/>
                <a:sym typeface="Consolas"/>
              </a:rPr>
              <a:t>operator+(</a:t>
            </a:r>
            <a:r>
              <a:rPr lang="tr-TR" sz="1400">
                <a:solidFill>
                  <a:srgbClr val="0000FF"/>
                </a:solidFill>
                <a:highlight>
                  <a:srgbClr val="FFFF00"/>
                </a:highlight>
                <a:latin typeface="Consolas"/>
                <a:ea typeface="Consolas"/>
                <a:cs typeface="Consolas"/>
                <a:sym typeface="Consolas"/>
              </a:rPr>
              <a:t>const</a:t>
            </a:r>
            <a:r>
              <a:rPr lang="tr-TR" sz="1400">
                <a:highlight>
                  <a:srgbClr val="FFFF00"/>
                </a:highlight>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float</a:t>
            </a:r>
            <a:r>
              <a:rPr lang="tr-TR" sz="1400">
                <a:latin typeface="Consolas"/>
                <a:ea typeface="Consolas"/>
                <a:cs typeface="Consolas"/>
                <a:sym typeface="Consolas"/>
              </a:rPr>
              <a:t> pFloat)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 + işleci aşırı yükleniyor (overloading): karmaşık sayı ile gerçek sayı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sum;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sum.gercek = this-&gt;gercek + pFloat;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sum.sanal = this-&gt;sanal;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sum;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Diğer sayfada devam edecek…</a:t>
            </a:r>
            <a:endParaRPr/>
          </a:p>
        </p:txBody>
      </p:sp>
      <p:sp>
        <p:nvSpPr>
          <p:cNvPr id="340" name="Google Shape;340;p33"/>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5000"/>
              <a:buNone/>
            </a:pPr>
            <a:r>
              <a:rPr lang="tr-TR" sz="1800"/>
              <a:t>Yanda karmaşık sayı sınıfından imal edilecek nesnelerin toplama </a:t>
            </a:r>
            <a:r>
              <a:rPr lang="tr-TR" sz="1800">
                <a:solidFill>
                  <a:srgbClr val="0070C0"/>
                </a:solidFill>
              </a:rPr>
              <a:t>işlecine</a:t>
            </a:r>
            <a:r>
              <a:rPr lang="tr-TR" sz="1800"/>
              <a:t> (</a:t>
            </a:r>
            <a:r>
              <a:rPr lang="tr-TR" sz="1800">
                <a:solidFill>
                  <a:srgbClr val="C00000"/>
                </a:solidFill>
              </a:rPr>
              <a:t>operatör</a:t>
            </a:r>
            <a:r>
              <a:rPr lang="tr-TR" sz="1800"/>
              <a:t>) </a:t>
            </a:r>
            <a:r>
              <a:rPr lang="tr-TR" sz="1800">
                <a:solidFill>
                  <a:srgbClr val="0070C0"/>
                </a:solidFill>
              </a:rPr>
              <a:t>işlenen</a:t>
            </a:r>
            <a:r>
              <a:rPr lang="tr-TR" sz="1800"/>
              <a:t> (</a:t>
            </a:r>
            <a:r>
              <a:rPr lang="tr-TR" sz="1800">
                <a:solidFill>
                  <a:srgbClr val="C00000"/>
                </a:solidFill>
              </a:rPr>
              <a:t>operand</a:t>
            </a:r>
            <a:r>
              <a:rPr lang="tr-TR" sz="1800"/>
              <a:t>) olarak girmesi durumunda işlece önyükleme yapılmıştır. </a:t>
            </a:r>
            <a:endParaRPr/>
          </a:p>
          <a:p>
            <a:pPr marL="0" lvl="0" indent="0" algn="l" rtl="0">
              <a:lnSpc>
                <a:spcPct val="100000"/>
              </a:lnSpc>
              <a:spcBef>
                <a:spcPts val="600"/>
              </a:spcBef>
              <a:spcAft>
                <a:spcPts val="0"/>
              </a:spcAft>
              <a:buSzPct val="85000"/>
              <a:buNone/>
            </a:pPr>
            <a:r>
              <a:rPr lang="tr-TR" sz="1800"/>
              <a:t>Karmaşık sayının toplama işleciyle işlenebilmesi için iki farklı aşırı yükleme yapılmıştır;</a:t>
            </a:r>
            <a:endParaRPr/>
          </a:p>
          <a:p>
            <a:pPr marL="285750" lvl="0" indent="-285750" algn="l" rtl="0">
              <a:lnSpc>
                <a:spcPct val="100000"/>
              </a:lnSpc>
              <a:spcBef>
                <a:spcPts val="600"/>
              </a:spcBef>
              <a:spcAft>
                <a:spcPts val="0"/>
              </a:spcAft>
              <a:buSzPct val="85000"/>
              <a:buFont typeface="Arial"/>
              <a:buChar char="•"/>
            </a:pPr>
            <a:r>
              <a:rPr lang="tr-TR" sz="1800"/>
              <a:t>İlk aşırı yüklemede iki karmaşık sayı toplama işlecine işlenen olarak girmesi durumu kodlanmıştır.</a:t>
            </a:r>
            <a:endParaRPr/>
          </a:p>
          <a:p>
            <a:pPr marL="285750" lvl="0" indent="-285750" algn="l" rtl="0">
              <a:lnSpc>
                <a:spcPct val="100000"/>
              </a:lnSpc>
              <a:spcBef>
                <a:spcPts val="600"/>
              </a:spcBef>
              <a:spcAft>
                <a:spcPts val="0"/>
              </a:spcAft>
              <a:buSzPct val="85000"/>
              <a:buFont typeface="Arial"/>
              <a:buChar char="•"/>
            </a:pPr>
            <a:r>
              <a:rPr lang="tr-TR" sz="1800"/>
              <a:t>İkinci aşırı yüklemede ise bir  karmaşık sayının bir gerçek sayı ile toplama işlecine işlenen olarak girmesi durumu kodlanmıştır.</a:t>
            </a:r>
            <a:endParaRPr/>
          </a:p>
          <a:p>
            <a:pPr marL="285750" lvl="0" indent="-195881" algn="l" rtl="0">
              <a:lnSpc>
                <a:spcPct val="100000"/>
              </a:lnSpc>
              <a:spcBef>
                <a:spcPts val="600"/>
              </a:spcBef>
              <a:spcAft>
                <a:spcPts val="0"/>
              </a:spcAft>
              <a:buSzPct val="85000"/>
              <a:buFont typeface="Arial"/>
              <a:buNone/>
            </a:pP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3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İŞLEÇLERIN</a:t>
            </a:r>
            <a:br>
              <a:rPr lang="tr-TR"/>
            </a:br>
            <a:r>
              <a:rPr lang="tr-TR"/>
              <a:t>(OPERATOR) AŞIRI YÜKLENMESI …</a:t>
            </a:r>
            <a:endParaRPr/>
          </a:p>
        </p:txBody>
      </p:sp>
      <p:sp>
        <p:nvSpPr>
          <p:cNvPr id="347" name="Google Shape;347;p3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 Bir önceki sayfadan devam ediyor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FF0000"/>
                </a:solidFill>
                <a:highlight>
                  <a:srgbClr val="FFFF00"/>
                </a:highlight>
                <a:latin typeface="Consolas"/>
                <a:ea typeface="Consolas"/>
                <a:cs typeface="Consolas"/>
                <a:sym typeface="Consolas"/>
              </a:rPr>
              <a:t>friend</a:t>
            </a:r>
            <a:r>
              <a:rPr lang="tr-TR" sz="1400">
                <a:latin typeface="Consolas"/>
                <a:ea typeface="Consolas"/>
                <a:cs typeface="Consolas"/>
                <a:sym typeface="Consolas"/>
              </a:rPr>
              <a:t> ostream&amp; operator&lt;&lt;(ostream&amp; output, </a:t>
            </a:r>
            <a:r>
              <a:rPr lang="tr-TR" sz="1400">
                <a:solidFill>
                  <a:srgbClr val="0000FF"/>
                </a:solidFill>
                <a:latin typeface="Consolas"/>
                <a:ea typeface="Consolas"/>
                <a:cs typeface="Consolas"/>
                <a:sym typeface="Consolas"/>
              </a:rPr>
              <a:t>const</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&amp; pComplex)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ostream sınıfına, pComplex nesnesindeki mahrem (private) ve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korumalı (protected) üyelere erişme yetkisi, friend anahtar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kelimesiyle verilmiştir.</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output &lt;&lt; </a:t>
            </a:r>
            <a:r>
              <a:rPr lang="tr-TR" sz="1400">
                <a:highlight>
                  <a:srgbClr val="FFFF00"/>
                </a:highlight>
                <a:latin typeface="Consolas"/>
                <a:ea typeface="Consolas"/>
                <a:cs typeface="Consolas"/>
                <a:sym typeface="Consolas"/>
              </a:rPr>
              <a:t>pComplex.gercek </a:t>
            </a:r>
            <a:r>
              <a:rPr lang="tr-TR" sz="1400">
                <a:latin typeface="Consolas"/>
                <a:ea typeface="Consolas"/>
                <a:cs typeface="Consolas"/>
                <a:sym typeface="Consolas"/>
              </a:rPr>
              <a:t>&lt;&lt; "+" &lt;&lt; </a:t>
            </a:r>
            <a:r>
              <a:rPr lang="tr-TR" sz="1400">
                <a:highlight>
                  <a:srgbClr val="FFFF00"/>
                </a:highlight>
                <a:latin typeface="Consolas"/>
                <a:ea typeface="Consolas"/>
                <a:cs typeface="Consolas"/>
                <a:sym typeface="Consolas"/>
              </a:rPr>
              <a:t>pComplex.sanal</a:t>
            </a:r>
            <a:r>
              <a:rPr lang="tr-TR" sz="1400">
                <a:latin typeface="Consolas"/>
                <a:ea typeface="Consolas"/>
                <a:cs typeface="Consolas"/>
                <a:sym typeface="Consolas"/>
              </a:rPr>
              <a:t> &lt;&lt; +"i";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output;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c1;</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c2(1.0,2.0);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c1 = c1 + 4.0;  </a:t>
            </a:r>
            <a:r>
              <a:rPr lang="tr-TR" sz="1400">
                <a:solidFill>
                  <a:srgbClr val="A5A5A5"/>
                </a:solidFill>
                <a:latin typeface="Consolas"/>
                <a:ea typeface="Consolas"/>
                <a:cs typeface="Consolas"/>
                <a:sym typeface="Consolas"/>
              </a:rPr>
              <a:t>//Complex operator+(const float pFloat) icra edilir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Complex</a:t>
            </a:r>
            <a:r>
              <a:rPr lang="tr-TR" sz="1400">
                <a:latin typeface="Consolas"/>
                <a:ea typeface="Consolas"/>
                <a:cs typeface="Consolas"/>
                <a:sym typeface="Consolas"/>
              </a:rPr>
              <a:t> c3 = c1 + c2; </a:t>
            </a:r>
            <a:r>
              <a:rPr lang="tr-TR" sz="1400">
                <a:solidFill>
                  <a:srgbClr val="A5A5A5"/>
                </a:solidFill>
                <a:latin typeface="Consolas"/>
                <a:ea typeface="Consolas"/>
                <a:cs typeface="Consolas"/>
                <a:sym typeface="Consolas"/>
              </a:rPr>
              <a:t>//Complex operator+(const Complex&amp; pComplex) icra edilir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Aşağıdaki örneklerde </a:t>
            </a:r>
            <a:r>
              <a:rPr lang="tr-TR" sz="1400">
                <a:solidFill>
                  <a:srgbClr val="A5A5A5"/>
                </a:solidFill>
                <a:highlight>
                  <a:srgbClr val="FFFF00"/>
                </a:highlight>
                <a:latin typeface="Consolas"/>
                <a:ea typeface="Consolas"/>
                <a:cs typeface="Consolas"/>
                <a:sym typeface="Consolas"/>
              </a:rPr>
              <a:t>friend ostream&amp; operator&lt;&lt;(ostream&amp; output, </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   const Complex&amp; pComplex)</a:t>
            </a:r>
            <a:r>
              <a:rPr lang="tr-TR" sz="1400">
                <a:solidFill>
                  <a:srgbClr val="A5A5A5"/>
                </a:solidFill>
                <a:latin typeface="Consolas"/>
                <a:ea typeface="Consolas"/>
                <a:cs typeface="Consolas"/>
                <a:sym typeface="Consolas"/>
              </a:rPr>
              <a:t> icra edilir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"c1: " &lt;&lt; c1 &lt;&lt; endl;       </a:t>
            </a:r>
            <a:r>
              <a:rPr lang="tr-TR" sz="1400">
                <a:solidFill>
                  <a:srgbClr val="A5A5A5"/>
                </a:solidFill>
                <a:latin typeface="Consolas"/>
                <a:ea typeface="Consolas"/>
                <a:cs typeface="Consolas"/>
                <a:sym typeface="Consolas"/>
              </a:rPr>
              <a:t>// 4+0i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"c2: " &lt;&lt; c2 &lt;&lt; endl;       </a:t>
            </a:r>
            <a:r>
              <a:rPr lang="tr-TR" sz="1400">
                <a:solidFill>
                  <a:srgbClr val="A5A5A5"/>
                </a:solidFill>
                <a:latin typeface="Consolas"/>
                <a:ea typeface="Consolas"/>
                <a:cs typeface="Consolas"/>
                <a:sym typeface="Consolas"/>
              </a:rPr>
              <a:t>// 1+2i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"c3: " &lt;&lt; c3 &lt;&lt; endl;       </a:t>
            </a:r>
            <a:r>
              <a:rPr lang="tr-TR" sz="1400">
                <a:solidFill>
                  <a:srgbClr val="A5A5A5"/>
                </a:solidFill>
                <a:latin typeface="Consolas"/>
                <a:ea typeface="Consolas"/>
                <a:cs typeface="Consolas"/>
                <a:sym typeface="Consolas"/>
              </a:rPr>
              <a:t>// 5+2i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"c3+c1: " &lt;&lt; c3+c1 &lt;&lt; endl; </a:t>
            </a:r>
            <a:r>
              <a:rPr lang="tr-TR" sz="1400">
                <a:solidFill>
                  <a:srgbClr val="A5A5A5"/>
                </a:solidFill>
                <a:latin typeface="Consolas"/>
                <a:ea typeface="Consolas"/>
                <a:cs typeface="Consolas"/>
                <a:sym typeface="Consolas"/>
              </a:rPr>
              <a:t>// 9+2i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Son talimatta (statement) ilaveten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Complex operator+(const Complex&amp; pComplex) icra edilir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348" name="Google Shape;348;p3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a:t>Bir </a:t>
            </a:r>
            <a:r>
              <a:rPr lang="tr-TR" sz="1600">
                <a:solidFill>
                  <a:srgbClr val="0070C0"/>
                </a:solidFill>
              </a:rPr>
              <a:t>arkadaş</a:t>
            </a:r>
            <a:r>
              <a:rPr lang="tr-TR" sz="1600"/>
              <a:t> (</a:t>
            </a:r>
            <a:r>
              <a:rPr lang="tr-TR" sz="1600">
                <a:solidFill>
                  <a:srgbClr val="C00000"/>
                </a:solidFill>
              </a:rPr>
              <a:t>friend</a:t>
            </a:r>
            <a:r>
              <a:rPr lang="tr-TR" sz="1600"/>
              <a:t>) sınıfı, arkadaş olarak tanımlandığı diğer sınıfların </a:t>
            </a:r>
            <a:r>
              <a:rPr lang="tr-TR" sz="1600">
                <a:solidFill>
                  <a:schemeClr val="dk1"/>
                </a:solidFill>
                <a:latin typeface="Consolas"/>
                <a:ea typeface="Consolas"/>
                <a:cs typeface="Consolas"/>
                <a:sym typeface="Consolas"/>
              </a:rPr>
              <a:t>private</a:t>
            </a:r>
            <a:r>
              <a:rPr lang="tr-TR" sz="1600"/>
              <a:t> ve </a:t>
            </a:r>
            <a:r>
              <a:rPr lang="tr-TR" sz="1600">
                <a:solidFill>
                  <a:schemeClr val="dk1"/>
                </a:solidFill>
                <a:latin typeface="Consolas"/>
                <a:ea typeface="Consolas"/>
                <a:cs typeface="Consolas"/>
                <a:sym typeface="Consolas"/>
              </a:rPr>
              <a:t>protected</a:t>
            </a:r>
            <a:r>
              <a:rPr lang="tr-TR" sz="1600"/>
              <a:t> üyelerine erişebilir. Bunun için </a:t>
            </a:r>
            <a:r>
              <a:rPr lang="tr-TR" sz="1600" b="1">
                <a:solidFill>
                  <a:srgbClr val="FF0000"/>
                </a:solidFill>
                <a:latin typeface="Consolas"/>
                <a:ea typeface="Consolas"/>
                <a:cs typeface="Consolas"/>
                <a:sym typeface="Consolas"/>
              </a:rPr>
              <a:t>friend</a:t>
            </a:r>
            <a:r>
              <a:rPr lang="tr-TR" sz="1600"/>
              <a:t> anahtar kelimesi kullanılır.</a:t>
            </a:r>
            <a:endParaRPr/>
          </a:p>
          <a:p>
            <a:pPr marL="0" lvl="0" indent="0" algn="l" rtl="0">
              <a:lnSpc>
                <a:spcPct val="100000"/>
              </a:lnSpc>
              <a:spcBef>
                <a:spcPts val="600"/>
              </a:spcBef>
              <a:spcAft>
                <a:spcPts val="0"/>
              </a:spcAft>
              <a:buSzPts val="1360"/>
              <a:buNone/>
            </a:pPr>
            <a:r>
              <a:rPr lang="tr-TR" sz="1600"/>
              <a:t>Burada sözü geçen </a:t>
            </a:r>
            <a:r>
              <a:rPr lang="tr-TR" sz="1600">
                <a:solidFill>
                  <a:schemeClr val="dk1"/>
                </a:solidFill>
                <a:latin typeface="Consolas"/>
                <a:ea typeface="Consolas"/>
                <a:cs typeface="Consolas"/>
                <a:sym typeface="Consolas"/>
              </a:rPr>
              <a:t>ostream</a:t>
            </a:r>
            <a:r>
              <a:rPr lang="tr-TR" sz="1600"/>
              <a:t> ise akış nesnelerinden biridir. </a:t>
            </a:r>
            <a:endParaRPr/>
          </a:p>
          <a:p>
            <a:pPr marL="0" lvl="0" indent="0" algn="l" rtl="0">
              <a:lnSpc>
                <a:spcPct val="100000"/>
              </a:lnSpc>
              <a:spcBef>
                <a:spcPts val="600"/>
              </a:spcBef>
              <a:spcAft>
                <a:spcPts val="0"/>
              </a:spcAft>
              <a:buSzPts val="1360"/>
              <a:buNone/>
            </a:pPr>
            <a:r>
              <a:rPr lang="tr-TR" sz="1600">
                <a:solidFill>
                  <a:schemeClr val="dk1"/>
                </a:solidFill>
                <a:latin typeface="Consolas"/>
                <a:ea typeface="Consolas"/>
                <a:cs typeface="Consolas"/>
                <a:sym typeface="Consolas"/>
              </a:rPr>
              <a:t>&lt;&lt;</a:t>
            </a:r>
            <a:r>
              <a:rPr lang="tr-TR" sz="1600"/>
              <a:t> </a:t>
            </a:r>
            <a:r>
              <a:rPr lang="tr-TR" sz="1600">
                <a:solidFill>
                  <a:srgbClr val="0070C0"/>
                </a:solidFill>
              </a:rPr>
              <a:t>işleci</a:t>
            </a:r>
            <a:r>
              <a:rPr lang="tr-TR" sz="1600"/>
              <a:t>(</a:t>
            </a:r>
            <a:r>
              <a:rPr lang="tr-TR" sz="1600">
                <a:solidFill>
                  <a:srgbClr val="C00000"/>
                </a:solidFill>
              </a:rPr>
              <a:t>operator</a:t>
            </a:r>
            <a:r>
              <a:rPr lang="tr-TR" sz="1600"/>
              <a:t>) ise, </a:t>
            </a:r>
            <a:r>
              <a:rPr lang="tr-TR" sz="1600">
                <a:solidFill>
                  <a:srgbClr val="0070C0"/>
                </a:solidFill>
              </a:rPr>
              <a:t>çıktı</a:t>
            </a:r>
            <a:r>
              <a:rPr lang="tr-TR" sz="1600"/>
              <a:t> (</a:t>
            </a:r>
            <a:r>
              <a:rPr lang="tr-TR" sz="1600">
                <a:solidFill>
                  <a:srgbClr val="C00000"/>
                </a:solidFill>
              </a:rPr>
              <a:t>output</a:t>
            </a:r>
            <a:r>
              <a:rPr lang="tr-TR" sz="1600"/>
              <a:t>) için kullanılan akış (</a:t>
            </a:r>
            <a:r>
              <a:rPr lang="tr-TR" sz="1600">
                <a:solidFill>
                  <a:srgbClr val="C00000"/>
                </a:solidFill>
              </a:rPr>
              <a:t>stream</a:t>
            </a:r>
            <a:r>
              <a:rPr lang="tr-TR" sz="1600"/>
              <a:t>)/dosya (</a:t>
            </a:r>
            <a:r>
              <a:rPr lang="tr-TR" sz="1600">
                <a:solidFill>
                  <a:srgbClr val="C00000"/>
                </a:solidFill>
              </a:rPr>
              <a:t>file</a:t>
            </a:r>
            <a:r>
              <a:rPr lang="tr-TR" sz="1600"/>
              <a:t>) nesnesine veri yazmak için kullanılır.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C6FBC21E-6F08-ADA2-CEC5-6AE270B85F50}"/>
              </a:ext>
            </a:extLst>
          </p:cNvPr>
          <p:cNvSpPr>
            <a:spLocks noGrp="1"/>
          </p:cNvSpPr>
          <p:nvPr>
            <p:ph type="title"/>
          </p:nvPr>
        </p:nvSpPr>
        <p:spPr/>
        <p:txBody>
          <a:bodyPr/>
          <a:lstStyle/>
          <a:p>
            <a:r>
              <a:rPr lang="tr-TR" dirty="0"/>
              <a:t>Nesne yönelimli programlamaya niçin ihtiyaç duyulmuştur?</a:t>
            </a:r>
          </a:p>
        </p:txBody>
      </p:sp>
      <p:sp>
        <p:nvSpPr>
          <p:cNvPr id="6" name="İçerik Yer Tutucusu 5">
            <a:extLst>
              <a:ext uri="{FF2B5EF4-FFF2-40B4-BE49-F238E27FC236}">
                <a16:creationId xmlns:a16="http://schemas.microsoft.com/office/drawing/2014/main" id="{3120853A-26C2-7134-603A-523C93512740}"/>
              </a:ext>
            </a:extLst>
          </p:cNvPr>
          <p:cNvSpPr>
            <a:spLocks noGrp="1"/>
          </p:cNvSpPr>
          <p:nvPr>
            <p:ph sz="half" idx="1"/>
          </p:nvPr>
        </p:nvSpPr>
        <p:spPr/>
        <p:txBody>
          <a:bodyPr>
            <a:noAutofit/>
          </a:bodyPr>
          <a:lstStyle/>
          <a:p>
            <a:pPr marL="0" indent="0">
              <a:buNone/>
            </a:pPr>
            <a:r>
              <a:rPr lang="tr-TR" sz="1400" dirty="0"/>
              <a:t>Yapısal programlamada </a:t>
            </a:r>
            <a:r>
              <a:rPr lang="tr-TR" sz="1400" dirty="0">
                <a:solidFill>
                  <a:srgbClr val="0070C0"/>
                </a:solidFill>
              </a:rPr>
              <a:t>talimatlar</a:t>
            </a:r>
            <a:r>
              <a:rPr lang="tr-TR" sz="1400" dirty="0"/>
              <a:t> (</a:t>
            </a:r>
            <a:r>
              <a:rPr lang="tr-TR" sz="1400" dirty="0" err="1">
                <a:solidFill>
                  <a:srgbClr val="C00000"/>
                </a:solidFill>
              </a:rPr>
              <a:t>statements</a:t>
            </a:r>
            <a:r>
              <a:rPr lang="tr-TR" sz="1400" dirty="0"/>
              <a:t>) </a:t>
            </a:r>
            <a:r>
              <a:rPr lang="tr-TR" sz="1400" dirty="0" err="1"/>
              <a:t>ardarda</a:t>
            </a:r>
            <a:r>
              <a:rPr lang="tr-TR" sz="1400" dirty="0"/>
              <a:t> koda yazılarak programlama yapılır. Yani programların neler yaptığı bu talimatlar izlenerek anlaşılabilir. </a:t>
            </a:r>
          </a:p>
          <a:p>
            <a:pPr marL="0" indent="0" algn="ctr">
              <a:buNone/>
            </a:pPr>
            <a:r>
              <a:rPr lang="tr-TR" sz="1400" b="1" i="1" dirty="0"/>
              <a:t>Talimatların zincirin halkaları gibi birbirinin peşi sıra yazılarak yapılan programlamaya </a:t>
            </a:r>
            <a:r>
              <a:rPr lang="tr-TR" sz="1400" b="1" i="1" dirty="0">
                <a:solidFill>
                  <a:srgbClr val="0070C0"/>
                </a:solidFill>
              </a:rPr>
              <a:t>emreden</a:t>
            </a:r>
            <a:r>
              <a:rPr lang="tr-TR" sz="1400" b="1" i="1" dirty="0"/>
              <a:t> (</a:t>
            </a:r>
            <a:r>
              <a:rPr lang="tr-TR" sz="1400" b="1" i="1" dirty="0" err="1">
                <a:solidFill>
                  <a:srgbClr val="C00000"/>
                </a:solidFill>
              </a:rPr>
              <a:t>imperative</a:t>
            </a:r>
            <a:r>
              <a:rPr lang="tr-TR" sz="1400" b="1" i="1" dirty="0"/>
              <a:t>) programlama paradigması adı verilir. Bu diller, yazılımı yapılacak sürece ilişkin nelerin yapılacağını değil, işin nasıl yapılacağını belirtirler.</a:t>
            </a:r>
          </a:p>
          <a:p>
            <a:pPr marL="0" indent="0">
              <a:buNone/>
            </a:pPr>
            <a:r>
              <a:rPr lang="tr-TR" sz="1400" dirty="0"/>
              <a:t>Emreden paradigmanın bir örneği olan yapısal programlamada; </a:t>
            </a:r>
          </a:p>
          <a:p>
            <a:r>
              <a:rPr lang="tr-TR" sz="1400" dirty="0"/>
              <a:t>Kod ne kadar büyürse, modüllere ayırma imkanı olmasına rağmen, fonksiyonlar arasındaki bağımlılık da o kadar artar. Bir fonksiyonun parametrelerindeki değişiklik, onun kullanıldığı tüm yerlerde değişiklik gerektirir. </a:t>
            </a:r>
            <a:r>
              <a:rPr lang="tr-TR" sz="1400" dirty="0">
                <a:solidFill>
                  <a:srgbClr val="0070C0"/>
                </a:solidFill>
              </a:rPr>
              <a:t>Değişim yönetimi </a:t>
            </a:r>
            <a:r>
              <a:rPr lang="tr-TR" sz="1400" dirty="0"/>
              <a:t>(</a:t>
            </a:r>
            <a:r>
              <a:rPr lang="tr-TR" sz="1400" dirty="0" err="1">
                <a:solidFill>
                  <a:srgbClr val="C00000"/>
                </a:solidFill>
              </a:rPr>
              <a:t>change</a:t>
            </a:r>
            <a:r>
              <a:rPr lang="tr-TR" sz="1400" dirty="0">
                <a:solidFill>
                  <a:srgbClr val="C00000"/>
                </a:solidFill>
              </a:rPr>
              <a:t> </a:t>
            </a:r>
            <a:r>
              <a:rPr lang="tr-TR" sz="1400" dirty="0" err="1">
                <a:solidFill>
                  <a:srgbClr val="C00000"/>
                </a:solidFill>
              </a:rPr>
              <a:t>management</a:t>
            </a:r>
            <a:r>
              <a:rPr lang="tr-TR" sz="1400" dirty="0"/>
              <a:t>) çok zordur ve uzun zaman alır.</a:t>
            </a:r>
          </a:p>
          <a:p>
            <a:r>
              <a:rPr lang="tr-TR" sz="1400" dirty="0"/>
              <a:t>Hata durumunda yapılacak işlemlere ilişkin kod ile iş sürecini gerçekleştiren kod iç içedir. Aynı fonksiyonun bazı durumlarda hata, bazı durumlarda ise değer döndürmesi mümkündür. Çoğu durumda </a:t>
            </a:r>
            <a:r>
              <a:rPr lang="tr-TR" sz="1400" dirty="0">
                <a:solidFill>
                  <a:srgbClr val="0070C0"/>
                </a:solidFill>
              </a:rPr>
              <a:t>hataların izini sürmek</a:t>
            </a:r>
            <a:r>
              <a:rPr lang="tr-TR" sz="1400" dirty="0"/>
              <a:t> (</a:t>
            </a:r>
            <a:r>
              <a:rPr lang="tr-TR" sz="1400" dirty="0" err="1">
                <a:solidFill>
                  <a:srgbClr val="C00000"/>
                </a:solidFill>
              </a:rPr>
              <a:t>error</a:t>
            </a:r>
            <a:r>
              <a:rPr lang="tr-TR" sz="1400" dirty="0">
                <a:solidFill>
                  <a:srgbClr val="C00000"/>
                </a:solidFill>
              </a:rPr>
              <a:t> </a:t>
            </a:r>
            <a:r>
              <a:rPr lang="tr-TR" sz="1400" dirty="0" err="1">
                <a:solidFill>
                  <a:srgbClr val="C00000"/>
                </a:solidFill>
              </a:rPr>
              <a:t>handling</a:t>
            </a:r>
            <a:r>
              <a:rPr lang="tr-TR" sz="1400" dirty="0"/>
              <a:t>) işi zorlaşır.</a:t>
            </a:r>
          </a:p>
        </p:txBody>
      </p:sp>
      <p:sp>
        <p:nvSpPr>
          <p:cNvPr id="7" name="İçerik Yer Tutucusu 6">
            <a:extLst>
              <a:ext uri="{FF2B5EF4-FFF2-40B4-BE49-F238E27FC236}">
                <a16:creationId xmlns:a16="http://schemas.microsoft.com/office/drawing/2014/main" id="{6CE779F0-889D-B8BA-ABE7-EC1C9CB3AE27}"/>
              </a:ext>
            </a:extLst>
          </p:cNvPr>
          <p:cNvSpPr>
            <a:spLocks noGrp="1"/>
          </p:cNvSpPr>
          <p:nvPr>
            <p:ph sz="half" idx="2"/>
          </p:nvPr>
        </p:nvSpPr>
        <p:spPr/>
        <p:txBody>
          <a:bodyPr>
            <a:noAutofit/>
          </a:bodyPr>
          <a:lstStyle/>
          <a:p>
            <a:r>
              <a:rPr lang="tr-TR" sz="1400" dirty="0"/>
              <a:t>Yapısal programlamada, </a:t>
            </a:r>
            <a:r>
              <a:rPr lang="tr-TR" sz="1400" dirty="0">
                <a:solidFill>
                  <a:srgbClr val="0070C0"/>
                </a:solidFill>
              </a:rPr>
              <a:t>gösterici</a:t>
            </a:r>
            <a:r>
              <a:rPr lang="tr-TR" sz="1400" dirty="0"/>
              <a:t> (</a:t>
            </a:r>
            <a:r>
              <a:rPr lang="tr-TR" sz="1400" dirty="0" err="1">
                <a:solidFill>
                  <a:srgbClr val="C00000"/>
                </a:solidFill>
              </a:rPr>
              <a:t>pointer</a:t>
            </a:r>
            <a:r>
              <a:rPr lang="tr-TR" sz="1400" dirty="0"/>
              <a:t>) kullanımında erişilmesi istenmeyen bellek bölgelerine erişilmesi halinde istenmeyen program davranışları ortaya çıkar. Kodun </a:t>
            </a:r>
            <a:r>
              <a:rPr lang="tr-TR" sz="1400" dirty="0">
                <a:solidFill>
                  <a:srgbClr val="0070C0"/>
                </a:solidFill>
              </a:rPr>
              <a:t>güvenli</a:t>
            </a:r>
            <a:r>
              <a:rPr lang="tr-TR" sz="1400" dirty="0"/>
              <a:t> (</a:t>
            </a:r>
            <a:r>
              <a:rPr lang="tr-TR" sz="1400" dirty="0" err="1">
                <a:solidFill>
                  <a:srgbClr val="C00000"/>
                </a:solidFill>
              </a:rPr>
              <a:t>safe</a:t>
            </a:r>
            <a:r>
              <a:rPr lang="tr-TR" sz="1400" dirty="0">
                <a:solidFill>
                  <a:srgbClr val="C00000"/>
                </a:solidFill>
              </a:rPr>
              <a:t> </a:t>
            </a:r>
            <a:r>
              <a:rPr lang="tr-TR" sz="1400" dirty="0" err="1">
                <a:solidFill>
                  <a:srgbClr val="C00000"/>
                </a:solidFill>
              </a:rPr>
              <a:t>code</a:t>
            </a:r>
            <a:r>
              <a:rPr lang="tr-TR" sz="1400" dirty="0"/>
              <a:t>) olarak çalıştığının incelenmesi çok zordur.</a:t>
            </a:r>
          </a:p>
          <a:p>
            <a:r>
              <a:rPr lang="tr-TR" sz="1400" dirty="0"/>
              <a:t>Sürekli olarak benzer projelerde aynı </a:t>
            </a:r>
            <a:r>
              <a:rPr lang="tr-TR" sz="1400" dirty="0">
                <a:solidFill>
                  <a:srgbClr val="0070C0"/>
                </a:solidFill>
              </a:rPr>
              <a:t>kodları tekrar yazmak </a:t>
            </a:r>
            <a:r>
              <a:rPr lang="tr-TR" sz="1400" dirty="0"/>
              <a:t>(</a:t>
            </a:r>
            <a:r>
              <a:rPr lang="tr-TR" sz="1400" dirty="0" err="1">
                <a:solidFill>
                  <a:srgbClr val="C00000"/>
                </a:solidFill>
              </a:rPr>
              <a:t>duplicate</a:t>
            </a:r>
            <a:r>
              <a:rPr lang="tr-TR" sz="1400" dirty="0">
                <a:solidFill>
                  <a:srgbClr val="C00000"/>
                </a:solidFill>
              </a:rPr>
              <a:t> </a:t>
            </a:r>
            <a:r>
              <a:rPr lang="tr-TR" sz="1400" dirty="0" err="1">
                <a:solidFill>
                  <a:srgbClr val="C00000"/>
                </a:solidFill>
              </a:rPr>
              <a:t>code</a:t>
            </a:r>
            <a:r>
              <a:rPr lang="tr-TR" sz="1400" dirty="0"/>
              <a:t>) gereklidir.</a:t>
            </a:r>
          </a:p>
          <a:p>
            <a:pPr marL="0" indent="0">
              <a:buNone/>
            </a:pPr>
            <a:r>
              <a:rPr lang="tr-TR" sz="1400" dirty="0"/>
              <a:t>Emreden paradigmanın burada belirtilen sebepler başta olmak üzere çeşitli problemleri bulunmaktadır. Bu nedenle 1980’li yıllarda birçok yazılım projesi </a:t>
            </a:r>
            <a:r>
              <a:rPr lang="tr-TR" sz="1400" dirty="0">
                <a:solidFill>
                  <a:srgbClr val="0070C0"/>
                </a:solidFill>
              </a:rPr>
              <a:t>başarısız</a:t>
            </a:r>
            <a:r>
              <a:rPr lang="tr-TR" sz="1400" dirty="0"/>
              <a:t> (</a:t>
            </a:r>
            <a:r>
              <a:rPr lang="tr-TR" sz="1400" dirty="0">
                <a:solidFill>
                  <a:srgbClr val="C00000"/>
                </a:solidFill>
              </a:rPr>
              <a:t>fail</a:t>
            </a:r>
            <a:r>
              <a:rPr lang="tr-TR" sz="1400" dirty="0"/>
              <a:t>) olmuştur. Bir yazılım aşağıdaki durumlarda başarısız olur;</a:t>
            </a:r>
          </a:p>
          <a:p>
            <a:r>
              <a:rPr lang="tr-TR" sz="1400" dirty="0"/>
              <a:t>Kullanıcı ihtiyaçlarının karşılanamaması,</a:t>
            </a:r>
          </a:p>
          <a:p>
            <a:r>
              <a:rPr lang="tr-TR" sz="1400" dirty="0"/>
              <a:t>Öngörülen bütçenin aşılması,</a:t>
            </a:r>
          </a:p>
          <a:p>
            <a:r>
              <a:rPr lang="tr-TR" sz="1400" dirty="0"/>
              <a:t>Zamanında teslim edilememesi</a:t>
            </a:r>
          </a:p>
        </p:txBody>
      </p:sp>
    </p:spTree>
    <p:extLst>
      <p:ext uri="{BB962C8B-B14F-4D97-AF65-F5344CB8AC3E}">
        <p14:creationId xmlns:p14="http://schemas.microsoft.com/office/powerpoint/2010/main" val="4241230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5"/>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BIR SINIFA BIR YÖNTEMIN ARKADAŞ OLMASI-FRIEND</a:t>
            </a:r>
            <a:endParaRPr/>
          </a:p>
        </p:txBody>
      </p:sp>
      <p:sp>
        <p:nvSpPr>
          <p:cNvPr id="355" name="Google Shape;355;p35"/>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using</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namespace</a:t>
            </a:r>
            <a:r>
              <a:rPr lang="tr-TR" sz="1400">
                <a:latin typeface="Consolas"/>
                <a:ea typeface="Consolas"/>
                <a:cs typeface="Consolas"/>
                <a:sym typeface="Consolas"/>
              </a:rPr>
              <a:t> std;</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class</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private</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sir;      </a:t>
            </a:r>
            <a:endParaRPr/>
          </a:p>
          <a:p>
            <a:pPr marL="0" lvl="0" indent="0" algn="l" rtl="0">
              <a:lnSpc>
                <a:spcPct val="100000"/>
              </a:lnSpc>
              <a:spcBef>
                <a:spcPts val="0"/>
              </a:spcBef>
              <a:spcAft>
                <a:spcPts val="0"/>
              </a:spcAft>
              <a:buSzPts val="1190"/>
              <a:buNone/>
            </a:pPr>
            <a:r>
              <a:rPr lang="tr-TR" sz="1400" b="1">
                <a:solidFill>
                  <a:srgbClr val="FF0000"/>
                </a:solidFill>
                <a:latin typeface="Consolas"/>
                <a:ea typeface="Consolas"/>
                <a:cs typeface="Consolas"/>
                <a:sym typeface="Consolas"/>
              </a:rPr>
              <a:t>        </a:t>
            </a:r>
            <a:r>
              <a:rPr lang="tr-TR" sz="1400" b="1">
                <a:solidFill>
                  <a:srgbClr val="FF0000"/>
                </a:solidFill>
                <a:highlight>
                  <a:srgbClr val="FFFF00"/>
                </a:highlight>
                <a:latin typeface="Consolas"/>
                <a:ea typeface="Consolas"/>
                <a:cs typeface="Consolas"/>
                <a:sym typeface="Consolas"/>
              </a:rPr>
              <a:t>friend</a:t>
            </a:r>
            <a:r>
              <a:rPr lang="tr-TR" sz="1400">
                <a:highlight>
                  <a:srgbClr val="FFFF00"/>
                </a:highlight>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int</a:t>
            </a:r>
            <a:r>
              <a:rPr lang="tr-TR" sz="1400">
                <a:highlight>
                  <a:srgbClr val="FFFF00"/>
                </a:highlight>
                <a:latin typeface="Consolas"/>
                <a:ea typeface="Consolas"/>
                <a:cs typeface="Consolas"/>
                <a:sym typeface="Consolas"/>
              </a:rPr>
              <a:t> sirriniSoyle(</a:t>
            </a:r>
            <a:r>
              <a:rPr lang="tr-TR" sz="1400">
                <a:solidFill>
                  <a:srgbClr val="00B050"/>
                </a:solidFill>
                <a:highlight>
                  <a:srgbClr val="FFFF00"/>
                </a:highlight>
                <a:latin typeface="Consolas"/>
                <a:ea typeface="Consolas"/>
                <a:cs typeface="Consolas"/>
                <a:sym typeface="Consolas"/>
              </a:rPr>
              <a:t>Kisi</a:t>
            </a:r>
            <a:r>
              <a:rPr lang="tr-TR" sz="1400">
                <a:highlight>
                  <a:srgbClr val="FFFF00"/>
                </a:highlight>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 sir(1000)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sirriniSoyle(</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kisi)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kisi.sir; </a:t>
            </a:r>
            <a:r>
              <a:rPr lang="tr-TR" sz="1400">
                <a:solidFill>
                  <a:srgbClr val="A5A5A5"/>
                </a:solidFill>
                <a:latin typeface="Consolas"/>
                <a:ea typeface="Consolas"/>
                <a:cs typeface="Consolas"/>
                <a:sym typeface="Consolas"/>
              </a:rPr>
              <a:t>// kisi nesnesinin mahrem özelliğine erişiliyor.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ali;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 cout &lt;&lt; "Alinin Sırrı:" &lt;&lt; ali.sir; HATA: alinin mahrem (private) özelliği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"Ali Sırrını Söyle: " &lt;&lt; sirriniSoyle(ali);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356" name="Google Shape;356;p35"/>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a:solidFill>
                  <a:srgbClr val="0070C0"/>
                </a:solidFill>
              </a:rPr>
              <a:t>Bilgi gizleme</a:t>
            </a:r>
            <a:r>
              <a:rPr lang="tr-TR" sz="1600"/>
              <a:t> (</a:t>
            </a:r>
            <a:r>
              <a:rPr lang="tr-TR" sz="1600">
                <a:solidFill>
                  <a:srgbClr val="C00000"/>
                </a:solidFill>
              </a:rPr>
              <a:t>information hiding</a:t>
            </a:r>
            <a:r>
              <a:rPr lang="tr-TR" sz="1600"/>
              <a:t>), nesne yönelimli programlamanın temel bir kavramıdır. Sınıfın dışından </a:t>
            </a:r>
            <a:r>
              <a:rPr lang="tr-TR" sz="1600">
                <a:solidFill>
                  <a:srgbClr val="0070C0"/>
                </a:solidFill>
              </a:rPr>
              <a:t>mahrem</a:t>
            </a:r>
            <a:r>
              <a:rPr lang="tr-TR" sz="1600"/>
              <a:t> (</a:t>
            </a:r>
            <a:r>
              <a:rPr lang="tr-TR" sz="1600">
                <a:solidFill>
                  <a:srgbClr val="C00000"/>
                </a:solidFill>
              </a:rPr>
              <a:t>private</a:t>
            </a:r>
            <a:r>
              <a:rPr lang="tr-TR" sz="1600"/>
              <a:t>) üyelerine erişimini kısıtlar.</a:t>
            </a:r>
            <a:endParaRPr/>
          </a:p>
          <a:p>
            <a:pPr marL="0" lvl="0" indent="0" algn="l" rtl="0">
              <a:lnSpc>
                <a:spcPct val="100000"/>
              </a:lnSpc>
              <a:spcBef>
                <a:spcPts val="600"/>
              </a:spcBef>
              <a:spcAft>
                <a:spcPts val="0"/>
              </a:spcAft>
              <a:buSzPts val="1360"/>
              <a:buNone/>
            </a:pPr>
            <a:r>
              <a:rPr lang="tr-TR" sz="1600"/>
              <a:t>Bir sınıf bir başka sınıfa </a:t>
            </a:r>
            <a:r>
              <a:rPr lang="tr-TR" sz="1600">
                <a:solidFill>
                  <a:srgbClr val="0070C0"/>
                </a:solidFill>
              </a:rPr>
              <a:t>arkadaş</a:t>
            </a:r>
            <a:r>
              <a:rPr lang="tr-TR" sz="1600"/>
              <a:t> (</a:t>
            </a:r>
            <a:r>
              <a:rPr lang="tr-TR" sz="1600">
                <a:solidFill>
                  <a:srgbClr val="C00000"/>
                </a:solidFill>
              </a:rPr>
              <a:t>friend</a:t>
            </a:r>
            <a:r>
              <a:rPr lang="tr-TR" sz="1600"/>
              <a:t>) sınıf olabileceği gibi sınıf dışında bir başka yönteme da arkadaş olabilir.</a:t>
            </a:r>
            <a:endParaRPr/>
          </a:p>
          <a:p>
            <a:pPr marL="0" lvl="0" indent="0" algn="l" rtl="0">
              <a:lnSpc>
                <a:spcPct val="100000"/>
              </a:lnSpc>
              <a:spcBef>
                <a:spcPts val="600"/>
              </a:spcBef>
              <a:spcAft>
                <a:spcPts val="0"/>
              </a:spcAft>
              <a:buSzPts val="1360"/>
              <a:buNone/>
            </a:pPr>
            <a:r>
              <a:rPr lang="tr-TR" sz="1600"/>
              <a:t>Yanda bir sınıfa, bir yöntemin arkadaş olması söz konusudur.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6"/>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BIR SINIFA BIR BAŞKA SINIFIN ARKADAŞ OLMASI-FRIEND</a:t>
            </a:r>
            <a:endParaRPr/>
          </a:p>
        </p:txBody>
      </p:sp>
      <p:sp>
        <p:nvSpPr>
          <p:cNvPr id="363" name="Google Shape;363;p36"/>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using</a:t>
            </a:r>
            <a:r>
              <a:rPr lang="tr-TR" sz="1200">
                <a:latin typeface="Consolas"/>
                <a:ea typeface="Consolas"/>
                <a:cs typeface="Consolas"/>
                <a:sym typeface="Consolas"/>
              </a:rPr>
              <a:t> namespace std;</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Personel</a:t>
            </a: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Personel diye bir sınıfın olduğunu belirten bildirim (declaration)</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Ogrenci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private</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sir;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b="1">
                <a:solidFill>
                  <a:srgbClr val="FF0000"/>
                </a:solidFill>
                <a:highlight>
                  <a:srgbClr val="FFFF00"/>
                </a:highlight>
                <a:latin typeface="Consolas"/>
                <a:ea typeface="Consolas"/>
                <a:cs typeface="Consolas"/>
                <a:sym typeface="Consolas"/>
              </a:rPr>
              <a:t>friend</a:t>
            </a:r>
            <a:r>
              <a:rPr lang="tr-TR" sz="1200">
                <a:highlight>
                  <a:srgbClr val="FFFF00"/>
                </a:highlight>
                <a:latin typeface="Consolas"/>
                <a:ea typeface="Consolas"/>
                <a:cs typeface="Consolas"/>
                <a:sym typeface="Consolas"/>
              </a:rPr>
              <a:t> class </a:t>
            </a:r>
            <a:r>
              <a:rPr lang="tr-TR" sz="1200">
                <a:solidFill>
                  <a:srgbClr val="00B050"/>
                </a:solidFill>
                <a:highlight>
                  <a:srgbClr val="FFFF00"/>
                </a:highlight>
                <a:latin typeface="Consolas"/>
                <a:ea typeface="Consolas"/>
                <a:cs typeface="Consolas"/>
                <a:sym typeface="Consolas"/>
              </a:rPr>
              <a:t>Personel</a:t>
            </a:r>
            <a:r>
              <a:rPr lang="tr-TR" sz="1200">
                <a:highlight>
                  <a:srgbClr val="FFFF00"/>
                </a:highlight>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Ogrenci</a:t>
            </a:r>
            <a:r>
              <a:rPr lang="tr-TR" sz="1200">
                <a:latin typeface="Consolas"/>
                <a:ea typeface="Consolas"/>
                <a:cs typeface="Consolas"/>
                <a:sym typeface="Consolas"/>
              </a:rPr>
              <a:t>() : sir(1000)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class</a:t>
            </a: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Personel</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private</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sir;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Personel</a:t>
            </a:r>
            <a:r>
              <a:rPr lang="tr-TR" sz="1200">
                <a:latin typeface="Consolas"/>
                <a:ea typeface="Consolas"/>
                <a:cs typeface="Consolas"/>
                <a:sym typeface="Consolas"/>
              </a:rPr>
              <a:t>() : sir(0)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sirlarimiziBirlestirelim()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Ogrenci</a:t>
            </a:r>
            <a:r>
              <a:rPr lang="tr-TR" sz="1200">
                <a:latin typeface="Consolas"/>
                <a:ea typeface="Consolas"/>
                <a:cs typeface="Consolas"/>
                <a:sym typeface="Consolas"/>
              </a:rPr>
              <a:t> birOgrenci;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birOgrenci.sir + sir;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birogrenci nesnesinin mahrem özelliğine erişiliyor.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solidFill>
                <a:srgbClr val="0000FF"/>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Personel</a:t>
            </a:r>
            <a:r>
              <a:rPr lang="tr-TR" sz="1200">
                <a:latin typeface="Consolas"/>
                <a:ea typeface="Consolas"/>
                <a:cs typeface="Consolas"/>
                <a:sym typeface="Consolas"/>
              </a:rPr>
              <a:t> muhasebeci;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"Muhesebecinin sirri: " &lt;&lt; muhasebeci.sirlarimiziBirlestirelim();</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p:txBody>
      </p:sp>
      <p:sp>
        <p:nvSpPr>
          <p:cNvPr id="364" name="Google Shape;364;p36"/>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360"/>
              <a:buNone/>
            </a:pPr>
            <a:r>
              <a:rPr lang="tr-TR" sz="1600">
                <a:solidFill>
                  <a:srgbClr val="0070C0"/>
                </a:solidFill>
              </a:rPr>
              <a:t>Bilgi gizleme</a:t>
            </a:r>
            <a:r>
              <a:rPr lang="tr-TR" sz="1600"/>
              <a:t> (</a:t>
            </a:r>
            <a:r>
              <a:rPr lang="tr-TR" sz="1600">
                <a:solidFill>
                  <a:srgbClr val="C00000"/>
                </a:solidFill>
              </a:rPr>
              <a:t>information hiding</a:t>
            </a:r>
            <a:r>
              <a:rPr lang="tr-TR" sz="1600"/>
              <a:t>), nesne yönelimli programlamanın temel bir kavramıdır. Sınıfın dışından </a:t>
            </a:r>
            <a:r>
              <a:rPr lang="tr-TR" sz="1600">
                <a:solidFill>
                  <a:srgbClr val="0070C0"/>
                </a:solidFill>
              </a:rPr>
              <a:t>mahrem</a:t>
            </a:r>
            <a:r>
              <a:rPr lang="tr-TR" sz="1600"/>
              <a:t> (</a:t>
            </a:r>
            <a:r>
              <a:rPr lang="tr-TR" sz="1600">
                <a:solidFill>
                  <a:srgbClr val="C00000"/>
                </a:solidFill>
              </a:rPr>
              <a:t>private</a:t>
            </a:r>
            <a:r>
              <a:rPr lang="tr-TR" sz="1600"/>
              <a:t>) üyelerine erişimini kısıtlar.</a:t>
            </a:r>
            <a:endParaRPr/>
          </a:p>
          <a:p>
            <a:pPr marL="0" lvl="0" indent="0" algn="l" rtl="0">
              <a:lnSpc>
                <a:spcPct val="100000"/>
              </a:lnSpc>
              <a:spcBef>
                <a:spcPts val="600"/>
              </a:spcBef>
              <a:spcAft>
                <a:spcPts val="0"/>
              </a:spcAft>
              <a:buSzPts val="1360"/>
              <a:buNone/>
            </a:pPr>
            <a:r>
              <a:rPr lang="tr-TR" sz="1600"/>
              <a:t>Bir sınıf bir başka sınıfa </a:t>
            </a:r>
            <a:r>
              <a:rPr lang="tr-TR" sz="1600">
                <a:solidFill>
                  <a:srgbClr val="0070C0"/>
                </a:solidFill>
              </a:rPr>
              <a:t>arkadaş</a:t>
            </a:r>
            <a:r>
              <a:rPr lang="tr-TR" sz="1600"/>
              <a:t> (</a:t>
            </a:r>
            <a:r>
              <a:rPr lang="tr-TR" sz="1600">
                <a:solidFill>
                  <a:srgbClr val="C00000"/>
                </a:solidFill>
              </a:rPr>
              <a:t>friend</a:t>
            </a:r>
            <a:r>
              <a:rPr lang="tr-TR" sz="1600"/>
              <a:t>) sınıf olabileceği gibi sınıf dışında bir başka yönteme da arkadaş olabilir.</a:t>
            </a:r>
            <a:endParaRPr/>
          </a:p>
          <a:p>
            <a:pPr marL="0" lvl="0" indent="0" algn="l" rtl="0">
              <a:lnSpc>
                <a:spcPct val="100000"/>
              </a:lnSpc>
              <a:spcBef>
                <a:spcPts val="600"/>
              </a:spcBef>
              <a:spcAft>
                <a:spcPts val="0"/>
              </a:spcAft>
              <a:buSzPts val="1360"/>
              <a:buNone/>
            </a:pPr>
            <a:r>
              <a:rPr lang="tr-TR" sz="1600"/>
              <a:t>Yanda bir Oğrenci sınıfına, bir başka sınıf olan Personel sınıfının arkadaş olması söz konusudur.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7"/>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7.GEÇERSIZ KILMA</a:t>
            </a:r>
            <a:endParaRPr dirty="0"/>
          </a:p>
        </p:txBody>
      </p:sp>
      <p:sp>
        <p:nvSpPr>
          <p:cNvPr id="370" name="Google Shape;370;p3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38"/>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GEÇERSİZ KILMA (OVERRIDING)</a:t>
            </a:r>
            <a:endParaRPr/>
          </a:p>
        </p:txBody>
      </p:sp>
      <p:sp>
        <p:nvSpPr>
          <p:cNvPr id="376" name="Google Shape;376;p38"/>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100000"/>
              </a:lnSpc>
              <a:spcBef>
                <a:spcPts val="0"/>
              </a:spcBef>
              <a:spcAft>
                <a:spcPts val="0"/>
              </a:spcAft>
              <a:buSzPct val="85000"/>
              <a:buNone/>
            </a:pPr>
            <a:r>
              <a:rPr lang="tr-TR"/>
              <a:t>Bir ebeveyn ve çocuk sınıfı göz önüne alalım;</a:t>
            </a:r>
            <a:endParaRPr/>
          </a:p>
          <a:p>
            <a:pPr marL="182880" lvl="0" indent="-182880" algn="l" rtl="0">
              <a:lnSpc>
                <a:spcPct val="100000"/>
              </a:lnSpc>
              <a:spcBef>
                <a:spcPts val="600"/>
              </a:spcBef>
              <a:spcAft>
                <a:spcPts val="0"/>
              </a:spcAft>
              <a:buSzPct val="85000"/>
              <a:buChar char="▪"/>
            </a:pPr>
            <a:r>
              <a:rPr lang="tr-TR">
                <a:latin typeface="Consolas"/>
                <a:ea typeface="Consolas"/>
                <a:cs typeface="Consolas"/>
                <a:sym typeface="Consolas"/>
              </a:rPr>
              <a:t>Kisi</a:t>
            </a:r>
            <a:r>
              <a:rPr lang="tr-TR"/>
              <a:t> sınıfından imal edilecek nesnelerin </a:t>
            </a:r>
            <a:r>
              <a:rPr lang="tr-TR">
                <a:latin typeface="Consolas"/>
                <a:ea typeface="Consolas"/>
                <a:cs typeface="Consolas"/>
                <a:sym typeface="Consolas"/>
              </a:rPr>
              <a:t>kendiniTanıt()</a:t>
            </a:r>
            <a:r>
              <a:rPr lang="tr-TR"/>
              <a:t> </a:t>
            </a:r>
            <a:r>
              <a:rPr lang="tr-TR">
                <a:solidFill>
                  <a:srgbClr val="0070C0"/>
                </a:solidFill>
              </a:rPr>
              <a:t>davranışı</a:t>
            </a:r>
            <a:r>
              <a:rPr lang="tr-TR"/>
              <a:t> (</a:t>
            </a:r>
            <a:r>
              <a:rPr lang="tr-TR">
                <a:solidFill>
                  <a:srgbClr val="C00000"/>
                </a:solidFill>
              </a:rPr>
              <a:t>behavior</a:t>
            </a:r>
            <a:r>
              <a:rPr lang="tr-TR"/>
              <a:t>) olsun.</a:t>
            </a:r>
            <a:endParaRPr/>
          </a:p>
          <a:p>
            <a:pPr marL="182880" lvl="0" indent="-182880" algn="l" rtl="0">
              <a:lnSpc>
                <a:spcPct val="100000"/>
              </a:lnSpc>
              <a:spcBef>
                <a:spcPts val="600"/>
              </a:spcBef>
              <a:spcAft>
                <a:spcPts val="0"/>
              </a:spcAft>
              <a:buSzPct val="85000"/>
              <a:buChar char="▪"/>
            </a:pPr>
            <a:r>
              <a:rPr lang="tr-TR">
                <a:latin typeface="Consolas"/>
                <a:ea typeface="Consolas"/>
                <a:cs typeface="Consolas"/>
                <a:sym typeface="Consolas"/>
              </a:rPr>
              <a:t>Personel</a:t>
            </a:r>
            <a:r>
              <a:rPr lang="tr-TR"/>
              <a:t> sınıfından imal edilecek nesnelerin </a:t>
            </a:r>
            <a:r>
              <a:rPr lang="tr-TR">
                <a:latin typeface="Consolas"/>
                <a:ea typeface="Consolas"/>
                <a:cs typeface="Consolas"/>
                <a:sym typeface="Consolas"/>
              </a:rPr>
              <a:t>kendiniTanıt()</a:t>
            </a:r>
            <a:r>
              <a:rPr lang="tr-TR"/>
              <a:t> davranışı, </a:t>
            </a:r>
            <a:r>
              <a:rPr lang="tr-TR">
                <a:latin typeface="Consolas"/>
                <a:ea typeface="Consolas"/>
                <a:cs typeface="Consolas"/>
                <a:sym typeface="Consolas"/>
              </a:rPr>
              <a:t>Kisi</a:t>
            </a:r>
            <a:r>
              <a:rPr lang="tr-TR"/>
              <a:t> sınıfından miras alındığından, </a:t>
            </a:r>
            <a:r>
              <a:rPr lang="tr-TR">
                <a:latin typeface="Consolas"/>
                <a:ea typeface="Consolas"/>
                <a:cs typeface="Consolas"/>
                <a:sym typeface="Consolas"/>
              </a:rPr>
              <a:t>Kisi</a:t>
            </a:r>
            <a:r>
              <a:rPr lang="tr-TR"/>
              <a:t> sınıfında tanımlanan davranış, hem bu sınıftan imal edilen nesneler, hem de türemiş sınıf olan </a:t>
            </a:r>
            <a:r>
              <a:rPr lang="tr-TR">
                <a:latin typeface="Consolas"/>
                <a:ea typeface="Consolas"/>
                <a:cs typeface="Consolas"/>
                <a:sym typeface="Consolas"/>
              </a:rPr>
              <a:t>Personel</a:t>
            </a:r>
            <a:r>
              <a:rPr lang="tr-TR"/>
              <a:t> sınıfından imal edilen nesneler tarafından aynen   sergilenir.  </a:t>
            </a:r>
            <a:endParaRPr/>
          </a:p>
          <a:p>
            <a:pPr marL="182880" lvl="0" indent="-182880" algn="l" rtl="0">
              <a:lnSpc>
                <a:spcPct val="100000"/>
              </a:lnSpc>
              <a:spcBef>
                <a:spcPts val="600"/>
              </a:spcBef>
              <a:spcAft>
                <a:spcPts val="0"/>
              </a:spcAft>
              <a:buSzPct val="85000"/>
              <a:buChar char="▪"/>
            </a:pPr>
            <a:r>
              <a:rPr lang="tr-TR"/>
              <a:t>Ancak </a:t>
            </a:r>
            <a:r>
              <a:rPr lang="tr-TR">
                <a:latin typeface="Consolas"/>
                <a:ea typeface="Consolas"/>
                <a:cs typeface="Consolas"/>
                <a:sym typeface="Consolas"/>
              </a:rPr>
              <a:t>personel</a:t>
            </a:r>
            <a:r>
              <a:rPr lang="tr-TR"/>
              <a:t> sınıfından imal edilen nesnelerin </a:t>
            </a:r>
            <a:r>
              <a:rPr lang="tr-TR">
                <a:latin typeface="Consolas"/>
                <a:ea typeface="Consolas"/>
                <a:cs typeface="Consolas"/>
                <a:sym typeface="Consolas"/>
              </a:rPr>
              <a:t>raporVer()</a:t>
            </a:r>
            <a:r>
              <a:rPr lang="tr-TR"/>
              <a:t> davranışı bazı durumlarda </a:t>
            </a:r>
            <a:r>
              <a:rPr lang="tr-TR">
                <a:latin typeface="Consolas"/>
                <a:ea typeface="Consolas"/>
                <a:cs typeface="Consolas"/>
                <a:sym typeface="Consolas"/>
              </a:rPr>
              <a:t>Kisi</a:t>
            </a:r>
            <a:r>
              <a:rPr lang="tr-TR"/>
              <a:t> sınıfından farklı olması istenebilir.</a:t>
            </a:r>
            <a:endParaRPr/>
          </a:p>
          <a:p>
            <a:pPr marL="182880" lvl="0" indent="-182880" algn="l" rtl="0">
              <a:lnSpc>
                <a:spcPct val="100000"/>
              </a:lnSpc>
              <a:spcBef>
                <a:spcPts val="600"/>
              </a:spcBef>
              <a:spcAft>
                <a:spcPts val="0"/>
              </a:spcAft>
              <a:buSzPct val="85000"/>
              <a:buChar char="▪"/>
            </a:pPr>
            <a:r>
              <a:rPr lang="tr-TR"/>
              <a:t>Bu durumda </a:t>
            </a:r>
            <a:r>
              <a:rPr lang="tr-TR">
                <a:solidFill>
                  <a:srgbClr val="0070C0"/>
                </a:solidFill>
              </a:rPr>
              <a:t>taban</a:t>
            </a:r>
            <a:r>
              <a:rPr lang="tr-TR"/>
              <a:t> (</a:t>
            </a:r>
            <a:r>
              <a:rPr lang="tr-TR">
                <a:solidFill>
                  <a:srgbClr val="C00000"/>
                </a:solidFill>
              </a:rPr>
              <a:t>base</a:t>
            </a:r>
            <a:r>
              <a:rPr lang="tr-TR"/>
              <a:t>) sınıfta </a:t>
            </a:r>
            <a:r>
              <a:rPr lang="tr-TR">
                <a:latin typeface="Consolas"/>
                <a:ea typeface="Consolas"/>
                <a:cs typeface="Consolas"/>
                <a:sym typeface="Consolas"/>
              </a:rPr>
              <a:t>raporVer()</a:t>
            </a:r>
            <a:r>
              <a:rPr lang="tr-TR"/>
              <a:t> davranışının önüne </a:t>
            </a:r>
            <a:r>
              <a:rPr lang="tr-TR">
                <a:solidFill>
                  <a:srgbClr val="FF0000"/>
                </a:solidFill>
                <a:latin typeface="Consolas"/>
                <a:ea typeface="Consolas"/>
                <a:cs typeface="Consolas"/>
                <a:sym typeface="Consolas"/>
              </a:rPr>
              <a:t>virtual</a:t>
            </a:r>
            <a:r>
              <a:rPr lang="tr-TR"/>
              <a:t> kelimesi yazılarak sanal yapılır. Devamında  </a:t>
            </a:r>
            <a:r>
              <a:rPr lang="tr-TR">
                <a:solidFill>
                  <a:srgbClr val="0070C0"/>
                </a:solidFill>
              </a:rPr>
              <a:t>türeyen</a:t>
            </a:r>
            <a:r>
              <a:rPr lang="tr-TR"/>
              <a:t> (</a:t>
            </a:r>
            <a:r>
              <a:rPr lang="tr-TR">
                <a:solidFill>
                  <a:srgbClr val="C00000"/>
                </a:solidFill>
              </a:rPr>
              <a:t>derived</a:t>
            </a:r>
            <a:r>
              <a:rPr lang="tr-TR"/>
              <a:t>) sınıfta ise </a:t>
            </a:r>
            <a:r>
              <a:rPr lang="tr-TR">
                <a:latin typeface="Consolas"/>
                <a:ea typeface="Consolas"/>
                <a:cs typeface="Consolas"/>
                <a:sym typeface="Consolas"/>
              </a:rPr>
              <a:t>raporVer()</a:t>
            </a:r>
            <a:r>
              <a:rPr lang="tr-TR"/>
              <a:t> davranışının sonuna </a:t>
            </a:r>
            <a:r>
              <a:rPr lang="tr-TR">
                <a:solidFill>
                  <a:srgbClr val="FF0000"/>
                </a:solidFill>
                <a:latin typeface="Consolas"/>
                <a:ea typeface="Consolas"/>
                <a:cs typeface="Consolas"/>
                <a:sym typeface="Consolas"/>
              </a:rPr>
              <a:t>override</a:t>
            </a:r>
            <a:r>
              <a:rPr lang="tr-TR"/>
              <a:t> yazılarak </a:t>
            </a:r>
            <a:r>
              <a:rPr lang="tr-TR">
                <a:solidFill>
                  <a:srgbClr val="0070C0"/>
                </a:solidFill>
              </a:rPr>
              <a:t>miras alınan </a:t>
            </a:r>
            <a:r>
              <a:rPr lang="tr-TR"/>
              <a:t>(</a:t>
            </a:r>
            <a:r>
              <a:rPr lang="tr-TR">
                <a:solidFill>
                  <a:srgbClr val="C00000"/>
                </a:solidFill>
              </a:rPr>
              <a:t>inherited</a:t>
            </a:r>
            <a:r>
              <a:rPr lang="tr-TR"/>
              <a:t>) davranış geçersiz kılınır ve yeni gövde ile tanımlanır.</a:t>
            </a:r>
            <a:endParaRPr/>
          </a:p>
        </p:txBody>
      </p:sp>
      <p:pic>
        <p:nvPicPr>
          <p:cNvPr id="377" name="Google Shape;377;p38"/>
          <p:cNvPicPr preferRelativeResize="0">
            <a:picLocks noGrp="1"/>
          </p:cNvPicPr>
          <p:nvPr>
            <p:ph type="body" idx="2"/>
          </p:nvPr>
        </p:nvPicPr>
        <p:blipFill rotWithShape="1">
          <a:blip r:embed="rId3">
            <a:alphaModFix/>
          </a:blip>
          <a:srcRect/>
          <a:stretch/>
        </p:blipFill>
        <p:spPr>
          <a:xfrm>
            <a:off x="8039330" y="2439207"/>
            <a:ext cx="2034716" cy="336071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9"/>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GEÇERSİZ KILMA ÖRNEĞİ- SANAL (VIRTUAL) YÖNTEM</a:t>
            </a:r>
            <a:endParaRPr/>
          </a:p>
        </p:txBody>
      </p:sp>
      <p:sp>
        <p:nvSpPr>
          <p:cNvPr id="383" name="Google Shape;383;p39"/>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using</a:t>
            </a:r>
            <a:r>
              <a:rPr lang="tr-TR" sz="1400">
                <a:latin typeface="Consolas"/>
                <a:ea typeface="Consolas"/>
                <a:cs typeface="Consolas"/>
                <a:sym typeface="Consolas"/>
              </a:rPr>
              <a:t> namespace std;</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class</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 </a:t>
            </a:r>
            <a:endParaRPr/>
          </a:p>
          <a:p>
            <a:pPr marL="0" lvl="0" indent="0" algn="l" rtl="0">
              <a:lnSpc>
                <a:spcPct val="100000"/>
              </a:lnSpc>
              <a:spcBef>
                <a:spcPts val="0"/>
              </a:spcBef>
              <a:spcAft>
                <a:spcPts val="0"/>
              </a:spcAft>
              <a:buSzPts val="1190"/>
              <a:buNone/>
            </a:pPr>
            <a:r>
              <a:rPr lang="tr-TR" sz="1400">
                <a:solidFill>
                  <a:srgbClr val="FF0000"/>
                </a:solidFill>
                <a:latin typeface="Consolas"/>
                <a:ea typeface="Consolas"/>
                <a:cs typeface="Consolas"/>
                <a:sym typeface="Consolas"/>
              </a:rPr>
              <a:t>public</a:t>
            </a: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adi;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soyadi;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bolum;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pAdi,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pSoyadi,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pBolum)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adi=pAdi; soyadi=pSoyadi; bolum=pBolum;</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kendiniTanit()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"Benim Adım:" &lt;&lt; adi &lt;&lt; " " &lt;&lt; soyadi &lt;&lt;endl;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b="1">
                <a:solidFill>
                  <a:srgbClr val="FF0000"/>
                </a:solidFill>
                <a:highlight>
                  <a:srgbClr val="FFFF00"/>
                </a:highlight>
                <a:latin typeface="Consolas"/>
                <a:ea typeface="Consolas"/>
                <a:cs typeface="Consolas"/>
                <a:sym typeface="Consolas"/>
              </a:rPr>
              <a:t>virtual</a:t>
            </a:r>
            <a:r>
              <a:rPr lang="tr-TR" sz="1400">
                <a:highlight>
                  <a:srgbClr val="FFFF00"/>
                </a:highlight>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void</a:t>
            </a:r>
            <a:r>
              <a:rPr lang="tr-TR" sz="1400">
                <a:highlight>
                  <a:srgbClr val="FFFF00"/>
                </a:highlight>
                <a:latin typeface="Consolas"/>
                <a:ea typeface="Consolas"/>
                <a:cs typeface="Consolas"/>
                <a:sym typeface="Consolas"/>
              </a:rPr>
              <a:t> raporVer() </a:t>
            </a:r>
            <a:r>
              <a:rPr lang="tr-TR" sz="1400">
                <a:latin typeface="Consolas"/>
                <a:ea typeface="Consolas"/>
                <a:cs typeface="Consolas"/>
                <a:sym typeface="Consolas"/>
              </a:rPr>
              <a:t>{ </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 sanal (virtual) olmayan bir yöntem geçersiz (override) kılınamaz.</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"Raporum: ...."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"Raporu Yazan:" &lt;&lt; adi &lt;&lt; " " &lt;&lt; soyadi &lt;&lt;endl;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"Bölümü:" &lt;&lt; bolum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Devamı sonraki sayfada...</a:t>
            </a:r>
            <a:endParaRPr sz="1400">
              <a:latin typeface="Consolas"/>
              <a:ea typeface="Consolas"/>
              <a:cs typeface="Consolas"/>
              <a:sym typeface="Consolas"/>
            </a:endParaRPr>
          </a:p>
        </p:txBody>
      </p:sp>
      <p:sp>
        <p:nvSpPr>
          <p:cNvPr id="384" name="Google Shape;384;p39"/>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İlk önce </a:t>
            </a:r>
            <a:r>
              <a:rPr lang="tr-TR" sz="1800">
                <a:solidFill>
                  <a:srgbClr val="0070C0"/>
                </a:solidFill>
              </a:rPr>
              <a:t>taban</a:t>
            </a:r>
            <a:r>
              <a:rPr lang="tr-TR" sz="1800"/>
              <a:t> (</a:t>
            </a:r>
            <a:r>
              <a:rPr lang="tr-TR" sz="1800">
                <a:solidFill>
                  <a:srgbClr val="C00000"/>
                </a:solidFill>
              </a:rPr>
              <a:t>base</a:t>
            </a:r>
            <a:r>
              <a:rPr lang="tr-TR" sz="1800"/>
              <a:t>) olan </a:t>
            </a:r>
            <a:r>
              <a:rPr lang="tr-TR" sz="1800">
                <a:solidFill>
                  <a:schemeClr val="dk1"/>
                </a:solidFill>
                <a:latin typeface="Consolas"/>
                <a:ea typeface="Consolas"/>
                <a:cs typeface="Consolas"/>
                <a:sym typeface="Consolas"/>
              </a:rPr>
              <a:t>Kisi</a:t>
            </a:r>
            <a:r>
              <a:rPr lang="tr-TR" sz="1800"/>
              <a:t> sınıfı tasarlanıyor. </a:t>
            </a:r>
            <a:endParaRPr/>
          </a:p>
          <a:p>
            <a:pPr marL="0" lvl="0" indent="0" algn="l" rtl="0">
              <a:lnSpc>
                <a:spcPct val="100000"/>
              </a:lnSpc>
              <a:spcBef>
                <a:spcPts val="600"/>
              </a:spcBef>
              <a:spcAft>
                <a:spcPts val="0"/>
              </a:spcAft>
              <a:buSzPts val="1530"/>
              <a:buNone/>
            </a:pPr>
            <a:r>
              <a:rPr lang="tr-TR" sz="1800"/>
              <a:t>Tasarlanan sınıfta </a:t>
            </a:r>
            <a:r>
              <a:rPr lang="tr-TR" sz="1800">
                <a:solidFill>
                  <a:schemeClr val="dk1"/>
                </a:solidFill>
                <a:latin typeface="Consolas"/>
                <a:ea typeface="Consolas"/>
                <a:cs typeface="Consolas"/>
                <a:sym typeface="Consolas"/>
              </a:rPr>
              <a:t>raporVer() </a:t>
            </a:r>
            <a:r>
              <a:rPr lang="tr-TR" sz="1800"/>
              <a:t>yöntemi,  türemiş sınıflarda geçersiz kılınabileceği için </a:t>
            </a:r>
            <a:r>
              <a:rPr lang="tr-TR" sz="1800">
                <a:solidFill>
                  <a:srgbClr val="0070C0"/>
                </a:solidFill>
              </a:rPr>
              <a:t>sanal</a:t>
            </a:r>
            <a:r>
              <a:rPr lang="tr-TR" sz="1800"/>
              <a:t> (</a:t>
            </a:r>
            <a:r>
              <a:rPr lang="tr-TR" sz="1800">
                <a:solidFill>
                  <a:srgbClr val="C00000"/>
                </a:solidFill>
              </a:rPr>
              <a:t>virtual</a:t>
            </a:r>
            <a:r>
              <a:rPr lang="tr-TR" sz="1800"/>
              <a:t>) olarak tanımlanıyor.</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0"/>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GEÇERSİZ KILMA ÖRNEĞİ - OVERRIDE</a:t>
            </a:r>
            <a:endParaRPr/>
          </a:p>
        </p:txBody>
      </p:sp>
      <p:sp>
        <p:nvSpPr>
          <p:cNvPr id="390" name="Google Shape;390;p40"/>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//Önceki sayfadan devam ediyor...</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class</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Personel</a:t>
            </a:r>
            <a:r>
              <a:rPr lang="tr-TR" sz="1400">
                <a:latin typeface="Consolas"/>
                <a:ea typeface="Consolas"/>
                <a:cs typeface="Consolas"/>
                <a:sym typeface="Consolas"/>
              </a:rPr>
              <a:t>:  public Kisi {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public:</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unvan;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Personel</a:t>
            </a:r>
            <a:r>
              <a:rPr lang="tr-TR" sz="1400">
                <a:latin typeface="Consolas"/>
                <a:ea typeface="Consolas"/>
                <a:cs typeface="Consolas"/>
                <a:sym typeface="Consolas"/>
              </a:rPr>
              <a:t>(</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pAdi,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pSoyadi, </a:t>
            </a:r>
            <a:r>
              <a:rPr lang="tr-TR" sz="1400">
                <a:solidFill>
                  <a:srgbClr val="0000FF"/>
                </a:solidFill>
                <a:latin typeface="Consolas"/>
                <a:ea typeface="Consolas"/>
                <a:cs typeface="Consolas"/>
                <a:sym typeface="Consolas"/>
              </a:rPr>
              <a:t>string</a:t>
            </a:r>
            <a:r>
              <a:rPr lang="tr-TR" sz="1400">
                <a:latin typeface="Consolas"/>
                <a:ea typeface="Consolas"/>
                <a:cs typeface="Consolas"/>
                <a:sym typeface="Consolas"/>
              </a:rPr>
              <a:t> pBolum, </a:t>
            </a:r>
            <a:r>
              <a:rPr lang="tr-TR" sz="1400">
                <a:solidFill>
                  <a:srgbClr val="0000FF"/>
                </a:solidFill>
                <a:highlight>
                  <a:srgbClr val="FFFF00"/>
                </a:highlight>
                <a:latin typeface="Consolas"/>
                <a:ea typeface="Consolas"/>
                <a:cs typeface="Consolas"/>
                <a:sym typeface="Consolas"/>
              </a:rPr>
              <a:t>string</a:t>
            </a:r>
            <a:r>
              <a:rPr lang="tr-TR" sz="1400">
                <a:highlight>
                  <a:srgbClr val="FFFF00"/>
                </a:highlight>
                <a:latin typeface="Consolas"/>
                <a:ea typeface="Consolas"/>
                <a:cs typeface="Consolas"/>
                <a:sym typeface="Consolas"/>
              </a:rPr>
              <a:t> pUnvan</a:t>
            </a:r>
            <a:r>
              <a:rPr lang="tr-TR"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       Kisi</a:t>
            </a:r>
            <a:r>
              <a:rPr lang="tr-TR" sz="1400">
                <a:latin typeface="Consolas"/>
                <a:ea typeface="Consolas"/>
                <a:cs typeface="Consolas"/>
                <a:sym typeface="Consolas"/>
              </a:rPr>
              <a:t>(pAdi,pSoyadi,pBolum)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unvan=pUnvan;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highlight>
                  <a:srgbClr val="FFFF00"/>
                </a:highlight>
                <a:latin typeface="Consolas"/>
                <a:ea typeface="Consolas"/>
                <a:cs typeface="Consolas"/>
                <a:sym typeface="Consolas"/>
              </a:rPr>
              <a:t>void</a:t>
            </a:r>
            <a:r>
              <a:rPr lang="tr-TR" sz="1400">
                <a:highlight>
                  <a:srgbClr val="FFFF00"/>
                </a:highlight>
                <a:latin typeface="Consolas"/>
                <a:ea typeface="Consolas"/>
                <a:cs typeface="Consolas"/>
                <a:sym typeface="Consolas"/>
              </a:rPr>
              <a:t> raporVer() </a:t>
            </a:r>
            <a:r>
              <a:rPr lang="tr-TR" sz="1400" b="1">
                <a:solidFill>
                  <a:srgbClr val="FF0000"/>
                </a:solidFill>
                <a:highlight>
                  <a:srgbClr val="FFFF00"/>
                </a:highlight>
                <a:latin typeface="Consolas"/>
                <a:ea typeface="Consolas"/>
                <a:cs typeface="Consolas"/>
                <a:sym typeface="Consolas"/>
              </a:rPr>
              <a:t>override</a:t>
            </a:r>
            <a:r>
              <a:rPr lang="tr-TR" sz="1400">
                <a:highlight>
                  <a:srgbClr val="FFFF00"/>
                </a:highlight>
                <a:latin typeface="Consolas"/>
                <a:ea typeface="Consolas"/>
                <a:cs typeface="Consolas"/>
                <a:sym typeface="Consolas"/>
              </a:rPr>
              <a:t>  </a:t>
            </a:r>
            <a:endParaRPr sz="1400">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//devralınan yöntemler geçersiz kılınıyor (override ediliyor)</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"Raporum:"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"Mevcut Bütce Durumu:..."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"Ödenen Maaşlar:..."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"Raporu Yazan:" &lt;&lt; adi &lt;&lt; " " &lt;&lt; soyadi &lt;&lt;endl;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"Bölümü:" &lt;&lt; bolum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butcePlanla()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"Harcanan Miktar:..."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"Maaş Ödemeleri" &lt;&lt; maasHesapla()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"Kalan Miktar:..." &lt;&lt; endl;</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maasHesapla()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10*25000;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Devamı sonraki sayfada...</a:t>
            </a:r>
            <a:endParaRPr sz="1400">
              <a:latin typeface="Consolas"/>
              <a:ea typeface="Consolas"/>
              <a:cs typeface="Consolas"/>
              <a:sym typeface="Consolas"/>
            </a:endParaRPr>
          </a:p>
        </p:txBody>
      </p:sp>
      <p:sp>
        <p:nvSpPr>
          <p:cNvPr id="391" name="Google Shape;391;p40"/>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solidFill>
                  <a:srgbClr val="0070C0"/>
                </a:solidFill>
              </a:rPr>
              <a:t>Türeyen</a:t>
            </a:r>
            <a:r>
              <a:rPr lang="tr-TR" sz="1800"/>
              <a:t> (</a:t>
            </a:r>
            <a:r>
              <a:rPr lang="tr-TR" sz="1800">
                <a:solidFill>
                  <a:srgbClr val="C00000"/>
                </a:solidFill>
              </a:rPr>
              <a:t>derived</a:t>
            </a:r>
            <a:r>
              <a:rPr lang="tr-TR" sz="1800"/>
              <a:t>)  </a:t>
            </a:r>
            <a:r>
              <a:rPr lang="tr-TR" sz="1800">
                <a:solidFill>
                  <a:schemeClr val="dk1"/>
                </a:solidFill>
                <a:latin typeface="Consolas"/>
                <a:ea typeface="Consolas"/>
                <a:cs typeface="Consolas"/>
                <a:sym typeface="Consolas"/>
              </a:rPr>
              <a:t>Personel</a:t>
            </a:r>
            <a:r>
              <a:rPr lang="tr-TR" sz="1800"/>
              <a:t> sınıfında ise </a:t>
            </a:r>
            <a:r>
              <a:rPr lang="tr-TR" sz="1800">
                <a:solidFill>
                  <a:schemeClr val="dk1"/>
                </a:solidFill>
                <a:latin typeface="Consolas"/>
                <a:ea typeface="Consolas"/>
                <a:cs typeface="Consolas"/>
                <a:sym typeface="Consolas"/>
              </a:rPr>
              <a:t>raporVer() </a:t>
            </a:r>
            <a:r>
              <a:rPr lang="tr-TR" sz="1800"/>
              <a:t>yöntemi geçersiz kılınıyor.</a:t>
            </a:r>
            <a:endParaRPr/>
          </a:p>
          <a:p>
            <a:pPr marL="0" lvl="0" indent="0" algn="l" rtl="0">
              <a:lnSpc>
                <a:spcPct val="100000"/>
              </a:lnSpc>
              <a:spcBef>
                <a:spcPts val="600"/>
              </a:spcBef>
              <a:spcAft>
                <a:spcPts val="0"/>
              </a:spcAft>
              <a:buSzPts val="1530"/>
              <a:buNone/>
            </a:pPr>
            <a:r>
              <a:rPr lang="tr-TR" sz="1800"/>
              <a:t>Taban sınıftaki </a:t>
            </a:r>
            <a:r>
              <a:rPr lang="tr-TR" sz="1800">
                <a:solidFill>
                  <a:schemeClr val="dk1"/>
                </a:solidFill>
                <a:latin typeface="Consolas"/>
                <a:ea typeface="Consolas"/>
                <a:cs typeface="Consolas"/>
                <a:sym typeface="Consolas"/>
              </a:rPr>
              <a:t>raporVer() </a:t>
            </a:r>
            <a:r>
              <a:rPr lang="tr-TR" sz="1800"/>
              <a:t>ile bu sınıftaki </a:t>
            </a:r>
            <a:r>
              <a:rPr lang="tr-TR" sz="1800">
                <a:solidFill>
                  <a:schemeClr val="dk1"/>
                </a:solidFill>
                <a:latin typeface="Consolas"/>
                <a:ea typeface="Consolas"/>
                <a:cs typeface="Consolas"/>
                <a:sym typeface="Consolas"/>
              </a:rPr>
              <a:t>raporVer() </a:t>
            </a:r>
            <a:r>
              <a:rPr lang="tr-TR" sz="1800"/>
              <a:t>yöntemleri birbirinden farklıdır.  Bu nedenle bu sınıftan imal edilen nesneler taban sınıftakilerden farklı davranış gösterir.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1"/>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GEÇERSİZ KILMA ÖRNEĞİ …</a:t>
            </a:r>
            <a:endParaRPr/>
          </a:p>
        </p:txBody>
      </p:sp>
      <p:sp>
        <p:nvSpPr>
          <p:cNvPr id="397" name="Google Shape;397;p41"/>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//Önceki sayfadan devam ediyor...</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A5A5A5"/>
                </a:solidFill>
                <a:latin typeface="Consolas"/>
                <a:ea typeface="Consolas"/>
                <a:cs typeface="Consolas"/>
                <a:sym typeface="Consolas"/>
              </a:rPr>
              <a:t>//Programın başladığı yer</a:t>
            </a:r>
            <a:endParaRPr sz="1400">
              <a:solidFill>
                <a:srgbClr val="A5A5A5"/>
              </a:solidFill>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Kisi</a:t>
            </a:r>
            <a:r>
              <a:rPr lang="tr-TR" sz="1400">
                <a:latin typeface="Consolas"/>
                <a:ea typeface="Consolas"/>
                <a:cs typeface="Consolas"/>
                <a:sym typeface="Consolas"/>
              </a:rPr>
              <a:t> kisi("İlhan","ÖZKAN","Elektronik");</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kisi.kendiniTanit();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kisi.raporVer();</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cout &lt;&lt; "---" &lt;&lt; endl;</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Personel</a:t>
            </a:r>
            <a:r>
              <a:rPr lang="tr-TR" sz="1400">
                <a:latin typeface="Consolas"/>
                <a:ea typeface="Consolas"/>
                <a:cs typeface="Consolas"/>
                <a:sym typeface="Consolas"/>
              </a:rPr>
              <a:t> personel("Ali","YILMAZ","Dekanlık","Muhasebeci");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personel.kendiniTanit();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personel.raporVer();  </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return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Benim Adım:İlhan ÖZKAN</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Raporum: ....</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Raporu Yazan:İlhan ÖZKAN</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Bölümü:Elektronik</a:t>
            </a:r>
            <a:endParaRPr sz="1400">
              <a:solidFill>
                <a:srgbClr val="A5A5A5"/>
              </a:solidFill>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Benim Adım:Ali YILMAZ</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Raporum:</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Mevcut Bütce Durumu:...</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Ödenen Maaşlar:...</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Raporu Yazan:Ali YILMAZ</a:t>
            </a:r>
            <a:endParaRPr/>
          </a:p>
          <a:p>
            <a:pPr marL="0" lvl="0" indent="0" algn="l" rtl="0">
              <a:lnSpc>
                <a:spcPct val="100000"/>
              </a:lnSpc>
              <a:spcBef>
                <a:spcPts val="0"/>
              </a:spcBef>
              <a:spcAft>
                <a:spcPts val="0"/>
              </a:spcAft>
              <a:buSzPts val="1190"/>
              <a:buNone/>
            </a:pPr>
            <a:r>
              <a:rPr lang="tr-TR" sz="1400">
                <a:solidFill>
                  <a:srgbClr val="A5A5A5"/>
                </a:solidFill>
                <a:highlight>
                  <a:srgbClr val="FFFF00"/>
                </a:highlight>
                <a:latin typeface="Consolas"/>
                <a:ea typeface="Consolas"/>
                <a:cs typeface="Consolas"/>
                <a:sym typeface="Consolas"/>
              </a:rPr>
              <a:t>Bölümü:Dekanlık</a:t>
            </a:r>
            <a:endParaRPr sz="1400">
              <a:solidFill>
                <a:srgbClr val="A5A5A5"/>
              </a:solidFill>
              <a:highlight>
                <a:srgbClr val="FFFF00"/>
              </a:highlight>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a:t>
            </a:r>
            <a:endParaRPr sz="1400">
              <a:solidFill>
                <a:srgbClr val="A5A5A5"/>
              </a:solidFill>
              <a:latin typeface="Consolas"/>
              <a:ea typeface="Consolas"/>
              <a:cs typeface="Consolas"/>
              <a:sym typeface="Consolas"/>
            </a:endParaRPr>
          </a:p>
        </p:txBody>
      </p:sp>
      <p:sp>
        <p:nvSpPr>
          <p:cNvPr id="398" name="Google Shape;398;p41"/>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530"/>
              <a:buNone/>
            </a:pPr>
            <a:r>
              <a:rPr lang="tr-TR" sz="1800"/>
              <a:t>Örnekte görüldüğü üzere taban sınıftan imal edilmiş </a:t>
            </a:r>
            <a:r>
              <a:rPr lang="tr-TR" sz="1800">
                <a:solidFill>
                  <a:schemeClr val="dk1"/>
                </a:solidFill>
                <a:latin typeface="Consolas"/>
                <a:ea typeface="Consolas"/>
                <a:cs typeface="Consolas"/>
                <a:sym typeface="Consolas"/>
              </a:rPr>
              <a:t>kişi</a:t>
            </a:r>
            <a:r>
              <a:rPr lang="tr-TR" sz="1800"/>
              <a:t> ve türemiş sınıftan imal edilmiş  </a:t>
            </a:r>
            <a:r>
              <a:rPr lang="tr-TR" sz="1800">
                <a:solidFill>
                  <a:schemeClr val="dk1"/>
                </a:solidFill>
                <a:latin typeface="Consolas"/>
                <a:ea typeface="Consolas"/>
                <a:cs typeface="Consolas"/>
                <a:sym typeface="Consolas"/>
              </a:rPr>
              <a:t>personel</a:t>
            </a:r>
            <a:r>
              <a:rPr lang="tr-TR" sz="1800"/>
              <a:t> nesneleri </a:t>
            </a:r>
            <a:r>
              <a:rPr lang="tr-TR" sz="1800">
                <a:solidFill>
                  <a:schemeClr val="dk1"/>
                </a:solidFill>
                <a:latin typeface="Consolas"/>
                <a:ea typeface="Consolas"/>
                <a:cs typeface="Consolas"/>
                <a:sym typeface="Consolas"/>
              </a:rPr>
              <a:t>kendiniTanit() </a:t>
            </a:r>
            <a:r>
              <a:rPr lang="tr-TR" sz="1800"/>
              <a:t>davranışını aynı şekilde gösterir.</a:t>
            </a:r>
            <a:endParaRPr/>
          </a:p>
          <a:p>
            <a:pPr marL="0" lvl="0" indent="0" algn="l" rtl="0">
              <a:lnSpc>
                <a:spcPct val="100000"/>
              </a:lnSpc>
              <a:spcBef>
                <a:spcPts val="600"/>
              </a:spcBef>
              <a:spcAft>
                <a:spcPts val="0"/>
              </a:spcAft>
              <a:buSzPts val="1530"/>
              <a:buNone/>
            </a:pPr>
            <a:r>
              <a:rPr lang="tr-TR" sz="1800"/>
              <a:t>Ama </a:t>
            </a:r>
            <a:r>
              <a:rPr lang="tr-TR" sz="1800">
                <a:solidFill>
                  <a:schemeClr val="dk1"/>
                </a:solidFill>
                <a:latin typeface="Consolas"/>
                <a:ea typeface="Consolas"/>
                <a:cs typeface="Consolas"/>
                <a:sym typeface="Consolas"/>
              </a:rPr>
              <a:t>raporVer() </a:t>
            </a:r>
            <a:r>
              <a:rPr lang="tr-TR" sz="1800"/>
              <a:t>davranışları ise birbirinden farklıdır.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2"/>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8.ARAYÜZLER/ROLLER</a:t>
            </a:r>
            <a:endParaRPr dirty="0"/>
          </a:p>
        </p:txBody>
      </p:sp>
      <p:sp>
        <p:nvSpPr>
          <p:cNvPr id="404" name="Google Shape;404;p4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3"/>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ARAYÜZLER (INTERFACES)</a:t>
            </a:r>
            <a:endParaRPr/>
          </a:p>
        </p:txBody>
      </p:sp>
      <p:sp>
        <p:nvSpPr>
          <p:cNvPr id="410" name="Google Shape;410;p43"/>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85000"/>
              <a:buNone/>
            </a:pPr>
            <a:r>
              <a:rPr lang="tr-TR">
                <a:solidFill>
                  <a:srgbClr val="0070C0"/>
                </a:solidFill>
              </a:rPr>
              <a:t>Arayüzler</a:t>
            </a:r>
            <a:r>
              <a:rPr lang="tr-TR"/>
              <a:t> (</a:t>
            </a:r>
            <a:r>
              <a:rPr lang="tr-TR">
                <a:solidFill>
                  <a:srgbClr val="C00000"/>
                </a:solidFill>
              </a:rPr>
              <a:t>interfaces</a:t>
            </a:r>
            <a:r>
              <a:rPr lang="tr-TR"/>
              <a:t>) nesnelerin sahip oldukları rollerdir. Örnek olarak bir öğretmen;</a:t>
            </a:r>
            <a:endParaRPr/>
          </a:p>
          <a:p>
            <a:pPr marL="182880" lvl="0" indent="-182880" algn="l" rtl="0">
              <a:lnSpc>
                <a:spcPct val="100000"/>
              </a:lnSpc>
              <a:spcBef>
                <a:spcPts val="600"/>
              </a:spcBef>
              <a:spcAft>
                <a:spcPts val="0"/>
              </a:spcAft>
              <a:buSzPct val="85000"/>
              <a:buChar char="▪"/>
            </a:pPr>
            <a:r>
              <a:rPr lang="tr-TR"/>
              <a:t>Evde baba rolünde olup babanın sahip olduğu çocuklara bakma, yemek yapma, … gibi  davranışları gösterir. </a:t>
            </a:r>
            <a:endParaRPr/>
          </a:p>
          <a:p>
            <a:pPr marL="182880" lvl="0" indent="-182880" algn="l" rtl="0">
              <a:lnSpc>
                <a:spcPct val="100000"/>
              </a:lnSpc>
              <a:spcBef>
                <a:spcPts val="600"/>
              </a:spcBef>
              <a:spcAft>
                <a:spcPts val="0"/>
              </a:spcAft>
              <a:buSzPct val="85000"/>
              <a:buChar char="▪"/>
            </a:pPr>
            <a:r>
              <a:rPr lang="tr-TR"/>
              <a:t>İşte öğretmen rolündedir ve öğrenmenin sahip olduğu; öğretme, sınav/değerlendirme yapma, karne hazırlama, ders notu hazırlama gibi davranışları vardır.</a:t>
            </a:r>
            <a:endParaRPr/>
          </a:p>
          <a:p>
            <a:pPr marL="182880" lvl="0" indent="-182880" algn="l" rtl="0">
              <a:lnSpc>
                <a:spcPct val="100000"/>
              </a:lnSpc>
              <a:spcBef>
                <a:spcPts val="600"/>
              </a:spcBef>
              <a:spcAft>
                <a:spcPts val="0"/>
              </a:spcAft>
              <a:buSzPct val="85000"/>
              <a:buChar char="▪"/>
            </a:pPr>
            <a:r>
              <a:rPr lang="tr-TR"/>
              <a:t>Bu öğretmen müzisyen rolünde ise gitar çalma, akort yapma gibi davranışları da vardır.</a:t>
            </a:r>
            <a:endParaRPr/>
          </a:p>
          <a:p>
            <a:pPr marL="0" lvl="0" indent="0" algn="l" rtl="0">
              <a:lnSpc>
                <a:spcPct val="100000"/>
              </a:lnSpc>
              <a:spcBef>
                <a:spcPts val="600"/>
              </a:spcBef>
              <a:spcAft>
                <a:spcPts val="0"/>
              </a:spcAft>
              <a:buSzPct val="85000"/>
              <a:buNone/>
            </a:pPr>
            <a:r>
              <a:rPr lang="tr-TR"/>
              <a:t>İşte bunların hepsi ayrı bir roldür ve her bir rolde o role ilişkin davranışları sergiler.</a:t>
            </a:r>
            <a:endParaRPr/>
          </a:p>
          <a:p>
            <a:pPr marL="0" lvl="0" indent="0" algn="l" rtl="0">
              <a:lnSpc>
                <a:spcPct val="100000"/>
              </a:lnSpc>
              <a:spcBef>
                <a:spcPts val="600"/>
              </a:spcBef>
              <a:spcAft>
                <a:spcPts val="0"/>
              </a:spcAft>
              <a:buSzPct val="85000"/>
              <a:buNone/>
            </a:pPr>
            <a:r>
              <a:rPr lang="tr-TR"/>
              <a:t>C++ dilinde roller </a:t>
            </a:r>
            <a:r>
              <a:rPr lang="tr-TR">
                <a:solidFill>
                  <a:srgbClr val="0070C0"/>
                </a:solidFill>
              </a:rPr>
              <a:t>sınıf</a:t>
            </a:r>
            <a:r>
              <a:rPr lang="tr-TR"/>
              <a:t> (</a:t>
            </a:r>
            <a:r>
              <a:rPr lang="tr-TR">
                <a:solidFill>
                  <a:srgbClr val="C00000"/>
                </a:solidFill>
              </a:rPr>
              <a:t>class</a:t>
            </a:r>
            <a:r>
              <a:rPr lang="tr-TR"/>
              <a:t>) olarak kodlanır. Ancak saf  nesne yönelimli dillerde </a:t>
            </a:r>
            <a:r>
              <a:rPr lang="tr-TR">
                <a:solidFill>
                  <a:srgbClr val="0070C0"/>
                </a:solidFill>
              </a:rPr>
              <a:t>arayüzler</a:t>
            </a:r>
            <a:r>
              <a:rPr lang="tr-TR"/>
              <a:t> (</a:t>
            </a:r>
            <a:r>
              <a:rPr lang="tr-TR">
                <a:solidFill>
                  <a:srgbClr val="C00000"/>
                </a:solidFill>
              </a:rPr>
              <a:t>interfaces</a:t>
            </a:r>
            <a:r>
              <a:rPr lang="tr-TR"/>
              <a:t>) </a:t>
            </a:r>
            <a:r>
              <a:rPr lang="tr-TR">
                <a:latin typeface="Consolas"/>
                <a:ea typeface="Consolas"/>
                <a:cs typeface="Consolas"/>
                <a:sym typeface="Consolas"/>
              </a:rPr>
              <a:t>interface</a:t>
            </a:r>
            <a:r>
              <a:rPr lang="tr-TR"/>
              <a:t> saklı kelimesiyle tanımlanırlar. </a:t>
            </a:r>
            <a:endParaRPr/>
          </a:p>
          <a:p>
            <a:pPr marL="0" lvl="0" indent="0" algn="l" rtl="0">
              <a:lnSpc>
                <a:spcPct val="100000"/>
              </a:lnSpc>
              <a:spcBef>
                <a:spcPts val="600"/>
              </a:spcBef>
              <a:spcAft>
                <a:spcPts val="0"/>
              </a:spcAft>
              <a:buSzPct val="85000"/>
              <a:buNone/>
            </a:pPr>
            <a:endParaRPr/>
          </a:p>
        </p:txBody>
      </p:sp>
      <p:sp>
        <p:nvSpPr>
          <p:cNvPr id="411" name="Google Shape;411;p43"/>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00000"/>
              </a:lnSpc>
              <a:spcBef>
                <a:spcPts val="0"/>
              </a:spcBef>
              <a:spcAft>
                <a:spcPts val="0"/>
              </a:spcAft>
              <a:buSzPct val="85000"/>
              <a:buNone/>
            </a:pPr>
            <a:r>
              <a:rPr lang="tr-TR"/>
              <a:t>C++, saf nesne yönelimli dillerin (Java, C# gibi) aksine </a:t>
            </a:r>
            <a:r>
              <a:rPr lang="tr-TR">
                <a:solidFill>
                  <a:srgbClr val="0070C0"/>
                </a:solidFill>
              </a:rPr>
              <a:t>çoklu kalıtımı </a:t>
            </a:r>
            <a:r>
              <a:rPr lang="tr-TR"/>
              <a:t>(</a:t>
            </a:r>
            <a:r>
              <a:rPr lang="tr-TR">
                <a:solidFill>
                  <a:srgbClr val="C00000"/>
                </a:solidFill>
              </a:rPr>
              <a:t>multiple-inheritance</a:t>
            </a:r>
            <a:r>
              <a:rPr lang="tr-TR"/>
              <a:t>) destekler gibi görünür, çünkü </a:t>
            </a:r>
            <a:r>
              <a:rPr lang="tr-TR">
                <a:latin typeface="Consolas"/>
                <a:ea typeface="Consolas"/>
                <a:cs typeface="Consolas"/>
                <a:sym typeface="Consolas"/>
              </a:rPr>
              <a:t>interface</a:t>
            </a:r>
            <a:r>
              <a:rPr lang="tr-TR"/>
              <a:t> gibi bir anahtar kelimeye sahip olmadığından arayüz olarak tanımlanmış birçok sınıftan miras alabilir.</a:t>
            </a:r>
            <a:endParaRPr/>
          </a:p>
          <a:p>
            <a:pPr marL="0" lvl="0" indent="0" algn="l" rtl="0">
              <a:lnSpc>
                <a:spcPct val="100000"/>
              </a:lnSpc>
              <a:spcBef>
                <a:spcPts val="600"/>
              </a:spcBef>
              <a:spcAft>
                <a:spcPts val="0"/>
              </a:spcAft>
              <a:buSzPct val="85000"/>
              <a:buNone/>
            </a:pPr>
            <a:r>
              <a:rPr lang="tr-TR">
                <a:solidFill>
                  <a:srgbClr val="0070C0"/>
                </a:solidFill>
              </a:rPr>
              <a:t>Arayüzler</a:t>
            </a:r>
            <a:r>
              <a:rPr lang="tr-TR"/>
              <a:t>(</a:t>
            </a:r>
            <a:r>
              <a:rPr lang="tr-TR">
                <a:solidFill>
                  <a:srgbClr val="C00000"/>
                </a:solidFill>
              </a:rPr>
              <a:t>interface</a:t>
            </a:r>
            <a:r>
              <a:rPr lang="tr-TR"/>
              <a:t>), </a:t>
            </a:r>
            <a:r>
              <a:rPr lang="tr-TR">
                <a:solidFill>
                  <a:srgbClr val="0070C0"/>
                </a:solidFill>
              </a:rPr>
              <a:t>soyut</a:t>
            </a:r>
            <a:r>
              <a:rPr lang="tr-TR"/>
              <a:t> (</a:t>
            </a:r>
            <a:r>
              <a:rPr lang="tr-TR">
                <a:solidFill>
                  <a:srgbClr val="C00000"/>
                </a:solidFill>
              </a:rPr>
              <a:t>abstract</a:t>
            </a:r>
            <a:r>
              <a:rPr lang="tr-TR"/>
              <a:t>) sınıflarda tanımlanır ve </a:t>
            </a:r>
            <a:r>
              <a:rPr lang="tr-TR">
                <a:solidFill>
                  <a:srgbClr val="0070C0"/>
                </a:solidFill>
              </a:rPr>
              <a:t>veri</a:t>
            </a:r>
            <a:r>
              <a:rPr lang="tr-TR"/>
              <a:t> </a:t>
            </a:r>
            <a:r>
              <a:rPr lang="tr-TR">
                <a:solidFill>
                  <a:srgbClr val="0070C0"/>
                </a:solidFill>
              </a:rPr>
              <a:t>soyutlaması</a:t>
            </a:r>
            <a:r>
              <a:rPr lang="tr-TR"/>
              <a:t> (</a:t>
            </a:r>
            <a:r>
              <a:rPr lang="tr-TR">
                <a:solidFill>
                  <a:srgbClr val="C00000"/>
                </a:solidFill>
              </a:rPr>
              <a:t>data</a:t>
            </a:r>
            <a:r>
              <a:rPr lang="tr-TR"/>
              <a:t> </a:t>
            </a:r>
            <a:r>
              <a:rPr lang="tr-TR">
                <a:solidFill>
                  <a:srgbClr val="C00000"/>
                </a:solidFill>
              </a:rPr>
              <a:t>abstraction</a:t>
            </a:r>
            <a:r>
              <a:rPr lang="tr-TR"/>
              <a:t>) yapılmaz. </a:t>
            </a:r>
            <a:endParaRPr/>
          </a:p>
          <a:p>
            <a:pPr marL="0" lvl="0" indent="0" algn="l" rtl="0">
              <a:lnSpc>
                <a:spcPct val="100000"/>
              </a:lnSpc>
              <a:spcBef>
                <a:spcPts val="600"/>
              </a:spcBef>
              <a:spcAft>
                <a:spcPts val="0"/>
              </a:spcAft>
              <a:buSzPct val="85000"/>
              <a:buNone/>
            </a:pPr>
            <a:r>
              <a:rPr lang="tr-TR"/>
              <a:t>Bir sınıfın </a:t>
            </a:r>
            <a:r>
              <a:rPr lang="tr-TR">
                <a:solidFill>
                  <a:srgbClr val="0070C0"/>
                </a:solidFill>
              </a:rPr>
              <a:t>soyut</a:t>
            </a:r>
            <a:r>
              <a:rPr lang="tr-TR"/>
              <a:t> (</a:t>
            </a:r>
            <a:r>
              <a:rPr lang="tr-TR">
                <a:solidFill>
                  <a:srgbClr val="C00000"/>
                </a:solidFill>
              </a:rPr>
              <a:t>abstract</a:t>
            </a:r>
            <a:r>
              <a:rPr lang="tr-TR"/>
              <a:t>) olabilmesi için en az bir </a:t>
            </a:r>
            <a:r>
              <a:rPr lang="tr-TR">
                <a:solidFill>
                  <a:srgbClr val="0070C0"/>
                </a:solidFill>
              </a:rPr>
              <a:t>saf sanal metoda </a:t>
            </a:r>
            <a:r>
              <a:rPr lang="tr-TR"/>
              <a:t>(</a:t>
            </a:r>
            <a:r>
              <a:rPr lang="tr-TR">
                <a:solidFill>
                  <a:srgbClr val="C00000"/>
                </a:solidFill>
              </a:rPr>
              <a:t>pure</a:t>
            </a:r>
            <a:r>
              <a:rPr lang="tr-TR"/>
              <a:t> </a:t>
            </a:r>
            <a:r>
              <a:rPr lang="tr-TR">
                <a:solidFill>
                  <a:srgbClr val="C00000"/>
                </a:solidFill>
              </a:rPr>
              <a:t>virtual</a:t>
            </a:r>
            <a:r>
              <a:rPr lang="tr-TR"/>
              <a:t> </a:t>
            </a:r>
            <a:r>
              <a:rPr lang="tr-TR">
                <a:solidFill>
                  <a:srgbClr val="C00000"/>
                </a:solidFill>
              </a:rPr>
              <a:t>method</a:t>
            </a:r>
            <a:r>
              <a:rPr lang="tr-TR"/>
              <a:t>) sahip olmalıdır.</a:t>
            </a:r>
            <a:endParaRPr/>
          </a:p>
          <a:p>
            <a:pPr marL="0" lvl="0" indent="0" algn="l" rtl="0">
              <a:lnSpc>
                <a:spcPct val="100000"/>
              </a:lnSpc>
              <a:spcBef>
                <a:spcPts val="600"/>
              </a:spcBef>
              <a:spcAft>
                <a:spcPts val="0"/>
              </a:spcAft>
              <a:buSzPct val="85000"/>
              <a:buNone/>
            </a:pPr>
            <a:r>
              <a:rPr lang="tr-TR"/>
              <a:t>Sanal sınıflardan nesne İMAL EDİLEMEZ yada YARATILAMAZ.</a:t>
            </a:r>
            <a:endParaRPr/>
          </a:p>
          <a:p>
            <a:pPr marL="0" lvl="0" indent="0" algn="l" rtl="0">
              <a:lnSpc>
                <a:spcPct val="100000"/>
              </a:lnSpc>
              <a:spcBef>
                <a:spcPts val="600"/>
              </a:spcBef>
              <a:spcAft>
                <a:spcPts val="0"/>
              </a:spcAft>
              <a:buSzPct val="85000"/>
              <a:buNone/>
            </a:pPr>
            <a:r>
              <a:rPr lang="tr-TR">
                <a:solidFill>
                  <a:srgbClr val="0070C0"/>
                </a:solidFill>
              </a:rPr>
              <a:t>Sanal</a:t>
            </a:r>
            <a:r>
              <a:rPr lang="tr-TR"/>
              <a:t> (</a:t>
            </a:r>
            <a:r>
              <a:rPr lang="tr-TR">
                <a:solidFill>
                  <a:srgbClr val="C00000"/>
                </a:solidFill>
              </a:rPr>
              <a:t>virtual</a:t>
            </a:r>
            <a:r>
              <a:rPr lang="tr-TR"/>
              <a:t>) yöntemler türeyen sınıfta yeniden tanımlanabilir. Türeyen sınıfta sanal yöntem </a:t>
            </a:r>
            <a:r>
              <a:rPr lang="tr-TR">
                <a:solidFill>
                  <a:srgbClr val="0070C0"/>
                </a:solidFill>
              </a:rPr>
              <a:t>geçersiz kılınır </a:t>
            </a:r>
            <a:r>
              <a:rPr lang="tr-TR"/>
              <a:t>(</a:t>
            </a:r>
            <a:r>
              <a:rPr lang="tr-TR">
                <a:solidFill>
                  <a:srgbClr val="C00000"/>
                </a:solidFill>
              </a:rPr>
              <a:t>override</a:t>
            </a:r>
            <a:r>
              <a:rPr lang="tr-TR"/>
              <a:t>). </a:t>
            </a:r>
            <a:endParaRPr/>
          </a:p>
          <a:p>
            <a:pPr marL="182880" lvl="0" indent="-83026" algn="l" rtl="0">
              <a:lnSpc>
                <a:spcPct val="100000"/>
              </a:lnSpc>
              <a:spcBef>
                <a:spcPts val="600"/>
              </a:spcBef>
              <a:spcAft>
                <a:spcPts val="0"/>
              </a:spcAft>
              <a:buSzPct val="850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ARAYÜZ TANIMLAMA</a:t>
            </a:r>
            <a:endParaRPr/>
          </a:p>
        </p:txBody>
      </p:sp>
      <p:sp>
        <p:nvSpPr>
          <p:cNvPr id="417" name="Google Shape;417;p4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360"/>
              <a:buNone/>
            </a:pPr>
            <a:r>
              <a:rPr lang="tr-TR" sz="16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using</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namespace</a:t>
            </a:r>
            <a:r>
              <a:rPr lang="tr-TR" sz="1600">
                <a:latin typeface="Consolas"/>
                <a:ea typeface="Consolas"/>
                <a:cs typeface="Consolas"/>
                <a:sym typeface="Consolas"/>
              </a:rPr>
              <a:t> std;</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IBaba { </a:t>
            </a:r>
            <a:r>
              <a:rPr lang="tr-TR" sz="1600">
                <a:solidFill>
                  <a:srgbClr val="A5A5A5"/>
                </a:solidFill>
                <a:latin typeface="Consolas"/>
                <a:ea typeface="Consolas"/>
                <a:cs typeface="Consolas"/>
                <a:sym typeface="Consolas"/>
              </a:rPr>
              <a:t>//Baba Rolleri/arayüzleri</a:t>
            </a:r>
            <a:endParaRPr/>
          </a:p>
          <a:p>
            <a:pPr marL="0" lvl="0" indent="0" algn="l" rtl="0">
              <a:lnSpc>
                <a:spcPct val="100000"/>
              </a:lnSpc>
              <a:spcBef>
                <a:spcPts val="0"/>
              </a:spcBef>
              <a:spcAft>
                <a:spcPts val="0"/>
              </a:spcAft>
              <a:buSzPts val="136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virtual</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cocugaBak() </a:t>
            </a:r>
            <a:r>
              <a:rPr lang="tr-TR" sz="1600">
                <a:highlight>
                  <a:srgbClr val="FFFF00"/>
                </a:highlight>
                <a:latin typeface="Consolas"/>
                <a:ea typeface="Consolas"/>
                <a:cs typeface="Consolas"/>
                <a:sym typeface="Consolas"/>
              </a:rPr>
              <a:t>= 0</a:t>
            </a: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saf sanal yöntem-pure virtual method</a:t>
            </a:r>
            <a:endParaRPr sz="1600">
              <a:solidFill>
                <a:srgbClr val="A5A5A5"/>
              </a:solidFill>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virtual</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hanimaYardimEt() </a:t>
            </a:r>
            <a:r>
              <a:rPr lang="tr-TR" sz="1600">
                <a:highlight>
                  <a:srgbClr val="FFFF00"/>
                </a:highlight>
                <a:latin typeface="Consolas"/>
                <a:ea typeface="Consolas"/>
                <a:cs typeface="Consolas"/>
                <a:sym typeface="Consolas"/>
              </a:rPr>
              <a:t>= 0</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IMuzisyen { </a:t>
            </a:r>
            <a:r>
              <a:rPr lang="tr-TR" sz="1600">
                <a:solidFill>
                  <a:srgbClr val="A5A5A5"/>
                </a:solidFill>
                <a:latin typeface="Consolas"/>
                <a:ea typeface="Consolas"/>
                <a:cs typeface="Consolas"/>
                <a:sym typeface="Consolas"/>
              </a:rPr>
              <a:t>//Müzisyen Rolleri/arayüzleri</a:t>
            </a:r>
            <a:endParaRPr/>
          </a:p>
          <a:p>
            <a:pPr marL="0" lvl="0" indent="0" algn="l" rtl="0">
              <a:lnSpc>
                <a:spcPct val="100000"/>
              </a:lnSpc>
              <a:spcBef>
                <a:spcPts val="0"/>
              </a:spcBef>
              <a:spcAft>
                <a:spcPts val="0"/>
              </a:spcAft>
              <a:buSzPts val="136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virtual</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gitarCal() </a:t>
            </a:r>
            <a:r>
              <a:rPr lang="tr-TR" sz="1600">
                <a:highlight>
                  <a:srgbClr val="FFFF00"/>
                </a:highlight>
                <a:latin typeface="Consolas"/>
                <a:ea typeface="Consolas"/>
                <a:cs typeface="Consolas"/>
                <a:sym typeface="Consolas"/>
              </a:rPr>
              <a:t>= 0</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virtual</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piyanoCal() </a:t>
            </a:r>
            <a:r>
              <a:rPr lang="tr-TR" sz="1600">
                <a:highlight>
                  <a:srgbClr val="FFFF00"/>
                </a:highlight>
                <a:latin typeface="Consolas"/>
                <a:ea typeface="Consolas"/>
                <a:cs typeface="Consolas"/>
                <a:sym typeface="Consolas"/>
              </a:rPr>
              <a:t>= 0</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IOgretmen { </a:t>
            </a:r>
            <a:r>
              <a:rPr lang="tr-TR" sz="1600">
                <a:solidFill>
                  <a:srgbClr val="A5A5A5"/>
                </a:solidFill>
                <a:latin typeface="Consolas"/>
                <a:ea typeface="Consolas"/>
                <a:cs typeface="Consolas"/>
                <a:sym typeface="Consolas"/>
              </a:rPr>
              <a:t>//Öğretmen Rolleri/arayüzleri</a:t>
            </a:r>
            <a:endParaRPr/>
          </a:p>
          <a:p>
            <a:pPr marL="0" lvl="0" indent="0" algn="l" rtl="0">
              <a:lnSpc>
                <a:spcPct val="100000"/>
              </a:lnSpc>
              <a:spcBef>
                <a:spcPts val="0"/>
              </a:spcBef>
              <a:spcAft>
                <a:spcPts val="0"/>
              </a:spcAft>
              <a:buSzPts val="136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virtual</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ogret() </a:t>
            </a:r>
            <a:r>
              <a:rPr lang="tr-TR" sz="1600">
                <a:highlight>
                  <a:srgbClr val="FFFF00"/>
                </a:highlight>
                <a:latin typeface="Consolas"/>
                <a:ea typeface="Consolas"/>
                <a:cs typeface="Consolas"/>
                <a:sym typeface="Consolas"/>
              </a:rPr>
              <a:t>= 0</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virtual</a:t>
            </a: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dersNotuHazirla() </a:t>
            </a:r>
            <a:r>
              <a:rPr lang="tr-TR" sz="1600">
                <a:highlight>
                  <a:srgbClr val="FFFF00"/>
                </a:highlight>
                <a:latin typeface="Consolas"/>
                <a:ea typeface="Consolas"/>
                <a:cs typeface="Consolas"/>
                <a:sym typeface="Consolas"/>
              </a:rPr>
              <a:t>= 0</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//sonraki sayfadan devam eder..</a:t>
            </a:r>
            <a:endParaRPr/>
          </a:p>
        </p:txBody>
      </p:sp>
      <p:sp>
        <p:nvSpPr>
          <p:cNvPr id="418" name="Google Shape;418;p4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Eğer bir sınıfta </a:t>
            </a:r>
            <a:r>
              <a:rPr lang="tr-TR">
                <a:solidFill>
                  <a:srgbClr val="0070C0"/>
                </a:solidFill>
              </a:rPr>
              <a:t>saf sanal yöntem </a:t>
            </a:r>
            <a:r>
              <a:rPr lang="tr-TR"/>
              <a:t>(</a:t>
            </a:r>
            <a:r>
              <a:rPr lang="tr-TR">
                <a:solidFill>
                  <a:srgbClr val="C00000"/>
                </a:solidFill>
              </a:rPr>
              <a:t>pure abstract method</a:t>
            </a:r>
            <a:r>
              <a:rPr lang="tr-TR"/>
              <a:t>) tanımlanıyorsa o sınıftan nesne imal edilemez.</a:t>
            </a:r>
            <a:endParaRPr/>
          </a:p>
          <a:p>
            <a:pPr marL="0" lvl="0" indent="0" algn="l" rtl="0">
              <a:lnSpc>
                <a:spcPct val="100000"/>
              </a:lnSpc>
              <a:spcBef>
                <a:spcPts val="600"/>
              </a:spcBef>
              <a:spcAft>
                <a:spcPts val="0"/>
              </a:spcAft>
              <a:buSzPts val="1190"/>
              <a:buNone/>
            </a:pPr>
            <a:r>
              <a:rPr lang="tr-TR"/>
              <a:t>Saf sanal yöntemlerin sadece prototipi tanımlanır ve sonlarında </a:t>
            </a:r>
            <a:r>
              <a:rPr lang="tr-TR">
                <a:solidFill>
                  <a:schemeClr val="dk1"/>
                </a:solidFill>
                <a:latin typeface="Consolas"/>
                <a:ea typeface="Consolas"/>
                <a:cs typeface="Consolas"/>
                <a:sym typeface="Consolas"/>
              </a:rPr>
              <a:t>=0</a:t>
            </a:r>
            <a:r>
              <a:rPr lang="tr-TR"/>
              <a:t> ifadesi yer alır.</a:t>
            </a:r>
            <a:endParaRPr/>
          </a:p>
          <a:p>
            <a:pPr marL="0" lvl="0" indent="0" algn="l" rtl="0">
              <a:lnSpc>
                <a:spcPct val="100000"/>
              </a:lnSpc>
              <a:spcBef>
                <a:spcPts val="600"/>
              </a:spcBef>
              <a:spcAft>
                <a:spcPts val="0"/>
              </a:spcAft>
              <a:buSzPts val="1190"/>
              <a:buNone/>
            </a:pPr>
            <a:r>
              <a:rPr lang="tr-TR"/>
              <a:t>Arayüzler rollere ilişkin davranışlar bütünüdür ve birden çok saf sanal yöntemden oluşabilir.</a:t>
            </a:r>
            <a:endParaRPr/>
          </a:p>
          <a:p>
            <a:pPr marL="0" lvl="0" indent="0" algn="l" rtl="0">
              <a:lnSpc>
                <a:spcPct val="100000"/>
              </a:lnSpc>
              <a:spcBef>
                <a:spcPts val="600"/>
              </a:spcBef>
              <a:spcAft>
                <a:spcPts val="0"/>
              </a:spcAft>
              <a:buSzPts val="119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4E2FC8-61AA-D466-6F76-71131FCB757E}"/>
              </a:ext>
            </a:extLst>
          </p:cNvPr>
          <p:cNvSpPr>
            <a:spLocks noGrp="1"/>
          </p:cNvSpPr>
          <p:nvPr>
            <p:ph type="title"/>
          </p:nvPr>
        </p:nvSpPr>
        <p:spPr/>
        <p:txBody>
          <a:bodyPr/>
          <a:lstStyle/>
          <a:p>
            <a:r>
              <a:rPr lang="tr-TR" dirty="0"/>
              <a:t>TARİHÇE</a:t>
            </a:r>
          </a:p>
        </p:txBody>
      </p:sp>
      <p:sp>
        <p:nvSpPr>
          <p:cNvPr id="3" name="İçerik Yer Tutucusu 2">
            <a:extLst>
              <a:ext uri="{FF2B5EF4-FFF2-40B4-BE49-F238E27FC236}">
                <a16:creationId xmlns:a16="http://schemas.microsoft.com/office/drawing/2014/main" id="{641E5F10-C5BF-469D-2D0F-ED76B1D4427D}"/>
              </a:ext>
            </a:extLst>
          </p:cNvPr>
          <p:cNvSpPr>
            <a:spLocks noGrp="1"/>
          </p:cNvSpPr>
          <p:nvPr>
            <p:ph idx="1"/>
          </p:nvPr>
        </p:nvSpPr>
        <p:spPr/>
        <p:txBody>
          <a:bodyPr>
            <a:normAutofit/>
          </a:bodyPr>
          <a:lstStyle/>
          <a:p>
            <a:pPr marL="0" indent="0">
              <a:buNone/>
            </a:pPr>
            <a:r>
              <a:rPr lang="tr-TR" dirty="0"/>
              <a:t>Yapısal programlamadaki sıkıntıları gören yazılımcıların imdadına </a:t>
            </a:r>
            <a:r>
              <a:rPr lang="tr-TR" i="1" dirty="0" err="1"/>
              <a:t>Simula</a:t>
            </a:r>
            <a:r>
              <a:rPr lang="tr-TR" dirty="0"/>
              <a:t> ve </a:t>
            </a:r>
            <a:r>
              <a:rPr lang="tr-TR" i="1" dirty="0" err="1"/>
              <a:t>Smalltalk</a:t>
            </a:r>
            <a:r>
              <a:rPr lang="tr-TR" dirty="0"/>
              <a:t> programlama dillindeki yaklaşım yetişmiştir. Bu diller oldukça yavaş olmasına rağmen getirdiği çözümler oldukça yenilikçiydi.</a:t>
            </a:r>
          </a:p>
          <a:p>
            <a:pPr marL="0" indent="0">
              <a:buNone/>
            </a:pPr>
            <a:r>
              <a:rPr lang="tr-TR" i="1" dirty="0" err="1"/>
              <a:t>Smalltalk</a:t>
            </a:r>
            <a:r>
              <a:rPr lang="tr-TR" dirty="0"/>
              <a:t>, 1972 yılında Xerox Park şirketinde </a:t>
            </a:r>
            <a:r>
              <a:rPr lang="tr-TR" i="1" dirty="0"/>
              <a:t>Alan Kay </a:t>
            </a:r>
            <a:r>
              <a:rPr lang="tr-TR" dirty="0"/>
              <a:t>önderliğinde </a:t>
            </a:r>
            <a:r>
              <a:rPr lang="tr-TR" i="1" dirty="0"/>
              <a:t>Dan </a:t>
            </a:r>
            <a:r>
              <a:rPr lang="tr-TR" i="1" dirty="0" err="1"/>
              <a:t>Ingalls</a:t>
            </a:r>
            <a:r>
              <a:rPr lang="tr-TR" dirty="0"/>
              <a:t>, </a:t>
            </a:r>
            <a:r>
              <a:rPr lang="tr-TR" i="1" dirty="0" err="1"/>
              <a:t>Adele</a:t>
            </a:r>
            <a:r>
              <a:rPr lang="tr-TR" i="1" dirty="0"/>
              <a:t> Goldberg</a:t>
            </a:r>
            <a:r>
              <a:rPr lang="tr-TR" dirty="0"/>
              <a:t>, </a:t>
            </a:r>
            <a:r>
              <a:rPr lang="tr-TR" i="1" dirty="0"/>
              <a:t>Ted </a:t>
            </a:r>
            <a:r>
              <a:rPr lang="tr-TR" i="1" dirty="0" err="1"/>
              <a:t>Kaehler</a:t>
            </a:r>
            <a:r>
              <a:rPr lang="tr-TR" dirty="0"/>
              <a:t>, </a:t>
            </a:r>
            <a:r>
              <a:rPr lang="tr-TR" i="1" dirty="0"/>
              <a:t>Diana </a:t>
            </a:r>
            <a:r>
              <a:rPr lang="tr-TR" i="1" dirty="0" err="1"/>
              <a:t>Merry</a:t>
            </a:r>
            <a:r>
              <a:rPr lang="tr-TR" dirty="0"/>
              <a:t>, </a:t>
            </a:r>
            <a:r>
              <a:rPr lang="tr-TR" i="1" dirty="0"/>
              <a:t>Scott Wallace </a:t>
            </a:r>
            <a:r>
              <a:rPr lang="tr-TR" dirty="0"/>
              <a:t>ve </a:t>
            </a:r>
            <a:r>
              <a:rPr lang="tr-TR" i="1" dirty="0"/>
              <a:t>Peter </a:t>
            </a:r>
            <a:r>
              <a:rPr lang="tr-TR" i="1" dirty="0" err="1"/>
              <a:t>Deutsch</a:t>
            </a:r>
            <a:r>
              <a:rPr lang="tr-TR" i="1" dirty="0"/>
              <a:t> </a:t>
            </a:r>
            <a:r>
              <a:rPr lang="tr-TR" dirty="0"/>
              <a:t>tarafından  üretilmiş bir dildir.  </a:t>
            </a:r>
            <a:r>
              <a:rPr lang="tr-TR" i="1" dirty="0" err="1"/>
              <a:t>Smalltalk</a:t>
            </a:r>
            <a:r>
              <a:rPr lang="tr-TR" dirty="0"/>
              <a:t> dilinde </a:t>
            </a:r>
            <a:r>
              <a:rPr lang="tr-TR" dirty="0">
                <a:solidFill>
                  <a:srgbClr val="0070C0"/>
                </a:solidFill>
              </a:rPr>
              <a:t>nesneler</a:t>
            </a:r>
            <a:r>
              <a:rPr lang="tr-TR" dirty="0"/>
              <a:t> (</a:t>
            </a:r>
            <a:r>
              <a:rPr lang="tr-TR" dirty="0" err="1">
                <a:solidFill>
                  <a:srgbClr val="C00000"/>
                </a:solidFill>
              </a:rPr>
              <a:t>objects</a:t>
            </a:r>
            <a:r>
              <a:rPr lang="tr-TR" dirty="0"/>
              <a:t>)  temel yapıtaşlarıdır. Nesneler; </a:t>
            </a:r>
          </a:p>
          <a:p>
            <a:r>
              <a:rPr lang="tr-TR" dirty="0">
                <a:solidFill>
                  <a:srgbClr val="0070C0"/>
                </a:solidFill>
              </a:rPr>
              <a:t>Durum</a:t>
            </a:r>
            <a:r>
              <a:rPr lang="tr-TR" dirty="0"/>
              <a:t> (</a:t>
            </a:r>
            <a:r>
              <a:rPr lang="tr-TR" dirty="0" err="1">
                <a:solidFill>
                  <a:srgbClr val="C00000"/>
                </a:solidFill>
              </a:rPr>
              <a:t>state</a:t>
            </a:r>
            <a:r>
              <a:rPr lang="tr-TR" dirty="0"/>
              <a:t>) ve </a:t>
            </a:r>
            <a:r>
              <a:rPr lang="tr-TR" dirty="0">
                <a:solidFill>
                  <a:srgbClr val="0070C0"/>
                </a:solidFill>
              </a:rPr>
              <a:t>davranışlara</a:t>
            </a:r>
            <a:r>
              <a:rPr lang="tr-TR" dirty="0"/>
              <a:t> (</a:t>
            </a:r>
            <a:r>
              <a:rPr lang="tr-TR" dirty="0" err="1">
                <a:solidFill>
                  <a:srgbClr val="C00000"/>
                </a:solidFill>
              </a:rPr>
              <a:t>behaviors</a:t>
            </a:r>
            <a:r>
              <a:rPr lang="tr-TR" dirty="0"/>
              <a:t>) sahiptir.  </a:t>
            </a:r>
          </a:p>
          <a:p>
            <a:r>
              <a:rPr lang="tr-TR" dirty="0"/>
              <a:t>Programlama, nesnelerin birbirlerine </a:t>
            </a:r>
            <a:r>
              <a:rPr lang="tr-TR" dirty="0">
                <a:solidFill>
                  <a:srgbClr val="0070C0"/>
                </a:solidFill>
              </a:rPr>
              <a:t>ileti göndermesiyle</a:t>
            </a:r>
            <a:r>
              <a:rPr lang="tr-TR" dirty="0"/>
              <a:t> (</a:t>
            </a:r>
            <a:r>
              <a:rPr lang="tr-TR" dirty="0" err="1">
                <a:solidFill>
                  <a:srgbClr val="C00000"/>
                </a:solidFill>
              </a:rPr>
              <a:t>message-passing</a:t>
            </a:r>
            <a:r>
              <a:rPr lang="tr-TR" dirty="0"/>
              <a:t>) yapılır.</a:t>
            </a:r>
          </a:p>
          <a:p>
            <a:r>
              <a:rPr lang="tr-TR" dirty="0"/>
              <a:t>Nesnelerin kendi yada bir başka nesnenin davranış ve durumlarını öğrenebilme yeteneği yani </a:t>
            </a:r>
            <a:r>
              <a:rPr lang="tr-TR" dirty="0">
                <a:solidFill>
                  <a:srgbClr val="0070C0"/>
                </a:solidFill>
              </a:rPr>
              <a:t>yansıma</a:t>
            </a:r>
            <a:r>
              <a:rPr lang="tr-TR" dirty="0"/>
              <a:t> (</a:t>
            </a:r>
            <a:r>
              <a:rPr lang="tr-TR" dirty="0" err="1">
                <a:solidFill>
                  <a:srgbClr val="C00000"/>
                </a:solidFill>
              </a:rPr>
              <a:t>reflection</a:t>
            </a:r>
            <a:r>
              <a:rPr lang="tr-TR" dirty="0"/>
              <a:t>)  özelliği vardır. </a:t>
            </a:r>
          </a:p>
          <a:p>
            <a:pPr marL="0" indent="0">
              <a:buNone/>
            </a:pPr>
            <a:r>
              <a:rPr lang="tr-TR" dirty="0"/>
              <a:t>1979 senesinde bir Danimarkalı bilgisayar bilim adamı olan </a:t>
            </a:r>
            <a:r>
              <a:rPr lang="tr-TR" i="1" dirty="0" err="1"/>
              <a:t>Bjarne</a:t>
            </a:r>
            <a:r>
              <a:rPr lang="tr-TR" i="1" dirty="0"/>
              <a:t> </a:t>
            </a:r>
            <a:r>
              <a:rPr lang="tr-TR" i="1" dirty="0" err="1"/>
              <a:t>Stroustrup</a:t>
            </a:r>
            <a:r>
              <a:rPr lang="tr-TR" dirty="0"/>
              <a:t>, sonradan C++ olarak bilinecek olan "C </a:t>
            </a:r>
            <a:r>
              <a:rPr lang="tr-TR" dirty="0" err="1"/>
              <a:t>with</a:t>
            </a:r>
            <a:r>
              <a:rPr lang="tr-TR" dirty="0"/>
              <a:t> </a:t>
            </a:r>
            <a:r>
              <a:rPr lang="tr-TR" dirty="0" err="1"/>
              <a:t>Classes</a:t>
            </a:r>
            <a:r>
              <a:rPr lang="tr-TR" dirty="0"/>
              <a:t>" üzerinde çalışmaya başladı ve 1985 yılında ilk sürümünü yayınladı. </a:t>
            </a:r>
          </a:p>
          <a:p>
            <a:pPr marL="0" indent="0">
              <a:buNone/>
            </a:pPr>
            <a:endParaRPr lang="tr-TR" dirty="0"/>
          </a:p>
        </p:txBody>
      </p:sp>
    </p:spTree>
    <p:extLst>
      <p:ext uri="{BB962C8B-B14F-4D97-AF65-F5344CB8AC3E}">
        <p14:creationId xmlns:p14="http://schemas.microsoft.com/office/powerpoint/2010/main" val="795629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5"/>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ARAYÜZ TANIMLAMA …</a:t>
            </a:r>
            <a:endParaRPr/>
          </a:p>
        </p:txBody>
      </p:sp>
      <p:sp>
        <p:nvSpPr>
          <p:cNvPr id="424" name="Google Shape;424;p45"/>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85000"/>
              <a:buNone/>
            </a:pPr>
            <a:r>
              <a:rPr lang="tr-TR" sz="1600">
                <a:latin typeface="Consolas"/>
                <a:ea typeface="Consolas"/>
                <a:cs typeface="Consolas"/>
                <a:sym typeface="Consolas"/>
              </a:rPr>
              <a:t>//önceki sayfadan devam eder..</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Kisi:  </a:t>
            </a:r>
            <a:r>
              <a:rPr lang="tr-TR" sz="1600">
                <a:solidFill>
                  <a:srgbClr val="FF0000"/>
                </a:solidFill>
                <a:highlight>
                  <a:srgbClr val="FFFF00"/>
                </a:highlight>
                <a:latin typeface="Consolas"/>
                <a:ea typeface="Consolas"/>
                <a:cs typeface="Consolas"/>
                <a:sym typeface="Consolas"/>
              </a:rPr>
              <a:t>public</a:t>
            </a:r>
            <a:r>
              <a:rPr lang="tr-TR" sz="1600">
                <a:highlight>
                  <a:srgbClr val="FFFF00"/>
                </a:highlight>
                <a:latin typeface="Consolas"/>
                <a:ea typeface="Consolas"/>
                <a:cs typeface="Consolas"/>
                <a:sym typeface="Consolas"/>
              </a:rPr>
              <a:t> IBaba, </a:t>
            </a:r>
            <a:r>
              <a:rPr lang="tr-TR" sz="1600">
                <a:solidFill>
                  <a:srgbClr val="FF0000"/>
                </a:solidFill>
                <a:highlight>
                  <a:srgbClr val="FFFF00"/>
                </a:highlight>
                <a:latin typeface="Consolas"/>
                <a:ea typeface="Consolas"/>
                <a:cs typeface="Consolas"/>
                <a:sym typeface="Consolas"/>
              </a:rPr>
              <a:t>public</a:t>
            </a:r>
            <a:r>
              <a:rPr lang="tr-TR" sz="1600">
                <a:highlight>
                  <a:srgbClr val="FFFF00"/>
                </a:highlight>
                <a:latin typeface="Consolas"/>
                <a:ea typeface="Consolas"/>
                <a:cs typeface="Consolas"/>
                <a:sym typeface="Consolas"/>
              </a:rPr>
              <a:t> IMuzisyen, </a:t>
            </a:r>
            <a:r>
              <a:rPr lang="tr-TR" sz="1600">
                <a:solidFill>
                  <a:srgbClr val="FF0000"/>
                </a:solidFill>
                <a:highlight>
                  <a:srgbClr val="FFFF00"/>
                </a:highlight>
                <a:latin typeface="Consolas"/>
                <a:ea typeface="Consolas"/>
                <a:cs typeface="Consolas"/>
                <a:sym typeface="Consolas"/>
              </a:rPr>
              <a:t>public</a:t>
            </a:r>
            <a:r>
              <a:rPr lang="tr-TR" sz="1600">
                <a:highlight>
                  <a:srgbClr val="FFFF00"/>
                </a:highlight>
                <a:latin typeface="Consolas"/>
                <a:ea typeface="Consolas"/>
                <a:cs typeface="Consolas"/>
                <a:sym typeface="Consolas"/>
              </a:rPr>
              <a:t> IOgretmen </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adi;</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soyadi;</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adiniSoyle()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adi &lt;&lt; " " &lt;&lt; soyadi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IBaba aracılığıyla miras alınan davranışlar:</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cocugaBak() override</a:t>
            </a: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"Çocuğa Bakıyorum..."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hanimaYardimEt() override</a:t>
            </a: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"Hanıma Yardım Ediyorum..."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IMuzisyen aracılığıyla miras alınan davranışlar:</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gitarCal() override</a:t>
            </a: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"Gitar Çalıyorum..."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piyanoCal() override</a:t>
            </a: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"Piyano Çalıyorum..."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IOgretmen aracılığıyla miras alınan davranışlar:</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ogret() override</a:t>
            </a: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"Öğretiyorum..."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dersNotuHazirla() override</a:t>
            </a: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"Ders notu hazırlıyorum..."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//sonraki sayfadan devam eder..</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p:txBody>
      </p:sp>
      <p:sp>
        <p:nvSpPr>
          <p:cNvPr id="425" name="Google Shape;425;p45"/>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Burada kişi sınıfı bir önceki sayfada tanımlanan arayüzleri miras alarak o rollere sahip olur.</a:t>
            </a:r>
            <a:endParaRPr/>
          </a:p>
          <a:p>
            <a:pPr marL="0" lvl="0" indent="0" algn="l" rtl="0">
              <a:lnSpc>
                <a:spcPct val="100000"/>
              </a:lnSpc>
              <a:spcBef>
                <a:spcPts val="600"/>
              </a:spcBef>
              <a:spcAft>
                <a:spcPts val="0"/>
              </a:spcAft>
              <a:buSzPts val="1190"/>
              <a:buNone/>
            </a:pPr>
            <a:r>
              <a:rPr lang="tr-TR"/>
              <a:t>İşte arayüzdeki davranışların bir sınıf tarafından sahip olunmasına </a:t>
            </a:r>
            <a:r>
              <a:rPr lang="tr-TR">
                <a:solidFill>
                  <a:srgbClr val="0070C0"/>
                </a:solidFill>
                <a:highlight>
                  <a:srgbClr val="FFFF00"/>
                </a:highlight>
              </a:rPr>
              <a:t>arayüz gerçekleştirme </a:t>
            </a:r>
            <a:r>
              <a:rPr lang="tr-TR">
                <a:highlight>
                  <a:srgbClr val="FFFF00"/>
                </a:highlight>
              </a:rPr>
              <a:t>(</a:t>
            </a:r>
            <a:r>
              <a:rPr lang="tr-TR">
                <a:solidFill>
                  <a:srgbClr val="C00000"/>
                </a:solidFill>
                <a:highlight>
                  <a:srgbClr val="FFFF00"/>
                </a:highlight>
              </a:rPr>
              <a:t>interface realization</a:t>
            </a:r>
            <a:r>
              <a:rPr lang="tr-TR">
                <a:highlight>
                  <a:srgbClr val="FFFF00"/>
                </a:highlight>
              </a:rPr>
              <a:t>) </a:t>
            </a:r>
            <a:r>
              <a:rPr lang="tr-TR"/>
              <a:t>adı verilir;</a:t>
            </a:r>
            <a:endParaRPr/>
          </a:p>
          <a:p>
            <a:pPr marL="0" lvl="0" indent="0" algn="l" rtl="0">
              <a:lnSpc>
                <a:spcPct val="100000"/>
              </a:lnSpc>
              <a:spcBef>
                <a:spcPts val="600"/>
              </a:spcBef>
              <a:spcAft>
                <a:spcPts val="0"/>
              </a:spcAft>
              <a:buSzPts val="1190"/>
              <a:buNone/>
            </a:pPr>
            <a:r>
              <a:rPr lang="tr-TR"/>
              <a:t>Burada </a:t>
            </a:r>
            <a:r>
              <a:rPr lang="tr-TR">
                <a:solidFill>
                  <a:schemeClr val="dk1"/>
                </a:solidFill>
                <a:latin typeface="Consolas"/>
                <a:ea typeface="Consolas"/>
                <a:cs typeface="Consolas"/>
                <a:sym typeface="Consolas"/>
              </a:rPr>
              <a:t>Kisi</a:t>
            </a:r>
            <a:r>
              <a:rPr lang="tr-TR"/>
              <a:t> sınıfı, </a:t>
            </a:r>
            <a:r>
              <a:rPr lang="tr-TR">
                <a:solidFill>
                  <a:schemeClr val="dk1"/>
                </a:solidFill>
                <a:latin typeface="Consolas"/>
                <a:ea typeface="Consolas"/>
                <a:cs typeface="Consolas"/>
                <a:sym typeface="Consolas"/>
              </a:rPr>
              <a:t>IBaba</a:t>
            </a:r>
            <a:r>
              <a:rPr lang="tr-TR"/>
              <a:t>, </a:t>
            </a:r>
            <a:r>
              <a:rPr lang="tr-TR">
                <a:solidFill>
                  <a:schemeClr val="dk1"/>
                </a:solidFill>
                <a:latin typeface="Consolas"/>
                <a:ea typeface="Consolas"/>
                <a:cs typeface="Consolas"/>
                <a:sym typeface="Consolas"/>
              </a:rPr>
              <a:t>IMuzisyen</a:t>
            </a:r>
            <a:r>
              <a:rPr lang="tr-TR"/>
              <a:t> ve </a:t>
            </a:r>
            <a:r>
              <a:rPr lang="tr-TR">
                <a:solidFill>
                  <a:schemeClr val="dk1"/>
                </a:solidFill>
                <a:latin typeface="Consolas"/>
                <a:ea typeface="Consolas"/>
                <a:cs typeface="Consolas"/>
                <a:sym typeface="Consolas"/>
              </a:rPr>
              <a:t>IOgretmen</a:t>
            </a:r>
            <a:r>
              <a:rPr lang="tr-TR"/>
              <a:t> rollerine sahip olarak bu arayüzleri gerçekleştirmiştir.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6"/>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ARAYÜZ TANIMLAMA …</a:t>
            </a:r>
            <a:endParaRPr/>
          </a:p>
        </p:txBody>
      </p:sp>
      <p:sp>
        <p:nvSpPr>
          <p:cNvPr id="431" name="Google Shape;431;p46"/>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5000"/>
              <a:buNone/>
            </a:pPr>
            <a:r>
              <a:rPr lang="tr-TR" sz="1600">
                <a:latin typeface="Consolas"/>
                <a:ea typeface="Consolas"/>
                <a:cs typeface="Consolas"/>
                <a:sym typeface="Consolas"/>
              </a:rPr>
              <a:t>//önceki sayfadan devam eder...</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int</a:t>
            </a:r>
            <a:r>
              <a:rPr lang="tr-TR" sz="1600">
                <a:latin typeface="Consolas"/>
                <a:ea typeface="Consolas"/>
                <a:cs typeface="Consolas"/>
                <a:sym typeface="Consolas"/>
              </a:rPr>
              <a:t> main()</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B050"/>
                </a:solidFill>
                <a:latin typeface="Consolas"/>
                <a:ea typeface="Consolas"/>
                <a:cs typeface="Consolas"/>
                <a:sym typeface="Consolas"/>
              </a:rPr>
              <a:t>Kisi</a:t>
            </a:r>
            <a:r>
              <a:rPr lang="tr-TR" sz="1600">
                <a:latin typeface="Consolas"/>
                <a:ea typeface="Consolas"/>
                <a:cs typeface="Consolas"/>
                <a:sym typeface="Consolas"/>
              </a:rPr>
              <a:t> ilhan;</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ilhan.adi = "İlhan";</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ilhan.soyadi = "ÖZKAN";</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ilhan.adiniSoyle();</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ilhan.ogret();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ilhan.gitarCal();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ilhan.hanimaYardimEt();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//ROLLERİ ÜZERİNDEN nesneyi kullanma:</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B050"/>
                </a:solidFill>
                <a:latin typeface="Consolas"/>
                <a:ea typeface="Consolas"/>
                <a:cs typeface="Consolas"/>
                <a:sym typeface="Consolas"/>
              </a:rPr>
              <a:t>IBaba</a:t>
            </a:r>
            <a:r>
              <a:rPr lang="tr-TR" sz="1600">
                <a:latin typeface="Consolas"/>
                <a:ea typeface="Consolas"/>
                <a:cs typeface="Consolas"/>
                <a:sym typeface="Consolas"/>
              </a:rPr>
              <a:t>&amp; baba=ilhan;</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baba.cocugaBak();</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baba.hanimaYardimEt();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B050"/>
                </a:solidFill>
                <a:latin typeface="Consolas"/>
                <a:ea typeface="Consolas"/>
                <a:cs typeface="Consolas"/>
                <a:sym typeface="Consolas"/>
              </a:rPr>
              <a:t>IMuzisyen</a:t>
            </a:r>
            <a:r>
              <a:rPr lang="tr-TR" sz="1600">
                <a:latin typeface="Consolas"/>
                <a:ea typeface="Consolas"/>
                <a:cs typeface="Consolas"/>
                <a:sym typeface="Consolas"/>
              </a:rPr>
              <a:t>&amp; muzisyen = ilhan;</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muzisyen.gitarCal();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muzisyen.piyanoCal();</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B050"/>
                </a:solidFill>
                <a:latin typeface="Consolas"/>
                <a:ea typeface="Consolas"/>
                <a:cs typeface="Consolas"/>
                <a:sym typeface="Consolas"/>
              </a:rPr>
              <a:t>IOgretmen</a:t>
            </a:r>
            <a:r>
              <a:rPr lang="tr-TR" sz="1600">
                <a:latin typeface="Consolas"/>
                <a:ea typeface="Consolas"/>
                <a:cs typeface="Consolas"/>
                <a:sym typeface="Consolas"/>
              </a:rPr>
              <a:t>&amp; ogretmen = ilhan;</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ogretmen.dersNotuHazirla();</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ogretmen.ogret();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return</a:t>
            </a:r>
            <a:r>
              <a:rPr lang="tr-TR" sz="1600">
                <a:latin typeface="Consolas"/>
                <a:ea typeface="Consolas"/>
                <a:cs typeface="Consolas"/>
                <a:sym typeface="Consolas"/>
              </a:rPr>
              <a:t> 0;</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p:txBody>
      </p:sp>
      <p:sp>
        <p:nvSpPr>
          <p:cNvPr id="432" name="Google Shape;432;p46"/>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Burada </a:t>
            </a:r>
            <a:r>
              <a:rPr lang="tr-TR">
                <a:solidFill>
                  <a:schemeClr val="dk1"/>
                </a:solidFill>
                <a:latin typeface="Consolas"/>
                <a:ea typeface="Consolas"/>
                <a:cs typeface="Consolas"/>
                <a:sym typeface="Consolas"/>
              </a:rPr>
              <a:t>Kisi</a:t>
            </a:r>
            <a:r>
              <a:rPr lang="tr-TR"/>
              <a:t> sınıfı, </a:t>
            </a:r>
            <a:r>
              <a:rPr lang="tr-TR">
                <a:solidFill>
                  <a:schemeClr val="dk1"/>
                </a:solidFill>
                <a:latin typeface="Consolas"/>
                <a:ea typeface="Consolas"/>
                <a:cs typeface="Consolas"/>
                <a:sym typeface="Consolas"/>
              </a:rPr>
              <a:t>IBaba</a:t>
            </a:r>
            <a:r>
              <a:rPr lang="tr-TR"/>
              <a:t>, </a:t>
            </a:r>
            <a:r>
              <a:rPr lang="tr-TR">
                <a:solidFill>
                  <a:schemeClr val="dk1"/>
                </a:solidFill>
                <a:latin typeface="Consolas"/>
                <a:ea typeface="Consolas"/>
                <a:cs typeface="Consolas"/>
                <a:sym typeface="Consolas"/>
              </a:rPr>
              <a:t>IMuzisyen</a:t>
            </a:r>
            <a:r>
              <a:rPr lang="tr-TR"/>
              <a:t> ve </a:t>
            </a:r>
            <a:r>
              <a:rPr lang="tr-TR">
                <a:solidFill>
                  <a:schemeClr val="dk1"/>
                </a:solidFill>
                <a:latin typeface="Consolas"/>
                <a:ea typeface="Consolas"/>
                <a:cs typeface="Consolas"/>
                <a:sym typeface="Consolas"/>
              </a:rPr>
              <a:t>IOgretmen</a:t>
            </a:r>
            <a:r>
              <a:rPr lang="tr-TR"/>
              <a:t> rollerine sahip olarak bu arayüzleri gerçekleştirmiştir. </a:t>
            </a:r>
            <a:endParaRPr/>
          </a:p>
          <a:p>
            <a:pPr marL="0" lvl="0" indent="0" algn="l" rtl="0">
              <a:lnSpc>
                <a:spcPct val="100000"/>
              </a:lnSpc>
              <a:spcBef>
                <a:spcPts val="600"/>
              </a:spcBef>
              <a:spcAft>
                <a:spcPts val="0"/>
              </a:spcAft>
              <a:buSzPts val="1190"/>
              <a:buNone/>
            </a:pPr>
            <a:r>
              <a:rPr lang="tr-TR"/>
              <a:t>Burada ise asıl program yer almaktadır. </a:t>
            </a:r>
            <a:r>
              <a:rPr lang="tr-TR">
                <a:solidFill>
                  <a:schemeClr val="dk1"/>
                </a:solidFill>
                <a:latin typeface="Consolas"/>
                <a:ea typeface="Consolas"/>
                <a:cs typeface="Consolas"/>
                <a:sym typeface="Consolas"/>
              </a:rPr>
              <a:t>Kisi</a:t>
            </a:r>
            <a:r>
              <a:rPr lang="tr-TR"/>
              <a:t> sınıfından </a:t>
            </a:r>
            <a:r>
              <a:rPr lang="tr-TR">
                <a:solidFill>
                  <a:schemeClr val="dk1"/>
                </a:solidFill>
                <a:latin typeface="Consolas"/>
                <a:ea typeface="Consolas"/>
                <a:cs typeface="Consolas"/>
                <a:sym typeface="Consolas"/>
              </a:rPr>
              <a:t>ilhan</a:t>
            </a:r>
            <a:r>
              <a:rPr lang="tr-TR"/>
              <a:t> nesnesi yaratılmış ve çeşitli davranışları göstermesi için kendisine ileti gönderilmiştir (message-passing). </a:t>
            </a:r>
            <a:endParaRPr/>
          </a:p>
          <a:p>
            <a:pPr marL="0" lvl="0" indent="0" algn="l" rtl="0">
              <a:lnSpc>
                <a:spcPct val="100000"/>
              </a:lnSpc>
              <a:spcBef>
                <a:spcPts val="600"/>
              </a:spcBef>
              <a:spcAft>
                <a:spcPts val="0"/>
              </a:spcAft>
              <a:buSzPts val="1190"/>
              <a:buNone/>
            </a:pPr>
            <a:endParaRPr/>
          </a:p>
          <a:p>
            <a:pPr marL="0" lvl="0" indent="0" algn="l" rtl="0">
              <a:lnSpc>
                <a:spcPct val="100000"/>
              </a:lnSpc>
              <a:spcBef>
                <a:spcPts val="600"/>
              </a:spcBef>
              <a:spcAft>
                <a:spcPts val="0"/>
              </a:spcAft>
              <a:buSzPts val="1190"/>
              <a:buNone/>
            </a:pPr>
            <a:r>
              <a:rPr lang="tr-TR"/>
              <a:t>ROLLERİ ÜZERİNDEN nesneyi kullanarak, nesnenin kullanıldığı tarafta,  nesneye olan bağımlılık daha da azaltılabilir. </a:t>
            </a:r>
            <a:endParaRPr/>
          </a:p>
          <a:p>
            <a:pPr marL="0" lvl="0" indent="0" algn="l" rtl="0">
              <a:lnSpc>
                <a:spcPct val="100000"/>
              </a:lnSpc>
              <a:spcBef>
                <a:spcPts val="600"/>
              </a:spcBef>
              <a:spcAft>
                <a:spcPts val="0"/>
              </a:spcAft>
              <a:buSzPts val="119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7"/>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9.ÇOK BİÇİMLİLİK</a:t>
            </a:r>
            <a:endParaRPr dirty="0"/>
          </a:p>
        </p:txBody>
      </p:sp>
      <p:sp>
        <p:nvSpPr>
          <p:cNvPr id="438" name="Google Shape;438;p47"/>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8"/>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dirty="0"/>
              <a:t>ÇOK BİÇİMLİLİK (POLYMORPHISM)</a:t>
            </a:r>
            <a:endParaRPr dirty="0"/>
          </a:p>
        </p:txBody>
      </p:sp>
      <p:sp>
        <p:nvSpPr>
          <p:cNvPr id="444" name="Google Shape;444;p48"/>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solidFill>
                  <a:srgbClr val="0070C0"/>
                </a:solidFill>
              </a:rPr>
              <a:t>Çok biçimlilik </a:t>
            </a:r>
            <a:r>
              <a:rPr lang="tr-TR"/>
              <a:t>(</a:t>
            </a:r>
            <a:r>
              <a:rPr lang="tr-TR">
                <a:solidFill>
                  <a:srgbClr val="C00000"/>
                </a:solidFill>
              </a:rPr>
              <a:t>polymorphism</a:t>
            </a:r>
            <a:r>
              <a:rPr lang="tr-TR"/>
              <a:t>) , birden çok nesnenin olduğu bir ortamda, verilen aynı </a:t>
            </a:r>
            <a:r>
              <a:rPr lang="tr-TR">
                <a:solidFill>
                  <a:srgbClr val="0070C0"/>
                </a:solidFill>
              </a:rPr>
              <a:t>iletiye</a:t>
            </a:r>
            <a:r>
              <a:rPr lang="tr-TR"/>
              <a:t> (</a:t>
            </a:r>
            <a:r>
              <a:rPr lang="tr-TR">
                <a:solidFill>
                  <a:srgbClr val="C00000"/>
                </a:solidFill>
              </a:rPr>
              <a:t>message</a:t>
            </a:r>
            <a:r>
              <a:rPr lang="tr-TR"/>
              <a:t>) karşı, nesnelerin farklı </a:t>
            </a:r>
            <a:r>
              <a:rPr lang="tr-TR">
                <a:solidFill>
                  <a:srgbClr val="0070C0"/>
                </a:solidFill>
              </a:rPr>
              <a:t>davranış</a:t>
            </a:r>
            <a:r>
              <a:rPr lang="tr-TR"/>
              <a:t> (</a:t>
            </a:r>
            <a:r>
              <a:rPr lang="tr-TR">
                <a:solidFill>
                  <a:srgbClr val="C00000"/>
                </a:solidFill>
              </a:rPr>
              <a:t>behavior</a:t>
            </a:r>
            <a:r>
              <a:rPr lang="tr-TR"/>
              <a:t>) göstermeleridir. </a:t>
            </a:r>
            <a:endParaRPr/>
          </a:p>
          <a:p>
            <a:pPr marL="0" lvl="0" indent="0" algn="l" rtl="0">
              <a:lnSpc>
                <a:spcPct val="100000"/>
              </a:lnSpc>
              <a:spcBef>
                <a:spcPts val="600"/>
              </a:spcBef>
              <a:spcAft>
                <a:spcPts val="0"/>
              </a:spcAft>
              <a:buSzPts val="1700"/>
              <a:buNone/>
            </a:pPr>
            <a:endParaRPr/>
          </a:p>
          <a:p>
            <a:pPr marL="0" lvl="0" indent="0" algn="ctr" rtl="0">
              <a:lnSpc>
                <a:spcPct val="100000"/>
              </a:lnSpc>
              <a:spcBef>
                <a:spcPts val="600"/>
              </a:spcBef>
              <a:spcAft>
                <a:spcPts val="0"/>
              </a:spcAft>
              <a:buSzPts val="1700"/>
              <a:buNone/>
            </a:pPr>
            <a:r>
              <a:rPr lang="tr-TR" b="1"/>
              <a:t>SAME MESSAGE-&gt;DIFFERENT BEHAVIOR</a:t>
            </a:r>
            <a:endParaRPr/>
          </a:p>
        </p:txBody>
      </p:sp>
      <p:sp>
        <p:nvSpPr>
          <p:cNvPr id="445" name="Google Shape;445;p48"/>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t>Çok biçimliliğin </a:t>
            </a:r>
            <a:r>
              <a:rPr lang="tr-TR">
                <a:solidFill>
                  <a:srgbClr val="0070C0"/>
                </a:solidFill>
              </a:rPr>
              <a:t>uygulanabilmesi</a:t>
            </a:r>
            <a:r>
              <a:rPr lang="tr-TR"/>
              <a:t> (</a:t>
            </a:r>
            <a:r>
              <a:rPr lang="tr-TR">
                <a:solidFill>
                  <a:srgbClr val="C00000"/>
                </a:solidFill>
              </a:rPr>
              <a:t>implementation</a:t>
            </a:r>
            <a:r>
              <a:rPr lang="tr-TR"/>
              <a:t>) için üç şart vardır;</a:t>
            </a:r>
            <a:endParaRPr/>
          </a:p>
          <a:p>
            <a:pPr marL="457200" lvl="0" indent="-457200" algn="l" rtl="0">
              <a:lnSpc>
                <a:spcPct val="100000"/>
              </a:lnSpc>
              <a:spcBef>
                <a:spcPts val="600"/>
              </a:spcBef>
              <a:spcAft>
                <a:spcPts val="0"/>
              </a:spcAft>
              <a:buSzPts val="1700"/>
              <a:buFont typeface="Cambria"/>
              <a:buAutoNum type="arabicPeriod"/>
            </a:pPr>
            <a:r>
              <a:rPr lang="tr-TR">
                <a:solidFill>
                  <a:srgbClr val="0070C0"/>
                </a:solidFill>
              </a:rPr>
              <a:t>Kalıtım</a:t>
            </a:r>
            <a:r>
              <a:rPr lang="tr-TR"/>
              <a:t> (</a:t>
            </a:r>
            <a:r>
              <a:rPr lang="tr-TR">
                <a:solidFill>
                  <a:srgbClr val="C00000"/>
                </a:solidFill>
              </a:rPr>
              <a:t>inheritance</a:t>
            </a:r>
            <a:r>
              <a:rPr lang="tr-TR"/>
              <a:t>): Ortak davranışın tanımlandığı taban sınıf ve bu davranışın değiştiği türeyen sınıflar. </a:t>
            </a:r>
            <a:endParaRPr/>
          </a:p>
          <a:p>
            <a:pPr marL="457200" lvl="0" indent="-457200" algn="l" rtl="0">
              <a:lnSpc>
                <a:spcPct val="100000"/>
              </a:lnSpc>
              <a:spcBef>
                <a:spcPts val="600"/>
              </a:spcBef>
              <a:spcAft>
                <a:spcPts val="0"/>
              </a:spcAft>
              <a:buSzPts val="1700"/>
              <a:buFont typeface="Cambria"/>
              <a:buAutoNum type="arabicPeriod"/>
            </a:pPr>
            <a:r>
              <a:rPr lang="tr-TR"/>
              <a:t>Nesnelere aynı iletiyi verebilmek için ortak davranışı tanımlayan </a:t>
            </a:r>
            <a:r>
              <a:rPr lang="tr-TR">
                <a:solidFill>
                  <a:srgbClr val="0070C0"/>
                </a:solidFill>
              </a:rPr>
              <a:t>Sanal Yöntem </a:t>
            </a:r>
            <a:r>
              <a:rPr lang="tr-TR"/>
              <a:t>(</a:t>
            </a:r>
            <a:r>
              <a:rPr lang="tr-TR">
                <a:solidFill>
                  <a:srgbClr val="C00000"/>
                </a:solidFill>
              </a:rPr>
              <a:t>virtual</a:t>
            </a:r>
            <a:r>
              <a:rPr lang="tr-TR"/>
              <a:t> </a:t>
            </a:r>
            <a:r>
              <a:rPr lang="tr-TR">
                <a:solidFill>
                  <a:srgbClr val="C00000"/>
                </a:solidFill>
              </a:rPr>
              <a:t>method</a:t>
            </a:r>
            <a:r>
              <a:rPr lang="tr-TR"/>
              <a:t>).</a:t>
            </a:r>
            <a:endParaRPr/>
          </a:p>
          <a:p>
            <a:pPr marL="457200" lvl="0" indent="-457200" algn="l" rtl="0">
              <a:lnSpc>
                <a:spcPct val="100000"/>
              </a:lnSpc>
              <a:spcBef>
                <a:spcPts val="600"/>
              </a:spcBef>
              <a:spcAft>
                <a:spcPts val="0"/>
              </a:spcAft>
              <a:buSzPts val="1700"/>
              <a:buFont typeface="Cambria"/>
              <a:buAutoNum type="arabicPeriod"/>
            </a:pPr>
            <a:r>
              <a:rPr lang="tr-TR">
                <a:solidFill>
                  <a:srgbClr val="0070C0"/>
                </a:solidFill>
              </a:rPr>
              <a:t>Geçersiz kılan </a:t>
            </a:r>
            <a:r>
              <a:rPr lang="tr-TR"/>
              <a:t>(</a:t>
            </a:r>
            <a:r>
              <a:rPr lang="tr-TR">
                <a:solidFill>
                  <a:srgbClr val="C00000"/>
                </a:solidFill>
              </a:rPr>
              <a:t>override</a:t>
            </a:r>
            <a:r>
              <a:rPr lang="tr-TR"/>
              <a:t>) Yöntem: Devralınan davranışı kendine uyarlayan ve devralınan yöntemi geçersiz kılan yeni bir yöntem.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9"/>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dirty="0"/>
              <a:t>ÇOK BİÇİMLİLİK ÖRNEĞI</a:t>
            </a:r>
            <a:endParaRPr dirty="0"/>
          </a:p>
        </p:txBody>
      </p:sp>
      <p:sp>
        <p:nvSpPr>
          <p:cNvPr id="451" name="Google Shape;451;p49"/>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360"/>
              <a:buNone/>
            </a:pPr>
            <a:r>
              <a:rPr lang="tr-TR" sz="1600">
                <a:latin typeface="Consolas"/>
                <a:ea typeface="Consolas"/>
                <a:cs typeface="Consolas"/>
                <a:sym typeface="Consolas"/>
              </a:rPr>
              <a:t>#include &lt;iostream&gt;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using namespace std;</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SoyutKisi { </a:t>
            </a:r>
            <a:r>
              <a:rPr lang="tr-TR" sz="1600">
                <a:solidFill>
                  <a:srgbClr val="A5A5A5"/>
                </a:solidFill>
                <a:latin typeface="Consolas"/>
                <a:ea typeface="Consolas"/>
                <a:cs typeface="Consolas"/>
                <a:sym typeface="Consolas"/>
              </a:rPr>
              <a:t>//Soyut Kisi Sınıfı</a:t>
            </a:r>
            <a:endParaRPr/>
          </a:p>
          <a:p>
            <a:pPr marL="0" lvl="0" indent="0" algn="l" rtl="0">
              <a:lnSpc>
                <a:spcPct val="100000"/>
              </a:lnSpc>
              <a:spcBef>
                <a:spcPts val="0"/>
              </a:spcBef>
              <a:spcAft>
                <a:spcPts val="0"/>
              </a:spcAft>
              <a:buSzPts val="136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virtual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raporYaz() = 0;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a:t>
            </a:r>
            <a:r>
              <a:rPr lang="tr-TR" sz="1600">
                <a:solidFill>
                  <a:srgbClr val="A5A5A5"/>
                </a:solidFill>
                <a:highlight>
                  <a:srgbClr val="FFFF00"/>
                </a:highlight>
                <a:latin typeface="Consolas"/>
                <a:ea typeface="Consolas"/>
                <a:cs typeface="Consolas"/>
                <a:sym typeface="Consolas"/>
              </a:rPr>
              <a:t>saf sanal metot:Bu metot, Kişi sınıfını SOYUT yapar</a:t>
            </a:r>
            <a:r>
              <a:rPr lang="tr-TR" sz="1600">
                <a:solidFill>
                  <a:srgbClr val="A5A5A5"/>
                </a:solidFill>
                <a:latin typeface="Consolas"/>
                <a:ea typeface="Consolas"/>
                <a:cs typeface="Consolas"/>
                <a:sym typeface="Consolas"/>
              </a:rPr>
              <a:t>. Ayrıca;</a:t>
            </a:r>
            <a:endParaRPr/>
          </a:p>
          <a:p>
            <a:pPr marL="0" lvl="0" indent="0" algn="l" rtl="0">
              <a:lnSpc>
                <a:spcPct val="100000"/>
              </a:lnSpc>
              <a:spcBef>
                <a:spcPts val="0"/>
              </a:spcBef>
              <a:spcAft>
                <a:spcPts val="0"/>
              </a:spcAft>
              <a:buSzPts val="1360"/>
              <a:buNone/>
            </a:pPr>
            <a:r>
              <a:rPr lang="tr-TR" sz="1600">
                <a:solidFill>
                  <a:srgbClr val="A5A5A5"/>
                </a:solidFill>
                <a:latin typeface="Consolas"/>
                <a:ea typeface="Consolas"/>
                <a:cs typeface="Consolas"/>
                <a:sym typeface="Consolas"/>
              </a:rPr>
              <a:t>     raporYaz(): Türeyen sınıflardan imal edilecek nesnelere </a:t>
            </a:r>
            <a:endParaRPr/>
          </a:p>
          <a:p>
            <a:pPr marL="0" lvl="0" indent="0" algn="l" rtl="0">
              <a:lnSpc>
                <a:spcPct val="100000"/>
              </a:lnSpc>
              <a:spcBef>
                <a:spcPts val="0"/>
              </a:spcBef>
              <a:spcAft>
                <a:spcPts val="0"/>
              </a:spcAft>
              <a:buSzPts val="1360"/>
              <a:buNone/>
            </a:pPr>
            <a:r>
              <a:rPr lang="tr-TR" sz="1600">
                <a:solidFill>
                  <a:srgbClr val="A5A5A5"/>
                </a:solidFill>
                <a:latin typeface="Consolas"/>
                <a:ea typeface="Consolas"/>
                <a:cs typeface="Consolas"/>
                <a:sym typeface="Consolas"/>
              </a:rPr>
              <a:t>     aynı mesajı vermek için tanımlanan ortak davranıştır.</a:t>
            </a:r>
            <a:endParaRPr/>
          </a:p>
          <a:p>
            <a:pPr marL="0" lvl="0" indent="0" algn="l" rtl="0">
              <a:lnSpc>
                <a:spcPct val="100000"/>
              </a:lnSpc>
              <a:spcBef>
                <a:spcPts val="0"/>
              </a:spcBef>
              <a:spcAft>
                <a:spcPts val="0"/>
              </a:spcAft>
              <a:buSzPts val="1360"/>
              <a:buNone/>
            </a:pPr>
            <a:r>
              <a:rPr lang="tr-TR" sz="16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adi özelliği için veri soyutlaması (data abstraction) yapılıyor.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getAdi(){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return _adi;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void setAdi(</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pAdi)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if (pAdi!="") _adi=pAdi;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SoyutKisi(</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pAdi): _adi(pAdi) {</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ts val="1360"/>
              <a:buNone/>
            </a:pPr>
            <a:r>
              <a:rPr lang="tr-TR" sz="1600">
                <a:solidFill>
                  <a:srgbClr val="FF0000"/>
                </a:solidFill>
                <a:latin typeface="Consolas"/>
                <a:ea typeface="Consolas"/>
                <a:cs typeface="Consolas"/>
                <a:sym typeface="Consolas"/>
              </a:rPr>
              <a:t>private</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_adi;</a:t>
            </a:r>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ts val="1360"/>
              <a:buNone/>
            </a:pPr>
            <a:endParaRPr sz="1600">
              <a:latin typeface="Consolas"/>
              <a:ea typeface="Consolas"/>
              <a:cs typeface="Consolas"/>
              <a:sym typeface="Consolas"/>
            </a:endParaRPr>
          </a:p>
          <a:p>
            <a:pPr marL="0" lvl="0" indent="0" algn="l" rtl="0">
              <a:lnSpc>
                <a:spcPct val="100000"/>
              </a:lnSpc>
              <a:spcBef>
                <a:spcPts val="0"/>
              </a:spcBef>
              <a:spcAft>
                <a:spcPts val="0"/>
              </a:spcAft>
              <a:buSzPts val="1360"/>
              <a:buNone/>
            </a:pPr>
            <a:r>
              <a:rPr lang="tr-TR" sz="1600">
                <a:latin typeface="Consolas"/>
                <a:ea typeface="Consolas"/>
                <a:cs typeface="Consolas"/>
                <a:sym typeface="Consolas"/>
              </a:rPr>
              <a:t>//Sonraki Sayfadan devam eder</a:t>
            </a:r>
            <a:endParaRPr/>
          </a:p>
        </p:txBody>
      </p:sp>
      <p:sp>
        <p:nvSpPr>
          <p:cNvPr id="452" name="Google Shape;452;p49"/>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Çok biçimlilik için ilk öncelikle miras alınacak taban bir sınıf tasarlıyoruz. Bu sınıf soyut olmak zorunda değildir. Soyut olması, türemiş sınıflardan imal edilen nesnelere olan bağımlılığı azaltır. </a:t>
            </a:r>
            <a:endParaRPr/>
          </a:p>
          <a:p>
            <a:pPr marL="0" lvl="0" indent="0" algn="l" rtl="0">
              <a:lnSpc>
                <a:spcPct val="100000"/>
              </a:lnSpc>
              <a:spcBef>
                <a:spcPts val="600"/>
              </a:spcBef>
              <a:spcAft>
                <a:spcPts val="0"/>
              </a:spcAft>
              <a:buSzPts val="1190"/>
              <a:buNone/>
            </a:pPr>
            <a:r>
              <a:rPr lang="tr-TR"/>
              <a:t>Taban sınıfta nesnelere gönderilecek </a:t>
            </a:r>
            <a:r>
              <a:rPr lang="tr-TR">
                <a:solidFill>
                  <a:srgbClr val="0070C0"/>
                </a:solidFill>
              </a:rPr>
              <a:t>aynı iletiye</a:t>
            </a:r>
            <a:r>
              <a:rPr lang="tr-TR"/>
              <a:t> (</a:t>
            </a:r>
            <a:r>
              <a:rPr lang="tr-TR">
                <a:solidFill>
                  <a:srgbClr val="C00000"/>
                </a:solidFill>
              </a:rPr>
              <a:t>same-message</a:t>
            </a:r>
            <a:r>
              <a:rPr lang="tr-TR"/>
              <a:t>) karşılık gelen davranışı </a:t>
            </a:r>
            <a:r>
              <a:rPr lang="tr-TR">
                <a:solidFill>
                  <a:srgbClr val="0070C0"/>
                </a:solidFill>
              </a:rPr>
              <a:t>sanal yöntem </a:t>
            </a:r>
            <a:r>
              <a:rPr lang="tr-TR"/>
              <a:t>(</a:t>
            </a:r>
            <a:r>
              <a:rPr lang="tr-TR">
                <a:solidFill>
                  <a:srgbClr val="C00000"/>
                </a:solidFill>
              </a:rPr>
              <a:t>virtual method</a:t>
            </a:r>
            <a:r>
              <a:rPr lang="tr-TR"/>
              <a:t>) olarak tanımlıyoruz.</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50"/>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dirty="0"/>
              <a:t>ÇOK BİÇİMLİLİK ÖRNEĞI</a:t>
            </a:r>
            <a:endParaRPr dirty="0"/>
          </a:p>
        </p:txBody>
      </p:sp>
      <p:sp>
        <p:nvSpPr>
          <p:cNvPr id="458" name="Google Shape;458;p50"/>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85000"/>
              <a:buNone/>
            </a:pPr>
            <a:r>
              <a:rPr lang="tr-TR" sz="1600">
                <a:latin typeface="Consolas"/>
                <a:ea typeface="Consolas"/>
                <a:cs typeface="Consolas"/>
                <a:sym typeface="Consolas"/>
              </a:rPr>
              <a:t>//Önceki Sayfadan devam eder</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Ogrenci: </a:t>
            </a: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 SoyutKisi {  </a:t>
            </a:r>
            <a:r>
              <a:rPr lang="tr-TR" sz="1600">
                <a:solidFill>
                  <a:srgbClr val="A5A5A5"/>
                </a:solidFill>
                <a:latin typeface="Consolas"/>
                <a:ea typeface="Consolas"/>
                <a:cs typeface="Consolas"/>
                <a:sym typeface="Consolas"/>
              </a:rPr>
              <a:t>//Ortak davranış SoyutKisi sınıfından devralınıyor.</a:t>
            </a:r>
            <a:endParaRPr/>
          </a:p>
          <a:p>
            <a:pPr marL="0" lvl="0" indent="0" algn="l" rtl="0">
              <a:lnSpc>
                <a:spcPct val="100000"/>
              </a:lnSpc>
              <a:spcBef>
                <a:spcPts val="0"/>
              </a:spcBef>
              <a:spcAft>
                <a:spcPts val="0"/>
              </a:spcAft>
              <a:buSzPct val="8500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Kisi aracılığıyla devralındı</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a:t>
            </a:r>
            <a:r>
              <a:rPr lang="tr-TR" sz="1600">
                <a:highlight>
                  <a:srgbClr val="FFFF00"/>
                </a:highlight>
                <a:latin typeface="Consolas"/>
                <a:ea typeface="Consolas"/>
                <a:cs typeface="Consolas"/>
                <a:sym typeface="Consolas"/>
              </a:rPr>
              <a:t>raporYaz()</a:t>
            </a: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override</a:t>
            </a: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//devralınan yöntemler geçersiz kılınıyor (override)</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getAdi() &lt;&lt;":Öğrenci Ödevilerine İlişkin Rapor Yazıyor..."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Ogrenci(</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pOgrenciAdi):SoyutKisi(pOgrenciAdi){</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Ogretmen: </a:t>
            </a: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 SoyutKisi {  </a:t>
            </a:r>
            <a:r>
              <a:rPr lang="tr-TR" sz="1600">
                <a:solidFill>
                  <a:srgbClr val="A5A5A5"/>
                </a:solidFill>
                <a:latin typeface="Consolas"/>
                <a:ea typeface="Consolas"/>
                <a:cs typeface="Consolas"/>
                <a:sym typeface="Consolas"/>
              </a:rPr>
              <a:t>//Ortak davranış SoyutKisi sınıfından devralınıyor.</a:t>
            </a:r>
            <a:endParaRPr/>
          </a:p>
          <a:p>
            <a:pPr marL="0" lvl="0" indent="0" algn="l" rtl="0">
              <a:lnSpc>
                <a:spcPct val="100000"/>
              </a:lnSpc>
              <a:spcBef>
                <a:spcPts val="0"/>
              </a:spcBef>
              <a:spcAft>
                <a:spcPts val="0"/>
              </a:spcAft>
              <a:buSzPct val="8500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Kisi aracılığıyla devralındı</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a:t>
            </a:r>
            <a:r>
              <a:rPr lang="tr-TR" sz="1600">
                <a:highlight>
                  <a:srgbClr val="FFFF00"/>
                </a:highlight>
                <a:latin typeface="Consolas"/>
                <a:ea typeface="Consolas"/>
                <a:cs typeface="Consolas"/>
                <a:sym typeface="Consolas"/>
              </a:rPr>
              <a:t>raporYaz()</a:t>
            </a: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override</a:t>
            </a: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//devralınan yöntemler geçersiz kılınıyor (override)</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getAdi() &lt;&lt;":Ogretmen Verdiği Derslere İlişkin Rapor Yazıyor..."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Ogretmen(</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pOgretmenAdi):SoyutKisi(pOgretmenAdi){</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solidFill>
                  <a:srgbClr val="0000FF"/>
                </a:solidFill>
                <a:latin typeface="Consolas"/>
                <a:ea typeface="Consolas"/>
                <a:cs typeface="Consolas"/>
                <a:sym typeface="Consolas"/>
              </a:rPr>
              <a:t>class</a:t>
            </a:r>
            <a:r>
              <a:rPr lang="tr-TR" sz="1600">
                <a:latin typeface="Consolas"/>
                <a:ea typeface="Consolas"/>
                <a:cs typeface="Consolas"/>
                <a:sym typeface="Consolas"/>
              </a:rPr>
              <a:t> Mudur: </a:t>
            </a: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 SoyutKisi {  </a:t>
            </a:r>
            <a:r>
              <a:rPr lang="tr-TR" sz="1600">
                <a:solidFill>
                  <a:srgbClr val="A5A5A5"/>
                </a:solidFill>
                <a:latin typeface="Consolas"/>
                <a:ea typeface="Consolas"/>
                <a:cs typeface="Consolas"/>
                <a:sym typeface="Consolas"/>
              </a:rPr>
              <a:t>//Ortak davranış SoyutKisi sınıfından devralınıyor.</a:t>
            </a:r>
            <a:endParaRPr/>
          </a:p>
          <a:p>
            <a:pPr marL="0" lvl="0" indent="0" algn="l" rtl="0">
              <a:lnSpc>
                <a:spcPct val="100000"/>
              </a:lnSpc>
              <a:spcBef>
                <a:spcPts val="0"/>
              </a:spcBef>
              <a:spcAft>
                <a:spcPts val="0"/>
              </a:spcAft>
              <a:buSzPct val="85000"/>
              <a:buNone/>
            </a:pPr>
            <a:r>
              <a:rPr lang="tr-TR" sz="1600">
                <a:solidFill>
                  <a:srgbClr val="FF0000"/>
                </a:solidFill>
                <a:latin typeface="Consolas"/>
                <a:ea typeface="Consolas"/>
                <a:cs typeface="Consolas"/>
                <a:sym typeface="Consolas"/>
              </a:rPr>
              <a:t>public</a:t>
            </a: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 Kisi aracılığıyla devralındı</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r>
              <a:rPr lang="tr-TR" sz="1600">
                <a:solidFill>
                  <a:srgbClr val="0000FF"/>
                </a:solidFill>
                <a:latin typeface="Consolas"/>
                <a:ea typeface="Consolas"/>
                <a:cs typeface="Consolas"/>
                <a:sym typeface="Consolas"/>
              </a:rPr>
              <a:t>void</a:t>
            </a:r>
            <a:r>
              <a:rPr lang="tr-TR" sz="1600">
                <a:latin typeface="Consolas"/>
                <a:ea typeface="Consolas"/>
                <a:cs typeface="Consolas"/>
                <a:sym typeface="Consolas"/>
              </a:rPr>
              <a:t> </a:t>
            </a:r>
            <a:r>
              <a:rPr lang="tr-TR" sz="1600">
                <a:highlight>
                  <a:srgbClr val="FFFF00"/>
                </a:highlight>
                <a:latin typeface="Consolas"/>
                <a:ea typeface="Consolas"/>
                <a:cs typeface="Consolas"/>
                <a:sym typeface="Consolas"/>
              </a:rPr>
              <a:t>raporYaz()</a:t>
            </a:r>
            <a:r>
              <a:rPr lang="tr-TR" sz="1600">
                <a:latin typeface="Consolas"/>
                <a:ea typeface="Consolas"/>
                <a:cs typeface="Consolas"/>
                <a:sym typeface="Consolas"/>
              </a:rPr>
              <a:t> </a:t>
            </a:r>
            <a:r>
              <a:rPr lang="tr-TR" sz="1600">
                <a:solidFill>
                  <a:srgbClr val="FF0000"/>
                </a:solidFill>
                <a:latin typeface="Consolas"/>
                <a:ea typeface="Consolas"/>
                <a:cs typeface="Consolas"/>
                <a:sym typeface="Consolas"/>
              </a:rPr>
              <a:t>override</a:t>
            </a:r>
            <a:r>
              <a:rPr lang="tr-TR" sz="1600">
                <a:latin typeface="Consolas"/>
                <a:ea typeface="Consolas"/>
                <a:cs typeface="Consolas"/>
                <a:sym typeface="Consolas"/>
              </a:rPr>
              <a:t>  </a:t>
            </a:r>
            <a:r>
              <a:rPr lang="tr-TR" sz="1600">
                <a:solidFill>
                  <a:srgbClr val="A5A5A5"/>
                </a:solidFill>
                <a:latin typeface="Consolas"/>
                <a:ea typeface="Consolas"/>
                <a:cs typeface="Consolas"/>
                <a:sym typeface="Consolas"/>
              </a:rPr>
              <a:t>//devralınan yöntemler geçersiz kılınıyor (override)</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cout &lt;&lt; getAdi() &lt;&lt;":Müdür Akademik Takvime İlişkin Rapor Yazıyor..." &lt;&lt; endl;</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Mudur(</a:t>
            </a:r>
            <a:r>
              <a:rPr lang="tr-TR" sz="1600">
                <a:solidFill>
                  <a:srgbClr val="0000FF"/>
                </a:solidFill>
                <a:latin typeface="Consolas"/>
                <a:ea typeface="Consolas"/>
                <a:cs typeface="Consolas"/>
                <a:sym typeface="Consolas"/>
              </a:rPr>
              <a:t>string</a:t>
            </a:r>
            <a:r>
              <a:rPr lang="tr-TR" sz="1600">
                <a:latin typeface="Consolas"/>
                <a:ea typeface="Consolas"/>
                <a:cs typeface="Consolas"/>
                <a:sym typeface="Consolas"/>
              </a:rPr>
              <a:t> pMudurAdi):SoyutKisi(pMudurAdi){</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    }</a:t>
            </a:r>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a:t>
            </a:r>
            <a:endParaRPr/>
          </a:p>
          <a:p>
            <a:pPr marL="0" lvl="0" indent="0" algn="l" rtl="0">
              <a:lnSpc>
                <a:spcPct val="100000"/>
              </a:lnSpc>
              <a:spcBef>
                <a:spcPts val="0"/>
              </a:spcBef>
              <a:spcAft>
                <a:spcPts val="0"/>
              </a:spcAft>
              <a:buSzPct val="85000"/>
              <a:buNone/>
            </a:pPr>
            <a:endParaRPr sz="1600">
              <a:latin typeface="Consolas"/>
              <a:ea typeface="Consolas"/>
              <a:cs typeface="Consolas"/>
              <a:sym typeface="Consolas"/>
            </a:endParaRPr>
          </a:p>
          <a:p>
            <a:pPr marL="0" lvl="0" indent="0" algn="l" rtl="0">
              <a:lnSpc>
                <a:spcPct val="100000"/>
              </a:lnSpc>
              <a:spcBef>
                <a:spcPts val="0"/>
              </a:spcBef>
              <a:spcAft>
                <a:spcPts val="0"/>
              </a:spcAft>
              <a:buSzPct val="85000"/>
              <a:buNone/>
            </a:pPr>
            <a:r>
              <a:rPr lang="tr-TR" sz="1600">
                <a:latin typeface="Consolas"/>
                <a:ea typeface="Consolas"/>
                <a:cs typeface="Consolas"/>
                <a:sym typeface="Consolas"/>
              </a:rPr>
              <a:t>//Sonraki Sayfadan devam eder</a:t>
            </a:r>
            <a:endParaRPr/>
          </a:p>
        </p:txBody>
      </p:sp>
      <p:sp>
        <p:nvSpPr>
          <p:cNvPr id="459" name="Google Shape;459;p50"/>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Türemiş sınıflarda nesnelere gönderilecek </a:t>
            </a:r>
            <a:r>
              <a:rPr lang="tr-TR">
                <a:solidFill>
                  <a:srgbClr val="0070C0"/>
                </a:solidFill>
              </a:rPr>
              <a:t>aynı iletiye</a:t>
            </a:r>
            <a:r>
              <a:rPr lang="tr-TR"/>
              <a:t> (</a:t>
            </a:r>
            <a:r>
              <a:rPr lang="tr-TR">
                <a:solidFill>
                  <a:srgbClr val="C00000"/>
                </a:solidFill>
              </a:rPr>
              <a:t>same-message</a:t>
            </a:r>
            <a:r>
              <a:rPr lang="tr-TR"/>
              <a:t>) karşılık gelen davranışı </a:t>
            </a:r>
            <a:r>
              <a:rPr lang="tr-TR">
                <a:solidFill>
                  <a:srgbClr val="0070C0"/>
                </a:solidFill>
              </a:rPr>
              <a:t>geçersiz kılnarak </a:t>
            </a:r>
            <a:r>
              <a:rPr lang="tr-TR"/>
              <a:t>(</a:t>
            </a:r>
            <a:r>
              <a:rPr lang="tr-TR">
                <a:solidFill>
                  <a:srgbClr val="C00000"/>
                </a:solidFill>
              </a:rPr>
              <a:t>override</a:t>
            </a:r>
            <a:r>
              <a:rPr lang="tr-TR"/>
              <a:t>) yeniden tanımlanıyor.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51"/>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dirty="0"/>
              <a:t>ÇOK BİÇİMLİLİK ÖRNEĞI</a:t>
            </a:r>
            <a:endParaRPr dirty="0"/>
          </a:p>
        </p:txBody>
      </p:sp>
      <p:sp>
        <p:nvSpPr>
          <p:cNvPr id="465" name="Google Shape;465;p51"/>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sz="1400">
                <a:latin typeface="Consolas"/>
                <a:ea typeface="Consolas"/>
                <a:cs typeface="Consolas"/>
                <a:sym typeface="Consolas"/>
              </a:rPr>
              <a:t>//Önceki Sayfadan devam eder</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SoyutKisi</a:t>
            </a:r>
            <a:r>
              <a:rPr lang="tr-TR" sz="1400">
                <a:latin typeface="Consolas"/>
                <a:ea typeface="Consolas"/>
                <a:cs typeface="Consolas"/>
                <a:sym typeface="Consolas"/>
              </a:rPr>
              <a:t>* kisi[3];</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kisi[0]=</a:t>
            </a:r>
            <a:r>
              <a:rPr lang="tr-TR" sz="1400">
                <a:solidFill>
                  <a:srgbClr val="0000FF"/>
                </a:solidFill>
                <a:latin typeface="Consolas"/>
                <a:ea typeface="Consolas"/>
                <a:cs typeface="Consolas"/>
                <a:sym typeface="Consolas"/>
              </a:rPr>
              <a:t>new</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Ogrenci</a:t>
            </a:r>
            <a:r>
              <a:rPr lang="tr-TR" sz="1400">
                <a:latin typeface="Consolas"/>
                <a:ea typeface="Consolas"/>
                <a:cs typeface="Consolas"/>
                <a:sym typeface="Consolas"/>
              </a:rPr>
              <a:t>("İlhan ÖZKAN");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kisi[1]=</a:t>
            </a:r>
            <a:r>
              <a:rPr lang="tr-TR" sz="1400">
                <a:solidFill>
                  <a:srgbClr val="0000FF"/>
                </a:solidFill>
                <a:latin typeface="Consolas"/>
                <a:ea typeface="Consolas"/>
                <a:cs typeface="Consolas"/>
                <a:sym typeface="Consolas"/>
              </a:rPr>
              <a:t>new</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Ogretmen</a:t>
            </a:r>
            <a:r>
              <a:rPr lang="tr-TR" sz="1400">
                <a:latin typeface="Consolas"/>
                <a:ea typeface="Consolas"/>
                <a:cs typeface="Consolas"/>
                <a:sym typeface="Consolas"/>
              </a:rPr>
              <a:t>("Hasan YILMAZ");</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kisi[2]=</a:t>
            </a:r>
            <a:r>
              <a:rPr lang="tr-TR" sz="1400">
                <a:solidFill>
                  <a:srgbClr val="0000FF"/>
                </a:solidFill>
                <a:latin typeface="Consolas"/>
                <a:ea typeface="Consolas"/>
                <a:cs typeface="Consolas"/>
                <a:sym typeface="Consolas"/>
              </a:rPr>
              <a:t>new</a:t>
            </a: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Mudur</a:t>
            </a:r>
            <a:r>
              <a:rPr lang="tr-TR" sz="1400">
                <a:latin typeface="Consolas"/>
                <a:ea typeface="Consolas"/>
                <a:cs typeface="Consolas"/>
                <a:sym typeface="Consolas"/>
              </a:rPr>
              <a:t>("Recep AY");</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for</a:t>
            </a:r>
            <a:r>
              <a:rPr lang="tr-TR" sz="1400">
                <a:latin typeface="Consolas"/>
                <a:ea typeface="Consolas"/>
                <a:cs typeface="Consolas"/>
                <a:sym typeface="Consolas"/>
              </a:rPr>
              <a:t> (int i=0; i&lt;3; 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kisi[i]-&gt;raporYaz();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Her kişiye aynı "raporYaz()" mesajı veriliyor-&gt; </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Karşılığında farklı davranışlar sergileniyor.</a:t>
            </a:r>
            <a:endParaRPr/>
          </a:p>
          <a:p>
            <a:pPr marL="0" lvl="0" indent="0" algn="l" rtl="0">
              <a:lnSpc>
                <a:spcPct val="100000"/>
              </a:lnSpc>
              <a:spcBef>
                <a:spcPts val="0"/>
              </a:spcBef>
              <a:spcAft>
                <a:spcPts val="0"/>
              </a:spcAft>
              <a:buSzPts val="1190"/>
              <a:buNone/>
            </a:pPr>
            <a:r>
              <a:rPr lang="tr-TR" sz="1400">
                <a:solidFill>
                  <a:srgbClr val="A5A5A5"/>
                </a:solidFill>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for</a:t>
            </a:r>
            <a:r>
              <a:rPr lang="tr-TR" sz="1400">
                <a:latin typeface="Consolas"/>
                <a:ea typeface="Consolas"/>
                <a:cs typeface="Consolas"/>
                <a:sym typeface="Consolas"/>
              </a:rPr>
              <a:t> (int i=2; i&gt;=0; 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delete</a:t>
            </a:r>
            <a:r>
              <a:rPr lang="tr-TR" sz="1400">
                <a:latin typeface="Consolas"/>
                <a:ea typeface="Consolas"/>
                <a:cs typeface="Consolas"/>
                <a:sym typeface="Consolas"/>
              </a:rPr>
              <a:t> kisi[i];</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return</a:t>
            </a:r>
            <a:r>
              <a:rPr lang="tr-TR" sz="1400">
                <a:latin typeface="Consolas"/>
                <a:ea typeface="Consolas"/>
                <a:cs typeface="Consolas"/>
                <a:sym typeface="Consolas"/>
              </a:rPr>
              <a:t> 0;</a:t>
            </a:r>
            <a:endParaRPr/>
          </a:p>
          <a:p>
            <a:pPr marL="0" lvl="0" indent="0" algn="l" rtl="0">
              <a:lnSpc>
                <a:spcPct val="100000"/>
              </a:lnSpc>
              <a:spcBef>
                <a:spcPts val="0"/>
              </a:spcBef>
              <a:spcAft>
                <a:spcPts val="0"/>
              </a:spcAft>
              <a:buSzPts val="1190"/>
              <a:buNone/>
            </a:pPr>
            <a:r>
              <a:rPr lang="tr-TR" sz="1400">
                <a:latin typeface="Consolas"/>
                <a:ea typeface="Consolas"/>
                <a:cs typeface="Consolas"/>
                <a:sym typeface="Consolas"/>
              </a:rPr>
              <a:t>}</a:t>
            </a:r>
            <a:endParaRPr/>
          </a:p>
          <a:p>
            <a:pPr marL="0" lvl="0" indent="0" algn="l" rtl="0">
              <a:lnSpc>
                <a:spcPct val="100000"/>
              </a:lnSpc>
              <a:spcBef>
                <a:spcPts val="0"/>
              </a:spcBef>
              <a:spcAft>
                <a:spcPts val="0"/>
              </a:spcAft>
              <a:buSzPts val="1190"/>
              <a:buNone/>
            </a:pPr>
            <a:endParaRPr sz="1400">
              <a:latin typeface="Consolas"/>
              <a:ea typeface="Consolas"/>
              <a:cs typeface="Consolas"/>
              <a:sym typeface="Consolas"/>
            </a:endParaRPr>
          </a:p>
        </p:txBody>
      </p:sp>
      <p:sp>
        <p:nvSpPr>
          <p:cNvPr id="466" name="Google Shape;466;p51"/>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Programlamanın yapıldığı yerde çalıştırma anında nesneler oluşturuluyor ve onlara aynı ileti veriliyor. </a:t>
            </a:r>
            <a:endParaRPr/>
          </a:p>
          <a:p>
            <a:pPr marL="0" lvl="0" indent="0" algn="l" rtl="0">
              <a:lnSpc>
                <a:spcPct val="100000"/>
              </a:lnSpc>
              <a:spcBef>
                <a:spcPts val="600"/>
              </a:spcBef>
              <a:spcAft>
                <a:spcPts val="0"/>
              </a:spcAft>
              <a:buSzPts val="1190"/>
              <a:buNone/>
            </a:pPr>
            <a:r>
              <a:rPr lang="tr-TR"/>
              <a:t>Çok biçimlilik bize çalıştırma anında üstünlük sağlar. Bu nedenle nesneler de çalıştırma anında imal edilmiştir.</a:t>
            </a:r>
            <a:endParaRPr/>
          </a:p>
          <a:p>
            <a:pPr marL="0" lvl="0" indent="0" algn="l" rtl="0">
              <a:lnSpc>
                <a:spcPct val="100000"/>
              </a:lnSpc>
              <a:spcBef>
                <a:spcPts val="600"/>
              </a:spcBef>
              <a:spcAft>
                <a:spcPts val="0"/>
              </a:spcAft>
              <a:buSzPts val="1190"/>
              <a:buNone/>
            </a:pPr>
            <a:r>
              <a:rPr lang="tr-TR"/>
              <a:t>Burada </a:t>
            </a:r>
            <a:r>
              <a:rPr lang="tr-TR">
                <a:solidFill>
                  <a:schemeClr val="dk1"/>
                </a:solidFill>
                <a:latin typeface="Consolas"/>
                <a:ea typeface="Consolas"/>
                <a:cs typeface="Consolas"/>
                <a:sym typeface="Consolas"/>
              </a:rPr>
              <a:t>new</a:t>
            </a:r>
            <a:r>
              <a:rPr lang="tr-TR"/>
              <a:t> anahtar kelimesi çalıştırma anında bellekte yeni nesne imal etmek için kullanılır. Çalıştırma anında kullanılan bellek </a:t>
            </a:r>
            <a:r>
              <a:rPr lang="tr-TR">
                <a:solidFill>
                  <a:srgbClr val="0070C0"/>
                </a:solidFill>
              </a:rPr>
              <a:t>yığın </a:t>
            </a:r>
            <a:r>
              <a:rPr lang="tr-TR"/>
              <a:t>(</a:t>
            </a:r>
            <a:r>
              <a:rPr lang="tr-TR">
                <a:solidFill>
                  <a:srgbClr val="C00000"/>
                </a:solidFill>
              </a:rPr>
              <a:t>heap</a:t>
            </a:r>
            <a:r>
              <a:rPr lang="tr-TR"/>
              <a:t>) bellektir.  Kullandığımız nesnelere ihtiyacımız kalmadığında bellekten silmek için ise </a:t>
            </a:r>
            <a:r>
              <a:rPr lang="tr-TR">
                <a:solidFill>
                  <a:schemeClr val="dk1"/>
                </a:solidFill>
                <a:latin typeface="Consolas"/>
                <a:ea typeface="Consolas"/>
                <a:cs typeface="Consolas"/>
                <a:sym typeface="Consolas"/>
              </a:rPr>
              <a:t>delete</a:t>
            </a:r>
            <a:r>
              <a:rPr lang="tr-TR"/>
              <a:t> anahtar kelimesini kullanırız.</a:t>
            </a:r>
            <a:endParaRPr/>
          </a:p>
          <a:p>
            <a:pPr marL="0" lvl="0" indent="0" algn="l" rtl="0">
              <a:lnSpc>
                <a:spcPct val="100000"/>
              </a:lnSpc>
              <a:spcBef>
                <a:spcPts val="600"/>
              </a:spcBef>
              <a:spcAft>
                <a:spcPts val="0"/>
              </a:spcAft>
              <a:buSzPts val="1190"/>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2"/>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ÇOK BİÇİMLİLİK (ÖZET)</a:t>
            </a:r>
            <a:endParaRPr/>
          </a:p>
        </p:txBody>
      </p:sp>
      <p:sp>
        <p:nvSpPr>
          <p:cNvPr id="472" name="Google Shape;472;p52"/>
          <p:cNvSpPr txBox="1">
            <a:spLocks noGrp="1"/>
          </p:cNvSpPr>
          <p:nvPr>
            <p:ph type="body" idx="1"/>
          </p:nvPr>
        </p:nvSpPr>
        <p:spPr>
          <a:xfrm>
            <a:off x="287078" y="1933798"/>
            <a:ext cx="5695509" cy="4425925"/>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85000"/>
              <a:buNone/>
            </a:pPr>
            <a:r>
              <a:rPr lang="tr-TR"/>
              <a:t>Yazılımcı için çok biçimlilik, farklı tipte nesnelerin aynı isimli </a:t>
            </a:r>
            <a:r>
              <a:rPr lang="tr-TR">
                <a:solidFill>
                  <a:srgbClr val="0070C0"/>
                </a:solidFill>
              </a:rPr>
              <a:t>yöntemleri</a:t>
            </a:r>
            <a:r>
              <a:rPr lang="tr-TR"/>
              <a:t> (</a:t>
            </a:r>
            <a:r>
              <a:rPr lang="tr-TR">
                <a:solidFill>
                  <a:srgbClr val="C00000"/>
                </a:solidFill>
              </a:rPr>
              <a:t>method</a:t>
            </a:r>
            <a:r>
              <a:rPr lang="tr-TR"/>
              <a:t>) çağrıldığında her bir nesnenin kendine özgü davranışı gerçekleştirme yeteneği olup çalıştırma anında üstünlük sağlar.</a:t>
            </a:r>
            <a:endParaRPr/>
          </a:p>
          <a:p>
            <a:pPr marL="0" lvl="0" indent="0" algn="l" rtl="0">
              <a:lnSpc>
                <a:spcPct val="100000"/>
              </a:lnSpc>
              <a:spcBef>
                <a:spcPts val="600"/>
              </a:spcBef>
              <a:spcAft>
                <a:spcPts val="0"/>
              </a:spcAft>
              <a:buSzPct val="85000"/>
              <a:buNone/>
            </a:pPr>
            <a:r>
              <a:rPr lang="tr-TR"/>
              <a:t>Yani yazılımcı, nesnenin tipine bakmaksızın, nesnelerden aynı davranışı göstermesini ister. Burada gösterilecek davranışın, taban sınıfın davranışı mı olduğu veya türeyen sınıfın davranışı mı olduğuna </a:t>
            </a:r>
            <a:r>
              <a:rPr lang="tr-TR">
                <a:solidFill>
                  <a:srgbClr val="0070C0"/>
                </a:solidFill>
              </a:rPr>
              <a:t>çalıştırma anında</a:t>
            </a:r>
            <a:r>
              <a:rPr lang="tr-TR"/>
              <a:t> (</a:t>
            </a:r>
            <a:r>
              <a:rPr lang="tr-TR">
                <a:solidFill>
                  <a:srgbClr val="C00000"/>
                </a:solidFill>
              </a:rPr>
              <a:t>run-time</a:t>
            </a:r>
            <a:r>
              <a:rPr lang="tr-TR"/>
              <a:t>) karar verilir. İşte bu karar verme işlemine </a:t>
            </a:r>
            <a:r>
              <a:rPr lang="tr-TR">
                <a:solidFill>
                  <a:srgbClr val="0070C0"/>
                </a:solidFill>
              </a:rPr>
              <a:t>geç bağlama </a:t>
            </a:r>
            <a:r>
              <a:rPr lang="tr-TR"/>
              <a:t>(</a:t>
            </a:r>
            <a:r>
              <a:rPr lang="tr-TR">
                <a:solidFill>
                  <a:srgbClr val="C00000"/>
                </a:solidFill>
              </a:rPr>
              <a:t>late binding</a:t>
            </a:r>
            <a:r>
              <a:rPr lang="tr-TR"/>
              <a:t>) veya </a:t>
            </a:r>
            <a:r>
              <a:rPr lang="tr-TR">
                <a:solidFill>
                  <a:srgbClr val="0070C0"/>
                </a:solidFill>
              </a:rPr>
              <a:t>dinamik bağlama</a:t>
            </a:r>
            <a:r>
              <a:rPr lang="tr-TR"/>
              <a:t> (</a:t>
            </a:r>
            <a:r>
              <a:rPr lang="tr-TR">
                <a:solidFill>
                  <a:srgbClr val="C00000"/>
                </a:solidFill>
              </a:rPr>
              <a:t>dynamic binding</a:t>
            </a:r>
            <a:r>
              <a:rPr lang="tr-TR"/>
              <a:t>) adı verilir.  </a:t>
            </a:r>
            <a:endParaRPr/>
          </a:p>
          <a:p>
            <a:pPr marL="0" lvl="0" indent="0" algn="l" rtl="0">
              <a:lnSpc>
                <a:spcPct val="100000"/>
              </a:lnSpc>
              <a:spcBef>
                <a:spcPts val="600"/>
              </a:spcBef>
              <a:spcAft>
                <a:spcPts val="0"/>
              </a:spcAft>
              <a:buSzPct val="85000"/>
              <a:buNone/>
            </a:pPr>
            <a:r>
              <a:rPr lang="tr-TR"/>
              <a:t>Esnekliğin istenmediği bazı durumlarda ise karar verme işlemi derleme anında yapılır. Buna ise </a:t>
            </a:r>
            <a:r>
              <a:rPr lang="tr-TR">
                <a:solidFill>
                  <a:srgbClr val="0070C0"/>
                </a:solidFill>
              </a:rPr>
              <a:t>statik bağlama</a:t>
            </a:r>
            <a:r>
              <a:rPr lang="tr-TR"/>
              <a:t> (</a:t>
            </a:r>
            <a:r>
              <a:rPr lang="tr-TR">
                <a:solidFill>
                  <a:srgbClr val="C00000"/>
                </a:solidFill>
              </a:rPr>
              <a:t>static binding</a:t>
            </a:r>
            <a:r>
              <a:rPr lang="tr-TR"/>
              <a:t>) adı verilir. İkisi arasındaki seçim programcı tarafından yapılır;</a:t>
            </a:r>
            <a:endParaRPr/>
          </a:p>
          <a:p>
            <a:pPr marL="0" lvl="0" indent="0" algn="l" rtl="0">
              <a:lnSpc>
                <a:spcPct val="100000"/>
              </a:lnSpc>
              <a:spcBef>
                <a:spcPts val="600"/>
              </a:spcBef>
              <a:spcAft>
                <a:spcPts val="0"/>
              </a:spcAft>
              <a:buSzPct val="85000"/>
              <a:buNone/>
            </a:pPr>
            <a:r>
              <a:rPr lang="tr-TR"/>
              <a:t>Yazılım yapılacak sistemin başlangıç koşullarına bağlı tasarım kararlarının tümü bilinemez. Ayrıca sistemin genişlemesi için gerekli tüm kodlamanın bitirilmesi beklenemez. İşte bunu gerçekleştiren dinamik bağlama, yazılım mimarisinin daha esnek (mevcut bileşenin sistemde yeniden yapılandırmasının kolayca yapılması) ve genişleyebilir (yeni bileşenlerin kolayca sisteme eklenmesi) olmasını sağlar. </a:t>
            </a:r>
            <a:endParaRPr/>
          </a:p>
        </p:txBody>
      </p:sp>
      <p:sp>
        <p:nvSpPr>
          <p:cNvPr id="473" name="Google Shape;473;p52"/>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fontScale="85000" lnSpcReduction="10000"/>
          </a:bodyPr>
          <a:lstStyle/>
          <a:p>
            <a:pPr marL="182880" lvl="0" indent="-182880" algn="l" rtl="0">
              <a:lnSpc>
                <a:spcPct val="100000"/>
              </a:lnSpc>
              <a:spcBef>
                <a:spcPts val="0"/>
              </a:spcBef>
              <a:spcAft>
                <a:spcPts val="0"/>
              </a:spcAft>
              <a:buSzPct val="85000"/>
              <a:buFont typeface="Cambria"/>
              <a:buAutoNum type="arabicPeriod"/>
            </a:pPr>
            <a:r>
              <a:rPr lang="tr-TR">
                <a:solidFill>
                  <a:srgbClr val="0070C0"/>
                </a:solidFill>
              </a:rPr>
              <a:t>Statik Bağlama</a:t>
            </a:r>
            <a:r>
              <a:rPr lang="tr-TR"/>
              <a:t> (</a:t>
            </a:r>
            <a:r>
              <a:rPr lang="tr-TR">
                <a:solidFill>
                  <a:srgbClr val="C00000"/>
                </a:solidFill>
              </a:rPr>
              <a:t>static binding</a:t>
            </a:r>
            <a:r>
              <a:rPr lang="tr-TR"/>
              <a:t>): Türeyen sınıfın davranışı, taban sınıfın davranışına ulaşılmasını engeller. Bu işlem </a:t>
            </a:r>
            <a:r>
              <a:rPr lang="tr-TR">
                <a:solidFill>
                  <a:srgbClr val="0070C0"/>
                </a:solidFill>
              </a:rPr>
              <a:t>gizleme</a:t>
            </a:r>
            <a:r>
              <a:rPr lang="tr-TR"/>
              <a:t> (</a:t>
            </a:r>
            <a:r>
              <a:rPr lang="tr-TR">
                <a:solidFill>
                  <a:srgbClr val="C00000"/>
                </a:solidFill>
              </a:rPr>
              <a:t>hiding</a:t>
            </a:r>
            <a:r>
              <a:rPr lang="tr-TR"/>
              <a:t>) olarak da adlandırılır. Bu işlem </a:t>
            </a:r>
            <a:r>
              <a:rPr lang="tr-TR">
                <a:solidFill>
                  <a:srgbClr val="0070C0"/>
                </a:solidFill>
              </a:rPr>
              <a:t>derleme anında</a:t>
            </a:r>
            <a:r>
              <a:rPr lang="tr-TR"/>
              <a:t> (</a:t>
            </a:r>
            <a:r>
              <a:rPr lang="tr-TR">
                <a:solidFill>
                  <a:srgbClr val="C00000"/>
                </a:solidFill>
              </a:rPr>
              <a:t>compile-time</a:t>
            </a:r>
            <a:r>
              <a:rPr lang="tr-TR"/>
              <a:t>) gerçekleşir daha sonra değiştirilmesi mümkün değildir. Statik bağlama </a:t>
            </a:r>
            <a:r>
              <a:rPr lang="tr-TR">
                <a:solidFill>
                  <a:srgbClr val="0070C0"/>
                </a:solidFill>
              </a:rPr>
              <a:t>etkilidir</a:t>
            </a:r>
            <a:r>
              <a:rPr lang="tr-TR"/>
              <a:t> (</a:t>
            </a:r>
            <a:r>
              <a:rPr lang="tr-TR">
                <a:solidFill>
                  <a:srgbClr val="C00000"/>
                </a:solidFill>
              </a:rPr>
              <a:t>efficient</a:t>
            </a:r>
            <a:r>
              <a:rPr lang="tr-TR"/>
              <a:t>). Kodun boyu büyür ama icra süresi kısalır. Derleyiciye hangi davranışın icra edileceği (</a:t>
            </a:r>
            <a:r>
              <a:rPr lang="tr-TR">
                <a:solidFill>
                  <a:srgbClr val="C00000"/>
                </a:solidFill>
              </a:rPr>
              <a:t>inline</a:t>
            </a:r>
            <a:r>
              <a:rPr lang="tr-TR"/>
              <a:t> </a:t>
            </a:r>
            <a:r>
              <a:rPr lang="tr-TR">
                <a:solidFill>
                  <a:srgbClr val="C00000"/>
                </a:solidFill>
              </a:rPr>
              <a:t>expansion</a:t>
            </a:r>
            <a:r>
              <a:rPr lang="tr-TR"/>
              <a:t>) söylendiğinden çalıştırma anı performansı yükselir. </a:t>
            </a:r>
            <a:endParaRPr/>
          </a:p>
          <a:p>
            <a:pPr marL="182880" lvl="0" indent="-182880" algn="l" rtl="0">
              <a:lnSpc>
                <a:spcPct val="100000"/>
              </a:lnSpc>
              <a:spcBef>
                <a:spcPts val="600"/>
              </a:spcBef>
              <a:spcAft>
                <a:spcPts val="0"/>
              </a:spcAft>
              <a:buSzPct val="85000"/>
              <a:buFont typeface="Cambria"/>
              <a:buAutoNum type="arabicPeriod"/>
            </a:pPr>
            <a:r>
              <a:rPr lang="tr-TR">
                <a:solidFill>
                  <a:srgbClr val="0070C0"/>
                </a:solidFill>
              </a:rPr>
              <a:t>Dinamik Bağlama</a:t>
            </a:r>
            <a:r>
              <a:rPr lang="tr-TR"/>
              <a:t> (</a:t>
            </a:r>
            <a:r>
              <a:rPr lang="tr-TR">
                <a:solidFill>
                  <a:srgbClr val="C00000"/>
                </a:solidFill>
              </a:rPr>
              <a:t>dynamic binding</a:t>
            </a:r>
            <a:r>
              <a:rPr lang="tr-TR"/>
              <a:t>): Türeyen sınıfın davranışının mı, yoksa taban sınıfın davranışının mı icra edileceğine, çalıştırma anında nenenin tipine bağlı olarak, karar verilir. Dinamik bağlama </a:t>
            </a:r>
            <a:r>
              <a:rPr lang="tr-TR">
                <a:solidFill>
                  <a:srgbClr val="0070C0"/>
                </a:solidFill>
              </a:rPr>
              <a:t>esneklik</a:t>
            </a:r>
            <a:r>
              <a:rPr lang="tr-TR"/>
              <a:t> (</a:t>
            </a:r>
            <a:r>
              <a:rPr lang="tr-TR">
                <a:solidFill>
                  <a:srgbClr val="C00000"/>
                </a:solidFill>
              </a:rPr>
              <a:t>flexibility</a:t>
            </a:r>
            <a:r>
              <a:rPr lang="tr-TR"/>
              <a:t>) sağlar. Programcı tarafından, görünmez bir şekilde, sistemin davranışını genişletmesine izin verir. Yani verilen tek bir ileti karşısında nesneler farklı davranış gösterirler. Bunun yanında, paylaşılan bellek içinde yer alan nesnelerin dinamik bağlanması oldukça güçtür.</a:t>
            </a:r>
            <a:endParaRPr/>
          </a:p>
          <a:p>
            <a:pPr marL="0" lvl="0" indent="0" algn="l" rtl="0">
              <a:lnSpc>
                <a:spcPct val="100000"/>
              </a:lnSpc>
              <a:spcBef>
                <a:spcPts val="600"/>
              </a:spcBef>
              <a:spcAft>
                <a:spcPts val="0"/>
              </a:spcAft>
              <a:buSzPct val="85000"/>
              <a:buNone/>
            </a:pP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C314B-C6CB-4E17-9165-582B0DA7E41A}"/>
              </a:ext>
            </a:extLst>
          </p:cNvPr>
          <p:cNvSpPr>
            <a:spLocks noGrp="1"/>
          </p:cNvSpPr>
          <p:nvPr>
            <p:ph type="title"/>
          </p:nvPr>
        </p:nvSpPr>
        <p:spPr/>
        <p:txBody>
          <a:bodyPr/>
          <a:lstStyle/>
          <a:p>
            <a:r>
              <a:rPr lang="tr-TR" dirty="0"/>
              <a:t>STATIC SINIF ÜYELERİ</a:t>
            </a:r>
          </a:p>
        </p:txBody>
      </p:sp>
      <p:sp>
        <p:nvSpPr>
          <p:cNvPr id="3" name="Metin Yer Tutucusu 2">
            <a:extLst>
              <a:ext uri="{FF2B5EF4-FFF2-40B4-BE49-F238E27FC236}">
                <a16:creationId xmlns:a16="http://schemas.microsoft.com/office/drawing/2014/main" id="{FC21523A-4619-4218-A4DA-E42B03BAA1A0}"/>
              </a:ext>
            </a:extLst>
          </p:cNvPr>
          <p:cNvSpPr>
            <a:spLocks noGrp="1"/>
          </p:cNvSpPr>
          <p:nvPr>
            <p:ph type="body" idx="1"/>
          </p:nvPr>
        </p:nvSpPr>
        <p:spPr/>
        <p:txBody>
          <a:bodyPr/>
          <a:lstStyle/>
          <a:p>
            <a:pPr marL="0" indent="0">
              <a:spcBef>
                <a:spcPts val="0"/>
              </a:spcBef>
              <a:buNone/>
            </a:pPr>
            <a:r>
              <a:rPr lang="tr-TR" dirty="0"/>
              <a:t>C++ Dilinde </a:t>
            </a:r>
            <a:r>
              <a:rPr lang="tr-TR" dirty="0">
                <a:solidFill>
                  <a:srgbClr val="0070C0"/>
                </a:solidFill>
              </a:rPr>
              <a:t>statik üye yöntemi </a:t>
            </a:r>
            <a:r>
              <a:rPr lang="tr-TR" dirty="0"/>
              <a:t>(</a:t>
            </a:r>
            <a:r>
              <a:rPr lang="tr-TR" dirty="0">
                <a:solidFill>
                  <a:srgbClr val="C00000"/>
                </a:solidFill>
              </a:rPr>
              <a:t>static </a:t>
            </a:r>
            <a:r>
              <a:rPr lang="tr-TR" dirty="0" err="1">
                <a:solidFill>
                  <a:srgbClr val="C00000"/>
                </a:solidFill>
              </a:rPr>
              <a:t>member</a:t>
            </a:r>
            <a:r>
              <a:rPr lang="tr-TR" dirty="0">
                <a:solidFill>
                  <a:srgbClr val="C00000"/>
                </a:solidFill>
              </a:rPr>
              <a:t> </a:t>
            </a:r>
            <a:r>
              <a:rPr lang="tr-TR" dirty="0" err="1">
                <a:solidFill>
                  <a:srgbClr val="C00000"/>
                </a:solidFill>
              </a:rPr>
              <a:t>method</a:t>
            </a:r>
            <a:r>
              <a:rPr lang="tr-TR" dirty="0"/>
              <a:t>), imal edilecek herhangi bir nesneye değil, sınıfın kendisine ait olan özel bir fonksiyon türüdür. </a:t>
            </a:r>
          </a:p>
          <a:p>
            <a:pPr marL="0" indent="0">
              <a:spcBef>
                <a:spcPts val="0"/>
              </a:spcBef>
              <a:buNone/>
            </a:pPr>
            <a:r>
              <a:rPr lang="tr-TR" dirty="0"/>
              <a:t>Bu yöntemleri tanımlamak için </a:t>
            </a:r>
            <a:r>
              <a:rPr lang="tr-TR" b="1" dirty="0">
                <a:latin typeface="Consolas" panose="020B0609020204030204" pitchFamily="49" charset="0"/>
              </a:rPr>
              <a:t>statik</a:t>
            </a:r>
            <a:r>
              <a:rPr lang="tr-TR" dirty="0"/>
              <a:t> anahtar kelimesi kullanılır. Static depolama sınıfında tutulacak sınıf üyeleri farklı değerlendirilir.</a:t>
            </a:r>
          </a:p>
          <a:p>
            <a:pPr marL="0" indent="0">
              <a:spcBef>
                <a:spcPts val="0"/>
              </a:spcBef>
              <a:buNone/>
            </a:pPr>
            <a:r>
              <a:rPr lang="tr-TR" dirty="0"/>
              <a:t>Sınıfın bir örneği olacak nesne imal edilmesine gerek kalmadan, sadece sınıf kimliğini kullanarak doğrudan çağrılabilirler. </a:t>
            </a:r>
          </a:p>
          <a:p>
            <a:pPr marL="0" indent="0" algn="ctr">
              <a:spcBef>
                <a:spcPts val="0"/>
              </a:spcBef>
              <a:buNone/>
            </a:pPr>
            <a:r>
              <a:rPr lang="tr-TR" b="1" dirty="0"/>
              <a:t>static bir üyeye sınıf içerisinde veya yapısında ilk değer veremeyiz! Bu nedenle sınıf dışında veri tipi belirterek başlatmalıyız!</a:t>
            </a:r>
          </a:p>
        </p:txBody>
      </p:sp>
      <p:sp>
        <p:nvSpPr>
          <p:cNvPr id="4" name="Metin Yer Tutucusu 3">
            <a:extLst>
              <a:ext uri="{FF2B5EF4-FFF2-40B4-BE49-F238E27FC236}">
                <a16:creationId xmlns:a16="http://schemas.microsoft.com/office/drawing/2014/main" id="{7CAB6229-B869-453D-BB3A-06D34754B57A}"/>
              </a:ext>
            </a:extLst>
          </p:cNvPr>
          <p:cNvSpPr>
            <a:spLocks noGrp="1"/>
          </p:cNvSpPr>
          <p:nvPr>
            <p:ph type="body" idx="2"/>
          </p:nvPr>
        </p:nvSpPr>
        <p:spPr/>
        <p:txBody>
          <a:bodyPr>
            <a:normAutofit fontScale="70000" lnSpcReduction="20000"/>
          </a:bodyPr>
          <a:lstStyle/>
          <a:p>
            <a:pPr marL="0" indent="0">
              <a:spcBef>
                <a:spcPts val="0"/>
              </a:spcBef>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indent="0">
              <a:spcBef>
                <a:spcPts val="0"/>
              </a:spcBef>
              <a:buNone/>
            </a:pPr>
            <a:r>
              <a:rPr lang="tr-TR" dirty="0" err="1">
                <a:latin typeface="Consolas" panose="020B0609020204030204" pitchFamily="49" charset="0"/>
              </a:rPr>
              <a:t>using</a:t>
            </a:r>
            <a:r>
              <a:rPr lang="tr-TR" dirty="0">
                <a:latin typeface="Consolas" panose="020B0609020204030204" pitchFamily="49" charset="0"/>
              </a:rPr>
              <a:t> namespace </a:t>
            </a:r>
            <a:r>
              <a:rPr lang="tr-TR" dirty="0" err="1">
                <a:latin typeface="Consolas" panose="020B0609020204030204" pitchFamily="49" charset="0"/>
              </a:rPr>
              <a:t>std</a:t>
            </a:r>
            <a:r>
              <a:rPr lang="tr-TR" dirty="0">
                <a:latin typeface="Consolas" panose="020B0609020204030204" pitchFamily="49" charset="0"/>
              </a:rPr>
              <a:t>;</a:t>
            </a:r>
          </a:p>
          <a:p>
            <a:pPr marL="0" indent="0">
              <a:spcBef>
                <a:spcPts val="0"/>
              </a:spcBef>
              <a:buNone/>
            </a:pPr>
            <a:endParaRPr lang="tr-TR" dirty="0">
              <a:latin typeface="Consolas" panose="020B0609020204030204" pitchFamily="49" charset="0"/>
            </a:endParaRPr>
          </a:p>
          <a:p>
            <a:pPr marL="0" indent="0">
              <a:spcBef>
                <a:spcPts val="0"/>
              </a:spcBef>
              <a:buNone/>
            </a:pPr>
            <a:r>
              <a:rPr lang="tr-TR" dirty="0" err="1">
                <a:latin typeface="Consolas" panose="020B0609020204030204" pitchFamily="49" charset="0"/>
              </a:rPr>
              <a:t>class</a:t>
            </a:r>
            <a:r>
              <a:rPr lang="tr-TR" dirty="0">
                <a:latin typeface="Consolas" panose="020B0609020204030204" pitchFamily="49" charset="0"/>
              </a:rPr>
              <a:t> </a:t>
            </a:r>
            <a:r>
              <a:rPr lang="tr-TR" dirty="0" err="1">
                <a:latin typeface="Consolas" panose="020B0609020204030204" pitchFamily="49" charset="0"/>
              </a:rPr>
              <a:t>YardimciSinif</a:t>
            </a:r>
            <a:r>
              <a:rPr lang="tr-TR" dirty="0">
                <a:latin typeface="Consolas" panose="020B0609020204030204" pitchFamily="49" charset="0"/>
              </a:rPr>
              <a:t> {</a:t>
            </a:r>
          </a:p>
          <a:p>
            <a:pPr marL="0" indent="0">
              <a:spcBef>
                <a:spcPts val="0"/>
              </a:spcBef>
              <a:buNone/>
            </a:pPr>
            <a:r>
              <a:rPr lang="tr-TR" dirty="0" err="1">
                <a:latin typeface="Consolas" panose="020B0609020204030204" pitchFamily="49" charset="0"/>
              </a:rPr>
              <a:t>public</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a:solidFill>
                  <a:srgbClr val="FF0000"/>
                </a:solidFill>
                <a:latin typeface="Consolas" panose="020B0609020204030204" pitchFamily="49" charset="0"/>
              </a:rPr>
              <a:t>static</a:t>
            </a:r>
            <a:r>
              <a:rPr lang="tr-TR" dirty="0">
                <a:latin typeface="Consolas" panose="020B0609020204030204" pitchFamily="49" charset="0"/>
              </a:rPr>
              <a:t> </a:t>
            </a:r>
            <a:r>
              <a:rPr lang="tr-TR" dirty="0">
                <a:highlight>
                  <a:srgbClr val="FFFF00"/>
                </a:highlight>
                <a:latin typeface="Consolas" panose="020B0609020204030204" pitchFamily="49" charset="0"/>
              </a:rPr>
              <a:t>int </a:t>
            </a:r>
            <a:r>
              <a:rPr lang="tr-TR" dirty="0" err="1">
                <a:highlight>
                  <a:srgbClr val="FFFF00"/>
                </a:highlight>
                <a:latin typeface="Consolas" panose="020B0609020204030204" pitchFamily="49" charset="0"/>
              </a:rPr>
              <a:t>genelSayac</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a:solidFill>
                  <a:srgbClr val="FF0000"/>
                </a:solidFill>
                <a:latin typeface="Consolas" panose="020B0609020204030204" pitchFamily="49" charset="0"/>
              </a:rPr>
              <a:t>static</a:t>
            </a:r>
            <a:r>
              <a:rPr lang="tr-TR" dirty="0">
                <a:latin typeface="Consolas" panose="020B0609020204030204" pitchFamily="49" charset="0"/>
              </a:rPr>
              <a:t> </a:t>
            </a:r>
            <a:r>
              <a:rPr lang="tr-TR" dirty="0" err="1">
                <a:highlight>
                  <a:srgbClr val="FFFF00"/>
                </a:highlight>
                <a:latin typeface="Consolas" panose="020B0609020204030204" pitchFamily="49" charset="0"/>
              </a:rPr>
              <a:t>void</a:t>
            </a:r>
            <a:r>
              <a:rPr lang="tr-TR" dirty="0">
                <a:highlight>
                  <a:srgbClr val="FFFF00"/>
                </a:highlight>
                <a:latin typeface="Consolas" panose="020B0609020204030204" pitchFamily="49" charset="0"/>
              </a:rPr>
              <a:t> </a:t>
            </a:r>
            <a:r>
              <a:rPr lang="tr-TR" dirty="0" err="1">
                <a:highlight>
                  <a:srgbClr val="FFFF00"/>
                </a:highlight>
                <a:latin typeface="Consolas" panose="020B0609020204030204" pitchFamily="49" charset="0"/>
              </a:rPr>
              <a:t>programciAdi</a:t>
            </a:r>
            <a:r>
              <a:rPr lang="tr-TR" dirty="0">
                <a:highlight>
                  <a:srgbClr val="FFFF00"/>
                </a:highlight>
                <a:latin typeface="Consolas" panose="020B0609020204030204" pitchFamily="49" charset="0"/>
              </a:rPr>
              <a:t>()</a:t>
            </a: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"Programcı Adı: </a:t>
            </a:r>
            <a:r>
              <a:rPr lang="tr-TR" dirty="0" err="1">
                <a:latin typeface="Consolas" panose="020B0609020204030204" pitchFamily="49" charset="0"/>
              </a:rPr>
              <a:t>Ilhan</a:t>
            </a:r>
            <a:r>
              <a:rPr lang="tr-TR" dirty="0">
                <a:latin typeface="Consolas" panose="020B0609020204030204" pitchFamily="49" charset="0"/>
              </a:rPr>
              <a:t> OZKAN" &lt;&lt;</a:t>
            </a:r>
            <a:r>
              <a:rPr lang="tr-TR" dirty="0" err="1">
                <a:latin typeface="Consolas" panose="020B0609020204030204" pitchFamily="49" charset="0"/>
              </a:rPr>
              <a:t>endl</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genelSayac</a:t>
            </a:r>
            <a:r>
              <a:rPr lang="tr-TR" dirty="0">
                <a:latin typeface="Consolas" panose="020B0609020204030204" pitchFamily="49" charset="0"/>
              </a:rPr>
              <a:t> &lt;&lt; </a:t>
            </a:r>
            <a:r>
              <a:rPr lang="tr-TR" dirty="0" err="1">
                <a:latin typeface="Consolas" panose="020B0609020204030204" pitchFamily="49" charset="0"/>
              </a:rPr>
              <a:t>endl</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a:t>
            </a:r>
          </a:p>
          <a:p>
            <a:pPr marL="0" indent="0">
              <a:spcBef>
                <a:spcPts val="0"/>
              </a:spcBef>
              <a:buNone/>
            </a:pPr>
            <a:endParaRPr lang="tr-TR" dirty="0">
              <a:latin typeface="Consolas" panose="020B0609020204030204" pitchFamily="49" charset="0"/>
            </a:endParaRPr>
          </a:p>
          <a:p>
            <a:pPr marL="0" indent="0">
              <a:spcBef>
                <a:spcPts val="0"/>
              </a:spcBef>
              <a:buNone/>
            </a:pPr>
            <a:r>
              <a:rPr lang="tr-TR" dirty="0">
                <a:solidFill>
                  <a:schemeClr val="bg1">
                    <a:lumMod val="65000"/>
                  </a:schemeClr>
                </a:solidFill>
                <a:latin typeface="Consolas" panose="020B0609020204030204" pitchFamily="49" charset="0"/>
              </a:rPr>
              <a:t>/* sınıf üyesini sınıf </a:t>
            </a:r>
            <a:r>
              <a:rPr lang="tr-TR" dirty="0" err="1">
                <a:solidFill>
                  <a:schemeClr val="bg1">
                    <a:lumMod val="65000"/>
                  </a:schemeClr>
                </a:solidFill>
                <a:latin typeface="Consolas" panose="020B0609020204030204" pitchFamily="49" charset="0"/>
              </a:rPr>
              <a:t>sışında</a:t>
            </a:r>
            <a:r>
              <a:rPr lang="tr-TR" dirty="0">
                <a:solidFill>
                  <a:schemeClr val="bg1">
                    <a:lumMod val="65000"/>
                  </a:schemeClr>
                </a:solidFill>
                <a:latin typeface="Consolas" panose="020B0609020204030204" pitchFamily="49" charset="0"/>
              </a:rPr>
              <a:t> veri tipi belirterek başlatma */</a:t>
            </a:r>
          </a:p>
          <a:p>
            <a:pPr marL="0" indent="0">
              <a:spcBef>
                <a:spcPts val="0"/>
              </a:spcBef>
              <a:buNone/>
            </a:pPr>
            <a:r>
              <a:rPr lang="tr-TR" dirty="0">
                <a:latin typeface="Consolas" panose="020B0609020204030204" pitchFamily="49" charset="0"/>
              </a:rPr>
              <a:t>int </a:t>
            </a:r>
            <a:r>
              <a:rPr lang="tr-TR" dirty="0" err="1">
                <a:highlight>
                  <a:srgbClr val="FFFF00"/>
                </a:highlight>
                <a:latin typeface="Consolas" panose="020B0609020204030204" pitchFamily="49" charset="0"/>
              </a:rPr>
              <a:t>YardimciSinif</a:t>
            </a:r>
            <a:r>
              <a:rPr lang="tr-TR" dirty="0">
                <a:highlight>
                  <a:srgbClr val="FFFF00"/>
                </a:highlight>
                <a:latin typeface="Consolas" panose="020B0609020204030204" pitchFamily="49" charset="0"/>
              </a:rPr>
              <a:t>::</a:t>
            </a:r>
            <a:r>
              <a:rPr lang="tr-TR" dirty="0" err="1">
                <a:highlight>
                  <a:srgbClr val="FFFF00"/>
                </a:highlight>
                <a:latin typeface="Consolas" panose="020B0609020204030204" pitchFamily="49" charset="0"/>
              </a:rPr>
              <a:t>genelSayac</a:t>
            </a:r>
            <a:r>
              <a:rPr lang="tr-TR" dirty="0">
                <a:highlight>
                  <a:srgbClr val="FFFF00"/>
                </a:highlight>
                <a:latin typeface="Consolas" panose="020B0609020204030204" pitchFamily="49" charset="0"/>
              </a:rPr>
              <a:t>=100;</a:t>
            </a:r>
          </a:p>
          <a:p>
            <a:pPr marL="0" indent="0">
              <a:spcBef>
                <a:spcPts val="0"/>
              </a:spcBef>
              <a:buNone/>
            </a:pPr>
            <a:endParaRPr lang="tr-TR" dirty="0">
              <a:latin typeface="Consolas" panose="020B0609020204030204" pitchFamily="49" charset="0"/>
            </a:endParaRPr>
          </a:p>
          <a:p>
            <a:pPr marL="0" indent="0">
              <a:spcBef>
                <a:spcPts val="0"/>
              </a:spcBef>
              <a:buNone/>
            </a:pPr>
            <a:r>
              <a:rPr lang="tr-TR" dirty="0">
                <a:latin typeface="Consolas" panose="020B0609020204030204" pitchFamily="49" charset="0"/>
              </a:rPr>
              <a:t>int main(</a:t>
            </a:r>
            <a:r>
              <a:rPr lang="tr-TR" dirty="0" err="1">
                <a:latin typeface="Consolas" panose="020B0609020204030204" pitchFamily="49" charset="0"/>
              </a:rPr>
              <a:t>void</a:t>
            </a: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    </a:t>
            </a:r>
            <a:r>
              <a:rPr lang="tr-TR" dirty="0" err="1">
                <a:highlight>
                  <a:srgbClr val="FFFF00"/>
                </a:highlight>
                <a:latin typeface="Consolas" panose="020B0609020204030204" pitchFamily="49" charset="0"/>
              </a:rPr>
              <a:t>YardimciSinif</a:t>
            </a:r>
            <a:r>
              <a:rPr lang="tr-TR" dirty="0">
                <a:highlight>
                  <a:srgbClr val="FFFF00"/>
                </a:highlight>
                <a:latin typeface="Consolas" panose="020B0609020204030204" pitchFamily="49" charset="0"/>
              </a:rPr>
              <a:t>::</a:t>
            </a:r>
            <a:r>
              <a:rPr lang="tr-TR" dirty="0" err="1">
                <a:highlight>
                  <a:srgbClr val="FFFF00"/>
                </a:highlight>
                <a:latin typeface="Consolas" panose="020B0609020204030204" pitchFamily="49" charset="0"/>
              </a:rPr>
              <a:t>programciAdi</a:t>
            </a:r>
            <a:r>
              <a:rPr lang="tr-TR" dirty="0">
                <a:highlight>
                  <a:srgbClr val="FFFF00"/>
                </a:highlight>
                <a:latin typeface="Consolas" panose="020B0609020204030204" pitchFamily="49" charset="0"/>
              </a:rPr>
              <a:t>(); </a:t>
            </a:r>
            <a:r>
              <a:rPr lang="tr-TR" dirty="0">
                <a:solidFill>
                  <a:schemeClr val="bg1">
                    <a:lumMod val="65000"/>
                  </a:schemeClr>
                </a:solidFill>
                <a:latin typeface="Consolas" panose="020B0609020204030204" pitchFamily="49" charset="0"/>
              </a:rPr>
              <a:t>/* static üye yöntemi çağırma */</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YardimciSinif</a:t>
            </a:r>
            <a:r>
              <a:rPr lang="tr-TR" dirty="0">
                <a:latin typeface="Consolas" panose="020B0609020204030204" pitchFamily="49" charset="0"/>
              </a:rPr>
              <a:t>::</a:t>
            </a:r>
            <a:r>
              <a:rPr lang="tr-TR" dirty="0" err="1">
                <a:latin typeface="Consolas" panose="020B0609020204030204" pitchFamily="49" charset="0"/>
              </a:rPr>
              <a:t>genelSayac</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static üye alana erişim */</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YardimciSinif</a:t>
            </a:r>
            <a:r>
              <a:rPr lang="tr-TR" dirty="0">
                <a:latin typeface="Consolas" panose="020B0609020204030204" pitchFamily="49" charset="0"/>
              </a:rPr>
              <a:t>::</a:t>
            </a:r>
            <a:r>
              <a:rPr lang="tr-TR" dirty="0" err="1">
                <a:latin typeface="Consolas" panose="020B0609020204030204" pitchFamily="49" charset="0"/>
              </a:rPr>
              <a:t>programciAdi</a:t>
            </a: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a:t>
            </a:r>
          </a:p>
          <a:p>
            <a:pPr marL="0" indent="0">
              <a:spcBef>
                <a:spcPts val="0"/>
              </a:spcBef>
              <a:buNone/>
            </a:pPr>
            <a:endParaRPr lang="tr-TR" dirty="0">
              <a:latin typeface="Consolas" panose="020B0609020204030204" pitchFamily="49" charset="0"/>
            </a:endParaRPr>
          </a:p>
        </p:txBody>
      </p:sp>
    </p:spTree>
    <p:extLst>
      <p:ext uri="{BB962C8B-B14F-4D97-AF65-F5344CB8AC3E}">
        <p14:creationId xmlns:p14="http://schemas.microsoft.com/office/powerpoint/2010/main" val="9762614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C314B-C6CB-4E17-9165-582B0DA7E41A}"/>
              </a:ext>
            </a:extLst>
          </p:cNvPr>
          <p:cNvSpPr>
            <a:spLocks noGrp="1"/>
          </p:cNvSpPr>
          <p:nvPr>
            <p:ph type="title"/>
          </p:nvPr>
        </p:nvSpPr>
        <p:spPr/>
        <p:txBody>
          <a:bodyPr/>
          <a:lstStyle/>
          <a:p>
            <a:r>
              <a:rPr lang="tr-TR" dirty="0"/>
              <a:t>CONST  SINIF ÜYELERİ</a:t>
            </a:r>
          </a:p>
        </p:txBody>
      </p:sp>
      <p:sp>
        <p:nvSpPr>
          <p:cNvPr id="3" name="Metin Yer Tutucusu 2">
            <a:extLst>
              <a:ext uri="{FF2B5EF4-FFF2-40B4-BE49-F238E27FC236}">
                <a16:creationId xmlns:a16="http://schemas.microsoft.com/office/drawing/2014/main" id="{FC21523A-4619-4218-A4DA-E42B03BAA1A0}"/>
              </a:ext>
            </a:extLst>
          </p:cNvPr>
          <p:cNvSpPr>
            <a:spLocks noGrp="1"/>
          </p:cNvSpPr>
          <p:nvPr>
            <p:ph type="body" idx="1"/>
          </p:nvPr>
        </p:nvSpPr>
        <p:spPr/>
        <p:txBody>
          <a:bodyPr>
            <a:normAutofit fontScale="85000" lnSpcReduction="20000"/>
          </a:bodyPr>
          <a:lstStyle/>
          <a:p>
            <a:pPr marL="0" indent="0">
              <a:spcBef>
                <a:spcPts val="0"/>
              </a:spcBef>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indent="0">
              <a:spcBef>
                <a:spcPts val="0"/>
              </a:spcBef>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namespace </a:t>
            </a:r>
            <a:r>
              <a:rPr lang="tr-TR" dirty="0" err="1">
                <a:latin typeface="Consolas" panose="020B0609020204030204" pitchFamily="49" charset="0"/>
              </a:rPr>
              <a:t>std</a:t>
            </a:r>
            <a:r>
              <a:rPr lang="tr-TR" dirty="0">
                <a:latin typeface="Consolas" panose="020B0609020204030204" pitchFamily="49" charset="0"/>
              </a:rPr>
              <a:t>;</a:t>
            </a:r>
          </a:p>
          <a:p>
            <a:pPr marL="0" indent="0">
              <a:spcBef>
                <a:spcPts val="0"/>
              </a:spcBef>
              <a:buNone/>
            </a:pPr>
            <a:r>
              <a:rPr lang="tr-TR" dirty="0" err="1">
                <a:solidFill>
                  <a:srgbClr val="0000CC"/>
                </a:solidFill>
                <a:latin typeface="Consolas" panose="020B0609020204030204" pitchFamily="49" charset="0"/>
              </a:rPr>
              <a:t>class</a:t>
            </a:r>
            <a:r>
              <a:rPr lang="tr-TR" dirty="0">
                <a:latin typeface="Consolas" panose="020B0609020204030204" pitchFamily="49" charset="0"/>
              </a:rPr>
              <a:t> </a:t>
            </a:r>
            <a:r>
              <a:rPr lang="tr-TR" dirty="0" err="1">
                <a:latin typeface="Consolas" panose="020B0609020204030204" pitchFamily="49" charset="0"/>
              </a:rPr>
              <a:t>Sinif</a:t>
            </a:r>
            <a:r>
              <a:rPr lang="tr-TR" dirty="0">
                <a:latin typeface="Consolas" panose="020B0609020204030204" pitchFamily="49" charset="0"/>
              </a:rPr>
              <a:t> {</a:t>
            </a:r>
          </a:p>
          <a:p>
            <a:pPr marL="0" indent="0">
              <a:spcBef>
                <a:spcPts val="0"/>
              </a:spcBef>
              <a:buNone/>
            </a:pPr>
            <a:r>
              <a:rPr lang="tr-TR" dirty="0" err="1">
                <a:latin typeface="Consolas" panose="020B0609020204030204" pitchFamily="49" charset="0"/>
              </a:rPr>
              <a:t>private</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int alan;</a:t>
            </a:r>
          </a:p>
          <a:p>
            <a:pPr marL="0" indent="0">
              <a:spcBef>
                <a:spcPts val="0"/>
              </a:spcBef>
              <a:buNone/>
            </a:pPr>
            <a:r>
              <a:rPr lang="tr-TR" dirty="0" err="1">
                <a:latin typeface="Consolas" panose="020B0609020204030204" pitchFamily="49" charset="0"/>
              </a:rPr>
              <a:t>public</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Sinif</a:t>
            </a: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        alan=-1;</a:t>
            </a:r>
          </a:p>
          <a:p>
            <a:pPr marL="0" indent="0">
              <a:spcBef>
                <a:spcPts val="0"/>
              </a:spcBef>
              <a:buNone/>
            </a:pP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    </a:t>
            </a:r>
            <a:r>
              <a:rPr lang="tr-TR" dirty="0">
                <a:solidFill>
                  <a:srgbClr val="0000CC"/>
                </a:solidFill>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getAlan</a:t>
            </a:r>
            <a:r>
              <a:rPr lang="tr-TR" dirty="0">
                <a:latin typeface="Consolas" panose="020B0609020204030204" pitchFamily="49" charset="0"/>
              </a:rPr>
              <a:t>() const {</a:t>
            </a:r>
          </a:p>
          <a:p>
            <a:pPr marL="0" indent="0">
              <a:spcBef>
                <a:spcPts val="0"/>
              </a:spcBef>
              <a:buNone/>
            </a:pPr>
            <a:r>
              <a:rPr lang="tr-TR" dirty="0">
                <a:latin typeface="Consolas" panose="020B0609020204030204" pitchFamily="49" charset="0"/>
              </a:rPr>
              <a:t>        return alan;</a:t>
            </a:r>
          </a:p>
          <a:p>
            <a:pPr marL="0" indent="0">
              <a:spcBef>
                <a:spcPts val="0"/>
              </a:spcBef>
              <a:buNone/>
            </a:pP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    </a:t>
            </a:r>
            <a:r>
              <a:rPr lang="tr-TR" dirty="0" err="1">
                <a:solidFill>
                  <a:srgbClr val="0000CC"/>
                </a:solidFill>
                <a:latin typeface="Consolas" panose="020B0609020204030204" pitchFamily="49" charset="0"/>
              </a:rPr>
              <a:t>void</a:t>
            </a:r>
            <a:r>
              <a:rPr lang="tr-TR" dirty="0">
                <a:latin typeface="Consolas" panose="020B0609020204030204" pitchFamily="49" charset="0"/>
              </a:rPr>
              <a:t> </a:t>
            </a:r>
            <a:r>
              <a:rPr lang="tr-TR" dirty="0" err="1">
                <a:latin typeface="Consolas" panose="020B0609020204030204" pitchFamily="49" charset="0"/>
              </a:rPr>
              <a:t>setAlan</a:t>
            </a:r>
            <a:r>
              <a:rPr lang="tr-TR" dirty="0">
                <a:latin typeface="Consolas" panose="020B0609020204030204" pitchFamily="49" charset="0"/>
              </a:rPr>
              <a:t>(</a:t>
            </a:r>
            <a:r>
              <a:rPr lang="tr-TR" dirty="0">
                <a:solidFill>
                  <a:srgbClr val="0000CC"/>
                </a:solidFill>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pAlan</a:t>
            </a:r>
            <a:r>
              <a:rPr lang="tr-TR" dirty="0">
                <a:latin typeface="Consolas" panose="020B0609020204030204" pitchFamily="49" charset="0"/>
              </a:rPr>
              <a:t>) { </a:t>
            </a:r>
          </a:p>
          <a:p>
            <a:pPr marL="0" indent="0">
              <a:spcBef>
                <a:spcPts val="0"/>
              </a:spcBef>
              <a:buNone/>
            </a:pP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Bu yöntem const tanımlanırsa hata alınır */</a:t>
            </a:r>
          </a:p>
          <a:p>
            <a:pPr marL="0" indent="0">
              <a:spcBef>
                <a:spcPts val="0"/>
              </a:spcBef>
              <a:buNone/>
            </a:pPr>
            <a:r>
              <a:rPr lang="tr-TR" dirty="0">
                <a:latin typeface="Consolas" panose="020B0609020204030204" pitchFamily="49" charset="0"/>
              </a:rPr>
              <a:t>        alan=</a:t>
            </a:r>
            <a:r>
              <a:rPr lang="tr-TR" dirty="0" err="1">
                <a:latin typeface="Consolas" panose="020B0609020204030204" pitchFamily="49" charset="0"/>
              </a:rPr>
              <a:t>pAlan</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a:t>
            </a:r>
          </a:p>
          <a:p>
            <a:pPr marL="0" indent="0">
              <a:spcBef>
                <a:spcPts val="0"/>
              </a:spcBef>
              <a:buNone/>
            </a:pPr>
            <a:r>
              <a:rPr lang="tr-TR" dirty="0">
                <a:solidFill>
                  <a:srgbClr val="0000CC"/>
                </a:solidFill>
                <a:latin typeface="Consolas" panose="020B0609020204030204" pitchFamily="49" charset="0"/>
              </a:rPr>
              <a:t>int</a:t>
            </a:r>
            <a:r>
              <a:rPr lang="tr-TR" dirty="0">
                <a:latin typeface="Consolas" panose="020B0609020204030204" pitchFamily="49" charset="0"/>
              </a:rPr>
              <a:t> main() {</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Sinif</a:t>
            </a:r>
            <a:r>
              <a:rPr lang="tr-TR" dirty="0">
                <a:latin typeface="Consolas" panose="020B0609020204030204" pitchFamily="49" charset="0"/>
              </a:rPr>
              <a:t>* nesne=</a:t>
            </a:r>
            <a:r>
              <a:rPr lang="tr-TR" dirty="0">
                <a:solidFill>
                  <a:srgbClr val="0000CC"/>
                </a:solidFill>
                <a:latin typeface="Consolas" panose="020B0609020204030204" pitchFamily="49" charset="0"/>
              </a:rPr>
              <a:t>new</a:t>
            </a:r>
            <a:r>
              <a:rPr lang="tr-TR" dirty="0">
                <a:latin typeface="Consolas" panose="020B0609020204030204" pitchFamily="49" charset="0"/>
              </a:rPr>
              <a:t> </a:t>
            </a:r>
            <a:r>
              <a:rPr lang="tr-TR" dirty="0" err="1">
                <a:latin typeface="Consolas" panose="020B0609020204030204" pitchFamily="49" charset="0"/>
              </a:rPr>
              <a:t>Sinif</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&lt;&lt;"</a:t>
            </a:r>
            <a:r>
              <a:rPr lang="tr-TR" dirty="0" err="1">
                <a:latin typeface="Consolas" panose="020B0609020204030204" pitchFamily="49" charset="0"/>
              </a:rPr>
              <a:t>nesne.alan</a:t>
            </a:r>
            <a:r>
              <a:rPr lang="tr-TR" dirty="0">
                <a:latin typeface="Consolas" panose="020B0609020204030204" pitchFamily="49" charset="0"/>
              </a:rPr>
              <a:t>:" &lt;&lt; nesne-&gt;</a:t>
            </a:r>
            <a:r>
              <a:rPr lang="tr-TR" dirty="0" err="1">
                <a:latin typeface="Consolas" panose="020B0609020204030204" pitchFamily="49" charset="0"/>
              </a:rPr>
              <a:t>getAlan</a:t>
            </a:r>
            <a:r>
              <a:rPr lang="tr-TR" dirty="0">
                <a:latin typeface="Consolas" panose="020B0609020204030204" pitchFamily="49" charset="0"/>
              </a:rPr>
              <a:t>() &lt;&lt; </a:t>
            </a:r>
            <a:r>
              <a:rPr lang="tr-TR" dirty="0" err="1">
                <a:latin typeface="Consolas" panose="020B0609020204030204" pitchFamily="49" charset="0"/>
              </a:rPr>
              <a:t>endl</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nesne-&gt;</a:t>
            </a:r>
            <a:r>
              <a:rPr lang="tr-TR" dirty="0" err="1">
                <a:latin typeface="Consolas" panose="020B0609020204030204" pitchFamily="49" charset="0"/>
              </a:rPr>
              <a:t>setAlan</a:t>
            </a:r>
            <a:r>
              <a:rPr lang="tr-TR" dirty="0">
                <a:latin typeface="Consolas" panose="020B0609020204030204" pitchFamily="49" charset="0"/>
              </a:rPr>
              <a:t>(12);</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&lt;&lt;"</a:t>
            </a:r>
            <a:r>
              <a:rPr lang="tr-TR" dirty="0" err="1">
                <a:latin typeface="Consolas" panose="020B0609020204030204" pitchFamily="49" charset="0"/>
              </a:rPr>
              <a:t>nesne.alan</a:t>
            </a:r>
            <a:r>
              <a:rPr lang="tr-TR" dirty="0">
                <a:latin typeface="Consolas" panose="020B0609020204030204" pitchFamily="49" charset="0"/>
              </a:rPr>
              <a:t>:" &lt;&lt; nesne-&gt;</a:t>
            </a:r>
            <a:r>
              <a:rPr lang="tr-TR" dirty="0" err="1">
                <a:latin typeface="Consolas" panose="020B0609020204030204" pitchFamily="49" charset="0"/>
              </a:rPr>
              <a:t>getAlan</a:t>
            </a:r>
            <a:r>
              <a:rPr lang="tr-TR" dirty="0">
                <a:latin typeface="Consolas" panose="020B0609020204030204" pitchFamily="49" charset="0"/>
              </a:rPr>
              <a:t>() &lt;&lt; </a:t>
            </a:r>
            <a:r>
              <a:rPr lang="tr-TR" dirty="0" err="1">
                <a:latin typeface="Consolas" panose="020B0609020204030204" pitchFamily="49" charset="0"/>
              </a:rPr>
              <a:t>endl</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delete</a:t>
            </a:r>
            <a:r>
              <a:rPr lang="tr-TR" dirty="0">
                <a:latin typeface="Consolas" panose="020B0609020204030204" pitchFamily="49" charset="0"/>
              </a:rPr>
              <a:t> nesne;</a:t>
            </a:r>
          </a:p>
          <a:p>
            <a:pPr marL="0" indent="0">
              <a:spcBef>
                <a:spcPts val="0"/>
              </a:spcBef>
              <a:buNone/>
            </a:pPr>
            <a:r>
              <a:rPr lang="tr-TR" dirty="0">
                <a:latin typeface="Consolas" panose="020B0609020204030204" pitchFamily="49" charset="0"/>
              </a:rPr>
              <a:t>    </a:t>
            </a:r>
            <a:r>
              <a:rPr lang="tr-TR" dirty="0">
                <a:solidFill>
                  <a:srgbClr val="0000CC"/>
                </a:solidFill>
                <a:highlight>
                  <a:srgbClr val="FFFF00"/>
                </a:highlight>
                <a:latin typeface="Consolas" panose="020B0609020204030204" pitchFamily="49" charset="0"/>
              </a:rPr>
              <a:t>const</a:t>
            </a:r>
            <a:r>
              <a:rPr lang="tr-TR" dirty="0">
                <a:latin typeface="Consolas" panose="020B0609020204030204" pitchFamily="49" charset="0"/>
              </a:rPr>
              <a:t> </a:t>
            </a:r>
            <a:r>
              <a:rPr lang="tr-TR" dirty="0" err="1">
                <a:latin typeface="Consolas" panose="020B0609020204030204" pitchFamily="49" charset="0"/>
              </a:rPr>
              <a:t>Sinif</a:t>
            </a:r>
            <a:r>
              <a:rPr lang="tr-TR" dirty="0">
                <a:latin typeface="Consolas" panose="020B0609020204030204" pitchFamily="49" charset="0"/>
              </a:rPr>
              <a:t>* </a:t>
            </a:r>
            <a:r>
              <a:rPr lang="tr-TR" dirty="0" err="1">
                <a:latin typeface="Consolas" panose="020B0609020204030204" pitchFamily="49" charset="0"/>
              </a:rPr>
              <a:t>constNesne</a:t>
            </a:r>
            <a:r>
              <a:rPr lang="tr-TR" dirty="0">
                <a:latin typeface="Consolas" panose="020B0609020204030204" pitchFamily="49" charset="0"/>
              </a:rPr>
              <a:t>=new </a:t>
            </a:r>
            <a:r>
              <a:rPr lang="tr-TR" dirty="0" err="1">
                <a:latin typeface="Consolas" panose="020B0609020204030204" pitchFamily="49" charset="0"/>
              </a:rPr>
              <a:t>Sinif</a:t>
            </a: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    </a:t>
            </a:r>
            <a:r>
              <a:rPr lang="tr-TR" dirty="0" err="1">
                <a:highlight>
                  <a:srgbClr val="FFFF00"/>
                </a:highlight>
                <a:latin typeface="Consolas" panose="020B0609020204030204" pitchFamily="49" charset="0"/>
              </a:rPr>
              <a:t>constNesne</a:t>
            </a:r>
            <a:r>
              <a:rPr lang="tr-TR" dirty="0">
                <a:highlight>
                  <a:srgbClr val="FFFF00"/>
                </a:highlight>
                <a:latin typeface="Consolas" panose="020B0609020204030204" pitchFamily="49" charset="0"/>
              </a:rPr>
              <a:t>-&gt;</a:t>
            </a:r>
            <a:r>
              <a:rPr lang="tr-TR" dirty="0" err="1">
                <a:highlight>
                  <a:srgbClr val="FFFF00"/>
                </a:highlight>
                <a:latin typeface="Consolas" panose="020B0609020204030204" pitchFamily="49" charset="0"/>
              </a:rPr>
              <a:t>setAlan</a:t>
            </a:r>
            <a:r>
              <a:rPr lang="tr-TR" dirty="0">
                <a:highlight>
                  <a:srgbClr val="FFFF00"/>
                </a:highlight>
                <a:latin typeface="Consolas" panose="020B0609020204030204" pitchFamily="49" charset="0"/>
              </a:rPr>
              <a:t>(9); </a:t>
            </a:r>
          </a:p>
          <a:p>
            <a:pPr marL="0" indent="0">
              <a:spcBef>
                <a:spcPts val="0"/>
              </a:spcBef>
              <a:buNone/>
            </a:pP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Hata const nesne (</a:t>
            </a:r>
            <a:r>
              <a:rPr lang="tr-TR" dirty="0" err="1">
                <a:solidFill>
                  <a:schemeClr val="bg1">
                    <a:lumMod val="65000"/>
                  </a:schemeClr>
                </a:solidFill>
                <a:latin typeface="Consolas" panose="020B0609020204030204" pitchFamily="49" charset="0"/>
              </a:rPr>
              <a:t>immutable</a:t>
            </a:r>
            <a:r>
              <a:rPr lang="tr-TR" dirty="0">
                <a:solidFill>
                  <a:schemeClr val="bg1">
                    <a:lumMod val="65000"/>
                  </a:schemeClr>
                </a:solidFill>
                <a:latin typeface="Consolas" panose="020B0609020204030204" pitchFamily="49" charset="0"/>
              </a:rPr>
              <a:t> object) değiştirilemez*/</a:t>
            </a:r>
          </a:p>
          <a:p>
            <a:pPr marL="0" indent="0">
              <a:spcBef>
                <a:spcPts val="0"/>
              </a:spcBef>
              <a:buNone/>
            </a:pPr>
            <a:r>
              <a:rPr lang="tr-TR" dirty="0">
                <a:latin typeface="Consolas" panose="020B0609020204030204" pitchFamily="49" charset="0"/>
              </a:rPr>
              <a:t>}</a:t>
            </a:r>
          </a:p>
          <a:p>
            <a:pPr marL="0" indent="0">
              <a:spcBef>
                <a:spcPts val="0"/>
              </a:spcBef>
              <a:buNone/>
            </a:pPr>
            <a:endParaRPr lang="tr-TR" dirty="0"/>
          </a:p>
        </p:txBody>
      </p:sp>
      <p:sp>
        <p:nvSpPr>
          <p:cNvPr id="5" name="Metin Yer Tutucusu 4">
            <a:extLst>
              <a:ext uri="{FF2B5EF4-FFF2-40B4-BE49-F238E27FC236}">
                <a16:creationId xmlns:a16="http://schemas.microsoft.com/office/drawing/2014/main" id="{80C5B2A4-D0AF-4D6B-BC47-C5F7A24226D1}"/>
              </a:ext>
            </a:extLst>
          </p:cNvPr>
          <p:cNvSpPr>
            <a:spLocks noGrp="1"/>
          </p:cNvSpPr>
          <p:nvPr>
            <p:ph type="body" idx="2"/>
          </p:nvPr>
        </p:nvSpPr>
        <p:spPr/>
        <p:txBody>
          <a:bodyPr>
            <a:normAutofit/>
          </a:bodyPr>
          <a:lstStyle/>
          <a:p>
            <a:pPr marL="0" indent="0"/>
            <a:r>
              <a:rPr lang="tr-TR" sz="1800" dirty="0"/>
              <a:t>Sınıfların </a:t>
            </a:r>
            <a:r>
              <a:rPr lang="tr-TR" sz="1800" b="1" dirty="0">
                <a:solidFill>
                  <a:srgbClr val="0070C0"/>
                </a:solidFill>
              </a:rPr>
              <a:t>const yöntemleri </a:t>
            </a:r>
            <a:r>
              <a:rPr lang="tr-TR" sz="1800" dirty="0"/>
              <a:t>(</a:t>
            </a:r>
            <a:r>
              <a:rPr lang="tr-TR" sz="1800" dirty="0">
                <a:solidFill>
                  <a:srgbClr val="C00000"/>
                </a:solidFill>
              </a:rPr>
              <a:t>const </a:t>
            </a:r>
            <a:r>
              <a:rPr lang="tr-TR" sz="1800" dirty="0" err="1">
                <a:solidFill>
                  <a:srgbClr val="C00000"/>
                </a:solidFill>
              </a:rPr>
              <a:t>method</a:t>
            </a:r>
            <a:r>
              <a:rPr lang="tr-TR" sz="1800" dirty="0"/>
              <a:t>), veri üyelerinin yani durumları (state) tutan alanları (</a:t>
            </a:r>
            <a:r>
              <a:rPr lang="tr-TR" sz="1800" dirty="0" err="1"/>
              <a:t>field</a:t>
            </a:r>
            <a:r>
              <a:rPr lang="tr-TR" sz="1800" dirty="0"/>
              <a:t>) değiştirme izni verilmeyen yöntemlerdir. </a:t>
            </a:r>
          </a:p>
          <a:p>
            <a:pPr marL="0" indent="0"/>
            <a:endParaRPr lang="tr-TR" sz="1800" dirty="0"/>
          </a:p>
          <a:p>
            <a:pPr marL="0" indent="0"/>
            <a:r>
              <a:rPr lang="tr-TR" sz="1800" dirty="0"/>
              <a:t>Bir üye fonksiyonunu const yapmak için, const anahtar kelimesi fonksiyon prototipine ve ayrıca fonksiyon tanımındaki başlığına eklenir.</a:t>
            </a:r>
          </a:p>
          <a:p>
            <a:pPr marL="0" indent="0"/>
            <a:endParaRPr lang="tr-TR" sz="1800" dirty="0"/>
          </a:p>
          <a:p>
            <a:pPr marL="0" indent="0"/>
            <a:r>
              <a:rPr lang="tr-TR" sz="1800" dirty="0"/>
              <a:t>const alanlar const değişkenler gibi değerlendirilir.</a:t>
            </a:r>
          </a:p>
          <a:p>
            <a:endParaRPr lang="tr-TR" sz="1800" dirty="0"/>
          </a:p>
        </p:txBody>
      </p:sp>
    </p:spTree>
    <p:extLst>
      <p:ext uri="{BB962C8B-B14F-4D97-AF65-F5344CB8AC3E}">
        <p14:creationId xmlns:p14="http://schemas.microsoft.com/office/powerpoint/2010/main" val="309469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1"/>
                </a:solidFill>
              </a:rPr>
              <a:t>C++ DİLİ C DİLİ ÜZERİNE EKLENTİ YAPILARAK GELİŞTİRİLMİŞTİR</a:t>
            </a:r>
          </a:p>
        </p:txBody>
      </p:sp>
      <p:sp>
        <p:nvSpPr>
          <p:cNvPr id="3" name="İçerik Yer Tutucusu 2"/>
          <p:cNvSpPr>
            <a:spLocks noGrp="1"/>
          </p:cNvSpPr>
          <p:nvPr>
            <p:ph sz="half" idx="1"/>
          </p:nvPr>
        </p:nvSpPr>
        <p:spPr/>
        <p:txBody>
          <a:bodyPr>
            <a:normAutofit fontScale="92500" lnSpcReduction="20000"/>
          </a:bodyPr>
          <a:lstStyle/>
          <a:p>
            <a:pPr marL="0" indent="0">
              <a:buNone/>
            </a:pPr>
            <a:r>
              <a:rPr lang="tr-TR" dirty="0"/>
              <a:t>Yapısal Programlamanın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Her bir fonksiyonda önce </a:t>
            </a:r>
            <a:r>
              <a:rPr lang="tr-TR" dirty="0">
                <a:solidFill>
                  <a:srgbClr val="0070C0"/>
                </a:solidFill>
              </a:rPr>
              <a:t>veri yapıları </a:t>
            </a:r>
            <a:r>
              <a:rPr lang="tr-TR" dirty="0"/>
              <a:t>(</a:t>
            </a:r>
            <a:r>
              <a:rPr lang="tr-TR" dirty="0">
                <a:solidFill>
                  <a:srgbClr val="C00000"/>
                </a:solidFill>
              </a:rPr>
              <a:t>data structure</a:t>
            </a:r>
            <a:r>
              <a:rPr lang="tr-TR" dirty="0"/>
              <a:t>)</a:t>
            </a:r>
            <a:r>
              <a:rPr lang="tr-TR" dirty="0">
                <a:solidFill>
                  <a:srgbClr val="0070C0"/>
                </a:solidFill>
              </a:rPr>
              <a:t> tanımlanır </a:t>
            </a:r>
          </a:p>
          <a:p>
            <a:pPr marL="273050" indent="-273050">
              <a:buFont typeface="+mj-lt"/>
              <a:buAutoNum type="arabicPeriod"/>
            </a:pPr>
            <a:r>
              <a:rPr lang="tr-TR" dirty="0"/>
              <a:t>Her fonksiyonda bu veri yapılarını işleyen kontrol yapıları kodlanır.</a:t>
            </a:r>
            <a:br>
              <a:rPr lang="tr-TR" dirty="0"/>
            </a:br>
            <a:endParaRPr lang="tr-TR" dirty="0"/>
          </a:p>
          <a:p>
            <a:pPr marL="0" indent="0" algn="ctr">
              <a:buNone/>
            </a:pPr>
            <a:r>
              <a:rPr lang="tr-TR" sz="2800" b="1" dirty="0"/>
              <a:t>Programlama, ana fonksiyondan başlayarak fonksiyonların birbirlerini çağırmasıyla yapılır!</a:t>
            </a:r>
          </a:p>
        </p:txBody>
      </p:sp>
      <p:sp>
        <p:nvSpPr>
          <p:cNvPr id="4" name="İçerik Yer Tutucusu 3"/>
          <p:cNvSpPr>
            <a:spLocks noGrp="1"/>
          </p:cNvSpPr>
          <p:nvPr>
            <p:ph sz="half" idx="2"/>
          </p:nvPr>
        </p:nvSpPr>
        <p:spPr/>
        <p:txBody>
          <a:bodyPr>
            <a:normAutofit fontScale="92500" lnSpcReduction="20000"/>
          </a:bodyPr>
          <a:lstStyle/>
          <a:p>
            <a:pPr marL="0" indent="0">
              <a:buNone/>
            </a:pPr>
            <a:r>
              <a:rPr lang="tr-TR" dirty="0"/>
              <a:t>C++ dili açısından Nesne Yönelimli Programın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Ana fonksiyonda nesneler imal edilir ve birine </a:t>
            </a:r>
            <a:r>
              <a:rPr lang="tr-TR" dirty="0">
                <a:solidFill>
                  <a:srgbClr val="0070C0"/>
                </a:solidFill>
              </a:rPr>
              <a:t>ileti gönderilerek </a:t>
            </a:r>
            <a:r>
              <a:rPr lang="tr-TR" dirty="0"/>
              <a:t>(</a:t>
            </a:r>
            <a:r>
              <a:rPr lang="tr-TR" dirty="0" err="1">
                <a:solidFill>
                  <a:srgbClr val="C00000"/>
                </a:solidFill>
              </a:rPr>
              <a:t>message-passing</a:t>
            </a:r>
            <a:r>
              <a:rPr lang="tr-TR" dirty="0"/>
              <a:t>) program başlatılır. </a:t>
            </a:r>
          </a:p>
          <a:p>
            <a:pPr marL="273050" indent="-273050">
              <a:buFont typeface="+mj-lt"/>
              <a:buAutoNum type="arabicPeriod"/>
            </a:pPr>
            <a:r>
              <a:rPr lang="tr-TR" dirty="0"/>
              <a:t>Bir nesne başka nesneler imal edebilir. </a:t>
            </a:r>
            <a:endParaRPr lang="tr-TR" dirty="0">
              <a:solidFill>
                <a:srgbClr val="0070C0"/>
              </a:solidFill>
            </a:endParaRPr>
          </a:p>
          <a:p>
            <a:pPr marL="273050" indent="-273050">
              <a:buFont typeface="+mj-lt"/>
              <a:buAutoNum type="arabicPeriod"/>
            </a:pPr>
            <a:r>
              <a:rPr lang="tr-TR" dirty="0"/>
              <a:t>Nesnelerin </a:t>
            </a:r>
            <a:r>
              <a:rPr lang="tr-TR" dirty="0">
                <a:solidFill>
                  <a:srgbClr val="0070C0"/>
                </a:solidFill>
              </a:rPr>
              <a:t>davranışları</a:t>
            </a:r>
            <a:r>
              <a:rPr lang="tr-TR" dirty="0"/>
              <a:t> (</a:t>
            </a:r>
            <a:r>
              <a:rPr lang="tr-TR" dirty="0" err="1">
                <a:solidFill>
                  <a:srgbClr val="C00000"/>
                </a:solidFill>
              </a:rPr>
              <a:t>behavior</a:t>
            </a:r>
            <a:r>
              <a:rPr lang="tr-TR" dirty="0"/>
              <a:t>), durumlarına göre farklılaşabilir. Her nesne durumuna göre farklı </a:t>
            </a:r>
            <a:r>
              <a:rPr lang="tr-TR" dirty="0">
                <a:solidFill>
                  <a:srgbClr val="0070C0"/>
                </a:solidFill>
              </a:rPr>
              <a:t>yöntem</a:t>
            </a:r>
            <a:r>
              <a:rPr lang="tr-TR" dirty="0"/>
              <a:t> (</a:t>
            </a:r>
            <a:r>
              <a:rPr lang="tr-TR" dirty="0" err="1">
                <a:solidFill>
                  <a:srgbClr val="C00000"/>
                </a:solidFill>
              </a:rPr>
              <a:t>method</a:t>
            </a:r>
            <a:r>
              <a:rPr lang="tr-TR" dirty="0"/>
              <a:t>) ile davranışını gösterir. </a:t>
            </a:r>
            <a:br>
              <a:rPr lang="tr-TR" dirty="0"/>
            </a:br>
            <a:endParaRPr lang="tr-TR" dirty="0"/>
          </a:p>
          <a:p>
            <a:pPr marL="0" indent="0" algn="ctr">
              <a:buNone/>
            </a:pPr>
            <a:r>
              <a:rPr lang="tr-TR" sz="2800" b="1" dirty="0"/>
              <a:t>Programlama, imal edilmiş nesnelerin birbirine ileti göndermesiyle yapılır!</a:t>
            </a:r>
          </a:p>
          <a:p>
            <a:endParaRPr lang="tr-TR" dirty="0"/>
          </a:p>
        </p:txBody>
      </p:sp>
      <p:sp>
        <p:nvSpPr>
          <p:cNvPr id="6" name="Dikdörtgen 5">
            <a:extLst>
              <a:ext uri="{FF2B5EF4-FFF2-40B4-BE49-F238E27FC236}">
                <a16:creationId xmlns:a16="http://schemas.microsoft.com/office/drawing/2014/main" id="{A20E3037-5A60-4C0F-B5B0-FD5C9304AB6E}"/>
              </a:ext>
            </a:extLst>
          </p:cNvPr>
          <p:cNvSpPr/>
          <p:nvPr/>
        </p:nvSpPr>
        <p:spPr>
          <a:xfrm rot="19152993">
            <a:off x="3258348" y="2521058"/>
            <a:ext cx="5672258" cy="1815882"/>
          </a:xfrm>
          <a:prstGeom prst="rect">
            <a:avLst/>
          </a:prstGeom>
          <a:noFill/>
        </p:spPr>
        <p:txBody>
          <a:bodyPr wrap="none" lIns="91440" tIns="45720" rIns="91440" bIns="45720">
            <a:spAutoFit/>
          </a:bodyPr>
          <a:lstStyle/>
          <a:p>
            <a:pPr algn="ctr"/>
            <a:r>
              <a:rPr lang="tr-TR" sz="2800" b="1" dirty="0">
                <a:ln w="22225">
                  <a:solidFill>
                    <a:schemeClr val="accent2"/>
                  </a:solidFill>
                  <a:prstDash val="solid"/>
                </a:ln>
                <a:solidFill>
                  <a:schemeClr val="accent2">
                    <a:lumMod val="40000"/>
                    <a:lumOff val="60000"/>
                  </a:schemeClr>
                </a:solidFill>
              </a:rPr>
              <a:t>Nesne Yönelimli Programlamada </a:t>
            </a:r>
            <a:br>
              <a:rPr lang="tr-TR" sz="2800" b="1" dirty="0">
                <a:ln w="22225">
                  <a:solidFill>
                    <a:schemeClr val="accent2"/>
                  </a:solidFill>
                  <a:prstDash val="solid"/>
                </a:ln>
                <a:solidFill>
                  <a:schemeClr val="accent2">
                    <a:lumMod val="40000"/>
                    <a:lumOff val="60000"/>
                  </a:schemeClr>
                </a:solidFill>
              </a:rPr>
            </a:br>
            <a:r>
              <a:rPr lang="tr-TR" sz="2800" b="1" dirty="0">
                <a:ln w="22225">
                  <a:solidFill>
                    <a:schemeClr val="accent2"/>
                  </a:solidFill>
                  <a:prstDash val="solid"/>
                </a:ln>
                <a:solidFill>
                  <a:schemeClr val="accent2">
                    <a:lumMod val="40000"/>
                    <a:lumOff val="60000"/>
                  </a:schemeClr>
                </a:solidFill>
                <a:highlight>
                  <a:srgbClr val="FFFF00"/>
                </a:highlight>
              </a:rPr>
              <a:t>Yöntemler (</a:t>
            </a:r>
            <a:r>
              <a:rPr lang="tr-TR" sz="2800" b="1" dirty="0" err="1">
                <a:ln w="22225">
                  <a:solidFill>
                    <a:schemeClr val="accent2"/>
                  </a:solidFill>
                  <a:prstDash val="solid"/>
                </a:ln>
                <a:solidFill>
                  <a:schemeClr val="accent2">
                    <a:lumMod val="40000"/>
                    <a:lumOff val="60000"/>
                  </a:schemeClr>
                </a:solidFill>
                <a:highlight>
                  <a:srgbClr val="FFFF00"/>
                </a:highlight>
              </a:rPr>
              <a:t>method</a:t>
            </a:r>
            <a:r>
              <a:rPr lang="tr-TR" sz="2800" b="1" dirty="0">
                <a:ln w="22225">
                  <a:solidFill>
                    <a:schemeClr val="accent2"/>
                  </a:solidFill>
                  <a:prstDash val="solid"/>
                </a:ln>
                <a:solidFill>
                  <a:schemeClr val="accent2">
                    <a:lumMod val="40000"/>
                    <a:lumOff val="60000"/>
                  </a:schemeClr>
                </a:solidFill>
                <a:highlight>
                  <a:srgbClr val="FFFF00"/>
                </a:highlight>
              </a:rPr>
              <a:t>)</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Yapısal Programlamadaki </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gibi tanımlanırlar</a:t>
            </a:r>
            <a:r>
              <a:rPr lang="tr-TR" sz="2800" b="1" dirty="0">
                <a:ln w="22225">
                  <a:solidFill>
                    <a:schemeClr val="accent2"/>
                  </a:solidFill>
                  <a:prstDash val="solid"/>
                </a:ln>
                <a:solidFill>
                  <a:schemeClr val="accent2">
                    <a:lumMod val="40000"/>
                    <a:lumOff val="60000"/>
                  </a:schemeClr>
                </a:solidFill>
              </a:rPr>
              <a:t>!</a:t>
            </a:r>
            <a:endParaRPr lang="tr-TR" sz="2800"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6578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FC314B-C6CB-4E17-9165-582B0DA7E41A}"/>
              </a:ext>
            </a:extLst>
          </p:cNvPr>
          <p:cNvSpPr>
            <a:spLocks noGrp="1"/>
          </p:cNvSpPr>
          <p:nvPr>
            <p:ph type="title"/>
          </p:nvPr>
        </p:nvSpPr>
        <p:spPr/>
        <p:txBody>
          <a:bodyPr/>
          <a:lstStyle/>
          <a:p>
            <a:r>
              <a:rPr lang="tr-TR" dirty="0"/>
              <a:t>MUTABLE  DEPOLAMA SINIFI</a:t>
            </a:r>
          </a:p>
        </p:txBody>
      </p:sp>
      <p:sp>
        <p:nvSpPr>
          <p:cNvPr id="3" name="Metin Yer Tutucusu 2">
            <a:extLst>
              <a:ext uri="{FF2B5EF4-FFF2-40B4-BE49-F238E27FC236}">
                <a16:creationId xmlns:a16="http://schemas.microsoft.com/office/drawing/2014/main" id="{FC21523A-4619-4218-A4DA-E42B03BAA1A0}"/>
              </a:ext>
            </a:extLst>
          </p:cNvPr>
          <p:cNvSpPr>
            <a:spLocks noGrp="1"/>
          </p:cNvSpPr>
          <p:nvPr>
            <p:ph type="body" idx="1"/>
          </p:nvPr>
        </p:nvSpPr>
        <p:spPr/>
        <p:txBody>
          <a:bodyPr>
            <a:normAutofit lnSpcReduction="10000"/>
          </a:bodyPr>
          <a:lstStyle/>
          <a:p>
            <a:pPr marL="0" indent="0">
              <a:spcBef>
                <a:spcPts val="0"/>
              </a:spcBef>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indent="0">
              <a:spcBef>
                <a:spcPts val="0"/>
              </a:spcBef>
              <a:buNone/>
            </a:pPr>
            <a:r>
              <a:rPr lang="tr-TR" dirty="0" err="1">
                <a:solidFill>
                  <a:srgbClr val="0000CC"/>
                </a:solidFill>
                <a:latin typeface="Consolas" panose="020B0609020204030204" pitchFamily="49" charset="0"/>
              </a:rPr>
              <a:t>using</a:t>
            </a:r>
            <a:r>
              <a:rPr lang="tr-TR" dirty="0">
                <a:latin typeface="Consolas" panose="020B0609020204030204" pitchFamily="49" charset="0"/>
              </a:rPr>
              <a:t> namespace </a:t>
            </a:r>
            <a:r>
              <a:rPr lang="tr-TR" dirty="0" err="1">
                <a:latin typeface="Consolas" panose="020B0609020204030204" pitchFamily="49" charset="0"/>
              </a:rPr>
              <a:t>std</a:t>
            </a:r>
            <a:r>
              <a:rPr lang="tr-TR" dirty="0">
                <a:latin typeface="Consolas" panose="020B0609020204030204" pitchFamily="49" charset="0"/>
              </a:rPr>
              <a:t>; </a:t>
            </a:r>
          </a:p>
          <a:p>
            <a:pPr marL="0" indent="0">
              <a:spcBef>
                <a:spcPts val="0"/>
              </a:spcBef>
              <a:buNone/>
            </a:pPr>
            <a:r>
              <a:rPr lang="tr-TR" dirty="0" err="1">
                <a:solidFill>
                  <a:srgbClr val="0000CC"/>
                </a:solidFill>
                <a:latin typeface="Consolas" panose="020B0609020204030204" pitchFamily="49" charset="0"/>
              </a:rPr>
              <a:t>class</a:t>
            </a:r>
            <a:r>
              <a:rPr lang="tr-TR" dirty="0">
                <a:latin typeface="Consolas" panose="020B0609020204030204" pitchFamily="49" charset="0"/>
              </a:rPr>
              <a:t> </a:t>
            </a:r>
            <a:r>
              <a:rPr lang="tr-TR" dirty="0" err="1">
                <a:latin typeface="Consolas" panose="020B0609020204030204" pitchFamily="49" charset="0"/>
              </a:rPr>
              <a:t>Kisi</a:t>
            </a:r>
            <a:r>
              <a:rPr lang="tr-TR" dirty="0">
                <a:latin typeface="Consolas" panose="020B0609020204030204" pitchFamily="49" charset="0"/>
              </a:rPr>
              <a:t> {</a:t>
            </a:r>
          </a:p>
          <a:p>
            <a:pPr marL="0" indent="0">
              <a:spcBef>
                <a:spcPts val="0"/>
              </a:spcBef>
              <a:buNone/>
            </a:pPr>
            <a:r>
              <a:rPr lang="tr-TR" dirty="0" err="1">
                <a:latin typeface="Consolas" panose="020B0609020204030204" pitchFamily="49" charset="0"/>
              </a:rPr>
              <a:t>public</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a:solidFill>
                  <a:srgbClr val="0000CC"/>
                </a:solidFill>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tcno</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a:t>
            </a:r>
            <a:r>
              <a:rPr lang="tr-TR" dirty="0" err="1">
                <a:solidFill>
                  <a:srgbClr val="0000CC"/>
                </a:solidFill>
                <a:highlight>
                  <a:srgbClr val="FFFF00"/>
                </a:highlight>
                <a:latin typeface="Consolas" panose="020B0609020204030204" pitchFamily="49" charset="0"/>
              </a:rPr>
              <a:t>mutable</a:t>
            </a:r>
            <a:r>
              <a:rPr lang="tr-TR" dirty="0">
                <a:latin typeface="Consolas" panose="020B0609020204030204" pitchFamily="49" charset="0"/>
              </a:rPr>
              <a:t> </a:t>
            </a:r>
            <a:r>
              <a:rPr lang="tr-TR" dirty="0">
                <a:solidFill>
                  <a:srgbClr val="0000CC"/>
                </a:solidFill>
                <a:latin typeface="Consolas" panose="020B0609020204030204" pitchFamily="49" charset="0"/>
              </a:rPr>
              <a:t>int</a:t>
            </a:r>
            <a:r>
              <a:rPr lang="tr-TR" dirty="0">
                <a:latin typeface="Consolas" panose="020B0609020204030204" pitchFamily="49" charset="0"/>
              </a:rPr>
              <a:t> </a:t>
            </a:r>
            <a:r>
              <a:rPr lang="tr-TR" dirty="0" err="1">
                <a:latin typeface="Consolas" panose="020B0609020204030204" pitchFamily="49" charset="0"/>
              </a:rPr>
              <a:t>okulno</a:t>
            </a:r>
            <a:r>
              <a:rPr lang="tr-TR" dirty="0">
                <a:latin typeface="Consolas" panose="020B0609020204030204" pitchFamily="49" charset="0"/>
              </a:rPr>
              <a:t>;</a:t>
            </a:r>
          </a:p>
          <a:p>
            <a:pPr marL="0" indent="0">
              <a:spcBef>
                <a:spcPts val="0"/>
              </a:spcBef>
              <a:buNone/>
            </a:pPr>
            <a:r>
              <a:rPr lang="tr-TR" dirty="0">
                <a:latin typeface="Consolas" panose="020B0609020204030204" pitchFamily="49" charset="0"/>
              </a:rPr>
              <a:t>    Test(){</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tcno</a:t>
            </a:r>
            <a:r>
              <a:rPr lang="tr-TR" dirty="0">
                <a:latin typeface="Consolas" panose="020B0609020204030204" pitchFamily="49" charset="0"/>
              </a:rPr>
              <a:t> = 43233445505;</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okulno</a:t>
            </a:r>
            <a:r>
              <a:rPr lang="tr-TR" dirty="0">
                <a:latin typeface="Consolas" panose="020B0609020204030204" pitchFamily="49" charset="0"/>
              </a:rPr>
              <a:t> = -1;</a:t>
            </a:r>
          </a:p>
          <a:p>
            <a:pPr marL="0" indent="0">
              <a:spcBef>
                <a:spcPts val="0"/>
              </a:spcBef>
              <a:buNone/>
            </a:pPr>
            <a:r>
              <a:rPr lang="tr-TR" dirty="0">
                <a:latin typeface="Consolas" panose="020B0609020204030204" pitchFamily="49" charset="0"/>
              </a:rPr>
              <a:t>    }</a:t>
            </a:r>
          </a:p>
          <a:p>
            <a:pPr marL="0" indent="0">
              <a:spcBef>
                <a:spcPts val="0"/>
              </a:spcBef>
              <a:buNone/>
            </a:pPr>
            <a:r>
              <a:rPr lang="tr-TR" dirty="0">
                <a:latin typeface="Consolas" panose="020B0609020204030204" pitchFamily="49" charset="0"/>
              </a:rPr>
              <a:t>};</a:t>
            </a:r>
          </a:p>
          <a:p>
            <a:pPr marL="0" indent="0">
              <a:spcBef>
                <a:spcPts val="0"/>
              </a:spcBef>
              <a:buNone/>
            </a:pPr>
            <a:r>
              <a:rPr lang="tr-TR" dirty="0">
                <a:solidFill>
                  <a:srgbClr val="0000CC"/>
                </a:solidFill>
                <a:latin typeface="Consolas" panose="020B0609020204030204" pitchFamily="49" charset="0"/>
              </a:rPr>
              <a:t>int</a:t>
            </a:r>
            <a:r>
              <a:rPr lang="tr-TR" dirty="0">
                <a:latin typeface="Consolas" panose="020B0609020204030204" pitchFamily="49" charset="0"/>
              </a:rPr>
              <a:t> main(){</a:t>
            </a:r>
          </a:p>
          <a:p>
            <a:pPr marL="0" indent="0">
              <a:spcBef>
                <a:spcPts val="0"/>
              </a:spcBef>
              <a:buNone/>
            </a:pPr>
            <a:r>
              <a:rPr lang="tr-TR" dirty="0">
                <a:latin typeface="Consolas" panose="020B0609020204030204" pitchFamily="49" charset="0"/>
              </a:rPr>
              <a:t>   </a:t>
            </a:r>
            <a:r>
              <a:rPr lang="tr-TR" dirty="0">
                <a:solidFill>
                  <a:srgbClr val="0000CC"/>
                </a:solidFill>
                <a:latin typeface="Consolas" panose="020B0609020204030204" pitchFamily="49" charset="0"/>
              </a:rPr>
              <a:t>const</a:t>
            </a:r>
            <a:r>
              <a:rPr lang="tr-TR" dirty="0">
                <a:latin typeface="Consolas" panose="020B0609020204030204" pitchFamily="49" charset="0"/>
              </a:rPr>
              <a:t> </a:t>
            </a:r>
            <a:r>
              <a:rPr lang="tr-TR" dirty="0" err="1">
                <a:latin typeface="Consolas" panose="020B0609020204030204" pitchFamily="49" charset="0"/>
              </a:rPr>
              <a:t>Kisi</a:t>
            </a:r>
            <a:r>
              <a:rPr lang="tr-TR" dirty="0">
                <a:latin typeface="Consolas" panose="020B0609020204030204" pitchFamily="49" charset="0"/>
              </a:rPr>
              <a:t> ogrenci1; </a:t>
            </a:r>
            <a:r>
              <a:rPr lang="tr-TR" dirty="0">
                <a:solidFill>
                  <a:schemeClr val="bg1">
                    <a:lumMod val="65000"/>
                  </a:schemeClr>
                </a:solidFill>
                <a:latin typeface="Consolas" panose="020B0609020204030204" pitchFamily="49" charset="0"/>
              </a:rPr>
              <a:t>/* ogrenci1 nesnesi const olarak tanımlandı */</a:t>
            </a:r>
          </a:p>
          <a:p>
            <a:pPr marL="0" indent="0">
              <a:spcBef>
                <a:spcPts val="0"/>
              </a:spcBef>
              <a:buNone/>
            </a:pPr>
            <a:r>
              <a:rPr lang="tr-TR" dirty="0">
                <a:latin typeface="Consolas" panose="020B0609020204030204" pitchFamily="49" charset="0"/>
              </a:rPr>
              <a:t>   </a:t>
            </a:r>
            <a:r>
              <a:rPr lang="tr-TR" dirty="0">
                <a:highlight>
                  <a:srgbClr val="FFFF00"/>
                </a:highlight>
                <a:latin typeface="Consolas" panose="020B0609020204030204" pitchFamily="49" charset="0"/>
              </a:rPr>
              <a:t>ogrenci1.okulno = 2000; </a:t>
            </a:r>
            <a:r>
              <a:rPr lang="tr-TR" dirty="0">
                <a:solidFill>
                  <a:schemeClr val="bg1">
                    <a:lumMod val="65000"/>
                  </a:schemeClr>
                </a:solidFill>
                <a:latin typeface="Consolas" panose="020B0609020204030204" pitchFamily="49" charset="0"/>
              </a:rPr>
              <a:t>/* sabit olan nesnenin </a:t>
            </a:r>
            <a:r>
              <a:rPr lang="tr-TR" dirty="0" err="1">
                <a:solidFill>
                  <a:schemeClr val="bg1">
                    <a:lumMod val="65000"/>
                  </a:schemeClr>
                </a:solidFill>
                <a:latin typeface="Consolas" panose="020B0609020204030204" pitchFamily="49" charset="0"/>
              </a:rPr>
              <a:t>okulno</a:t>
            </a:r>
            <a:r>
              <a:rPr lang="tr-TR" dirty="0">
                <a:solidFill>
                  <a:schemeClr val="bg1">
                    <a:lumMod val="65000"/>
                  </a:schemeClr>
                </a:solidFill>
                <a:latin typeface="Consolas" panose="020B0609020204030204" pitchFamily="49" charset="0"/>
              </a:rPr>
              <a:t> değiştiriliyor. */</a:t>
            </a:r>
          </a:p>
          <a:p>
            <a:pPr marL="0" indent="0">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ogrenci1.okulno;</a:t>
            </a:r>
          </a:p>
          <a:p>
            <a:pPr marL="0" indent="0">
              <a:spcBef>
                <a:spcPts val="0"/>
              </a:spcBef>
              <a:buNone/>
            </a:pPr>
            <a:r>
              <a:rPr lang="tr-TR" dirty="0">
                <a:latin typeface="Consolas" panose="020B0609020204030204" pitchFamily="49" charset="0"/>
              </a:rPr>
              <a:t>   </a:t>
            </a:r>
            <a:r>
              <a:rPr lang="tr-TR" dirty="0">
                <a:highlight>
                  <a:srgbClr val="FFFF00"/>
                </a:highlight>
                <a:latin typeface="Consolas" panose="020B0609020204030204" pitchFamily="49" charset="0"/>
              </a:rPr>
              <a:t>ogrenci1.tcno = -1; </a:t>
            </a:r>
            <a:r>
              <a:rPr lang="tr-TR" dirty="0">
                <a:solidFill>
                  <a:schemeClr val="bg1">
                    <a:lumMod val="65000"/>
                  </a:schemeClr>
                </a:solidFill>
                <a:latin typeface="Consolas" panose="020B0609020204030204" pitchFamily="49" charset="0"/>
              </a:rPr>
              <a:t>/* HATA: sabit nesnenin alanı değiştirilemez. */</a:t>
            </a:r>
          </a:p>
          <a:p>
            <a:pPr marL="0" indent="0">
              <a:spcBef>
                <a:spcPts val="0"/>
              </a:spcBef>
              <a:buNone/>
            </a:pPr>
            <a:r>
              <a:rPr lang="tr-TR" dirty="0">
                <a:latin typeface="Consolas" panose="020B0609020204030204" pitchFamily="49" charset="0"/>
              </a:rPr>
              <a:t>}</a:t>
            </a:r>
          </a:p>
          <a:p>
            <a:pPr marL="0" indent="0">
              <a:spcBef>
                <a:spcPts val="0"/>
              </a:spcBef>
              <a:buNone/>
            </a:pPr>
            <a:endParaRPr lang="tr-TR" dirty="0"/>
          </a:p>
        </p:txBody>
      </p:sp>
      <p:sp>
        <p:nvSpPr>
          <p:cNvPr id="5" name="Metin Yer Tutucusu 4">
            <a:extLst>
              <a:ext uri="{FF2B5EF4-FFF2-40B4-BE49-F238E27FC236}">
                <a16:creationId xmlns:a16="http://schemas.microsoft.com/office/drawing/2014/main" id="{80C5B2A4-D0AF-4D6B-BC47-C5F7A24226D1}"/>
              </a:ext>
            </a:extLst>
          </p:cNvPr>
          <p:cNvSpPr>
            <a:spLocks noGrp="1"/>
          </p:cNvSpPr>
          <p:nvPr>
            <p:ph type="body" idx="2"/>
          </p:nvPr>
        </p:nvSpPr>
        <p:spPr/>
        <p:txBody>
          <a:bodyPr>
            <a:normAutofit/>
          </a:bodyPr>
          <a:lstStyle/>
          <a:p>
            <a:pPr marL="0" indent="0"/>
            <a:r>
              <a:rPr lang="tr-TR" sz="2400" dirty="0"/>
              <a:t>Bazen, const ile sabit olarak tanımlanmış nesne veya yapının (struct) bir veya daha fazla veri üyesini değiştirme gereksinimi doğabilir. </a:t>
            </a:r>
          </a:p>
          <a:p>
            <a:pPr marL="0" indent="0"/>
            <a:r>
              <a:rPr lang="tr-TR" sz="2400" dirty="0"/>
              <a:t>İşte bu durumda bu üyeler </a:t>
            </a:r>
            <a:r>
              <a:rPr lang="tr-TR" sz="2400" dirty="0" err="1"/>
              <a:t>mutable</a:t>
            </a:r>
            <a:r>
              <a:rPr lang="tr-TR" sz="2400" dirty="0"/>
              <a:t> anahtar kelimesiyle tanımlanır.</a:t>
            </a:r>
          </a:p>
        </p:txBody>
      </p:sp>
    </p:spTree>
    <p:extLst>
      <p:ext uri="{BB962C8B-B14F-4D97-AF65-F5344CB8AC3E}">
        <p14:creationId xmlns:p14="http://schemas.microsoft.com/office/powerpoint/2010/main" val="1500530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3"/>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479" name="Google Shape;479;p53"/>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
          <p:cNvSpPr txBox="1">
            <a:spLocks noGrp="1"/>
          </p:cNvSpPr>
          <p:nvPr>
            <p:ph type="title"/>
          </p:nvPr>
        </p:nvSpPr>
        <p:spPr>
          <a:xfrm>
            <a:off x="372139" y="414670"/>
            <a:ext cx="11532781" cy="128653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3600"/>
              <a:buFont typeface="Cambria"/>
              <a:buNone/>
            </a:pPr>
            <a:r>
              <a:rPr lang="tr-TR"/>
              <a:t>NESNE YÖNELIMLI PROGRAMLAMA</a:t>
            </a:r>
            <a:endParaRPr/>
          </a:p>
        </p:txBody>
      </p:sp>
      <p:pic>
        <p:nvPicPr>
          <p:cNvPr id="88" name="Google Shape;88;p2" descr="metin, ekran görüntüsü, diyagram, yazı tipi içeren bir resim&#10;&#10;Açıklama otomatik olarak oluşturuldu"/>
          <p:cNvPicPr preferRelativeResize="0">
            <a:picLocks noGrp="1"/>
          </p:cNvPicPr>
          <p:nvPr>
            <p:ph type="body" idx="1"/>
          </p:nvPr>
        </p:nvPicPr>
        <p:blipFill rotWithShape="1">
          <a:blip r:embed="rId3">
            <a:alphaModFix/>
          </a:blip>
          <a:srcRect b="7460"/>
          <a:stretch/>
        </p:blipFill>
        <p:spPr>
          <a:xfrm>
            <a:off x="1086262" y="2071241"/>
            <a:ext cx="4098101" cy="4095750"/>
          </a:xfrm>
          <a:prstGeom prst="rect">
            <a:avLst/>
          </a:prstGeom>
          <a:noFill/>
          <a:ln>
            <a:noFill/>
          </a:ln>
        </p:spPr>
      </p:pic>
      <p:sp>
        <p:nvSpPr>
          <p:cNvPr id="89" name="Google Shape;89;p2"/>
          <p:cNvSpPr txBox="1">
            <a:spLocks noGrp="1"/>
          </p:cNvSpPr>
          <p:nvPr>
            <p:ph type="body" idx="2"/>
          </p:nvPr>
        </p:nvSpPr>
        <p:spPr>
          <a:xfrm>
            <a:off x="6209414" y="1906154"/>
            <a:ext cx="5695509" cy="4425924"/>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700"/>
              <a:buNone/>
            </a:pPr>
            <a:r>
              <a:rPr lang="tr-TR" b="1"/>
              <a:t>Nesnelerin birbirlerine </a:t>
            </a:r>
            <a:r>
              <a:rPr lang="tr-TR" b="1">
                <a:solidFill>
                  <a:srgbClr val="0070C0"/>
                </a:solidFill>
              </a:rPr>
              <a:t>ileti göndermesi</a:t>
            </a:r>
            <a:r>
              <a:rPr lang="tr-TR" sz="2100" b="1">
                <a:solidFill>
                  <a:srgbClr val="0070C0"/>
                </a:solidFill>
              </a:rPr>
              <a:t> </a:t>
            </a:r>
            <a:r>
              <a:rPr lang="tr-TR" sz="2100" b="1"/>
              <a:t>(</a:t>
            </a:r>
            <a:r>
              <a:rPr lang="tr-TR" sz="2100" b="1">
                <a:solidFill>
                  <a:srgbClr val="C00000"/>
                </a:solidFill>
              </a:rPr>
              <a:t>message-passing</a:t>
            </a:r>
            <a:r>
              <a:rPr lang="tr-TR" sz="2100" b="1"/>
              <a:t>) </a:t>
            </a:r>
            <a:r>
              <a:rPr lang="tr-TR" b="1"/>
              <a:t>ile yapılan programa yaklaşımına </a:t>
            </a:r>
            <a:r>
              <a:rPr lang="tr-TR" b="1">
                <a:solidFill>
                  <a:srgbClr val="0070C0"/>
                </a:solidFill>
              </a:rPr>
              <a:t>nesne yönelimli programlama</a:t>
            </a:r>
            <a:r>
              <a:rPr lang="tr-TR" b="1"/>
              <a:t> (</a:t>
            </a:r>
            <a:r>
              <a:rPr lang="tr-TR" b="1">
                <a:solidFill>
                  <a:srgbClr val="FF0000"/>
                </a:solidFill>
              </a:rPr>
              <a:t>object oriented programming</a:t>
            </a:r>
            <a:r>
              <a:rPr lang="tr-TR" b="1"/>
              <a:t>) adı verilir.</a:t>
            </a:r>
            <a:endParaRPr/>
          </a:p>
          <a:p>
            <a:pPr marL="182880" lvl="0" indent="-182880" algn="l" rtl="0">
              <a:lnSpc>
                <a:spcPct val="100000"/>
              </a:lnSpc>
              <a:spcBef>
                <a:spcPts val="600"/>
              </a:spcBef>
              <a:spcAft>
                <a:spcPts val="0"/>
              </a:spcAft>
              <a:buSzPts val="1700"/>
              <a:buChar char="▪"/>
            </a:pPr>
            <a:r>
              <a:rPr lang="tr-TR"/>
              <a:t>Nasıl ki dünyamızda evler bir </a:t>
            </a:r>
            <a:r>
              <a:rPr lang="tr-TR">
                <a:solidFill>
                  <a:srgbClr val="0070C0"/>
                </a:solidFill>
              </a:rPr>
              <a:t>mimari plan </a:t>
            </a:r>
            <a:r>
              <a:rPr lang="tr-TR"/>
              <a:t>(</a:t>
            </a:r>
            <a:r>
              <a:rPr lang="tr-TR">
                <a:solidFill>
                  <a:srgbClr val="C00000"/>
                </a:solidFill>
              </a:rPr>
              <a:t>blueprint</a:t>
            </a:r>
            <a:r>
              <a:rPr lang="tr-TR"/>
              <a:t>) üzerinden inşa ediliyor, </a:t>
            </a:r>
            <a:r>
              <a:rPr lang="tr-TR">
                <a:solidFill>
                  <a:srgbClr val="0070C0"/>
                </a:solidFill>
              </a:rPr>
              <a:t>nesneler</a:t>
            </a:r>
            <a:r>
              <a:rPr lang="tr-TR"/>
              <a:t> (</a:t>
            </a:r>
            <a:r>
              <a:rPr lang="tr-TR">
                <a:solidFill>
                  <a:srgbClr val="C00000"/>
                </a:solidFill>
              </a:rPr>
              <a:t>objects</a:t>
            </a:r>
            <a:r>
              <a:rPr lang="tr-TR"/>
              <a:t>) de bir plan üzerinden inşa edilir. </a:t>
            </a:r>
            <a:endParaRPr/>
          </a:p>
          <a:p>
            <a:pPr marL="182880" lvl="0" indent="-182880" algn="l" rtl="0">
              <a:lnSpc>
                <a:spcPct val="100000"/>
              </a:lnSpc>
              <a:spcBef>
                <a:spcPts val="600"/>
              </a:spcBef>
              <a:spcAft>
                <a:spcPts val="0"/>
              </a:spcAft>
              <a:buSzPts val="1700"/>
              <a:buChar char="▪"/>
            </a:pPr>
            <a:r>
              <a:rPr lang="tr-TR"/>
              <a:t>Nesnelerin </a:t>
            </a:r>
            <a:r>
              <a:rPr lang="tr-TR">
                <a:solidFill>
                  <a:srgbClr val="0070C0"/>
                </a:solidFill>
              </a:rPr>
              <a:t>durum</a:t>
            </a:r>
            <a:r>
              <a:rPr lang="tr-TR"/>
              <a:t> (</a:t>
            </a:r>
            <a:r>
              <a:rPr lang="tr-TR">
                <a:solidFill>
                  <a:srgbClr val="C00000"/>
                </a:solidFill>
              </a:rPr>
              <a:t>state</a:t>
            </a:r>
            <a:r>
              <a:rPr lang="tr-TR"/>
              <a:t>) ve </a:t>
            </a:r>
            <a:r>
              <a:rPr lang="tr-TR">
                <a:solidFill>
                  <a:srgbClr val="0070C0"/>
                </a:solidFill>
              </a:rPr>
              <a:t>davranışlarının</a:t>
            </a:r>
            <a:r>
              <a:rPr lang="tr-TR"/>
              <a:t> (</a:t>
            </a:r>
            <a:r>
              <a:rPr lang="tr-TR">
                <a:solidFill>
                  <a:srgbClr val="C00000"/>
                </a:solidFill>
              </a:rPr>
              <a:t>behavior</a:t>
            </a:r>
            <a:r>
              <a:rPr lang="tr-TR"/>
              <a:t>) tanımlandığı bu plana </a:t>
            </a:r>
            <a:r>
              <a:rPr lang="tr-TR">
                <a:solidFill>
                  <a:srgbClr val="0070C0"/>
                </a:solidFill>
              </a:rPr>
              <a:t>sınıf</a:t>
            </a:r>
            <a:r>
              <a:rPr lang="tr-TR"/>
              <a:t> (</a:t>
            </a:r>
            <a:r>
              <a:rPr lang="tr-TR">
                <a:solidFill>
                  <a:srgbClr val="C00000"/>
                </a:solidFill>
              </a:rPr>
              <a:t>class</a:t>
            </a:r>
            <a:r>
              <a:rPr lang="tr-TR"/>
              <a:t>) adı verilir. </a:t>
            </a:r>
            <a:endParaRPr/>
          </a:p>
          <a:p>
            <a:pPr marL="182880" lvl="0" indent="-182880" algn="l" rtl="0">
              <a:lnSpc>
                <a:spcPct val="100000"/>
              </a:lnSpc>
              <a:spcBef>
                <a:spcPts val="600"/>
              </a:spcBef>
              <a:spcAft>
                <a:spcPts val="0"/>
              </a:spcAft>
              <a:buSzPts val="1700"/>
              <a:buChar char="▪"/>
            </a:pPr>
            <a:r>
              <a:rPr lang="tr-TR"/>
              <a:t>Bir mimari plandan bir çok ev yapılabileceği gibi, bir sınıftan birçok nesne imal edilebilir.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a:spLocks noGrp="1"/>
          </p:cNvSpPr>
          <p:nvPr>
            <p:ph type="ctrTitle"/>
          </p:nvPr>
        </p:nvSpPr>
        <p:spPr>
          <a:xfrm>
            <a:off x="1051559" y="1535719"/>
            <a:ext cx="9974403" cy="2579939"/>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6000"/>
              <a:buFont typeface="Cambria"/>
              <a:buNone/>
            </a:pPr>
            <a:r>
              <a:rPr lang="tr-TR" dirty="0"/>
              <a:t>2. SINIF VE NESNE</a:t>
            </a:r>
            <a:endParaRPr dirty="0"/>
          </a:p>
        </p:txBody>
      </p:sp>
      <p:sp>
        <p:nvSpPr>
          <p:cNvPr id="95" name="Google Shape;95;p3"/>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7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8549639" y="191387"/>
            <a:ext cx="3482872" cy="1244008"/>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400"/>
              <a:buFont typeface="Cambria"/>
              <a:buNone/>
            </a:pPr>
            <a:r>
              <a:rPr lang="tr-TR"/>
              <a:t>NESNE (OBJECT) VE SINIF (CLASS)</a:t>
            </a:r>
            <a:endParaRPr/>
          </a:p>
        </p:txBody>
      </p:sp>
      <p:sp>
        <p:nvSpPr>
          <p:cNvPr id="102" name="Google Shape;102;p4"/>
          <p:cNvSpPr txBox="1">
            <a:spLocks noGrp="1"/>
          </p:cNvSpPr>
          <p:nvPr>
            <p:ph type="body" idx="1"/>
          </p:nvPr>
        </p:nvSpPr>
        <p:spPr>
          <a:xfrm>
            <a:off x="159488" y="191387"/>
            <a:ext cx="8226403" cy="615639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020"/>
              <a:buNone/>
            </a:pPr>
            <a:r>
              <a:rPr lang="tr-TR" sz="1200" b="1">
                <a:solidFill>
                  <a:srgbClr val="00B050"/>
                </a:solidFill>
                <a:latin typeface="Consolas"/>
                <a:ea typeface="Consolas"/>
                <a:cs typeface="Consolas"/>
                <a:sym typeface="Consolas"/>
              </a:rPr>
              <a:t>#include </a:t>
            </a:r>
            <a:r>
              <a:rPr lang="tr-TR" sz="1200">
                <a:latin typeface="Consolas"/>
                <a:ea typeface="Consolas"/>
                <a:cs typeface="Consolas"/>
                <a:sym typeface="Consolas"/>
              </a:rPr>
              <a:t>&lt;iostream&gt;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using</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namespace</a:t>
            </a:r>
            <a:r>
              <a:rPr lang="tr-TR" sz="1200">
                <a:latin typeface="Consolas"/>
                <a:ea typeface="Consolas"/>
                <a:cs typeface="Consolas"/>
                <a:sym typeface="Consolas"/>
              </a:rPr>
              <a:t> std;</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class</a:t>
            </a:r>
            <a:r>
              <a:rPr lang="tr-TR" sz="1200">
                <a:highlight>
                  <a:srgbClr val="FFFF00"/>
                </a:highlight>
                <a:latin typeface="Consolas"/>
                <a:ea typeface="Consolas"/>
                <a:cs typeface="Consolas"/>
                <a:sym typeface="Consolas"/>
              </a:rPr>
              <a:t> </a:t>
            </a:r>
            <a:r>
              <a:rPr lang="tr-TR" sz="1200">
                <a:solidFill>
                  <a:srgbClr val="00B050"/>
                </a:solidFill>
                <a:highlight>
                  <a:srgbClr val="FFFF00"/>
                </a:highlight>
                <a:latin typeface="Consolas"/>
                <a:ea typeface="Consolas"/>
                <a:cs typeface="Consolas"/>
                <a:sym typeface="Consolas"/>
              </a:rPr>
              <a:t>Kisi</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class, Kişi olarak kullanılacak nesnelere ilişkin ortak davranış ve özellikleri sınıflayan (tasnif eden) ve imal edilecek nesneler için şablon olarak kullanılan bileşenlerdir. */</a:t>
            </a:r>
            <a:endParaRPr sz="1200">
              <a:solidFill>
                <a:srgbClr val="FF0000"/>
              </a:solidFill>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solidFill>
                  <a:srgbClr val="FF0000"/>
                </a:solidFill>
                <a:latin typeface="Consolas"/>
                <a:ea typeface="Consolas"/>
                <a:cs typeface="Consolas"/>
                <a:sym typeface="Consolas"/>
              </a:rPr>
              <a:t>public</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bu sınıftan imal edilecek nesnelerin </a:t>
            </a:r>
            <a:r>
              <a:rPr lang="tr-TR" sz="1200" u="sng">
                <a:solidFill>
                  <a:srgbClr val="A5A5A5"/>
                </a:solidFill>
                <a:latin typeface="Consolas"/>
                <a:ea typeface="Consolas"/>
                <a:cs typeface="Consolas"/>
                <a:sym typeface="Consolas"/>
              </a:rPr>
              <a:t>umuma açık (public)</a:t>
            </a:r>
            <a:r>
              <a:rPr lang="tr-TR" sz="1200">
                <a:solidFill>
                  <a:srgbClr val="A5A5A5"/>
                </a:solidFill>
                <a:latin typeface="Consolas"/>
                <a:ea typeface="Consolas"/>
                <a:cs typeface="Consolas"/>
                <a:sym typeface="Consolas"/>
              </a:rPr>
              <a:t> davranış ve özellikleri bu kısımda tanımlanır. */</a:t>
            </a: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adi adlı durum(state) alan (field) olarak tanımlanıyor. Nesnenin adı verisini tutacak */</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string</a:t>
            </a:r>
            <a:r>
              <a:rPr lang="tr-TR" sz="1200">
                <a:latin typeface="Consolas"/>
                <a:ea typeface="Consolas"/>
                <a:cs typeface="Consolas"/>
                <a:sym typeface="Consolas"/>
              </a:rPr>
              <a:t> soyadi;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soyadi adlı durum(state) alan (field) olarak tanımlanıyor.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Nesnenin soyadı verisini tutacak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a:t>
            </a:r>
            <a:r>
              <a:rPr lang="tr-TR" sz="1200">
                <a:highlight>
                  <a:srgbClr val="FFFF00"/>
                </a:highlight>
                <a:latin typeface="Consolas"/>
                <a:ea typeface="Consolas"/>
                <a:cs typeface="Consolas"/>
                <a:sym typeface="Consolas"/>
              </a:rPr>
              <a:t>adiniSoyle() </a:t>
            </a: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 adiniSoyle() yöntemi (method) ile ad söyleme davranışının (behavior) basit olarak </a:t>
            </a:r>
            <a:endParaRPr/>
          </a:p>
          <a:p>
            <a:pPr marL="0" lvl="0" indent="0" algn="l" rtl="0">
              <a:lnSpc>
                <a:spcPct val="100000"/>
              </a:lnSpc>
              <a:spcBef>
                <a:spcPts val="0"/>
              </a:spcBef>
              <a:spcAft>
                <a:spcPts val="0"/>
              </a:spcAft>
              <a:buSzPts val="1020"/>
              <a:buNone/>
            </a:pPr>
            <a:r>
              <a:rPr lang="tr-TR" sz="1200">
                <a:solidFill>
                  <a:srgbClr val="A5A5A5"/>
                </a:solidFill>
                <a:latin typeface="Consolas"/>
                <a:ea typeface="Consolas"/>
                <a:cs typeface="Consolas"/>
                <a:sym typeface="Consolas"/>
              </a:rPr>
              <a:t>      kodlaması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cout &lt;&lt; adi &lt;&lt; " " &lt;&lt; soyadi &lt;&lt; endl;</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A5A5A5"/>
                </a:solidFill>
                <a:latin typeface="Consolas"/>
                <a:ea typeface="Consolas"/>
                <a:cs typeface="Consolas"/>
                <a:sym typeface="Consolas"/>
              </a:rPr>
              <a:t>//programlama burada nesnelerin imale edilerek onlara mesaj gönderme ile yapılıyor...</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a:t>
            </a:r>
            <a:r>
              <a:rPr lang="tr-TR" sz="1200">
                <a:solidFill>
                  <a:srgbClr val="00B050"/>
                </a:solidFill>
                <a:latin typeface="Consolas"/>
                <a:ea typeface="Consolas"/>
                <a:cs typeface="Consolas"/>
                <a:sym typeface="Consolas"/>
              </a:rPr>
              <a:t>Kisi</a:t>
            </a:r>
            <a:r>
              <a:rPr lang="tr-TR" sz="1200">
                <a:latin typeface="Consolas"/>
                <a:ea typeface="Consolas"/>
                <a:cs typeface="Consolas"/>
                <a:sym typeface="Consolas"/>
              </a:rPr>
              <a:t> ilhan;           </a:t>
            </a:r>
            <a:r>
              <a:rPr lang="tr-TR" sz="1200">
                <a:solidFill>
                  <a:srgbClr val="A5A5A5"/>
                </a:solidFill>
                <a:latin typeface="Consolas"/>
                <a:ea typeface="Consolas"/>
                <a:cs typeface="Consolas"/>
                <a:sym typeface="Consolas"/>
              </a:rPr>
              <a:t>//Kisi sınıfından "ilhan" nesnesi imal edildi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ilhan.adiniSoyle();   </a:t>
            </a:r>
            <a:r>
              <a:rPr lang="tr-TR" sz="1200">
                <a:solidFill>
                  <a:srgbClr val="A5A5A5"/>
                </a:solidFill>
                <a:latin typeface="Consolas"/>
                <a:ea typeface="Consolas"/>
                <a:cs typeface="Consolas"/>
                <a:sym typeface="Consolas"/>
              </a:rPr>
              <a:t>// ilhan nesnesine adiniSoyle() iletisi gönderildi (message passing).</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ilhan.adi = "İlhan";  </a:t>
            </a:r>
            <a:r>
              <a:rPr lang="tr-TR" sz="1200">
                <a:solidFill>
                  <a:srgbClr val="A5A5A5"/>
                </a:solidFill>
                <a:latin typeface="Consolas"/>
                <a:ea typeface="Consolas"/>
                <a:cs typeface="Consolas"/>
                <a:sym typeface="Consolas"/>
              </a:rPr>
              <a:t>// ilhan nesnensinin public olan adi özelliği değiştirildi.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ilhan.adiniSoyle();   </a:t>
            </a:r>
            <a:r>
              <a:rPr lang="tr-TR" sz="1200">
                <a:solidFill>
                  <a:srgbClr val="A5A5A5"/>
                </a:solidFill>
                <a:latin typeface="Consolas"/>
                <a:ea typeface="Consolas"/>
                <a:cs typeface="Consolas"/>
                <a:sym typeface="Consolas"/>
              </a:rPr>
              <a:t>// ilhan nesnesine adiniSoyle() iletisi gönderildi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ilhan.soyadi="ÖZKAN"; </a:t>
            </a:r>
            <a:r>
              <a:rPr lang="tr-TR" sz="1200">
                <a:solidFill>
                  <a:srgbClr val="A5A5A5"/>
                </a:solidFill>
                <a:latin typeface="Consolas"/>
                <a:ea typeface="Consolas"/>
                <a:cs typeface="Consolas"/>
                <a:sym typeface="Consolas"/>
              </a:rPr>
              <a:t>// ilhan nesnensinin public olan soyadi özelliği değiştirildi.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ilhan.adiniSoyle();   </a:t>
            </a:r>
            <a:r>
              <a:rPr lang="tr-TR" sz="1200">
                <a:solidFill>
                  <a:srgbClr val="A5A5A5"/>
                </a:solidFill>
                <a:latin typeface="Consolas"/>
                <a:ea typeface="Consolas"/>
                <a:cs typeface="Consolas"/>
                <a:sym typeface="Consolas"/>
              </a:rPr>
              <a:t>// ilhan nesnesine adiniSoyle() iletisi gönderildi</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  return 0;</a:t>
            </a:r>
            <a:endParaRPr/>
          </a:p>
          <a:p>
            <a:pPr marL="0" lvl="0" indent="0" algn="l" rtl="0">
              <a:lnSpc>
                <a:spcPct val="100000"/>
              </a:lnSpc>
              <a:spcBef>
                <a:spcPts val="0"/>
              </a:spcBef>
              <a:spcAft>
                <a:spcPts val="0"/>
              </a:spcAft>
              <a:buSzPts val="1020"/>
              <a:buNone/>
            </a:pPr>
            <a:r>
              <a:rPr lang="tr-TR" sz="1200">
                <a:latin typeface="Consolas"/>
                <a:ea typeface="Consolas"/>
                <a:cs typeface="Consolas"/>
                <a:sym typeface="Consolas"/>
              </a:rPr>
              <a:t>}</a:t>
            </a:r>
            <a:endParaRPr/>
          </a:p>
          <a:p>
            <a:pPr marL="0" lvl="0" indent="0" algn="l" rtl="0">
              <a:lnSpc>
                <a:spcPct val="100000"/>
              </a:lnSpc>
              <a:spcBef>
                <a:spcPts val="0"/>
              </a:spcBef>
              <a:spcAft>
                <a:spcPts val="0"/>
              </a:spcAft>
              <a:buSzPts val="1020"/>
              <a:buNone/>
            </a:pPr>
            <a:endParaRPr sz="1200">
              <a:latin typeface="Consolas"/>
              <a:ea typeface="Consolas"/>
              <a:cs typeface="Consolas"/>
              <a:sym typeface="Consolas"/>
            </a:endParaRPr>
          </a:p>
        </p:txBody>
      </p:sp>
      <p:sp>
        <p:nvSpPr>
          <p:cNvPr id="103" name="Google Shape;103;p4"/>
          <p:cNvSpPr txBox="1">
            <a:spLocks noGrp="1"/>
          </p:cNvSpPr>
          <p:nvPr>
            <p:ph type="body" idx="2"/>
          </p:nvPr>
        </p:nvSpPr>
        <p:spPr>
          <a:xfrm>
            <a:off x="8549640" y="1541722"/>
            <a:ext cx="3482872" cy="4638988"/>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SzPts val="1190"/>
              <a:buNone/>
            </a:pPr>
            <a:r>
              <a:rPr lang="tr-TR"/>
              <a:t>Bildiğimiz üzere evler bir </a:t>
            </a:r>
            <a:r>
              <a:rPr lang="tr-TR">
                <a:solidFill>
                  <a:srgbClr val="0070C0"/>
                </a:solidFill>
              </a:rPr>
              <a:t>mimari plan </a:t>
            </a:r>
            <a:r>
              <a:rPr lang="tr-TR"/>
              <a:t>(</a:t>
            </a:r>
            <a:r>
              <a:rPr lang="tr-TR">
                <a:solidFill>
                  <a:srgbClr val="C00000"/>
                </a:solidFill>
              </a:rPr>
              <a:t>blueprint</a:t>
            </a:r>
            <a:r>
              <a:rPr lang="tr-TR"/>
              <a:t>) üzerinden inşa edilir. Bu plandan bir ev yapılabileceği gibi birden fazla ev de inşa edilebilir.</a:t>
            </a:r>
            <a:endParaRPr/>
          </a:p>
          <a:p>
            <a:pPr marL="0" lvl="0" indent="0" algn="ctr" rtl="0">
              <a:lnSpc>
                <a:spcPct val="100000"/>
              </a:lnSpc>
              <a:spcBef>
                <a:spcPts val="600"/>
              </a:spcBef>
              <a:spcAft>
                <a:spcPts val="0"/>
              </a:spcAft>
              <a:buSzPts val="1190"/>
              <a:buNone/>
            </a:pPr>
            <a:r>
              <a:rPr lang="tr-TR" b="1" i="1"/>
              <a:t>Buradan hareketle; nesneler (</a:t>
            </a:r>
            <a:r>
              <a:rPr lang="tr-TR" b="1" i="1">
                <a:solidFill>
                  <a:srgbClr val="C00000"/>
                </a:solidFill>
              </a:rPr>
              <a:t>objects</a:t>
            </a:r>
            <a:r>
              <a:rPr lang="tr-TR" b="1" i="1"/>
              <a:t>) de bir plan üzerinden inşa edilir. Nesnelerin </a:t>
            </a:r>
            <a:r>
              <a:rPr lang="tr-TR" b="1" i="1">
                <a:solidFill>
                  <a:srgbClr val="0070C0"/>
                </a:solidFill>
              </a:rPr>
              <a:t>durum</a:t>
            </a:r>
            <a:r>
              <a:rPr lang="tr-TR" b="1" i="1"/>
              <a:t> (</a:t>
            </a:r>
            <a:r>
              <a:rPr lang="tr-TR" b="1" i="1">
                <a:solidFill>
                  <a:srgbClr val="C00000"/>
                </a:solidFill>
              </a:rPr>
              <a:t>state</a:t>
            </a:r>
            <a:r>
              <a:rPr lang="tr-TR" b="1" i="1"/>
              <a:t>) ve </a:t>
            </a:r>
            <a:r>
              <a:rPr lang="tr-TR" b="1" i="1">
                <a:solidFill>
                  <a:srgbClr val="0070C0"/>
                </a:solidFill>
              </a:rPr>
              <a:t>davranışlarının</a:t>
            </a:r>
            <a:r>
              <a:rPr lang="tr-TR" b="1" i="1"/>
              <a:t> (</a:t>
            </a:r>
            <a:r>
              <a:rPr lang="tr-TR" b="1" i="1">
                <a:solidFill>
                  <a:srgbClr val="C00000"/>
                </a:solidFill>
              </a:rPr>
              <a:t>behavior</a:t>
            </a:r>
            <a:r>
              <a:rPr lang="tr-TR" b="1" i="1"/>
              <a:t>) tanımlandığı bu plana </a:t>
            </a:r>
            <a:r>
              <a:rPr lang="tr-TR" b="1" i="1">
                <a:solidFill>
                  <a:srgbClr val="0070C0"/>
                </a:solidFill>
              </a:rPr>
              <a:t>sınıf</a:t>
            </a:r>
            <a:r>
              <a:rPr lang="tr-TR" b="1" i="1"/>
              <a:t> (</a:t>
            </a:r>
            <a:r>
              <a:rPr lang="tr-TR" b="1" i="1">
                <a:solidFill>
                  <a:srgbClr val="C00000"/>
                </a:solidFill>
              </a:rPr>
              <a:t>class</a:t>
            </a:r>
            <a:r>
              <a:rPr lang="tr-TR" b="1" i="1"/>
              <a:t>) adı verilir. </a:t>
            </a:r>
            <a:endParaRPr/>
          </a:p>
          <a:p>
            <a:pPr marL="0" lvl="0" indent="0" algn="l" rtl="0">
              <a:lnSpc>
                <a:spcPct val="100000"/>
              </a:lnSpc>
              <a:spcBef>
                <a:spcPts val="600"/>
              </a:spcBef>
              <a:spcAft>
                <a:spcPts val="0"/>
              </a:spcAft>
              <a:buSzPts val="1190"/>
              <a:buNone/>
            </a:pPr>
            <a:r>
              <a:rPr lang="tr-TR">
                <a:solidFill>
                  <a:srgbClr val="0070C0"/>
                </a:solidFill>
              </a:rPr>
              <a:t>Durumlar</a:t>
            </a:r>
            <a:r>
              <a:rPr lang="tr-TR"/>
              <a:t> (</a:t>
            </a:r>
            <a:r>
              <a:rPr lang="tr-TR">
                <a:solidFill>
                  <a:srgbClr val="C00000"/>
                </a:solidFill>
              </a:rPr>
              <a:t>states</a:t>
            </a:r>
            <a:r>
              <a:rPr lang="tr-TR"/>
              <a:t>), nesnelere ilişkin verilerin tutulduğu </a:t>
            </a:r>
            <a:r>
              <a:rPr lang="tr-TR">
                <a:solidFill>
                  <a:srgbClr val="0070C0"/>
                </a:solidFill>
              </a:rPr>
              <a:t>alanlardır</a:t>
            </a:r>
            <a:r>
              <a:rPr lang="tr-TR"/>
              <a:t> (</a:t>
            </a:r>
            <a:r>
              <a:rPr lang="tr-TR">
                <a:solidFill>
                  <a:srgbClr val="C00000"/>
                </a:solidFill>
              </a:rPr>
              <a:t>fields</a:t>
            </a:r>
            <a:r>
              <a:rPr lang="tr-TR"/>
              <a:t>). Nesnelerin her biri sınıfı temsil eden bir </a:t>
            </a:r>
            <a:r>
              <a:rPr lang="tr-TR">
                <a:solidFill>
                  <a:srgbClr val="0070C0"/>
                </a:solidFill>
              </a:rPr>
              <a:t>örnek</a:t>
            </a:r>
            <a:r>
              <a:rPr lang="tr-TR"/>
              <a:t> (</a:t>
            </a:r>
            <a:r>
              <a:rPr lang="tr-TR">
                <a:solidFill>
                  <a:srgbClr val="C00000"/>
                </a:solidFill>
              </a:rPr>
              <a:t>instance</a:t>
            </a:r>
            <a:r>
              <a:rPr lang="tr-TR"/>
              <a:t>) olarak da adlandırılır.  </a:t>
            </a:r>
            <a:endParaRPr/>
          </a:p>
          <a:p>
            <a:pPr marL="0" lvl="0" indent="0" algn="l" rtl="0">
              <a:lnSpc>
                <a:spcPct val="100000"/>
              </a:lnSpc>
              <a:spcBef>
                <a:spcPts val="600"/>
              </a:spcBef>
              <a:spcAft>
                <a:spcPts val="0"/>
              </a:spcAft>
              <a:buSzPts val="1190"/>
              <a:buNone/>
            </a:pPr>
            <a:r>
              <a:rPr lang="tr-TR"/>
              <a:t>Yandaki örnekte karşılaşılacak problemler;</a:t>
            </a:r>
            <a:endParaRPr/>
          </a:p>
          <a:p>
            <a:pPr marL="285750" lvl="0" indent="-285750" algn="l" rtl="0">
              <a:lnSpc>
                <a:spcPct val="100000"/>
              </a:lnSpc>
              <a:spcBef>
                <a:spcPts val="600"/>
              </a:spcBef>
              <a:spcAft>
                <a:spcPts val="0"/>
              </a:spcAft>
              <a:buSzPts val="1190"/>
              <a:buFont typeface="Arial"/>
              <a:buChar char="•"/>
            </a:pPr>
            <a:r>
              <a:rPr lang="tr-TR">
                <a:highlight>
                  <a:srgbClr val="FFFF00"/>
                </a:highlight>
              </a:rPr>
              <a:t>imal edilen nesnenin adı belirlenmeden davranış göstermesi istendiğinde doğru davranış göstermez.</a:t>
            </a:r>
            <a:endParaRPr/>
          </a:p>
          <a:p>
            <a:pPr marL="285750" lvl="0" indent="-285750" algn="l" rtl="0">
              <a:lnSpc>
                <a:spcPct val="100000"/>
              </a:lnSpc>
              <a:spcBef>
                <a:spcPts val="600"/>
              </a:spcBef>
              <a:spcAft>
                <a:spcPts val="0"/>
              </a:spcAft>
              <a:buSzPts val="1190"/>
              <a:buFont typeface="Arial"/>
              <a:buChar char="•"/>
            </a:pPr>
            <a:r>
              <a:rPr lang="tr-TR">
                <a:highlight>
                  <a:srgbClr val="FFFF00"/>
                </a:highlight>
              </a:rPr>
              <a:t>imal edilen nesnenin sadece adının belirlenmesi de sorunu çözmez, soyadının da belirlenmesi gerekir.</a:t>
            </a:r>
            <a:endParaRPr/>
          </a:p>
          <a:p>
            <a:pPr marL="0" lvl="0" indent="0" algn="l" rtl="0">
              <a:lnSpc>
                <a:spcPct val="100000"/>
              </a:lnSpc>
              <a:spcBef>
                <a:spcPts val="600"/>
              </a:spcBef>
              <a:spcAft>
                <a:spcPts val="0"/>
              </a:spcAft>
              <a:buSzPts val="1190"/>
              <a:buNone/>
            </a:pPr>
            <a:endParaRPr sz="1400">
              <a:latin typeface="Consolas"/>
              <a:ea typeface="Consolas"/>
              <a:cs typeface="Consolas"/>
              <a:sym typeface="Consolas"/>
            </a:endParaRPr>
          </a:p>
        </p:txBody>
      </p:sp>
      <p:sp>
        <p:nvSpPr>
          <p:cNvPr id="104" name="Google Shape;104;p4"/>
          <p:cNvSpPr/>
          <p:nvPr/>
        </p:nvSpPr>
        <p:spPr>
          <a:xfrm rot="-2447007">
            <a:off x="1134618" y="2146198"/>
            <a:ext cx="6276142"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800" b="0" i="0" u="none" strike="noStrike" cap="none">
                <a:solidFill>
                  <a:srgbClr val="E99A92"/>
                </a:solidFill>
                <a:latin typeface="Cambria"/>
                <a:ea typeface="Cambria"/>
                <a:cs typeface="Cambria"/>
                <a:sym typeface="Cambria"/>
              </a:rPr>
              <a:t> Karşılaşılan Problemleri Gidermek İçin;</a:t>
            </a:r>
            <a:endParaRPr/>
          </a:p>
          <a:p>
            <a:pPr marL="0" marR="0" lvl="0" indent="0" algn="ctr" rtl="0">
              <a:spcBef>
                <a:spcPts val="0"/>
              </a:spcBef>
              <a:spcAft>
                <a:spcPts val="0"/>
              </a:spcAft>
              <a:buNone/>
            </a:pPr>
            <a:r>
              <a:rPr lang="tr-TR" sz="2800" b="0" i="0" u="none" strike="noStrike" cap="none">
                <a:solidFill>
                  <a:srgbClr val="E99A92"/>
                </a:solidFill>
                <a:latin typeface="Cambria"/>
                <a:ea typeface="Cambria"/>
                <a:cs typeface="Cambria"/>
                <a:sym typeface="Cambria"/>
              </a:rPr>
              <a:t>    -</a:t>
            </a:r>
            <a:r>
              <a:rPr lang="tr-TR" sz="2800" b="0" i="1" u="none" strike="noStrike" cap="none">
                <a:solidFill>
                  <a:srgbClr val="E99A92"/>
                </a:solidFill>
                <a:latin typeface="Cambria"/>
                <a:ea typeface="Cambria"/>
                <a:cs typeface="Cambria"/>
                <a:sym typeface="Cambria"/>
              </a:rPr>
              <a:t>Nesne imal edildiği sırada adi ve soyadı özelliklerinin belirlenmesi gerekir</a:t>
            </a:r>
            <a:r>
              <a:rPr lang="tr-TR" sz="2800" b="0" i="0" u="none" strike="noStrike" cap="none">
                <a:solidFill>
                  <a:srgbClr val="E99A92"/>
                </a:solidFill>
                <a:latin typeface="Cambria"/>
                <a:ea typeface="Cambria"/>
                <a:cs typeface="Cambria"/>
                <a:sym typeface="Cambria"/>
              </a:rPr>
              <a:t>.</a:t>
            </a:r>
            <a:endParaRPr/>
          </a:p>
          <a:p>
            <a:pPr marL="0" marR="0" lvl="0" indent="0" algn="ctr" rtl="0">
              <a:spcBef>
                <a:spcPts val="0"/>
              </a:spcBef>
              <a:spcAft>
                <a:spcPts val="0"/>
              </a:spcAft>
              <a:buNone/>
            </a:pPr>
            <a:r>
              <a:rPr lang="tr-TR" sz="2800" b="0" i="0" u="none" strike="noStrike" cap="none">
                <a:solidFill>
                  <a:srgbClr val="E99A92"/>
                </a:solidFill>
                <a:latin typeface="Cambria"/>
                <a:ea typeface="Cambria"/>
                <a:cs typeface="Cambria"/>
                <a:sym typeface="Cambria"/>
              </a:rPr>
              <a:t>    -Bunun için sınıfta </a:t>
            </a:r>
            <a:r>
              <a:rPr lang="tr-TR" sz="2800" b="0" i="0" u="none" strike="noStrike" cap="none">
                <a:solidFill>
                  <a:srgbClr val="E99A92"/>
                </a:solidFill>
                <a:highlight>
                  <a:srgbClr val="FFFF00"/>
                </a:highlight>
                <a:latin typeface="Cambria"/>
                <a:ea typeface="Cambria"/>
                <a:cs typeface="Cambria"/>
                <a:sym typeface="Cambria"/>
              </a:rPr>
              <a:t>nesne yapıcı (constructor) </a:t>
            </a:r>
            <a:r>
              <a:rPr lang="tr-TR" sz="2800" b="0" i="0" u="none" strike="noStrike" cap="none">
                <a:solidFill>
                  <a:srgbClr val="E99A92"/>
                </a:solidFill>
                <a:latin typeface="Cambria"/>
                <a:ea typeface="Cambria"/>
                <a:cs typeface="Cambria"/>
                <a:sym typeface="Cambria"/>
              </a:rPr>
              <a:t>kullanılır.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1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10405</Words>
  <Application>Microsoft Office PowerPoint</Application>
  <PresentationFormat>Geniş ekran</PresentationFormat>
  <Paragraphs>1328</Paragraphs>
  <Slides>61</Slides>
  <Notes>56</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61</vt:i4>
      </vt:variant>
    </vt:vector>
  </HeadingPairs>
  <TitlesOfParts>
    <vt:vector size="68" baseType="lpstr">
      <vt:lpstr>Calibri</vt:lpstr>
      <vt:lpstr>Cambria</vt:lpstr>
      <vt:lpstr>Consolas</vt:lpstr>
      <vt:lpstr>Bitter</vt:lpstr>
      <vt:lpstr>Arial</vt:lpstr>
      <vt:lpstr>Noto Sans Symbols</vt:lpstr>
      <vt:lpstr>Wood Type</vt:lpstr>
      <vt:lpstr>C++ DILI ILE  NESNE YÖNELIMLI PROGRAMLAMA</vt:lpstr>
      <vt:lpstr>1. C++ TEMEL BİLGİLER</vt:lpstr>
      <vt:lpstr>yapısal (structural) programlama nedir?</vt:lpstr>
      <vt:lpstr>Nesne yönelimli programlamaya niçin ihtiyaç duyulmuştur?</vt:lpstr>
      <vt:lpstr>TARİHÇE</vt:lpstr>
      <vt:lpstr>C++ DİLİ C DİLİ ÜZERİNE EKLENTİ YAPILARAK GELİŞTİRİLMİŞTİR</vt:lpstr>
      <vt:lpstr>NESNE YÖNELIMLI PROGRAMLAMA</vt:lpstr>
      <vt:lpstr>2. SINIF VE NESNE</vt:lpstr>
      <vt:lpstr>NESNE (OBJECT) VE SINIF (CLASS)</vt:lpstr>
      <vt:lpstr>NESNE YAPICI (CONSTRUCTOR)</vt:lpstr>
      <vt:lpstr>NESNE YIKICI (DESTRUCTOR)</vt:lpstr>
      <vt:lpstr>ERIŞIM BELIRLEYICILER (ACCESS MODIFIERS)</vt:lpstr>
      <vt:lpstr>ÖRNEK</vt:lpstr>
      <vt:lpstr> 3. SOYUT-SOMUT-BILGI GIZLEME</vt:lpstr>
      <vt:lpstr>SOYUT (ABSTRACT) VE SOMUT (CONCRETE) KAVRAMI</vt:lpstr>
      <vt:lpstr>BİLGİ GİZLEME (INFORMATION HIDING)</vt:lpstr>
      <vt:lpstr> 4. SARMALAMA</vt:lpstr>
      <vt:lpstr>VERİ SOYUTLAMASI (DATA ABSTRACTION)</vt:lpstr>
      <vt:lpstr>KONTROL SOYUTLAMASI (CONTROL ABSTRACTION)</vt:lpstr>
      <vt:lpstr>ÖZELLİK (PROPERTY)</vt:lpstr>
      <vt:lpstr>SARMALAMA (ENCAPSULATION)</vt:lpstr>
      <vt:lpstr>SARMALAMA (ENCAPSULATION)</vt:lpstr>
      <vt:lpstr>5. KALITIM</vt:lpstr>
      <vt:lpstr>KALITIM (INHERITANCE)</vt:lpstr>
      <vt:lpstr>KALITIM (INHERITANCE)</vt:lpstr>
      <vt:lpstr>ÖRNEK</vt:lpstr>
      <vt:lpstr>ÖRNEK …</vt:lpstr>
      <vt:lpstr>ÖRNEK …</vt:lpstr>
      <vt:lpstr>ÇOKLU KALITIM (MULTIPLE INHERITANCE)</vt:lpstr>
      <vt:lpstr>HALKA AÇIK (PUBLIC), MAHREM (PRIVATE) VE KORUMALI(PROTECTED) KALITIM</vt:lpstr>
      <vt:lpstr>KALITIM (INHERITANCE)</vt:lpstr>
      <vt:lpstr>6.AŞIRI YÜKLEME</vt:lpstr>
      <vt:lpstr>AŞIRI YÜKLEME (OVERLOADING)</vt:lpstr>
      <vt:lpstr>YAPICILARIN AŞIRI YÜKLENMESI…</vt:lpstr>
      <vt:lpstr>YÖNTEMLERİN AŞIRI YÜKLENMESİ …</vt:lpstr>
      <vt:lpstr>KALITIM DURUMUNDA YAPICILARIN AŞIRI YÜKLENMESI</vt:lpstr>
      <vt:lpstr>KALITIM DURUMUNDA YAPICILARIN AŞIRI YÜKLENMESI…</vt:lpstr>
      <vt:lpstr>İŞLEÇLERIN (OPERATOR) AŞIRI YÜKLENMESI</vt:lpstr>
      <vt:lpstr>İŞLEÇLERIN (OPERATOR) AŞIRI YÜKLENMESI …</vt:lpstr>
      <vt:lpstr>BIR SINIFA BIR YÖNTEMIN ARKADAŞ OLMASI-FRIEND</vt:lpstr>
      <vt:lpstr>BIR SINIFA BIR BAŞKA SINIFIN ARKADAŞ OLMASI-FRIEND</vt:lpstr>
      <vt:lpstr>7.GEÇERSIZ KILMA</vt:lpstr>
      <vt:lpstr>GEÇERSİZ KILMA (OVERRIDING)</vt:lpstr>
      <vt:lpstr>GEÇERSİZ KILMA ÖRNEĞİ- SANAL (VIRTUAL) YÖNTEM</vt:lpstr>
      <vt:lpstr>GEÇERSİZ KILMA ÖRNEĞİ - OVERRIDE</vt:lpstr>
      <vt:lpstr>GEÇERSİZ KILMA ÖRNEĞİ …</vt:lpstr>
      <vt:lpstr>8.ARAYÜZLER/ROLLER</vt:lpstr>
      <vt:lpstr>ARAYÜZLER (INTERFACES)</vt:lpstr>
      <vt:lpstr>ARAYÜZ TANIMLAMA</vt:lpstr>
      <vt:lpstr>ARAYÜZ TANIMLAMA …</vt:lpstr>
      <vt:lpstr>ARAYÜZ TANIMLAMA …</vt:lpstr>
      <vt:lpstr>9.ÇOK BİÇİMLİLİK</vt:lpstr>
      <vt:lpstr>ÇOK BİÇİMLİLİK (POLYMORPHISM)</vt:lpstr>
      <vt:lpstr>ÇOK BİÇİMLİLİK ÖRNEĞI</vt:lpstr>
      <vt:lpstr>ÇOK BİÇİMLİLİK ÖRNEĞI</vt:lpstr>
      <vt:lpstr>ÇOK BİÇİMLİLİK ÖRNEĞI</vt:lpstr>
      <vt:lpstr>ÇOK BİÇİMLİLİK (ÖZET)</vt:lpstr>
      <vt:lpstr>STATIC SINIF ÜYELERİ</vt:lpstr>
      <vt:lpstr>CONST  SINIF ÜYELERİ</vt:lpstr>
      <vt:lpstr>MUTABLE  DEPOLAMA SINIFI</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NESNE YÖNELIMLI PROGRAMLAMA</dc:title>
  <dc:creator>İlhan ÖZKAN</dc:creator>
  <cp:lastModifiedBy>İlhan ÖZKAN</cp:lastModifiedBy>
  <cp:revision>6</cp:revision>
  <dcterms:created xsi:type="dcterms:W3CDTF">2020-05-21T06:51:03Z</dcterms:created>
  <dcterms:modified xsi:type="dcterms:W3CDTF">2025-04-18T06:23:23Z</dcterms:modified>
</cp:coreProperties>
</file>