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316" r:id="rId3"/>
    <p:sldId id="390" r:id="rId4"/>
    <p:sldId id="355" r:id="rId5"/>
    <p:sldId id="257" r:id="rId6"/>
    <p:sldId id="258" r:id="rId7"/>
    <p:sldId id="259" r:id="rId8"/>
    <p:sldId id="391" r:id="rId9"/>
    <p:sldId id="393" r:id="rId10"/>
    <p:sldId id="392" r:id="rId11"/>
    <p:sldId id="394" r:id="rId12"/>
    <p:sldId id="395" r:id="rId13"/>
    <p:sldId id="397" r:id="rId14"/>
    <p:sldId id="398" r:id="rId15"/>
    <p:sldId id="399" r:id="rId16"/>
    <p:sldId id="308"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mbria" panose="02040503050406030204" pitchFamily="18"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0" roundtripDataSignature="AMtx7mjrESbeVL/cCeqzdpC8ql5QddQsu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 Id="rId8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066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13</a:t>
            </a:fld>
            <a:endParaRPr lang="tr-TR"/>
          </a:p>
        </p:txBody>
      </p:sp>
    </p:spTree>
    <p:extLst>
      <p:ext uri="{BB962C8B-B14F-4D97-AF65-F5344CB8AC3E}">
        <p14:creationId xmlns:p14="http://schemas.microsoft.com/office/powerpoint/2010/main" val="2553213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14</a:t>
            </a:fld>
            <a:endParaRPr lang="tr-TR"/>
          </a:p>
        </p:txBody>
      </p:sp>
    </p:spTree>
    <p:extLst>
      <p:ext uri="{BB962C8B-B14F-4D97-AF65-F5344CB8AC3E}">
        <p14:creationId xmlns:p14="http://schemas.microsoft.com/office/powerpoint/2010/main" val="1492811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15</a:t>
            </a:fld>
            <a:endParaRPr lang="tr-TR"/>
          </a:p>
        </p:txBody>
      </p:sp>
    </p:spTree>
    <p:extLst>
      <p:ext uri="{BB962C8B-B14F-4D97-AF65-F5344CB8AC3E}">
        <p14:creationId xmlns:p14="http://schemas.microsoft.com/office/powerpoint/2010/main" val="1882367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3</a:t>
            </a:fld>
            <a:endParaRPr lang="tr-TR"/>
          </a:p>
        </p:txBody>
      </p:sp>
    </p:spTree>
    <p:extLst>
      <p:ext uri="{BB962C8B-B14F-4D97-AF65-F5344CB8AC3E}">
        <p14:creationId xmlns:p14="http://schemas.microsoft.com/office/powerpoint/2010/main" val="146023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4</a:t>
            </a:fld>
            <a:endParaRPr lang="tr-TR"/>
          </a:p>
        </p:txBody>
      </p:sp>
    </p:spTree>
    <p:extLst>
      <p:ext uri="{BB962C8B-B14F-4D97-AF65-F5344CB8AC3E}">
        <p14:creationId xmlns:p14="http://schemas.microsoft.com/office/powerpoint/2010/main" val="352619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9" name="Google Shape;9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9" name="Google Shape;9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156275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9" name="Google Shape;9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596319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9" name="Google Shape;9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3428619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55"/>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5"/>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5"/>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700"/>
              <a:buNone/>
              <a:defRPr sz="2000">
                <a:solidFill>
                  <a:schemeClr val="dk1"/>
                </a:solidFill>
              </a:defRPr>
            </a:lvl1pPr>
            <a:lvl2pPr marL="914400" lvl="1" indent="-228600" algn="l">
              <a:lnSpc>
                <a:spcPct val="100000"/>
              </a:lnSpc>
              <a:spcBef>
                <a:spcPts val="600"/>
              </a:spcBef>
              <a:spcAft>
                <a:spcPts val="0"/>
              </a:spcAft>
              <a:buSzPts val="1530"/>
              <a:buNone/>
              <a:defRPr sz="1800">
                <a:solidFill>
                  <a:srgbClr val="888888"/>
                </a:solidFill>
              </a:defRPr>
            </a:lvl2pPr>
            <a:lvl3pPr marL="1371600" lvl="2" indent="-228600" algn="l">
              <a:lnSpc>
                <a:spcPct val="100000"/>
              </a:lnSpc>
              <a:spcBef>
                <a:spcPts val="600"/>
              </a:spcBef>
              <a:spcAft>
                <a:spcPts val="0"/>
              </a:spcAft>
              <a:buSzPts val="1360"/>
              <a:buNone/>
              <a:defRPr sz="1600">
                <a:solidFill>
                  <a:srgbClr val="888888"/>
                </a:solidFill>
              </a:defRPr>
            </a:lvl3pPr>
            <a:lvl4pPr marL="1828800" lvl="3" indent="-228600" algn="l">
              <a:lnSpc>
                <a:spcPct val="100000"/>
              </a:lnSpc>
              <a:spcBef>
                <a:spcPts val="600"/>
              </a:spcBef>
              <a:spcAft>
                <a:spcPts val="0"/>
              </a:spcAft>
              <a:buSzPts val="1190"/>
              <a:buNone/>
              <a:defRPr sz="1400">
                <a:solidFill>
                  <a:srgbClr val="888888"/>
                </a:solidFill>
              </a:defRPr>
            </a:lvl4pPr>
            <a:lvl5pPr marL="2286000" lvl="4" indent="-228600" algn="l">
              <a:lnSpc>
                <a:spcPct val="100000"/>
              </a:lnSpc>
              <a:spcBef>
                <a:spcPts val="6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55"/>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5"/>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55"/>
          <p:cNvGrpSpPr/>
          <p:nvPr/>
        </p:nvGrpSpPr>
        <p:grpSpPr>
          <a:xfrm>
            <a:off x="897399" y="2325848"/>
            <a:ext cx="1080904" cy="1080902"/>
            <a:chOff x="9685338" y="4460675"/>
            <a:chExt cx="1080904" cy="1080902"/>
          </a:xfrm>
        </p:grpSpPr>
        <p:sp>
          <p:nvSpPr>
            <p:cNvPr id="28" name="Google Shape;28;p55"/>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5"/>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55"/>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6"/>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6"/>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a:bodyPr>
          <a:lstStyle>
            <a:lvl1pPr marL="457200" lvl="0" indent="-336550" algn="l">
              <a:lnSpc>
                <a:spcPct val="100000"/>
              </a:lnSpc>
              <a:spcBef>
                <a:spcPts val="600"/>
              </a:spcBef>
              <a:spcAft>
                <a:spcPts val="0"/>
              </a:spcAft>
              <a:buSzPts val="1700"/>
              <a:buChar char="▪"/>
              <a:defRPr sz="2000"/>
            </a:lvl1pPr>
            <a:lvl2pPr marL="914400" lvl="1" indent="-325755" algn="l">
              <a:lnSpc>
                <a:spcPct val="100000"/>
              </a:lnSpc>
              <a:spcBef>
                <a:spcPts val="600"/>
              </a:spcBef>
              <a:spcAft>
                <a:spcPts val="0"/>
              </a:spcAft>
              <a:buSzPts val="1530"/>
              <a:buChar char="▪"/>
              <a:defRPr sz="1800"/>
            </a:lvl2pPr>
            <a:lvl3pPr marL="1371600" lvl="2" indent="-314960" algn="l">
              <a:lnSpc>
                <a:spcPct val="100000"/>
              </a:lnSpc>
              <a:spcBef>
                <a:spcPts val="600"/>
              </a:spcBef>
              <a:spcAft>
                <a:spcPts val="0"/>
              </a:spcAft>
              <a:buSzPts val="1360"/>
              <a:buChar char="▪"/>
              <a:defRPr sz="1600"/>
            </a:lvl3pPr>
            <a:lvl4pPr marL="1828800" lvl="3" indent="-314960" algn="l">
              <a:lnSpc>
                <a:spcPct val="100000"/>
              </a:lnSpc>
              <a:spcBef>
                <a:spcPts val="600"/>
              </a:spcBef>
              <a:spcAft>
                <a:spcPts val="0"/>
              </a:spcAft>
              <a:buSzPts val="1360"/>
              <a:buChar char="▪"/>
              <a:defRPr sz="1600"/>
            </a:lvl4pPr>
            <a:lvl5pPr marL="2286000" lvl="4" indent="-314960" algn="l">
              <a:lnSpc>
                <a:spcPct val="100000"/>
              </a:lnSpc>
              <a:spcBef>
                <a:spcPts val="6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56"/>
          <p:cNvSpPr txBox="1">
            <a:spLocks noGrp="1"/>
          </p:cNvSpPr>
          <p:nvPr>
            <p:ph type="body" idx="2"/>
          </p:nvPr>
        </p:nvSpPr>
        <p:spPr>
          <a:xfrm>
            <a:off x="6209414" y="1906154"/>
            <a:ext cx="5695509" cy="4425924"/>
          </a:xfrm>
          <a:prstGeom prst="rect">
            <a:avLst/>
          </a:prstGeom>
          <a:noFill/>
          <a:ln>
            <a:noFill/>
          </a:ln>
        </p:spPr>
        <p:txBody>
          <a:bodyPr spcFirstLastPara="1" wrap="square" lIns="91425" tIns="45700" rIns="91425" bIns="45700" anchor="t" anchorCtr="0">
            <a:normAutofit/>
          </a:bodyPr>
          <a:lstStyle>
            <a:lvl1pPr marL="457200" lvl="0" indent="-336550" algn="l">
              <a:lnSpc>
                <a:spcPct val="100000"/>
              </a:lnSpc>
              <a:spcBef>
                <a:spcPts val="600"/>
              </a:spcBef>
              <a:spcAft>
                <a:spcPts val="0"/>
              </a:spcAft>
              <a:buSzPts val="1700"/>
              <a:buChar char="▪"/>
              <a:defRPr sz="2000"/>
            </a:lvl1pPr>
            <a:lvl2pPr marL="914400" lvl="1" indent="-325755" algn="l">
              <a:lnSpc>
                <a:spcPct val="100000"/>
              </a:lnSpc>
              <a:spcBef>
                <a:spcPts val="600"/>
              </a:spcBef>
              <a:spcAft>
                <a:spcPts val="0"/>
              </a:spcAft>
              <a:buSzPts val="1530"/>
              <a:buChar char="▪"/>
              <a:defRPr sz="1800"/>
            </a:lvl2pPr>
            <a:lvl3pPr marL="1371600" lvl="2" indent="-314960" algn="l">
              <a:lnSpc>
                <a:spcPct val="100000"/>
              </a:lnSpc>
              <a:spcBef>
                <a:spcPts val="600"/>
              </a:spcBef>
              <a:spcAft>
                <a:spcPts val="0"/>
              </a:spcAft>
              <a:buSzPts val="1360"/>
              <a:buChar char="▪"/>
              <a:defRPr sz="1600"/>
            </a:lvl3pPr>
            <a:lvl4pPr marL="1828800" lvl="3" indent="-314960" algn="l">
              <a:lnSpc>
                <a:spcPct val="100000"/>
              </a:lnSpc>
              <a:spcBef>
                <a:spcPts val="600"/>
              </a:spcBef>
              <a:spcAft>
                <a:spcPts val="0"/>
              </a:spcAft>
              <a:buSzPts val="1360"/>
              <a:buChar char="▪"/>
              <a:defRPr sz="1600"/>
            </a:lvl4pPr>
            <a:lvl5pPr marL="2286000" lvl="4" indent="-314960" algn="l">
              <a:lnSpc>
                <a:spcPct val="100000"/>
              </a:lnSpc>
              <a:spcBef>
                <a:spcPts val="6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5" name="Google Shape;35;p56"/>
          <p:cNvSpPr txBox="1">
            <a:spLocks noGrp="1"/>
          </p:cNvSpPr>
          <p:nvPr>
            <p:ph type="dt" idx="10"/>
          </p:nvPr>
        </p:nvSpPr>
        <p:spPr>
          <a:xfrm>
            <a:off x="7964424" y="6359724"/>
            <a:ext cx="3500387" cy="38866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6"/>
          <p:cNvSpPr txBox="1">
            <a:spLocks noGrp="1"/>
          </p:cNvSpPr>
          <p:nvPr>
            <p:ph type="ftr" idx="11"/>
          </p:nvPr>
        </p:nvSpPr>
        <p:spPr>
          <a:xfrm>
            <a:off x="287079" y="6369358"/>
            <a:ext cx="6327648" cy="3742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6"/>
          <p:cNvSpPr txBox="1">
            <a:spLocks noGrp="1"/>
          </p:cNvSpPr>
          <p:nvPr>
            <p:ph type="sldNum" idx="12"/>
          </p:nvPr>
        </p:nvSpPr>
        <p:spPr>
          <a:xfrm>
            <a:off x="11494005" y="6369358"/>
            <a:ext cx="457200" cy="37903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8"/>
        <p:cNvGrpSpPr/>
        <p:nvPr/>
      </p:nvGrpSpPr>
      <p:grpSpPr>
        <a:xfrm>
          <a:off x="0" y="0"/>
          <a:ext cx="0" cy="0"/>
          <a:chOff x="0" y="0"/>
          <a:chExt cx="0" cy="0"/>
        </a:xfrm>
      </p:grpSpPr>
      <p:sp>
        <p:nvSpPr>
          <p:cNvPr id="39" name="Google Shape;39;p57"/>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7"/>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7"/>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57"/>
          <p:cNvGrpSpPr/>
          <p:nvPr/>
        </p:nvGrpSpPr>
        <p:grpSpPr>
          <a:xfrm>
            <a:off x="9649215" y="4068923"/>
            <a:ext cx="1080904" cy="1080902"/>
            <a:chOff x="9685338" y="4460675"/>
            <a:chExt cx="1080904" cy="1080902"/>
          </a:xfrm>
        </p:grpSpPr>
        <p:sp>
          <p:nvSpPr>
            <p:cNvPr id="43" name="Google Shape;43;p57"/>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57"/>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6000"/>
              <a:buFont typeface="Cambria"/>
              <a:buNone/>
              <a:defRPr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7"/>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600"/>
              </a:spcBef>
              <a:spcAft>
                <a:spcPts val="0"/>
              </a:spcAft>
              <a:buSzPts val="1870"/>
              <a:buNone/>
              <a:defRPr sz="2200">
                <a:solidFill>
                  <a:schemeClr val="dk1"/>
                </a:solidFill>
              </a:defRPr>
            </a:lvl1pPr>
            <a:lvl2pPr lvl="1" algn="ctr">
              <a:lnSpc>
                <a:spcPct val="100000"/>
              </a:lnSpc>
              <a:spcBef>
                <a:spcPts val="600"/>
              </a:spcBef>
              <a:spcAft>
                <a:spcPts val="0"/>
              </a:spcAft>
              <a:buSzPts val="1870"/>
              <a:buNone/>
              <a:defRPr sz="2200"/>
            </a:lvl2pPr>
            <a:lvl3pPr lvl="2" algn="ctr">
              <a:lnSpc>
                <a:spcPct val="100000"/>
              </a:lnSpc>
              <a:spcBef>
                <a:spcPts val="600"/>
              </a:spcBef>
              <a:spcAft>
                <a:spcPts val="0"/>
              </a:spcAft>
              <a:buSzPts val="1870"/>
              <a:buNone/>
              <a:defRPr sz="2200"/>
            </a:lvl3pPr>
            <a:lvl4pPr lvl="3" algn="ctr">
              <a:lnSpc>
                <a:spcPct val="100000"/>
              </a:lnSpc>
              <a:spcBef>
                <a:spcPts val="600"/>
              </a:spcBef>
              <a:spcAft>
                <a:spcPts val="0"/>
              </a:spcAft>
              <a:buSzPts val="1700"/>
              <a:buNone/>
              <a:defRPr sz="2000"/>
            </a:lvl4pPr>
            <a:lvl5pPr lvl="4" algn="ctr">
              <a:lnSpc>
                <a:spcPct val="100000"/>
              </a:lnSpc>
              <a:spcBef>
                <a:spcPts val="6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47" name="Google Shape;47;p57"/>
          <p:cNvSpPr txBox="1">
            <a:spLocks noGrp="1"/>
          </p:cNvSpPr>
          <p:nvPr>
            <p:ph type="dt" idx="10"/>
          </p:nvPr>
        </p:nvSpPr>
        <p:spPr>
          <a:xfrm>
            <a:off x="7964424" y="6359724"/>
            <a:ext cx="3500387" cy="38866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7"/>
          <p:cNvSpPr txBox="1">
            <a:spLocks noGrp="1"/>
          </p:cNvSpPr>
          <p:nvPr>
            <p:ph type="ftr" idx="11"/>
          </p:nvPr>
        </p:nvSpPr>
        <p:spPr>
          <a:xfrm>
            <a:off x="287079" y="6369358"/>
            <a:ext cx="6327648" cy="3742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7"/>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0"/>
        <p:cNvGrpSpPr/>
        <p:nvPr/>
      </p:nvGrpSpPr>
      <p:grpSpPr>
        <a:xfrm>
          <a:off x="0" y="0"/>
          <a:ext cx="0" cy="0"/>
          <a:chOff x="0" y="0"/>
          <a:chExt cx="0" cy="0"/>
        </a:xfrm>
      </p:grpSpPr>
      <p:sp>
        <p:nvSpPr>
          <p:cNvPr id="51" name="Google Shape;51;p58"/>
          <p:cNvSpPr/>
          <p:nvPr/>
        </p:nvSpPr>
        <p:spPr>
          <a:xfrm>
            <a:off x="8463516" y="0"/>
            <a:ext cx="3728484"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8"/>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2400"/>
              <a:buFont typeface="Cambria"/>
              <a:buNone/>
              <a:defRPr sz="24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8"/>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a:bodyPr>
          <a:lstStyle>
            <a:lvl1pPr marL="457200" lvl="0" indent="-336550" algn="l">
              <a:lnSpc>
                <a:spcPct val="100000"/>
              </a:lnSpc>
              <a:spcBef>
                <a:spcPts val="0"/>
              </a:spcBef>
              <a:spcAft>
                <a:spcPts val="0"/>
              </a:spcAft>
              <a:buSzPts val="1700"/>
              <a:buChar char="▪"/>
              <a:defRPr sz="2000"/>
            </a:lvl1pPr>
            <a:lvl2pPr marL="914400" lvl="1" indent="-325755" algn="l">
              <a:lnSpc>
                <a:spcPct val="100000"/>
              </a:lnSpc>
              <a:spcBef>
                <a:spcPts val="0"/>
              </a:spcBef>
              <a:spcAft>
                <a:spcPts val="0"/>
              </a:spcAft>
              <a:buSzPts val="1530"/>
              <a:buChar char="▪"/>
              <a:defRPr sz="1800"/>
            </a:lvl2pPr>
            <a:lvl3pPr marL="1371600" lvl="2" indent="-314960" algn="l">
              <a:lnSpc>
                <a:spcPct val="100000"/>
              </a:lnSpc>
              <a:spcBef>
                <a:spcPts val="0"/>
              </a:spcBef>
              <a:spcAft>
                <a:spcPts val="0"/>
              </a:spcAft>
              <a:buSzPts val="1360"/>
              <a:buChar char="▪"/>
              <a:defRPr sz="1600"/>
            </a:lvl3pPr>
            <a:lvl4pPr marL="1828800" lvl="3" indent="-314960" algn="l">
              <a:lnSpc>
                <a:spcPct val="100000"/>
              </a:lnSpc>
              <a:spcBef>
                <a:spcPts val="0"/>
              </a:spcBef>
              <a:spcAft>
                <a:spcPts val="0"/>
              </a:spcAft>
              <a:buSzPts val="1360"/>
              <a:buChar char="▪"/>
              <a:defRPr sz="1600"/>
            </a:lvl4pPr>
            <a:lvl5pPr marL="2286000" lvl="4" indent="-314960" algn="l">
              <a:lnSpc>
                <a:spcPct val="100000"/>
              </a:lnSpc>
              <a:spcBef>
                <a:spcPts val="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4" name="Google Shape;54;p58"/>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190"/>
              <a:buNone/>
              <a:defRPr sz="1400">
                <a:solidFill>
                  <a:srgbClr val="9E3611"/>
                </a:solidFill>
              </a:defRPr>
            </a:lvl1pPr>
            <a:lvl2pPr marL="914400" lvl="1" indent="-228600" algn="l">
              <a:lnSpc>
                <a:spcPct val="100000"/>
              </a:lnSpc>
              <a:spcBef>
                <a:spcPts val="600"/>
              </a:spcBef>
              <a:spcAft>
                <a:spcPts val="0"/>
              </a:spcAft>
              <a:buSzPts val="1020"/>
              <a:buNone/>
              <a:defRPr sz="1200"/>
            </a:lvl2pPr>
            <a:lvl3pPr marL="1371600" lvl="2" indent="-228600" algn="l">
              <a:lnSpc>
                <a:spcPct val="100000"/>
              </a:lnSpc>
              <a:spcBef>
                <a:spcPts val="600"/>
              </a:spcBef>
              <a:spcAft>
                <a:spcPts val="0"/>
              </a:spcAft>
              <a:buSzPts val="850"/>
              <a:buNone/>
              <a:defRPr sz="1000"/>
            </a:lvl3pPr>
            <a:lvl4pPr marL="1828800" lvl="3" indent="-228600" algn="l">
              <a:lnSpc>
                <a:spcPct val="100000"/>
              </a:lnSpc>
              <a:spcBef>
                <a:spcPts val="600"/>
              </a:spcBef>
              <a:spcAft>
                <a:spcPts val="0"/>
              </a:spcAft>
              <a:buSzPts val="765"/>
              <a:buNone/>
              <a:defRPr sz="900"/>
            </a:lvl4pPr>
            <a:lvl5pPr marL="2286000" lvl="4" indent="-228600" algn="l">
              <a:lnSpc>
                <a:spcPct val="100000"/>
              </a:lnSpc>
              <a:spcBef>
                <a:spcPts val="6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55" name="Google Shape;55;p58"/>
          <p:cNvSpPr txBox="1">
            <a:spLocks noGrp="1"/>
          </p:cNvSpPr>
          <p:nvPr>
            <p:ph type="dt" idx="10"/>
          </p:nvPr>
        </p:nvSpPr>
        <p:spPr>
          <a:xfrm>
            <a:off x="8549640" y="6393816"/>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8"/>
          <p:cNvSpPr txBox="1">
            <a:spLocks noGrp="1"/>
          </p:cNvSpPr>
          <p:nvPr>
            <p:ph type="ftr" idx="11"/>
          </p:nvPr>
        </p:nvSpPr>
        <p:spPr>
          <a:xfrm>
            <a:off x="159488" y="6391568"/>
            <a:ext cx="822640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7" name="Google Shape;57;p58"/>
          <p:cNvGrpSpPr/>
          <p:nvPr/>
        </p:nvGrpSpPr>
        <p:grpSpPr>
          <a:xfrm>
            <a:off x="11570734" y="6347779"/>
            <a:ext cx="457200" cy="457200"/>
            <a:chOff x="11361456" y="6195813"/>
            <a:chExt cx="548640" cy="548640"/>
          </a:xfrm>
        </p:grpSpPr>
        <p:sp>
          <p:nvSpPr>
            <p:cNvPr id="58" name="Google Shape;58;p58"/>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58"/>
          <p:cNvSpPr txBox="1">
            <a:spLocks noGrp="1"/>
          </p:cNvSpPr>
          <p:nvPr>
            <p:ph type="sldNum" idx="12"/>
          </p:nvPr>
        </p:nvSpPr>
        <p:spPr>
          <a:xfrm>
            <a:off x="11570733" y="6396000"/>
            <a:ext cx="457200" cy="37903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60"/>
          <p:cNvSpPr txBox="1">
            <a:spLocks noGrp="1"/>
          </p:cNvSpPr>
          <p:nvPr>
            <p:ph type="title"/>
          </p:nvPr>
        </p:nvSpPr>
        <p:spPr>
          <a:xfrm>
            <a:off x="372139" y="390308"/>
            <a:ext cx="11532781"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60"/>
          <p:cNvSpPr txBox="1">
            <a:spLocks noGrp="1"/>
          </p:cNvSpPr>
          <p:nvPr>
            <p:ph type="body" idx="1"/>
          </p:nvPr>
        </p:nvSpPr>
        <p:spPr>
          <a:xfrm>
            <a:off x="287079" y="1905420"/>
            <a:ext cx="5677786" cy="5034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1530"/>
              <a:buNone/>
              <a:defRPr sz="1800" b="1">
                <a:solidFill>
                  <a:srgbClr val="9E3611"/>
                </a:solidFill>
              </a:defRPr>
            </a:lvl1pPr>
            <a:lvl2pPr marL="914400" lvl="1" indent="-228600" algn="l">
              <a:lnSpc>
                <a:spcPct val="100000"/>
              </a:lnSpc>
              <a:spcBef>
                <a:spcPts val="600"/>
              </a:spcBef>
              <a:spcAft>
                <a:spcPts val="0"/>
              </a:spcAft>
              <a:buSzPts val="1700"/>
              <a:buNone/>
              <a:defRPr sz="2000" b="1"/>
            </a:lvl2pPr>
            <a:lvl3pPr marL="1371600" lvl="2" indent="-228600" algn="l">
              <a:lnSpc>
                <a:spcPct val="100000"/>
              </a:lnSpc>
              <a:spcBef>
                <a:spcPts val="600"/>
              </a:spcBef>
              <a:spcAft>
                <a:spcPts val="0"/>
              </a:spcAft>
              <a:buSzPts val="1530"/>
              <a:buNone/>
              <a:defRPr sz="1800" b="1"/>
            </a:lvl3pPr>
            <a:lvl4pPr marL="1828800" lvl="3" indent="-228600" algn="l">
              <a:lnSpc>
                <a:spcPct val="100000"/>
              </a:lnSpc>
              <a:spcBef>
                <a:spcPts val="600"/>
              </a:spcBef>
              <a:spcAft>
                <a:spcPts val="0"/>
              </a:spcAft>
              <a:buSzPts val="1360"/>
              <a:buNone/>
              <a:defRPr sz="1600" b="1"/>
            </a:lvl4pPr>
            <a:lvl5pPr marL="2286000" lvl="4" indent="-228600" algn="l">
              <a:lnSpc>
                <a:spcPct val="100000"/>
              </a:lnSpc>
              <a:spcBef>
                <a:spcPts val="6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0" name="Google Shape;70;p60"/>
          <p:cNvSpPr txBox="1">
            <a:spLocks noGrp="1"/>
          </p:cNvSpPr>
          <p:nvPr>
            <p:ph type="body" idx="2"/>
          </p:nvPr>
        </p:nvSpPr>
        <p:spPr>
          <a:xfrm>
            <a:off x="287079" y="2524498"/>
            <a:ext cx="5677786" cy="3835226"/>
          </a:xfrm>
          <a:prstGeom prst="rect">
            <a:avLst/>
          </a:prstGeom>
          <a:noFill/>
          <a:ln>
            <a:noFill/>
          </a:ln>
        </p:spPr>
        <p:txBody>
          <a:bodyPr spcFirstLastPara="1" wrap="square" lIns="91425" tIns="45700" rIns="91425" bIns="45700" anchor="t" anchorCtr="0">
            <a:normAutofit/>
          </a:bodyPr>
          <a:lstStyle>
            <a:lvl1pPr marL="457200" lvl="0" indent="-336550" algn="l">
              <a:lnSpc>
                <a:spcPct val="100000"/>
              </a:lnSpc>
              <a:spcBef>
                <a:spcPts val="600"/>
              </a:spcBef>
              <a:spcAft>
                <a:spcPts val="0"/>
              </a:spcAft>
              <a:buSzPts val="1700"/>
              <a:buChar char="▪"/>
              <a:defRPr sz="2000"/>
            </a:lvl1pPr>
            <a:lvl2pPr marL="914400" lvl="1" indent="-325755" algn="l">
              <a:lnSpc>
                <a:spcPct val="100000"/>
              </a:lnSpc>
              <a:spcBef>
                <a:spcPts val="600"/>
              </a:spcBef>
              <a:spcAft>
                <a:spcPts val="0"/>
              </a:spcAft>
              <a:buSzPts val="1530"/>
              <a:buChar char="▪"/>
              <a:defRPr sz="1800"/>
            </a:lvl2pPr>
            <a:lvl3pPr marL="1371600" lvl="2" indent="-314960" algn="l">
              <a:lnSpc>
                <a:spcPct val="100000"/>
              </a:lnSpc>
              <a:spcBef>
                <a:spcPts val="600"/>
              </a:spcBef>
              <a:spcAft>
                <a:spcPts val="0"/>
              </a:spcAft>
              <a:buSzPts val="1360"/>
              <a:buChar char="▪"/>
              <a:defRPr sz="1600"/>
            </a:lvl3pPr>
            <a:lvl4pPr marL="1828800" lvl="3" indent="-314960" algn="l">
              <a:lnSpc>
                <a:spcPct val="100000"/>
              </a:lnSpc>
              <a:spcBef>
                <a:spcPts val="600"/>
              </a:spcBef>
              <a:spcAft>
                <a:spcPts val="0"/>
              </a:spcAft>
              <a:buSzPts val="1360"/>
              <a:buChar char="▪"/>
              <a:defRPr sz="1600"/>
            </a:lvl4pPr>
            <a:lvl5pPr marL="2286000" lvl="4" indent="-314960" algn="l">
              <a:lnSpc>
                <a:spcPct val="100000"/>
              </a:lnSpc>
              <a:spcBef>
                <a:spcPts val="6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1" name="Google Shape;71;p60"/>
          <p:cNvSpPr txBox="1">
            <a:spLocks noGrp="1"/>
          </p:cNvSpPr>
          <p:nvPr>
            <p:ph type="body" idx="3"/>
          </p:nvPr>
        </p:nvSpPr>
        <p:spPr>
          <a:xfrm>
            <a:off x="6227137" y="1905420"/>
            <a:ext cx="5724067" cy="5034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1530"/>
              <a:buNone/>
              <a:defRPr sz="1800" b="1">
                <a:solidFill>
                  <a:srgbClr val="9E3611"/>
                </a:solidFill>
              </a:defRPr>
            </a:lvl1pPr>
            <a:lvl2pPr marL="914400" lvl="1" indent="-228600" algn="l">
              <a:lnSpc>
                <a:spcPct val="100000"/>
              </a:lnSpc>
              <a:spcBef>
                <a:spcPts val="600"/>
              </a:spcBef>
              <a:spcAft>
                <a:spcPts val="0"/>
              </a:spcAft>
              <a:buSzPts val="1700"/>
              <a:buNone/>
              <a:defRPr sz="2000" b="1"/>
            </a:lvl2pPr>
            <a:lvl3pPr marL="1371600" lvl="2" indent="-228600" algn="l">
              <a:lnSpc>
                <a:spcPct val="100000"/>
              </a:lnSpc>
              <a:spcBef>
                <a:spcPts val="600"/>
              </a:spcBef>
              <a:spcAft>
                <a:spcPts val="0"/>
              </a:spcAft>
              <a:buSzPts val="1530"/>
              <a:buNone/>
              <a:defRPr sz="1800" b="1"/>
            </a:lvl3pPr>
            <a:lvl4pPr marL="1828800" lvl="3" indent="-228600" algn="l">
              <a:lnSpc>
                <a:spcPct val="100000"/>
              </a:lnSpc>
              <a:spcBef>
                <a:spcPts val="600"/>
              </a:spcBef>
              <a:spcAft>
                <a:spcPts val="0"/>
              </a:spcAft>
              <a:buSzPts val="1360"/>
              <a:buNone/>
              <a:defRPr sz="1600" b="1"/>
            </a:lvl4pPr>
            <a:lvl5pPr marL="2286000" lvl="4" indent="-228600" algn="l">
              <a:lnSpc>
                <a:spcPct val="100000"/>
              </a:lnSpc>
              <a:spcBef>
                <a:spcPts val="6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2" name="Google Shape;72;p60"/>
          <p:cNvSpPr txBox="1">
            <a:spLocks noGrp="1"/>
          </p:cNvSpPr>
          <p:nvPr>
            <p:ph type="body" idx="4"/>
          </p:nvPr>
        </p:nvSpPr>
        <p:spPr>
          <a:xfrm>
            <a:off x="6227137" y="2556396"/>
            <a:ext cx="5724066" cy="3803328"/>
          </a:xfrm>
          <a:prstGeom prst="rect">
            <a:avLst/>
          </a:prstGeom>
          <a:noFill/>
          <a:ln>
            <a:noFill/>
          </a:ln>
        </p:spPr>
        <p:txBody>
          <a:bodyPr spcFirstLastPara="1" wrap="square" lIns="91425" tIns="45700" rIns="91425" bIns="45700" anchor="t" anchorCtr="0">
            <a:normAutofit/>
          </a:bodyPr>
          <a:lstStyle>
            <a:lvl1pPr marL="457200" lvl="0" indent="-336550" algn="l">
              <a:lnSpc>
                <a:spcPct val="100000"/>
              </a:lnSpc>
              <a:spcBef>
                <a:spcPts val="600"/>
              </a:spcBef>
              <a:spcAft>
                <a:spcPts val="0"/>
              </a:spcAft>
              <a:buSzPts val="1700"/>
              <a:buChar char="▪"/>
              <a:defRPr sz="2000"/>
            </a:lvl1pPr>
            <a:lvl2pPr marL="914400" lvl="1" indent="-325755" algn="l">
              <a:lnSpc>
                <a:spcPct val="100000"/>
              </a:lnSpc>
              <a:spcBef>
                <a:spcPts val="600"/>
              </a:spcBef>
              <a:spcAft>
                <a:spcPts val="0"/>
              </a:spcAft>
              <a:buSzPts val="1530"/>
              <a:buChar char="▪"/>
              <a:defRPr sz="1800"/>
            </a:lvl2pPr>
            <a:lvl3pPr marL="1371600" lvl="2" indent="-314960" algn="l">
              <a:lnSpc>
                <a:spcPct val="100000"/>
              </a:lnSpc>
              <a:spcBef>
                <a:spcPts val="600"/>
              </a:spcBef>
              <a:spcAft>
                <a:spcPts val="0"/>
              </a:spcAft>
              <a:buSzPts val="1360"/>
              <a:buChar char="▪"/>
              <a:defRPr sz="1600"/>
            </a:lvl3pPr>
            <a:lvl4pPr marL="1828800" lvl="3" indent="-314960" algn="l">
              <a:lnSpc>
                <a:spcPct val="100000"/>
              </a:lnSpc>
              <a:spcBef>
                <a:spcPts val="600"/>
              </a:spcBef>
              <a:spcAft>
                <a:spcPts val="0"/>
              </a:spcAft>
              <a:buSzPts val="1360"/>
              <a:buChar char="▪"/>
              <a:defRPr sz="1600"/>
            </a:lvl4pPr>
            <a:lvl5pPr marL="2286000" lvl="4" indent="-314960" algn="l">
              <a:lnSpc>
                <a:spcPct val="100000"/>
              </a:lnSpc>
              <a:spcBef>
                <a:spcPts val="6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3" name="Google Shape;73;p60"/>
          <p:cNvSpPr txBox="1">
            <a:spLocks noGrp="1"/>
          </p:cNvSpPr>
          <p:nvPr>
            <p:ph type="dt" idx="10"/>
          </p:nvPr>
        </p:nvSpPr>
        <p:spPr>
          <a:xfrm>
            <a:off x="7964424" y="6359724"/>
            <a:ext cx="3500387" cy="38866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0"/>
          <p:cNvSpPr txBox="1">
            <a:spLocks noGrp="1"/>
          </p:cNvSpPr>
          <p:nvPr>
            <p:ph type="ftr" idx="11"/>
          </p:nvPr>
        </p:nvSpPr>
        <p:spPr>
          <a:xfrm>
            <a:off x="287079" y="6369358"/>
            <a:ext cx="6327648" cy="3742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0"/>
          <p:cNvSpPr txBox="1">
            <a:spLocks noGrp="1"/>
          </p:cNvSpPr>
          <p:nvPr>
            <p:ph type="sldNum" idx="12"/>
          </p:nvPr>
        </p:nvSpPr>
        <p:spPr>
          <a:xfrm>
            <a:off x="11494005" y="6369358"/>
            <a:ext cx="457200" cy="37903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p:nvPr/>
        </p:nvSpPr>
        <p:spPr>
          <a:xfrm>
            <a:off x="287080" y="298869"/>
            <a:ext cx="11664128" cy="45719"/>
          </a:xfrm>
          <a:prstGeom prst="rect">
            <a:avLst/>
          </a:prstGeom>
          <a:blipFill rotWithShape="1">
            <a:blip r:embed="rId7">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54"/>
          <p:cNvSpPr/>
          <p:nvPr/>
        </p:nvSpPr>
        <p:spPr>
          <a:xfrm>
            <a:off x="287079" y="1791627"/>
            <a:ext cx="11664127" cy="45719"/>
          </a:xfrm>
          <a:prstGeom prst="rect">
            <a:avLst/>
          </a:prstGeom>
          <a:blipFill rotWithShape="1">
            <a:blip r:embed="rId7">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54"/>
          <p:cNvSpPr/>
          <p:nvPr/>
        </p:nvSpPr>
        <p:spPr>
          <a:xfrm>
            <a:off x="287079" y="390308"/>
            <a:ext cx="11664127" cy="1346333"/>
          </a:xfrm>
          <a:prstGeom prst="rect">
            <a:avLst/>
          </a:prstGeom>
          <a:blipFill rotWithShape="1">
            <a:blip r:embed="rId7">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54"/>
          <p:cNvSpPr txBox="1">
            <a:spLocks noGrp="1"/>
          </p:cNvSpPr>
          <p:nvPr>
            <p:ph type="title"/>
          </p:nvPr>
        </p:nvSpPr>
        <p:spPr>
          <a:xfrm>
            <a:off x="372139" y="390308"/>
            <a:ext cx="11532781"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3600"/>
              <a:buFont typeface="Cambria"/>
              <a:buNone/>
              <a:defRPr sz="36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54"/>
          <p:cNvSpPr txBox="1">
            <a:spLocks noGrp="1"/>
          </p:cNvSpPr>
          <p:nvPr>
            <p:ph type="body" idx="1"/>
          </p:nvPr>
        </p:nvSpPr>
        <p:spPr>
          <a:xfrm>
            <a:off x="287079" y="1883065"/>
            <a:ext cx="11664127" cy="4440574"/>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100000"/>
              </a:lnSpc>
              <a:spcBef>
                <a:spcPts val="6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100000"/>
              </a:lnSpc>
              <a:spcBef>
                <a:spcPts val="6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100000"/>
              </a:lnSpc>
              <a:spcBef>
                <a:spcPts val="6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100000"/>
              </a:lnSpc>
              <a:spcBef>
                <a:spcPts val="6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100000"/>
              </a:lnSpc>
              <a:spcBef>
                <a:spcPts val="6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54"/>
          <p:cNvSpPr txBox="1">
            <a:spLocks noGrp="1"/>
          </p:cNvSpPr>
          <p:nvPr>
            <p:ph type="dt" idx="10"/>
          </p:nvPr>
        </p:nvSpPr>
        <p:spPr>
          <a:xfrm>
            <a:off x="7964424" y="6359724"/>
            <a:ext cx="3500387" cy="38866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54"/>
          <p:cNvSpPr txBox="1">
            <a:spLocks noGrp="1"/>
          </p:cNvSpPr>
          <p:nvPr>
            <p:ph type="ftr" idx="11"/>
          </p:nvPr>
        </p:nvSpPr>
        <p:spPr>
          <a:xfrm>
            <a:off x="287079" y="6369358"/>
            <a:ext cx="6327648" cy="37421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54"/>
          <p:cNvGrpSpPr/>
          <p:nvPr/>
        </p:nvGrpSpPr>
        <p:grpSpPr>
          <a:xfrm>
            <a:off x="11494006" y="6330531"/>
            <a:ext cx="457200" cy="457200"/>
            <a:chOff x="11361456" y="6195813"/>
            <a:chExt cx="548640" cy="548640"/>
          </a:xfrm>
        </p:grpSpPr>
        <p:sp>
          <p:nvSpPr>
            <p:cNvPr id="18" name="Google Shape;18;p54"/>
            <p:cNvSpPr/>
            <p:nvPr/>
          </p:nvSpPr>
          <p:spPr>
            <a:xfrm>
              <a:off x="11361456" y="6195813"/>
              <a:ext cx="548640" cy="548640"/>
            </a:xfrm>
            <a:prstGeom prst="ellipse">
              <a:avLst/>
            </a:prstGeom>
            <a:blipFill rotWithShape="1">
              <a:blip r:embed="rId8">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5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54"/>
          <p:cNvSpPr txBox="1">
            <a:spLocks noGrp="1"/>
          </p:cNvSpPr>
          <p:nvPr>
            <p:ph type="sldNum" idx="12"/>
          </p:nvPr>
        </p:nvSpPr>
        <p:spPr>
          <a:xfrm>
            <a:off x="11494005" y="6369358"/>
            <a:ext cx="457200" cy="37903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sz="8000"/>
              <a:t>C++ DILI ILE  NESNE YÖNELIMLI PROGRAMLAMA</a:t>
            </a:r>
            <a:endParaRPr sz="8000"/>
          </a:p>
        </p:txBody>
      </p:sp>
      <p:sp>
        <p:nvSpPr>
          <p:cNvPr id="81" name="Google Shape;81;p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dirty="0"/>
              <a:t>KISIR (SEALED) SINIF</a:t>
            </a:r>
            <a:endParaRPr dirty="0"/>
          </a:p>
        </p:txBody>
      </p:sp>
      <p:sp>
        <p:nvSpPr>
          <p:cNvPr id="102" name="Google Shape;102;p4"/>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endParaRPr lang="tr-TR" sz="1400" dirty="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class</a:t>
            </a:r>
            <a:r>
              <a:rPr lang="tr-TR" sz="1400" dirty="0">
                <a:latin typeface="Consolas"/>
                <a:ea typeface="Consolas"/>
                <a:cs typeface="Consolas"/>
                <a:sym typeface="Consolas"/>
              </a:rPr>
              <a:t>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 </a:t>
            </a:r>
            <a:r>
              <a:rPr lang="tr-TR" sz="1400" dirty="0">
                <a:solidFill>
                  <a:srgbClr val="C00000"/>
                </a:solidFill>
                <a:highlight>
                  <a:srgbClr val="FFFF00"/>
                </a:highlight>
                <a:latin typeface="Consolas"/>
                <a:ea typeface="Consolas"/>
                <a:cs typeface="Consolas"/>
                <a:sym typeface="Consolas"/>
              </a:rPr>
              <a:t>final</a:t>
            </a:r>
            <a:r>
              <a:rPr lang="tr-TR" sz="1400" dirty="0">
                <a:latin typeface="Consolas"/>
                <a:ea typeface="Consolas"/>
                <a:cs typeface="Consolas"/>
                <a:sym typeface="Consolas"/>
              </a:rPr>
              <a:t> { </a:t>
            </a:r>
            <a:r>
              <a:rPr lang="tr-TR" sz="1400" dirty="0">
                <a:solidFill>
                  <a:schemeClr val="bg1">
                    <a:lumMod val="65000"/>
                  </a:schemeClr>
                </a:solidFill>
                <a:latin typeface="Consolas"/>
                <a:ea typeface="Consolas"/>
                <a:cs typeface="Consolas"/>
                <a:sym typeface="Consolas"/>
              </a:rPr>
              <a:t>//Somut </a:t>
            </a:r>
            <a:r>
              <a:rPr lang="tr-TR" sz="1400" dirty="0" err="1">
                <a:solidFill>
                  <a:schemeClr val="bg1">
                    <a:lumMod val="65000"/>
                  </a:schemeClr>
                </a:solidFill>
                <a:latin typeface="Consolas"/>
                <a:ea typeface="Consolas"/>
                <a:cs typeface="Consolas"/>
                <a:sym typeface="Consolas"/>
              </a:rPr>
              <a:t>Dikdirtgen</a:t>
            </a:r>
            <a:r>
              <a:rPr lang="tr-TR" sz="1400" dirty="0">
                <a:solidFill>
                  <a:schemeClr val="bg1">
                    <a:lumMod val="65000"/>
                  </a:schemeClr>
                </a:solidFill>
                <a:latin typeface="Consolas"/>
                <a:ea typeface="Consolas"/>
                <a:cs typeface="Consolas"/>
                <a:sym typeface="Consolas"/>
              </a:rPr>
              <a:t> Sınıfı</a:t>
            </a:r>
          </a:p>
          <a:p>
            <a:pPr marL="0" lvl="0" indent="0" algn="l" rtl="0">
              <a:lnSpc>
                <a:spcPct val="100000"/>
              </a:lnSpc>
              <a:spcBef>
                <a:spcPts val="0"/>
              </a:spcBef>
              <a:spcAft>
                <a:spcPts val="0"/>
              </a:spcAft>
              <a:buSzPts val="1020"/>
              <a:buNone/>
            </a:pPr>
            <a:r>
              <a:rPr lang="tr-TR" sz="1400" dirty="0" err="1">
                <a:latin typeface="Consolas"/>
                <a:ea typeface="Consolas"/>
                <a:cs typeface="Consolas"/>
                <a:sym typeface="Consolas"/>
              </a:rPr>
              <a:t>public</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virtual</a:t>
            </a: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a:t>
            </a:r>
            <a:r>
              <a:rPr lang="tr-TR" sz="1400" dirty="0" err="1">
                <a:latin typeface="Consolas"/>
                <a:ea typeface="Consolas"/>
                <a:cs typeface="Consolas"/>
                <a:sym typeface="Consolas"/>
              </a:rPr>
              <a:t>alanHesapla</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return en*boy;</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a:t>
            </a:r>
            <a:r>
              <a:rPr lang="tr-TR" sz="1400" dirty="0" err="1">
                <a:latin typeface="Consolas"/>
                <a:ea typeface="Consolas"/>
                <a:cs typeface="Consolas"/>
                <a:sym typeface="Consolas"/>
              </a:rPr>
              <a:t>pEn,float</a:t>
            </a:r>
            <a:r>
              <a:rPr lang="tr-TR" sz="1400" dirty="0">
                <a:latin typeface="Consolas"/>
                <a:ea typeface="Consolas"/>
                <a:cs typeface="Consolas"/>
                <a:sym typeface="Consolas"/>
              </a:rPr>
              <a:t> </a:t>
            </a:r>
            <a:r>
              <a:rPr lang="tr-TR" sz="1400" dirty="0" err="1">
                <a:latin typeface="Consolas"/>
                <a:ea typeface="Consolas"/>
                <a:cs typeface="Consolas"/>
                <a:sym typeface="Consolas"/>
              </a:rPr>
              <a:t>pBoy</a:t>
            </a:r>
            <a:r>
              <a:rPr lang="tr-TR" sz="1400" dirty="0">
                <a:latin typeface="Consolas"/>
                <a:ea typeface="Consolas"/>
                <a:cs typeface="Consolas"/>
                <a:sym typeface="Consolas"/>
              </a:rPr>
              <a:t>): en(</a:t>
            </a:r>
            <a:r>
              <a:rPr lang="tr-TR" sz="1400" dirty="0" err="1">
                <a:latin typeface="Consolas"/>
                <a:ea typeface="Consolas"/>
                <a:cs typeface="Consolas"/>
                <a:sym typeface="Consolas"/>
              </a:rPr>
              <a:t>pEn</a:t>
            </a:r>
            <a:r>
              <a:rPr lang="tr-TR" sz="1400" dirty="0">
                <a:latin typeface="Consolas"/>
                <a:ea typeface="Consolas"/>
                <a:cs typeface="Consolas"/>
                <a:sym typeface="Consolas"/>
              </a:rPr>
              <a:t>),boy(</a:t>
            </a:r>
            <a:r>
              <a:rPr lang="tr-TR" sz="1400" dirty="0" err="1">
                <a:latin typeface="Consolas"/>
                <a:ea typeface="Consolas"/>
                <a:cs typeface="Consolas"/>
                <a:sym typeface="Consolas"/>
              </a:rPr>
              <a:t>pBoy</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err="1">
                <a:latin typeface="Consolas"/>
                <a:ea typeface="Consolas"/>
                <a:cs typeface="Consolas"/>
                <a:sym typeface="Consolas"/>
              </a:rPr>
              <a:t>private</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float en, boy;</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endParaRPr lang="tr-TR" sz="1400" dirty="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class</a:t>
            </a:r>
            <a:r>
              <a:rPr lang="tr-TR" sz="1400" dirty="0">
                <a:latin typeface="Consolas"/>
                <a:ea typeface="Consolas"/>
                <a:cs typeface="Consolas"/>
                <a:sym typeface="Consolas"/>
              </a:rPr>
              <a:t> Kare: </a:t>
            </a:r>
            <a:r>
              <a:rPr lang="tr-TR" sz="1400" dirty="0" err="1">
                <a:solidFill>
                  <a:srgbClr val="0000CC"/>
                </a:solidFill>
                <a:latin typeface="Consolas"/>
                <a:ea typeface="Consolas"/>
                <a:cs typeface="Consolas"/>
                <a:sym typeface="Consolas"/>
              </a:rPr>
              <a:t>public</a:t>
            </a:r>
            <a:r>
              <a:rPr lang="tr-TR" sz="1400" dirty="0">
                <a:latin typeface="Consolas"/>
                <a:ea typeface="Consolas"/>
                <a:cs typeface="Consolas"/>
                <a:sym typeface="Consolas"/>
              </a:rPr>
              <a:t>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 {  </a:t>
            </a:r>
            <a:r>
              <a:rPr lang="tr-TR" sz="1400" dirty="0">
                <a:solidFill>
                  <a:schemeClr val="bg1">
                    <a:lumMod val="65000"/>
                  </a:schemeClr>
                </a:solidFill>
                <a:highlight>
                  <a:srgbClr val="FFFF00"/>
                </a:highlight>
                <a:latin typeface="Consolas"/>
                <a:ea typeface="Consolas"/>
                <a:cs typeface="Consolas"/>
                <a:sym typeface="Consolas"/>
              </a:rPr>
              <a:t>//HATA: Dikdörtgen sınıfı final ile tanımlanmış</a:t>
            </a:r>
          </a:p>
          <a:p>
            <a:pPr marL="0" lvl="0" indent="0" algn="l" rtl="0">
              <a:lnSpc>
                <a:spcPct val="100000"/>
              </a:lnSpc>
              <a:spcBef>
                <a:spcPts val="0"/>
              </a:spcBef>
              <a:spcAft>
                <a:spcPts val="0"/>
              </a:spcAft>
              <a:buSzPts val="1020"/>
              <a:buNone/>
            </a:pPr>
            <a:r>
              <a:rPr lang="tr-TR" sz="1400" dirty="0" err="1">
                <a:latin typeface="Consolas"/>
                <a:ea typeface="Consolas"/>
                <a:cs typeface="Consolas"/>
                <a:sym typeface="Consolas"/>
              </a:rPr>
              <a:t>public</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Kare(</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a:t>
            </a:r>
            <a:r>
              <a:rPr lang="tr-TR" sz="1400" dirty="0" err="1">
                <a:latin typeface="Consolas"/>
                <a:ea typeface="Consolas"/>
                <a:cs typeface="Consolas"/>
                <a:sym typeface="Consolas"/>
              </a:rPr>
              <a:t>pEn</a:t>
            </a:r>
            <a:r>
              <a:rPr lang="tr-TR" sz="1400" dirty="0">
                <a:latin typeface="Consolas"/>
                <a:ea typeface="Consolas"/>
                <a:cs typeface="Consolas"/>
                <a:sym typeface="Consolas"/>
              </a:rPr>
              <a:t>) :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a:t>
            </a:r>
            <a:r>
              <a:rPr lang="tr-TR" sz="1400" dirty="0" err="1">
                <a:latin typeface="Consolas"/>
                <a:ea typeface="Consolas"/>
                <a:cs typeface="Consolas"/>
                <a:sym typeface="Consolas"/>
              </a:rPr>
              <a:t>pEn</a:t>
            </a:r>
            <a:r>
              <a:rPr lang="tr-TR" sz="1400" dirty="0">
                <a:latin typeface="Consolas"/>
                <a:ea typeface="Consolas"/>
                <a:cs typeface="Consolas"/>
                <a:sym typeface="Consolas"/>
              </a:rPr>
              <a:t>, </a:t>
            </a:r>
            <a:r>
              <a:rPr lang="tr-TR" sz="1400" dirty="0" err="1">
                <a:latin typeface="Consolas"/>
                <a:ea typeface="Consolas"/>
                <a:cs typeface="Consolas"/>
                <a:sym typeface="Consolas"/>
              </a:rPr>
              <a:t>pEn</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endParaRPr lang="tr-TR" sz="1400" dirty="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(4.0,5.0);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a:t>
            </a:r>
            <a:r>
              <a:rPr lang="tr-TR" sz="1400" dirty="0" err="1">
                <a:latin typeface="Consolas"/>
                <a:ea typeface="Consolas"/>
                <a:cs typeface="Consolas"/>
                <a:sym typeface="Consolas"/>
              </a:rPr>
              <a:t>Dikdörgenin</a:t>
            </a:r>
            <a:r>
              <a:rPr lang="tr-TR" sz="1400" dirty="0">
                <a:latin typeface="Consolas"/>
                <a:ea typeface="Consolas"/>
                <a:cs typeface="Consolas"/>
                <a:sym typeface="Consolas"/>
              </a:rPr>
              <a:t> alanı:" &lt;&lt; </a:t>
            </a:r>
            <a:r>
              <a:rPr lang="tr-TR" sz="1400" dirty="0" err="1">
                <a:latin typeface="Consolas"/>
                <a:ea typeface="Consolas"/>
                <a:cs typeface="Consolas"/>
                <a:sym typeface="Consolas"/>
              </a:rPr>
              <a:t>dikdortgen.alanHesapla</a:t>
            </a: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endParaRPr sz="1400" dirty="0">
              <a:latin typeface="Consolas"/>
              <a:ea typeface="Consolas"/>
              <a:cs typeface="Consolas"/>
              <a:sym typeface="Consolas"/>
            </a:endParaRPr>
          </a:p>
        </p:txBody>
      </p:sp>
      <p:sp>
        <p:nvSpPr>
          <p:cNvPr id="103" name="Google Shape;103;p4"/>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190"/>
              <a:buNone/>
            </a:pPr>
            <a:r>
              <a:rPr lang="tr-TR" sz="2000" b="1" dirty="0">
                <a:solidFill>
                  <a:srgbClr val="0070C0"/>
                </a:solidFill>
              </a:rPr>
              <a:t>Kısır sınıf </a:t>
            </a:r>
            <a:r>
              <a:rPr lang="tr-TR" sz="2000" dirty="0"/>
              <a:t>(</a:t>
            </a:r>
            <a:r>
              <a:rPr lang="tr-TR" sz="2000" dirty="0" err="1">
                <a:solidFill>
                  <a:srgbClr val="C00000"/>
                </a:solidFill>
              </a:rPr>
              <a:t>sealed</a:t>
            </a:r>
            <a:r>
              <a:rPr lang="tr-TR" sz="2000" dirty="0">
                <a:solidFill>
                  <a:srgbClr val="C00000"/>
                </a:solidFill>
              </a:rPr>
              <a:t> </a:t>
            </a:r>
            <a:r>
              <a:rPr lang="tr-TR" sz="2000" dirty="0" err="1">
                <a:solidFill>
                  <a:srgbClr val="C00000"/>
                </a:solidFill>
              </a:rPr>
              <a:t>class</a:t>
            </a:r>
            <a:r>
              <a:rPr lang="tr-TR" sz="2000" dirty="0"/>
              <a:t>) kendisinden türeyen bir sınıf tanımlayamayan bir sınıftır. Kısaca türeyemeyen bir sınıftır. </a:t>
            </a:r>
          </a:p>
          <a:p>
            <a:pPr marL="0" lvl="0" indent="0" algn="ctr" rtl="0">
              <a:lnSpc>
                <a:spcPct val="100000"/>
              </a:lnSpc>
              <a:spcBef>
                <a:spcPts val="0"/>
              </a:spcBef>
              <a:spcAft>
                <a:spcPts val="0"/>
              </a:spcAft>
              <a:buSzPts val="1190"/>
              <a:buNone/>
            </a:pPr>
            <a:r>
              <a:rPr lang="tr-TR" sz="2000" dirty="0"/>
              <a:t> C++ diline 2011 yılında bunu yapabilmek için final anahtar kelimesi (final </a:t>
            </a:r>
            <a:r>
              <a:rPr lang="tr-TR" sz="2000" dirty="0" err="1"/>
              <a:t>keyword</a:t>
            </a:r>
            <a:r>
              <a:rPr lang="tr-TR" sz="2000" dirty="0"/>
              <a:t>) eklenmiştir.</a:t>
            </a:r>
          </a:p>
          <a:p>
            <a:pPr marL="0" lvl="0" indent="0" algn="ctr" rtl="0">
              <a:lnSpc>
                <a:spcPct val="100000"/>
              </a:lnSpc>
              <a:spcBef>
                <a:spcPts val="0"/>
              </a:spcBef>
              <a:spcAft>
                <a:spcPts val="0"/>
              </a:spcAft>
              <a:buSzPts val="1190"/>
              <a:buNone/>
            </a:pPr>
            <a:endParaRPr lang="tr-TR" sz="2000" dirty="0">
              <a:latin typeface="Consolas"/>
              <a:ea typeface="Consolas"/>
              <a:cs typeface="Consolas"/>
              <a:sym typeface="Consolas"/>
            </a:endParaRPr>
          </a:p>
        </p:txBody>
      </p:sp>
    </p:spTree>
    <p:extLst>
      <p:ext uri="{BB962C8B-B14F-4D97-AF65-F5344CB8AC3E}">
        <p14:creationId xmlns:p14="http://schemas.microsoft.com/office/powerpoint/2010/main" val="118458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dirty="0"/>
              <a:t>KISIR (SEALED) YÖNTEM</a:t>
            </a:r>
            <a:endParaRPr dirty="0"/>
          </a:p>
        </p:txBody>
      </p:sp>
      <p:sp>
        <p:nvSpPr>
          <p:cNvPr id="102" name="Google Shape;102;p4"/>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endParaRPr lang="tr-TR" sz="1400" dirty="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class</a:t>
            </a:r>
            <a:r>
              <a:rPr lang="tr-TR" sz="1400" dirty="0">
                <a:latin typeface="Consolas"/>
                <a:ea typeface="Consolas"/>
                <a:cs typeface="Consolas"/>
                <a:sym typeface="Consolas"/>
              </a:rPr>
              <a:t>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 { </a:t>
            </a:r>
            <a:r>
              <a:rPr lang="tr-TR" sz="1400" dirty="0">
                <a:solidFill>
                  <a:schemeClr val="bg1">
                    <a:lumMod val="65000"/>
                  </a:schemeClr>
                </a:solidFill>
                <a:latin typeface="Consolas"/>
                <a:ea typeface="Consolas"/>
                <a:cs typeface="Consolas"/>
                <a:sym typeface="Consolas"/>
              </a:rPr>
              <a:t>//Somut </a:t>
            </a:r>
            <a:r>
              <a:rPr lang="tr-TR" sz="1400" dirty="0" err="1">
                <a:solidFill>
                  <a:schemeClr val="bg1">
                    <a:lumMod val="65000"/>
                  </a:schemeClr>
                </a:solidFill>
                <a:latin typeface="Consolas"/>
                <a:ea typeface="Consolas"/>
                <a:cs typeface="Consolas"/>
                <a:sym typeface="Consolas"/>
              </a:rPr>
              <a:t>Dikdirtgen</a:t>
            </a:r>
            <a:r>
              <a:rPr lang="tr-TR" sz="1400" dirty="0">
                <a:solidFill>
                  <a:schemeClr val="bg1">
                    <a:lumMod val="65000"/>
                  </a:schemeClr>
                </a:solidFill>
                <a:latin typeface="Consolas"/>
                <a:ea typeface="Consolas"/>
                <a:cs typeface="Consolas"/>
                <a:sym typeface="Consolas"/>
              </a:rPr>
              <a:t> Sınıfı</a:t>
            </a:r>
          </a:p>
          <a:p>
            <a:pPr marL="0" lvl="0" indent="0" algn="l" rtl="0">
              <a:lnSpc>
                <a:spcPct val="100000"/>
              </a:lnSpc>
              <a:spcBef>
                <a:spcPts val="0"/>
              </a:spcBef>
              <a:spcAft>
                <a:spcPts val="0"/>
              </a:spcAft>
              <a:buSzPts val="1020"/>
              <a:buNone/>
            </a:pPr>
            <a:r>
              <a:rPr lang="tr-TR" sz="1400" dirty="0" err="1">
                <a:latin typeface="Consolas"/>
                <a:ea typeface="Consolas"/>
                <a:cs typeface="Consolas"/>
                <a:sym typeface="Consolas"/>
              </a:rPr>
              <a:t>public</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virtual</a:t>
            </a: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a:t>
            </a:r>
            <a:r>
              <a:rPr lang="tr-TR" sz="1400" dirty="0" err="1">
                <a:latin typeface="Consolas"/>
                <a:ea typeface="Consolas"/>
                <a:cs typeface="Consolas"/>
                <a:sym typeface="Consolas"/>
              </a:rPr>
              <a:t>alanHesapla</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return en*boy;</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virtual</a:t>
            </a: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a:t>
            </a:r>
            <a:r>
              <a:rPr lang="tr-TR" sz="1400" dirty="0" err="1">
                <a:latin typeface="Consolas"/>
                <a:ea typeface="Consolas"/>
                <a:cs typeface="Consolas"/>
                <a:sym typeface="Consolas"/>
              </a:rPr>
              <a:t>kisaKenar</a:t>
            </a:r>
            <a:r>
              <a:rPr lang="tr-TR" sz="1400" dirty="0">
                <a:latin typeface="Consolas"/>
                <a:ea typeface="Consolas"/>
                <a:cs typeface="Consolas"/>
                <a:sym typeface="Consolas"/>
              </a:rPr>
              <a:t>() </a:t>
            </a:r>
            <a:r>
              <a:rPr lang="tr-TR" sz="1400" dirty="0">
                <a:solidFill>
                  <a:srgbClr val="C00000"/>
                </a:solidFill>
                <a:highlight>
                  <a:srgbClr val="FFFF00"/>
                </a:highlight>
                <a:latin typeface="Consolas"/>
                <a:ea typeface="Consolas"/>
                <a:cs typeface="Consolas"/>
                <a:sym typeface="Consolas"/>
              </a:rPr>
              <a:t>final</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return (en&gt;boy)?</a:t>
            </a:r>
            <a:r>
              <a:rPr lang="tr-TR" sz="1400" dirty="0" err="1">
                <a:latin typeface="Consolas"/>
                <a:ea typeface="Consolas"/>
                <a:cs typeface="Consolas"/>
                <a:sym typeface="Consolas"/>
              </a:rPr>
              <a:t>boy:en</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(float </a:t>
            </a:r>
            <a:r>
              <a:rPr lang="tr-TR" sz="1400" dirty="0" err="1">
                <a:latin typeface="Consolas"/>
                <a:ea typeface="Consolas"/>
                <a:cs typeface="Consolas"/>
                <a:sym typeface="Consolas"/>
              </a:rPr>
              <a:t>pEn,float</a:t>
            </a:r>
            <a:r>
              <a:rPr lang="tr-TR" sz="1400" dirty="0">
                <a:latin typeface="Consolas"/>
                <a:ea typeface="Consolas"/>
                <a:cs typeface="Consolas"/>
                <a:sym typeface="Consolas"/>
              </a:rPr>
              <a:t> </a:t>
            </a:r>
            <a:r>
              <a:rPr lang="tr-TR" sz="1400" dirty="0" err="1">
                <a:latin typeface="Consolas"/>
                <a:ea typeface="Consolas"/>
                <a:cs typeface="Consolas"/>
                <a:sym typeface="Consolas"/>
              </a:rPr>
              <a:t>pBoy</a:t>
            </a:r>
            <a:r>
              <a:rPr lang="tr-TR" sz="1400" dirty="0">
                <a:latin typeface="Consolas"/>
                <a:ea typeface="Consolas"/>
                <a:cs typeface="Consolas"/>
                <a:sym typeface="Consolas"/>
              </a:rPr>
              <a:t>): en(</a:t>
            </a:r>
            <a:r>
              <a:rPr lang="tr-TR" sz="1400" dirty="0" err="1">
                <a:latin typeface="Consolas"/>
                <a:ea typeface="Consolas"/>
                <a:cs typeface="Consolas"/>
                <a:sym typeface="Consolas"/>
              </a:rPr>
              <a:t>pEn</a:t>
            </a:r>
            <a:r>
              <a:rPr lang="tr-TR" sz="1400" dirty="0">
                <a:latin typeface="Consolas"/>
                <a:ea typeface="Consolas"/>
                <a:cs typeface="Consolas"/>
                <a:sym typeface="Consolas"/>
              </a:rPr>
              <a:t>),boy(</a:t>
            </a:r>
            <a:r>
              <a:rPr lang="tr-TR" sz="1400" dirty="0" err="1">
                <a:latin typeface="Consolas"/>
                <a:ea typeface="Consolas"/>
                <a:cs typeface="Consolas"/>
                <a:sym typeface="Consolas"/>
              </a:rPr>
              <a:t>pBoy</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err="1">
                <a:latin typeface="Consolas"/>
                <a:ea typeface="Consolas"/>
                <a:cs typeface="Consolas"/>
                <a:sym typeface="Consolas"/>
              </a:rPr>
              <a:t>private</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en, boy;</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class</a:t>
            </a:r>
            <a:r>
              <a:rPr lang="tr-TR" sz="1400" dirty="0">
                <a:latin typeface="Consolas"/>
                <a:ea typeface="Consolas"/>
                <a:cs typeface="Consolas"/>
                <a:sym typeface="Consolas"/>
              </a:rPr>
              <a:t> Kare: </a:t>
            </a:r>
            <a:r>
              <a:rPr lang="tr-TR" sz="1400" dirty="0" err="1">
                <a:latin typeface="Consolas"/>
                <a:ea typeface="Consolas"/>
                <a:cs typeface="Consolas"/>
                <a:sym typeface="Consolas"/>
              </a:rPr>
              <a:t>public</a:t>
            </a:r>
            <a:r>
              <a:rPr lang="tr-TR" sz="1400" dirty="0">
                <a:latin typeface="Consolas"/>
                <a:ea typeface="Consolas"/>
                <a:cs typeface="Consolas"/>
                <a:sym typeface="Consolas"/>
              </a:rPr>
              <a:t>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 {  </a:t>
            </a:r>
          </a:p>
          <a:p>
            <a:pPr marL="0" lvl="0" indent="0" algn="l" rtl="0">
              <a:lnSpc>
                <a:spcPct val="100000"/>
              </a:lnSpc>
              <a:spcBef>
                <a:spcPts val="0"/>
              </a:spcBef>
              <a:spcAft>
                <a:spcPts val="0"/>
              </a:spcAft>
              <a:buSzPts val="1020"/>
              <a:buNone/>
            </a:pPr>
            <a:r>
              <a:rPr lang="tr-TR" sz="1400" dirty="0" err="1">
                <a:latin typeface="Consolas"/>
                <a:ea typeface="Consolas"/>
                <a:cs typeface="Consolas"/>
                <a:sym typeface="Consolas"/>
              </a:rPr>
              <a:t>public</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a:t>
            </a:r>
            <a:r>
              <a:rPr lang="tr-TR" sz="1400" dirty="0" err="1">
                <a:latin typeface="Consolas"/>
                <a:ea typeface="Consolas"/>
                <a:cs typeface="Consolas"/>
                <a:sym typeface="Consolas"/>
              </a:rPr>
              <a:t>kisaKenar</a:t>
            </a:r>
            <a:r>
              <a:rPr lang="tr-TR" sz="1400" dirty="0">
                <a:latin typeface="Consolas"/>
                <a:ea typeface="Consolas"/>
                <a:cs typeface="Consolas"/>
                <a:sym typeface="Consolas"/>
              </a:rPr>
              <a:t>() </a:t>
            </a:r>
            <a:r>
              <a:rPr lang="tr-TR" sz="1400" dirty="0" err="1">
                <a:latin typeface="Consolas"/>
                <a:ea typeface="Consolas"/>
                <a:cs typeface="Consolas"/>
                <a:sym typeface="Consolas"/>
              </a:rPr>
              <a:t>overide</a:t>
            </a:r>
            <a:r>
              <a:rPr lang="tr-TR" sz="1400" dirty="0">
                <a:latin typeface="Consolas"/>
                <a:ea typeface="Consolas"/>
                <a:cs typeface="Consolas"/>
                <a:sym typeface="Consolas"/>
              </a:rPr>
              <a:t> {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//HATA: Dikdörtgen sınıfında </a:t>
            </a:r>
            <a:r>
              <a:rPr lang="tr-TR" sz="1400" dirty="0" err="1">
                <a:solidFill>
                  <a:schemeClr val="bg1">
                    <a:lumMod val="65000"/>
                  </a:schemeClr>
                </a:solidFill>
                <a:latin typeface="Consolas"/>
                <a:ea typeface="Consolas"/>
                <a:cs typeface="Consolas"/>
                <a:sym typeface="Consolas"/>
              </a:rPr>
              <a:t>kisaKenar</a:t>
            </a:r>
            <a:r>
              <a:rPr lang="tr-TR" sz="1400" dirty="0">
                <a:solidFill>
                  <a:schemeClr val="bg1">
                    <a:lumMod val="65000"/>
                  </a:schemeClr>
                </a:solidFill>
                <a:latin typeface="Consolas"/>
                <a:ea typeface="Consolas"/>
                <a:cs typeface="Consolas"/>
                <a:sym typeface="Consolas"/>
              </a:rPr>
              <a:t> yöntemi final ile tanımlanmış</a:t>
            </a:r>
          </a:p>
          <a:p>
            <a:pPr marL="0" lvl="0" indent="0" algn="l" rtl="0">
              <a:lnSpc>
                <a:spcPct val="100000"/>
              </a:lnSpc>
              <a:spcBef>
                <a:spcPts val="0"/>
              </a:spcBef>
              <a:spcAft>
                <a:spcPts val="0"/>
              </a:spcAft>
              <a:buSzPts val="1020"/>
              <a:buNone/>
            </a:pPr>
            <a:r>
              <a:rPr lang="tr-TR" sz="1400" dirty="0">
                <a:solidFill>
                  <a:schemeClr val="bg1">
                    <a:lumMod val="65000"/>
                  </a:schemeClr>
                </a:solidFill>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return 0.0;</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Kare(float </a:t>
            </a:r>
            <a:r>
              <a:rPr lang="tr-TR" sz="1400" dirty="0" err="1">
                <a:latin typeface="Consolas"/>
                <a:ea typeface="Consolas"/>
                <a:cs typeface="Consolas"/>
                <a:sym typeface="Consolas"/>
              </a:rPr>
              <a:t>pEn</a:t>
            </a:r>
            <a:r>
              <a:rPr lang="tr-TR" sz="1400" dirty="0">
                <a:latin typeface="Consolas"/>
                <a:ea typeface="Consolas"/>
                <a:cs typeface="Consolas"/>
                <a:sym typeface="Consolas"/>
              </a:rPr>
              <a:t>) :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a:t>
            </a:r>
            <a:r>
              <a:rPr lang="tr-TR" sz="1400" dirty="0" err="1">
                <a:latin typeface="Consolas"/>
                <a:ea typeface="Consolas"/>
                <a:cs typeface="Consolas"/>
                <a:sym typeface="Consolas"/>
              </a:rPr>
              <a:t>pEn</a:t>
            </a:r>
            <a:r>
              <a:rPr lang="tr-TR" sz="1400" dirty="0">
                <a:latin typeface="Consolas"/>
                <a:ea typeface="Consolas"/>
                <a:cs typeface="Consolas"/>
                <a:sym typeface="Consolas"/>
              </a:rPr>
              <a:t>, </a:t>
            </a:r>
            <a:r>
              <a:rPr lang="tr-TR" sz="1400" dirty="0" err="1">
                <a:latin typeface="Consolas"/>
                <a:ea typeface="Consolas"/>
                <a:cs typeface="Consolas"/>
                <a:sym typeface="Consolas"/>
              </a:rPr>
              <a:t>pEn</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 </a:t>
            </a:r>
            <a:r>
              <a:rPr lang="tr-TR" sz="1400" dirty="0" err="1">
                <a:latin typeface="Consolas"/>
                <a:ea typeface="Consolas"/>
                <a:cs typeface="Consolas"/>
                <a:sym typeface="Consolas"/>
              </a:rPr>
              <a:t>dikdortgen</a:t>
            </a:r>
            <a:r>
              <a:rPr lang="tr-TR" sz="1400" dirty="0">
                <a:latin typeface="Consolas"/>
                <a:ea typeface="Consolas"/>
                <a:cs typeface="Consolas"/>
                <a:sym typeface="Consolas"/>
              </a:rPr>
              <a:t>(4.0,5.0);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a:t>
            </a:r>
            <a:r>
              <a:rPr lang="tr-TR" sz="1400" dirty="0" err="1">
                <a:latin typeface="Consolas"/>
                <a:ea typeface="Consolas"/>
                <a:cs typeface="Consolas"/>
                <a:sym typeface="Consolas"/>
              </a:rPr>
              <a:t>Dikdörgenin</a:t>
            </a:r>
            <a:r>
              <a:rPr lang="tr-TR" sz="1400" dirty="0">
                <a:latin typeface="Consolas"/>
                <a:ea typeface="Consolas"/>
                <a:cs typeface="Consolas"/>
                <a:sym typeface="Consolas"/>
              </a:rPr>
              <a:t> kısa kenarı:" &lt;&lt; </a:t>
            </a:r>
            <a:r>
              <a:rPr lang="tr-TR" sz="1400" dirty="0" err="1">
                <a:latin typeface="Consolas"/>
                <a:ea typeface="Consolas"/>
                <a:cs typeface="Consolas"/>
                <a:sym typeface="Consolas"/>
              </a:rPr>
              <a:t>dikdortgen.kisaKenar</a:t>
            </a: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endParaRPr sz="1400" dirty="0">
              <a:latin typeface="Consolas"/>
              <a:ea typeface="Consolas"/>
              <a:cs typeface="Consolas"/>
              <a:sym typeface="Consolas"/>
            </a:endParaRPr>
          </a:p>
        </p:txBody>
      </p:sp>
      <p:sp>
        <p:nvSpPr>
          <p:cNvPr id="103" name="Google Shape;103;p4"/>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190"/>
              <a:buNone/>
            </a:pPr>
            <a:r>
              <a:rPr lang="tr-TR" sz="2000" dirty="0"/>
              <a:t>Final anahtar kelimesi bir sınıfta sadece yöntemler için de kullanılabilir. Bu durumda türeyen sınıfta bu yöntem geçersiz kılınamaz (</a:t>
            </a:r>
            <a:r>
              <a:rPr lang="tr-TR" sz="2000" dirty="0" err="1"/>
              <a:t>override</a:t>
            </a:r>
            <a:r>
              <a:rPr lang="tr-TR" sz="2000" dirty="0"/>
              <a:t>);</a:t>
            </a:r>
          </a:p>
          <a:p>
            <a:pPr marL="0" lvl="0" indent="0" algn="ctr" rtl="0">
              <a:lnSpc>
                <a:spcPct val="100000"/>
              </a:lnSpc>
              <a:spcBef>
                <a:spcPts val="0"/>
              </a:spcBef>
              <a:spcAft>
                <a:spcPts val="0"/>
              </a:spcAft>
              <a:buSzPts val="1190"/>
              <a:buNone/>
            </a:pPr>
            <a:endParaRPr lang="tr-TR" sz="2000" dirty="0">
              <a:latin typeface="Consolas"/>
              <a:ea typeface="Consolas"/>
              <a:cs typeface="Consolas"/>
              <a:sym typeface="Consolas"/>
            </a:endParaRPr>
          </a:p>
        </p:txBody>
      </p:sp>
    </p:spTree>
    <p:extLst>
      <p:ext uri="{BB962C8B-B14F-4D97-AF65-F5344CB8AC3E}">
        <p14:creationId xmlns:p14="http://schemas.microsoft.com/office/powerpoint/2010/main" val="242667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6000"/>
              <a:buFont typeface="Cambria"/>
              <a:buNone/>
            </a:pPr>
            <a:r>
              <a:rPr lang="tr-TR" dirty="0"/>
              <a:t>3. SINIF TASARLAMA İLKELERİ</a:t>
            </a:r>
            <a:br>
              <a:rPr lang="tr-TR" dirty="0"/>
            </a:br>
            <a:r>
              <a:rPr lang="tr-TR" dirty="0"/>
              <a:t>(SOLID PRINCIPLES)</a:t>
            </a:r>
            <a:endParaRPr dirty="0"/>
          </a:p>
        </p:txBody>
      </p:sp>
      <p:sp>
        <p:nvSpPr>
          <p:cNvPr id="95" name="Google Shape;95;p3"/>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70"/>
              <a:buNone/>
            </a:pPr>
            <a:endParaRPr/>
          </a:p>
        </p:txBody>
      </p:sp>
    </p:spTree>
    <p:extLst>
      <p:ext uri="{BB962C8B-B14F-4D97-AF65-F5344CB8AC3E}">
        <p14:creationId xmlns:p14="http://schemas.microsoft.com/office/powerpoint/2010/main" val="62226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SINIF TASARLAMA İLKELERİ</a:t>
            </a:r>
            <a:endParaRPr lang="tr-TR" dirty="0">
              <a:solidFill>
                <a:schemeClr val="tx1"/>
              </a:solidFill>
            </a:endParaRPr>
          </a:p>
        </p:txBody>
      </p:sp>
      <p:sp>
        <p:nvSpPr>
          <p:cNvPr id="3" name="İçerik Yer Tutucusu 2"/>
          <p:cNvSpPr>
            <a:spLocks noGrp="1"/>
          </p:cNvSpPr>
          <p:nvPr>
            <p:ph sz="half" idx="1"/>
          </p:nvPr>
        </p:nvSpPr>
        <p:spPr/>
        <p:txBody>
          <a:bodyPr>
            <a:normAutofit/>
          </a:bodyPr>
          <a:lstStyle/>
          <a:p>
            <a:pPr marL="0" indent="0">
              <a:buNone/>
            </a:pPr>
            <a:r>
              <a:rPr lang="tr-TR" b="1" dirty="0">
                <a:solidFill>
                  <a:srgbClr val="0070C0"/>
                </a:solidFill>
              </a:rPr>
              <a:t>Tek Sorumluluk İlkesi</a:t>
            </a:r>
            <a:r>
              <a:rPr lang="tr-TR" dirty="0"/>
              <a:t> (</a:t>
            </a:r>
            <a:r>
              <a:rPr lang="tr-TR" dirty="0">
                <a:highlight>
                  <a:srgbClr val="FFFF00"/>
                </a:highlight>
              </a:rPr>
              <a:t>S</a:t>
            </a:r>
            <a:r>
              <a:rPr lang="tr-TR" dirty="0"/>
              <a:t>ingle </a:t>
            </a:r>
            <a:r>
              <a:rPr lang="tr-TR" dirty="0" err="1"/>
              <a:t>Responsibility</a:t>
            </a:r>
            <a:r>
              <a:rPr lang="tr-TR" dirty="0"/>
              <a:t> </a:t>
            </a:r>
            <a:r>
              <a:rPr lang="tr-TR" dirty="0" err="1"/>
              <a:t>Principle</a:t>
            </a:r>
            <a:r>
              <a:rPr lang="tr-TR" dirty="0"/>
              <a:t>-SRP):</a:t>
            </a:r>
          </a:p>
          <a:p>
            <a:pPr marL="0" indent="0">
              <a:buNone/>
            </a:pPr>
            <a:r>
              <a:rPr lang="tr-TR" dirty="0"/>
              <a:t>Sınıflar, tasarlanırken birden fazla işten sorumlu tutulmamalıdır. Mümkün olduğunca bir işle ilgili olarak tasarlanmalıdır. Bir sınıfın tek bir şey yapması gerektiğini ve dolayısıyla değişmesi için tek bir nedeninin olması gerektiğini belirtir.</a:t>
            </a:r>
          </a:p>
          <a:p>
            <a:pPr marL="0" indent="0">
              <a:buNone/>
            </a:pPr>
            <a:endParaRPr lang="tr-TR" dirty="0"/>
          </a:p>
        </p:txBody>
      </p:sp>
      <p:sp>
        <p:nvSpPr>
          <p:cNvPr id="4" name="İçerik Yer Tutucusu 3"/>
          <p:cNvSpPr>
            <a:spLocks noGrp="1"/>
          </p:cNvSpPr>
          <p:nvPr>
            <p:ph sz="half" idx="2"/>
          </p:nvPr>
        </p:nvSpPr>
        <p:spPr/>
        <p:txBody>
          <a:bodyPr>
            <a:normAutofit/>
          </a:bodyPr>
          <a:lstStyle/>
          <a:p>
            <a:pPr marL="0" indent="0">
              <a:buNone/>
            </a:pPr>
            <a:r>
              <a:rPr lang="tr-TR" dirty="0">
                <a:solidFill>
                  <a:srgbClr val="0070C0"/>
                </a:solidFill>
              </a:rPr>
              <a:t>Açık-Kapalı İlkesi </a:t>
            </a:r>
            <a:r>
              <a:rPr lang="tr-TR" dirty="0"/>
              <a:t>(</a:t>
            </a:r>
            <a:r>
              <a:rPr lang="tr-TR" dirty="0">
                <a:highlight>
                  <a:srgbClr val="FFFF00"/>
                </a:highlight>
              </a:rPr>
              <a:t>O</a:t>
            </a:r>
            <a:r>
              <a:rPr lang="tr-TR" dirty="0"/>
              <a:t>pen </a:t>
            </a:r>
            <a:r>
              <a:rPr lang="tr-TR" dirty="0" err="1"/>
              <a:t>Closed</a:t>
            </a:r>
            <a:r>
              <a:rPr lang="tr-TR" dirty="0"/>
              <a:t> </a:t>
            </a:r>
            <a:r>
              <a:rPr lang="tr-TR" dirty="0" err="1"/>
              <a:t>Principle</a:t>
            </a:r>
            <a:r>
              <a:rPr lang="tr-TR" dirty="0"/>
              <a:t>-OCP):</a:t>
            </a:r>
          </a:p>
          <a:p>
            <a:pPr marL="0" indent="0">
              <a:buNone/>
            </a:pPr>
            <a:r>
              <a:rPr lang="tr-TR" dirty="0"/>
              <a:t>Sınıflar, değişikliklere kapalı (</a:t>
            </a:r>
            <a:r>
              <a:rPr lang="tr-TR" dirty="0" err="1"/>
              <a:t>closed</a:t>
            </a:r>
            <a:r>
              <a:rPr lang="tr-TR" dirty="0"/>
              <a:t> for </a:t>
            </a:r>
            <a:r>
              <a:rPr lang="tr-TR" dirty="0" err="1"/>
              <a:t>modification</a:t>
            </a:r>
            <a:r>
              <a:rPr lang="tr-TR" dirty="0"/>
              <a:t>) eklentilere açık (</a:t>
            </a:r>
            <a:r>
              <a:rPr lang="tr-TR" dirty="0" err="1"/>
              <a:t>open</a:t>
            </a:r>
            <a:r>
              <a:rPr lang="tr-TR" dirty="0"/>
              <a:t> for </a:t>
            </a:r>
            <a:r>
              <a:rPr lang="tr-TR" dirty="0" err="1"/>
              <a:t>extension</a:t>
            </a:r>
            <a:r>
              <a:rPr lang="tr-TR" dirty="0"/>
              <a:t>) şekilde tasarlanmalıdır. Bu şekilde değişikliklere açık genişleyebilir modüllere sahip oluruz. Değişikliklere kapalı olmak, mevcut bir sınıfın kodunu değiştirmemek anlamına gelirken, eklentilere açık olma yeni işlevler eklemek anlamına gelir.</a:t>
            </a:r>
          </a:p>
          <a:p>
            <a:pPr marL="0" indent="0">
              <a:buNone/>
            </a:pPr>
            <a:endParaRPr lang="tr-TR" dirty="0"/>
          </a:p>
        </p:txBody>
      </p:sp>
    </p:spTree>
    <p:extLst>
      <p:ext uri="{BB962C8B-B14F-4D97-AF65-F5344CB8AC3E}">
        <p14:creationId xmlns:p14="http://schemas.microsoft.com/office/powerpoint/2010/main" val="351271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SINIF TASARLAMA İLKELERİ</a:t>
            </a:r>
            <a:endParaRPr lang="tr-TR" dirty="0">
              <a:solidFill>
                <a:schemeClr val="tx1"/>
              </a:solidFill>
            </a:endParaRPr>
          </a:p>
        </p:txBody>
      </p:sp>
      <p:sp>
        <p:nvSpPr>
          <p:cNvPr id="3" name="İçerik Yer Tutucusu 2"/>
          <p:cNvSpPr>
            <a:spLocks noGrp="1"/>
          </p:cNvSpPr>
          <p:nvPr>
            <p:ph sz="half" idx="1"/>
          </p:nvPr>
        </p:nvSpPr>
        <p:spPr/>
        <p:txBody>
          <a:bodyPr>
            <a:normAutofit fontScale="85000" lnSpcReduction="10000"/>
          </a:bodyPr>
          <a:lstStyle/>
          <a:p>
            <a:pPr marL="0" indent="0">
              <a:buNone/>
            </a:pPr>
            <a:r>
              <a:rPr lang="tr-TR" b="1" dirty="0" err="1">
                <a:solidFill>
                  <a:srgbClr val="0070C0"/>
                </a:solidFill>
              </a:rPr>
              <a:t>Liskov</a:t>
            </a:r>
            <a:r>
              <a:rPr lang="tr-TR" b="1" dirty="0">
                <a:solidFill>
                  <a:srgbClr val="0070C0"/>
                </a:solidFill>
              </a:rPr>
              <a:t> İkame İlkesi </a:t>
            </a:r>
            <a:r>
              <a:rPr lang="tr-TR" dirty="0"/>
              <a:t>(</a:t>
            </a:r>
            <a:r>
              <a:rPr lang="tr-TR" dirty="0" err="1">
                <a:highlight>
                  <a:srgbClr val="FFFF00"/>
                </a:highlight>
              </a:rPr>
              <a:t>L</a:t>
            </a:r>
            <a:r>
              <a:rPr lang="tr-TR" dirty="0" err="1"/>
              <a:t>iskov</a:t>
            </a:r>
            <a:r>
              <a:rPr lang="tr-TR" dirty="0"/>
              <a:t> </a:t>
            </a:r>
            <a:r>
              <a:rPr lang="tr-TR" dirty="0" err="1"/>
              <a:t>Substitution</a:t>
            </a:r>
            <a:r>
              <a:rPr lang="tr-TR" dirty="0"/>
              <a:t> </a:t>
            </a:r>
            <a:r>
              <a:rPr lang="tr-TR" dirty="0" err="1"/>
              <a:t>Principle</a:t>
            </a:r>
            <a:r>
              <a:rPr lang="tr-TR" dirty="0"/>
              <a:t>-LSP):</a:t>
            </a:r>
          </a:p>
          <a:p>
            <a:pPr marL="0" indent="0">
              <a:buNone/>
            </a:pPr>
            <a:r>
              <a:rPr lang="tr-TR" dirty="0"/>
              <a:t>Alt sınıflar türediği sınıfların yerine konulabilmelidir. Bu prensipten ilk olarak Barbar </a:t>
            </a:r>
            <a:r>
              <a:rPr lang="tr-TR" dirty="0" err="1"/>
              <a:t>Liskov</a:t>
            </a:r>
            <a:r>
              <a:rPr lang="tr-TR" dirty="0"/>
              <a:t> tarafından bahsedilmiştir. Alt sınıflar, türediği sınıf davranışlarıyla kullanılabilmelidir.  Burada amaç, alt sınıfların daha çok değişebileceği göz önüne alınarak değişimlerden an az şekilde etkilenmektir.</a:t>
            </a:r>
          </a:p>
          <a:p>
            <a:pPr marL="0" indent="0">
              <a:buNone/>
            </a:pPr>
            <a:r>
              <a:rPr lang="tr-TR" dirty="0"/>
              <a:t>Türemiş sınıfından bir nesneyi, Taban sınıfından bir nesne bekleyen herhangi bir yönteme parametre olarak geçirdiğimizde yöntemin herhangi bir tuhaf çıktı vermemesi gerektiği anlamına gelir. Bu beklenen davranıştır, çünkü kalıtım kullandığımızda alt sınıfın, üst sınıfın sahip olduğu her şeyi miras aldığını varsayarız. Alt sınıf davranışı genişletir ancak asla daraltmaz. Dolayısıyla bir sınıf bu ilkeye uymadığında, tespit edilmesi zor bazı kötü hatalara yol açar.</a:t>
            </a:r>
          </a:p>
          <a:p>
            <a:pPr marL="0" indent="0">
              <a:buNone/>
            </a:pPr>
            <a:endParaRPr lang="tr-TR" dirty="0"/>
          </a:p>
        </p:txBody>
      </p:sp>
      <p:sp>
        <p:nvSpPr>
          <p:cNvPr id="4" name="İçerik Yer Tutucusu 3"/>
          <p:cNvSpPr>
            <a:spLocks noGrp="1"/>
          </p:cNvSpPr>
          <p:nvPr>
            <p:ph sz="half" idx="2"/>
          </p:nvPr>
        </p:nvSpPr>
        <p:spPr/>
        <p:txBody>
          <a:bodyPr>
            <a:normAutofit fontScale="85000" lnSpcReduction="10000"/>
          </a:bodyPr>
          <a:lstStyle/>
          <a:p>
            <a:pPr marL="0" indent="0">
              <a:buNone/>
            </a:pPr>
            <a:r>
              <a:rPr lang="tr-TR" b="1" dirty="0"/>
              <a:t>Ara Yüzleri Ayırma İlkesi </a:t>
            </a:r>
            <a:r>
              <a:rPr lang="tr-TR" dirty="0"/>
              <a:t>(</a:t>
            </a:r>
            <a:r>
              <a:rPr lang="tr-TR" dirty="0">
                <a:highlight>
                  <a:srgbClr val="FFFF00"/>
                </a:highlight>
              </a:rPr>
              <a:t>I</a:t>
            </a:r>
            <a:r>
              <a:rPr lang="tr-TR" dirty="0"/>
              <a:t>nterface </a:t>
            </a:r>
            <a:r>
              <a:rPr lang="tr-TR" dirty="0" err="1"/>
              <a:t>Segregation</a:t>
            </a:r>
            <a:r>
              <a:rPr lang="tr-TR" dirty="0"/>
              <a:t> </a:t>
            </a:r>
            <a:r>
              <a:rPr lang="tr-TR" dirty="0" err="1"/>
              <a:t>Principle</a:t>
            </a:r>
            <a:r>
              <a:rPr lang="tr-TR" dirty="0"/>
              <a:t>-ISP):</a:t>
            </a:r>
          </a:p>
          <a:p>
            <a:pPr marL="0" indent="0">
              <a:buNone/>
            </a:pPr>
            <a:r>
              <a:rPr lang="tr-TR" dirty="0"/>
              <a:t>Genel amaçlı ara yüzler yerine istemciye bağlı ara yüzler tasarlanmalıdır. Yani roller, birbirinden ayrı olacak şekilde tanımlanmalıdır. Birden fazla rol tek bir rol altında olacak şekilde düşünülmemelidir. Bu nedenle buna rollerin ayrılması prensibi (Role </a:t>
            </a:r>
            <a:r>
              <a:rPr lang="tr-TR" dirty="0" err="1"/>
              <a:t>Segregation</a:t>
            </a:r>
            <a:r>
              <a:rPr lang="tr-TR" dirty="0"/>
              <a:t> </a:t>
            </a:r>
            <a:r>
              <a:rPr lang="tr-TR" dirty="0" err="1"/>
              <a:t>Principle</a:t>
            </a:r>
            <a:r>
              <a:rPr lang="tr-TR" dirty="0"/>
              <a:t>-RSP) olarak da adlandırılır.</a:t>
            </a:r>
          </a:p>
          <a:p>
            <a:pPr marL="0" indent="0">
              <a:buNone/>
            </a:pPr>
            <a:endParaRPr lang="tr-TR" dirty="0"/>
          </a:p>
        </p:txBody>
      </p:sp>
    </p:spTree>
    <p:extLst>
      <p:ext uri="{BB962C8B-B14F-4D97-AF65-F5344CB8AC3E}">
        <p14:creationId xmlns:p14="http://schemas.microsoft.com/office/powerpoint/2010/main" val="343018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SINIF TASARLAMA İLKELERİ</a:t>
            </a:r>
            <a:endParaRPr lang="tr-TR" dirty="0">
              <a:solidFill>
                <a:schemeClr val="tx1"/>
              </a:solidFill>
            </a:endParaRPr>
          </a:p>
        </p:txBody>
      </p:sp>
      <p:sp>
        <p:nvSpPr>
          <p:cNvPr id="3" name="İçerik Yer Tutucusu 2"/>
          <p:cNvSpPr>
            <a:spLocks noGrp="1"/>
          </p:cNvSpPr>
          <p:nvPr>
            <p:ph sz="half" idx="1"/>
          </p:nvPr>
        </p:nvSpPr>
        <p:spPr/>
        <p:txBody>
          <a:bodyPr>
            <a:normAutofit/>
          </a:bodyPr>
          <a:lstStyle/>
          <a:p>
            <a:pPr marL="0" indent="0">
              <a:buNone/>
            </a:pPr>
            <a:r>
              <a:rPr lang="tr-TR" b="1" dirty="0">
                <a:solidFill>
                  <a:srgbClr val="0070C0"/>
                </a:solidFill>
              </a:rPr>
              <a:t>Bağımlılıkları Ters Çevirme İlkesi </a:t>
            </a:r>
            <a:r>
              <a:rPr lang="tr-TR" dirty="0"/>
              <a:t>(</a:t>
            </a:r>
            <a:r>
              <a:rPr lang="tr-TR" dirty="0" err="1">
                <a:highlight>
                  <a:srgbClr val="FFFF00"/>
                </a:highlight>
              </a:rPr>
              <a:t>D</a:t>
            </a:r>
            <a:r>
              <a:rPr lang="tr-TR" dirty="0" err="1"/>
              <a:t>ependency</a:t>
            </a:r>
            <a:r>
              <a:rPr lang="tr-TR" dirty="0"/>
              <a:t> </a:t>
            </a:r>
            <a:r>
              <a:rPr lang="tr-TR" dirty="0" err="1"/>
              <a:t>Inversion</a:t>
            </a:r>
            <a:r>
              <a:rPr lang="tr-TR" dirty="0"/>
              <a:t> </a:t>
            </a:r>
            <a:r>
              <a:rPr lang="tr-TR" dirty="0" err="1"/>
              <a:t>Principle</a:t>
            </a:r>
            <a:r>
              <a:rPr lang="tr-TR" dirty="0"/>
              <a:t>-DMP):</a:t>
            </a:r>
          </a:p>
          <a:p>
            <a:pPr marL="0" indent="0">
              <a:buNone/>
            </a:pPr>
            <a:r>
              <a:rPr lang="tr-TR" dirty="0"/>
              <a:t>Sınıflarımızın somut sınıflara ve fonksiyonlara değil, ara yüzlere veya soyut sınıflara bağlı olması gerektiğini belirtir. Nesne yönelimli programlamanın en önemli ilkesidir. Aslında bu ilke ile açık-kapalı ilkesi doğrudan birbiriyle ilişkilidir.</a:t>
            </a:r>
          </a:p>
          <a:p>
            <a:pPr marL="0" indent="0">
              <a:buNone/>
            </a:pPr>
            <a:endParaRPr lang="tr-TR" dirty="0"/>
          </a:p>
        </p:txBody>
      </p:sp>
      <p:sp>
        <p:nvSpPr>
          <p:cNvPr id="4" name="İçerik Yer Tutucusu 3"/>
          <p:cNvSpPr>
            <a:spLocks noGrp="1"/>
          </p:cNvSpPr>
          <p:nvPr>
            <p:ph sz="half" idx="2"/>
          </p:nvPr>
        </p:nvSpPr>
        <p:spPr/>
        <p:txBody>
          <a:bodyPr>
            <a:normAutofit/>
          </a:bodyPr>
          <a:lstStyle/>
          <a:p>
            <a:pPr marL="0" indent="0">
              <a:buNone/>
            </a:pPr>
            <a:endParaRPr lang="tr-TR" dirty="0"/>
          </a:p>
        </p:txBody>
      </p:sp>
    </p:spTree>
    <p:extLst>
      <p:ext uri="{BB962C8B-B14F-4D97-AF65-F5344CB8AC3E}">
        <p14:creationId xmlns:p14="http://schemas.microsoft.com/office/powerpoint/2010/main" val="3439471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3"/>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dirty="0"/>
              <a:t>DINLEDIĞINIZ IÇIN TEŞEKKÜR EDERIM.</a:t>
            </a:r>
            <a:endParaRPr dirty="0"/>
          </a:p>
        </p:txBody>
      </p:sp>
      <p:sp>
        <p:nvSpPr>
          <p:cNvPr id="479" name="Google Shape;479;p53"/>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6793BF87-00B6-458E-93B2-830C0138828E}"/>
              </a:ext>
            </a:extLst>
          </p:cNvPr>
          <p:cNvSpPr>
            <a:spLocks noGrp="1"/>
          </p:cNvSpPr>
          <p:nvPr>
            <p:ph type="ctrTitle"/>
          </p:nvPr>
        </p:nvSpPr>
        <p:spPr/>
        <p:txBody>
          <a:bodyPr/>
          <a:lstStyle/>
          <a:p>
            <a:r>
              <a:rPr lang="tr-TR" dirty="0"/>
              <a:t>1. C++ TEMEL BİLGİLER</a:t>
            </a:r>
          </a:p>
        </p:txBody>
      </p:sp>
      <p:sp>
        <p:nvSpPr>
          <p:cNvPr id="5" name="Alt Başlık 4">
            <a:extLst>
              <a:ext uri="{FF2B5EF4-FFF2-40B4-BE49-F238E27FC236}">
                <a16:creationId xmlns:a16="http://schemas.microsoft.com/office/drawing/2014/main" id="{3ACF5F49-6C04-4AA4-B332-19BC08C51864}"/>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46341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B050"/>
                </a:solidFill>
              </a:rPr>
              <a:t>yapısal (</a:t>
            </a:r>
            <a:r>
              <a:rPr lang="tr-TR" dirty="0" err="1">
                <a:solidFill>
                  <a:srgbClr val="00B050"/>
                </a:solidFill>
              </a:rPr>
              <a:t>structural</a:t>
            </a:r>
            <a:r>
              <a:rPr lang="tr-TR" dirty="0">
                <a:solidFill>
                  <a:srgbClr val="00B050"/>
                </a:solidFill>
              </a:rPr>
              <a:t>) programlama nedir?</a:t>
            </a:r>
          </a:p>
        </p:txBody>
      </p:sp>
      <p:sp>
        <p:nvSpPr>
          <p:cNvPr id="3" name="İçerik Yer Tutucusu 2"/>
          <p:cNvSpPr>
            <a:spLocks noGrp="1"/>
          </p:cNvSpPr>
          <p:nvPr>
            <p:ph sz="half" idx="1"/>
          </p:nvPr>
        </p:nvSpPr>
        <p:spPr/>
        <p:txBody>
          <a:bodyPr>
            <a:normAutofit fontScale="92500" lnSpcReduction="20000"/>
          </a:bodyPr>
          <a:lstStyle/>
          <a:p>
            <a:pPr marL="0" indent="0" algn="ctr">
              <a:buNone/>
            </a:pPr>
            <a:r>
              <a:rPr lang="tr-TR" b="1" dirty="0"/>
              <a:t>Yapısal programlama, ana fonksiyondan başlayarak tanımlanan fonksiyonların birbirlerini çağırmasıyla yapılır.</a:t>
            </a:r>
            <a:br>
              <a:rPr lang="tr-TR" b="1" dirty="0"/>
            </a:br>
            <a:endParaRPr lang="tr-TR" b="1" dirty="0"/>
          </a:p>
          <a:p>
            <a:pPr marL="0" indent="0">
              <a:buNone/>
            </a:pPr>
            <a:r>
              <a:rPr lang="tr-TR" dirty="0"/>
              <a:t>Programın ana çerçevesi:</a:t>
            </a:r>
          </a:p>
          <a:p>
            <a:pPr marL="273050" indent="-273050">
              <a:buFont typeface="+mj-lt"/>
              <a:buAutoNum type="arabicPeriod"/>
            </a:pPr>
            <a:r>
              <a:rPr lang="tr-TR" dirty="0">
                <a:highlight>
                  <a:srgbClr val="FFFF00"/>
                </a:highlight>
              </a:rPr>
              <a:t>İlk olarak </a:t>
            </a:r>
            <a:r>
              <a:rPr lang="tr-TR" dirty="0">
                <a:solidFill>
                  <a:srgbClr val="0070C0"/>
                </a:solidFill>
                <a:highlight>
                  <a:srgbClr val="FFFF00"/>
                </a:highlight>
              </a:rPr>
              <a:t>Ana fonksiyon </a:t>
            </a:r>
            <a:r>
              <a:rPr lang="tr-TR" dirty="0">
                <a:highlight>
                  <a:srgbClr val="FFFF00"/>
                </a:highlight>
              </a:rPr>
              <a:t>(</a:t>
            </a:r>
            <a:r>
              <a:rPr lang="tr-TR" dirty="0">
                <a:solidFill>
                  <a:srgbClr val="C00000"/>
                </a:solidFill>
                <a:highlight>
                  <a:srgbClr val="FFFF00"/>
                </a:highlight>
              </a:rPr>
              <a:t>main function</a:t>
            </a:r>
            <a:r>
              <a:rPr lang="tr-TR" dirty="0">
                <a:highlight>
                  <a:srgbClr val="FFFF00"/>
                </a:highlight>
              </a:rPr>
              <a:t>) tanımlanır. </a:t>
            </a:r>
          </a:p>
          <a:p>
            <a:pPr marL="273050" indent="-273050">
              <a:buFont typeface="+mj-lt"/>
              <a:buAutoNum type="arabicPeriod"/>
            </a:pPr>
            <a:r>
              <a:rPr lang="tr-TR" dirty="0">
                <a:highlight>
                  <a:srgbClr val="FFFF00"/>
                </a:highlight>
              </a:rPr>
              <a:t>Her bir fonksiyonda önce </a:t>
            </a:r>
            <a:r>
              <a:rPr lang="tr-TR" dirty="0">
                <a:solidFill>
                  <a:srgbClr val="0070C0"/>
                </a:solidFill>
                <a:highlight>
                  <a:srgbClr val="FFFF00"/>
                </a:highlight>
              </a:rPr>
              <a:t>veri yapıları </a:t>
            </a:r>
            <a:r>
              <a:rPr lang="tr-TR" dirty="0">
                <a:highlight>
                  <a:srgbClr val="FFFF00"/>
                </a:highlight>
              </a:rPr>
              <a:t>(</a:t>
            </a:r>
            <a:r>
              <a:rPr lang="tr-TR" dirty="0">
                <a:solidFill>
                  <a:srgbClr val="C00000"/>
                </a:solidFill>
                <a:highlight>
                  <a:srgbClr val="FFFF00"/>
                </a:highlight>
              </a:rPr>
              <a:t>data structure</a:t>
            </a:r>
            <a:r>
              <a:rPr lang="tr-TR" dirty="0">
                <a:highlight>
                  <a:srgbClr val="FFFF00"/>
                </a:highlight>
              </a:rPr>
              <a:t>)</a:t>
            </a:r>
            <a:r>
              <a:rPr lang="tr-TR" dirty="0">
                <a:solidFill>
                  <a:srgbClr val="0070C0"/>
                </a:solidFill>
                <a:highlight>
                  <a:srgbClr val="FFFF00"/>
                </a:highlight>
              </a:rPr>
              <a:t> tanımlanır </a:t>
            </a:r>
          </a:p>
          <a:p>
            <a:pPr marL="273050" indent="-273050">
              <a:buFont typeface="+mj-lt"/>
              <a:buAutoNum type="arabicPeriod"/>
            </a:pPr>
            <a:r>
              <a:rPr lang="tr-TR" dirty="0">
                <a:highlight>
                  <a:srgbClr val="FFFF00"/>
                </a:highlight>
              </a:rPr>
              <a:t>Her fonksiyonda bu veri yapılarını işleyen kontrol yapıları kodlanır.</a:t>
            </a:r>
            <a:br>
              <a:rPr lang="tr-TR" dirty="0">
                <a:highlight>
                  <a:srgbClr val="FFFF00"/>
                </a:highlight>
              </a:rPr>
            </a:br>
            <a:endParaRPr lang="tr-TR" dirty="0">
              <a:highlight>
                <a:srgbClr val="FFFF00"/>
              </a:highlight>
            </a:endParaRPr>
          </a:p>
          <a:p>
            <a:pPr marL="273050" indent="-273050">
              <a:buFont typeface="+mj-lt"/>
              <a:buAutoNum type="arabicPeriod"/>
            </a:pPr>
            <a:endParaRPr lang="tr-TR" dirty="0"/>
          </a:p>
          <a:p>
            <a:pPr marL="0" indent="0" algn="ctr">
              <a:buNone/>
            </a:pPr>
            <a:r>
              <a:rPr lang="tr-TR" b="1" dirty="0"/>
              <a:t>Yapısal programlamada veri ile bunu işleyen yapılar birbirinden ayrıdır.</a:t>
            </a:r>
          </a:p>
          <a:p>
            <a:endParaRPr lang="tr-TR" dirty="0"/>
          </a:p>
        </p:txBody>
      </p:sp>
      <p:sp>
        <p:nvSpPr>
          <p:cNvPr id="4" name="İçerik Yer Tutucusu 3"/>
          <p:cNvSpPr>
            <a:spLocks noGrp="1"/>
          </p:cNvSpPr>
          <p:nvPr>
            <p:ph sz="half" idx="2"/>
          </p:nvPr>
        </p:nvSpPr>
        <p:spPr/>
        <p:txBody>
          <a:bodyPr>
            <a:normAutofit fontScale="92500" lnSpcReduction="20000"/>
          </a:bodyPr>
          <a:lstStyle/>
          <a:p>
            <a:pPr marL="0" indent="0">
              <a:buNone/>
            </a:pPr>
            <a:r>
              <a:rPr lang="tr-TR" b="1" dirty="0">
                <a:solidFill>
                  <a:srgbClr val="0070C0"/>
                </a:solidFill>
              </a:rPr>
              <a:t>Veri yapıları </a:t>
            </a:r>
            <a:r>
              <a:rPr lang="tr-TR" b="1" dirty="0"/>
              <a:t>(</a:t>
            </a:r>
            <a:r>
              <a:rPr lang="tr-TR" b="1" dirty="0">
                <a:solidFill>
                  <a:srgbClr val="C00000"/>
                </a:solidFill>
              </a:rPr>
              <a:t>data </a:t>
            </a:r>
            <a:r>
              <a:rPr lang="tr-TR" b="1" dirty="0" err="1">
                <a:solidFill>
                  <a:srgbClr val="C00000"/>
                </a:solidFill>
              </a:rPr>
              <a:t>structures</a:t>
            </a:r>
            <a:r>
              <a:rPr lang="tr-TR" b="1" dirty="0"/>
              <a:t>) yada yeni ismiyle </a:t>
            </a:r>
            <a:r>
              <a:rPr lang="tr-TR" b="1" dirty="0">
                <a:solidFill>
                  <a:srgbClr val="0070C0"/>
                </a:solidFill>
              </a:rPr>
              <a:t>koleksiyonlar</a:t>
            </a:r>
            <a:r>
              <a:rPr lang="tr-TR" b="1" dirty="0"/>
              <a:t> (</a:t>
            </a:r>
            <a:r>
              <a:rPr lang="tr-TR" b="1" dirty="0" err="1">
                <a:solidFill>
                  <a:srgbClr val="C00000"/>
                </a:solidFill>
              </a:rPr>
              <a:t>collections</a:t>
            </a:r>
            <a:r>
              <a:rPr lang="tr-TR" b="1" dirty="0"/>
              <a:t>);</a:t>
            </a:r>
          </a:p>
          <a:p>
            <a:r>
              <a:rPr lang="tr-TR" dirty="0">
                <a:solidFill>
                  <a:srgbClr val="0070C0"/>
                </a:solidFill>
                <a:highlight>
                  <a:srgbClr val="FFFF00"/>
                </a:highlight>
              </a:rPr>
              <a:t>Değişken</a:t>
            </a:r>
            <a:r>
              <a:rPr lang="tr-TR" dirty="0">
                <a:highlight>
                  <a:srgbClr val="FFFF00"/>
                </a:highlight>
              </a:rPr>
              <a:t> (</a:t>
            </a:r>
            <a:r>
              <a:rPr lang="tr-TR" dirty="0" err="1">
                <a:highlight>
                  <a:srgbClr val="FFFF00"/>
                </a:highlight>
              </a:rPr>
              <a:t>variable</a:t>
            </a:r>
            <a:r>
              <a:rPr lang="tr-TR" dirty="0">
                <a:highlight>
                  <a:srgbClr val="FFFF00"/>
                </a:highlight>
              </a:rPr>
              <a:t>)</a:t>
            </a:r>
            <a:r>
              <a:rPr lang="tr-TR" dirty="0"/>
              <a:t>, </a:t>
            </a:r>
            <a:r>
              <a:rPr lang="tr-TR" dirty="0">
                <a:solidFill>
                  <a:srgbClr val="0070C0"/>
                </a:solidFill>
              </a:rPr>
              <a:t>Dizi</a:t>
            </a:r>
            <a:r>
              <a:rPr lang="tr-TR" dirty="0"/>
              <a:t> (</a:t>
            </a:r>
            <a:r>
              <a:rPr lang="tr-TR" dirty="0" err="1"/>
              <a:t>array</a:t>
            </a:r>
            <a:r>
              <a:rPr lang="tr-TR" dirty="0"/>
              <a:t>), </a:t>
            </a:r>
            <a:r>
              <a:rPr lang="tr-TR" dirty="0">
                <a:solidFill>
                  <a:srgbClr val="0070C0"/>
                </a:solidFill>
              </a:rPr>
              <a:t>Liste</a:t>
            </a:r>
            <a:r>
              <a:rPr lang="tr-TR" dirty="0"/>
              <a:t> (</a:t>
            </a:r>
            <a:r>
              <a:rPr lang="tr-TR" dirty="0" err="1"/>
              <a:t>list</a:t>
            </a:r>
            <a:r>
              <a:rPr lang="tr-TR" dirty="0"/>
              <a:t>), </a:t>
            </a:r>
            <a:r>
              <a:rPr lang="tr-TR" dirty="0">
                <a:solidFill>
                  <a:srgbClr val="0070C0"/>
                </a:solidFill>
              </a:rPr>
              <a:t>Yığın</a:t>
            </a:r>
            <a:r>
              <a:rPr lang="tr-TR" dirty="0"/>
              <a:t> (</a:t>
            </a:r>
            <a:r>
              <a:rPr lang="tr-TR" dirty="0" err="1"/>
              <a:t>stack</a:t>
            </a:r>
            <a:r>
              <a:rPr lang="tr-TR" dirty="0"/>
              <a:t>), </a:t>
            </a:r>
            <a:r>
              <a:rPr lang="tr-TR" dirty="0">
                <a:solidFill>
                  <a:srgbClr val="0070C0"/>
                </a:solidFill>
              </a:rPr>
              <a:t>Kuyruk</a:t>
            </a:r>
            <a:r>
              <a:rPr lang="tr-TR" dirty="0"/>
              <a:t> (</a:t>
            </a:r>
            <a:r>
              <a:rPr lang="tr-TR" dirty="0" err="1"/>
              <a:t>queue</a:t>
            </a:r>
            <a:r>
              <a:rPr lang="tr-TR" dirty="0"/>
              <a:t>), </a:t>
            </a:r>
            <a:r>
              <a:rPr lang="tr-TR" dirty="0">
                <a:solidFill>
                  <a:srgbClr val="0070C0"/>
                </a:solidFill>
              </a:rPr>
              <a:t>Ağaç</a:t>
            </a:r>
            <a:r>
              <a:rPr lang="tr-TR" dirty="0"/>
              <a:t> (</a:t>
            </a:r>
            <a:r>
              <a:rPr lang="tr-TR" dirty="0" err="1"/>
              <a:t>tree</a:t>
            </a:r>
            <a:r>
              <a:rPr lang="tr-TR" dirty="0"/>
              <a:t>), </a:t>
            </a:r>
            <a:r>
              <a:rPr lang="tr-TR" dirty="0">
                <a:solidFill>
                  <a:srgbClr val="0070C0"/>
                </a:solidFill>
              </a:rPr>
              <a:t>Sözlük</a:t>
            </a:r>
            <a:r>
              <a:rPr lang="tr-TR" dirty="0"/>
              <a:t> (</a:t>
            </a:r>
            <a:r>
              <a:rPr lang="tr-TR" dirty="0" err="1"/>
              <a:t>dictionary</a:t>
            </a:r>
            <a:r>
              <a:rPr lang="tr-TR" dirty="0"/>
              <a:t>).</a:t>
            </a:r>
          </a:p>
          <a:p>
            <a:r>
              <a:rPr lang="tr-TR" dirty="0"/>
              <a:t>Günümüzde </a:t>
            </a:r>
            <a:r>
              <a:rPr lang="tr-TR" dirty="0">
                <a:solidFill>
                  <a:srgbClr val="0070C0"/>
                </a:solidFill>
              </a:rPr>
              <a:t>XML Belgesi </a:t>
            </a:r>
            <a:r>
              <a:rPr lang="tr-TR" dirty="0"/>
              <a:t>(</a:t>
            </a:r>
            <a:r>
              <a:rPr lang="tr-TR" dirty="0">
                <a:solidFill>
                  <a:srgbClr val="C00000"/>
                </a:solidFill>
              </a:rPr>
              <a:t>XML </a:t>
            </a:r>
            <a:r>
              <a:rPr lang="tr-TR" dirty="0" err="1">
                <a:solidFill>
                  <a:srgbClr val="C00000"/>
                </a:solidFill>
              </a:rPr>
              <a:t>document</a:t>
            </a:r>
            <a:r>
              <a:rPr lang="tr-TR" dirty="0"/>
              <a:t>), </a:t>
            </a:r>
            <a:r>
              <a:rPr lang="tr-TR" dirty="0">
                <a:solidFill>
                  <a:srgbClr val="0070C0"/>
                </a:solidFill>
              </a:rPr>
              <a:t>Nesne Grafiği</a:t>
            </a:r>
            <a:r>
              <a:rPr lang="tr-TR" dirty="0"/>
              <a:t> (</a:t>
            </a:r>
            <a:r>
              <a:rPr lang="tr-TR" dirty="0">
                <a:solidFill>
                  <a:srgbClr val="C00000"/>
                </a:solidFill>
              </a:rPr>
              <a:t>Object </a:t>
            </a:r>
            <a:r>
              <a:rPr lang="tr-TR" dirty="0" err="1">
                <a:solidFill>
                  <a:srgbClr val="C00000"/>
                </a:solidFill>
              </a:rPr>
              <a:t>Graph</a:t>
            </a:r>
            <a:r>
              <a:rPr lang="tr-TR" dirty="0"/>
              <a:t>), </a:t>
            </a:r>
            <a:r>
              <a:rPr lang="tr-TR" dirty="0">
                <a:solidFill>
                  <a:srgbClr val="0070C0"/>
                </a:solidFill>
              </a:rPr>
              <a:t>Veri Seti </a:t>
            </a:r>
            <a:r>
              <a:rPr lang="tr-TR" dirty="0"/>
              <a:t>(</a:t>
            </a:r>
            <a:r>
              <a:rPr lang="tr-TR" dirty="0" err="1">
                <a:solidFill>
                  <a:srgbClr val="C00000"/>
                </a:solidFill>
              </a:rPr>
              <a:t>Dataset</a:t>
            </a:r>
            <a:r>
              <a:rPr lang="tr-TR" dirty="0"/>
              <a:t>) </a:t>
            </a:r>
          </a:p>
          <a:p>
            <a:pPr marL="0" indent="0">
              <a:buNone/>
            </a:pPr>
            <a:endParaRPr lang="tr-TR" dirty="0"/>
          </a:p>
          <a:p>
            <a:pPr marL="0" indent="0">
              <a:buNone/>
            </a:pPr>
            <a:r>
              <a:rPr lang="tr-TR" b="1" dirty="0">
                <a:solidFill>
                  <a:srgbClr val="0070C0"/>
                </a:solidFill>
              </a:rPr>
              <a:t>Kontrol yapıları </a:t>
            </a:r>
            <a:r>
              <a:rPr lang="tr-TR" b="1" dirty="0"/>
              <a:t>(</a:t>
            </a:r>
            <a:r>
              <a:rPr lang="tr-TR" b="1" dirty="0" err="1">
                <a:solidFill>
                  <a:srgbClr val="C00000"/>
                </a:solidFill>
              </a:rPr>
              <a:t>control</a:t>
            </a:r>
            <a:r>
              <a:rPr lang="tr-TR" b="1" dirty="0">
                <a:solidFill>
                  <a:srgbClr val="C00000"/>
                </a:solidFill>
              </a:rPr>
              <a:t> </a:t>
            </a:r>
            <a:r>
              <a:rPr lang="tr-TR" b="1" dirty="0" err="1">
                <a:solidFill>
                  <a:srgbClr val="C00000"/>
                </a:solidFill>
              </a:rPr>
              <a:t>strructures</a:t>
            </a:r>
            <a:r>
              <a:rPr lang="tr-TR" b="1" dirty="0"/>
              <a:t>);</a:t>
            </a:r>
          </a:p>
          <a:p>
            <a:r>
              <a:rPr lang="tr-TR" dirty="0" err="1">
                <a:highlight>
                  <a:srgbClr val="FFFF00"/>
                </a:highlight>
                <a:latin typeface="Consolas" panose="020B0609020204030204" pitchFamily="49" charset="0"/>
              </a:rPr>
              <a:t>if</a:t>
            </a:r>
            <a:r>
              <a:rPr lang="tr-TR" dirty="0">
                <a:latin typeface="Consolas" panose="020B0609020204030204" pitchFamily="49" charset="0"/>
              </a:rPr>
              <a:t>, </a:t>
            </a:r>
            <a:r>
              <a:rPr lang="tr-TR" dirty="0" err="1">
                <a:highlight>
                  <a:srgbClr val="FFFF00"/>
                </a:highlight>
                <a:latin typeface="Consolas" panose="020B0609020204030204" pitchFamily="49" charset="0"/>
              </a:rPr>
              <a:t>if</a:t>
            </a:r>
            <a:r>
              <a:rPr lang="tr-TR" dirty="0">
                <a:highlight>
                  <a:srgbClr val="FFFF00"/>
                </a:highlight>
                <a:latin typeface="Consolas" panose="020B0609020204030204" pitchFamily="49" charset="0"/>
              </a:rPr>
              <a:t> else</a:t>
            </a:r>
          </a:p>
          <a:p>
            <a:r>
              <a:rPr lang="tr-TR" dirty="0" err="1">
                <a:highlight>
                  <a:srgbClr val="FFFF00"/>
                </a:highlight>
                <a:latin typeface="Consolas" panose="020B0609020204030204" pitchFamily="49" charset="0"/>
              </a:rPr>
              <a:t>switch</a:t>
            </a:r>
            <a:r>
              <a:rPr lang="tr-TR" dirty="0">
                <a:latin typeface="Consolas" panose="020B0609020204030204" pitchFamily="49" charset="0"/>
              </a:rPr>
              <a:t>, </a:t>
            </a:r>
            <a:r>
              <a:rPr lang="tr-TR" dirty="0" err="1">
                <a:latin typeface="Consolas" panose="020B0609020204030204" pitchFamily="49" charset="0"/>
              </a:rPr>
              <a:t>case</a:t>
            </a:r>
            <a:endParaRPr lang="tr-TR" dirty="0">
              <a:latin typeface="Consolas" panose="020B0609020204030204" pitchFamily="49" charset="0"/>
            </a:endParaRPr>
          </a:p>
          <a:p>
            <a:r>
              <a:rPr lang="tr-TR" dirty="0">
                <a:highlight>
                  <a:srgbClr val="FFFF00"/>
                </a:highlight>
                <a:latin typeface="Consolas" panose="020B0609020204030204" pitchFamily="49" charset="0"/>
              </a:rPr>
              <a:t>do</a:t>
            </a:r>
            <a:r>
              <a:rPr lang="tr-TR" dirty="0">
                <a:latin typeface="Consolas" panose="020B0609020204030204" pitchFamily="49" charset="0"/>
              </a:rPr>
              <a:t>, </a:t>
            </a:r>
            <a:r>
              <a:rPr lang="tr-TR" dirty="0">
                <a:highlight>
                  <a:srgbClr val="FFFF00"/>
                </a:highlight>
                <a:latin typeface="Consolas" panose="020B0609020204030204" pitchFamily="49" charset="0"/>
              </a:rPr>
              <a:t>while</a:t>
            </a:r>
            <a:r>
              <a:rPr lang="tr-TR" dirty="0">
                <a:latin typeface="Consolas" panose="020B0609020204030204" pitchFamily="49" charset="0"/>
              </a:rPr>
              <a:t>, </a:t>
            </a:r>
            <a:r>
              <a:rPr lang="tr-TR" dirty="0">
                <a:highlight>
                  <a:srgbClr val="FFFF00"/>
                </a:highlight>
                <a:latin typeface="Consolas" panose="020B0609020204030204" pitchFamily="49" charset="0"/>
              </a:rPr>
              <a:t>for</a:t>
            </a:r>
          </a:p>
          <a:p>
            <a:r>
              <a:rPr lang="tr-TR" dirty="0" err="1">
                <a:highlight>
                  <a:srgbClr val="FFFF00"/>
                </a:highlight>
                <a:latin typeface="Consolas" panose="020B0609020204030204" pitchFamily="49" charset="0"/>
              </a:rPr>
              <a:t>continue</a:t>
            </a:r>
            <a:r>
              <a:rPr lang="tr-TR" dirty="0">
                <a:latin typeface="Consolas" panose="020B0609020204030204" pitchFamily="49" charset="0"/>
              </a:rPr>
              <a:t>, </a:t>
            </a:r>
            <a:r>
              <a:rPr lang="tr-TR" dirty="0">
                <a:highlight>
                  <a:srgbClr val="FFFF00"/>
                </a:highlight>
                <a:latin typeface="Consolas" panose="020B0609020204030204" pitchFamily="49" charset="0"/>
              </a:rPr>
              <a:t>break</a:t>
            </a:r>
            <a:r>
              <a:rPr lang="tr-TR" dirty="0">
                <a:latin typeface="Consolas" panose="020B0609020204030204" pitchFamily="49" charset="0"/>
              </a:rPr>
              <a:t>, </a:t>
            </a:r>
            <a:r>
              <a:rPr lang="tr-TR" dirty="0" err="1">
                <a:highlight>
                  <a:srgbClr val="FFFF00"/>
                </a:highlight>
                <a:latin typeface="Consolas" panose="020B0609020204030204" pitchFamily="49" charset="0"/>
              </a:rPr>
              <a:t>goto</a:t>
            </a:r>
            <a:r>
              <a:rPr lang="tr-TR" dirty="0">
                <a:latin typeface="Consolas" panose="020B0609020204030204" pitchFamily="49" charset="0"/>
              </a:rPr>
              <a:t>, </a:t>
            </a:r>
            <a:r>
              <a:rPr lang="tr-TR" dirty="0">
                <a:highlight>
                  <a:srgbClr val="FFFF00"/>
                </a:highlight>
                <a:latin typeface="Consolas" panose="020B0609020204030204" pitchFamily="49" charset="0"/>
              </a:rPr>
              <a:t>return</a:t>
            </a:r>
          </a:p>
          <a:p>
            <a:endParaRPr lang="tr-TR" dirty="0"/>
          </a:p>
        </p:txBody>
      </p:sp>
      <p:sp>
        <p:nvSpPr>
          <p:cNvPr id="5" name="Dikdörtgen 4"/>
          <p:cNvSpPr/>
          <p:nvPr/>
        </p:nvSpPr>
        <p:spPr>
          <a:xfrm rot="19152993">
            <a:off x="3478991" y="2774129"/>
            <a:ext cx="4691477" cy="2123658"/>
          </a:xfrm>
          <a:prstGeom prst="rect">
            <a:avLst/>
          </a:prstGeom>
          <a:noFill/>
        </p:spPr>
        <p:txBody>
          <a:bodyPr wrap="none" lIns="91440" tIns="45720" rIns="91440" bIns="45720">
            <a:spAutoFit/>
          </a:bodyPr>
          <a:lstStyle/>
          <a:p>
            <a:pPr algn="ctr"/>
            <a:r>
              <a:rPr lang="tr-TR" sz="4400" b="1" dirty="0">
                <a:ln w="22225">
                  <a:solidFill>
                    <a:schemeClr val="accent2"/>
                  </a:solidFill>
                  <a:prstDash val="solid"/>
                </a:ln>
                <a:solidFill>
                  <a:schemeClr val="accent2">
                    <a:lumMod val="40000"/>
                    <a:lumOff val="60000"/>
                  </a:schemeClr>
                </a:solidFill>
              </a:rPr>
              <a:t>OKUNAKLILIK </a:t>
            </a:r>
            <a:br>
              <a:rPr lang="tr-TR" sz="4400" b="1" dirty="0">
                <a:ln w="22225">
                  <a:solidFill>
                    <a:schemeClr val="accent2"/>
                  </a:solidFill>
                  <a:prstDash val="solid"/>
                </a:ln>
                <a:solidFill>
                  <a:schemeClr val="accent2">
                    <a:lumMod val="40000"/>
                    <a:lumOff val="60000"/>
                  </a:schemeClr>
                </a:solidFill>
              </a:rPr>
            </a:br>
            <a:r>
              <a:rPr lang="tr-TR" sz="4400" b="1" dirty="0">
                <a:ln w="22225">
                  <a:solidFill>
                    <a:schemeClr val="accent2"/>
                  </a:solidFill>
                  <a:prstDash val="solid"/>
                </a:ln>
                <a:solidFill>
                  <a:schemeClr val="accent2">
                    <a:lumMod val="40000"/>
                    <a:lumOff val="60000"/>
                  </a:schemeClr>
                </a:solidFill>
              </a:rPr>
              <a:t>ÇOK YÜKSEK!</a:t>
            </a:r>
            <a:br>
              <a:rPr lang="tr-TR" sz="4400" dirty="0">
                <a:ln w="22225">
                  <a:solidFill>
                    <a:schemeClr val="accent2"/>
                  </a:solidFill>
                  <a:prstDash val="solid"/>
                </a:ln>
                <a:solidFill>
                  <a:schemeClr val="accent2">
                    <a:lumMod val="40000"/>
                    <a:lumOff val="60000"/>
                  </a:schemeClr>
                </a:solidFill>
              </a:rPr>
            </a:br>
            <a:r>
              <a:rPr lang="tr-TR" sz="4400" dirty="0">
                <a:ln w="22225">
                  <a:solidFill>
                    <a:schemeClr val="accent2"/>
                  </a:solidFill>
                  <a:prstDash val="solid"/>
                </a:ln>
                <a:solidFill>
                  <a:schemeClr val="accent2">
                    <a:lumMod val="40000"/>
                    <a:lumOff val="60000"/>
                  </a:schemeClr>
                </a:solidFill>
              </a:rPr>
              <a:t>GOTO talimatı Yok.</a:t>
            </a:r>
          </a:p>
        </p:txBody>
      </p:sp>
    </p:spTree>
    <p:extLst>
      <p:ext uri="{BB962C8B-B14F-4D97-AF65-F5344CB8AC3E}">
        <p14:creationId xmlns:p14="http://schemas.microsoft.com/office/powerpoint/2010/main" val="31917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1"/>
                </a:solidFill>
              </a:rPr>
              <a:t>C++ DİLİ C DİLİ ÜZERİNE EKLENTİ YAPILARAK GELİŞTİRİLMİŞTİR</a:t>
            </a:r>
          </a:p>
        </p:txBody>
      </p:sp>
      <p:sp>
        <p:nvSpPr>
          <p:cNvPr id="3" name="İçerik Yer Tutucusu 2"/>
          <p:cNvSpPr>
            <a:spLocks noGrp="1"/>
          </p:cNvSpPr>
          <p:nvPr>
            <p:ph sz="half" idx="1"/>
          </p:nvPr>
        </p:nvSpPr>
        <p:spPr/>
        <p:txBody>
          <a:bodyPr>
            <a:normAutofit fontScale="92500" lnSpcReduction="20000"/>
          </a:bodyPr>
          <a:lstStyle/>
          <a:p>
            <a:pPr marL="0" indent="0">
              <a:buNone/>
            </a:pPr>
            <a:r>
              <a:rPr lang="tr-TR" dirty="0"/>
              <a:t>Yapısal Programlamanın ana çerçevesi:</a:t>
            </a:r>
          </a:p>
          <a:p>
            <a:pPr marL="273050" indent="-273050">
              <a:buFont typeface="+mj-lt"/>
              <a:buAutoNum type="arabicPeriod"/>
            </a:pPr>
            <a:r>
              <a:rPr lang="tr-TR" dirty="0"/>
              <a:t>İlk olarak </a:t>
            </a:r>
            <a:r>
              <a:rPr lang="tr-TR" dirty="0">
                <a:solidFill>
                  <a:srgbClr val="0070C0"/>
                </a:solidFill>
              </a:rPr>
              <a:t>Ana fonksiyon </a:t>
            </a:r>
            <a:r>
              <a:rPr lang="tr-TR" dirty="0"/>
              <a:t>(</a:t>
            </a:r>
            <a:r>
              <a:rPr lang="tr-TR" dirty="0">
                <a:solidFill>
                  <a:srgbClr val="C00000"/>
                </a:solidFill>
              </a:rPr>
              <a:t>main function</a:t>
            </a:r>
            <a:r>
              <a:rPr lang="tr-TR" dirty="0"/>
              <a:t>) tanımlanır. </a:t>
            </a:r>
          </a:p>
          <a:p>
            <a:pPr marL="273050" indent="-273050">
              <a:buFont typeface="+mj-lt"/>
              <a:buAutoNum type="arabicPeriod"/>
            </a:pPr>
            <a:r>
              <a:rPr lang="tr-TR" dirty="0"/>
              <a:t>Her bir fonksiyonda önce </a:t>
            </a:r>
            <a:r>
              <a:rPr lang="tr-TR" dirty="0">
                <a:solidFill>
                  <a:srgbClr val="0070C0"/>
                </a:solidFill>
              </a:rPr>
              <a:t>veri yapıları </a:t>
            </a:r>
            <a:r>
              <a:rPr lang="tr-TR" dirty="0"/>
              <a:t>(</a:t>
            </a:r>
            <a:r>
              <a:rPr lang="tr-TR" dirty="0">
                <a:solidFill>
                  <a:srgbClr val="C00000"/>
                </a:solidFill>
              </a:rPr>
              <a:t>data structure</a:t>
            </a:r>
            <a:r>
              <a:rPr lang="tr-TR" dirty="0"/>
              <a:t>)</a:t>
            </a:r>
            <a:r>
              <a:rPr lang="tr-TR" dirty="0">
                <a:solidFill>
                  <a:srgbClr val="0070C0"/>
                </a:solidFill>
              </a:rPr>
              <a:t> tanımlanır </a:t>
            </a:r>
          </a:p>
          <a:p>
            <a:pPr marL="273050" indent="-273050">
              <a:buFont typeface="+mj-lt"/>
              <a:buAutoNum type="arabicPeriod"/>
            </a:pPr>
            <a:r>
              <a:rPr lang="tr-TR" dirty="0"/>
              <a:t>Her fonksiyonda bu veri yapılarını işleyen kontrol yapıları kodlanır.</a:t>
            </a:r>
            <a:br>
              <a:rPr lang="tr-TR" dirty="0"/>
            </a:br>
            <a:endParaRPr lang="tr-TR" dirty="0"/>
          </a:p>
          <a:p>
            <a:pPr marL="0" indent="0" algn="ctr">
              <a:buNone/>
            </a:pPr>
            <a:r>
              <a:rPr lang="tr-TR" sz="2800" b="1" dirty="0"/>
              <a:t>Programlama, ana fonksiyondan başlayarak fonksiyonların birbirlerini çağırmasıyla yapılır!</a:t>
            </a:r>
          </a:p>
        </p:txBody>
      </p:sp>
      <p:sp>
        <p:nvSpPr>
          <p:cNvPr id="4" name="İçerik Yer Tutucusu 3"/>
          <p:cNvSpPr>
            <a:spLocks noGrp="1"/>
          </p:cNvSpPr>
          <p:nvPr>
            <p:ph sz="half" idx="2"/>
          </p:nvPr>
        </p:nvSpPr>
        <p:spPr/>
        <p:txBody>
          <a:bodyPr>
            <a:normAutofit fontScale="92500" lnSpcReduction="20000"/>
          </a:bodyPr>
          <a:lstStyle/>
          <a:p>
            <a:pPr marL="0" indent="0">
              <a:buNone/>
            </a:pPr>
            <a:r>
              <a:rPr lang="tr-TR" dirty="0"/>
              <a:t>C++ dili açısından Nesne Yönelimli Programın ana çerçevesi:</a:t>
            </a:r>
          </a:p>
          <a:p>
            <a:pPr marL="273050" indent="-273050">
              <a:buFont typeface="+mj-lt"/>
              <a:buAutoNum type="arabicPeriod"/>
            </a:pPr>
            <a:r>
              <a:rPr lang="tr-TR" dirty="0"/>
              <a:t>İlk olarak </a:t>
            </a:r>
            <a:r>
              <a:rPr lang="tr-TR" dirty="0">
                <a:solidFill>
                  <a:srgbClr val="0070C0"/>
                </a:solidFill>
              </a:rPr>
              <a:t>Ana fonksiyon </a:t>
            </a:r>
            <a:r>
              <a:rPr lang="tr-TR" dirty="0"/>
              <a:t>(</a:t>
            </a:r>
            <a:r>
              <a:rPr lang="tr-TR" dirty="0">
                <a:solidFill>
                  <a:srgbClr val="C00000"/>
                </a:solidFill>
              </a:rPr>
              <a:t>main function</a:t>
            </a:r>
            <a:r>
              <a:rPr lang="tr-TR" dirty="0"/>
              <a:t>) tanımlanır. </a:t>
            </a:r>
          </a:p>
          <a:p>
            <a:pPr marL="273050" indent="-273050">
              <a:buFont typeface="+mj-lt"/>
              <a:buAutoNum type="arabicPeriod"/>
            </a:pPr>
            <a:r>
              <a:rPr lang="tr-TR" dirty="0"/>
              <a:t>Ana fonksiyonda nesneler imal edilir ve birine </a:t>
            </a:r>
            <a:r>
              <a:rPr lang="tr-TR" dirty="0">
                <a:solidFill>
                  <a:srgbClr val="0070C0"/>
                </a:solidFill>
              </a:rPr>
              <a:t>ileti gönderilerek </a:t>
            </a:r>
            <a:r>
              <a:rPr lang="tr-TR" dirty="0"/>
              <a:t>(</a:t>
            </a:r>
            <a:r>
              <a:rPr lang="tr-TR" dirty="0" err="1">
                <a:solidFill>
                  <a:srgbClr val="C00000"/>
                </a:solidFill>
              </a:rPr>
              <a:t>message-passing</a:t>
            </a:r>
            <a:r>
              <a:rPr lang="tr-TR" dirty="0"/>
              <a:t>) program başlatılır. </a:t>
            </a:r>
          </a:p>
          <a:p>
            <a:pPr marL="273050" indent="-273050">
              <a:buFont typeface="+mj-lt"/>
              <a:buAutoNum type="arabicPeriod"/>
            </a:pPr>
            <a:r>
              <a:rPr lang="tr-TR" dirty="0"/>
              <a:t>Bir nesne başka nesneler imal edebilir. </a:t>
            </a:r>
            <a:endParaRPr lang="tr-TR" dirty="0">
              <a:solidFill>
                <a:srgbClr val="0070C0"/>
              </a:solidFill>
            </a:endParaRPr>
          </a:p>
          <a:p>
            <a:pPr marL="273050" indent="-273050">
              <a:buFont typeface="+mj-lt"/>
              <a:buAutoNum type="arabicPeriod"/>
            </a:pPr>
            <a:r>
              <a:rPr lang="tr-TR" dirty="0"/>
              <a:t>Nesnelerin </a:t>
            </a:r>
            <a:r>
              <a:rPr lang="tr-TR" dirty="0">
                <a:solidFill>
                  <a:srgbClr val="0070C0"/>
                </a:solidFill>
              </a:rPr>
              <a:t>davranışları</a:t>
            </a:r>
            <a:r>
              <a:rPr lang="tr-TR" dirty="0"/>
              <a:t> (</a:t>
            </a:r>
            <a:r>
              <a:rPr lang="tr-TR" dirty="0" err="1">
                <a:solidFill>
                  <a:srgbClr val="C00000"/>
                </a:solidFill>
              </a:rPr>
              <a:t>behavior</a:t>
            </a:r>
            <a:r>
              <a:rPr lang="tr-TR" dirty="0"/>
              <a:t>), durumlarına göre farklılaşabilir. Her nesne durumuna göre farklı </a:t>
            </a:r>
            <a:r>
              <a:rPr lang="tr-TR" dirty="0">
                <a:solidFill>
                  <a:srgbClr val="0070C0"/>
                </a:solidFill>
              </a:rPr>
              <a:t>yöntem</a:t>
            </a:r>
            <a:r>
              <a:rPr lang="tr-TR" dirty="0"/>
              <a:t> (</a:t>
            </a:r>
            <a:r>
              <a:rPr lang="tr-TR" dirty="0" err="1">
                <a:solidFill>
                  <a:srgbClr val="C00000"/>
                </a:solidFill>
              </a:rPr>
              <a:t>method</a:t>
            </a:r>
            <a:r>
              <a:rPr lang="tr-TR" dirty="0"/>
              <a:t>) ile davranışını gösterir. </a:t>
            </a:r>
            <a:br>
              <a:rPr lang="tr-TR" dirty="0"/>
            </a:br>
            <a:endParaRPr lang="tr-TR" dirty="0"/>
          </a:p>
          <a:p>
            <a:pPr marL="0" indent="0" algn="ctr">
              <a:buNone/>
            </a:pPr>
            <a:r>
              <a:rPr lang="tr-TR" sz="2800" b="1" dirty="0"/>
              <a:t>Programlama, imal edilmiş nesnelerin birbirine ileti göndermesiyle yapılır!</a:t>
            </a:r>
          </a:p>
          <a:p>
            <a:endParaRPr lang="tr-TR" dirty="0"/>
          </a:p>
        </p:txBody>
      </p:sp>
      <p:sp>
        <p:nvSpPr>
          <p:cNvPr id="6" name="Dikdörtgen 5">
            <a:extLst>
              <a:ext uri="{FF2B5EF4-FFF2-40B4-BE49-F238E27FC236}">
                <a16:creationId xmlns:a16="http://schemas.microsoft.com/office/drawing/2014/main" id="{A20E3037-5A60-4C0F-B5B0-FD5C9304AB6E}"/>
              </a:ext>
            </a:extLst>
          </p:cNvPr>
          <p:cNvSpPr/>
          <p:nvPr/>
        </p:nvSpPr>
        <p:spPr>
          <a:xfrm rot="19152993">
            <a:off x="3258348" y="2521058"/>
            <a:ext cx="5672258" cy="1815882"/>
          </a:xfrm>
          <a:prstGeom prst="rect">
            <a:avLst/>
          </a:prstGeom>
          <a:noFill/>
        </p:spPr>
        <p:txBody>
          <a:bodyPr wrap="none" lIns="91440" tIns="45720" rIns="91440" bIns="45720">
            <a:spAutoFit/>
          </a:bodyPr>
          <a:lstStyle/>
          <a:p>
            <a:pPr algn="ctr"/>
            <a:r>
              <a:rPr lang="tr-TR" sz="2800" b="1" dirty="0">
                <a:ln w="22225">
                  <a:solidFill>
                    <a:schemeClr val="accent2"/>
                  </a:solidFill>
                  <a:prstDash val="solid"/>
                </a:ln>
                <a:solidFill>
                  <a:schemeClr val="accent2">
                    <a:lumMod val="40000"/>
                    <a:lumOff val="60000"/>
                  </a:schemeClr>
                </a:solidFill>
              </a:rPr>
              <a:t>Nesne Yönelimli Programlamada </a:t>
            </a:r>
            <a:br>
              <a:rPr lang="tr-TR" sz="2800" b="1" dirty="0">
                <a:ln w="22225">
                  <a:solidFill>
                    <a:schemeClr val="accent2"/>
                  </a:solidFill>
                  <a:prstDash val="solid"/>
                </a:ln>
                <a:solidFill>
                  <a:schemeClr val="accent2">
                    <a:lumMod val="40000"/>
                    <a:lumOff val="60000"/>
                  </a:schemeClr>
                </a:solidFill>
              </a:rPr>
            </a:br>
            <a:r>
              <a:rPr lang="tr-TR" sz="2800" b="1" dirty="0">
                <a:ln w="22225">
                  <a:solidFill>
                    <a:schemeClr val="accent2"/>
                  </a:solidFill>
                  <a:prstDash val="solid"/>
                </a:ln>
                <a:solidFill>
                  <a:schemeClr val="accent2">
                    <a:lumMod val="40000"/>
                    <a:lumOff val="60000"/>
                  </a:schemeClr>
                </a:solidFill>
                <a:highlight>
                  <a:srgbClr val="FFFF00"/>
                </a:highlight>
              </a:rPr>
              <a:t>Yöntemler (</a:t>
            </a:r>
            <a:r>
              <a:rPr lang="tr-TR" sz="2800" b="1" dirty="0" err="1">
                <a:ln w="22225">
                  <a:solidFill>
                    <a:schemeClr val="accent2"/>
                  </a:solidFill>
                  <a:prstDash val="solid"/>
                </a:ln>
                <a:solidFill>
                  <a:schemeClr val="accent2">
                    <a:lumMod val="40000"/>
                    <a:lumOff val="60000"/>
                  </a:schemeClr>
                </a:solidFill>
                <a:highlight>
                  <a:srgbClr val="FFFF00"/>
                </a:highlight>
              </a:rPr>
              <a:t>method</a:t>
            </a:r>
            <a:r>
              <a:rPr lang="tr-TR" sz="2800" b="1" dirty="0">
                <a:ln w="22225">
                  <a:solidFill>
                    <a:schemeClr val="accent2"/>
                  </a:solidFill>
                  <a:prstDash val="solid"/>
                </a:ln>
                <a:solidFill>
                  <a:schemeClr val="accent2">
                    <a:lumMod val="40000"/>
                    <a:lumOff val="60000"/>
                  </a:schemeClr>
                </a:solidFill>
                <a:highlight>
                  <a:srgbClr val="FFFF00"/>
                </a:highlight>
              </a:rPr>
              <a:t>)</a:t>
            </a:r>
            <a:br>
              <a:rPr lang="tr-TR" sz="2800" b="1" dirty="0">
                <a:ln w="22225">
                  <a:solidFill>
                    <a:schemeClr val="accent2"/>
                  </a:solidFill>
                  <a:prstDash val="solid"/>
                </a:ln>
                <a:solidFill>
                  <a:schemeClr val="accent2">
                    <a:lumMod val="40000"/>
                    <a:lumOff val="60000"/>
                  </a:schemeClr>
                </a:solidFill>
                <a:highlight>
                  <a:srgbClr val="FFFF00"/>
                </a:highlight>
              </a:rPr>
            </a:br>
            <a:r>
              <a:rPr lang="tr-TR" sz="2800" b="1" dirty="0">
                <a:ln w="22225">
                  <a:solidFill>
                    <a:schemeClr val="accent2"/>
                  </a:solidFill>
                  <a:prstDash val="solid"/>
                </a:ln>
                <a:solidFill>
                  <a:schemeClr val="accent2">
                    <a:lumMod val="40000"/>
                    <a:lumOff val="60000"/>
                  </a:schemeClr>
                </a:solidFill>
                <a:highlight>
                  <a:srgbClr val="FFFF00"/>
                </a:highlight>
              </a:rPr>
              <a:t>Yapısal Programlamadaki </a:t>
            </a:r>
            <a:br>
              <a:rPr lang="tr-TR" sz="2800" b="1" dirty="0">
                <a:ln w="22225">
                  <a:solidFill>
                    <a:schemeClr val="accent2"/>
                  </a:solidFill>
                  <a:prstDash val="solid"/>
                </a:ln>
                <a:solidFill>
                  <a:schemeClr val="accent2">
                    <a:lumMod val="40000"/>
                    <a:lumOff val="60000"/>
                  </a:schemeClr>
                </a:solidFill>
                <a:highlight>
                  <a:srgbClr val="FFFF00"/>
                </a:highlight>
              </a:rPr>
            </a:br>
            <a:r>
              <a:rPr lang="tr-TR" sz="2800" b="1" dirty="0">
                <a:ln w="22225">
                  <a:solidFill>
                    <a:schemeClr val="accent2"/>
                  </a:solidFill>
                  <a:prstDash val="solid"/>
                </a:ln>
                <a:solidFill>
                  <a:schemeClr val="accent2">
                    <a:lumMod val="40000"/>
                    <a:lumOff val="60000"/>
                  </a:schemeClr>
                </a:solidFill>
                <a:highlight>
                  <a:srgbClr val="FFFF00"/>
                </a:highlight>
              </a:rPr>
              <a:t>gibi tanımlanırlar</a:t>
            </a:r>
            <a:r>
              <a:rPr lang="tr-TR" sz="2800" b="1" dirty="0">
                <a:ln w="22225">
                  <a:solidFill>
                    <a:schemeClr val="accent2"/>
                  </a:solidFill>
                  <a:prstDash val="solid"/>
                </a:ln>
                <a:solidFill>
                  <a:schemeClr val="accent2">
                    <a:lumMod val="40000"/>
                    <a:lumOff val="60000"/>
                  </a:schemeClr>
                </a:solidFill>
              </a:rPr>
              <a:t>!</a:t>
            </a:r>
            <a:endParaRPr lang="tr-TR" sz="2800"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6578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NESNE YÖNELIMLI PROGRAMLAMA</a:t>
            </a:r>
            <a:endParaRPr/>
          </a:p>
        </p:txBody>
      </p:sp>
      <p:pic>
        <p:nvPicPr>
          <p:cNvPr id="88" name="Google Shape;88;p2" descr="metin, ekran görüntüsü, diyagram, yazı tipi içeren bir resim&#10;&#10;Açıklama otomatik olarak oluşturuldu"/>
          <p:cNvPicPr preferRelativeResize="0">
            <a:picLocks noGrp="1"/>
          </p:cNvPicPr>
          <p:nvPr>
            <p:ph type="body" idx="1"/>
          </p:nvPr>
        </p:nvPicPr>
        <p:blipFill rotWithShape="1">
          <a:blip r:embed="rId3">
            <a:alphaModFix/>
          </a:blip>
          <a:srcRect b="7460"/>
          <a:stretch/>
        </p:blipFill>
        <p:spPr>
          <a:xfrm>
            <a:off x="1086262" y="2071241"/>
            <a:ext cx="4098101" cy="4095750"/>
          </a:xfrm>
          <a:prstGeom prst="rect">
            <a:avLst/>
          </a:prstGeom>
          <a:noFill/>
          <a:ln>
            <a:noFill/>
          </a:ln>
        </p:spPr>
      </p:pic>
      <p:sp>
        <p:nvSpPr>
          <p:cNvPr id="89" name="Google Shape;89;p2"/>
          <p:cNvSpPr txBox="1">
            <a:spLocks noGrp="1"/>
          </p:cNvSpPr>
          <p:nvPr>
            <p:ph type="body" idx="2"/>
          </p:nvPr>
        </p:nvSpPr>
        <p:spPr>
          <a:xfrm>
            <a:off x="6209414" y="1906154"/>
            <a:ext cx="5695509" cy="442592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700"/>
              <a:buNone/>
            </a:pPr>
            <a:r>
              <a:rPr lang="tr-TR" b="1"/>
              <a:t>Nesnelerin birbirlerine </a:t>
            </a:r>
            <a:r>
              <a:rPr lang="tr-TR" b="1">
                <a:solidFill>
                  <a:srgbClr val="0070C0"/>
                </a:solidFill>
              </a:rPr>
              <a:t>ileti göndermesi</a:t>
            </a:r>
            <a:r>
              <a:rPr lang="tr-TR" sz="2100" b="1">
                <a:solidFill>
                  <a:srgbClr val="0070C0"/>
                </a:solidFill>
              </a:rPr>
              <a:t> </a:t>
            </a:r>
            <a:r>
              <a:rPr lang="tr-TR" sz="2100" b="1"/>
              <a:t>(</a:t>
            </a:r>
            <a:r>
              <a:rPr lang="tr-TR" sz="2100" b="1">
                <a:solidFill>
                  <a:srgbClr val="C00000"/>
                </a:solidFill>
              </a:rPr>
              <a:t>message-passing</a:t>
            </a:r>
            <a:r>
              <a:rPr lang="tr-TR" sz="2100" b="1"/>
              <a:t>) </a:t>
            </a:r>
            <a:r>
              <a:rPr lang="tr-TR" b="1"/>
              <a:t>ile yapılan programa yaklaşımına </a:t>
            </a:r>
            <a:r>
              <a:rPr lang="tr-TR" b="1">
                <a:solidFill>
                  <a:srgbClr val="0070C0"/>
                </a:solidFill>
              </a:rPr>
              <a:t>nesne yönelimli programlama</a:t>
            </a:r>
            <a:r>
              <a:rPr lang="tr-TR" b="1"/>
              <a:t> (</a:t>
            </a:r>
            <a:r>
              <a:rPr lang="tr-TR" b="1">
                <a:solidFill>
                  <a:srgbClr val="FF0000"/>
                </a:solidFill>
              </a:rPr>
              <a:t>object oriented programming</a:t>
            </a:r>
            <a:r>
              <a:rPr lang="tr-TR" b="1"/>
              <a:t>) adı verilir.</a:t>
            </a:r>
            <a:endParaRPr/>
          </a:p>
          <a:p>
            <a:pPr marL="182880" lvl="0" indent="-182880" algn="l" rtl="0">
              <a:lnSpc>
                <a:spcPct val="100000"/>
              </a:lnSpc>
              <a:spcBef>
                <a:spcPts val="600"/>
              </a:spcBef>
              <a:spcAft>
                <a:spcPts val="0"/>
              </a:spcAft>
              <a:buSzPts val="1700"/>
              <a:buChar char="▪"/>
            </a:pPr>
            <a:r>
              <a:rPr lang="tr-TR"/>
              <a:t>Nasıl ki dünyamızda evler bir </a:t>
            </a:r>
            <a:r>
              <a:rPr lang="tr-TR">
                <a:solidFill>
                  <a:srgbClr val="0070C0"/>
                </a:solidFill>
              </a:rPr>
              <a:t>mimari plan </a:t>
            </a:r>
            <a:r>
              <a:rPr lang="tr-TR"/>
              <a:t>(</a:t>
            </a:r>
            <a:r>
              <a:rPr lang="tr-TR">
                <a:solidFill>
                  <a:srgbClr val="C00000"/>
                </a:solidFill>
              </a:rPr>
              <a:t>blueprint</a:t>
            </a:r>
            <a:r>
              <a:rPr lang="tr-TR"/>
              <a:t>) üzerinden inşa ediliyor, </a:t>
            </a:r>
            <a:r>
              <a:rPr lang="tr-TR">
                <a:solidFill>
                  <a:srgbClr val="0070C0"/>
                </a:solidFill>
              </a:rPr>
              <a:t>nesneler</a:t>
            </a:r>
            <a:r>
              <a:rPr lang="tr-TR"/>
              <a:t> (</a:t>
            </a:r>
            <a:r>
              <a:rPr lang="tr-TR">
                <a:solidFill>
                  <a:srgbClr val="C00000"/>
                </a:solidFill>
              </a:rPr>
              <a:t>objects</a:t>
            </a:r>
            <a:r>
              <a:rPr lang="tr-TR"/>
              <a:t>) de bir plan üzerinden inşa edilir. </a:t>
            </a:r>
            <a:endParaRPr/>
          </a:p>
          <a:p>
            <a:pPr marL="182880" lvl="0" indent="-182880" algn="l" rtl="0">
              <a:lnSpc>
                <a:spcPct val="100000"/>
              </a:lnSpc>
              <a:spcBef>
                <a:spcPts val="600"/>
              </a:spcBef>
              <a:spcAft>
                <a:spcPts val="0"/>
              </a:spcAft>
              <a:buSzPts val="1700"/>
              <a:buChar char="▪"/>
            </a:pPr>
            <a:r>
              <a:rPr lang="tr-TR"/>
              <a:t>Nesnelerin </a:t>
            </a:r>
            <a:r>
              <a:rPr lang="tr-TR">
                <a:solidFill>
                  <a:srgbClr val="0070C0"/>
                </a:solidFill>
              </a:rPr>
              <a:t>durum</a:t>
            </a:r>
            <a:r>
              <a:rPr lang="tr-TR"/>
              <a:t> (</a:t>
            </a:r>
            <a:r>
              <a:rPr lang="tr-TR">
                <a:solidFill>
                  <a:srgbClr val="C00000"/>
                </a:solidFill>
              </a:rPr>
              <a:t>state</a:t>
            </a:r>
            <a:r>
              <a:rPr lang="tr-TR"/>
              <a:t>) ve </a:t>
            </a:r>
            <a:r>
              <a:rPr lang="tr-TR">
                <a:solidFill>
                  <a:srgbClr val="0070C0"/>
                </a:solidFill>
              </a:rPr>
              <a:t>davranışlarının</a:t>
            </a:r>
            <a:r>
              <a:rPr lang="tr-TR"/>
              <a:t> (</a:t>
            </a:r>
            <a:r>
              <a:rPr lang="tr-TR">
                <a:solidFill>
                  <a:srgbClr val="C00000"/>
                </a:solidFill>
              </a:rPr>
              <a:t>behavior</a:t>
            </a:r>
            <a:r>
              <a:rPr lang="tr-TR"/>
              <a:t>) tanımlandığı bu plana </a:t>
            </a:r>
            <a:r>
              <a:rPr lang="tr-TR">
                <a:solidFill>
                  <a:srgbClr val="0070C0"/>
                </a:solidFill>
              </a:rPr>
              <a:t>sınıf</a:t>
            </a:r>
            <a:r>
              <a:rPr lang="tr-TR"/>
              <a:t> (</a:t>
            </a:r>
            <a:r>
              <a:rPr lang="tr-TR">
                <a:solidFill>
                  <a:srgbClr val="C00000"/>
                </a:solidFill>
              </a:rPr>
              <a:t>class</a:t>
            </a:r>
            <a:r>
              <a:rPr lang="tr-TR"/>
              <a:t>) adı verilir. </a:t>
            </a:r>
            <a:endParaRPr/>
          </a:p>
          <a:p>
            <a:pPr marL="182880" lvl="0" indent="-182880" algn="l" rtl="0">
              <a:lnSpc>
                <a:spcPct val="100000"/>
              </a:lnSpc>
              <a:spcBef>
                <a:spcPts val="600"/>
              </a:spcBef>
              <a:spcAft>
                <a:spcPts val="0"/>
              </a:spcAft>
              <a:buSzPts val="1700"/>
              <a:buChar char="▪"/>
            </a:pPr>
            <a:r>
              <a:rPr lang="tr-TR"/>
              <a:t>Bir mimari plandan bir çok ev yapılabileceği gibi, bir sınıftan birçok nesne imal edilebilir.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6000"/>
              <a:buFont typeface="Cambria"/>
              <a:buNone/>
            </a:pPr>
            <a:r>
              <a:rPr lang="tr-TR" dirty="0"/>
              <a:t>2. SINIF ÇEŞİTLERİ</a:t>
            </a:r>
            <a:endParaRPr dirty="0"/>
          </a:p>
        </p:txBody>
      </p:sp>
      <p:sp>
        <p:nvSpPr>
          <p:cNvPr id="95" name="Google Shape;95;p3"/>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7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dirty="0"/>
              <a:t>SOYUT (ABSTRACT) SINIF</a:t>
            </a:r>
            <a:endParaRPr dirty="0"/>
          </a:p>
        </p:txBody>
      </p:sp>
      <p:sp>
        <p:nvSpPr>
          <p:cNvPr id="102" name="Google Shape;102;p4"/>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#include &lt;</a:t>
            </a:r>
            <a:r>
              <a:rPr lang="tr-TR" sz="1600" dirty="0" err="1">
                <a:latin typeface="Consolas"/>
                <a:ea typeface="Consolas"/>
                <a:cs typeface="Consolas"/>
                <a:sym typeface="Consolas"/>
              </a:rPr>
              <a:t>iostream</a:t>
            </a:r>
            <a:r>
              <a:rPr lang="tr-TR" sz="1600" dirty="0">
                <a:latin typeface="Consolas"/>
                <a:ea typeface="Consolas"/>
                <a:cs typeface="Consolas"/>
                <a:sym typeface="Consolas"/>
              </a:rPr>
              <a:t>&gt;</a:t>
            </a:r>
          </a:p>
          <a:p>
            <a:pPr marL="0" lvl="0" indent="0" algn="l" rtl="0">
              <a:lnSpc>
                <a:spcPct val="100000"/>
              </a:lnSpc>
              <a:spcBef>
                <a:spcPts val="0"/>
              </a:spcBef>
              <a:spcAft>
                <a:spcPts val="0"/>
              </a:spcAft>
              <a:buSzPts val="1020"/>
              <a:buNone/>
            </a:pPr>
            <a:r>
              <a:rPr lang="tr-TR" sz="1600" dirty="0" err="1">
                <a:solidFill>
                  <a:srgbClr val="0000CC"/>
                </a:solidFill>
                <a:latin typeface="Consolas"/>
                <a:ea typeface="Consolas"/>
                <a:cs typeface="Consolas"/>
                <a:sym typeface="Consolas"/>
              </a:rPr>
              <a:t>using</a:t>
            </a:r>
            <a:r>
              <a:rPr lang="tr-TR" sz="1600" dirty="0">
                <a:latin typeface="Consolas"/>
                <a:ea typeface="Consolas"/>
                <a:cs typeface="Consolas"/>
                <a:sym typeface="Consolas"/>
              </a:rPr>
              <a:t> namespace </a:t>
            </a:r>
            <a:r>
              <a:rPr lang="tr-TR" sz="1600" dirty="0" err="1">
                <a:latin typeface="Consolas"/>
                <a:ea typeface="Consolas"/>
                <a:cs typeface="Consolas"/>
                <a:sym typeface="Consolas"/>
              </a:rPr>
              <a:t>std</a:t>
            </a:r>
            <a:r>
              <a:rPr lang="tr-TR" sz="16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600" dirty="0" err="1">
                <a:solidFill>
                  <a:srgbClr val="0000CC"/>
                </a:solidFill>
                <a:latin typeface="Consolas"/>
                <a:ea typeface="Consolas"/>
                <a:cs typeface="Consolas"/>
                <a:sym typeface="Consolas"/>
              </a:rPr>
              <a:t>class</a:t>
            </a:r>
            <a:r>
              <a:rPr lang="tr-TR" sz="1600" dirty="0">
                <a:latin typeface="Consolas"/>
                <a:ea typeface="Consolas"/>
                <a:cs typeface="Consolas"/>
                <a:sym typeface="Consolas"/>
              </a:rPr>
              <a:t> </a:t>
            </a:r>
            <a:r>
              <a:rPr lang="tr-TR" sz="1600" dirty="0" err="1">
                <a:latin typeface="Consolas"/>
                <a:ea typeface="Consolas"/>
                <a:cs typeface="Consolas"/>
                <a:sym typeface="Consolas"/>
              </a:rPr>
              <a:t>SoyutKisi</a:t>
            </a:r>
            <a:r>
              <a:rPr lang="tr-TR" sz="1600" dirty="0">
                <a:latin typeface="Consolas"/>
                <a:ea typeface="Consolas"/>
                <a:cs typeface="Consolas"/>
                <a:sym typeface="Consolas"/>
              </a:rPr>
              <a:t> { </a:t>
            </a:r>
            <a:r>
              <a:rPr lang="tr-TR" sz="1600" dirty="0">
                <a:solidFill>
                  <a:schemeClr val="bg1">
                    <a:lumMod val="65000"/>
                  </a:schemeClr>
                </a:solidFill>
                <a:highlight>
                  <a:srgbClr val="FFFF00"/>
                </a:highlight>
                <a:latin typeface="Consolas"/>
                <a:ea typeface="Consolas"/>
                <a:cs typeface="Consolas"/>
                <a:sym typeface="Consolas"/>
              </a:rPr>
              <a:t>//Soyut </a:t>
            </a:r>
            <a:r>
              <a:rPr lang="tr-TR" sz="1600" dirty="0" err="1">
                <a:solidFill>
                  <a:schemeClr val="bg1">
                    <a:lumMod val="65000"/>
                  </a:schemeClr>
                </a:solidFill>
                <a:highlight>
                  <a:srgbClr val="FFFF00"/>
                </a:highlight>
                <a:latin typeface="Consolas"/>
                <a:ea typeface="Consolas"/>
                <a:cs typeface="Consolas"/>
                <a:sym typeface="Consolas"/>
              </a:rPr>
              <a:t>Kisi</a:t>
            </a:r>
            <a:r>
              <a:rPr lang="tr-TR" sz="1600" dirty="0">
                <a:solidFill>
                  <a:schemeClr val="bg1">
                    <a:lumMod val="65000"/>
                  </a:schemeClr>
                </a:solidFill>
                <a:highlight>
                  <a:srgbClr val="FFFF00"/>
                </a:highlight>
                <a:latin typeface="Consolas"/>
                <a:ea typeface="Consolas"/>
                <a:cs typeface="Consolas"/>
                <a:sym typeface="Consolas"/>
              </a:rPr>
              <a:t> Sınıfı</a:t>
            </a:r>
          </a:p>
          <a:p>
            <a:pPr marL="0" lvl="0" indent="0" algn="l" rtl="0">
              <a:lnSpc>
                <a:spcPct val="100000"/>
              </a:lnSpc>
              <a:spcBef>
                <a:spcPts val="0"/>
              </a:spcBef>
              <a:spcAft>
                <a:spcPts val="0"/>
              </a:spcAft>
              <a:buSzPts val="1020"/>
              <a:buNone/>
            </a:pPr>
            <a:r>
              <a:rPr lang="tr-TR" sz="1600" dirty="0" err="1">
                <a:latin typeface="Consolas"/>
                <a:ea typeface="Consolas"/>
                <a:cs typeface="Consolas"/>
                <a:sym typeface="Consolas"/>
              </a:rPr>
              <a:t>public</a:t>
            </a:r>
            <a:r>
              <a:rPr lang="tr-TR" sz="16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solidFill>
                  <a:srgbClr val="0000CC"/>
                </a:solidFill>
                <a:latin typeface="Consolas"/>
                <a:ea typeface="Consolas"/>
                <a:cs typeface="Consolas"/>
                <a:sym typeface="Consolas"/>
              </a:rPr>
              <a:t>virtual</a:t>
            </a:r>
            <a:r>
              <a:rPr lang="tr-TR" sz="1600" dirty="0">
                <a:latin typeface="Consolas"/>
                <a:ea typeface="Consolas"/>
                <a:cs typeface="Consolas"/>
                <a:sym typeface="Consolas"/>
              </a:rPr>
              <a:t> </a:t>
            </a:r>
            <a:r>
              <a:rPr lang="tr-TR" sz="1600" dirty="0" err="1">
                <a:solidFill>
                  <a:srgbClr val="0000CC"/>
                </a:solidFill>
                <a:latin typeface="Consolas"/>
                <a:ea typeface="Consolas"/>
                <a:cs typeface="Consolas"/>
                <a:sym typeface="Consolas"/>
              </a:rPr>
              <a:t>void</a:t>
            </a:r>
            <a:r>
              <a:rPr lang="tr-TR" sz="1600" dirty="0">
                <a:latin typeface="Consolas"/>
                <a:ea typeface="Consolas"/>
                <a:cs typeface="Consolas"/>
                <a:sym typeface="Consolas"/>
              </a:rPr>
              <a:t> </a:t>
            </a:r>
            <a:r>
              <a:rPr lang="tr-TR" sz="1600" dirty="0" err="1">
                <a:latin typeface="Consolas"/>
                <a:ea typeface="Consolas"/>
                <a:cs typeface="Consolas"/>
                <a:sym typeface="Consolas"/>
              </a:rPr>
              <a:t>raporYaz</a:t>
            </a:r>
            <a:r>
              <a:rPr lang="tr-TR" sz="1600" dirty="0">
                <a:latin typeface="Consolas"/>
                <a:ea typeface="Consolas"/>
                <a:cs typeface="Consolas"/>
                <a:sym typeface="Consolas"/>
              </a:rPr>
              <a:t>() </a:t>
            </a:r>
            <a:r>
              <a:rPr lang="tr-TR" sz="1600" dirty="0">
                <a:solidFill>
                  <a:srgbClr val="C00000"/>
                </a:solidFill>
                <a:latin typeface="Consolas"/>
                <a:ea typeface="Consolas"/>
                <a:cs typeface="Consolas"/>
                <a:sym typeface="Consolas"/>
              </a:rPr>
              <a:t>= 0;</a:t>
            </a:r>
            <a:r>
              <a:rPr lang="tr-TR" sz="16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a:solidFill>
                  <a:schemeClr val="bg1">
                    <a:lumMod val="65000"/>
                  </a:schemeClr>
                </a:solidFill>
                <a:highlight>
                  <a:srgbClr val="FFFF00"/>
                </a:highlight>
                <a:latin typeface="Consolas"/>
                <a:ea typeface="Consolas"/>
                <a:cs typeface="Consolas"/>
                <a:sym typeface="Consolas"/>
              </a:rPr>
              <a:t>// saf sanal yöntem sınıfı soyut yapar!</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a:solidFill>
                  <a:srgbClr val="0000CC"/>
                </a:solidFill>
                <a:latin typeface="Consolas"/>
                <a:ea typeface="Consolas"/>
                <a:cs typeface="Consolas"/>
                <a:sym typeface="Consolas"/>
              </a:rPr>
              <a:t>string</a:t>
            </a:r>
            <a:r>
              <a:rPr lang="tr-TR" sz="1600" dirty="0">
                <a:latin typeface="Consolas"/>
                <a:ea typeface="Consolas"/>
                <a:cs typeface="Consolas"/>
                <a:sym typeface="Consolas"/>
              </a:rPr>
              <a:t> </a:t>
            </a:r>
            <a:r>
              <a:rPr lang="tr-TR" sz="1600" dirty="0" err="1">
                <a:latin typeface="Consolas"/>
                <a:ea typeface="Consolas"/>
                <a:cs typeface="Consolas"/>
                <a:sym typeface="Consolas"/>
              </a:rPr>
              <a:t>getAdi</a:t>
            </a:r>
            <a:r>
              <a:rPr lang="tr-TR" sz="16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return adi;</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solidFill>
                  <a:srgbClr val="0000CC"/>
                </a:solidFill>
                <a:latin typeface="Consolas"/>
                <a:ea typeface="Consolas"/>
                <a:cs typeface="Consolas"/>
                <a:sym typeface="Consolas"/>
              </a:rPr>
              <a:t>void</a:t>
            </a:r>
            <a:r>
              <a:rPr lang="tr-TR" sz="1600" dirty="0">
                <a:latin typeface="Consolas"/>
                <a:ea typeface="Consolas"/>
                <a:cs typeface="Consolas"/>
                <a:sym typeface="Consolas"/>
              </a:rPr>
              <a:t> </a:t>
            </a:r>
            <a:r>
              <a:rPr lang="tr-TR" sz="1600" dirty="0" err="1">
                <a:latin typeface="Consolas"/>
                <a:ea typeface="Consolas"/>
                <a:cs typeface="Consolas"/>
                <a:sym typeface="Consolas"/>
              </a:rPr>
              <a:t>setAdi</a:t>
            </a:r>
            <a:r>
              <a:rPr lang="tr-TR" sz="1600" dirty="0">
                <a:latin typeface="Consolas"/>
                <a:ea typeface="Consolas"/>
                <a:cs typeface="Consolas"/>
                <a:sym typeface="Consolas"/>
              </a:rPr>
              <a:t>(</a:t>
            </a:r>
            <a:r>
              <a:rPr lang="tr-TR" sz="1600" dirty="0">
                <a:solidFill>
                  <a:srgbClr val="0000CC"/>
                </a:solidFill>
                <a:latin typeface="Consolas"/>
                <a:ea typeface="Consolas"/>
                <a:cs typeface="Consolas"/>
                <a:sym typeface="Consolas"/>
              </a:rPr>
              <a:t>string</a:t>
            </a:r>
            <a:r>
              <a:rPr lang="tr-TR" sz="1600" dirty="0">
                <a:latin typeface="Consolas"/>
                <a:ea typeface="Consolas"/>
                <a:cs typeface="Consolas"/>
                <a:sym typeface="Consolas"/>
              </a:rPr>
              <a:t> </a:t>
            </a:r>
            <a:r>
              <a:rPr lang="tr-TR" sz="1600" dirty="0" err="1">
                <a:latin typeface="Consolas"/>
                <a:ea typeface="Consolas"/>
                <a:cs typeface="Consolas"/>
                <a:sym typeface="Consolas"/>
              </a:rPr>
              <a:t>pAdi</a:t>
            </a:r>
            <a:r>
              <a:rPr lang="tr-TR" sz="16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if (</a:t>
            </a:r>
            <a:r>
              <a:rPr lang="tr-TR" sz="1600" dirty="0" err="1">
                <a:latin typeface="Consolas"/>
                <a:ea typeface="Consolas"/>
                <a:cs typeface="Consolas"/>
                <a:sym typeface="Consolas"/>
              </a:rPr>
              <a:t>pAdi</a:t>
            </a:r>
            <a:r>
              <a:rPr lang="tr-TR" sz="1600" dirty="0">
                <a:latin typeface="Consolas"/>
                <a:ea typeface="Consolas"/>
                <a:cs typeface="Consolas"/>
                <a:sym typeface="Consolas"/>
              </a:rPr>
              <a:t>!="") this-&gt;adi=</a:t>
            </a:r>
            <a:r>
              <a:rPr lang="tr-TR" sz="1600" dirty="0" err="1">
                <a:latin typeface="Consolas"/>
                <a:ea typeface="Consolas"/>
                <a:cs typeface="Consolas"/>
                <a:sym typeface="Consolas"/>
              </a:rPr>
              <a:t>pAdi</a:t>
            </a:r>
            <a:r>
              <a:rPr lang="tr-TR" sz="16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latin typeface="Consolas"/>
                <a:ea typeface="Consolas"/>
                <a:cs typeface="Consolas"/>
                <a:sym typeface="Consolas"/>
              </a:rPr>
              <a:t>SoyutKisi</a:t>
            </a:r>
            <a:r>
              <a:rPr lang="tr-TR" sz="1600" dirty="0">
                <a:latin typeface="Consolas"/>
                <a:ea typeface="Consolas"/>
                <a:cs typeface="Consolas"/>
                <a:sym typeface="Consolas"/>
              </a:rPr>
              <a:t>(string </a:t>
            </a:r>
            <a:r>
              <a:rPr lang="tr-TR" sz="1600" dirty="0" err="1">
                <a:latin typeface="Consolas"/>
                <a:ea typeface="Consolas"/>
                <a:cs typeface="Consolas"/>
                <a:sym typeface="Consolas"/>
              </a:rPr>
              <a:t>pAdi</a:t>
            </a:r>
            <a:r>
              <a:rPr lang="tr-TR" sz="1600" dirty="0">
                <a:latin typeface="Consolas"/>
                <a:ea typeface="Consolas"/>
                <a:cs typeface="Consolas"/>
                <a:sym typeface="Consolas"/>
              </a:rPr>
              <a:t>): adi(</a:t>
            </a:r>
            <a:r>
              <a:rPr lang="tr-TR" sz="1600" dirty="0" err="1">
                <a:latin typeface="Consolas"/>
                <a:ea typeface="Consolas"/>
                <a:cs typeface="Consolas"/>
                <a:sym typeface="Consolas"/>
              </a:rPr>
              <a:t>pAdi</a:t>
            </a:r>
            <a:r>
              <a:rPr lang="tr-TR" sz="16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600" dirty="0" err="1">
                <a:latin typeface="Consolas"/>
                <a:ea typeface="Consolas"/>
                <a:cs typeface="Consolas"/>
                <a:sym typeface="Consolas"/>
              </a:rPr>
              <a:t>private</a:t>
            </a:r>
            <a:r>
              <a:rPr lang="tr-TR" sz="16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a:solidFill>
                  <a:srgbClr val="0000CC"/>
                </a:solidFill>
                <a:latin typeface="Consolas"/>
                <a:ea typeface="Consolas"/>
                <a:cs typeface="Consolas"/>
                <a:sym typeface="Consolas"/>
              </a:rPr>
              <a:t>string</a:t>
            </a:r>
            <a:r>
              <a:rPr lang="tr-TR" sz="1600" dirty="0">
                <a:latin typeface="Consolas"/>
                <a:ea typeface="Consolas"/>
                <a:cs typeface="Consolas"/>
                <a:sym typeface="Consolas"/>
              </a:rPr>
              <a:t> adi;</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a:t>
            </a:r>
          </a:p>
          <a:p>
            <a:pPr marL="0" lvl="0" indent="0" algn="l" rtl="0">
              <a:lnSpc>
                <a:spcPct val="100000"/>
              </a:lnSpc>
              <a:spcBef>
                <a:spcPts val="0"/>
              </a:spcBef>
              <a:spcAft>
                <a:spcPts val="0"/>
              </a:spcAft>
              <a:buSzPts val="1020"/>
              <a:buNone/>
            </a:pPr>
            <a:endParaRPr lang="tr-TR" sz="1600" dirty="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600" dirty="0">
                <a:solidFill>
                  <a:srgbClr val="0000CC"/>
                </a:solidFill>
                <a:latin typeface="Consolas"/>
                <a:ea typeface="Consolas"/>
                <a:cs typeface="Consolas"/>
                <a:sym typeface="Consolas"/>
              </a:rPr>
              <a:t>int</a:t>
            </a:r>
            <a:r>
              <a:rPr lang="tr-TR" sz="1600" dirty="0">
                <a:latin typeface="Consolas"/>
                <a:ea typeface="Consolas"/>
                <a:cs typeface="Consolas"/>
                <a:sym typeface="Consolas"/>
              </a:rPr>
              <a:t> main()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a:highlight>
                  <a:srgbClr val="FFFF00"/>
                </a:highlight>
                <a:latin typeface="Consolas"/>
                <a:ea typeface="Consolas"/>
                <a:cs typeface="Consolas"/>
                <a:sym typeface="Consolas"/>
              </a:rPr>
              <a:t>// </a:t>
            </a:r>
            <a:r>
              <a:rPr lang="tr-TR" sz="1600" dirty="0" err="1">
                <a:highlight>
                  <a:srgbClr val="FFFF00"/>
                </a:highlight>
                <a:latin typeface="Consolas"/>
                <a:ea typeface="Consolas"/>
                <a:cs typeface="Consolas"/>
                <a:sym typeface="Consolas"/>
              </a:rPr>
              <a:t>SoyutKisi</a:t>
            </a:r>
            <a:r>
              <a:rPr lang="tr-TR" sz="1600" dirty="0">
                <a:highlight>
                  <a:srgbClr val="FFFF00"/>
                </a:highlight>
                <a:latin typeface="Consolas"/>
                <a:ea typeface="Consolas"/>
                <a:cs typeface="Consolas"/>
                <a:sym typeface="Consolas"/>
              </a:rPr>
              <a:t> </a:t>
            </a:r>
            <a:r>
              <a:rPr lang="tr-TR" sz="1600" dirty="0" err="1">
                <a:highlight>
                  <a:srgbClr val="FFFF00"/>
                </a:highlight>
                <a:latin typeface="Consolas"/>
                <a:ea typeface="Consolas"/>
                <a:cs typeface="Consolas"/>
                <a:sym typeface="Consolas"/>
              </a:rPr>
              <a:t>soyutkisi</a:t>
            </a:r>
            <a:r>
              <a:rPr lang="tr-TR" sz="1600" dirty="0">
                <a:highlight>
                  <a:srgbClr val="FFFF00"/>
                </a:highlight>
                <a:latin typeface="Consolas"/>
                <a:ea typeface="Consolas"/>
                <a:cs typeface="Consolas"/>
                <a:sym typeface="Consolas"/>
              </a:rPr>
              <a:t>; //HATA: Soyut sınıftan nene imal edilemez!</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a:t>
            </a:r>
          </a:p>
          <a:p>
            <a:pPr marL="0" lvl="0" indent="0" algn="l" rtl="0">
              <a:lnSpc>
                <a:spcPct val="100000"/>
              </a:lnSpc>
              <a:spcBef>
                <a:spcPts val="0"/>
              </a:spcBef>
              <a:spcAft>
                <a:spcPts val="0"/>
              </a:spcAft>
              <a:buSzPts val="1020"/>
              <a:buNone/>
            </a:pPr>
            <a:endParaRPr sz="1600" dirty="0">
              <a:latin typeface="Consolas"/>
              <a:ea typeface="Consolas"/>
              <a:cs typeface="Consolas"/>
              <a:sym typeface="Consolas"/>
            </a:endParaRPr>
          </a:p>
        </p:txBody>
      </p:sp>
      <p:sp>
        <p:nvSpPr>
          <p:cNvPr id="103" name="Google Shape;103;p4"/>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190"/>
              <a:buNone/>
            </a:pPr>
            <a:r>
              <a:rPr lang="tr-TR" sz="2000" dirty="0">
                <a:solidFill>
                  <a:srgbClr val="0070C0"/>
                </a:solidFill>
              </a:rPr>
              <a:t>Soyut sınıfların </a:t>
            </a:r>
            <a:r>
              <a:rPr lang="tr-TR" sz="2000" dirty="0"/>
              <a:t>(</a:t>
            </a:r>
            <a:r>
              <a:rPr lang="tr-TR" sz="2000" dirty="0">
                <a:solidFill>
                  <a:srgbClr val="FF0000"/>
                </a:solidFill>
              </a:rPr>
              <a:t>abstract </a:t>
            </a:r>
            <a:r>
              <a:rPr lang="tr-TR" sz="2000" dirty="0" err="1">
                <a:solidFill>
                  <a:srgbClr val="FF0000"/>
                </a:solidFill>
              </a:rPr>
              <a:t>class</a:t>
            </a:r>
            <a:r>
              <a:rPr lang="tr-TR" sz="2000" dirty="0"/>
              <a:t>) bir örneği (</a:t>
            </a:r>
            <a:r>
              <a:rPr lang="tr-TR" sz="2000" dirty="0">
                <a:solidFill>
                  <a:srgbClr val="FF0000"/>
                </a:solidFill>
              </a:rPr>
              <a:t>instance</a:t>
            </a:r>
            <a:r>
              <a:rPr lang="tr-TR" sz="2000" dirty="0"/>
              <a:t>) olamaz. </a:t>
            </a:r>
          </a:p>
          <a:p>
            <a:pPr marL="0" lvl="0" indent="0" algn="ctr" rtl="0">
              <a:lnSpc>
                <a:spcPct val="100000"/>
              </a:lnSpc>
              <a:spcBef>
                <a:spcPts val="0"/>
              </a:spcBef>
              <a:spcAft>
                <a:spcPts val="0"/>
              </a:spcAft>
              <a:buSzPts val="1190"/>
              <a:buNone/>
            </a:pPr>
            <a:r>
              <a:rPr lang="tr-TR" sz="2000" dirty="0"/>
              <a:t>Yani bu sınıftan nesne imal edilemez. </a:t>
            </a:r>
          </a:p>
          <a:p>
            <a:pPr marL="0" lvl="0" indent="0" algn="ctr" rtl="0">
              <a:lnSpc>
                <a:spcPct val="100000"/>
              </a:lnSpc>
              <a:spcBef>
                <a:spcPts val="0"/>
              </a:spcBef>
              <a:spcAft>
                <a:spcPts val="0"/>
              </a:spcAft>
              <a:buSzPts val="1190"/>
              <a:buNone/>
            </a:pPr>
            <a:r>
              <a:rPr lang="tr-TR" sz="2000" dirty="0"/>
              <a:t>Bu sınıfın en az bir </a:t>
            </a:r>
            <a:r>
              <a:rPr lang="tr-TR" sz="2000" dirty="0">
                <a:solidFill>
                  <a:srgbClr val="0070C0"/>
                </a:solidFill>
              </a:rPr>
              <a:t>soyut yöntemi </a:t>
            </a:r>
            <a:r>
              <a:rPr lang="tr-TR" sz="2000" dirty="0"/>
              <a:t>(</a:t>
            </a:r>
            <a:r>
              <a:rPr lang="tr-TR" sz="2000" dirty="0">
                <a:solidFill>
                  <a:srgbClr val="FF0000"/>
                </a:solidFill>
              </a:rPr>
              <a:t>abstract </a:t>
            </a:r>
            <a:r>
              <a:rPr lang="tr-TR" sz="2000" dirty="0" err="1">
                <a:solidFill>
                  <a:srgbClr val="FF0000"/>
                </a:solidFill>
              </a:rPr>
              <a:t>method</a:t>
            </a:r>
            <a:r>
              <a:rPr lang="tr-TR" sz="2000" dirty="0"/>
              <a:t>) olur. </a:t>
            </a:r>
          </a:p>
          <a:p>
            <a:pPr marL="0" lvl="0" indent="0" algn="ctr" rtl="0">
              <a:lnSpc>
                <a:spcPct val="100000"/>
              </a:lnSpc>
              <a:spcBef>
                <a:spcPts val="0"/>
              </a:spcBef>
              <a:spcAft>
                <a:spcPts val="0"/>
              </a:spcAft>
              <a:buSzPts val="1190"/>
              <a:buNone/>
            </a:pPr>
            <a:r>
              <a:rPr lang="tr-TR" sz="2000" dirty="0"/>
              <a:t>Soyut sınıflar hangi davranışın gösterileceğini belirler ama bu davranışların nasıl gösterileceğini anlatmaz. </a:t>
            </a:r>
          </a:p>
          <a:p>
            <a:pPr marL="0" lvl="0" indent="0" algn="ctr" rtl="0">
              <a:lnSpc>
                <a:spcPct val="100000"/>
              </a:lnSpc>
              <a:spcBef>
                <a:spcPts val="0"/>
              </a:spcBef>
              <a:spcAft>
                <a:spcPts val="0"/>
              </a:spcAft>
              <a:buSzPts val="1190"/>
              <a:buNone/>
            </a:pPr>
            <a:r>
              <a:rPr lang="tr-TR" sz="2000" dirty="0"/>
              <a:t>Bu nedenle soyut yöntem için gövde tanımlanmaz.</a:t>
            </a:r>
            <a:endParaRPr sz="2000" dirty="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dirty="0"/>
              <a:t>SOMUT (CONCRETE) SINIF</a:t>
            </a:r>
            <a:endParaRPr dirty="0"/>
          </a:p>
        </p:txBody>
      </p:sp>
      <p:sp>
        <p:nvSpPr>
          <p:cNvPr id="102" name="Google Shape;102;p4"/>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class</a:t>
            </a:r>
            <a:r>
              <a:rPr lang="tr-TR" sz="1400" dirty="0">
                <a:latin typeface="Consolas"/>
                <a:ea typeface="Consolas"/>
                <a:cs typeface="Consolas"/>
                <a:sym typeface="Consolas"/>
              </a:rPr>
              <a:t> </a:t>
            </a:r>
            <a:r>
              <a:rPr lang="tr-TR" sz="1400" dirty="0" err="1">
                <a:latin typeface="Consolas"/>
                <a:ea typeface="Consolas"/>
                <a:cs typeface="Consolas"/>
                <a:sym typeface="Consolas"/>
              </a:rPr>
              <a:t>SoyutKisi</a:t>
            </a:r>
            <a:r>
              <a:rPr lang="tr-TR" sz="1400" dirty="0">
                <a:latin typeface="Consolas"/>
                <a:ea typeface="Consolas"/>
                <a:cs typeface="Consolas"/>
                <a:sym typeface="Consolas"/>
              </a:rPr>
              <a:t> { </a:t>
            </a:r>
            <a:r>
              <a:rPr lang="tr-TR" sz="1400" dirty="0">
                <a:solidFill>
                  <a:schemeClr val="bg1">
                    <a:lumMod val="65000"/>
                  </a:schemeClr>
                </a:solidFill>
                <a:latin typeface="Consolas"/>
                <a:ea typeface="Consolas"/>
                <a:cs typeface="Consolas"/>
                <a:sym typeface="Consolas"/>
              </a:rPr>
              <a:t>//Soyut </a:t>
            </a:r>
            <a:r>
              <a:rPr lang="tr-TR" sz="1400" dirty="0" err="1">
                <a:solidFill>
                  <a:schemeClr val="bg1">
                    <a:lumMod val="65000"/>
                  </a:schemeClr>
                </a:solidFill>
                <a:latin typeface="Consolas"/>
                <a:ea typeface="Consolas"/>
                <a:cs typeface="Consolas"/>
                <a:sym typeface="Consolas"/>
              </a:rPr>
              <a:t>Kisi</a:t>
            </a:r>
            <a:r>
              <a:rPr lang="tr-TR" sz="1400" dirty="0">
                <a:solidFill>
                  <a:schemeClr val="bg1">
                    <a:lumMod val="65000"/>
                  </a:schemeClr>
                </a:solidFill>
                <a:latin typeface="Consolas"/>
                <a:ea typeface="Consolas"/>
                <a:cs typeface="Consolas"/>
                <a:sym typeface="Consolas"/>
              </a:rPr>
              <a:t> Sınıfı</a:t>
            </a:r>
          </a:p>
          <a:p>
            <a:pPr marL="0" lvl="0" indent="0" algn="l" rtl="0">
              <a:lnSpc>
                <a:spcPct val="100000"/>
              </a:lnSpc>
              <a:spcBef>
                <a:spcPts val="0"/>
              </a:spcBef>
              <a:spcAft>
                <a:spcPts val="0"/>
              </a:spcAft>
              <a:buSzPts val="1020"/>
              <a:buNone/>
            </a:pPr>
            <a:r>
              <a:rPr lang="tr-TR" sz="1400" dirty="0" err="1">
                <a:latin typeface="Consolas"/>
                <a:ea typeface="Consolas"/>
                <a:cs typeface="Consolas"/>
                <a:sym typeface="Consolas"/>
              </a:rPr>
              <a:t>public</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virtual</a:t>
            </a: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void</a:t>
            </a:r>
            <a:r>
              <a:rPr lang="tr-TR" sz="1400" dirty="0">
                <a:latin typeface="Consolas"/>
                <a:ea typeface="Consolas"/>
                <a:cs typeface="Consolas"/>
                <a:sym typeface="Consolas"/>
              </a:rPr>
              <a:t> </a:t>
            </a:r>
            <a:r>
              <a:rPr lang="tr-TR" sz="1400" dirty="0" err="1">
                <a:latin typeface="Consolas"/>
                <a:ea typeface="Consolas"/>
                <a:cs typeface="Consolas"/>
                <a:sym typeface="Consolas"/>
              </a:rPr>
              <a:t>raporYaz</a:t>
            </a:r>
            <a:r>
              <a:rPr lang="tr-TR" sz="1400" dirty="0">
                <a:latin typeface="Consolas"/>
                <a:ea typeface="Consolas"/>
                <a:cs typeface="Consolas"/>
                <a:sym typeface="Consolas"/>
              </a:rPr>
              <a:t>() = 0; </a:t>
            </a:r>
            <a:r>
              <a:rPr lang="tr-TR" sz="1400" dirty="0">
                <a:solidFill>
                  <a:schemeClr val="bg1">
                    <a:lumMod val="65000"/>
                  </a:schemeClr>
                </a:solidFill>
                <a:latin typeface="Consolas"/>
                <a:ea typeface="Consolas"/>
                <a:cs typeface="Consolas"/>
                <a:sym typeface="Consolas"/>
              </a:rPr>
              <a:t>// Saf sanal yöntem. Bu sınıfı soyut yapar.</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string</a:t>
            </a:r>
            <a:r>
              <a:rPr lang="tr-TR" sz="1400" dirty="0">
                <a:latin typeface="Consolas"/>
                <a:ea typeface="Consolas"/>
                <a:cs typeface="Consolas"/>
                <a:sym typeface="Consolas"/>
              </a:rPr>
              <a:t> </a:t>
            </a:r>
            <a:r>
              <a:rPr lang="tr-TR" sz="1400" dirty="0" err="1">
                <a:latin typeface="Consolas"/>
                <a:ea typeface="Consolas"/>
                <a:cs typeface="Consolas"/>
                <a:sym typeface="Consolas"/>
              </a:rPr>
              <a:t>getAdi</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return adi;</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void</a:t>
            </a:r>
            <a:r>
              <a:rPr lang="tr-TR" sz="1400" dirty="0">
                <a:latin typeface="Consolas"/>
                <a:ea typeface="Consolas"/>
                <a:cs typeface="Consolas"/>
                <a:sym typeface="Consolas"/>
              </a:rPr>
              <a:t> </a:t>
            </a:r>
            <a:r>
              <a:rPr lang="tr-TR" sz="1400" dirty="0" err="1">
                <a:latin typeface="Consolas"/>
                <a:ea typeface="Consolas"/>
                <a:cs typeface="Consolas"/>
                <a:sym typeface="Consolas"/>
              </a:rPr>
              <a:t>setAdi</a:t>
            </a:r>
            <a:r>
              <a:rPr lang="tr-TR" sz="1400" dirty="0">
                <a:latin typeface="Consolas"/>
                <a:ea typeface="Consolas"/>
                <a:cs typeface="Consolas"/>
                <a:sym typeface="Consolas"/>
              </a:rPr>
              <a:t>(</a:t>
            </a:r>
            <a:r>
              <a:rPr lang="tr-TR" sz="1400" dirty="0">
                <a:solidFill>
                  <a:srgbClr val="0000CC"/>
                </a:solidFill>
                <a:latin typeface="Consolas"/>
                <a:ea typeface="Consolas"/>
                <a:cs typeface="Consolas"/>
                <a:sym typeface="Consolas"/>
              </a:rPr>
              <a:t>string</a:t>
            </a:r>
            <a:r>
              <a:rPr lang="tr-TR" sz="1400" dirty="0">
                <a:latin typeface="Consolas"/>
                <a:ea typeface="Consolas"/>
                <a:cs typeface="Consolas"/>
                <a:sym typeface="Consolas"/>
              </a:rPr>
              <a:t> </a:t>
            </a:r>
            <a:r>
              <a:rPr lang="tr-TR" sz="1400" dirty="0" err="1">
                <a:latin typeface="Consolas"/>
                <a:ea typeface="Consolas"/>
                <a:cs typeface="Consolas"/>
                <a:sym typeface="Consolas"/>
              </a:rPr>
              <a:t>pAdi</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if (</a:t>
            </a:r>
            <a:r>
              <a:rPr lang="tr-TR" sz="1400" dirty="0" err="1">
                <a:latin typeface="Consolas"/>
                <a:ea typeface="Consolas"/>
                <a:cs typeface="Consolas"/>
                <a:sym typeface="Consolas"/>
              </a:rPr>
              <a:t>pAdi</a:t>
            </a:r>
            <a:r>
              <a:rPr lang="tr-TR" sz="1400" dirty="0">
                <a:latin typeface="Consolas"/>
                <a:ea typeface="Consolas"/>
                <a:cs typeface="Consolas"/>
                <a:sym typeface="Consolas"/>
              </a:rPr>
              <a:t>!="") this-&gt;adi=</a:t>
            </a:r>
            <a:r>
              <a:rPr lang="tr-TR" sz="1400" dirty="0" err="1">
                <a:latin typeface="Consolas"/>
                <a:ea typeface="Consolas"/>
                <a:cs typeface="Consolas"/>
                <a:sym typeface="Consolas"/>
              </a:rPr>
              <a:t>pAdi</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SoyutKisi</a:t>
            </a:r>
            <a:r>
              <a:rPr lang="tr-TR" sz="1400" dirty="0">
                <a:latin typeface="Consolas"/>
                <a:ea typeface="Consolas"/>
                <a:cs typeface="Consolas"/>
                <a:sym typeface="Consolas"/>
              </a:rPr>
              <a:t>(string </a:t>
            </a:r>
            <a:r>
              <a:rPr lang="tr-TR" sz="1400" dirty="0" err="1">
                <a:latin typeface="Consolas"/>
                <a:ea typeface="Consolas"/>
                <a:cs typeface="Consolas"/>
                <a:sym typeface="Consolas"/>
              </a:rPr>
              <a:t>pAdi</a:t>
            </a:r>
            <a:r>
              <a:rPr lang="tr-TR" sz="1400" dirty="0">
                <a:latin typeface="Consolas"/>
                <a:ea typeface="Consolas"/>
                <a:cs typeface="Consolas"/>
                <a:sym typeface="Consolas"/>
              </a:rPr>
              <a:t>): adi(</a:t>
            </a:r>
            <a:r>
              <a:rPr lang="tr-TR" sz="1400" dirty="0" err="1">
                <a:latin typeface="Consolas"/>
                <a:ea typeface="Consolas"/>
                <a:cs typeface="Consolas"/>
                <a:sym typeface="Consolas"/>
              </a:rPr>
              <a:t>pAdi</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err="1">
                <a:latin typeface="Consolas"/>
                <a:ea typeface="Consolas"/>
                <a:cs typeface="Consolas"/>
                <a:sym typeface="Consolas"/>
              </a:rPr>
              <a:t>private</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string</a:t>
            </a:r>
            <a:r>
              <a:rPr lang="tr-TR" sz="1400" dirty="0">
                <a:latin typeface="Consolas"/>
                <a:ea typeface="Consolas"/>
                <a:cs typeface="Consolas"/>
                <a:sym typeface="Consolas"/>
              </a:rPr>
              <a:t> adi;</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class</a:t>
            </a:r>
            <a:r>
              <a:rPr lang="tr-TR" sz="1400" dirty="0">
                <a:latin typeface="Consolas"/>
                <a:ea typeface="Consolas"/>
                <a:cs typeface="Consolas"/>
                <a:sym typeface="Consolas"/>
              </a:rPr>
              <a:t> </a:t>
            </a:r>
            <a:r>
              <a:rPr lang="tr-TR" sz="1400" dirty="0" err="1">
                <a:latin typeface="Consolas"/>
                <a:ea typeface="Consolas"/>
                <a:cs typeface="Consolas"/>
                <a:sym typeface="Consolas"/>
              </a:rPr>
              <a:t>SomutKisi</a:t>
            </a: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public</a:t>
            </a:r>
            <a:r>
              <a:rPr lang="tr-TR" sz="1400" dirty="0">
                <a:latin typeface="Consolas"/>
                <a:ea typeface="Consolas"/>
                <a:cs typeface="Consolas"/>
                <a:sym typeface="Consolas"/>
              </a:rPr>
              <a:t> </a:t>
            </a:r>
            <a:r>
              <a:rPr lang="tr-TR" sz="1400" dirty="0" err="1">
                <a:latin typeface="Consolas"/>
                <a:ea typeface="Consolas"/>
                <a:cs typeface="Consolas"/>
                <a:sym typeface="Consolas"/>
              </a:rPr>
              <a:t>SoyutKisi</a:t>
            </a:r>
            <a:r>
              <a:rPr lang="tr-TR" sz="1400" dirty="0">
                <a:latin typeface="Consolas"/>
                <a:ea typeface="Consolas"/>
                <a:cs typeface="Consolas"/>
                <a:sym typeface="Consolas"/>
              </a:rPr>
              <a:t> {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//Ortak davranış </a:t>
            </a:r>
            <a:r>
              <a:rPr lang="tr-TR" sz="1400" dirty="0" err="1">
                <a:solidFill>
                  <a:schemeClr val="bg1">
                    <a:lumMod val="65000"/>
                  </a:schemeClr>
                </a:solidFill>
                <a:latin typeface="Consolas"/>
                <a:ea typeface="Consolas"/>
                <a:cs typeface="Consolas"/>
                <a:sym typeface="Consolas"/>
              </a:rPr>
              <a:t>SoyutKisi</a:t>
            </a:r>
            <a:r>
              <a:rPr lang="tr-TR" sz="1400" dirty="0">
                <a:solidFill>
                  <a:schemeClr val="bg1">
                    <a:lumMod val="65000"/>
                  </a:schemeClr>
                </a:solidFill>
                <a:latin typeface="Consolas"/>
                <a:ea typeface="Consolas"/>
                <a:cs typeface="Consolas"/>
                <a:sym typeface="Consolas"/>
              </a:rPr>
              <a:t> sınıfından devralınıyor.</a:t>
            </a:r>
          </a:p>
          <a:p>
            <a:pPr marL="0" lvl="0" indent="0" algn="l" rtl="0">
              <a:lnSpc>
                <a:spcPct val="100000"/>
              </a:lnSpc>
              <a:spcBef>
                <a:spcPts val="0"/>
              </a:spcBef>
              <a:spcAft>
                <a:spcPts val="0"/>
              </a:spcAft>
              <a:buSzPts val="1020"/>
              <a:buNone/>
            </a:pPr>
            <a:r>
              <a:rPr lang="tr-TR" sz="1400" dirty="0" err="1">
                <a:latin typeface="Consolas"/>
                <a:ea typeface="Consolas"/>
                <a:cs typeface="Consolas"/>
                <a:sym typeface="Consolas"/>
              </a:rPr>
              <a:t>public</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void</a:t>
            </a:r>
            <a:r>
              <a:rPr lang="tr-TR" sz="1400" dirty="0">
                <a:latin typeface="Consolas"/>
                <a:ea typeface="Consolas"/>
                <a:cs typeface="Consolas"/>
                <a:sym typeface="Consolas"/>
              </a:rPr>
              <a:t> </a:t>
            </a:r>
            <a:r>
              <a:rPr lang="tr-TR" sz="1400" dirty="0" err="1">
                <a:latin typeface="Consolas"/>
                <a:ea typeface="Consolas"/>
                <a:cs typeface="Consolas"/>
                <a:sym typeface="Consolas"/>
              </a:rPr>
              <a:t>raporYaz</a:t>
            </a:r>
            <a:r>
              <a:rPr lang="tr-TR" sz="1400" dirty="0">
                <a:latin typeface="Consolas"/>
                <a:ea typeface="Consolas"/>
                <a:cs typeface="Consolas"/>
                <a:sym typeface="Consolas"/>
              </a:rPr>
              <a:t>() </a:t>
            </a:r>
            <a:r>
              <a:rPr lang="tr-TR" sz="1400" dirty="0" err="1">
                <a:latin typeface="Consolas"/>
                <a:ea typeface="Consolas"/>
                <a:cs typeface="Consolas"/>
                <a:sym typeface="Consolas"/>
              </a:rPr>
              <a:t>override</a:t>
            </a:r>
            <a:r>
              <a:rPr lang="tr-TR" sz="1400" dirty="0">
                <a:latin typeface="Consolas"/>
                <a:ea typeface="Consolas"/>
                <a:cs typeface="Consolas"/>
                <a:sym typeface="Consolas"/>
              </a:rPr>
              <a:t> {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a:t>
            </a:r>
            <a:r>
              <a:rPr lang="tr-TR" sz="1400" dirty="0" err="1">
                <a:latin typeface="Consolas"/>
                <a:ea typeface="Consolas"/>
                <a:cs typeface="Consolas"/>
                <a:sym typeface="Consolas"/>
              </a:rPr>
              <a:t>getAdi</a:t>
            </a:r>
            <a:r>
              <a:rPr lang="tr-TR" sz="1400" dirty="0">
                <a:latin typeface="Consolas"/>
                <a:ea typeface="Consolas"/>
                <a:cs typeface="Consolas"/>
                <a:sym typeface="Consolas"/>
              </a:rPr>
              <a:t>() &lt;&lt;": Rapor Yazıyor..."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Bu sınıfta sanal yöntem olmadığından nesne imal edilebilir.</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SomutKisi</a:t>
            </a: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string</a:t>
            </a:r>
            <a:r>
              <a:rPr lang="tr-TR" sz="1400" dirty="0">
                <a:latin typeface="Consolas"/>
                <a:ea typeface="Consolas"/>
                <a:cs typeface="Consolas"/>
                <a:sym typeface="Consolas"/>
              </a:rPr>
              <a:t> </a:t>
            </a:r>
            <a:r>
              <a:rPr lang="tr-TR" sz="1400" dirty="0" err="1">
                <a:latin typeface="Consolas"/>
                <a:ea typeface="Consolas"/>
                <a:cs typeface="Consolas"/>
                <a:sym typeface="Consolas"/>
              </a:rPr>
              <a:t>pAdi</a:t>
            </a:r>
            <a:r>
              <a:rPr lang="tr-TR" sz="1400" dirty="0">
                <a:latin typeface="Consolas"/>
                <a:ea typeface="Consolas"/>
                <a:cs typeface="Consolas"/>
                <a:sym typeface="Consolas"/>
              </a:rPr>
              <a:t>):</a:t>
            </a:r>
            <a:r>
              <a:rPr lang="tr-TR" sz="1400" dirty="0" err="1">
                <a:latin typeface="Consolas"/>
                <a:ea typeface="Consolas"/>
                <a:cs typeface="Consolas"/>
                <a:sym typeface="Consolas"/>
              </a:rPr>
              <a:t>SoyutKisi</a:t>
            </a:r>
            <a:r>
              <a:rPr lang="tr-TR" sz="1400" dirty="0">
                <a:latin typeface="Consolas"/>
                <a:ea typeface="Consolas"/>
                <a:cs typeface="Consolas"/>
                <a:sym typeface="Consolas"/>
              </a:rPr>
              <a:t>(</a:t>
            </a:r>
            <a:r>
              <a:rPr lang="tr-TR" sz="1400" dirty="0" err="1">
                <a:latin typeface="Consolas"/>
                <a:ea typeface="Consolas"/>
                <a:cs typeface="Consolas"/>
                <a:sym typeface="Consolas"/>
              </a:rPr>
              <a:t>pAdi</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SomutKisi</a:t>
            </a:r>
            <a:r>
              <a:rPr lang="tr-TR" sz="1400" dirty="0">
                <a:latin typeface="Consolas"/>
                <a:ea typeface="Consolas"/>
                <a:cs typeface="Consolas"/>
                <a:sym typeface="Consolas"/>
              </a:rPr>
              <a:t> </a:t>
            </a:r>
            <a:r>
              <a:rPr lang="tr-TR" sz="1400" dirty="0" err="1">
                <a:latin typeface="Consolas"/>
                <a:ea typeface="Consolas"/>
                <a:cs typeface="Consolas"/>
                <a:sym typeface="Consolas"/>
              </a:rPr>
              <a:t>somutKisi</a:t>
            </a:r>
            <a:r>
              <a:rPr lang="tr-TR" sz="1400" dirty="0">
                <a:latin typeface="Consolas"/>
                <a:ea typeface="Consolas"/>
                <a:cs typeface="Consolas"/>
                <a:sym typeface="Consolas"/>
              </a:rPr>
              <a:t>("</a:t>
            </a:r>
            <a:r>
              <a:rPr lang="tr-TR" sz="1400" dirty="0" err="1">
                <a:latin typeface="Consolas"/>
                <a:ea typeface="Consolas"/>
                <a:cs typeface="Consolas"/>
                <a:sym typeface="Consolas"/>
              </a:rPr>
              <a:t>Ilhan</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somutKisi.raporYaz</a:t>
            </a: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a:t>
            </a:r>
            <a:r>
              <a:rPr lang="tr-TR" sz="1400" dirty="0" err="1">
                <a:solidFill>
                  <a:schemeClr val="bg1">
                    <a:lumMod val="65000"/>
                  </a:schemeClr>
                </a:solidFill>
                <a:latin typeface="Consolas"/>
                <a:ea typeface="Consolas"/>
                <a:cs typeface="Consolas"/>
                <a:sym typeface="Consolas"/>
              </a:rPr>
              <a:t>Ilhan</a:t>
            </a:r>
            <a:r>
              <a:rPr lang="tr-TR" sz="1400" dirty="0">
                <a:solidFill>
                  <a:schemeClr val="bg1">
                    <a:lumMod val="65000"/>
                  </a:schemeClr>
                </a:solidFill>
                <a:latin typeface="Consolas"/>
                <a:ea typeface="Consolas"/>
                <a:cs typeface="Consolas"/>
                <a:sym typeface="Consolas"/>
              </a:rPr>
              <a:t>: Rapor Yazıyor..."</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endParaRPr sz="1400" dirty="0">
              <a:latin typeface="Consolas"/>
              <a:ea typeface="Consolas"/>
              <a:cs typeface="Consolas"/>
              <a:sym typeface="Consolas"/>
            </a:endParaRPr>
          </a:p>
        </p:txBody>
      </p:sp>
      <p:sp>
        <p:nvSpPr>
          <p:cNvPr id="103" name="Google Shape;103;p4"/>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190"/>
              <a:buNone/>
            </a:pPr>
            <a:r>
              <a:rPr lang="tr-TR" sz="2000" dirty="0">
                <a:solidFill>
                  <a:srgbClr val="0070C0"/>
                </a:solidFill>
              </a:rPr>
              <a:t>Somut sınıflardan </a:t>
            </a:r>
            <a:r>
              <a:rPr lang="tr-TR" sz="2000" dirty="0"/>
              <a:t>(</a:t>
            </a:r>
            <a:r>
              <a:rPr lang="tr-TR" sz="2000" dirty="0" err="1">
                <a:solidFill>
                  <a:srgbClr val="C00000"/>
                </a:solidFill>
              </a:rPr>
              <a:t>concrete</a:t>
            </a:r>
            <a:r>
              <a:rPr lang="tr-TR" sz="2000" dirty="0">
                <a:solidFill>
                  <a:srgbClr val="C00000"/>
                </a:solidFill>
              </a:rPr>
              <a:t> </a:t>
            </a:r>
            <a:r>
              <a:rPr lang="tr-TR" sz="2000" dirty="0" err="1">
                <a:solidFill>
                  <a:srgbClr val="C00000"/>
                </a:solidFill>
              </a:rPr>
              <a:t>class</a:t>
            </a:r>
            <a:r>
              <a:rPr lang="tr-TR" sz="2000" dirty="0"/>
              <a:t>) nesne imal edilebilir yani örneği (instance) olabilir.</a:t>
            </a:r>
          </a:p>
          <a:p>
            <a:pPr marL="0" lvl="0" indent="0" algn="ctr" rtl="0">
              <a:lnSpc>
                <a:spcPct val="100000"/>
              </a:lnSpc>
              <a:spcBef>
                <a:spcPts val="0"/>
              </a:spcBef>
              <a:spcAft>
                <a:spcPts val="0"/>
              </a:spcAft>
              <a:buSzPts val="1190"/>
              <a:buNone/>
            </a:pPr>
            <a:r>
              <a:rPr lang="tr-TR" sz="2000" dirty="0"/>
              <a:t> </a:t>
            </a:r>
            <a:r>
              <a:rPr lang="tr-TR" sz="2000" b="1" dirty="0"/>
              <a:t>Bu sınıflarda davranış ve durumlar eksiksiz tanımlıdır. </a:t>
            </a:r>
          </a:p>
          <a:p>
            <a:pPr marL="0" lvl="0" indent="0" algn="ctr" rtl="0">
              <a:lnSpc>
                <a:spcPct val="100000"/>
              </a:lnSpc>
              <a:spcBef>
                <a:spcPts val="0"/>
              </a:spcBef>
              <a:spcAft>
                <a:spcPts val="0"/>
              </a:spcAft>
              <a:buSzPts val="1190"/>
              <a:buNone/>
            </a:pPr>
            <a:r>
              <a:rPr lang="tr-TR" sz="2000" dirty="0"/>
              <a:t>Bir sınıf tanımlarken soyut bir sınıfa genel davranış ve durumları toplamak ve ondan miras alarak somut sınıfları tanımlamak her zaman iyi bir seçimdir.</a:t>
            </a:r>
            <a:endParaRPr lang="tr-TR" sz="2000" dirty="0">
              <a:latin typeface="Consolas"/>
              <a:ea typeface="Consolas"/>
              <a:cs typeface="Consolas"/>
              <a:sym typeface="Consolas"/>
            </a:endParaRPr>
          </a:p>
        </p:txBody>
      </p:sp>
    </p:spTree>
    <p:extLst>
      <p:ext uri="{BB962C8B-B14F-4D97-AF65-F5344CB8AC3E}">
        <p14:creationId xmlns:p14="http://schemas.microsoft.com/office/powerpoint/2010/main" val="325218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1E319F98-4CAB-4272-B7D8-DA8F7D35685B}"/>
              </a:ext>
            </a:extLst>
          </p:cNvPr>
          <p:cNvSpPr>
            <a:spLocks noGrp="1"/>
          </p:cNvSpPr>
          <p:nvPr>
            <p:ph type="title"/>
          </p:nvPr>
        </p:nvSpPr>
        <p:spPr/>
        <p:txBody>
          <a:bodyPr/>
          <a:lstStyle/>
          <a:p>
            <a:r>
              <a:rPr lang="tr-TR" dirty="0"/>
              <a:t>DİĞER SINIF TÜRLERİ</a:t>
            </a:r>
          </a:p>
        </p:txBody>
      </p:sp>
      <p:sp>
        <p:nvSpPr>
          <p:cNvPr id="6" name="Metin Yer Tutucusu 5">
            <a:extLst>
              <a:ext uri="{FF2B5EF4-FFF2-40B4-BE49-F238E27FC236}">
                <a16:creationId xmlns:a16="http://schemas.microsoft.com/office/drawing/2014/main" id="{37360F96-8B25-4ADA-BB40-04F90C529526}"/>
              </a:ext>
            </a:extLst>
          </p:cNvPr>
          <p:cNvSpPr>
            <a:spLocks noGrp="1"/>
          </p:cNvSpPr>
          <p:nvPr>
            <p:ph type="body" idx="1"/>
          </p:nvPr>
        </p:nvSpPr>
        <p:spPr/>
        <p:txBody>
          <a:bodyPr>
            <a:normAutofit fontScale="92500" lnSpcReduction="10000"/>
          </a:bodyPr>
          <a:lstStyle/>
          <a:p>
            <a:r>
              <a:rPr lang="tr-TR" b="1" dirty="0">
                <a:solidFill>
                  <a:srgbClr val="0070C0"/>
                </a:solidFill>
              </a:rPr>
              <a:t>Taban sınıf </a:t>
            </a:r>
            <a:r>
              <a:rPr lang="tr-TR" dirty="0"/>
              <a:t>(base </a:t>
            </a:r>
            <a:r>
              <a:rPr lang="tr-TR" dirty="0" err="1"/>
              <a:t>class</a:t>
            </a:r>
            <a:r>
              <a:rPr lang="tr-TR" dirty="0"/>
              <a:t>), miras alınan sınıf veya genel özellik ve davranışların toplandığı yani genelleştirmenin yapıldığı </a:t>
            </a:r>
            <a:r>
              <a:rPr lang="tr-TR" b="1" dirty="0">
                <a:solidFill>
                  <a:srgbClr val="0070C0"/>
                </a:solidFill>
              </a:rPr>
              <a:t>genel sınıf </a:t>
            </a:r>
            <a:r>
              <a:rPr lang="tr-TR" dirty="0"/>
              <a:t>(general </a:t>
            </a:r>
            <a:r>
              <a:rPr lang="tr-TR" dirty="0" err="1"/>
              <a:t>class</a:t>
            </a:r>
            <a:r>
              <a:rPr lang="tr-TR" dirty="0"/>
              <a:t>) veya </a:t>
            </a:r>
            <a:r>
              <a:rPr lang="tr-TR" b="1" dirty="0">
                <a:solidFill>
                  <a:srgbClr val="0070C0"/>
                </a:solidFill>
              </a:rPr>
              <a:t>ebeveyn sınıftır </a:t>
            </a:r>
            <a:r>
              <a:rPr lang="tr-TR" dirty="0"/>
              <a:t>(</a:t>
            </a:r>
            <a:r>
              <a:rPr lang="tr-TR" dirty="0" err="1"/>
              <a:t>parent</a:t>
            </a:r>
            <a:r>
              <a:rPr lang="tr-TR" dirty="0"/>
              <a:t>). </a:t>
            </a:r>
          </a:p>
          <a:p>
            <a:r>
              <a:rPr lang="tr-TR" b="1" dirty="0">
                <a:solidFill>
                  <a:srgbClr val="0070C0"/>
                </a:solidFill>
              </a:rPr>
              <a:t>Türemiş sınıf </a:t>
            </a:r>
            <a:r>
              <a:rPr lang="tr-TR" dirty="0"/>
              <a:t>(derived </a:t>
            </a:r>
            <a:r>
              <a:rPr lang="tr-TR" dirty="0" err="1"/>
              <a:t>class</a:t>
            </a:r>
            <a:r>
              <a:rPr lang="tr-TR" dirty="0"/>
              <a:t>), miras alan sınıf veya davranış ve durumlar hakkında uzmanlaşmış yani </a:t>
            </a:r>
            <a:r>
              <a:rPr lang="tr-TR" b="1" dirty="0">
                <a:solidFill>
                  <a:srgbClr val="0070C0"/>
                </a:solidFill>
              </a:rPr>
              <a:t>uzman sınıf </a:t>
            </a:r>
            <a:r>
              <a:rPr lang="tr-TR" dirty="0"/>
              <a:t>(</a:t>
            </a:r>
            <a:r>
              <a:rPr lang="tr-TR" dirty="0" err="1"/>
              <a:t>special</a:t>
            </a:r>
            <a:r>
              <a:rPr lang="tr-TR" dirty="0"/>
              <a:t> </a:t>
            </a:r>
            <a:r>
              <a:rPr lang="tr-TR" dirty="0" err="1"/>
              <a:t>class</a:t>
            </a:r>
            <a:r>
              <a:rPr lang="tr-TR" dirty="0"/>
              <a:t>) veya </a:t>
            </a:r>
            <a:r>
              <a:rPr lang="tr-TR" b="1" dirty="0">
                <a:solidFill>
                  <a:srgbClr val="0070C0"/>
                </a:solidFill>
              </a:rPr>
              <a:t>çocuk sınıftır </a:t>
            </a:r>
            <a:r>
              <a:rPr lang="tr-TR" dirty="0"/>
              <a:t>(child </a:t>
            </a:r>
            <a:r>
              <a:rPr lang="tr-TR" dirty="0" err="1"/>
              <a:t>class</a:t>
            </a:r>
            <a:r>
              <a:rPr lang="tr-TR" dirty="0"/>
              <a:t>). Türemiş ya da miras almış sınıf.</a:t>
            </a:r>
          </a:p>
          <a:p>
            <a:r>
              <a:rPr lang="tr-TR" b="1" dirty="0">
                <a:solidFill>
                  <a:srgbClr val="0070C0"/>
                </a:solidFill>
              </a:rPr>
              <a:t>Kök sınıf </a:t>
            </a:r>
            <a:r>
              <a:rPr lang="tr-TR" dirty="0"/>
              <a:t>(root </a:t>
            </a:r>
            <a:r>
              <a:rPr lang="tr-TR" dirty="0" err="1"/>
              <a:t>class</a:t>
            </a:r>
            <a:r>
              <a:rPr lang="tr-TR" dirty="0"/>
              <a:t>), babası olmayan ya da yetim sınıf olup aynı zamanda baba sınıftır.</a:t>
            </a:r>
          </a:p>
          <a:p>
            <a:r>
              <a:rPr lang="tr-TR" b="1" dirty="0">
                <a:solidFill>
                  <a:srgbClr val="0070C0"/>
                </a:solidFill>
              </a:rPr>
              <a:t>Yaprak sınıf </a:t>
            </a:r>
            <a:r>
              <a:rPr lang="tr-TR" dirty="0"/>
              <a:t>(leaf </a:t>
            </a:r>
            <a:r>
              <a:rPr lang="tr-TR" dirty="0" err="1"/>
              <a:t>class</a:t>
            </a:r>
            <a:r>
              <a:rPr lang="tr-TR" dirty="0"/>
              <a:t>), kendisinden henüz miras alan bir sınıf olmayan bir sınıftır. Kısaca türememiş sınıftır.</a:t>
            </a:r>
          </a:p>
          <a:p>
            <a:endParaRPr lang="tr-TR" dirty="0"/>
          </a:p>
        </p:txBody>
      </p:sp>
      <p:sp>
        <p:nvSpPr>
          <p:cNvPr id="7" name="Metin Yer Tutucusu 6">
            <a:extLst>
              <a:ext uri="{FF2B5EF4-FFF2-40B4-BE49-F238E27FC236}">
                <a16:creationId xmlns:a16="http://schemas.microsoft.com/office/drawing/2014/main" id="{40CD6B05-D17F-4774-8FAE-5F29DCE6D895}"/>
              </a:ext>
            </a:extLst>
          </p:cNvPr>
          <p:cNvSpPr>
            <a:spLocks noGrp="1"/>
          </p:cNvSpPr>
          <p:nvPr>
            <p:ph type="body" idx="2"/>
          </p:nvPr>
        </p:nvSpPr>
        <p:spPr/>
        <p:txBody>
          <a:bodyPr>
            <a:normAutofit fontScale="92500" lnSpcReduction="10000"/>
          </a:bodyPr>
          <a:lstStyle/>
          <a:p>
            <a:r>
              <a:rPr lang="tr-TR" b="1" dirty="0">
                <a:solidFill>
                  <a:srgbClr val="0070C0"/>
                </a:solidFill>
              </a:rPr>
              <a:t>Tekil sınıftan </a:t>
            </a:r>
            <a:r>
              <a:rPr lang="tr-TR" dirty="0"/>
              <a:t>(</a:t>
            </a:r>
            <a:r>
              <a:rPr lang="tr-TR" dirty="0" err="1"/>
              <a:t>singleton</a:t>
            </a:r>
            <a:r>
              <a:rPr lang="tr-TR" dirty="0"/>
              <a:t> </a:t>
            </a:r>
            <a:r>
              <a:rPr lang="tr-TR" dirty="0" err="1"/>
              <a:t>class</a:t>
            </a:r>
            <a:r>
              <a:rPr lang="tr-TR" dirty="0"/>
              <a:t>) yalnızca bir nesne imal edilebilir. Yani yalnızca bir örneği vardır. Bunun olabilmesi için mahrem (</a:t>
            </a:r>
            <a:r>
              <a:rPr lang="tr-TR" dirty="0" err="1"/>
              <a:t>private</a:t>
            </a:r>
            <a:r>
              <a:rPr lang="tr-TR" dirty="0"/>
              <a:t>) yapıcısı olması gerekir. Tekil Nesne başlığında incelenecektir.</a:t>
            </a:r>
          </a:p>
          <a:p>
            <a:r>
              <a:rPr lang="tr-TR" b="1" dirty="0">
                <a:solidFill>
                  <a:srgbClr val="0070C0"/>
                </a:solidFill>
              </a:rPr>
              <a:t>Yardımcı sınıf </a:t>
            </a:r>
            <a:r>
              <a:rPr lang="tr-TR" dirty="0"/>
              <a:t>(</a:t>
            </a:r>
            <a:r>
              <a:rPr lang="tr-TR" dirty="0" err="1"/>
              <a:t>utility</a:t>
            </a:r>
            <a:r>
              <a:rPr lang="tr-TR" dirty="0"/>
              <a:t> </a:t>
            </a:r>
            <a:r>
              <a:rPr lang="tr-TR" dirty="0" err="1"/>
              <a:t>class</a:t>
            </a:r>
            <a:r>
              <a:rPr lang="tr-TR" dirty="0"/>
              <a:t>), üyeleri statik olan sınıflardır. Ayrıca evrensel yapılandırma ayarlarını (</a:t>
            </a:r>
            <a:r>
              <a:rPr lang="tr-TR" dirty="0" err="1"/>
              <a:t>configuration</a:t>
            </a:r>
            <a:r>
              <a:rPr lang="tr-TR" dirty="0"/>
              <a:t> </a:t>
            </a:r>
            <a:r>
              <a:rPr lang="tr-TR" dirty="0" err="1"/>
              <a:t>settings</a:t>
            </a:r>
            <a:r>
              <a:rPr lang="tr-TR" dirty="0"/>
              <a:t>) veya değişmezleri (literal) depolamak için kullanılabilir. Bir kaynak havuzunu (önbellek, veri tabanı bağlantı havuzu, vb.) yönetmek ve örnekler arasında paylaşılan bir günlük sistemi uygulamak için yararlıdır. Bunların dışında, izleme yöntemi (trace </a:t>
            </a:r>
            <a:r>
              <a:rPr lang="tr-TR" dirty="0" err="1"/>
              <a:t>method</a:t>
            </a:r>
            <a:r>
              <a:rPr lang="tr-TR" dirty="0"/>
              <a:t>) çağrıları için de kullanılabilir.</a:t>
            </a:r>
          </a:p>
          <a:p>
            <a:endParaRPr lang="tr-TR" dirty="0"/>
          </a:p>
        </p:txBody>
      </p:sp>
    </p:spTree>
    <p:extLst>
      <p:ext uri="{BB962C8B-B14F-4D97-AF65-F5344CB8AC3E}">
        <p14:creationId xmlns:p14="http://schemas.microsoft.com/office/powerpoint/2010/main" val="961964836"/>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1729</Words>
  <Application>Microsoft Office PowerPoint</Application>
  <PresentationFormat>Geniş ekran</PresentationFormat>
  <Paragraphs>194</Paragraphs>
  <Slides>16</Slides>
  <Notes>14</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Calibri</vt:lpstr>
      <vt:lpstr>Cambria</vt:lpstr>
      <vt:lpstr>Consolas</vt:lpstr>
      <vt:lpstr>Arial</vt:lpstr>
      <vt:lpstr>Noto Sans Symbols</vt:lpstr>
      <vt:lpstr>Wood Type</vt:lpstr>
      <vt:lpstr>C++ DILI ILE  NESNE YÖNELIMLI PROGRAMLAMA</vt:lpstr>
      <vt:lpstr>1. C++ TEMEL BİLGİLER</vt:lpstr>
      <vt:lpstr>yapısal (structural) programlama nedir?</vt:lpstr>
      <vt:lpstr>C++ DİLİ C DİLİ ÜZERİNE EKLENTİ YAPILARAK GELİŞTİRİLMİŞTİR</vt:lpstr>
      <vt:lpstr>NESNE YÖNELIMLI PROGRAMLAMA</vt:lpstr>
      <vt:lpstr>2. SINIF ÇEŞİTLERİ</vt:lpstr>
      <vt:lpstr>SOYUT (ABSTRACT) SINIF</vt:lpstr>
      <vt:lpstr>SOMUT (CONCRETE) SINIF</vt:lpstr>
      <vt:lpstr>DİĞER SINIF TÜRLERİ</vt:lpstr>
      <vt:lpstr>KISIR (SEALED) SINIF</vt:lpstr>
      <vt:lpstr>KISIR (SEALED) YÖNTEM</vt:lpstr>
      <vt:lpstr>3. SINIF TASARLAMA İLKELERİ (SOLID PRINCIPLES)</vt:lpstr>
      <vt:lpstr>SINIF TASARLAMA İLKELERİ</vt:lpstr>
      <vt:lpstr>SINIF TASARLAMA İLKELERİ</vt:lpstr>
      <vt:lpstr>SINIF TASARLAMA İLKELERİ</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NESNE YÖNELIMLI PROGRAMLAMA</dc:title>
  <dc:creator>İlhan ÖZKAN</dc:creator>
  <cp:lastModifiedBy>İlhan ÖZKAN</cp:lastModifiedBy>
  <cp:revision>13</cp:revision>
  <dcterms:created xsi:type="dcterms:W3CDTF">2020-05-21T06:51:03Z</dcterms:created>
  <dcterms:modified xsi:type="dcterms:W3CDTF">2025-04-18T08:20:15Z</dcterms:modified>
</cp:coreProperties>
</file>