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355" r:id="rId3"/>
    <p:sldId id="258" r:id="rId4"/>
    <p:sldId id="259" r:id="rId5"/>
    <p:sldId id="260" r:id="rId6"/>
    <p:sldId id="356" r:id="rId7"/>
    <p:sldId id="357" r:id="rId8"/>
    <p:sldId id="358" r:id="rId9"/>
    <p:sldId id="359" r:id="rId10"/>
    <p:sldId id="360" r:id="rId11"/>
    <p:sldId id="361" r:id="rId12"/>
    <p:sldId id="278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gjwj+ZDkz2BU/dkAbCHFW4pi9z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25EF95-4901-4EA9-A67E-537ACD237949}">
  <a:tblStyle styleId="{A925EF95-4901-4EA9-A67E-537ACD237949}" styleName="Table_0">
    <a:wholeTbl>
      <a:tcTxStyle b="off" i="off">
        <a:font>
          <a:latin typeface="Cambria"/>
          <a:ea typeface="Cambria"/>
          <a:cs typeface="Cambri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7E8E7"/>
          </a:solidFill>
        </a:fill>
      </a:tcStyle>
    </a:wholeTbl>
    <a:band1H>
      <a:tcTxStyle/>
      <a:tcStyle>
        <a:tcBdr/>
        <a:fill>
          <a:solidFill>
            <a:srgbClr val="EFC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FC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mbria"/>
          <a:ea typeface="Cambria"/>
          <a:cs typeface="Cambri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mbria"/>
          <a:ea typeface="Cambria"/>
          <a:cs typeface="Cambri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mbria"/>
          <a:ea typeface="Cambria"/>
          <a:cs typeface="Cambri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mbria"/>
          <a:ea typeface="Cambria"/>
          <a:cs typeface="Cambri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3499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619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tr-TR"/>
              <a:t>Eskiden grafik arayüz olmadığında giriş işlemleri için klavye çıkış işlemleri için konsol yada diğer adıyla terminal kullanılırdı. Bu nedenle örnekler komut satırı/terminal üzerinden verilmektedir.</a:t>
            </a:r>
            <a:endParaRPr/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6756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8167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709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965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ambria"/>
              <a:buNone/>
              <a:defRPr sz="8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19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dt" idx="10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ftr" idx="11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" name="Google Shape;27;p25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28" name="Google Shape;28;p2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5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5"/>
          <p:cNvSpPr txBox="1">
            <a:spLocks noGrp="1"/>
          </p:cNvSpPr>
          <p:nvPr>
            <p:ph type="sldNum" idx="12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1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/>
          <p:nvPr/>
        </p:nvSpPr>
        <p:spPr>
          <a:xfrm>
            <a:off x="1052716" y="263905"/>
            <a:ext cx="10075531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7"/>
          <p:cNvSpPr/>
          <p:nvPr/>
        </p:nvSpPr>
        <p:spPr>
          <a:xfrm>
            <a:off x="1052716" y="1906835"/>
            <a:ext cx="10075531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7"/>
          <p:cNvSpPr/>
          <p:nvPr/>
        </p:nvSpPr>
        <p:spPr>
          <a:xfrm>
            <a:off x="1052716" y="401738"/>
            <a:ext cx="10075532" cy="1429227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mbria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5755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30"/>
              <a:buChar char="▪"/>
              <a:defRPr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2pPr>
            <a:lvl3pPr marL="1371600" lvl="2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3pPr>
            <a:lvl4pPr marL="1828800" lvl="3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4pPr>
            <a:lvl5pPr marL="2286000" lvl="4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5pPr>
            <a:lvl6pPr marL="2743200" lvl="5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6pPr>
            <a:lvl7pPr marL="3200400" lvl="6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7pPr>
            <a:lvl8pPr marL="3657600" lvl="7" indent="-32575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/>
            </a:lvl8pPr>
            <a:lvl9pPr marL="4114800" lvl="8" indent="-325754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530"/>
              <a:buChar char="▪"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8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8"/>
          <p:cNvSpPr txBox="1"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8"/>
          <p:cNvSpPr txBox="1">
            <a:spLocks noGrp="1"/>
          </p:cNvSpPr>
          <p:nvPr>
            <p:ph type="body" idx="1"/>
          </p:nvPr>
        </p:nvSpPr>
        <p:spPr>
          <a:xfrm>
            <a:off x="238539" y="352839"/>
            <a:ext cx="7829385" cy="5827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body" idx="2"/>
          </p:nvPr>
        </p:nvSpPr>
        <p:spPr>
          <a:xfrm>
            <a:off x="8549640" y="1832146"/>
            <a:ext cx="3200400" cy="43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dt" idx="10"/>
          </p:nvPr>
        </p:nvSpPr>
        <p:spPr>
          <a:xfrm>
            <a:off x="8549640" y="6272784"/>
            <a:ext cx="26883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ftr" idx="11"/>
          </p:nvPr>
        </p:nvSpPr>
        <p:spPr>
          <a:xfrm>
            <a:off x="238539" y="6272784"/>
            <a:ext cx="78244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28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5" name="Google Shape;55;p2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29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9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2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63" name="Google Shape;63;p29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29"/>
          <p:cNvSpPr txBox="1"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Font typeface="Cambria"/>
              <a:buNone/>
              <a:defRPr sz="7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7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7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700"/>
              <a:buNone/>
              <a:defRPr sz="2000"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sldNum" idx="12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lvl="1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lvl="2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lvl="3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lvl="4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lvl="5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lvl="6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lvl="7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lvl="8" indent="0" algn="ctr">
              <a:spcBef>
                <a:spcPts val="0"/>
              </a:spcBef>
              <a:buNone/>
              <a:defRPr sz="28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0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body" idx="2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body" idx="3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None/>
              <a:defRPr sz="2000" b="1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body" idx="4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  <a:defRPr sz="2000"/>
            </a:lvl1pPr>
            <a:lvl2pPr marL="914400" lvl="1" indent="-325755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30"/>
              <a:buChar char="▪"/>
              <a:defRPr sz="1800"/>
            </a:lvl2pPr>
            <a:lvl3pPr marL="1371600" lvl="2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3pPr>
            <a:lvl4pPr marL="1828800" lvl="3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4pPr>
            <a:lvl5pPr marL="2286000" lvl="4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5pPr>
            <a:lvl6pPr marL="2743200" lvl="5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6pPr>
            <a:lvl7pPr marL="3200400" lvl="6" indent="-31496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7pPr>
            <a:lvl8pPr marL="3657600" lvl="7" indent="-314959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60"/>
              <a:buChar char="▪"/>
              <a:defRPr sz="1600"/>
            </a:lvl8pPr>
            <a:lvl9pPr marL="4114800" lvl="8" indent="-314959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1360"/>
              <a:buChar char="▪"/>
              <a:defRPr sz="1600"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2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3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mbria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3"/>
          <p:cNvSpPr>
            <a:spLocks noGrp="1"/>
          </p:cNvSpPr>
          <p:nvPr>
            <p:ph type="pic" idx="2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</p:sp>
      <p:sp>
        <p:nvSpPr>
          <p:cNvPr id="92" name="Google Shape;92;p33"/>
          <p:cNvSpPr txBox="1">
            <a:spLocks noGrp="1"/>
          </p:cNvSpPr>
          <p:nvPr>
            <p:ph type="body" idx="1"/>
          </p:nvPr>
        </p:nvSpPr>
        <p:spPr>
          <a:xfrm>
            <a:off x="8549640" y="1812267"/>
            <a:ext cx="3200400" cy="4368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90"/>
              <a:buNone/>
              <a:defRPr sz="1400">
                <a:solidFill>
                  <a:srgbClr val="9E361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65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SzPts val="765"/>
              <a:buNone/>
              <a:defRPr sz="900"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dt" idx="10"/>
          </p:nvPr>
        </p:nvSpPr>
        <p:spPr>
          <a:xfrm>
            <a:off x="8549640" y="6272784"/>
            <a:ext cx="26883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4" name="Google Shape;94;p33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5" name="Google Shape;95;p33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3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33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>
            <a:off x="1052716" y="263905"/>
            <a:ext cx="10075531" cy="80683"/>
          </a:xfrm>
          <a:prstGeom prst="rect">
            <a:avLst/>
          </a:prstGeom>
          <a:blipFill rotWithShape="1">
            <a:blip r:embed="rId12">
              <a:alphaModFix amt="85000"/>
            </a:blip>
            <a:tile tx="0" ty="-76200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4"/>
          <p:cNvSpPr/>
          <p:nvPr/>
        </p:nvSpPr>
        <p:spPr>
          <a:xfrm>
            <a:off x="1052716" y="1906835"/>
            <a:ext cx="10075531" cy="80683"/>
          </a:xfrm>
          <a:prstGeom prst="rect">
            <a:avLst/>
          </a:prstGeom>
          <a:blipFill rotWithShape="1">
            <a:blip r:embed="rId12">
              <a:alphaModFix amt="85000"/>
            </a:blip>
            <a:tile tx="0" ty="-7175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4"/>
          <p:cNvSpPr/>
          <p:nvPr/>
        </p:nvSpPr>
        <p:spPr>
          <a:xfrm>
            <a:off x="1052716" y="401738"/>
            <a:ext cx="10075532" cy="1429227"/>
          </a:xfrm>
          <a:prstGeom prst="rect">
            <a:avLst/>
          </a:prstGeom>
          <a:blipFill rotWithShape="1">
            <a:blip r:embed="rId12">
              <a:alphaModFix amt="85000"/>
            </a:blip>
            <a:tile tx="0" ty="-704850" sx="92000" sy="89000" flip="xy" algn="ctr"/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ambria"/>
              <a:buNone/>
              <a:defRPr sz="4800" b="0" i="0" u="none" strike="noStrike" cap="none"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65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2575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496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49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4959" algn="l" rtl="0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dt" idx="10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ftr" idx="11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grpSp>
        <p:nvGrpSpPr>
          <p:cNvPr id="17" name="Google Shape;17;p24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8" name="Google Shape;18;p24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3">
                <a:alphaModFix/>
              </a:blip>
              <a:tile tx="50800" ty="0" sx="85000" sy="85000" flip="none" algn="tl"/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4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1" i="0" u="none" strike="noStrike" cap="none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qrt-sqrtl-sqrtf-cpp/" TargetMode="External"/><Relationship Id="rId7" Type="http://schemas.openxmlformats.org/officeDocument/2006/relationships/hyperlink" Target="https://www.geeksforgeeks.org/time-function-in-c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eeksforgeeks.org/error-handling-c-programs/" TargetMode="External"/><Relationship Id="rId5" Type="http://schemas.openxmlformats.org/officeDocument/2006/relationships/hyperlink" Target="https://www.geeksforgeeks.org/power-function-cc/" TargetMode="External"/><Relationship Id="rId4" Type="http://schemas.openxmlformats.org/officeDocument/2006/relationships/hyperlink" Target="https://www.geeksforgeeks.org/log2-function-in-c-with-example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ambria"/>
              <a:buNone/>
            </a:pPr>
            <a:r>
              <a:rPr lang="tr-TR" sz="8000" dirty="0"/>
              <a:t>BASİT GİRİŞ-ÇIKIŞ</a:t>
            </a:r>
            <a:endParaRPr sz="8000" dirty="0"/>
          </a:p>
        </p:txBody>
      </p:sp>
      <p:sp>
        <p:nvSpPr>
          <p:cNvPr id="109" name="Google Shape;109;p1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solidFill>
                  <a:srgbClr val="4E4A4A"/>
                </a:solidFill>
              </a:rPr>
              <a:t>İlhan ÖZKAN, Elektronik Yüksek Mühendisi</a:t>
            </a:r>
            <a:br>
              <a:rPr lang="tr-TR">
                <a:solidFill>
                  <a:srgbClr val="4E4A4A"/>
                </a:solidFill>
              </a:rPr>
            </a:br>
            <a:r>
              <a:rPr lang="tr-TR">
                <a:solidFill>
                  <a:srgbClr val="4E4A4A"/>
                </a:solidFill>
              </a:rPr>
              <a:t>Mayıs 2020</a:t>
            </a:r>
            <a:endParaRPr>
              <a:solidFill>
                <a:srgbClr val="4E4A4A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mbria"/>
              <a:buNone/>
            </a:pPr>
            <a:r>
              <a:rPr lang="tr-TR" sz="2800" dirty="0"/>
              <a:t>ÇIKTI METNİNİ BİÇİMLENDİRME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084605C1-309E-4FE8-80B3-58C99B28A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sz="1600" b="1" dirty="0" err="1">
                <a:latin typeface="Consolas" panose="020B0609020204030204" pitchFamily="49" charset="0"/>
              </a:rPr>
              <a:t>dec</a:t>
            </a:r>
            <a:r>
              <a:rPr lang="tr-TR" sz="1600" dirty="0"/>
              <a:t> - tamsayı G/Ç için ondalık taban kullan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sz="1600" b="1" dirty="0" err="1">
                <a:latin typeface="Consolas" panose="020B0609020204030204" pitchFamily="49" charset="0"/>
              </a:rPr>
              <a:t>oct</a:t>
            </a:r>
            <a:r>
              <a:rPr lang="tr-TR" sz="1600" dirty="0"/>
              <a:t> - tamsayı G/Ç için sekizlik taban kullan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sz="1600" b="1" dirty="0" err="1">
                <a:latin typeface="Consolas" panose="020B0609020204030204" pitchFamily="49" charset="0"/>
              </a:rPr>
              <a:t>hex</a:t>
            </a:r>
            <a:r>
              <a:rPr lang="tr-TR" sz="1600" dirty="0"/>
              <a:t> - tamsayı G/Ç için onaltılık taban kullan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sz="1600" b="1" dirty="0" err="1">
                <a:latin typeface="Consolas" panose="020B0609020204030204" pitchFamily="49" charset="0"/>
              </a:rPr>
              <a:t>basefield</a:t>
            </a:r>
            <a:r>
              <a:rPr lang="tr-TR" sz="1600" dirty="0"/>
              <a:t> - dec|oct|hex|0 maskeleme işlemleri için kullanışlıdır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sz="1600" b="1" dirty="0" err="1">
                <a:latin typeface="Consolas" panose="020B0609020204030204" pitchFamily="49" charset="0"/>
              </a:rPr>
              <a:t>left</a:t>
            </a:r>
            <a:r>
              <a:rPr lang="tr-TR" sz="1600" dirty="0"/>
              <a:t> - sol ayarlama (sağa dolgu karakterleri ekler)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sz="1600" b="1" dirty="0" err="1">
                <a:latin typeface="Consolas" panose="020B0609020204030204" pitchFamily="49" charset="0"/>
              </a:rPr>
              <a:t>right</a:t>
            </a:r>
            <a:r>
              <a:rPr lang="tr-TR" sz="1600" dirty="0"/>
              <a:t> - sağ ayarlama (sola dolgu karakterleri ekler)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sz="1600" b="1" dirty="0" err="1">
                <a:latin typeface="Consolas" panose="020B0609020204030204" pitchFamily="49" charset="0"/>
              </a:rPr>
              <a:t>internal</a:t>
            </a:r>
            <a:r>
              <a:rPr lang="tr-TR" sz="1600" dirty="0"/>
              <a:t> - dahili ayarlama (dahili olarak belirlenmiş noktaya dolgu karakterleri ekler)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sz="1600" b="1" dirty="0" err="1">
                <a:latin typeface="Consolas" panose="020B0609020204030204" pitchFamily="49" charset="0"/>
              </a:rPr>
              <a:t>adjustfield</a:t>
            </a:r>
            <a:r>
              <a:rPr lang="tr-TR" sz="1600" dirty="0"/>
              <a:t> - </a:t>
            </a:r>
            <a:r>
              <a:rPr lang="tr-TR" sz="1600" dirty="0" err="1"/>
              <a:t>left|right|internal</a:t>
            </a:r>
            <a:r>
              <a:rPr lang="tr-TR" sz="1600" dirty="0"/>
              <a:t>. Maskeleme işlemleri için kullanışlıdır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sz="1600" b="1" dirty="0" err="1">
                <a:latin typeface="Consolas" panose="020B0609020204030204" pitchFamily="49" charset="0"/>
              </a:rPr>
              <a:t>scientific</a:t>
            </a:r>
            <a:r>
              <a:rPr lang="tr-TR" sz="1600" dirty="0"/>
              <a:t> - bilimsel gösterim veya </a:t>
            </a:r>
            <a:r>
              <a:rPr lang="tr-TR" sz="1600" dirty="0" err="1"/>
              <a:t>fixed</a:t>
            </a:r>
            <a:r>
              <a:rPr lang="tr-TR" sz="1600" dirty="0"/>
              <a:t> ile birleştirildiğinde </a:t>
            </a:r>
            <a:r>
              <a:rPr lang="tr-TR" sz="1600" dirty="0" err="1"/>
              <a:t>hex</a:t>
            </a:r>
            <a:r>
              <a:rPr lang="tr-TR" sz="1600" dirty="0"/>
              <a:t> gösterimi kullanarak kayan nokta türleri oluşturur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sz="1600" b="1" dirty="0" err="1">
                <a:latin typeface="Consolas" panose="020B0609020204030204" pitchFamily="49" charset="0"/>
              </a:rPr>
              <a:t>fixed</a:t>
            </a:r>
            <a:r>
              <a:rPr lang="tr-TR" sz="1600" dirty="0"/>
              <a:t> - </a:t>
            </a:r>
            <a:r>
              <a:rPr lang="tr-TR" sz="1600" dirty="0" err="1"/>
              <a:t>fixed</a:t>
            </a:r>
            <a:r>
              <a:rPr lang="tr-TR" sz="1600" dirty="0"/>
              <a:t> gösterimi veya </a:t>
            </a:r>
            <a:r>
              <a:rPr lang="tr-TR" sz="1600" dirty="0" err="1"/>
              <a:t>scientific</a:t>
            </a:r>
            <a:r>
              <a:rPr lang="tr-TR" sz="1600" dirty="0"/>
              <a:t> ile birleştirildiğinde </a:t>
            </a:r>
            <a:r>
              <a:rPr lang="tr-TR" sz="1600" dirty="0" err="1"/>
              <a:t>hex</a:t>
            </a:r>
            <a:r>
              <a:rPr lang="tr-TR" sz="1600" dirty="0"/>
              <a:t> gösterimi kullanarak kayan nokta türleri oluşturur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sz="1600" b="1" dirty="0" err="1">
                <a:latin typeface="Consolas" panose="020B0609020204030204" pitchFamily="49" charset="0"/>
              </a:rPr>
              <a:t>floatfield</a:t>
            </a:r>
            <a:r>
              <a:rPr lang="tr-TR" sz="1600" dirty="0"/>
              <a:t> - </a:t>
            </a:r>
            <a:r>
              <a:rPr lang="tr-TR" sz="1600" dirty="0" err="1"/>
              <a:t>scientific|fixed</a:t>
            </a:r>
            <a:r>
              <a:rPr lang="tr-TR" sz="1600" dirty="0"/>
              <a:t>|(</a:t>
            </a:r>
            <a:r>
              <a:rPr lang="tr-TR" sz="1600" dirty="0" err="1"/>
              <a:t>scientific|fixed</a:t>
            </a:r>
            <a:r>
              <a:rPr lang="tr-TR" sz="1600" dirty="0"/>
              <a:t>)|0. Maskeleme işlemleri için kullanışlıdır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sz="1600" b="1" dirty="0" err="1">
                <a:latin typeface="Consolas" panose="020B0609020204030204" pitchFamily="49" charset="0"/>
              </a:rPr>
              <a:t>boolalpha</a:t>
            </a:r>
            <a:r>
              <a:rPr lang="tr-TR" sz="1600" dirty="0"/>
              <a:t> – alfa sayısal biçimde bool türünü ekler ve çıkarır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sz="1600" b="1" dirty="0" err="1">
                <a:latin typeface="Consolas" panose="020B0609020204030204" pitchFamily="49" charset="0"/>
              </a:rPr>
              <a:t>showbase</a:t>
            </a:r>
            <a:r>
              <a:rPr lang="tr-TR" sz="1600" dirty="0"/>
              <a:t> - tamsayı çıktısı için sayısal tabanı belirten bir önek oluşturur, para birimi göstergesini gerektirir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sz="1600" b="1" dirty="0" err="1">
                <a:latin typeface="Consolas" panose="020B0609020204030204" pitchFamily="49" charset="0"/>
              </a:rPr>
              <a:t>showpoint</a:t>
            </a:r>
            <a:r>
              <a:rPr lang="tr-TR" sz="1600" dirty="0"/>
              <a:t> - kayan nokta sayı çıktısı için koşulsuz olarak ondalık nokta karakteri oluşturur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sz="1600" b="1" dirty="0" err="1">
                <a:latin typeface="Consolas" panose="020B0609020204030204" pitchFamily="49" charset="0"/>
              </a:rPr>
              <a:t>showpos</a:t>
            </a:r>
            <a:r>
              <a:rPr lang="tr-TR" sz="1600" dirty="0"/>
              <a:t> - negatif olmayan sayısal çıktı için + karakteri oluşturur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sz="1600" b="1" dirty="0" err="1">
                <a:latin typeface="Consolas" panose="020B0609020204030204" pitchFamily="49" charset="0"/>
              </a:rPr>
              <a:t>skipws</a:t>
            </a:r>
            <a:r>
              <a:rPr lang="tr-TR" sz="1600" dirty="0"/>
              <a:t> - belirli girdi işlemlerinden önce öndeki boşlukları atlar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sz="1600" b="1" dirty="0" err="1">
                <a:latin typeface="Consolas" panose="020B0609020204030204" pitchFamily="49" charset="0"/>
              </a:rPr>
              <a:t>unitbuf</a:t>
            </a:r>
            <a:r>
              <a:rPr lang="tr-TR" sz="1600" dirty="0"/>
              <a:t> her çıktı işleminden sonra çıktıyı temizler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tr-TR" sz="1600" b="1" dirty="0" err="1">
                <a:latin typeface="Consolas" panose="020B0609020204030204" pitchFamily="49" charset="0"/>
              </a:rPr>
              <a:t>uppercase</a:t>
            </a:r>
            <a:r>
              <a:rPr lang="tr-TR" sz="1600" dirty="0"/>
              <a:t> - belirli çıktı çıktılarında belirli küçük harfleri büyük harf eşdeğerleriyle değiştirir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tr-TR" sz="1600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BF65A11-D5D9-4FA5-897D-959C98CA845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0" indent="0"/>
            <a:r>
              <a:rPr lang="tr-TR" sz="1800" dirty="0"/>
              <a:t>Giriş çıkış işlemlerinde </a:t>
            </a:r>
            <a:r>
              <a:rPr lang="tr-TR" sz="1800" b="1" dirty="0">
                <a:latin typeface="Consolas" panose="020B0609020204030204" pitchFamily="49" charset="0"/>
              </a:rPr>
              <a:t>out&lt;&lt;</a:t>
            </a:r>
            <a:r>
              <a:rPr lang="tr-TR" sz="1800" b="1" dirty="0" err="1">
                <a:latin typeface="Consolas" panose="020B0609020204030204" pitchFamily="49" charset="0"/>
              </a:rPr>
              <a:t>setiosflags</a:t>
            </a:r>
            <a:r>
              <a:rPr lang="tr-TR" sz="1800" b="1" dirty="0">
                <a:latin typeface="Consolas" panose="020B0609020204030204" pitchFamily="49" charset="0"/>
              </a:rPr>
              <a:t>(mask) </a:t>
            </a:r>
            <a:r>
              <a:rPr lang="tr-TR" sz="1800" dirty="0"/>
              <a:t>veya </a:t>
            </a:r>
            <a:r>
              <a:rPr lang="tr-TR" sz="1800" b="1" dirty="0">
                <a:latin typeface="Consolas" panose="020B0609020204030204" pitchFamily="49" charset="0"/>
              </a:rPr>
              <a:t>in&gt;&gt;</a:t>
            </a:r>
            <a:r>
              <a:rPr lang="tr-TR" sz="1800" b="1" dirty="0" err="1">
                <a:latin typeface="Consolas" panose="020B0609020204030204" pitchFamily="49" charset="0"/>
              </a:rPr>
              <a:t>setiosflags</a:t>
            </a:r>
            <a:r>
              <a:rPr lang="tr-TR" sz="1800" b="1" dirty="0">
                <a:latin typeface="Consolas" panose="020B0609020204030204" pitchFamily="49" charset="0"/>
              </a:rPr>
              <a:t>(mask) </a:t>
            </a:r>
            <a:r>
              <a:rPr lang="tr-TR" sz="1800" dirty="0"/>
              <a:t>kullanıldığında akışın tüm biçim bayraklarını maskenin belirttiği şekilde dışarı veya içeri ayarlar. Tüm </a:t>
            </a:r>
            <a:r>
              <a:rPr lang="tr-TR" sz="1800" b="1" dirty="0" err="1"/>
              <a:t>std</a:t>
            </a:r>
            <a:r>
              <a:rPr lang="tr-TR" sz="1800" b="1" dirty="0"/>
              <a:t>::</a:t>
            </a:r>
            <a:r>
              <a:rPr lang="tr-TR" sz="1800" b="1" dirty="0" err="1"/>
              <a:t>ios_base</a:t>
            </a:r>
            <a:r>
              <a:rPr lang="tr-TR" sz="1800" b="1" dirty="0"/>
              <a:t>::</a:t>
            </a:r>
            <a:r>
              <a:rPr lang="tr-TR" sz="1800" b="1" dirty="0" err="1"/>
              <a:t>fmtflags</a:t>
            </a:r>
            <a:r>
              <a:rPr lang="tr-TR" sz="1800" b="1" dirty="0"/>
              <a:t> </a:t>
            </a:r>
            <a:r>
              <a:rPr lang="tr-TR" sz="1800" dirty="0"/>
              <a:t>listesi yanda verilmiştir.</a:t>
            </a:r>
          </a:p>
        </p:txBody>
      </p:sp>
    </p:spTree>
    <p:extLst>
      <p:ext uri="{BB962C8B-B14F-4D97-AF65-F5344CB8AC3E}">
        <p14:creationId xmlns:p14="http://schemas.microsoft.com/office/powerpoint/2010/main" val="203055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1F650E-0FBE-45F0-9ECA-D0CAAFA72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367DFB4-0737-42BB-A085-7A63914F4F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iostream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&lt;string&gt;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#include&lt;iomanip&gt;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int </a:t>
            </a:r>
            <a:r>
              <a:rPr lang="tr-TR" sz="1400" dirty="0" err="1">
                <a:latin typeface="Consolas" panose="020B0609020204030204" pitchFamily="49" charset="0"/>
              </a:rPr>
              <a:t>l_iTemp</a:t>
            </a:r>
            <a:r>
              <a:rPr lang="tr-TR" sz="1400" dirty="0">
                <a:latin typeface="Consolas" panose="020B0609020204030204" pitchFamily="49" charset="0"/>
              </a:rPr>
              <a:t> = 47;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resetiosflags</a:t>
            </a:r>
            <a:r>
              <a:rPr lang="tr-TR" sz="1400" dirty="0">
                <a:latin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ios_base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basefield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setiosflags</a:t>
            </a:r>
            <a:r>
              <a:rPr lang="tr-TR" sz="1400" dirty="0">
                <a:latin typeface="Consolas" panose="020B0609020204030204" pitchFamily="49" charset="0"/>
              </a:rPr>
              <a:t>(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ios_base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oct</a:t>
            </a:r>
            <a:r>
              <a:rPr lang="tr-TR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     &lt;&lt; </a:t>
            </a:r>
            <a:r>
              <a:rPr lang="tr-TR" sz="1400" dirty="0" err="1">
                <a:latin typeface="Consolas" panose="020B0609020204030204" pitchFamily="49" charset="0"/>
              </a:rPr>
              <a:t>l_iTemp</a:t>
            </a:r>
            <a:r>
              <a:rPr lang="tr-TR" sz="1400" dirty="0">
                <a:latin typeface="Consolas" panose="020B0609020204030204" pitchFamily="49" charset="0"/>
              </a:rPr>
              <a:t> &lt;&lt;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tr-TR" sz="1400" dirty="0">
                <a:latin typeface="Consolas" panose="020B0609020204030204" pitchFamily="49" charset="0"/>
              </a:rPr>
              <a:t>; //57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resetiosflags</a:t>
            </a:r>
            <a:r>
              <a:rPr lang="tr-TR" sz="1400" dirty="0">
                <a:latin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ios_base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basefield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setiosflags</a:t>
            </a:r>
            <a:r>
              <a:rPr lang="tr-TR" sz="1400" dirty="0">
                <a:latin typeface="Consolas" panose="020B0609020204030204" pitchFamily="49" charset="0"/>
              </a:rPr>
              <a:t>(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ios_base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hex</a:t>
            </a:r>
            <a:r>
              <a:rPr lang="tr-TR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     &lt;&lt; </a:t>
            </a:r>
            <a:r>
              <a:rPr lang="tr-TR" sz="1400" dirty="0" err="1">
                <a:latin typeface="Consolas" panose="020B0609020204030204" pitchFamily="49" charset="0"/>
              </a:rPr>
              <a:t>l_iTemp</a:t>
            </a:r>
            <a:r>
              <a:rPr lang="tr-TR" sz="1400" dirty="0">
                <a:latin typeface="Consolas" panose="020B0609020204030204" pitchFamily="49" charset="0"/>
              </a:rPr>
              <a:t> &lt;&lt;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tr-TR" sz="1400" dirty="0">
                <a:latin typeface="Consolas" panose="020B0609020204030204" pitchFamily="49" charset="0"/>
              </a:rPr>
              <a:t>; //2f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setiosflags</a:t>
            </a:r>
            <a:r>
              <a:rPr lang="tr-TR" sz="1400" dirty="0">
                <a:latin typeface="Consolas" panose="020B0609020204030204" pitchFamily="49" charset="0"/>
              </a:rPr>
              <a:t>(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ios_base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uppercase</a:t>
            </a:r>
            <a:r>
              <a:rPr lang="tr-TR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     &lt;&lt; </a:t>
            </a:r>
            <a:r>
              <a:rPr lang="tr-TR" sz="1400" dirty="0" err="1">
                <a:latin typeface="Consolas" panose="020B0609020204030204" pitchFamily="49" charset="0"/>
              </a:rPr>
              <a:t>l_iTemp</a:t>
            </a:r>
            <a:r>
              <a:rPr lang="tr-TR" sz="1400" dirty="0">
                <a:latin typeface="Consolas" panose="020B0609020204030204" pitchFamily="49" charset="0"/>
              </a:rPr>
              <a:t> &lt;&lt;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tr-TR" sz="1400" dirty="0">
                <a:latin typeface="Consolas" panose="020B0609020204030204" pitchFamily="49" charset="0"/>
              </a:rPr>
              <a:t>; //2F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setfill</a:t>
            </a:r>
            <a:r>
              <a:rPr lang="tr-TR" sz="1400" dirty="0">
                <a:latin typeface="Consolas" panose="020B0609020204030204" pitchFamily="49" charset="0"/>
              </a:rPr>
              <a:t>('0’) &lt;&lt;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setw</a:t>
            </a:r>
            <a:r>
              <a:rPr lang="tr-TR" sz="1400" dirty="0">
                <a:latin typeface="Consolas" panose="020B0609020204030204" pitchFamily="49" charset="0"/>
              </a:rPr>
              <a:t>(12);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resetiosflags</a:t>
            </a:r>
            <a:r>
              <a:rPr lang="tr-TR" sz="1400" dirty="0">
                <a:latin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ios_base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uppercase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setiosflags</a:t>
            </a:r>
            <a:r>
              <a:rPr lang="tr-TR" sz="1400" dirty="0">
                <a:latin typeface="Consolas" panose="020B0609020204030204" pitchFamily="49" charset="0"/>
              </a:rPr>
              <a:t>(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ios_base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right</a:t>
            </a:r>
            <a:r>
              <a:rPr lang="tr-TR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     &lt;&lt; </a:t>
            </a:r>
            <a:r>
              <a:rPr lang="tr-TR" sz="1400" dirty="0" err="1">
                <a:latin typeface="Consolas" panose="020B0609020204030204" pitchFamily="49" charset="0"/>
              </a:rPr>
              <a:t>l_iTemp</a:t>
            </a:r>
            <a:r>
              <a:rPr lang="tr-TR" sz="1400" dirty="0">
                <a:latin typeface="Consolas" panose="020B0609020204030204" pitchFamily="49" charset="0"/>
              </a:rPr>
              <a:t>&lt;&lt;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tr-TR" sz="1400" dirty="0">
                <a:latin typeface="Consolas" panose="020B0609020204030204" pitchFamily="49" charset="0"/>
              </a:rPr>
              <a:t>; //00000000002f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resetiosflags</a:t>
            </a:r>
            <a:r>
              <a:rPr lang="tr-TR" sz="1400" dirty="0">
                <a:latin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ios_base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basefield|std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ios_base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adjustfield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setfill</a:t>
            </a:r>
            <a:r>
              <a:rPr lang="tr-TR" sz="1400" dirty="0">
                <a:latin typeface="Consolas" panose="020B0609020204030204" pitchFamily="49" charset="0"/>
              </a:rPr>
              <a:t>('.’) &lt;&lt;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setw</a:t>
            </a:r>
            <a:r>
              <a:rPr lang="tr-TR" sz="1400" dirty="0">
                <a:latin typeface="Consolas" panose="020B0609020204030204" pitchFamily="49" charset="0"/>
              </a:rPr>
              <a:t>(10);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setiosflags</a:t>
            </a:r>
            <a:r>
              <a:rPr lang="tr-TR" sz="1400" dirty="0">
                <a:latin typeface="Consolas" panose="020B0609020204030204" pitchFamily="49" charset="0"/>
              </a:rPr>
              <a:t>(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ios_base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left</a:t>
            </a:r>
            <a:r>
              <a:rPr lang="tr-TR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     &lt;&lt; </a:t>
            </a:r>
            <a:r>
              <a:rPr lang="tr-TR" sz="1400" dirty="0" err="1">
                <a:latin typeface="Consolas" panose="020B0609020204030204" pitchFamily="49" charset="0"/>
              </a:rPr>
              <a:t>l_iTemp</a:t>
            </a:r>
            <a:r>
              <a:rPr lang="tr-TR" sz="1400" dirty="0">
                <a:latin typeface="Consolas" panose="020B0609020204030204" pitchFamily="49" charset="0"/>
              </a:rPr>
              <a:t> &lt;&lt;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tr-TR" sz="1400" dirty="0">
                <a:latin typeface="Consolas" panose="020B0609020204030204" pitchFamily="49" charset="0"/>
              </a:rPr>
              <a:t>; //47........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resetiosflags</a:t>
            </a:r>
            <a:r>
              <a:rPr lang="tr-TR" sz="1400" dirty="0">
                <a:latin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ios_base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adjustfield</a:t>
            </a:r>
            <a:r>
              <a:rPr lang="tr-TR" sz="1400" dirty="0">
                <a:latin typeface="Consolas" panose="020B0609020204030204" pitchFamily="49" charset="0"/>
              </a:rPr>
              <a:t>) &lt;&lt;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setfill</a:t>
            </a:r>
            <a:r>
              <a:rPr lang="tr-TR" sz="1400" dirty="0">
                <a:latin typeface="Consolas" panose="020B0609020204030204" pitchFamily="49" charset="0"/>
              </a:rPr>
              <a:t>('#');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setiosflags</a:t>
            </a:r>
            <a:r>
              <a:rPr lang="tr-TR" sz="1400" dirty="0">
                <a:latin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ios_base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internal|std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ios_base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showpos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setw</a:t>
            </a:r>
            <a:r>
              <a:rPr lang="tr-TR" sz="1400" dirty="0">
                <a:latin typeface="Consolas" panose="020B0609020204030204" pitchFamily="49" charset="0"/>
              </a:rPr>
              <a:t>(10) &lt;&lt; </a:t>
            </a:r>
            <a:r>
              <a:rPr lang="tr-TR" sz="1400" dirty="0" err="1">
                <a:latin typeface="Consolas" panose="020B0609020204030204" pitchFamily="49" charset="0"/>
              </a:rPr>
              <a:t>l_iTemp</a:t>
            </a:r>
            <a:r>
              <a:rPr lang="tr-TR" sz="1400" dirty="0">
                <a:latin typeface="Consolas" panose="020B0609020204030204" pitchFamily="49" charset="0"/>
              </a:rPr>
              <a:t> &lt;&lt;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tr-TR" sz="1400" dirty="0">
                <a:latin typeface="Consolas" panose="020B0609020204030204" pitchFamily="49" charset="0"/>
              </a:rPr>
              <a:t>; //+#######47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double </a:t>
            </a:r>
            <a:r>
              <a:rPr lang="tr-TR" sz="1400" dirty="0" err="1">
                <a:latin typeface="Consolas" panose="020B0609020204030204" pitchFamily="49" charset="0"/>
              </a:rPr>
              <a:t>l_dTemp</a:t>
            </a:r>
            <a:r>
              <a:rPr lang="tr-TR" sz="1400" dirty="0">
                <a:latin typeface="Consolas" panose="020B0609020204030204" pitchFamily="49" charset="0"/>
              </a:rPr>
              <a:t> = -1.2;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double pi = 3.14159265359;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pi &lt;&lt;" « &lt;&lt; </a:t>
            </a:r>
            <a:r>
              <a:rPr lang="tr-TR" sz="1400" dirty="0" err="1">
                <a:latin typeface="Consolas" panose="020B0609020204030204" pitchFamily="49" charset="0"/>
              </a:rPr>
              <a:t>l_dTemp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tr-TR" sz="1400" dirty="0">
                <a:latin typeface="Consolas" panose="020B0609020204030204" pitchFamily="49" charset="0"/>
              </a:rPr>
              <a:t>; //+3.14159 -1.2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setiosflags</a:t>
            </a:r>
            <a:r>
              <a:rPr lang="tr-TR" sz="1400" dirty="0">
                <a:latin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ios_base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showpoint</a:t>
            </a:r>
            <a:r>
              <a:rPr lang="tr-TR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     &lt;&lt; </a:t>
            </a:r>
            <a:r>
              <a:rPr lang="tr-TR" sz="1400" dirty="0" err="1">
                <a:latin typeface="Consolas" panose="020B0609020204030204" pitchFamily="49" charset="0"/>
              </a:rPr>
              <a:t>l_dTemp</a:t>
            </a:r>
            <a:r>
              <a:rPr lang="tr-TR" sz="1400" dirty="0">
                <a:latin typeface="Consolas" panose="020B0609020204030204" pitchFamily="49" charset="0"/>
              </a:rPr>
              <a:t> &lt;&lt;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tr-TR" sz="1400" dirty="0">
                <a:latin typeface="Consolas" panose="020B0609020204030204" pitchFamily="49" charset="0"/>
              </a:rPr>
              <a:t>; //-1.20000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setiosflags</a:t>
            </a:r>
            <a:r>
              <a:rPr lang="tr-TR" sz="1400" dirty="0">
                <a:latin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ios_base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scientific</a:t>
            </a:r>
            <a:r>
              <a:rPr lang="tr-TR" sz="1400" dirty="0">
                <a:latin typeface="Consolas" panose="020B0609020204030204" pitchFamily="49" charset="0"/>
              </a:rPr>
              <a:t>) &lt;&lt;pi&lt;&lt;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tr-TR" sz="1400" dirty="0">
                <a:latin typeface="Consolas" panose="020B0609020204030204" pitchFamily="49" charset="0"/>
              </a:rPr>
              <a:t>; //+3.141593e+00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resetiosflags</a:t>
            </a:r>
            <a:r>
              <a:rPr lang="tr-TR" sz="1400" dirty="0">
                <a:latin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ios_base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floatfield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setiosflags</a:t>
            </a:r>
            <a:r>
              <a:rPr lang="tr-TR" sz="1400" dirty="0">
                <a:latin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ios_base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fixed</a:t>
            </a:r>
            <a:r>
              <a:rPr lang="tr-TR" sz="1400" dirty="0">
                <a:latin typeface="Consolas" panose="020B0609020204030204" pitchFamily="49" charset="0"/>
              </a:rPr>
              <a:t>) &lt;&lt;pi &lt;&lt;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tr-TR" sz="1400" dirty="0">
                <a:latin typeface="Consolas" panose="020B0609020204030204" pitchFamily="49" charset="0"/>
              </a:rPr>
              <a:t>; //+3.141593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bool b = true;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setiosflags</a:t>
            </a:r>
            <a:r>
              <a:rPr lang="tr-TR" sz="1400" dirty="0">
                <a:latin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ios_base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unitbuf|std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ios_base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boolalpha</a:t>
            </a:r>
            <a:r>
              <a:rPr lang="tr-TR" sz="1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     &lt;&lt;b; //true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548A9B34-CB32-41F6-8CCC-D117DE38CEA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5348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Cambria"/>
              <a:buNone/>
            </a:pPr>
            <a:r>
              <a:rPr lang="tr-TR"/>
              <a:t>DINLEDIĞINIZ IÇIN TEŞEKKÜR EDERIM.</a:t>
            </a:r>
            <a:endParaRPr/>
          </a:p>
        </p:txBody>
      </p:sp>
      <p:sp>
        <p:nvSpPr>
          <p:cNvPr id="281" name="Google Shape;281;p23"/>
          <p:cNvSpPr txBox="1"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tr-TR">
                <a:solidFill>
                  <a:srgbClr val="7F7F7F"/>
                </a:solidFill>
              </a:rPr>
              <a:t>İlhan ÖZKAN, hoydabre@gmail.com</a:t>
            </a:r>
            <a:br>
              <a:rPr lang="tr-TR">
                <a:solidFill>
                  <a:srgbClr val="7F7F7F"/>
                </a:solidFill>
              </a:rPr>
            </a:br>
            <a:r>
              <a:rPr lang="tr-TR">
                <a:solidFill>
                  <a:srgbClr val="7F7F7F"/>
                </a:solidFill>
              </a:rPr>
              <a:t>Elektronik Yüksek Mühendisi</a:t>
            </a:r>
            <a:br>
              <a:rPr lang="tr-TR">
                <a:solidFill>
                  <a:srgbClr val="7F7F7F"/>
                </a:solidFill>
              </a:rPr>
            </a:br>
            <a:r>
              <a:rPr lang="tr-TR">
                <a:solidFill>
                  <a:srgbClr val="7F7F7F"/>
                </a:solidFill>
              </a:rPr>
              <a:t>Mayıs 2020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C++ DİLİ c DİLİ ÜZERİNE EKLENTİ YAPILARAK GELİŞTİRİLMİŞTİR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Yapısal Programlamanın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bir fonksiyonda önce </a:t>
            </a:r>
            <a:r>
              <a:rPr lang="tr-TR" dirty="0">
                <a:solidFill>
                  <a:srgbClr val="0070C0"/>
                </a:solidFill>
              </a:rPr>
              <a:t>veri yapıları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data structure</a:t>
            </a:r>
            <a:r>
              <a:rPr lang="tr-TR" dirty="0"/>
              <a:t>)</a:t>
            </a:r>
            <a:r>
              <a:rPr lang="tr-TR" dirty="0">
                <a:solidFill>
                  <a:srgbClr val="0070C0"/>
                </a:solidFill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fonksiyonda bu veri yapılarını işleyen kontrol yapıları kodlanır.</a:t>
            </a: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sz="2800" b="1" dirty="0"/>
              <a:t>Programlama, ana fonksiyondan başlayarak fonksiyonların birbirlerini çağırmasıyla yapılır!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C++ dili açısından Nesne Yönelimli 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Ana fonksiyonda nesneler imal edilir ve birine </a:t>
            </a:r>
            <a:r>
              <a:rPr lang="tr-TR" dirty="0">
                <a:solidFill>
                  <a:srgbClr val="0070C0"/>
                </a:solidFill>
              </a:rPr>
              <a:t>ileti gönderilerek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message-passing</a:t>
            </a:r>
            <a:r>
              <a:rPr lang="tr-TR" dirty="0"/>
              <a:t>) program başlatılır.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Bir nesne başka nesneler imal edebilir. </a:t>
            </a:r>
            <a:endParaRPr lang="tr-TR" dirty="0">
              <a:solidFill>
                <a:srgbClr val="0070C0"/>
              </a:solidFill>
            </a:endParaRP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Nesnelerin </a:t>
            </a:r>
            <a:r>
              <a:rPr lang="tr-TR" dirty="0">
                <a:solidFill>
                  <a:srgbClr val="0070C0"/>
                </a:solidFill>
              </a:rPr>
              <a:t>davranışları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behavior</a:t>
            </a:r>
            <a:r>
              <a:rPr lang="tr-TR" dirty="0"/>
              <a:t>), durumlarına göre farklılaşabilir. Her nesne durumuna göre farklı </a:t>
            </a:r>
            <a:r>
              <a:rPr lang="tr-TR" dirty="0">
                <a:solidFill>
                  <a:srgbClr val="0070C0"/>
                </a:solidFill>
              </a:rPr>
              <a:t>yöntem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method</a:t>
            </a:r>
            <a:r>
              <a:rPr lang="tr-TR" dirty="0"/>
              <a:t>) ile davranışını gösterir. </a:t>
            </a: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sz="2800" b="1" dirty="0"/>
              <a:t>Programlama, imal edilmiş nesnelerin birbirine ileti göndermesiyle yapılır!</a:t>
            </a:r>
          </a:p>
          <a:p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20E3037-5A60-4C0F-B5B0-FD5C9304AB6E}"/>
              </a:ext>
            </a:extLst>
          </p:cNvPr>
          <p:cNvSpPr/>
          <p:nvPr/>
        </p:nvSpPr>
        <p:spPr>
          <a:xfrm rot="19152993">
            <a:off x="3258348" y="2521058"/>
            <a:ext cx="5672258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Nesne Yönelimli Programlamada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Yöntemler 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method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)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Yapısal Programlamadaki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gibi tanımlanırlar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  <a:endParaRPr lang="tr-TR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8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800"/>
              <a:buFont typeface="Cambria"/>
              <a:buNone/>
            </a:pPr>
            <a:br>
              <a:rPr lang="tr-TR">
                <a:solidFill>
                  <a:srgbClr val="00B050"/>
                </a:solidFill>
              </a:rPr>
            </a:br>
            <a:r>
              <a:rPr lang="tr-TR">
                <a:solidFill>
                  <a:schemeClr val="dk1"/>
                </a:solidFill>
              </a:rPr>
              <a:t>MODÜLLER</a:t>
            </a:r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body" idx="1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tr-TR" sz="2400" dirty="0"/>
              <a:t>Modüllere ayırmanın üstünlükleri; 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tr-TR" sz="2400" dirty="0">
                <a:solidFill>
                  <a:srgbClr val="0070C0"/>
                </a:solidFill>
              </a:rPr>
              <a:t>Soyutlama</a:t>
            </a:r>
            <a:r>
              <a:rPr lang="tr-TR" sz="2400" dirty="0"/>
              <a:t> (</a:t>
            </a:r>
            <a:r>
              <a:rPr lang="tr-TR" sz="2400" dirty="0">
                <a:solidFill>
                  <a:srgbClr val="C00000"/>
                </a:solidFill>
              </a:rPr>
              <a:t>Abstraction</a:t>
            </a:r>
            <a:r>
              <a:rPr lang="tr-TR" sz="2400" dirty="0"/>
              <a:t>)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tr-TR" sz="2400" dirty="0">
                <a:solidFill>
                  <a:srgbClr val="0070C0"/>
                </a:solidFill>
              </a:rPr>
              <a:t>Değişim Yönetimi </a:t>
            </a:r>
            <a:r>
              <a:rPr lang="tr-TR" sz="2400" dirty="0"/>
              <a:t>(</a:t>
            </a:r>
            <a:r>
              <a:rPr lang="tr-TR" sz="2400" dirty="0">
                <a:solidFill>
                  <a:srgbClr val="C00000"/>
                </a:solidFill>
              </a:rPr>
              <a:t>Change management</a:t>
            </a:r>
            <a:r>
              <a:rPr lang="tr-TR" sz="2400" dirty="0"/>
              <a:t>)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tr-TR" sz="2400" dirty="0">
                <a:solidFill>
                  <a:srgbClr val="0070C0"/>
                </a:solidFill>
              </a:rPr>
              <a:t>Yeniden Kullanma </a:t>
            </a:r>
            <a:r>
              <a:rPr lang="tr-TR" sz="2400" dirty="0"/>
              <a:t>(</a:t>
            </a:r>
            <a:r>
              <a:rPr lang="tr-TR" sz="2400" dirty="0">
                <a:solidFill>
                  <a:srgbClr val="C00000"/>
                </a:solidFill>
              </a:rPr>
              <a:t>Reusing</a:t>
            </a:r>
            <a:r>
              <a:rPr lang="tr-TR" sz="2400" dirty="0"/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br>
              <a:rPr lang="tr-TR" sz="2400" dirty="0"/>
            </a:b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None/>
            </a:pPr>
            <a:r>
              <a:rPr lang="tr-TR" sz="2400" b="1" dirty="0"/>
              <a:t>C++ dilinde, C dilinde olduğu gibi;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tr-TR" sz="2400" b="1" u="sng" dirty="0">
                <a:solidFill>
                  <a:srgbClr val="FF0000"/>
                </a:solidFill>
              </a:rPr>
              <a:t>başlık (header) dosyaları </a:t>
            </a:r>
            <a:r>
              <a:rPr lang="tr-TR" sz="2400" b="1" dirty="0"/>
              <a:t>(*.h)  ve</a:t>
            </a:r>
            <a:endParaRPr dirty="0"/>
          </a:p>
          <a:p>
            <a:pPr marL="182880" lvl="0" indent="-18288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5000"/>
              <a:buChar char="▪"/>
            </a:pPr>
            <a:r>
              <a:rPr lang="tr-TR" sz="2400" b="1" dirty="0"/>
              <a:t>diğer (*.</a:t>
            </a:r>
            <a:r>
              <a:rPr lang="tr-TR" sz="2400" b="1" dirty="0" err="1"/>
              <a:t>cpp</a:t>
            </a:r>
            <a:r>
              <a:rPr lang="tr-TR" sz="2400" b="1" dirty="0"/>
              <a:t>) dosyaları modüllerdir.</a:t>
            </a:r>
            <a:endParaRPr dirty="0"/>
          </a:p>
        </p:txBody>
      </p:sp>
      <p:sp>
        <p:nvSpPr>
          <p:cNvPr id="125" name="Google Shape;125;p3"/>
          <p:cNvSpPr txBox="1">
            <a:spLocks noGrp="1"/>
          </p:cNvSpPr>
          <p:nvPr>
            <p:ph type="body" idx="2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1" indent="0">
              <a:spcBef>
                <a:spcPts val="0"/>
              </a:spcBef>
              <a:buNone/>
            </a:pPr>
            <a:r>
              <a:rPr lang="tr-TR" dirty="0"/>
              <a:t>En çok kullanacağımız modüllerden biri de standart giriş çıkış işlemlerinin tanımlı olduğu</a:t>
            </a:r>
            <a:r>
              <a:rPr lang="tr-TR" dirty="0">
                <a:solidFill>
                  <a:srgbClr val="0070C0"/>
                </a:solidFill>
              </a:rPr>
              <a:t>. </a:t>
            </a:r>
            <a:r>
              <a:rPr lang="tr-TR" dirty="0" err="1">
                <a:solidFill>
                  <a:srgbClr val="0070C0"/>
                </a:solidFill>
              </a:rPr>
              <a:t>iostream</a:t>
            </a:r>
            <a:r>
              <a:rPr lang="tr-TR" dirty="0"/>
              <a:t> modülüdür. </a:t>
            </a:r>
            <a:endParaRPr dirty="0"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rPr lang="tr-TR" dirty="0"/>
              <a:t>Bu </a:t>
            </a:r>
            <a:r>
              <a:rPr lang="tr-TR" b="1" u="sng" dirty="0"/>
              <a:t>modülü kodumuza dahil etmek için </a:t>
            </a:r>
            <a:r>
              <a:rPr lang="tr-TR" u="sng" dirty="0">
                <a:solidFill>
                  <a:srgbClr val="FF0000"/>
                </a:solidFill>
              </a:rPr>
              <a:t>kaynak kodun başına aşağıdaki </a:t>
            </a:r>
            <a:r>
              <a:rPr lang="tr-TR" u="sng" dirty="0" err="1">
                <a:solidFill>
                  <a:srgbClr val="0070C0"/>
                </a:solidFill>
              </a:rPr>
              <a:t>önişlemci</a:t>
            </a:r>
            <a:r>
              <a:rPr lang="tr-TR" u="sng" dirty="0">
                <a:solidFill>
                  <a:srgbClr val="0070C0"/>
                </a:solidFill>
              </a:rPr>
              <a:t> yönergesini</a:t>
            </a:r>
            <a:r>
              <a:rPr lang="tr-TR" u="sng" dirty="0">
                <a:solidFill>
                  <a:srgbClr val="FF0000"/>
                </a:solidFill>
              </a:rPr>
              <a:t> (</a:t>
            </a:r>
            <a:r>
              <a:rPr lang="tr-TR" b="1" u="sng" dirty="0">
                <a:solidFill>
                  <a:srgbClr val="C00000"/>
                </a:solidFill>
              </a:rPr>
              <a:t>preprocessor </a:t>
            </a:r>
            <a:r>
              <a:rPr lang="tr-TR" b="1" u="sng" dirty="0" err="1">
                <a:solidFill>
                  <a:srgbClr val="C00000"/>
                </a:solidFill>
              </a:rPr>
              <a:t>directives</a:t>
            </a:r>
            <a:r>
              <a:rPr lang="tr-TR" u="sng" dirty="0">
                <a:solidFill>
                  <a:srgbClr val="FF0000"/>
                </a:solidFill>
              </a:rPr>
              <a:t>) </a:t>
            </a:r>
            <a:r>
              <a:rPr lang="tr-TR" dirty="0"/>
              <a:t>ekleriz.</a:t>
            </a:r>
            <a:endParaRPr dirty="0"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rPr lang="tr-TR" b="1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#include &lt;</a:t>
            </a:r>
            <a:r>
              <a:rPr lang="tr-TR" b="1" dirty="0" err="1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iostream</a:t>
            </a:r>
            <a:r>
              <a:rPr lang="tr-TR" b="1" dirty="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dirty="0"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rPr lang="tr-TR" dirty="0"/>
              <a:t>Böylece konsola bir şey yazmak için </a:t>
            </a:r>
            <a:endParaRPr dirty="0"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rPr lang="tr-TR" b="1" dirty="0" err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tr-TR" b="1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::cin</a:t>
            </a:r>
            <a:endParaRPr b="1" dirty="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rPr lang="tr-TR" dirty="0"/>
              <a:t>Klavyeden bir şey okumak için ise </a:t>
            </a:r>
            <a:endParaRPr dirty="0"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rPr lang="tr-TR" b="1" dirty="0" err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tr-TR" b="1" dirty="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tr-TR" b="1" dirty="0" err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cout</a:t>
            </a:r>
            <a:r>
              <a:rPr lang="tr-TR" dirty="0"/>
              <a:t> </a:t>
            </a:r>
            <a:endParaRPr dirty="0"/>
          </a:p>
          <a:p>
            <a:pPr marL="27432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rPr lang="tr-TR" dirty="0">
                <a:highlight>
                  <a:srgbClr val="FFFF00"/>
                </a:highlight>
              </a:rPr>
              <a:t>nesnelerini</a:t>
            </a:r>
            <a:r>
              <a:rPr lang="tr-TR" dirty="0"/>
              <a:t> kullanabilir hale geliriz.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mbria"/>
              <a:buNone/>
            </a:pPr>
            <a:r>
              <a:rPr lang="tr-TR" dirty="0"/>
              <a:t>ÇOK KULLANILAN BAŞLIK (HEADER) DOSYALARI</a:t>
            </a:r>
            <a:endParaRPr dirty="0"/>
          </a:p>
        </p:txBody>
      </p:sp>
      <p:graphicFrame>
        <p:nvGraphicFramePr>
          <p:cNvPr id="2" name="Tablo 1">
            <a:extLst>
              <a:ext uri="{FF2B5EF4-FFF2-40B4-BE49-F238E27FC236}">
                <a16:creationId xmlns:a16="http://schemas.microsoft.com/office/drawing/2014/main" id="{E9036F30-38BE-47D0-9FC0-E26B9510C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225688"/>
              </p:ext>
            </p:extLst>
          </p:nvPr>
        </p:nvGraphicFramePr>
        <p:xfrm>
          <a:off x="1069848" y="2113046"/>
          <a:ext cx="10058400" cy="4389120"/>
        </p:xfrm>
        <a:graphic>
          <a:graphicData uri="http://schemas.openxmlformats.org/drawingml/2006/table">
            <a:tbl>
              <a:tblPr firstRow="1" bandRow="1">
                <a:tableStyleId>{A925EF95-4901-4EA9-A67E-537ACD237949}</a:tableStyleId>
              </a:tblPr>
              <a:tblGrid>
                <a:gridCol w="1862816">
                  <a:extLst>
                    <a:ext uri="{9D8B030D-6E8A-4147-A177-3AD203B41FA5}">
                      <a16:colId xmlns:a16="http://schemas.microsoft.com/office/drawing/2014/main" val="2883437777"/>
                    </a:ext>
                  </a:extLst>
                </a:gridCol>
                <a:gridCol w="8195584">
                  <a:extLst>
                    <a:ext uri="{9D8B030D-6E8A-4147-A177-3AD203B41FA5}">
                      <a16:colId xmlns:a16="http://schemas.microsoft.com/office/drawing/2014/main" val="31874242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Başlık Dosyası</a:t>
                      </a:r>
                      <a:endParaRPr lang="tr-TR" sz="2400">
                        <a:effectLst/>
                        <a:latin typeface="Quicksand" pitchFamily="2" charset="-9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Açıklama</a:t>
                      </a:r>
                      <a:endParaRPr lang="tr-TR" sz="2400">
                        <a:effectLst/>
                        <a:latin typeface="Quicksand" pitchFamily="2" charset="-9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8120719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&lt;iostream&gt;</a:t>
                      </a:r>
                      <a:endParaRPr lang="tr-TR" sz="2400">
                        <a:effectLst/>
                        <a:latin typeface="Quicksand" pitchFamily="2" charset="-9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std::cout</a:t>
                      </a:r>
                      <a:r>
                        <a:rPr lang="tr-TR" sz="1800">
                          <a:effectLst/>
                        </a:rPr>
                        <a:t>, </a:t>
                      </a:r>
                      <a:r>
                        <a:rPr lang="en-US" sz="1800">
                          <a:effectLst/>
                        </a:rPr>
                        <a:t>std::cin</a:t>
                      </a:r>
                      <a:r>
                        <a:rPr lang="tr-TR" sz="1800">
                          <a:effectLst/>
                        </a:rPr>
                        <a:t> nesneleri kullanılarak, konsol ve klavye gibi akış (stream) nesneleri ile giriş ve çıkış işlemleri için nesne ve </a:t>
                      </a:r>
                      <a:r>
                        <a:rPr lang="en-US" sz="1800">
                          <a:effectLst/>
                        </a:rPr>
                        <a:t>std::endl</a:t>
                      </a:r>
                      <a:r>
                        <a:rPr lang="tr-TR" sz="1800">
                          <a:effectLst/>
                        </a:rPr>
                        <a:t> gibi bildirimler içerir.</a:t>
                      </a:r>
                      <a:endParaRPr lang="tr-TR" sz="2400">
                        <a:effectLst/>
                        <a:latin typeface="Quicksand" pitchFamily="2" charset="-9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8951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&lt;cmath&gt;</a:t>
                      </a:r>
                      <a:endParaRPr lang="tr-TR" sz="2400">
                        <a:effectLst/>
                        <a:latin typeface="Quicksand" pitchFamily="2" charset="-9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u="none" strike="noStrike">
                          <a:effectLst/>
                          <a:hlinkClick r:id="rId3"/>
                        </a:rPr>
                        <a:t>sqrt()</a:t>
                      </a:r>
                      <a:r>
                        <a:rPr lang="tr-TR" sz="1800">
                          <a:effectLst/>
                        </a:rPr>
                        <a:t> , </a:t>
                      </a:r>
                      <a:r>
                        <a:rPr lang="en-US" sz="1800" u="none" strike="noStrike">
                          <a:effectLst/>
                          <a:hlinkClick r:id="rId4"/>
                        </a:rPr>
                        <a:t>log2()</a:t>
                      </a:r>
                      <a:r>
                        <a:rPr lang="tr-TR" sz="1800">
                          <a:effectLst/>
                        </a:rPr>
                        <a:t> , </a:t>
                      </a:r>
                      <a:r>
                        <a:rPr lang="en-US" sz="1800" u="none" strike="noStrike">
                          <a:effectLst/>
                          <a:hlinkClick r:id="rId5"/>
                        </a:rPr>
                        <a:t>pow()</a:t>
                      </a:r>
                      <a:r>
                        <a:rPr lang="tr-TR" sz="1800">
                          <a:effectLst/>
                        </a:rPr>
                        <a:t> gibi matematiksel işlemleri yapmak için kullanılan sınıfı içerir.</a:t>
                      </a:r>
                      <a:endParaRPr lang="tr-TR" sz="2400">
                        <a:effectLst/>
                        <a:latin typeface="Quicksand" pitchFamily="2" charset="-9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1019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&lt;cstdlib&gt;</a:t>
                      </a:r>
                      <a:endParaRPr lang="tr-TR" sz="2400">
                        <a:effectLst/>
                        <a:latin typeface="Quicksand" pitchFamily="2" charset="-9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malloc() </a:t>
                      </a:r>
                      <a:r>
                        <a:rPr lang="tr-TR" sz="1800">
                          <a:effectLst/>
                        </a:rPr>
                        <a:t>ve </a:t>
                      </a:r>
                      <a:r>
                        <a:rPr lang="en-US" sz="1800">
                          <a:effectLst/>
                        </a:rPr>
                        <a:t>free() </a:t>
                      </a:r>
                      <a:r>
                        <a:rPr lang="tr-TR" sz="1800">
                          <a:effectLst/>
                        </a:rPr>
                        <a:t>gibi bellek tahsisi ve sistemle ilgili </a:t>
                      </a:r>
                      <a:r>
                        <a:rPr lang="en-US" sz="1800">
                          <a:effectLst/>
                        </a:rPr>
                        <a:t>exit() </a:t>
                      </a:r>
                      <a:r>
                        <a:rPr lang="tr-TR" sz="1800">
                          <a:effectLst/>
                        </a:rPr>
                        <a:t>ve </a:t>
                      </a:r>
                      <a:r>
                        <a:rPr lang="en-US" sz="1800">
                          <a:effectLst/>
                        </a:rPr>
                        <a:t>rand()</a:t>
                      </a:r>
                      <a:r>
                        <a:rPr lang="tr-TR" sz="1800">
                          <a:effectLst/>
                        </a:rPr>
                        <a:t> gibi işlevleri içerir.</a:t>
                      </a:r>
                      <a:endParaRPr lang="tr-TR" sz="2400">
                        <a:effectLst/>
                        <a:latin typeface="Quicksand" pitchFamily="2" charset="-9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672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&lt;vector&gt;</a:t>
                      </a:r>
                      <a:endParaRPr lang="tr-TR" sz="2400">
                        <a:effectLst/>
                        <a:latin typeface="Quicksand" pitchFamily="2" charset="-9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Dinamik diziler (vektörler) için konteyner (container) sınıf tanımlarını içerir. </a:t>
                      </a:r>
                      <a:endParaRPr lang="tr-TR" sz="2400">
                        <a:effectLst/>
                        <a:latin typeface="Quicksand" pitchFamily="2" charset="-9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971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&lt;string&gt;</a:t>
                      </a:r>
                      <a:endParaRPr lang="tr-TR" sz="2400">
                        <a:effectLst/>
                        <a:latin typeface="Quicksand" pitchFamily="2" charset="-9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Dizgi işleme için sınıf ve işlevler sağlar </a:t>
                      </a:r>
                      <a:r>
                        <a:rPr lang="en-US" sz="1800">
                          <a:effectLst/>
                        </a:rPr>
                        <a:t>std::string</a:t>
                      </a:r>
                      <a:endParaRPr lang="tr-TR" sz="2400">
                        <a:effectLst/>
                        <a:latin typeface="Quicksand" pitchFamily="2" charset="-9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381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&lt;iomanip&gt;</a:t>
                      </a:r>
                      <a:endParaRPr lang="tr-TR" sz="2400">
                        <a:effectLst/>
                        <a:latin typeface="Quicksand" pitchFamily="2" charset="-9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Giriş çıkış işlemlerinde değişkenlerdeki ondalık basamak sayısını sınırlamak için </a:t>
                      </a:r>
                      <a:r>
                        <a:rPr lang="en-US" sz="1800">
                          <a:effectLst/>
                        </a:rPr>
                        <a:t>set()</a:t>
                      </a:r>
                      <a:r>
                        <a:rPr lang="tr-TR" sz="1800">
                          <a:effectLst/>
                        </a:rPr>
                        <a:t> ve </a:t>
                      </a:r>
                      <a:r>
                        <a:rPr lang="en-US" sz="1800">
                          <a:effectLst/>
                        </a:rPr>
                        <a:t>setprecision()</a:t>
                      </a:r>
                      <a:r>
                        <a:rPr lang="tr-TR" sz="1800">
                          <a:effectLst/>
                        </a:rPr>
                        <a:t> fonksiyonlarına erişmek için kullanılır.</a:t>
                      </a:r>
                      <a:endParaRPr lang="tr-TR" sz="2400">
                        <a:effectLst/>
                        <a:latin typeface="Quicksand" pitchFamily="2" charset="-9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0670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&lt;cerrno&gt;</a:t>
                      </a:r>
                      <a:endParaRPr lang="tr-TR" sz="2400">
                        <a:effectLst/>
                        <a:latin typeface="Quicksand" pitchFamily="2" charset="-9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errno()</a:t>
                      </a:r>
                      <a:r>
                        <a:rPr lang="tr-TR" sz="1800">
                          <a:effectLst/>
                        </a:rPr>
                        <a:t>, </a:t>
                      </a:r>
                      <a:r>
                        <a:rPr lang="en-US" sz="1800">
                          <a:effectLst/>
                        </a:rPr>
                        <a:t>strerror()</a:t>
                      </a:r>
                      <a:r>
                        <a:rPr lang="tr-TR" sz="1800">
                          <a:effectLst/>
                        </a:rPr>
                        <a:t>, </a:t>
                      </a:r>
                      <a:r>
                        <a:rPr lang="en-US" sz="1800">
                          <a:effectLst/>
                        </a:rPr>
                        <a:t>perror() </a:t>
                      </a:r>
                      <a:r>
                        <a:rPr lang="tr-TR" sz="1800">
                          <a:effectLst/>
                        </a:rPr>
                        <a:t>gibi </a:t>
                      </a:r>
                      <a:r>
                        <a:rPr lang="tr-TR" sz="1800" u="sng">
                          <a:effectLst/>
                          <a:hlinkClick r:id="rId6"/>
                        </a:rPr>
                        <a:t>istisna işleme</a:t>
                      </a:r>
                      <a:r>
                        <a:rPr lang="tr-TR" sz="1800">
                          <a:effectLst/>
                        </a:rPr>
                        <a:t> işlemlerini gerçekleştirmek için kullanılır.</a:t>
                      </a:r>
                      <a:endParaRPr lang="tr-TR" sz="2400">
                        <a:effectLst/>
                        <a:latin typeface="Quicksand" pitchFamily="2" charset="-9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1546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tr-TR" sz="1800">
                          <a:effectLst/>
                        </a:rPr>
                        <a:t>&lt;time&gt;</a:t>
                      </a:r>
                      <a:endParaRPr lang="tr-TR" sz="2400">
                        <a:effectLst/>
                        <a:latin typeface="Quicksand" pitchFamily="2" charset="-9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setdate</a:t>
                      </a:r>
                      <a:r>
                        <a:rPr lang="en-US" sz="1800" dirty="0">
                          <a:effectLst/>
                        </a:rPr>
                        <a:t>()</a:t>
                      </a:r>
                      <a:r>
                        <a:rPr lang="tr-TR" sz="1800" dirty="0">
                          <a:effectLst/>
                        </a:rPr>
                        <a:t> ve </a:t>
                      </a:r>
                      <a:r>
                        <a:rPr lang="en-US" sz="1800" dirty="0" err="1">
                          <a:effectLst/>
                        </a:rPr>
                        <a:t>getdate</a:t>
                      </a:r>
                      <a:r>
                        <a:rPr lang="en-US" sz="1800" dirty="0">
                          <a:effectLst/>
                        </a:rPr>
                        <a:t>() </a:t>
                      </a:r>
                      <a:r>
                        <a:rPr lang="tr-TR" sz="1800" dirty="0">
                          <a:effectLst/>
                        </a:rPr>
                        <a:t>gibi </a:t>
                      </a:r>
                      <a:r>
                        <a:rPr lang="en-US" sz="1800" dirty="0">
                          <a:effectLst/>
                        </a:rPr>
                        <a:t>date()</a:t>
                      </a:r>
                      <a:r>
                        <a:rPr lang="tr-TR" sz="1800" dirty="0">
                          <a:effectLst/>
                        </a:rPr>
                        <a:t> ve </a:t>
                      </a:r>
                      <a:r>
                        <a:rPr lang="en-US" sz="1800" u="none" strike="noStrike" dirty="0">
                          <a:effectLst/>
                          <a:hlinkClick r:id="rId7"/>
                        </a:rPr>
                        <a:t>time()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tr-TR" sz="1800" dirty="0">
                          <a:effectLst/>
                        </a:rPr>
                        <a:t>ile ilgili fonksiyonlarla işlem yapmak için kullanılır. Ayrıca sistem tarihini değiştirmek ve CPU zamanını almak için de kullanılır.</a:t>
                      </a:r>
                      <a:endParaRPr lang="tr-TR" sz="2400" dirty="0">
                        <a:effectLst/>
                        <a:latin typeface="Quicksand" pitchFamily="2" charset="-94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302034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mbria"/>
              <a:buNone/>
            </a:pPr>
            <a:r>
              <a:rPr lang="tr-TR" dirty="0"/>
              <a:t>KLAVYEDEN VERİ OKUMA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D7D851D-FC0C-47A2-BD99-42AF7D5020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0" indent="0">
              <a:lnSpc>
                <a:spcPts val="1200"/>
              </a:lnSpc>
              <a:buNone/>
            </a:pPr>
            <a:r>
              <a:rPr lang="en-US" sz="1800" dirty="0">
                <a:solidFill>
                  <a:srgbClr val="00B05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&lt;iostream&gt;</a:t>
            </a:r>
            <a:endParaRPr lang="tr-TR" sz="1800" dirty="0">
              <a:solidFill>
                <a:srgbClr val="00B050"/>
              </a:solidFill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650" indent="0">
              <a:lnSpc>
                <a:spcPts val="1200"/>
              </a:lnSpc>
              <a:buNone/>
            </a:pPr>
            <a:endParaRPr lang="tr-TR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650" indent="0">
              <a:lnSpc>
                <a:spcPts val="1200"/>
              </a:lnSpc>
              <a:buNone/>
            </a:pPr>
            <a:r>
              <a:rPr lang="en-US" sz="1800" dirty="0">
                <a:solidFill>
                  <a:srgbClr val="0000C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main() {  </a:t>
            </a:r>
            <a:endParaRPr lang="tr-TR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650" indent="0">
              <a:lnSpc>
                <a:spcPts val="1200"/>
              </a:lnSpc>
              <a:buNone/>
            </a:pPr>
            <a:endParaRPr lang="tr-TR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650" indent="0">
              <a:lnSpc>
                <a:spcPts val="12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solidFill>
                  <a:srgbClr val="0000C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yas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            </a:t>
            </a:r>
            <a:endParaRPr lang="tr-TR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650" indent="0">
              <a:lnSpc>
                <a:spcPts val="12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solidFill>
                  <a:srgbClr val="0000CC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agirlik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tr-TR" sz="180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650" indent="0">
              <a:lnSpc>
                <a:spcPts val="1200"/>
              </a:lnSpc>
              <a:buNone/>
            </a:pPr>
            <a:endParaRPr lang="tr-TR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650" indent="0">
              <a:lnSpc>
                <a:spcPts val="12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std::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yas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tr-TR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650" indent="0">
              <a:lnSpc>
                <a:spcPts val="12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std::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agirlik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tr-TR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650" indent="0">
              <a:lnSpc>
                <a:spcPts val="12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tr-TR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BF65A11-D5D9-4FA5-897D-959C98CA845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0" indent="0"/>
            <a:r>
              <a:rPr lang="tr-TR" sz="1600" dirty="0"/>
              <a:t>C++ dilinde </a:t>
            </a:r>
            <a:r>
              <a:rPr lang="tr-TR" sz="1600" b="1" dirty="0" err="1"/>
              <a:t>std</a:t>
            </a:r>
            <a:r>
              <a:rPr lang="tr-TR" sz="1600" b="1" dirty="0"/>
              <a:t>::cin </a:t>
            </a:r>
            <a:r>
              <a:rPr lang="tr-TR" sz="1600" dirty="0"/>
              <a:t>nesnesi, varsayılan olarak klavye ile ilişkilendirilen standart </a:t>
            </a:r>
            <a:r>
              <a:rPr lang="tr-TR" sz="1600" b="1" dirty="0">
                <a:solidFill>
                  <a:srgbClr val="0070C0"/>
                </a:solidFill>
              </a:rPr>
              <a:t>giriş akışı </a:t>
            </a:r>
            <a:r>
              <a:rPr lang="tr-TR" sz="1600" dirty="0"/>
              <a:t>(</a:t>
            </a:r>
            <a:r>
              <a:rPr lang="tr-TR" sz="1600" b="1" dirty="0">
                <a:solidFill>
                  <a:srgbClr val="C00000"/>
                </a:solidFill>
              </a:rPr>
              <a:t>input </a:t>
            </a:r>
            <a:r>
              <a:rPr lang="tr-TR" sz="1600" b="1" dirty="0" err="1">
                <a:solidFill>
                  <a:srgbClr val="C00000"/>
                </a:solidFill>
              </a:rPr>
              <a:t>stream</a:t>
            </a:r>
            <a:r>
              <a:rPr lang="tr-TR" sz="1600" dirty="0"/>
              <a:t>) olan </a:t>
            </a:r>
            <a:r>
              <a:rPr lang="tr-TR" sz="1600" b="1" dirty="0" err="1">
                <a:latin typeface="Consolas" panose="020B0609020204030204" pitchFamily="49" charset="0"/>
              </a:rPr>
              <a:t>stdin</a:t>
            </a:r>
            <a:r>
              <a:rPr lang="tr-TR" sz="1600" dirty="0"/>
              <a:t> akışından gelen girdiyi kabul etmek için kullanılan </a:t>
            </a:r>
            <a:r>
              <a:rPr lang="tr-TR" sz="1600" b="1" dirty="0" err="1">
                <a:latin typeface="Consolas" panose="020B0609020204030204" pitchFamily="49" charset="0"/>
              </a:rPr>
              <a:t>istream</a:t>
            </a:r>
            <a:r>
              <a:rPr lang="tr-TR" sz="1600" dirty="0"/>
              <a:t> sınıfında yer alır. </a:t>
            </a:r>
          </a:p>
          <a:p>
            <a:pPr marL="0" indent="0"/>
            <a:r>
              <a:rPr lang="tr-TR" sz="1600" dirty="0"/>
              <a:t>Akışları, C dilindeki dosyalar olarak düşünebiliriz. </a:t>
            </a:r>
          </a:p>
          <a:p>
            <a:pPr marL="0" indent="0"/>
            <a:r>
              <a:rPr lang="tr-TR" sz="1600" dirty="0"/>
              <a:t>Girdi olarak kullanılan akışlarda, </a:t>
            </a:r>
            <a:r>
              <a:rPr lang="tr-TR" sz="1600" b="1" dirty="0">
                <a:solidFill>
                  <a:srgbClr val="0070C0"/>
                </a:solidFill>
              </a:rPr>
              <a:t>akıştan veri çıkarma işleci </a:t>
            </a:r>
            <a:r>
              <a:rPr lang="tr-TR" sz="1600" dirty="0"/>
              <a:t>(</a:t>
            </a:r>
            <a:r>
              <a:rPr lang="tr-TR" sz="1600" b="1" dirty="0" err="1">
                <a:solidFill>
                  <a:srgbClr val="C00000"/>
                </a:solidFill>
              </a:rPr>
              <a:t>stream</a:t>
            </a:r>
            <a:r>
              <a:rPr lang="tr-TR" sz="1600" b="1" dirty="0">
                <a:solidFill>
                  <a:srgbClr val="C00000"/>
                </a:solidFill>
              </a:rPr>
              <a:t> </a:t>
            </a:r>
            <a:r>
              <a:rPr lang="tr-TR" sz="1600" b="1" dirty="0" err="1">
                <a:solidFill>
                  <a:srgbClr val="C00000"/>
                </a:solidFill>
              </a:rPr>
              <a:t>extraction</a:t>
            </a:r>
            <a:r>
              <a:rPr lang="tr-TR" sz="1600" b="1" dirty="0">
                <a:solidFill>
                  <a:srgbClr val="C00000"/>
                </a:solidFill>
              </a:rPr>
              <a:t> operator</a:t>
            </a:r>
            <a:r>
              <a:rPr lang="tr-TR" sz="1600" dirty="0"/>
              <a:t>) (</a:t>
            </a:r>
            <a:r>
              <a:rPr lang="tr-TR" sz="1600" dirty="0">
                <a:highlight>
                  <a:srgbClr val="FFFF00"/>
                </a:highlight>
              </a:rPr>
              <a:t>&gt;&gt;</a:t>
            </a:r>
            <a:r>
              <a:rPr lang="tr-TR" sz="1600" dirty="0"/>
              <a:t>) ile verileri akıştan çıkarmak ve verilen değişkene eklemek için </a:t>
            </a:r>
            <a:r>
              <a:rPr lang="tr-TR" sz="1600" b="1" dirty="0">
                <a:latin typeface="Consolas" panose="020B0609020204030204" pitchFamily="49" charset="0"/>
              </a:rPr>
              <a:t>cin</a:t>
            </a:r>
            <a:r>
              <a:rPr lang="tr-TR" sz="1600" dirty="0"/>
              <a:t> nesnesi ile birlikte kullanılır.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mbria"/>
              <a:buNone/>
            </a:pPr>
            <a:r>
              <a:rPr lang="tr-TR" dirty="0"/>
              <a:t>KONSOLA VERİ YAZMA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D7D851D-FC0C-47A2-BD99-42AF7D5020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#include &lt;</a:t>
            </a:r>
            <a:r>
              <a:rPr lang="tr-TR" sz="1800" dirty="0" err="1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iostream</a:t>
            </a:r>
            <a:r>
              <a:rPr lang="tr-TR" sz="1800" dirty="0">
                <a:solidFill>
                  <a:srgbClr val="00B05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rgbClr val="0000CC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main() 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CC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yas;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CC"/>
                </a:solidFill>
                <a:latin typeface="Consolas" panose="020B0609020204030204" pitchFamily="49" charset="0"/>
              </a:rPr>
              <a:t>float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agirlik</a:t>
            </a:r>
            <a:r>
              <a:rPr lang="tr-TR" sz="1800" dirty="0">
                <a:latin typeface="Consolas" panose="020B0609020204030204" pitchFamily="49" charset="0"/>
              </a:rPr>
              <a:t>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std</a:t>
            </a:r>
            <a:r>
              <a:rPr lang="tr-TR" sz="1800" dirty="0">
                <a:latin typeface="Consolas" panose="020B0609020204030204" pitchFamily="49" charset="0"/>
              </a:rPr>
              <a:t>::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&lt;&lt;</a:t>
            </a:r>
            <a:r>
              <a:rPr lang="tr-TR" sz="1800" dirty="0">
                <a:latin typeface="Consolas" panose="020B0609020204030204" pitchFamily="49" charset="0"/>
              </a:rPr>
              <a:t> "Yaş Giriniz:";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std</a:t>
            </a:r>
            <a:r>
              <a:rPr lang="tr-TR" sz="1800" dirty="0">
                <a:latin typeface="Consolas" panose="020B0609020204030204" pitchFamily="49" charset="0"/>
              </a:rPr>
              <a:t>::cin &gt;&gt; yas;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std</a:t>
            </a:r>
            <a:r>
              <a:rPr lang="tr-TR" sz="1800" dirty="0">
                <a:latin typeface="Consolas" panose="020B0609020204030204" pitchFamily="49" charset="0"/>
              </a:rPr>
              <a:t>::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&lt;&lt;</a:t>
            </a:r>
            <a:r>
              <a:rPr lang="tr-TR" sz="1800" dirty="0">
                <a:latin typeface="Consolas" panose="020B0609020204030204" pitchFamily="49" charset="0"/>
              </a:rPr>
              <a:t> "Ağırlık Giriniz:";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std</a:t>
            </a:r>
            <a:r>
              <a:rPr lang="tr-TR" sz="1800" dirty="0">
                <a:latin typeface="Consolas" panose="020B0609020204030204" pitchFamily="49" charset="0"/>
              </a:rPr>
              <a:t>::cin &gt;&gt; </a:t>
            </a:r>
            <a:r>
              <a:rPr lang="tr-TR" sz="1800" dirty="0" err="1">
                <a:latin typeface="Consolas" panose="020B0609020204030204" pitchFamily="49" charset="0"/>
              </a:rPr>
              <a:t>agirlik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std</a:t>
            </a:r>
            <a:r>
              <a:rPr lang="tr-TR" sz="1800" dirty="0">
                <a:latin typeface="Consolas" panose="020B0609020204030204" pitchFamily="49" charset="0"/>
              </a:rPr>
              <a:t>::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&lt;&lt;</a:t>
            </a:r>
            <a:r>
              <a:rPr lang="tr-TR" sz="1800" dirty="0">
                <a:latin typeface="Consolas" panose="020B0609020204030204" pitchFamily="49" charset="0"/>
              </a:rPr>
              <a:t> "Girilen Yaş:"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&lt;&lt;</a:t>
            </a:r>
            <a:r>
              <a:rPr lang="tr-TR" sz="1800" dirty="0">
                <a:latin typeface="Consolas" panose="020B0609020204030204" pitchFamily="49" charset="0"/>
              </a:rPr>
              <a:t> yas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       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&lt;&lt;</a:t>
            </a:r>
            <a:r>
              <a:rPr lang="tr-TR" sz="1800" dirty="0">
                <a:latin typeface="Consolas" panose="020B0609020204030204" pitchFamily="49" charset="0"/>
              </a:rPr>
              <a:t> " ve Ağırlık:" 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&lt;&lt;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agirlik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BF65A11-D5D9-4FA5-897D-959C98CA845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tr-TR" sz="1800" dirty="0"/>
              <a:t>Benzer şekilde C++ dilinde </a:t>
            </a:r>
            <a:r>
              <a:rPr lang="tr-TR" sz="1800" b="1" dirty="0" err="1">
                <a:latin typeface="Consolas" panose="020B0609020204030204" pitchFamily="49" charset="0"/>
              </a:rPr>
              <a:t>std</a:t>
            </a:r>
            <a:r>
              <a:rPr lang="tr-TR" sz="1800" b="1" dirty="0">
                <a:latin typeface="Consolas" panose="020B0609020204030204" pitchFamily="49" charset="0"/>
              </a:rPr>
              <a:t>::</a:t>
            </a:r>
            <a:r>
              <a:rPr lang="tr-TR" sz="1800" b="1" dirty="0" err="1">
                <a:latin typeface="Consolas" panose="020B0609020204030204" pitchFamily="49" charset="0"/>
              </a:rPr>
              <a:t>cout</a:t>
            </a:r>
            <a:r>
              <a:rPr lang="tr-TR" sz="1800" b="1" dirty="0">
                <a:latin typeface="Consolas" panose="020B0609020204030204" pitchFamily="49" charset="0"/>
              </a:rPr>
              <a:t> </a:t>
            </a:r>
            <a:r>
              <a:rPr lang="tr-TR" sz="1800" dirty="0"/>
              <a:t>nesnesi, varsayılan olarak konsol ile ilişkilendirilen </a:t>
            </a:r>
            <a:r>
              <a:rPr lang="tr-TR" sz="1800" dirty="0">
                <a:solidFill>
                  <a:srgbClr val="0070C0"/>
                </a:solidFill>
              </a:rPr>
              <a:t>standart çıkış akışı </a:t>
            </a:r>
            <a:r>
              <a:rPr lang="tr-TR" sz="1800" dirty="0"/>
              <a:t>(</a:t>
            </a:r>
            <a:r>
              <a:rPr lang="tr-TR" sz="1800" dirty="0">
                <a:solidFill>
                  <a:srgbClr val="C00000"/>
                </a:solidFill>
              </a:rPr>
              <a:t>output </a:t>
            </a:r>
            <a:r>
              <a:rPr lang="tr-TR" sz="1800" dirty="0" err="1">
                <a:solidFill>
                  <a:srgbClr val="C00000"/>
                </a:solidFill>
              </a:rPr>
              <a:t>stream</a:t>
            </a:r>
            <a:r>
              <a:rPr lang="tr-TR" sz="1800" dirty="0"/>
              <a:t>) olan </a:t>
            </a:r>
            <a:r>
              <a:rPr lang="tr-TR" sz="1800" dirty="0" err="1">
                <a:latin typeface="Consolas" panose="020B0609020204030204" pitchFamily="49" charset="0"/>
              </a:rPr>
              <a:t>stdout</a:t>
            </a:r>
            <a:r>
              <a:rPr lang="tr-TR" sz="1800" dirty="0"/>
              <a:t> akışına gönderilen çıktıyı kabul etmek için kullanılan </a:t>
            </a:r>
            <a:r>
              <a:rPr lang="tr-TR" sz="1800" dirty="0" err="1">
                <a:latin typeface="Consolas" panose="020B0609020204030204" pitchFamily="49" charset="0"/>
              </a:rPr>
              <a:t>ostream</a:t>
            </a:r>
            <a:r>
              <a:rPr lang="tr-TR" sz="1800" dirty="0"/>
              <a:t> sınıfında yer alır. </a:t>
            </a:r>
          </a:p>
          <a:p>
            <a:pPr marL="0" indent="0"/>
            <a:r>
              <a:rPr lang="tr-TR" sz="1800" dirty="0"/>
              <a:t>Çıktı olarak kullanılan akışlarda, </a:t>
            </a:r>
            <a:r>
              <a:rPr lang="tr-TR" sz="1800" dirty="0">
                <a:solidFill>
                  <a:srgbClr val="0070C0"/>
                </a:solidFill>
              </a:rPr>
              <a:t>akışa veri ekleme işleci </a:t>
            </a:r>
            <a:r>
              <a:rPr lang="tr-TR" sz="1800" dirty="0"/>
              <a:t>(</a:t>
            </a:r>
            <a:r>
              <a:rPr lang="tr-TR" sz="1800" dirty="0" err="1">
                <a:solidFill>
                  <a:srgbClr val="C00000"/>
                </a:solidFill>
              </a:rPr>
              <a:t>stream</a:t>
            </a:r>
            <a:r>
              <a:rPr lang="tr-TR" sz="1800" dirty="0">
                <a:solidFill>
                  <a:srgbClr val="C00000"/>
                </a:solidFill>
              </a:rPr>
              <a:t> insertion operator</a:t>
            </a:r>
            <a:r>
              <a:rPr lang="tr-TR" sz="1800" dirty="0"/>
              <a:t>) (</a:t>
            </a:r>
            <a:r>
              <a:rPr lang="tr-TR" sz="1800" dirty="0">
                <a:highlight>
                  <a:srgbClr val="FFFF00"/>
                </a:highlight>
              </a:rPr>
              <a:t>&lt;&lt;</a:t>
            </a:r>
            <a:r>
              <a:rPr lang="tr-TR" sz="1800" dirty="0"/>
              <a:t>) ile verileri verilen değişkeni kullanarak akışa yazmak için </a:t>
            </a:r>
            <a:r>
              <a:rPr lang="tr-TR" sz="1800" dirty="0" err="1">
                <a:latin typeface="Consolas" panose="020B0609020204030204" pitchFamily="49" charset="0"/>
              </a:rPr>
              <a:t>std</a:t>
            </a:r>
            <a:r>
              <a:rPr lang="tr-TR" sz="1800" dirty="0">
                <a:latin typeface="Consolas" panose="020B0609020204030204" pitchFamily="49" charset="0"/>
              </a:rPr>
              <a:t>::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/>
              <a:t>nesnesi ile birlikte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434842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mbria"/>
              <a:buNone/>
            </a:pPr>
            <a:r>
              <a:rPr lang="tr-TR" dirty="0"/>
              <a:t>KAPSAM ÇÖZÜMLEME İŞLECİ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D7D851D-FC0C-47A2-BD99-42AF7D5020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#include &lt;</a:t>
            </a:r>
            <a:r>
              <a:rPr lang="tr-TR" sz="1800" dirty="0" err="1">
                <a:latin typeface="Consolas" panose="020B0609020204030204" pitchFamily="49" charset="0"/>
              </a:rPr>
              <a:t>iostream</a:t>
            </a:r>
            <a:r>
              <a:rPr lang="tr-TR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CC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using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800" dirty="0">
                <a:solidFill>
                  <a:srgbClr val="0000CC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namespace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std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rgbClr val="0000CC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main() {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CC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yas;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solidFill>
                  <a:srgbClr val="0000CC"/>
                </a:solidFill>
                <a:latin typeface="Consolas" panose="020B0609020204030204" pitchFamily="49" charset="0"/>
              </a:rPr>
              <a:t>float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agirlik</a:t>
            </a:r>
            <a:r>
              <a:rPr lang="tr-TR" sz="1800" dirty="0">
                <a:latin typeface="Consolas" panose="020B0609020204030204" pitchFamily="49" charset="0"/>
              </a:rPr>
              <a:t>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 "Yaş Giriniz:";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cin &gt;&gt; yas;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 "Ağırlık Giriniz:";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cin &gt;&gt; </a:t>
            </a:r>
            <a:r>
              <a:rPr lang="tr-TR" sz="1800" dirty="0" err="1">
                <a:latin typeface="Consolas" panose="020B0609020204030204" pitchFamily="49" charset="0"/>
              </a:rPr>
              <a:t>agirlik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 "Girilen Yaş:"&lt;&lt; yas &lt;&lt;" ve Ağırlık:" &lt;&lt;</a:t>
            </a:r>
            <a:r>
              <a:rPr lang="tr-TR" sz="1800" dirty="0" err="1">
                <a:latin typeface="Consolas" panose="020B0609020204030204" pitchFamily="49" charset="0"/>
              </a:rPr>
              <a:t>agirlik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BF65A11-D5D9-4FA5-897D-959C98CA845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0" indent="0"/>
            <a:r>
              <a:rPr lang="tr-TR" sz="1800" dirty="0"/>
              <a:t>Programda sürekli </a:t>
            </a:r>
            <a:r>
              <a:rPr lang="tr-TR" sz="1800" b="1" dirty="0" err="1">
                <a:latin typeface="Consolas" panose="020B0609020204030204" pitchFamily="49" charset="0"/>
              </a:rPr>
              <a:t>std</a:t>
            </a:r>
            <a:r>
              <a:rPr lang="tr-TR" sz="1800" b="1" dirty="0">
                <a:latin typeface="Consolas" panose="020B0609020204030204" pitchFamily="49" charset="0"/>
              </a:rPr>
              <a:t>:: </a:t>
            </a:r>
            <a:r>
              <a:rPr lang="tr-TR" sz="1800" dirty="0"/>
              <a:t>yazmamak için </a:t>
            </a:r>
            <a:r>
              <a:rPr lang="tr-TR" sz="1800" b="1" dirty="0" err="1">
                <a:latin typeface="Consolas" panose="020B0609020204030204" pitchFamily="49" charset="0"/>
              </a:rPr>
              <a:t>using</a:t>
            </a:r>
            <a:r>
              <a:rPr lang="tr-TR" sz="1800" b="1" dirty="0">
                <a:latin typeface="Consolas" panose="020B0609020204030204" pitchFamily="49" charset="0"/>
              </a:rPr>
              <a:t> namespace </a:t>
            </a:r>
            <a:r>
              <a:rPr lang="tr-TR" sz="1800" b="1" dirty="0" err="1">
                <a:latin typeface="Consolas" panose="020B0609020204030204" pitchFamily="49" charset="0"/>
              </a:rPr>
              <a:t>std</a:t>
            </a:r>
            <a:r>
              <a:rPr lang="tr-TR" sz="1800" b="1" dirty="0">
                <a:latin typeface="Consolas" panose="020B0609020204030204" pitchFamily="49" charset="0"/>
              </a:rPr>
              <a:t>;</a:t>
            </a:r>
            <a:r>
              <a:rPr lang="tr-TR" sz="1800" dirty="0"/>
              <a:t> talimatı yazılabilir. </a:t>
            </a:r>
          </a:p>
          <a:p>
            <a:pPr marL="0" indent="0"/>
            <a:r>
              <a:rPr lang="tr-TR" sz="1800" dirty="0"/>
              <a:t>iki nokta üst üste karakteri olan </a:t>
            </a:r>
            <a:r>
              <a:rPr lang="tr-TR" sz="1800" dirty="0">
                <a:solidFill>
                  <a:srgbClr val="0070C0"/>
                </a:solidFill>
              </a:rPr>
              <a:t>kapsam çözümleme işleci </a:t>
            </a:r>
            <a:r>
              <a:rPr lang="tr-TR" sz="1800" dirty="0"/>
              <a:t>(</a:t>
            </a:r>
            <a:r>
              <a:rPr lang="tr-TR" sz="1800" dirty="0">
                <a:solidFill>
                  <a:srgbClr val="C00000"/>
                </a:solidFill>
              </a:rPr>
              <a:t>scope resolution operator</a:t>
            </a:r>
            <a:r>
              <a:rPr lang="tr-TR" sz="1800" dirty="0"/>
              <a:t>)isim uzayının içindeki bileşenlere ulaşmak için kullanılır. </a:t>
            </a:r>
          </a:p>
        </p:txBody>
      </p:sp>
    </p:spTree>
    <p:extLst>
      <p:ext uri="{BB962C8B-B14F-4D97-AF65-F5344CB8AC3E}">
        <p14:creationId xmlns:p14="http://schemas.microsoft.com/office/powerpoint/2010/main" val="394108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mbria"/>
              <a:buNone/>
            </a:pPr>
            <a:r>
              <a:rPr lang="tr-TR" dirty="0"/>
              <a:t>ULUSLARARASI METİNLER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D7D851D-FC0C-47A2-BD99-42AF7D5020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#include &lt;</a:t>
            </a:r>
            <a:r>
              <a:rPr lang="tr-TR" sz="1800" dirty="0" err="1">
                <a:latin typeface="Consolas" panose="020B0609020204030204" pitchFamily="49" charset="0"/>
              </a:rPr>
              <a:t>iostream</a:t>
            </a:r>
            <a:r>
              <a:rPr lang="tr-TR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latin typeface="Consolas" panose="020B0609020204030204" pitchFamily="49" charset="0"/>
              </a:rPr>
              <a:t>using</a:t>
            </a:r>
            <a:r>
              <a:rPr lang="tr-TR" sz="1800" dirty="0">
                <a:latin typeface="Consolas" panose="020B0609020204030204" pitchFamily="49" charset="0"/>
              </a:rPr>
              <a:t> namespace </a:t>
            </a:r>
            <a:r>
              <a:rPr lang="tr-TR" sz="1800" dirty="0" err="1">
                <a:latin typeface="Consolas" panose="020B0609020204030204" pitchFamily="49" charset="0"/>
              </a:rPr>
              <a:t>std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const </a:t>
            </a:r>
            <a:r>
              <a:rPr lang="tr-TR" sz="1800" dirty="0" err="1">
                <a:latin typeface="Consolas" panose="020B0609020204030204" pitchFamily="49" charset="0"/>
              </a:rPr>
              <a:t>wchar_t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message_chinese</a:t>
            </a:r>
            <a:r>
              <a:rPr lang="tr-TR" sz="1800" dirty="0">
                <a:latin typeface="Consolas" panose="020B0609020204030204" pitchFamily="49" charset="0"/>
              </a:rPr>
              <a:t>[] = L"</a:t>
            </a:r>
            <a:r>
              <a:rPr lang="ja-JP" altLang="en-US" sz="1800" dirty="0">
                <a:latin typeface="Consolas" panose="020B0609020204030204" pitchFamily="49" charset="0"/>
              </a:rPr>
              <a:t>你好，世界</a:t>
            </a:r>
            <a:r>
              <a:rPr lang="en-US" altLang="ja-JP" sz="1800" dirty="0">
                <a:latin typeface="Consolas" panose="020B0609020204030204" pitchFamily="49" charset="0"/>
              </a:rPr>
              <a:t>";</a:t>
            </a:r>
            <a:endParaRPr lang="tr-TR" altLang="ja-JP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altLang="ja-JP" sz="1800" dirty="0">
                <a:latin typeface="Consolas" panose="020B0609020204030204" pitchFamily="49" charset="0"/>
              </a:rPr>
              <a:t>    </a:t>
            </a:r>
            <a:r>
              <a:rPr lang="en-US" altLang="ja-JP" sz="1800" dirty="0">
                <a:latin typeface="Consolas" panose="020B0609020204030204" pitchFamily="49" charset="0"/>
              </a:rPr>
              <a:t>// </a:t>
            </a:r>
            <a:r>
              <a:rPr lang="tr-TR" sz="1800" dirty="0" err="1">
                <a:latin typeface="Consolas" panose="020B0609020204030204" pitchFamily="49" charset="0"/>
              </a:rPr>
              <a:t>Chinese</a:t>
            </a:r>
            <a:r>
              <a:rPr lang="tr-TR" sz="1800" dirty="0">
                <a:latin typeface="Consolas" panose="020B0609020204030204" pitchFamily="49" charset="0"/>
              </a:rPr>
              <a:t> for "</a:t>
            </a:r>
            <a:r>
              <a:rPr lang="tr-TR" sz="1800" dirty="0" err="1">
                <a:latin typeface="Consolas" panose="020B0609020204030204" pitchFamily="49" charset="0"/>
              </a:rPr>
              <a:t>hello</a:t>
            </a:r>
            <a:r>
              <a:rPr lang="tr-TR" sz="1800" dirty="0">
                <a:latin typeface="Consolas" panose="020B0609020204030204" pitchFamily="49" charset="0"/>
              </a:rPr>
              <a:t>, </a:t>
            </a:r>
            <a:r>
              <a:rPr lang="tr-TR" sz="1800" dirty="0" err="1">
                <a:latin typeface="Consolas" panose="020B0609020204030204" pitchFamily="49" charset="0"/>
              </a:rPr>
              <a:t>world</a:t>
            </a:r>
            <a:r>
              <a:rPr lang="tr-TR" sz="18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const </a:t>
            </a:r>
            <a:r>
              <a:rPr lang="tr-TR" sz="1800" dirty="0" err="1">
                <a:latin typeface="Consolas" panose="020B0609020204030204" pitchFamily="49" charset="0"/>
              </a:rPr>
              <a:t>wchar_t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message_hebrew</a:t>
            </a:r>
            <a:r>
              <a:rPr lang="tr-TR" sz="1800" dirty="0">
                <a:latin typeface="Consolas" panose="020B0609020204030204" pitchFamily="49" charset="0"/>
              </a:rPr>
              <a:t>[] = L" </a:t>
            </a:r>
            <a:r>
              <a:rPr lang="he-IL" sz="1800" dirty="0">
                <a:latin typeface="Consolas" panose="020B0609020204030204" pitchFamily="49" charset="0"/>
              </a:rPr>
              <a:t>שלום עולם "; //</a:t>
            </a: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Hebrew</a:t>
            </a:r>
            <a:r>
              <a:rPr lang="tr-TR" sz="1800" dirty="0">
                <a:latin typeface="Consolas" panose="020B0609020204030204" pitchFamily="49" charset="0"/>
              </a:rPr>
              <a:t> for "</a:t>
            </a:r>
            <a:r>
              <a:rPr lang="tr-TR" sz="1800" dirty="0" err="1">
                <a:latin typeface="Consolas" panose="020B0609020204030204" pitchFamily="49" charset="0"/>
              </a:rPr>
              <a:t>hello</a:t>
            </a:r>
            <a:r>
              <a:rPr lang="tr-TR" sz="1800" dirty="0">
                <a:latin typeface="Consolas" panose="020B0609020204030204" pitchFamily="49" charset="0"/>
              </a:rPr>
              <a:t>, </a:t>
            </a:r>
            <a:r>
              <a:rPr lang="tr-TR" sz="1800" dirty="0" err="1">
                <a:latin typeface="Consolas" panose="020B0609020204030204" pitchFamily="49" charset="0"/>
              </a:rPr>
              <a:t>world</a:t>
            </a:r>
            <a:r>
              <a:rPr lang="tr-TR" sz="18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const </a:t>
            </a:r>
            <a:r>
              <a:rPr lang="tr-TR" sz="1800" dirty="0" err="1">
                <a:latin typeface="Consolas" panose="020B0609020204030204" pitchFamily="49" charset="0"/>
              </a:rPr>
              <a:t>wchar_t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message_russian</a:t>
            </a:r>
            <a:r>
              <a:rPr lang="tr-TR" sz="1800" dirty="0">
                <a:latin typeface="Consolas" panose="020B0609020204030204" pitchFamily="49" charset="0"/>
              </a:rPr>
              <a:t>[] = L"</a:t>
            </a:r>
            <a:r>
              <a:rPr lang="az-Cyrl-AZ" sz="1800" dirty="0">
                <a:latin typeface="Consolas" panose="020B0609020204030204" pitchFamily="49" charset="0"/>
              </a:rPr>
              <a:t>Привет мир"; </a:t>
            </a: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az-Cyrl-AZ" sz="1800" dirty="0">
                <a:latin typeface="Consolas" panose="020B0609020204030204" pitchFamily="49" charset="0"/>
              </a:rPr>
              <a:t>//</a:t>
            </a:r>
            <a:r>
              <a:rPr lang="tr-TR" sz="1800" dirty="0">
                <a:latin typeface="Consolas" panose="020B0609020204030204" pitchFamily="49" charset="0"/>
              </a:rPr>
              <a:t>Russian for "</a:t>
            </a:r>
            <a:r>
              <a:rPr lang="tr-TR" sz="1800" dirty="0" err="1">
                <a:latin typeface="Consolas" panose="020B0609020204030204" pitchFamily="49" charset="0"/>
              </a:rPr>
              <a:t>hello</a:t>
            </a:r>
            <a:r>
              <a:rPr lang="tr-TR" sz="1800" dirty="0">
                <a:latin typeface="Consolas" panose="020B0609020204030204" pitchFamily="49" charset="0"/>
              </a:rPr>
              <a:t>, </a:t>
            </a:r>
            <a:r>
              <a:rPr lang="tr-TR" sz="1800" dirty="0" err="1">
                <a:latin typeface="Consolas" panose="020B0609020204030204" pitchFamily="49" charset="0"/>
              </a:rPr>
              <a:t>world</a:t>
            </a:r>
            <a:r>
              <a:rPr lang="tr-TR" sz="18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const </a:t>
            </a:r>
            <a:r>
              <a:rPr lang="tr-TR" sz="1800" dirty="0" err="1">
                <a:latin typeface="Consolas" panose="020B0609020204030204" pitchFamily="49" charset="0"/>
              </a:rPr>
              <a:t>wchar_t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message_turkish</a:t>
            </a:r>
            <a:r>
              <a:rPr lang="tr-TR" sz="1800" dirty="0">
                <a:latin typeface="Consolas" panose="020B0609020204030204" pitchFamily="49" charset="0"/>
              </a:rPr>
              <a:t>[] = </a:t>
            </a:r>
            <a:r>
              <a:rPr lang="tr-TR" sz="1800" dirty="0" err="1">
                <a:latin typeface="Consolas" panose="020B0609020204030204" pitchFamily="49" charset="0"/>
              </a:rPr>
              <a:t>L"Merhaba</a:t>
            </a:r>
            <a:r>
              <a:rPr lang="tr-TR" sz="1800" dirty="0">
                <a:latin typeface="Consolas" panose="020B0609020204030204" pitchFamily="49" charset="0"/>
              </a:rPr>
              <a:t> Dünya";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//Türkçe "Merhaba Dünya"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const </a:t>
            </a:r>
            <a:r>
              <a:rPr lang="tr-TR" sz="1800" dirty="0" err="1">
                <a:latin typeface="Consolas" panose="020B0609020204030204" pitchFamily="49" charset="0"/>
              </a:rPr>
              <a:t>wchar_t</a:t>
            </a:r>
            <a:r>
              <a:rPr lang="tr-TR" sz="1800" dirty="0">
                <a:latin typeface="Consolas" panose="020B0609020204030204" pitchFamily="49" charset="0"/>
              </a:rPr>
              <a:t> message_turkish2[] = </a:t>
            </a:r>
            <a:r>
              <a:rPr lang="tr-TR" sz="1800" dirty="0" err="1">
                <a:latin typeface="Consolas" panose="020B0609020204030204" pitchFamily="49" charset="0"/>
              </a:rPr>
              <a:t>L"ıİüÜğĞiİşŞçÇöÖ</a:t>
            </a:r>
            <a:r>
              <a:rPr lang="tr-TR" sz="1800" dirty="0">
                <a:latin typeface="Consolas" panose="020B0609020204030204" pitchFamily="49" charset="0"/>
              </a:rPr>
              <a:t>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//Türkçe "Diğer Karakterler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std</a:t>
            </a:r>
            <a:r>
              <a:rPr lang="tr-TR" sz="1800" dirty="0">
                <a:latin typeface="Consolas" panose="020B0609020204030204" pitchFamily="49" charset="0"/>
              </a:rPr>
              <a:t>::</a:t>
            </a:r>
            <a:r>
              <a:rPr lang="tr-TR" sz="1800" dirty="0" err="1">
                <a:latin typeface="Consolas" panose="020B0609020204030204" pitchFamily="49" charset="0"/>
              </a:rPr>
              <a:t>locale</a:t>
            </a:r>
            <a:r>
              <a:rPr lang="tr-TR" sz="1800" dirty="0">
                <a:latin typeface="Consolas" panose="020B0609020204030204" pitchFamily="49" charset="0"/>
              </a:rPr>
              <a:t>::global(</a:t>
            </a:r>
            <a:r>
              <a:rPr lang="tr-TR" sz="1800" dirty="0" err="1">
                <a:latin typeface="Consolas" panose="020B0609020204030204" pitchFamily="49" charset="0"/>
              </a:rPr>
              <a:t>std</a:t>
            </a:r>
            <a:r>
              <a:rPr lang="tr-TR" sz="1800" dirty="0">
                <a:latin typeface="Consolas" panose="020B0609020204030204" pitchFamily="49" charset="0"/>
              </a:rPr>
              <a:t>::</a:t>
            </a:r>
            <a:r>
              <a:rPr lang="tr-TR" sz="1800" dirty="0" err="1">
                <a:latin typeface="Consolas" panose="020B0609020204030204" pitchFamily="49" charset="0"/>
              </a:rPr>
              <a:t>locale</a:t>
            </a:r>
            <a:r>
              <a:rPr lang="tr-TR" sz="1800" dirty="0">
                <a:latin typeface="Consolas" panose="020B0609020204030204" pitchFamily="49" charset="0"/>
              </a:rPr>
              <a:t>(""));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std</a:t>
            </a:r>
            <a:r>
              <a:rPr lang="tr-TR" sz="1800" dirty="0">
                <a:latin typeface="Consolas" panose="020B0609020204030204" pitchFamily="49" charset="0"/>
              </a:rPr>
              <a:t>::</a:t>
            </a:r>
            <a:r>
              <a:rPr lang="tr-TR" sz="1800" dirty="0" err="1">
                <a:latin typeface="Consolas" panose="020B0609020204030204" pitchFamily="49" charset="0"/>
              </a:rPr>
              <a:t>wcout.imbue</a:t>
            </a:r>
            <a:r>
              <a:rPr lang="tr-TR" sz="1800" dirty="0">
                <a:latin typeface="Consolas" panose="020B0609020204030204" pitchFamily="49" charset="0"/>
              </a:rPr>
              <a:t>(</a:t>
            </a:r>
            <a:r>
              <a:rPr lang="tr-TR" sz="1800" dirty="0" err="1">
                <a:latin typeface="Consolas" panose="020B0609020204030204" pitchFamily="49" charset="0"/>
              </a:rPr>
              <a:t>std</a:t>
            </a:r>
            <a:r>
              <a:rPr lang="tr-TR" sz="1800" dirty="0">
                <a:latin typeface="Consolas" panose="020B0609020204030204" pitchFamily="49" charset="0"/>
              </a:rPr>
              <a:t>::</a:t>
            </a:r>
            <a:r>
              <a:rPr lang="tr-TR" sz="1800" dirty="0" err="1">
                <a:latin typeface="Consolas" panose="020B0609020204030204" pitchFamily="49" charset="0"/>
              </a:rPr>
              <a:t>locale</a:t>
            </a:r>
            <a:r>
              <a:rPr lang="tr-TR" sz="18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setlocale</a:t>
            </a:r>
            <a:r>
              <a:rPr lang="tr-TR" sz="1800" dirty="0">
                <a:latin typeface="Consolas" panose="020B0609020204030204" pitchFamily="49" charset="0"/>
              </a:rPr>
              <a:t>(LC_ALL, "</a:t>
            </a:r>
            <a:r>
              <a:rPr lang="tr-TR" sz="1800" dirty="0" err="1">
                <a:latin typeface="Consolas" panose="020B0609020204030204" pitchFamily="49" charset="0"/>
              </a:rPr>
              <a:t>Chinese</a:t>
            </a:r>
            <a:r>
              <a:rPr lang="tr-TR" sz="1800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wcout</a:t>
            </a:r>
            <a:r>
              <a:rPr lang="tr-TR" sz="1800" dirty="0">
                <a:latin typeface="Consolas" panose="020B0609020204030204" pitchFamily="49" charset="0"/>
              </a:rPr>
              <a:t> &lt;&lt; </a:t>
            </a:r>
            <a:r>
              <a:rPr lang="tr-TR" sz="1800" dirty="0" err="1">
                <a:latin typeface="Consolas" panose="020B0609020204030204" pitchFamily="49" charset="0"/>
              </a:rPr>
              <a:t>message_chinese</a:t>
            </a:r>
            <a:r>
              <a:rPr lang="tr-TR" sz="1800" dirty="0">
                <a:latin typeface="Consolas" panose="020B0609020204030204" pitchFamily="49" charset="0"/>
              </a:rPr>
              <a:t> &lt;&lt; </a:t>
            </a:r>
            <a:r>
              <a:rPr lang="tr-TR" sz="1800" dirty="0" err="1">
                <a:latin typeface="Consolas" panose="020B0609020204030204" pitchFamily="49" charset="0"/>
              </a:rPr>
              <a:t>endl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setlocale</a:t>
            </a:r>
            <a:r>
              <a:rPr lang="tr-TR" sz="1800" dirty="0">
                <a:latin typeface="Consolas" panose="020B0609020204030204" pitchFamily="49" charset="0"/>
              </a:rPr>
              <a:t>(LC_ALL, "</a:t>
            </a:r>
            <a:r>
              <a:rPr lang="tr-TR" sz="1800" dirty="0" err="1">
                <a:latin typeface="Consolas" panose="020B0609020204030204" pitchFamily="49" charset="0"/>
              </a:rPr>
              <a:t>Hebrew</a:t>
            </a:r>
            <a:r>
              <a:rPr lang="tr-TR" sz="1800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wcout</a:t>
            </a:r>
            <a:r>
              <a:rPr lang="tr-TR" sz="1800" dirty="0">
                <a:latin typeface="Consolas" panose="020B0609020204030204" pitchFamily="49" charset="0"/>
              </a:rPr>
              <a:t> &lt;&lt; </a:t>
            </a:r>
            <a:r>
              <a:rPr lang="tr-TR" sz="1800" dirty="0" err="1">
                <a:latin typeface="Consolas" panose="020B0609020204030204" pitchFamily="49" charset="0"/>
              </a:rPr>
              <a:t>message_hebrew</a:t>
            </a:r>
            <a:r>
              <a:rPr lang="tr-TR" sz="1800" dirty="0">
                <a:latin typeface="Consolas" panose="020B0609020204030204" pitchFamily="49" charset="0"/>
              </a:rPr>
              <a:t> &lt;&lt; </a:t>
            </a:r>
            <a:r>
              <a:rPr lang="tr-TR" sz="1800" dirty="0" err="1">
                <a:latin typeface="Consolas" panose="020B0609020204030204" pitchFamily="49" charset="0"/>
              </a:rPr>
              <a:t>endl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setlocale</a:t>
            </a:r>
            <a:r>
              <a:rPr lang="tr-TR" sz="1800" dirty="0">
                <a:latin typeface="Consolas" panose="020B0609020204030204" pitchFamily="49" charset="0"/>
              </a:rPr>
              <a:t>(LC_ALL, "Russian");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wcout</a:t>
            </a:r>
            <a:r>
              <a:rPr lang="tr-TR" sz="1800" dirty="0">
                <a:latin typeface="Consolas" panose="020B0609020204030204" pitchFamily="49" charset="0"/>
              </a:rPr>
              <a:t> &lt;&lt; </a:t>
            </a:r>
            <a:r>
              <a:rPr lang="tr-TR" sz="1800" dirty="0" err="1">
                <a:latin typeface="Consolas" panose="020B0609020204030204" pitchFamily="49" charset="0"/>
              </a:rPr>
              <a:t>message_russian</a:t>
            </a:r>
            <a:r>
              <a:rPr lang="tr-TR" sz="1800" dirty="0">
                <a:latin typeface="Consolas" panose="020B0609020204030204" pitchFamily="49" charset="0"/>
              </a:rPr>
              <a:t> &lt;&lt; </a:t>
            </a:r>
            <a:r>
              <a:rPr lang="tr-TR" sz="1800" dirty="0" err="1">
                <a:latin typeface="Consolas" panose="020B0609020204030204" pitchFamily="49" charset="0"/>
              </a:rPr>
              <a:t>endl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setlocale</a:t>
            </a:r>
            <a:r>
              <a:rPr lang="tr-TR" sz="1800" dirty="0">
                <a:latin typeface="Consolas" panose="020B0609020204030204" pitchFamily="49" charset="0"/>
              </a:rPr>
              <a:t>(LC_ALL, "</a:t>
            </a:r>
            <a:r>
              <a:rPr lang="tr-TR" sz="1800" dirty="0" err="1">
                <a:latin typeface="Consolas" panose="020B0609020204030204" pitchFamily="49" charset="0"/>
              </a:rPr>
              <a:t>Turkish</a:t>
            </a:r>
            <a:r>
              <a:rPr lang="tr-TR" sz="1800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wcout</a:t>
            </a:r>
            <a:r>
              <a:rPr lang="tr-TR" sz="1800" dirty="0">
                <a:latin typeface="Consolas" panose="020B0609020204030204" pitchFamily="49" charset="0"/>
              </a:rPr>
              <a:t> &lt;&lt; </a:t>
            </a:r>
            <a:r>
              <a:rPr lang="tr-TR" sz="1800" dirty="0" err="1">
                <a:latin typeface="Consolas" panose="020B0609020204030204" pitchFamily="49" charset="0"/>
              </a:rPr>
              <a:t>message_turkish</a:t>
            </a:r>
            <a:r>
              <a:rPr lang="tr-TR" sz="1800" dirty="0">
                <a:latin typeface="Consolas" panose="020B0609020204030204" pitchFamily="49" charset="0"/>
              </a:rPr>
              <a:t> &lt;&lt; </a:t>
            </a:r>
            <a:r>
              <a:rPr lang="tr-TR" sz="1800" dirty="0" err="1">
                <a:latin typeface="Consolas" panose="020B0609020204030204" pitchFamily="49" charset="0"/>
              </a:rPr>
              <a:t>endl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wcout</a:t>
            </a:r>
            <a:r>
              <a:rPr lang="tr-TR" sz="1800" dirty="0">
                <a:latin typeface="Consolas" panose="020B0609020204030204" pitchFamily="49" charset="0"/>
              </a:rPr>
              <a:t> &lt;&lt; message_turkish2 &lt;&lt; </a:t>
            </a:r>
            <a:r>
              <a:rPr lang="tr-TR" sz="1800" dirty="0" err="1">
                <a:latin typeface="Consolas" panose="020B0609020204030204" pitchFamily="49" charset="0"/>
              </a:rPr>
              <a:t>endl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BF65A11-D5D9-4FA5-897D-959C98CA845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0" indent="0"/>
            <a:r>
              <a:rPr lang="tr-TR" sz="1800" dirty="0" err="1"/>
              <a:t>wchar_t</a:t>
            </a:r>
            <a:r>
              <a:rPr lang="tr-TR" sz="1800" dirty="0"/>
              <a:t>, desteklenen en geniş karakter setinin (UTF-16) tüm karakterlerini temsil edebilecek kadar büyük bir tamsayı türüdür. </a:t>
            </a:r>
          </a:p>
          <a:p>
            <a:pPr marL="0" indent="0"/>
            <a:r>
              <a:rPr lang="tr-TR" sz="1800" dirty="0"/>
              <a:t>Normalde, char karakter türünden daha büyük bir boyuta sahip olduğundan, ASCII 255 üzerinde karakterleri depolamanız gerektiğinde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15071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Cambria"/>
              <a:buNone/>
            </a:pPr>
            <a:r>
              <a:rPr lang="tr-TR" sz="2800" dirty="0"/>
              <a:t>ÇIKTI METNİNİ BİÇİMLENDİRME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D7D851D-FC0C-47A2-BD99-42AF7D5020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iostream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iomanip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cmath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limits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const </a:t>
            </a:r>
            <a:r>
              <a:rPr lang="tr-TR" sz="1400" dirty="0" err="1">
                <a:latin typeface="Consolas" panose="020B0609020204030204" pitchFamily="49" charset="0"/>
              </a:rPr>
              <a:t>long</a:t>
            </a:r>
            <a:r>
              <a:rPr lang="tr-TR" sz="1400" dirty="0">
                <a:latin typeface="Consolas" panose="020B0609020204030204" pitchFamily="49" charset="0"/>
              </a:rPr>
              <a:t> double pi =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acos</a:t>
            </a:r>
            <a:r>
              <a:rPr lang="tr-TR" sz="1400" dirty="0">
                <a:latin typeface="Consolas" panose="020B0609020204030204" pitchFamily="49" charset="0"/>
              </a:rPr>
              <a:t>(-1.L);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"default precision (6): " &lt;&lt; pi &lt;&lt; '\n'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&lt;&lt; "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::precision(10): " &lt;&lt;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setprecision</a:t>
            </a:r>
            <a:r>
              <a:rPr lang="tr-TR" sz="1400" dirty="0">
                <a:latin typeface="Consolas" panose="020B0609020204030204" pitchFamily="49" charset="0"/>
              </a:rPr>
              <a:t>(10) &lt;&lt; pi &lt;&lt; '\n'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&lt;&lt; "</a:t>
            </a:r>
            <a:r>
              <a:rPr lang="tr-TR" sz="1400" dirty="0" err="1">
                <a:latin typeface="Consolas" panose="020B0609020204030204" pitchFamily="49" charset="0"/>
              </a:rPr>
              <a:t>max</a:t>
            </a:r>
            <a:r>
              <a:rPr lang="tr-TR" sz="1400" dirty="0">
                <a:latin typeface="Consolas" panose="020B0609020204030204" pitchFamily="49" charset="0"/>
              </a:rPr>
              <a:t> precision: 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&lt;&lt;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setprecision</a:t>
            </a:r>
            <a:r>
              <a:rPr lang="tr-TR" sz="1400" dirty="0">
                <a:latin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numeric_limits</a:t>
            </a:r>
            <a:r>
              <a:rPr lang="tr-TR" sz="1400" dirty="0"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latin typeface="Consolas" panose="020B0609020204030204" pitchFamily="49" charset="0"/>
              </a:rPr>
              <a:t>long</a:t>
            </a:r>
            <a:r>
              <a:rPr lang="tr-TR" sz="1400" dirty="0">
                <a:latin typeface="Consolas" panose="020B0609020204030204" pitchFamily="49" charset="0"/>
              </a:rPr>
              <a:t> double&gt;::digits10 + 1)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&lt;&lt; pi &lt;&lt; '\n’;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int </a:t>
            </a:r>
            <a:r>
              <a:rPr lang="tr-TR" sz="1400" dirty="0" err="1">
                <a:latin typeface="Consolas" panose="020B0609020204030204" pitchFamily="49" charset="0"/>
              </a:rPr>
              <a:t>val</a:t>
            </a:r>
            <a:r>
              <a:rPr lang="tr-TR" sz="1400" dirty="0">
                <a:latin typeface="Consolas" panose="020B0609020204030204" pitchFamily="49" charset="0"/>
              </a:rPr>
              <a:t> 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val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setw</a:t>
            </a:r>
            <a:r>
              <a:rPr lang="tr-TR" sz="1400" dirty="0">
                <a:latin typeface="Consolas" panose="020B0609020204030204" pitchFamily="49" charset="0"/>
              </a:rPr>
              <a:t>(10) &lt;&lt; </a:t>
            </a:r>
            <a:r>
              <a:rPr lang="tr-TR" sz="1400" dirty="0" err="1">
                <a:latin typeface="Consolas" panose="020B0609020204030204" pitchFamily="49" charset="0"/>
              </a:rPr>
              <a:t>val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"default </a:t>
            </a:r>
            <a:r>
              <a:rPr lang="tr-TR" sz="1400" dirty="0" err="1">
                <a:latin typeface="Consolas" panose="020B0609020204030204" pitchFamily="49" charset="0"/>
              </a:rPr>
              <a:t>fill</a:t>
            </a:r>
            <a:r>
              <a:rPr lang="tr-TR" sz="1400" dirty="0">
                <a:latin typeface="Consolas" panose="020B0609020204030204" pitchFamily="49" charset="0"/>
              </a:rPr>
              <a:t>: " &lt;&lt;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setw</a:t>
            </a:r>
            <a:r>
              <a:rPr lang="tr-TR" sz="1400" dirty="0">
                <a:latin typeface="Consolas" panose="020B0609020204030204" pitchFamily="49" charset="0"/>
              </a:rPr>
              <a:t>(10) &lt;&lt; 61 &lt;&lt; '\n'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&lt;&lt; "</a:t>
            </a:r>
            <a:r>
              <a:rPr lang="tr-TR" sz="1400" dirty="0" err="1">
                <a:latin typeface="Consolas" panose="020B0609020204030204" pitchFamily="49" charset="0"/>
              </a:rPr>
              <a:t>setfill</a:t>
            </a:r>
            <a:r>
              <a:rPr lang="tr-TR" sz="1400" dirty="0">
                <a:latin typeface="Consolas" panose="020B0609020204030204" pitchFamily="49" charset="0"/>
              </a:rPr>
              <a:t>('*'): " &lt;&lt;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setfill</a:t>
            </a:r>
            <a:r>
              <a:rPr lang="tr-TR" sz="1400" dirty="0">
                <a:latin typeface="Consolas" panose="020B0609020204030204" pitchFamily="49" charset="0"/>
              </a:rPr>
              <a:t>('*')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&lt;&lt;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::</a:t>
            </a:r>
            <a:r>
              <a:rPr lang="tr-TR" sz="1400" dirty="0" err="1">
                <a:latin typeface="Consolas" panose="020B0609020204030204" pitchFamily="49" charset="0"/>
              </a:rPr>
              <a:t>setw</a:t>
            </a:r>
            <a:r>
              <a:rPr lang="tr-TR" sz="1400" dirty="0">
                <a:latin typeface="Consolas" panose="020B0609020204030204" pitchFamily="49" charset="0"/>
              </a:rPr>
              <a:t>(10) &lt;&lt; 61 &lt;&lt; '\n';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BF65A11-D5D9-4FA5-897D-959C98CA845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0" indent="0"/>
            <a:r>
              <a:rPr lang="tr-TR" sz="1800" b="1" dirty="0" err="1">
                <a:latin typeface="Consolas" panose="020B0609020204030204" pitchFamily="49" charset="0"/>
              </a:rPr>
              <a:t>std</a:t>
            </a:r>
            <a:r>
              <a:rPr lang="tr-TR" sz="1800" b="1" dirty="0">
                <a:latin typeface="Consolas" panose="020B0609020204030204" pitchFamily="49" charset="0"/>
              </a:rPr>
              <a:t>::</a:t>
            </a:r>
            <a:r>
              <a:rPr lang="tr-TR" sz="1800" b="1" dirty="0" err="1">
                <a:latin typeface="Consolas" panose="020B0609020204030204" pitchFamily="49" charset="0"/>
              </a:rPr>
              <a:t>setprecision</a:t>
            </a:r>
            <a:r>
              <a:rPr lang="tr-TR" sz="1800" b="1" dirty="0">
                <a:latin typeface="Consolas" panose="020B0609020204030204" pitchFamily="49" charset="0"/>
              </a:rPr>
              <a:t> </a:t>
            </a:r>
            <a:r>
              <a:rPr lang="tr-TR" sz="1800" dirty="0"/>
              <a:t>ile çıktıya gönderilecek hane sayısı,</a:t>
            </a:r>
          </a:p>
          <a:p>
            <a:pPr marL="0" indent="0"/>
            <a:r>
              <a:rPr lang="tr-TR" sz="1800" b="1" dirty="0" err="1">
                <a:latin typeface="Consolas" panose="020B0609020204030204" pitchFamily="49" charset="0"/>
              </a:rPr>
              <a:t>std</a:t>
            </a:r>
            <a:r>
              <a:rPr lang="tr-TR" sz="1800" b="1" dirty="0">
                <a:latin typeface="Consolas" panose="020B0609020204030204" pitchFamily="49" charset="0"/>
              </a:rPr>
              <a:t>::</a:t>
            </a:r>
            <a:r>
              <a:rPr lang="tr-TR" sz="1800" b="1" dirty="0" err="1">
                <a:latin typeface="Consolas" panose="020B0609020204030204" pitchFamily="49" charset="0"/>
              </a:rPr>
              <a:t>setw</a:t>
            </a:r>
            <a:r>
              <a:rPr lang="tr-TR" sz="1800" b="1" dirty="0">
                <a:latin typeface="Consolas" panose="020B0609020204030204" pitchFamily="49" charset="0"/>
              </a:rPr>
              <a:t> </a:t>
            </a:r>
            <a:r>
              <a:rPr lang="tr-TR" sz="1800" dirty="0"/>
              <a:t>ile yazdırılacak genişlik ve </a:t>
            </a:r>
            <a:r>
              <a:rPr lang="tr-TR" sz="1800" b="1" dirty="0" err="1">
                <a:latin typeface="Consolas" panose="020B0609020204030204" pitchFamily="49" charset="0"/>
              </a:rPr>
              <a:t>std</a:t>
            </a:r>
            <a:r>
              <a:rPr lang="tr-TR" sz="1800" b="1" dirty="0">
                <a:latin typeface="Consolas" panose="020B0609020204030204" pitchFamily="49" charset="0"/>
              </a:rPr>
              <a:t>::</a:t>
            </a:r>
            <a:r>
              <a:rPr lang="tr-TR" sz="1800" b="1" dirty="0" err="1">
                <a:latin typeface="Consolas" panose="020B0609020204030204" pitchFamily="49" charset="0"/>
              </a:rPr>
              <a:t>setfill</a:t>
            </a:r>
            <a:r>
              <a:rPr lang="tr-TR" sz="1800" b="1" dirty="0">
                <a:latin typeface="Consolas" panose="020B0609020204030204" pitchFamily="49" charset="0"/>
              </a:rPr>
              <a:t> </a:t>
            </a:r>
            <a:r>
              <a:rPr lang="tr-TR" sz="1800" dirty="0"/>
              <a:t>ile doldurulacak karakter belirlenir. </a:t>
            </a:r>
          </a:p>
        </p:txBody>
      </p:sp>
    </p:spTree>
    <p:extLst>
      <p:ext uri="{BB962C8B-B14F-4D97-AF65-F5344CB8AC3E}">
        <p14:creationId xmlns:p14="http://schemas.microsoft.com/office/powerpoint/2010/main" val="3428835555"/>
      </p:ext>
    </p:extLst>
  </p:cSld>
  <p:clrMapOvr>
    <a:masterClrMapping/>
  </p:clrMapOvr>
</p:sld>
</file>

<file path=ppt/theme/theme1.xml><?xml version="1.0" encoding="utf-8"?>
<a:theme xmlns:a="http://schemas.openxmlformats.org/drawingml/2006/main" name="Wood Type">
  <a:themeElements>
    <a:clrScheme name="Wood Type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2139</Words>
  <Application>Microsoft Office PowerPoint</Application>
  <PresentationFormat>Geniş ekran</PresentationFormat>
  <Paragraphs>220</Paragraphs>
  <Slides>12</Slides>
  <Notes>11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</vt:lpstr>
      <vt:lpstr>Consolas</vt:lpstr>
      <vt:lpstr>Noto Sans Symbols</vt:lpstr>
      <vt:lpstr>Quicksand</vt:lpstr>
      <vt:lpstr>Wood Type</vt:lpstr>
      <vt:lpstr>BASİT GİRİŞ-ÇIKIŞ</vt:lpstr>
      <vt:lpstr>C++ DİLİ c DİLİ ÜZERİNE EKLENTİ YAPILARAK GELİŞTİRİLMİŞTİR</vt:lpstr>
      <vt:lpstr> MODÜLLER</vt:lpstr>
      <vt:lpstr>ÇOK KULLANILAN BAŞLIK (HEADER) DOSYALARI</vt:lpstr>
      <vt:lpstr>KLAVYEDEN VERİ OKUMA</vt:lpstr>
      <vt:lpstr>KONSOLA VERİ YAZMA</vt:lpstr>
      <vt:lpstr>KAPSAM ÇÖZÜMLEME İŞLECİ</vt:lpstr>
      <vt:lpstr>ULUSLARARASI METİNLER</vt:lpstr>
      <vt:lpstr>ÇIKTI METNİNİ BİÇİMLENDİRME</vt:lpstr>
      <vt:lpstr>ÇIKTI METNİNİ BİÇİMLENDİRME</vt:lpstr>
      <vt:lpstr>ÖRNEK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DILI ILE  YAPISAL PROGRAMLAMA</dc:title>
  <dc:creator>İlhan ÖZKAN</dc:creator>
  <cp:lastModifiedBy>İlhan ÖZKAN</cp:lastModifiedBy>
  <cp:revision>12</cp:revision>
  <dcterms:created xsi:type="dcterms:W3CDTF">2020-05-21T06:51:03Z</dcterms:created>
  <dcterms:modified xsi:type="dcterms:W3CDTF">2025-04-14T06:28:44Z</dcterms:modified>
</cp:coreProperties>
</file>