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7"/>
  </p:notesMasterIdLst>
  <p:sldIdLst>
    <p:sldId id="256" r:id="rId2"/>
    <p:sldId id="376" r:id="rId3"/>
    <p:sldId id="355" r:id="rId4"/>
    <p:sldId id="301" r:id="rId5"/>
    <p:sldId id="307" r:id="rId6"/>
    <p:sldId id="303" r:id="rId7"/>
    <p:sldId id="304" r:id="rId8"/>
    <p:sldId id="308" r:id="rId9"/>
    <p:sldId id="328" r:id="rId10"/>
    <p:sldId id="366" r:id="rId11"/>
    <p:sldId id="369" r:id="rId12"/>
    <p:sldId id="324" r:id="rId13"/>
    <p:sldId id="326" r:id="rId14"/>
    <p:sldId id="305" r:id="rId15"/>
    <p:sldId id="309" r:id="rId16"/>
    <p:sldId id="311" r:id="rId17"/>
    <p:sldId id="329" r:id="rId18"/>
    <p:sldId id="314" r:id="rId19"/>
    <p:sldId id="317" r:id="rId20"/>
    <p:sldId id="331" r:id="rId21"/>
    <p:sldId id="330" r:id="rId22"/>
    <p:sldId id="332" r:id="rId23"/>
    <p:sldId id="373" r:id="rId24"/>
    <p:sldId id="318" r:id="rId25"/>
    <p:sldId id="320" r:id="rId26"/>
    <p:sldId id="367" r:id="rId27"/>
    <p:sldId id="319" r:id="rId28"/>
    <p:sldId id="321" r:id="rId29"/>
    <p:sldId id="368" r:id="rId30"/>
    <p:sldId id="322" r:id="rId31"/>
    <p:sldId id="323" r:id="rId32"/>
    <p:sldId id="374" r:id="rId33"/>
    <p:sldId id="375" r:id="rId34"/>
    <p:sldId id="362" r:id="rId35"/>
    <p:sldId id="364" r:id="rId36"/>
    <p:sldId id="365" r:id="rId37"/>
    <p:sldId id="348" r:id="rId38"/>
    <p:sldId id="306" r:id="rId39"/>
    <p:sldId id="377" r:id="rId40"/>
    <p:sldId id="310" r:id="rId41"/>
    <p:sldId id="378" r:id="rId42"/>
    <p:sldId id="379" r:id="rId43"/>
    <p:sldId id="340" r:id="rId44"/>
    <p:sldId id="334" r:id="rId45"/>
    <p:sldId id="27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73" autoAdjust="0"/>
  </p:normalViewPr>
  <p:slideViewPr>
    <p:cSldViewPr snapToGrid="0">
      <p:cViewPr varScale="1">
        <p:scale>
          <a:sx n="113" d="100"/>
          <a:sy n="113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38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90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slaytlardaki örnekler, Muhammet </a:t>
            </a:r>
            <a:r>
              <a:rPr lang="tr-TR" dirty="0" err="1"/>
              <a:t>YORULMAZ’ın</a:t>
            </a:r>
            <a:r>
              <a:rPr lang="tr-TR" dirty="0"/>
              <a:t> sunularından 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algoritmada girilen sayıların birbirinden farklı olarak verilecekleri soruda söylendiğinden ikinci koşulu ( İkinci sayı &gt; Birinci sayı =&gt; İkinci sayı ) yazmaya gerek kalmamıştır. </a:t>
            </a:r>
          </a:p>
          <a:p>
            <a:r>
              <a:rPr lang="tr-TR" dirty="0"/>
              <a:t>Çünkü birinci, ikinciden büyük değilse ve bu sayılar birbirinden farklı ise geriye kalan tek ihtimal ikincinin büyük olma durumudur. </a:t>
            </a:r>
          </a:p>
          <a:p>
            <a:r>
              <a:rPr lang="tr-TR" dirty="0"/>
              <a:t>İkinci koşul sorgulanmadan sayi2 değişkeninde bulunan ikinci sayı değeri ekrana yazdırılmıştır.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4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05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06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Break</a:t>
            </a:r>
            <a:r>
              <a:rPr lang="tr-TR" dirty="0"/>
              <a:t> talimatı, mevcut </a:t>
            </a:r>
            <a:r>
              <a:rPr lang="tr-TR" b="1" dirty="0" err="1"/>
              <a:t>switch</a:t>
            </a:r>
            <a:r>
              <a:rPr lang="tr-TR" dirty="0"/>
              <a:t> bloğunun dışına çıkmamızı sağlar.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9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02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</a:t>
            </a:r>
            <a:r>
              <a:rPr lang="tr-TR" sz="8000"/>
              <a:t>ile  NESNE YÖNELİMLİ </a:t>
            </a:r>
            <a:r>
              <a:rPr lang="tr-TR" sz="8000" dirty="0"/>
              <a:t>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işleçler (OPERATORS) IF koşulunda yer alır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5241833"/>
              </p:ext>
            </p:extLst>
          </p:nvPr>
        </p:nvGraphicFramePr>
        <p:xfrm>
          <a:off x="1069975" y="2193925"/>
          <a:ext cx="4754561" cy="385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122387"/>
              </p:ext>
            </p:extLst>
          </p:nvPr>
        </p:nvGraphicFramePr>
        <p:xfrm>
          <a:off x="6364287" y="2193924"/>
          <a:ext cx="4627764" cy="421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VE:</a:t>
                      </a:r>
                      <a:r>
                        <a:rPr lang="tr-TR" sz="1800" baseline="0" dirty="0">
                          <a:effectLst/>
                        </a:rPr>
                        <a:t> Eğer iki işlenen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 ise sağdakine bakılmaz.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VEYA:</a:t>
                      </a:r>
                      <a:r>
                        <a:rPr lang="tr-TR" sz="1800" baseline="0" dirty="0">
                          <a:effectLst/>
                        </a:rPr>
                        <a:t> Eğer iki işlenenden biri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sıfırdan faklı ise sağdakine bakılmaz.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sıfırdan farklı ise 0, değilse 1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/>
              <a:t>işleçler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sayi1,sayi2;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sayi1=30;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sayi2=50;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(sayi1&gt;sayi2)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Büyüktür.\n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(sayi2&gt;sayi1)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Küçüktür.\n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(sayi2==sayi1)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İkincisine Eşittir.\n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(1)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Her zaman yazılır.\n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(0)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Hiçbir zaman yazılmaz.\n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İki Sayı ikincisi kıyaslandığında, birincisi</a:t>
            </a:r>
            <a:br>
              <a:rPr lang="tr-TR" sz="1600" dirty="0"/>
            </a:br>
            <a:r>
              <a:rPr lang="tr-TR" sz="1600" dirty="0"/>
              <a:t>-Büyük mü?</a:t>
            </a:r>
          </a:p>
          <a:p>
            <a:r>
              <a:rPr lang="tr-TR" sz="1600" dirty="0"/>
              <a:t>-Küçük mü?</a:t>
            </a:r>
          </a:p>
          <a:p>
            <a:r>
              <a:rPr lang="tr-TR" sz="1600" dirty="0"/>
              <a:t>-Eşit mi? </a:t>
            </a:r>
          </a:p>
          <a:p>
            <a:r>
              <a:rPr lang="tr-TR" sz="1600" dirty="0"/>
              <a:t>Olduğunu yazan program;</a:t>
            </a:r>
          </a:p>
          <a:p>
            <a:r>
              <a:rPr lang="tr-TR" sz="1600" b="1" dirty="0"/>
              <a:t>ÖRNEK:</a:t>
            </a:r>
          </a:p>
          <a:p>
            <a:r>
              <a:rPr lang="tr-TR" sz="1600" b="1" dirty="0"/>
              <a:t>İki Sayı Giriniz: 1-2</a:t>
            </a:r>
            <a:br>
              <a:rPr lang="tr-TR" sz="1600" b="1" dirty="0"/>
            </a:br>
            <a:r>
              <a:rPr lang="tr-TR" sz="1600" b="1" dirty="0"/>
              <a:t>Birinci Sayı İkincisinden Küçüktür</a:t>
            </a:r>
          </a:p>
          <a:p>
            <a:pPr algn="ctr"/>
            <a:r>
              <a:rPr lang="tr-TR" sz="1600" b="1" i="1" dirty="0">
                <a:solidFill>
                  <a:schemeClr val="tx1"/>
                </a:solidFill>
              </a:rPr>
              <a:t>İcra Sırasını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24246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dirty="0">
                <a:highlight>
                  <a:srgbClr val="FFFF00"/>
                </a:highlight>
              </a:rPr>
              <a:t>Birbirinden farklı olarak verilen iki adet tamsayıdan, büyük olanı bulup gösteren algoritma ve akış diyagramını tasarlayınız</a:t>
            </a:r>
            <a:r>
              <a:rPr lang="tr-TR" altLang="tr-TR" sz="2000" dirty="0"/>
              <a:t>.</a:t>
            </a:r>
          </a:p>
          <a:p>
            <a:pPr marL="0" indent="0">
              <a:buNone/>
            </a:pPr>
            <a:r>
              <a:rPr lang="tr-TR" sz="2100" b="1" dirty="0"/>
              <a:t>Problem:</a:t>
            </a:r>
          </a:p>
          <a:p>
            <a:r>
              <a:rPr lang="tr-TR" sz="2100" dirty="0"/>
              <a:t>Bu problemde verilen iki değerden büyük olanı bulunması istenmektedir. </a:t>
            </a:r>
          </a:p>
          <a:p>
            <a:r>
              <a:rPr lang="tr-TR" sz="2100" dirty="0"/>
              <a:t>Bilgisayar büyük, küçük, eşit ve farklı gibi mantıksal işlemleri gerçekleştirebilir. </a:t>
            </a:r>
          </a:p>
          <a:p>
            <a:r>
              <a:rPr lang="tr-TR" sz="2100" dirty="0"/>
              <a:t>O halde problemde bir karşılaştırma yapılacak ve karşılaştırmanın sonucuna göre hangisinin büyük olduğuna karar verilecektir.</a:t>
            </a: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DF6E8DB-E978-4181-8B4B-3DE0227AD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b="1" dirty="0"/>
              <a:t>Analiz:</a:t>
            </a:r>
          </a:p>
          <a:p>
            <a:pPr marL="0" indent="0">
              <a:buNone/>
            </a:pPr>
            <a:r>
              <a:rPr lang="tr-TR" altLang="tr-TR" sz="2000" dirty="0"/>
              <a:t>Bu problem için gereken</a:t>
            </a:r>
          </a:p>
          <a:p>
            <a:pPr marL="0" indent="0">
              <a:buNone/>
            </a:pPr>
            <a:r>
              <a:rPr lang="tr-TR" altLang="tr-TR" sz="2000" dirty="0"/>
              <a:t>Girdiler:</a:t>
            </a:r>
          </a:p>
          <a:p>
            <a:pPr marL="274320" lvl="1" indent="0">
              <a:buNone/>
            </a:pPr>
            <a:r>
              <a:rPr lang="tr-TR" altLang="tr-TR" dirty="0"/>
              <a:t>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</a:t>
            </a:r>
          </a:p>
          <a:p>
            <a:pPr marL="0" indent="0">
              <a:buNone/>
            </a:pPr>
            <a:r>
              <a:rPr lang="tr-TR" altLang="tr-TR" sz="2000" dirty="0"/>
              <a:t>Çıktılar:</a:t>
            </a:r>
          </a:p>
          <a:p>
            <a:pPr marL="274320" lvl="1" indent="0">
              <a:buNone/>
            </a:pPr>
            <a:r>
              <a:rPr lang="tr-TR" altLang="tr-TR" dirty="0"/>
              <a:t>Büyük olan</a:t>
            </a:r>
          </a:p>
          <a:p>
            <a:pPr marL="0" indent="0">
              <a:buNone/>
            </a:pPr>
            <a:r>
              <a:rPr lang="tr-TR" altLang="tr-TR" sz="2000" dirty="0"/>
              <a:t>İlişki:</a:t>
            </a:r>
          </a:p>
          <a:p>
            <a:pPr marL="274320" lvl="1" indent="0">
              <a:buNone/>
            </a:pPr>
            <a:r>
              <a:rPr lang="tr-TR" altLang="tr-TR" dirty="0"/>
              <a:t>Birinci sayı &gt; İkinci sayı =&gt; 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 &gt; Birinci sayı =&gt; İkinci sayı</a:t>
            </a:r>
            <a:endParaRPr lang="tr-TR" sz="1900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0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ALGORİTMA VE AKIŞ DİYAGRAMI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90B2D545-6A34-402A-91DD-D2313BE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BAŞLA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OKU sayi1,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sayi1&gt; sayi2 İSE YAZ sayi1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sayi2&gt; sayi1 İSE YAZ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DUR</a:t>
            </a:r>
          </a:p>
          <a:p>
            <a:endParaRPr lang="tr-TR" dirty="0"/>
          </a:p>
        </p:txBody>
      </p:sp>
      <p:grpSp>
        <p:nvGrpSpPr>
          <p:cNvPr id="93" name="Grup 92">
            <a:extLst>
              <a:ext uri="{FF2B5EF4-FFF2-40B4-BE49-F238E27FC236}">
                <a16:creationId xmlns:a16="http://schemas.microsoft.com/office/drawing/2014/main" id="{83F0AE45-45AF-49C5-8FAC-45B3F5160842}"/>
              </a:ext>
            </a:extLst>
          </p:cNvPr>
          <p:cNvGrpSpPr/>
          <p:nvPr/>
        </p:nvGrpSpPr>
        <p:grpSpPr>
          <a:xfrm>
            <a:off x="2701888" y="624257"/>
            <a:ext cx="3470041" cy="5275886"/>
            <a:chOff x="2701888" y="624257"/>
            <a:chExt cx="3470041" cy="5275886"/>
          </a:xfrm>
        </p:grpSpPr>
        <p:sp>
          <p:nvSpPr>
            <p:cNvPr id="6" name="Akış Çizelgesi: Sonlandırıcı 5">
              <a:extLst>
                <a:ext uri="{FF2B5EF4-FFF2-40B4-BE49-F238E27FC236}">
                  <a16:creationId xmlns:a16="http://schemas.microsoft.com/office/drawing/2014/main" id="{FDFE08A0-2660-4D36-93D7-29CF02360FC9}"/>
                </a:ext>
              </a:extLst>
            </p:cNvPr>
            <p:cNvSpPr/>
            <p:nvPr/>
          </p:nvSpPr>
          <p:spPr>
            <a:xfrm>
              <a:off x="3042770" y="624257"/>
              <a:ext cx="1444284" cy="446684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  <a:endParaRPr lang="tr-TR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7" name="Akış Çizelgesi: El İle Girdi 6">
              <a:extLst>
                <a:ext uri="{FF2B5EF4-FFF2-40B4-BE49-F238E27FC236}">
                  <a16:creationId xmlns:a16="http://schemas.microsoft.com/office/drawing/2014/main" id="{816AF446-BA4E-4CC6-A5E5-C74627BBD38E}"/>
                </a:ext>
              </a:extLst>
            </p:cNvPr>
            <p:cNvSpPr/>
            <p:nvPr/>
          </p:nvSpPr>
          <p:spPr>
            <a:xfrm>
              <a:off x="3042770" y="1331751"/>
              <a:ext cx="1444284" cy="561975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Sayı1, Sayı2</a:t>
              </a:r>
            </a:p>
          </p:txBody>
        </p:sp>
        <p:sp>
          <p:nvSpPr>
            <p:cNvPr id="11" name="Akış Çizelgesi: Sonlandırıcı 10">
              <a:extLst>
                <a:ext uri="{FF2B5EF4-FFF2-40B4-BE49-F238E27FC236}">
                  <a16:creationId xmlns:a16="http://schemas.microsoft.com/office/drawing/2014/main" id="{403CF42C-663B-49BB-B52A-FD7BDAD673C3}"/>
                </a:ext>
              </a:extLst>
            </p:cNvPr>
            <p:cNvSpPr/>
            <p:nvPr/>
          </p:nvSpPr>
          <p:spPr>
            <a:xfrm>
              <a:off x="3064073" y="5444184"/>
              <a:ext cx="1444284" cy="455959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E7C81792-F697-4B74-BDC2-C29C8ECAA67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764912" y="1070941"/>
              <a:ext cx="0" cy="317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3D8F4670-DED8-4FC6-83FA-BDCBC245C4DF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 flipH="1">
              <a:off x="3764911" y="1893726"/>
              <a:ext cx="1" cy="295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D1DD6FC-B8A1-496D-B2C1-1EFD353446C8}"/>
                </a:ext>
              </a:extLst>
            </p:cNvPr>
            <p:cNvCxnSpPr>
              <a:cxnSpLocks/>
              <a:stCxn id="69" idx="4"/>
              <a:endCxn id="11" idx="0"/>
            </p:cNvCxnSpPr>
            <p:nvPr/>
          </p:nvCxnSpPr>
          <p:spPr>
            <a:xfrm>
              <a:off x="3786215" y="5130401"/>
              <a:ext cx="0" cy="3137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Karar 18">
              <a:extLst>
                <a:ext uri="{FF2B5EF4-FFF2-40B4-BE49-F238E27FC236}">
                  <a16:creationId xmlns:a16="http://schemas.microsoft.com/office/drawing/2014/main" id="{E130DA0F-3C91-43D7-AF64-13FBC0A5864C}"/>
                </a:ext>
              </a:extLst>
            </p:cNvPr>
            <p:cNvSpPr/>
            <p:nvPr/>
          </p:nvSpPr>
          <p:spPr>
            <a:xfrm>
              <a:off x="2701888" y="2189574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Sayı1&gt;Sayı2</a:t>
              </a:r>
            </a:p>
          </p:txBody>
        </p:sp>
        <p:sp>
          <p:nvSpPr>
            <p:cNvPr id="25" name="Akış Çizelgesi: Görüntüleme 24">
              <a:extLst>
                <a:ext uri="{FF2B5EF4-FFF2-40B4-BE49-F238E27FC236}">
                  <a16:creationId xmlns:a16="http://schemas.microsoft.com/office/drawing/2014/main" id="{9BF5A5A0-CC99-417C-BE1A-34B80AE650F4}"/>
                </a:ext>
              </a:extLst>
            </p:cNvPr>
            <p:cNvSpPr/>
            <p:nvPr/>
          </p:nvSpPr>
          <p:spPr>
            <a:xfrm>
              <a:off x="5096024" y="2361042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Sayı1</a:t>
              </a:r>
            </a:p>
          </p:txBody>
        </p:sp>
        <p:sp>
          <p:nvSpPr>
            <p:cNvPr id="29" name="Akış Çizelgesi: Bağlayıcı 28">
              <a:extLst>
                <a:ext uri="{FF2B5EF4-FFF2-40B4-BE49-F238E27FC236}">
                  <a16:creationId xmlns:a16="http://schemas.microsoft.com/office/drawing/2014/main" id="{CA3854E9-B512-4A80-BEB2-FDDD519ADAFF}"/>
                </a:ext>
              </a:extLst>
            </p:cNvPr>
            <p:cNvSpPr/>
            <p:nvPr/>
          </p:nvSpPr>
          <p:spPr>
            <a:xfrm>
              <a:off x="3624205" y="3222657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4505F758-C828-4FFC-BEE0-CC11CE3646EF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3764911" y="2988471"/>
              <a:ext cx="3673" cy="234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2079DDC0-9410-4C1A-BA97-B7CD50F84058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4827933" y="2589022"/>
              <a:ext cx="26809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Bağlayıcı: Dirsek 53">
              <a:extLst>
                <a:ext uri="{FF2B5EF4-FFF2-40B4-BE49-F238E27FC236}">
                  <a16:creationId xmlns:a16="http://schemas.microsoft.com/office/drawing/2014/main" id="{432EA3E1-C0CB-4B19-8C06-0294733EA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7638" y="2232329"/>
              <a:ext cx="545222" cy="17145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kış Çizelgesi: Karar 66">
              <a:extLst>
                <a:ext uri="{FF2B5EF4-FFF2-40B4-BE49-F238E27FC236}">
                  <a16:creationId xmlns:a16="http://schemas.microsoft.com/office/drawing/2014/main" id="{DEE334F7-C7A2-4A8C-B65B-D95F5E93BFEF}"/>
                </a:ext>
              </a:extLst>
            </p:cNvPr>
            <p:cNvSpPr/>
            <p:nvPr/>
          </p:nvSpPr>
          <p:spPr>
            <a:xfrm>
              <a:off x="2723193" y="3825697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Sayı2&gt;Sayı1</a:t>
              </a:r>
            </a:p>
          </p:txBody>
        </p:sp>
        <p:sp>
          <p:nvSpPr>
            <p:cNvPr id="68" name="Akış Çizelgesi: Görüntüleme 67">
              <a:extLst>
                <a:ext uri="{FF2B5EF4-FFF2-40B4-BE49-F238E27FC236}">
                  <a16:creationId xmlns:a16="http://schemas.microsoft.com/office/drawing/2014/main" id="{85130403-0DC2-4E07-ACF6-C1189C858BD7}"/>
                </a:ext>
              </a:extLst>
            </p:cNvPr>
            <p:cNvSpPr/>
            <p:nvPr/>
          </p:nvSpPr>
          <p:spPr>
            <a:xfrm>
              <a:off x="5108909" y="3997165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Sayı2</a:t>
              </a:r>
            </a:p>
          </p:txBody>
        </p:sp>
        <p:sp>
          <p:nvSpPr>
            <p:cNvPr id="69" name="Akış Çizelgesi: Bağlayıcı 68">
              <a:extLst>
                <a:ext uri="{FF2B5EF4-FFF2-40B4-BE49-F238E27FC236}">
                  <a16:creationId xmlns:a16="http://schemas.microsoft.com/office/drawing/2014/main" id="{C83F4C0F-4EFC-46FD-8DA7-9A23BEB3E6D5}"/>
                </a:ext>
              </a:extLst>
            </p:cNvPr>
            <p:cNvSpPr/>
            <p:nvPr/>
          </p:nvSpPr>
          <p:spPr>
            <a:xfrm>
              <a:off x="3641836" y="4851268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ED03D6D0-4E6B-4B2F-B6A9-7D216DEC2528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3786215" y="4624594"/>
              <a:ext cx="1" cy="226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Bağlayıcı 70">
              <a:extLst>
                <a:ext uri="{FF2B5EF4-FFF2-40B4-BE49-F238E27FC236}">
                  <a16:creationId xmlns:a16="http://schemas.microsoft.com/office/drawing/2014/main" id="{E78A440A-4B37-4C1B-BE4C-E14655F4478A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4849238" y="4225145"/>
              <a:ext cx="25967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Bağlayıcı: Dirsek 71">
              <a:extLst>
                <a:ext uri="{FF2B5EF4-FFF2-40B4-BE49-F238E27FC236}">
                  <a16:creationId xmlns:a16="http://schemas.microsoft.com/office/drawing/2014/main" id="{D6DA8213-D50D-422A-B580-A48DE1C09154}"/>
                </a:ext>
              </a:extLst>
            </p:cNvPr>
            <p:cNvCxnSpPr>
              <a:cxnSpLocks/>
              <a:stCxn id="68" idx="2"/>
              <a:endCxn id="69" idx="6"/>
            </p:cNvCxnSpPr>
            <p:nvPr/>
          </p:nvCxnSpPr>
          <p:spPr>
            <a:xfrm rot="5400000">
              <a:off x="4516652" y="3867068"/>
              <a:ext cx="537710" cy="17098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DA33A03B-ECB2-4525-9CD5-B1B6EB7D4F72}"/>
                </a:ext>
              </a:extLst>
            </p:cNvPr>
            <p:cNvCxnSpPr>
              <a:cxnSpLocks/>
              <a:stCxn id="29" idx="4"/>
              <a:endCxn id="67" idx="0"/>
            </p:cNvCxnSpPr>
            <p:nvPr/>
          </p:nvCxnSpPr>
          <p:spPr>
            <a:xfrm>
              <a:off x="3768584" y="3501790"/>
              <a:ext cx="17632" cy="323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IF-ELSE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başka talimat da; </a:t>
            </a:r>
            <a:r>
              <a:rPr lang="tr-TR" sz="1600" dirty="0">
                <a:solidFill>
                  <a:srgbClr val="0070C0"/>
                </a:solidFill>
              </a:rPr>
              <a:t>if talimatının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aksi durumda icra edilecek talimatı içeren halidir. </a:t>
            </a:r>
          </a:p>
          <a:p>
            <a:pPr marL="0" indent="0">
              <a:buNone/>
            </a:pPr>
            <a:r>
              <a:rPr lang="tr-TR" sz="1600" dirty="0"/>
              <a:t>C++Dilinde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KoşulBağlıKod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AksiDurumKodu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315DF9D-8F5C-5C79-E1B1-7FD359ED8DF7}"/>
              </a:ext>
            </a:extLst>
          </p:cNvPr>
          <p:cNvSpPr/>
          <p:nvPr/>
        </p:nvSpPr>
        <p:spPr>
          <a:xfrm rot="19152993">
            <a:off x="2957929" y="2448971"/>
            <a:ext cx="627614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yada aksi durumda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A6447C52-E2CE-4122-88CF-7B0F558341B9}"/>
              </a:ext>
            </a:extLst>
          </p:cNvPr>
          <p:cNvGrpSpPr/>
          <p:nvPr/>
        </p:nvGrpSpPr>
        <p:grpSpPr>
          <a:xfrm>
            <a:off x="5024765" y="2587842"/>
            <a:ext cx="6938635" cy="2489758"/>
            <a:chOff x="1477069" y="2420884"/>
            <a:chExt cx="6938635" cy="2489758"/>
          </a:xfrm>
        </p:grpSpPr>
        <p:sp>
          <p:nvSpPr>
            <p:cNvPr id="22" name="Akış Çizelgesi: Karar 21">
              <a:extLst>
                <a:ext uri="{FF2B5EF4-FFF2-40B4-BE49-F238E27FC236}">
                  <a16:creationId xmlns:a16="http://schemas.microsoft.com/office/drawing/2014/main" id="{C98D5610-F9B5-4AAF-A8ED-043A8C8133C4}"/>
                </a:ext>
              </a:extLst>
            </p:cNvPr>
            <p:cNvSpPr/>
            <p:nvPr/>
          </p:nvSpPr>
          <p:spPr>
            <a:xfrm>
              <a:off x="3551096" y="2899355"/>
              <a:ext cx="2855761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3" name="Akış Çizelgesi: İşlem 22">
              <a:extLst>
                <a:ext uri="{FF2B5EF4-FFF2-40B4-BE49-F238E27FC236}">
                  <a16:creationId xmlns:a16="http://schemas.microsoft.com/office/drawing/2014/main" id="{682B0945-5185-44E9-86DE-39977B3F5D9A}"/>
                </a:ext>
              </a:extLst>
            </p:cNvPr>
            <p:cNvSpPr/>
            <p:nvPr/>
          </p:nvSpPr>
          <p:spPr>
            <a:xfrm>
              <a:off x="5936550" y="3885663"/>
              <a:ext cx="1533824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4" name="Düz Ok Bağlayıcısı 23">
              <a:extLst>
                <a:ext uri="{FF2B5EF4-FFF2-40B4-BE49-F238E27FC236}">
                  <a16:creationId xmlns:a16="http://schemas.microsoft.com/office/drawing/2014/main" id="{D4B44160-F100-44AC-AC98-72324900A687}"/>
                </a:ext>
              </a:extLst>
            </p:cNvPr>
            <p:cNvCxnSpPr>
              <a:cxnSpLocks/>
              <a:stCxn id="36" idx="4"/>
              <a:endCxn id="22" idx="0"/>
            </p:cNvCxnSpPr>
            <p:nvPr/>
          </p:nvCxnSpPr>
          <p:spPr>
            <a:xfrm>
              <a:off x="4978976" y="2708884"/>
              <a:ext cx="1" cy="1904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0EF92A13-EE39-43F9-9316-0D37D898F26C}"/>
                </a:ext>
              </a:extLst>
            </p:cNvPr>
            <p:cNvSpPr txBox="1"/>
            <p:nvPr/>
          </p:nvSpPr>
          <p:spPr>
            <a:xfrm>
              <a:off x="6703462" y="3210709"/>
              <a:ext cx="17122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</a:p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F84EA182-CA2D-4621-9DA2-E2A0EA387864}"/>
                </a:ext>
              </a:extLst>
            </p:cNvPr>
            <p:cNvSpPr txBox="1"/>
            <p:nvPr/>
          </p:nvSpPr>
          <p:spPr>
            <a:xfrm>
              <a:off x="1477069" y="3207556"/>
              <a:ext cx="19207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9" name="Akış Çizelgesi: İşlem 28">
              <a:extLst>
                <a:ext uri="{FF2B5EF4-FFF2-40B4-BE49-F238E27FC236}">
                  <a16:creationId xmlns:a16="http://schemas.microsoft.com/office/drawing/2014/main" id="{EE70C116-E153-437A-8C94-282BBC52217B}"/>
                </a:ext>
              </a:extLst>
            </p:cNvPr>
            <p:cNvSpPr/>
            <p:nvPr/>
          </p:nvSpPr>
          <p:spPr>
            <a:xfrm>
              <a:off x="2603313" y="3885664"/>
              <a:ext cx="1589036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Aksi Durum Kodu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else code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7B8773A9-879E-4D90-9B93-99366479DD51}"/>
                </a:ext>
              </a:extLst>
            </p:cNvPr>
            <p:cNvCxnSpPr>
              <a:cxnSpLocks/>
              <a:stCxn id="22" idx="1"/>
              <a:endCxn id="29" idx="0"/>
            </p:cNvCxnSpPr>
            <p:nvPr/>
          </p:nvCxnSpPr>
          <p:spPr>
            <a:xfrm rot="10800000" flipV="1">
              <a:off x="3397832" y="3298804"/>
              <a:ext cx="153265" cy="5868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Bağlayıcı: Dirsek 31">
              <a:extLst>
                <a:ext uri="{FF2B5EF4-FFF2-40B4-BE49-F238E27FC236}">
                  <a16:creationId xmlns:a16="http://schemas.microsoft.com/office/drawing/2014/main" id="{A2ED6424-3090-4ADE-8A39-6FB9A6C04DE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>
              <a:off x="6406857" y="3298804"/>
              <a:ext cx="296605" cy="586859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Bağlayıcı: Dirsek 33">
              <a:extLst>
                <a:ext uri="{FF2B5EF4-FFF2-40B4-BE49-F238E27FC236}">
                  <a16:creationId xmlns:a16="http://schemas.microsoft.com/office/drawing/2014/main" id="{9F00A117-1C22-4C2E-8081-3CB4B61F68C0}"/>
                </a:ext>
              </a:extLst>
            </p:cNvPr>
            <p:cNvCxnSpPr>
              <a:cxnSpLocks/>
              <a:stCxn id="23" idx="2"/>
              <a:endCxn id="37" idx="6"/>
            </p:cNvCxnSpPr>
            <p:nvPr/>
          </p:nvCxnSpPr>
          <p:spPr>
            <a:xfrm rot="5400000">
              <a:off x="5772275" y="3835455"/>
              <a:ext cx="281888" cy="1580486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E02ADF0E-A19C-4886-BB5E-8615613CEDFF}"/>
                </a:ext>
              </a:extLst>
            </p:cNvPr>
            <p:cNvCxnSpPr>
              <a:cxnSpLocks/>
              <a:stCxn id="29" idx="2"/>
              <a:endCxn id="37" idx="2"/>
            </p:cNvCxnSpPr>
            <p:nvPr/>
          </p:nvCxnSpPr>
          <p:spPr>
            <a:xfrm rot="16200000" flipH="1">
              <a:off x="3975460" y="3907125"/>
              <a:ext cx="281887" cy="14371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utoShape 13">
              <a:extLst>
                <a:ext uri="{FF2B5EF4-FFF2-40B4-BE49-F238E27FC236}">
                  <a16:creationId xmlns:a16="http://schemas.microsoft.com/office/drawing/2014/main" id="{F5841190-400F-4EFC-A96B-52189AE9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2420884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0E2BE414-1F8D-4E00-A3D8-78317127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462264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3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IF-else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yas;   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</a:t>
            </a:r>
            <a:r>
              <a:rPr lang="tr-TR" sz="2400" dirty="0" err="1">
                <a:latin typeface="Consolas" panose="020B0609020204030204" pitchFamily="49" charset="0"/>
              </a:rPr>
              <a:t>Yasinizi</a:t>
            </a:r>
            <a:r>
              <a:rPr lang="tr-TR" sz="2400" dirty="0">
                <a:latin typeface="Consolas" panose="020B0609020204030204" pitchFamily="49" charset="0"/>
              </a:rPr>
              <a:t> Giriniz:";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cin &gt;&gt; yas;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400" dirty="0">
                <a:latin typeface="Consolas" panose="020B0609020204030204" pitchFamily="49" charset="0"/>
              </a:rPr>
              <a:t> (yas&lt;30)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</a:t>
            </a:r>
            <a:r>
              <a:rPr lang="tr-TR" sz="2400" dirty="0" err="1">
                <a:latin typeface="Consolas" panose="020B0609020204030204" pitchFamily="49" charset="0"/>
              </a:rPr>
              <a:t>Genc</a:t>
            </a:r>
            <a:r>
              <a:rPr lang="tr-TR" sz="2400" dirty="0">
                <a:latin typeface="Consolas" panose="020B0609020204030204" pitchFamily="49" charset="0"/>
              </a:rPr>
              <a:t>\n";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</a:t>
            </a:r>
            <a:r>
              <a:rPr lang="tr-TR" sz="2400" dirty="0" err="1">
                <a:latin typeface="Consolas" panose="020B0609020204030204" pitchFamily="49" charset="0"/>
              </a:rPr>
              <a:t>Yasli</a:t>
            </a:r>
            <a:r>
              <a:rPr lang="tr-TR" sz="2400" dirty="0">
                <a:latin typeface="Consolas" panose="020B0609020204030204" pitchFamily="49" charset="0"/>
              </a:rPr>
              <a:t>\n";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Örnek:</a:t>
            </a:r>
          </a:p>
          <a:p>
            <a:pPr marL="0" indent="0">
              <a:buNone/>
            </a:pPr>
            <a:r>
              <a:rPr lang="tr-TR" sz="1600" dirty="0"/>
              <a:t>30 yaştan küçük olanlara genç, diğerlerine yaşlı yazan program;</a:t>
            </a:r>
          </a:p>
          <a:p>
            <a:r>
              <a:rPr lang="tr-TR" sz="1600" dirty="0"/>
              <a:t>BAŞLA</a:t>
            </a:r>
          </a:p>
          <a:p>
            <a:r>
              <a:rPr lang="tr-TR" sz="1600" dirty="0"/>
              <a:t>OKU yaş</a:t>
            </a:r>
          </a:p>
          <a:p>
            <a:r>
              <a:rPr lang="tr-TR" sz="1600" dirty="0"/>
              <a:t>EĞER yaş&lt;30 İSE YAZ «</a:t>
            </a:r>
            <a:r>
              <a:rPr lang="tr-TR" sz="1600" dirty="0" err="1"/>
              <a:t>Genc</a:t>
            </a:r>
            <a:r>
              <a:rPr lang="tr-TR" sz="1600" dirty="0"/>
              <a:t>»</a:t>
            </a:r>
            <a:br>
              <a:rPr lang="tr-TR" sz="1600" dirty="0"/>
            </a:br>
            <a:r>
              <a:rPr lang="tr-TR" sz="1600" dirty="0"/>
              <a:t>           DEĞİLSE YAZ «Yaşlı»</a:t>
            </a:r>
          </a:p>
          <a:p>
            <a:r>
              <a:rPr lang="tr-TR" sz="1600" dirty="0"/>
              <a:t>DUR</a:t>
            </a:r>
          </a:p>
          <a:p>
            <a:pPr marL="0" indent="0" algn="ctr">
              <a:buNone/>
            </a:pPr>
            <a:r>
              <a:rPr lang="tr-TR" sz="1600" b="1" i="1" dirty="0">
                <a:highlight>
                  <a:srgbClr val="FFFF00"/>
                </a:highlight>
              </a:rPr>
              <a:t>Programa 20 ve 40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3919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</a:t>
            </a:r>
            <a:r>
              <a:rPr lang="tr-TR" sz="2100" b="1" dirty="0" err="1"/>
              <a:t>arasınav</a:t>
            </a:r>
            <a:r>
              <a:rPr lang="tr-TR" sz="2100" b="1" dirty="0"/>
              <a:t> (vize) ve yarıyıl sonu sınavı (final) notlarına öğrencinin dersten geçip geçmediğini bulan algoritma ve akış diyagramını tasarlayınız</a:t>
            </a:r>
          </a:p>
          <a:p>
            <a:r>
              <a:rPr lang="tr-TR" sz="2100" dirty="0"/>
              <a:t>Öğrencinin geçip kalma durumu aldığı sınav notlarının ağırlıklı ortalamasına bağlıdır. </a:t>
            </a:r>
          </a:p>
          <a:p>
            <a:r>
              <a:rPr lang="tr-TR" sz="2100" dirty="0"/>
              <a:t>Ağırlıklı ortalama vize notunun %40'i ve final notunun %60'ı toplanarak bulunur.</a:t>
            </a:r>
          </a:p>
          <a:p>
            <a:r>
              <a:rPr lang="tr-TR" sz="2100" dirty="0"/>
              <a:t>Ortalaması 60'dan küçük olanlar o dersten kalır büyük ya da eşit olanlar geçer. 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8FEB8A44-333B-4A5D-8F64-E5B71FA26A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Analiz:</a:t>
            </a:r>
          </a:p>
          <a:p>
            <a:pPr marL="0" indent="0">
              <a:buNone/>
            </a:pPr>
            <a:r>
              <a:rPr lang="tr-TR" dirty="0"/>
              <a:t>Bu problem için gereken </a:t>
            </a:r>
          </a:p>
          <a:p>
            <a:pPr marL="0" indent="0">
              <a:buNone/>
            </a:pPr>
            <a:r>
              <a:rPr lang="tr-TR" b="1" dirty="0"/>
              <a:t>Girdiler:</a:t>
            </a:r>
          </a:p>
          <a:p>
            <a:pPr marL="274320" lvl="1" indent="0">
              <a:buNone/>
            </a:pPr>
            <a:r>
              <a:rPr lang="tr-TR" dirty="0" err="1"/>
              <a:t>Arasınav</a:t>
            </a:r>
            <a:r>
              <a:rPr lang="tr-TR" dirty="0"/>
              <a:t> notu</a:t>
            </a:r>
          </a:p>
          <a:p>
            <a:pPr marL="274320" lvl="1" indent="0">
              <a:buNone/>
            </a:pPr>
            <a:r>
              <a:rPr lang="tr-TR" dirty="0" err="1"/>
              <a:t>Yarıyılsonu</a:t>
            </a:r>
            <a:r>
              <a:rPr lang="tr-TR" dirty="0"/>
              <a:t> sınav notu</a:t>
            </a:r>
          </a:p>
          <a:p>
            <a:pPr marL="0" indent="0">
              <a:buNone/>
            </a:pPr>
            <a:r>
              <a:rPr lang="tr-TR" b="1" dirty="0"/>
              <a:t>Çıktılar:</a:t>
            </a:r>
          </a:p>
          <a:p>
            <a:pPr marL="274320" lvl="1" indent="0">
              <a:buNone/>
            </a:pPr>
            <a:r>
              <a:rPr lang="tr-TR" dirty="0"/>
              <a:t>Ağırlıklı ortalama</a:t>
            </a:r>
          </a:p>
          <a:p>
            <a:pPr marL="274320" lvl="1" indent="0">
              <a:buNone/>
            </a:pPr>
            <a:r>
              <a:rPr lang="tr-TR" dirty="0"/>
              <a:t>" Öğrenci Dersten Geçti" </a:t>
            </a:r>
          </a:p>
          <a:p>
            <a:pPr marL="274320" lvl="1" indent="0">
              <a:buNone/>
            </a:pPr>
            <a:r>
              <a:rPr lang="tr-TR" dirty="0"/>
              <a:t>" Öğrenci Dersten Kaldı"</a:t>
            </a:r>
          </a:p>
          <a:p>
            <a:pPr marL="0" indent="0">
              <a:buNone/>
            </a:pPr>
            <a:r>
              <a:rPr lang="tr-TR" b="1" dirty="0"/>
              <a:t>İlişki:</a:t>
            </a:r>
          </a:p>
          <a:p>
            <a:pPr marL="274320" lvl="1" indent="0">
              <a:buNone/>
            </a:pPr>
            <a:r>
              <a:rPr lang="tr-TR" dirty="0"/>
              <a:t>Ağırlıklı Ortalama=</a:t>
            </a:r>
            <a:r>
              <a:rPr lang="tr-TR" dirty="0" err="1"/>
              <a:t>Arasınav</a:t>
            </a:r>
            <a:r>
              <a:rPr lang="tr-TR" dirty="0"/>
              <a:t> Notu X 0,40 + </a:t>
            </a:r>
            <a:r>
              <a:rPr lang="tr-TR" dirty="0" err="1"/>
              <a:t>Yarıyılsonu</a:t>
            </a:r>
            <a:r>
              <a:rPr lang="tr-TR" dirty="0"/>
              <a:t> notu X 0,60</a:t>
            </a:r>
          </a:p>
          <a:p>
            <a:pPr marL="274320" lvl="1" indent="0">
              <a:buNone/>
            </a:pPr>
            <a:r>
              <a:rPr lang="tr-TR" dirty="0"/>
              <a:t>Ağırlıklı Ortalama &gt;= 60 =&gt; "Öğrenci Dersten Geçti" Ağırlıklı Ortalama &lt; 60 =&gt; "Öğrenci Dersten Kaldı«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</p:txBody>
      </p:sp>
    </p:spTree>
    <p:extLst>
      <p:ext uri="{BB962C8B-B14F-4D97-AF65-F5344CB8AC3E}">
        <p14:creationId xmlns:p14="http://schemas.microsoft.com/office/powerpoint/2010/main" val="1679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1.ÖRNEK: ALGORİTMA ve AKIŞ DİYAGRAMI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196D41A-446F-436C-AF72-2481A777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vize, final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 err="1"/>
              <a:t>aortalama</a:t>
            </a:r>
            <a:r>
              <a:rPr lang="tr-TR" sz="1400" dirty="0"/>
              <a:t> =vize X 0,40 + final X 0.60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</a:t>
            </a:r>
            <a:r>
              <a:rPr lang="tr-TR" sz="1400" dirty="0" err="1"/>
              <a:t>aortalama</a:t>
            </a:r>
            <a:r>
              <a:rPr lang="tr-TR" sz="1400" dirty="0"/>
              <a:t> &gt;= 60 İSE </a:t>
            </a:r>
            <a:br>
              <a:rPr lang="tr-TR" sz="1400" dirty="0"/>
            </a:br>
            <a:r>
              <a:rPr lang="tr-TR" sz="1400" dirty="0"/>
              <a:t>        YAZ " Öğrenci Dersten Geçti "</a:t>
            </a:r>
            <a:br>
              <a:rPr lang="tr-TR" sz="1400" dirty="0"/>
            </a:br>
            <a:r>
              <a:rPr lang="tr-TR" sz="1400" dirty="0"/>
              <a:t>DEĞİLSE </a:t>
            </a:r>
            <a:br>
              <a:rPr lang="tr-TR" sz="1400" dirty="0"/>
            </a:br>
            <a:r>
              <a:rPr lang="tr-TR" sz="1400" dirty="0"/>
              <a:t>        YAZ " Öğrenci Dersten Kaldı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  <a:br>
              <a:rPr lang="tr-TR" sz="1400" dirty="0"/>
            </a:br>
            <a:endParaRPr lang="tr-TR" sz="1400" dirty="0"/>
          </a:p>
          <a:p>
            <a:pPr algn="ctr"/>
            <a:r>
              <a:rPr lang="tr-TR" sz="1600" i="1" dirty="0"/>
              <a:t>Akış Diyagramını çiziniz ve</a:t>
            </a:r>
            <a:r>
              <a:rPr lang="tr-TR" dirty="0"/>
              <a:t> C kodunu yazınız.</a:t>
            </a:r>
          </a:p>
        </p:txBody>
      </p:sp>
      <p:sp>
        <p:nvSpPr>
          <p:cNvPr id="6" name="Akış Çizelgesi: Sonlandırıcı 5">
            <a:extLst>
              <a:ext uri="{FF2B5EF4-FFF2-40B4-BE49-F238E27FC236}">
                <a16:creationId xmlns:a16="http://schemas.microsoft.com/office/drawing/2014/main" id="{73A3A5A8-61DA-447B-83B1-28A9278592A8}"/>
              </a:ext>
            </a:extLst>
          </p:cNvPr>
          <p:cNvSpPr/>
          <p:nvPr/>
        </p:nvSpPr>
        <p:spPr>
          <a:xfrm>
            <a:off x="3499970" y="538532"/>
            <a:ext cx="1444284" cy="446684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Başla</a:t>
            </a:r>
            <a:endParaRPr lang="tr-TR" dirty="0">
              <a:ln w="0">
                <a:noFill/>
              </a:ln>
              <a:solidFill>
                <a:schemeClr val="tx1"/>
              </a:solidFill>
              <a:latin typeface="Outfit" pitchFamily="2" charset="0"/>
            </a:endParaRPr>
          </a:p>
        </p:txBody>
      </p:sp>
      <p:sp>
        <p:nvSpPr>
          <p:cNvPr id="8" name="Akış Çizelgesi: El İle Girdi 7">
            <a:extLst>
              <a:ext uri="{FF2B5EF4-FFF2-40B4-BE49-F238E27FC236}">
                <a16:creationId xmlns:a16="http://schemas.microsoft.com/office/drawing/2014/main" id="{5762E3E6-D5E4-436B-B750-C0ED5A14969D}"/>
              </a:ext>
            </a:extLst>
          </p:cNvPr>
          <p:cNvSpPr/>
          <p:nvPr/>
        </p:nvSpPr>
        <p:spPr>
          <a:xfrm>
            <a:off x="3499970" y="1246026"/>
            <a:ext cx="1444284" cy="561975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Vize, Final</a:t>
            </a:r>
          </a:p>
        </p:txBody>
      </p:sp>
      <p:sp>
        <p:nvSpPr>
          <p:cNvPr id="9" name="Akış Çizelgesi: Sonlandırıcı 8">
            <a:extLst>
              <a:ext uri="{FF2B5EF4-FFF2-40B4-BE49-F238E27FC236}">
                <a16:creationId xmlns:a16="http://schemas.microsoft.com/office/drawing/2014/main" id="{433EBAF3-463F-41E4-8877-064ACC8D6C63}"/>
              </a:ext>
            </a:extLst>
          </p:cNvPr>
          <p:cNvSpPr/>
          <p:nvPr/>
        </p:nvSpPr>
        <p:spPr>
          <a:xfrm>
            <a:off x="3521273" y="4979535"/>
            <a:ext cx="1444284" cy="455959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Dur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165C935F-15F1-408E-B55B-9F40ECF08F4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222112" y="985216"/>
            <a:ext cx="0" cy="317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E4D2A47-1708-4DE7-9A47-4F47485C84B8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4211692" y="1808001"/>
            <a:ext cx="10420" cy="295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kış Çizelgesi: Karar 18">
            <a:extLst>
              <a:ext uri="{FF2B5EF4-FFF2-40B4-BE49-F238E27FC236}">
                <a16:creationId xmlns:a16="http://schemas.microsoft.com/office/drawing/2014/main" id="{F30F5294-AAEC-41DF-A2A1-B51F644A1BB0}"/>
              </a:ext>
            </a:extLst>
          </p:cNvPr>
          <p:cNvSpPr/>
          <p:nvPr/>
        </p:nvSpPr>
        <p:spPr>
          <a:xfrm>
            <a:off x="2965807" y="3284974"/>
            <a:ext cx="2491768" cy="52120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Aortalama</a:t>
            </a: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&gt;60</a:t>
            </a: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A86F43C2-50B0-4726-95E4-7C18F5DCBF82}"/>
              </a:ext>
            </a:extLst>
          </p:cNvPr>
          <p:cNvCxnSpPr>
            <a:cxnSpLocks/>
            <a:stCxn id="54" idx="2"/>
            <a:endCxn id="9" idx="3"/>
          </p:cNvCxnSpPr>
          <p:nvPr/>
        </p:nvCxnSpPr>
        <p:spPr>
          <a:xfrm rot="5400000">
            <a:off x="4987667" y="4625541"/>
            <a:ext cx="559865" cy="6040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B82FB8A-0E6B-43BE-BA16-80CE1E77E58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4211691" y="2917187"/>
            <a:ext cx="1" cy="36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E273DF72-3F43-4984-B29A-08991F7955B3}"/>
              </a:ext>
            </a:extLst>
          </p:cNvPr>
          <p:cNvSpPr/>
          <p:nvPr/>
        </p:nvSpPr>
        <p:spPr>
          <a:xfrm>
            <a:off x="3308458" y="2103849"/>
            <a:ext cx="1806467" cy="81333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Aortalama</a:t>
            </a: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=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Vize x 0,4+ Final x0,60</a:t>
            </a:r>
          </a:p>
        </p:txBody>
      </p:sp>
      <p:sp>
        <p:nvSpPr>
          <p:cNvPr id="54" name="Akış Çizelgesi: Görüntüleme 53">
            <a:extLst>
              <a:ext uri="{FF2B5EF4-FFF2-40B4-BE49-F238E27FC236}">
                <a16:creationId xmlns:a16="http://schemas.microsoft.com/office/drawing/2014/main" id="{37F4CCC0-EC1A-46C1-AFC9-DFFC864D5F30}"/>
              </a:ext>
            </a:extLst>
          </p:cNvPr>
          <p:cNvSpPr/>
          <p:nvPr/>
        </p:nvSpPr>
        <p:spPr>
          <a:xfrm>
            <a:off x="4724148" y="4191690"/>
            <a:ext cx="1690984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Öğrenci Dersten Kaldı</a:t>
            </a:r>
          </a:p>
        </p:txBody>
      </p:sp>
      <p:sp>
        <p:nvSpPr>
          <p:cNvPr id="55" name="Akış Çizelgesi: Görüntüleme 54">
            <a:extLst>
              <a:ext uri="{FF2B5EF4-FFF2-40B4-BE49-F238E27FC236}">
                <a16:creationId xmlns:a16="http://schemas.microsoft.com/office/drawing/2014/main" id="{6F6CF007-0EDC-42B2-883F-DD4EE0C3E708}"/>
              </a:ext>
            </a:extLst>
          </p:cNvPr>
          <p:cNvSpPr/>
          <p:nvPr/>
        </p:nvSpPr>
        <p:spPr>
          <a:xfrm>
            <a:off x="1879732" y="4172870"/>
            <a:ext cx="1690984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Öğrenci Dersten Geçti</a:t>
            </a:r>
          </a:p>
        </p:txBody>
      </p:sp>
      <p:cxnSp>
        <p:nvCxnSpPr>
          <p:cNvPr id="56" name="Bağlayıcı: Dirsek 55">
            <a:extLst>
              <a:ext uri="{FF2B5EF4-FFF2-40B4-BE49-F238E27FC236}">
                <a16:creationId xmlns:a16="http://schemas.microsoft.com/office/drawing/2014/main" id="{1981E8C1-2FD7-4C5A-991F-2BED2DCBF9E8}"/>
              </a:ext>
            </a:extLst>
          </p:cNvPr>
          <p:cNvCxnSpPr>
            <a:cxnSpLocks/>
            <a:stCxn id="19" idx="3"/>
            <a:endCxn id="54" idx="0"/>
          </p:cNvCxnSpPr>
          <p:nvPr/>
        </p:nvCxnSpPr>
        <p:spPr>
          <a:xfrm>
            <a:off x="5457575" y="3545576"/>
            <a:ext cx="112065" cy="646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Bağlayıcı: Dirsek 59">
            <a:extLst>
              <a:ext uri="{FF2B5EF4-FFF2-40B4-BE49-F238E27FC236}">
                <a16:creationId xmlns:a16="http://schemas.microsoft.com/office/drawing/2014/main" id="{922C9C5D-D55D-4E45-9C1C-4AC2B31993F6}"/>
              </a:ext>
            </a:extLst>
          </p:cNvPr>
          <p:cNvCxnSpPr>
            <a:cxnSpLocks/>
            <a:stCxn id="19" idx="1"/>
            <a:endCxn id="55" idx="0"/>
          </p:cNvCxnSpPr>
          <p:nvPr/>
        </p:nvCxnSpPr>
        <p:spPr>
          <a:xfrm rot="10800000" flipV="1">
            <a:off x="2725225" y="3545576"/>
            <a:ext cx="240583" cy="6272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A48EBA94-A08E-4594-83DD-02D96D32AC24}"/>
              </a:ext>
            </a:extLst>
          </p:cNvPr>
          <p:cNvCxnSpPr>
            <a:cxnSpLocks/>
            <a:stCxn id="55" idx="2"/>
            <a:endCxn id="9" idx="1"/>
          </p:cNvCxnSpPr>
          <p:nvPr/>
        </p:nvCxnSpPr>
        <p:spPr>
          <a:xfrm rot="16200000" flipH="1">
            <a:off x="2833906" y="4520147"/>
            <a:ext cx="578685" cy="7960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2FFAFE05-68F8-4DDC-A37A-0295A7433780}"/>
              </a:ext>
            </a:extLst>
          </p:cNvPr>
          <p:cNvSpPr txBox="1"/>
          <p:nvPr/>
        </p:nvSpPr>
        <p:spPr>
          <a:xfrm>
            <a:off x="2070694" y="3689424"/>
            <a:ext cx="648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Evet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8BC2025F-7FFA-4271-8408-0F4548F0A4FD}"/>
              </a:ext>
            </a:extLst>
          </p:cNvPr>
          <p:cNvSpPr txBox="1"/>
          <p:nvPr/>
        </p:nvSpPr>
        <p:spPr>
          <a:xfrm>
            <a:off x="5605978" y="3689424"/>
            <a:ext cx="648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Hayır</a:t>
            </a:r>
          </a:p>
        </p:txBody>
      </p:sp>
    </p:spTree>
    <p:extLst>
      <p:ext uri="{BB962C8B-B14F-4D97-AF65-F5344CB8AC3E}">
        <p14:creationId xmlns:p14="http://schemas.microsoft.com/office/powerpoint/2010/main" val="23693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tamsayının sıfır, pozitif ya da negatif olup olmadığını bulan </a:t>
            </a:r>
            <a:r>
              <a:rPr lang="tr-TR" sz="2100" b="1" dirty="0" err="1"/>
              <a:t>bulan</a:t>
            </a:r>
            <a:r>
              <a:rPr lang="tr-TR" sz="2100" b="1" dirty="0"/>
              <a:t> algoritma ve akış diyagramını tasarlayınız</a:t>
            </a:r>
          </a:p>
          <a:p>
            <a:r>
              <a:rPr lang="tr-TR" sz="2100" dirty="0"/>
              <a:t>Bu problemde kullanıcının dışarıdan girdi olarak verdiği değerin pozitif, negatif ya da sıfır olup olmadığı bulunmak istenmektedir. </a:t>
            </a:r>
          </a:p>
          <a:p>
            <a:r>
              <a:rPr lang="tr-TR" sz="2100" dirty="0"/>
              <a:t>Öncelikle pozitif ve negatif sayıların tanımının bilinmesi zorunludur. </a:t>
            </a:r>
          </a:p>
          <a:p>
            <a:r>
              <a:rPr lang="tr-TR" sz="2100" dirty="0"/>
              <a:t>Bilindiği gibi sıfırdan büyük sayılara pozitif, küçüklere de negatif denmektedir. </a:t>
            </a:r>
          </a:p>
          <a:p>
            <a:r>
              <a:rPr lang="tr-TR" sz="2100" dirty="0"/>
              <a:t>Verilen sayının sıfırdan büyük ya da küçük olma durumu sorgulanırsa problem çözülebilir.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0358BA7-8D61-4B7D-B6B7-A3C89310A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ANALİZ</a:t>
            </a:r>
          </a:p>
          <a:p>
            <a:pPr marL="0" indent="0">
              <a:buNone/>
            </a:pPr>
            <a:r>
              <a:rPr lang="tr-TR" dirty="0"/>
              <a:t>Girdiler:</a:t>
            </a:r>
          </a:p>
          <a:p>
            <a:pPr marL="0" indent="0">
              <a:buNone/>
            </a:pPr>
            <a:r>
              <a:rPr lang="tr-TR" dirty="0"/>
              <a:t>Sayı</a:t>
            </a:r>
          </a:p>
          <a:p>
            <a:pPr marL="0" indent="0">
              <a:buNone/>
            </a:pPr>
            <a:r>
              <a:rPr lang="tr-TR" dirty="0"/>
              <a:t>Çıktılar:</a:t>
            </a:r>
          </a:p>
          <a:p>
            <a:pPr marL="0" indent="0">
              <a:buNone/>
            </a:pPr>
            <a:r>
              <a:rPr lang="tr-TR" dirty="0"/>
              <a:t>"Bu sayı Pozitiftir " </a:t>
            </a:r>
          </a:p>
          <a:p>
            <a:pPr marL="0" indent="0">
              <a:buNone/>
            </a:pPr>
            <a:r>
              <a:rPr lang="tr-TR" dirty="0"/>
              <a:t>"Bu sayı Negatiftir'' </a:t>
            </a:r>
          </a:p>
          <a:p>
            <a:pPr marL="0" indent="0">
              <a:buNone/>
            </a:pPr>
            <a:r>
              <a:rPr lang="tr-TR" dirty="0"/>
              <a:t>"Bu sayı Sıfırdır“</a:t>
            </a:r>
          </a:p>
          <a:p>
            <a:pPr marL="0" indent="0">
              <a:buNone/>
            </a:pPr>
            <a:r>
              <a:rPr lang="tr-TR" dirty="0"/>
              <a:t>İlişki:</a:t>
            </a:r>
          </a:p>
          <a:p>
            <a:pPr marL="0" indent="0">
              <a:buNone/>
            </a:pPr>
            <a:r>
              <a:rPr lang="tr-TR" dirty="0"/>
              <a:t>Sayı &gt;0 =&gt; "Bu sayı Pozitiftir " </a:t>
            </a:r>
          </a:p>
          <a:p>
            <a:pPr marL="0" indent="0">
              <a:buNone/>
            </a:pPr>
            <a:r>
              <a:rPr lang="tr-TR" dirty="0"/>
              <a:t>Sayı &lt;0 =&gt; "Bu sayı Negatiftir" </a:t>
            </a:r>
          </a:p>
          <a:p>
            <a:pPr marL="0" indent="0">
              <a:buNone/>
            </a:pPr>
            <a:r>
              <a:rPr lang="tr-TR" dirty="0"/>
              <a:t>Sayı =0 =&gt;"Bu sayı Sıfırdır "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25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2.ÖRNEK:</a:t>
            </a:r>
            <a:br>
              <a:rPr lang="tr-TR" dirty="0"/>
            </a:br>
            <a:r>
              <a:rPr lang="tr-TR" dirty="0"/>
              <a:t>ALGORİTMA VE AKIŞ DİYAGRAMI 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5675461F-0A24-4933-88F5-C97C5C2FD1C3}"/>
              </a:ext>
            </a:extLst>
          </p:cNvPr>
          <p:cNvGrpSpPr/>
          <p:nvPr/>
        </p:nvGrpSpPr>
        <p:grpSpPr>
          <a:xfrm>
            <a:off x="754543" y="352839"/>
            <a:ext cx="6439638" cy="6006305"/>
            <a:chOff x="2365695" y="386028"/>
            <a:chExt cx="4671945" cy="4594357"/>
          </a:xfrm>
        </p:grpSpPr>
        <p:sp>
          <p:nvSpPr>
            <p:cNvPr id="35" name="Akış Çizelgesi: Sonlandırıcı 34">
              <a:extLst>
                <a:ext uri="{FF2B5EF4-FFF2-40B4-BE49-F238E27FC236}">
                  <a16:creationId xmlns:a16="http://schemas.microsoft.com/office/drawing/2014/main" id="{F57CE72C-5D65-497C-9629-F0E9829B7A60}"/>
                </a:ext>
              </a:extLst>
            </p:cNvPr>
            <p:cNvSpPr/>
            <p:nvPr/>
          </p:nvSpPr>
          <p:spPr>
            <a:xfrm>
              <a:off x="2365695" y="386028"/>
              <a:ext cx="1512000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6" name="Akış Çizelgesi: El İle Girdi 35">
              <a:extLst>
                <a:ext uri="{FF2B5EF4-FFF2-40B4-BE49-F238E27FC236}">
                  <a16:creationId xmlns:a16="http://schemas.microsoft.com/office/drawing/2014/main" id="{BD91DD34-5692-4B29-8593-84B324D1B4AC}"/>
                </a:ext>
              </a:extLst>
            </p:cNvPr>
            <p:cNvSpPr/>
            <p:nvPr/>
          </p:nvSpPr>
          <p:spPr>
            <a:xfrm>
              <a:off x="2365695" y="934549"/>
              <a:ext cx="1512000" cy="360000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7" name="Akış Çizelgesi: Sonlandırıcı 36">
              <a:extLst>
                <a:ext uri="{FF2B5EF4-FFF2-40B4-BE49-F238E27FC236}">
                  <a16:creationId xmlns:a16="http://schemas.microsoft.com/office/drawing/2014/main" id="{2F420E18-D1EA-4185-BF9D-326DD2F3CFC8}"/>
                </a:ext>
              </a:extLst>
            </p:cNvPr>
            <p:cNvSpPr/>
            <p:nvPr/>
          </p:nvSpPr>
          <p:spPr>
            <a:xfrm>
              <a:off x="5744141" y="4620385"/>
              <a:ext cx="1084498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00E9AB4-FC41-413C-A492-D72F57E3DE6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3121695" y="746028"/>
              <a:ext cx="0" cy="224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9A8DC5B9-3F91-425F-8E6C-3EEBF0D3A247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>
              <a:off x="3121695" y="1294549"/>
              <a:ext cx="0" cy="240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kış Çizelgesi: Karar 39">
              <a:extLst>
                <a:ext uri="{FF2B5EF4-FFF2-40B4-BE49-F238E27FC236}">
                  <a16:creationId xmlns:a16="http://schemas.microsoft.com/office/drawing/2014/main" id="{107E70DA-5E67-4BBA-8308-EAAED2392B45}"/>
                </a:ext>
              </a:extLst>
            </p:cNvPr>
            <p:cNvSpPr/>
            <p:nvPr/>
          </p:nvSpPr>
          <p:spPr>
            <a:xfrm>
              <a:off x="2365695" y="153485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1" name="Akış Çizelgesi: Görüntüleme 40">
              <a:extLst>
                <a:ext uri="{FF2B5EF4-FFF2-40B4-BE49-F238E27FC236}">
                  <a16:creationId xmlns:a16="http://schemas.microsoft.com/office/drawing/2014/main" id="{B81064B5-6370-4E39-A430-F814D590F1EE}"/>
                </a:ext>
              </a:extLst>
            </p:cNvPr>
            <p:cNvSpPr/>
            <p:nvPr/>
          </p:nvSpPr>
          <p:spPr>
            <a:xfrm>
              <a:off x="3433336" y="1906316"/>
              <a:ext cx="1511999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158188D4-0F9D-433C-95BC-28C3F0018E07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 rot="16200000" flipH="1">
              <a:off x="4072290" y="2383362"/>
              <a:ext cx="234329" cy="23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Bağlayıcı: Dirsek 42">
              <a:extLst>
                <a:ext uri="{FF2B5EF4-FFF2-40B4-BE49-F238E27FC236}">
                  <a16:creationId xmlns:a16="http://schemas.microsoft.com/office/drawing/2014/main" id="{6B8CFEA2-C7BA-40A5-879E-13CFD150F570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>
              <a:off x="3877695" y="1714855"/>
              <a:ext cx="311641" cy="19146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kış Çizelgesi: Karar 43">
              <a:extLst>
                <a:ext uri="{FF2B5EF4-FFF2-40B4-BE49-F238E27FC236}">
                  <a16:creationId xmlns:a16="http://schemas.microsoft.com/office/drawing/2014/main" id="{BFD90E39-53AC-43BD-B9CB-9F67E729EAF8}"/>
                </a:ext>
              </a:extLst>
            </p:cNvPr>
            <p:cNvSpPr/>
            <p:nvPr/>
          </p:nvSpPr>
          <p:spPr>
            <a:xfrm>
              <a:off x="3433572" y="250064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5" name="Akış Çizelgesi: Görüntüleme 44">
              <a:extLst>
                <a:ext uri="{FF2B5EF4-FFF2-40B4-BE49-F238E27FC236}">
                  <a16:creationId xmlns:a16="http://schemas.microsoft.com/office/drawing/2014/main" id="{8A80FC47-9C57-4E3E-AF69-D8E5AD203747}"/>
                </a:ext>
              </a:extLst>
            </p:cNvPr>
            <p:cNvSpPr/>
            <p:nvPr/>
          </p:nvSpPr>
          <p:spPr>
            <a:xfrm>
              <a:off x="4439530" y="2993046"/>
              <a:ext cx="1508711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72E242C-D304-4F98-AAA0-265546DC45A5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rot="5400000">
              <a:off x="5069774" y="3475514"/>
              <a:ext cx="246581" cy="164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78C4B57F-2B32-4833-8A99-C9436FACB68E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4945572" y="2680645"/>
              <a:ext cx="248314" cy="31240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kış Çizelgesi: Karar 47">
              <a:extLst>
                <a:ext uri="{FF2B5EF4-FFF2-40B4-BE49-F238E27FC236}">
                  <a16:creationId xmlns:a16="http://schemas.microsoft.com/office/drawing/2014/main" id="{A1FECFAA-D0FB-47F6-976E-B3F3D71880B8}"/>
                </a:ext>
              </a:extLst>
            </p:cNvPr>
            <p:cNvSpPr/>
            <p:nvPr/>
          </p:nvSpPr>
          <p:spPr>
            <a:xfrm>
              <a:off x="4436241" y="3599627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Sayı==0</a:t>
              </a:r>
            </a:p>
          </p:txBody>
        </p:sp>
        <p:sp>
          <p:nvSpPr>
            <p:cNvPr id="49" name="Akış Çizelgesi: Görüntüleme 48">
              <a:extLst>
                <a:ext uri="{FF2B5EF4-FFF2-40B4-BE49-F238E27FC236}">
                  <a16:creationId xmlns:a16="http://schemas.microsoft.com/office/drawing/2014/main" id="{85E7D238-EFF3-4D49-ABB1-B079F873406B}"/>
                </a:ext>
              </a:extLst>
            </p:cNvPr>
            <p:cNvSpPr/>
            <p:nvPr/>
          </p:nvSpPr>
          <p:spPr>
            <a:xfrm>
              <a:off x="5542805" y="4059533"/>
              <a:ext cx="1494835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50" name="Bağlayıcı: Dirsek 49">
              <a:extLst>
                <a:ext uri="{FF2B5EF4-FFF2-40B4-BE49-F238E27FC236}">
                  <a16:creationId xmlns:a16="http://schemas.microsoft.com/office/drawing/2014/main" id="{ED562BF2-7AED-40B2-9531-5A7E38E8E1FB}"/>
                </a:ext>
              </a:extLst>
            </p:cNvPr>
            <p:cNvCxnSpPr>
              <a:cxnSpLocks/>
              <a:stCxn id="49" idx="2"/>
              <a:endCxn id="37" idx="0"/>
            </p:cNvCxnSpPr>
            <p:nvPr/>
          </p:nvCxnSpPr>
          <p:spPr>
            <a:xfrm rot="5400000">
              <a:off x="6187881" y="4518043"/>
              <a:ext cx="200852" cy="383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4D1DD0FE-EFC6-441E-BBAE-3FE8DF1464BC}"/>
                </a:ext>
              </a:extLst>
            </p:cNvPr>
            <p:cNvCxnSpPr>
              <a:cxnSpLocks/>
              <a:stCxn id="48" idx="3"/>
              <a:endCxn id="49" idx="0"/>
            </p:cNvCxnSpPr>
            <p:nvPr/>
          </p:nvCxnSpPr>
          <p:spPr>
            <a:xfrm>
              <a:off x="5948241" y="3779627"/>
              <a:ext cx="341982" cy="2799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B0AA195E-D242-4B26-9938-9DA8DB4EE69E}"/>
                </a:ext>
              </a:extLst>
            </p:cNvPr>
            <p:cNvSpPr txBox="1"/>
            <p:nvPr/>
          </p:nvSpPr>
          <p:spPr>
            <a:xfrm>
              <a:off x="2631573" y="1875532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B4A04383-D24A-426F-AA61-3B88A9AA5B4C}"/>
                </a:ext>
              </a:extLst>
            </p:cNvPr>
            <p:cNvSpPr txBox="1"/>
            <p:nvPr/>
          </p:nvSpPr>
          <p:spPr>
            <a:xfrm>
              <a:off x="4881332" y="2446315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F40BA3C7-D51D-4ED8-B1C4-E05333FABDA4}"/>
                </a:ext>
              </a:extLst>
            </p:cNvPr>
            <p:cNvSpPr txBox="1"/>
            <p:nvPr/>
          </p:nvSpPr>
          <p:spPr>
            <a:xfrm>
              <a:off x="5913024" y="355933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6" name="Bağlayıcı: Dirsek 55">
              <a:extLst>
                <a:ext uri="{FF2B5EF4-FFF2-40B4-BE49-F238E27FC236}">
                  <a16:creationId xmlns:a16="http://schemas.microsoft.com/office/drawing/2014/main" id="{AD1F941D-5B20-4F55-B14B-15C6161D9772}"/>
                </a:ext>
              </a:extLst>
            </p:cNvPr>
            <p:cNvCxnSpPr>
              <a:cxnSpLocks/>
              <a:stCxn id="40" idx="2"/>
              <a:endCxn id="44" idx="1"/>
            </p:cNvCxnSpPr>
            <p:nvPr/>
          </p:nvCxnSpPr>
          <p:spPr>
            <a:xfrm rot="16200000" flipH="1">
              <a:off x="2884738" y="2131811"/>
              <a:ext cx="785790" cy="31187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Bağlayıcı: Dirsek 56">
              <a:extLst>
                <a:ext uri="{FF2B5EF4-FFF2-40B4-BE49-F238E27FC236}">
                  <a16:creationId xmlns:a16="http://schemas.microsoft.com/office/drawing/2014/main" id="{5D3E88B1-3492-4C1B-ACC0-C681D364C936}"/>
                </a:ext>
              </a:extLst>
            </p:cNvPr>
            <p:cNvCxnSpPr>
              <a:cxnSpLocks/>
              <a:stCxn id="44" idx="2"/>
              <a:endCxn id="48" idx="1"/>
            </p:cNvCxnSpPr>
            <p:nvPr/>
          </p:nvCxnSpPr>
          <p:spPr>
            <a:xfrm rot="16200000" flipH="1">
              <a:off x="3853415" y="3196801"/>
              <a:ext cx="918982" cy="2466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Bağlayıcı: Dirsek 57">
              <a:extLst>
                <a:ext uri="{FF2B5EF4-FFF2-40B4-BE49-F238E27FC236}">
                  <a16:creationId xmlns:a16="http://schemas.microsoft.com/office/drawing/2014/main" id="{4ABBE2F6-34C4-4F08-9E77-3259A19AF01D}"/>
                </a:ext>
              </a:extLst>
            </p:cNvPr>
            <p:cNvCxnSpPr>
              <a:cxnSpLocks/>
              <a:stCxn id="48" idx="2"/>
              <a:endCxn id="37" idx="1"/>
            </p:cNvCxnSpPr>
            <p:nvPr/>
          </p:nvCxnSpPr>
          <p:spPr>
            <a:xfrm rot="16200000" flipH="1">
              <a:off x="5047812" y="4104056"/>
              <a:ext cx="840758" cy="5519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CEC0D092-0AB2-4AC1-9868-59B00C261FF3}"/>
                </a:ext>
              </a:extLst>
            </p:cNvPr>
            <p:cNvSpPr txBox="1"/>
            <p:nvPr/>
          </p:nvSpPr>
          <p:spPr>
            <a:xfrm>
              <a:off x="3808078" y="147504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A3210841-4EBD-4DB1-9318-942EB18A9016}"/>
                </a:ext>
              </a:extLst>
            </p:cNvPr>
            <p:cNvSpPr txBox="1"/>
            <p:nvPr/>
          </p:nvSpPr>
          <p:spPr>
            <a:xfrm>
              <a:off x="3703328" y="2814637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E6BA4592-51FA-413E-90DB-7C24FC32A497}"/>
                </a:ext>
              </a:extLst>
            </p:cNvPr>
            <p:cNvSpPr txBox="1"/>
            <p:nvPr/>
          </p:nvSpPr>
          <p:spPr>
            <a:xfrm>
              <a:off x="4706050" y="3929209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719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188B8-44AC-44A6-9712-65A74B7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  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//4-pozitif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"Pozitif\n";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&lt;0)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//?-negatif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"Negatif\n";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==0)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//?-sıfır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Sifir</a:t>
            </a:r>
            <a:r>
              <a:rPr lang="tr-TR" dirty="0">
                <a:latin typeface="Consolas" panose="020B0609020204030204" pitchFamily="49" charset="0"/>
              </a:rPr>
              <a:t>\n";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Eğer bunların dışında bir durum olsaydı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 da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olarak yazılacaktı.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ALGORİTMA VE AKIŞ DİYAGRAMI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kullanarak Akış diyagramını çizerek C kodunu yazınız.</a:t>
            </a:r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BC4A0EE-8F21-46B7-B3C7-2B27FEDE346A}"/>
              </a:ext>
            </a:extLst>
          </p:cNvPr>
          <p:cNvGrpSpPr/>
          <p:nvPr/>
        </p:nvGrpSpPr>
        <p:grpSpPr>
          <a:xfrm>
            <a:off x="782479" y="601671"/>
            <a:ext cx="6092454" cy="5028662"/>
            <a:chOff x="1685714" y="864138"/>
            <a:chExt cx="4466854" cy="3562064"/>
          </a:xfrm>
        </p:grpSpPr>
        <p:sp>
          <p:nvSpPr>
            <p:cNvPr id="33" name="Akış Çizelgesi: Sonlandırıcı 32">
              <a:extLst>
                <a:ext uri="{FF2B5EF4-FFF2-40B4-BE49-F238E27FC236}">
                  <a16:creationId xmlns:a16="http://schemas.microsoft.com/office/drawing/2014/main" id="{7F6F1891-DBA5-45EC-9878-9F386DB9C7F0}"/>
                </a:ext>
              </a:extLst>
            </p:cNvPr>
            <p:cNvSpPr/>
            <p:nvPr/>
          </p:nvSpPr>
          <p:spPr>
            <a:xfrm>
              <a:off x="3964332" y="864138"/>
              <a:ext cx="1027046" cy="369813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5" name="Akış Çizelgesi: El İle Girdi 34">
              <a:extLst>
                <a:ext uri="{FF2B5EF4-FFF2-40B4-BE49-F238E27FC236}">
                  <a16:creationId xmlns:a16="http://schemas.microsoft.com/office/drawing/2014/main" id="{A443251B-1792-44F7-AE39-DCA0023BAE95}"/>
                </a:ext>
              </a:extLst>
            </p:cNvPr>
            <p:cNvSpPr/>
            <p:nvPr/>
          </p:nvSpPr>
          <p:spPr>
            <a:xfrm>
              <a:off x="3957466" y="1466943"/>
              <a:ext cx="1033912" cy="421598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6" name="Akış Çizelgesi: Sonlandırıcı 35">
              <a:extLst>
                <a:ext uri="{FF2B5EF4-FFF2-40B4-BE49-F238E27FC236}">
                  <a16:creationId xmlns:a16="http://schemas.microsoft.com/office/drawing/2014/main" id="{9140081A-BD56-4375-B4D0-A7E10C387584}"/>
                </a:ext>
              </a:extLst>
            </p:cNvPr>
            <p:cNvSpPr/>
            <p:nvPr/>
          </p:nvSpPr>
          <p:spPr>
            <a:xfrm>
              <a:off x="3554376" y="4035585"/>
              <a:ext cx="1170006" cy="390617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95F9CDD-BC94-4134-96D4-2ABBF4AF1FD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4474422" y="1233951"/>
              <a:ext cx="3433" cy="275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A37D261-AF09-482A-9E27-2B055A07A790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4474422" y="1888541"/>
              <a:ext cx="0" cy="232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kış Çizelgesi: Karar 38">
              <a:extLst>
                <a:ext uri="{FF2B5EF4-FFF2-40B4-BE49-F238E27FC236}">
                  <a16:creationId xmlns:a16="http://schemas.microsoft.com/office/drawing/2014/main" id="{79EE6D97-0F4B-427C-922E-B7C50993929F}"/>
                </a:ext>
              </a:extLst>
            </p:cNvPr>
            <p:cNvSpPr/>
            <p:nvPr/>
          </p:nvSpPr>
          <p:spPr>
            <a:xfrm>
              <a:off x="3697336" y="2121533"/>
              <a:ext cx="1554172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0" name="Akış Çizelgesi: Görüntüleme 39">
              <a:extLst>
                <a:ext uri="{FF2B5EF4-FFF2-40B4-BE49-F238E27FC236}">
                  <a16:creationId xmlns:a16="http://schemas.microsoft.com/office/drawing/2014/main" id="{57EBB2AF-EDE6-4B7E-B7C9-79914C1A4498}"/>
                </a:ext>
              </a:extLst>
            </p:cNvPr>
            <p:cNvSpPr/>
            <p:nvPr/>
          </p:nvSpPr>
          <p:spPr>
            <a:xfrm>
              <a:off x="4970573" y="3391699"/>
              <a:ext cx="118199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84A6EFCD-3AFA-4F39-B817-D11B8744CF28}"/>
                </a:ext>
              </a:extLst>
            </p:cNvPr>
            <p:cNvCxnSpPr>
              <a:cxnSpLocks/>
              <a:stCxn id="40" idx="2"/>
              <a:endCxn id="36" idx="3"/>
            </p:cNvCxnSpPr>
            <p:nvPr/>
          </p:nvCxnSpPr>
          <p:spPr>
            <a:xfrm rot="5400000">
              <a:off x="4923457" y="3592780"/>
              <a:ext cx="439040" cy="8371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97BE2391-C518-4729-ABDA-25CD19D52927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>
              <a:off x="5251508" y="2389435"/>
              <a:ext cx="310063" cy="100226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kış Çizelgesi: Karar 42">
              <a:extLst>
                <a:ext uri="{FF2B5EF4-FFF2-40B4-BE49-F238E27FC236}">
                  <a16:creationId xmlns:a16="http://schemas.microsoft.com/office/drawing/2014/main" id="{45F49942-D5A8-40D4-A2E8-8EEF8455BF40}"/>
                </a:ext>
              </a:extLst>
            </p:cNvPr>
            <p:cNvSpPr/>
            <p:nvPr/>
          </p:nvSpPr>
          <p:spPr>
            <a:xfrm>
              <a:off x="2374084" y="2709424"/>
              <a:ext cx="1468074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4" name="Akış Çizelgesi: Görüntüleme 43">
              <a:extLst>
                <a:ext uri="{FF2B5EF4-FFF2-40B4-BE49-F238E27FC236}">
                  <a16:creationId xmlns:a16="http://schemas.microsoft.com/office/drawing/2014/main" id="{DAEC83EE-60DB-4064-A2EF-364CC088F7D3}"/>
                </a:ext>
              </a:extLst>
            </p:cNvPr>
            <p:cNvSpPr/>
            <p:nvPr/>
          </p:nvSpPr>
          <p:spPr>
            <a:xfrm>
              <a:off x="1685714" y="3391702"/>
              <a:ext cx="105227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45" name="Bağlayıcı: Dirsek 44">
              <a:extLst>
                <a:ext uri="{FF2B5EF4-FFF2-40B4-BE49-F238E27FC236}">
                  <a16:creationId xmlns:a16="http://schemas.microsoft.com/office/drawing/2014/main" id="{36079D80-5BEF-49DE-92E8-BD2A4E621D8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2663596" y="3340113"/>
              <a:ext cx="439037" cy="134252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57DBF5A-623A-4CAD-9B50-DA70FDF1B224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2211852" y="2977326"/>
              <a:ext cx="162232" cy="41437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Akış Çizelgesi: Görüntüleme 46">
              <a:extLst>
                <a:ext uri="{FF2B5EF4-FFF2-40B4-BE49-F238E27FC236}">
                  <a16:creationId xmlns:a16="http://schemas.microsoft.com/office/drawing/2014/main" id="{E29B863D-9A69-466E-9025-FF93ADC42ABF}"/>
                </a:ext>
              </a:extLst>
            </p:cNvPr>
            <p:cNvSpPr/>
            <p:nvPr/>
          </p:nvSpPr>
          <p:spPr>
            <a:xfrm>
              <a:off x="3494273" y="3391700"/>
              <a:ext cx="1290213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D7150E3C-CDE6-4B99-B2BE-5F4BA4B0BA56}"/>
                </a:ext>
              </a:extLst>
            </p:cNvPr>
            <p:cNvCxnSpPr>
              <a:cxnSpLocks/>
              <a:stCxn id="47" idx="2"/>
              <a:endCxn id="36" idx="0"/>
            </p:cNvCxnSpPr>
            <p:nvPr/>
          </p:nvCxnSpPr>
          <p:spPr>
            <a:xfrm rot="5400000">
              <a:off x="4017515" y="3913720"/>
              <a:ext cx="243730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Bağlayıcı: Dirsek 48">
              <a:extLst>
                <a:ext uri="{FF2B5EF4-FFF2-40B4-BE49-F238E27FC236}">
                  <a16:creationId xmlns:a16="http://schemas.microsoft.com/office/drawing/2014/main" id="{79558CC4-F58E-4422-9D72-B47AAB9FF505}"/>
                </a:ext>
              </a:extLst>
            </p:cNvPr>
            <p:cNvCxnSpPr>
              <a:cxnSpLocks/>
              <a:stCxn id="43" idx="3"/>
              <a:endCxn id="47" idx="0"/>
            </p:cNvCxnSpPr>
            <p:nvPr/>
          </p:nvCxnSpPr>
          <p:spPr>
            <a:xfrm>
              <a:off x="3842158" y="2977326"/>
              <a:ext cx="297222" cy="41437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94A8AB51-83B1-4BA9-8A69-9F42B8263213}"/>
                </a:ext>
              </a:extLst>
            </p:cNvPr>
            <p:cNvSpPr txBox="1"/>
            <p:nvPr/>
          </p:nvSpPr>
          <p:spPr>
            <a:xfrm>
              <a:off x="5099946" y="2141698"/>
              <a:ext cx="6406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90D3E87C-9C3F-4E32-90BD-BC67488595E1}"/>
                </a:ext>
              </a:extLst>
            </p:cNvPr>
            <p:cNvCxnSpPr>
              <a:cxnSpLocks/>
              <a:stCxn id="39" idx="1"/>
              <a:endCxn id="43" idx="0"/>
            </p:cNvCxnSpPr>
            <p:nvPr/>
          </p:nvCxnSpPr>
          <p:spPr>
            <a:xfrm rot="10800000" flipV="1">
              <a:off x="3108122" y="2389434"/>
              <a:ext cx="589215" cy="3199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9ED7B37F-2E2D-4118-A961-4F6B14BDBF32}"/>
                </a:ext>
              </a:extLst>
            </p:cNvPr>
            <p:cNvSpPr txBox="1"/>
            <p:nvPr/>
          </p:nvSpPr>
          <p:spPr>
            <a:xfrm>
              <a:off x="3747835" y="2735237"/>
              <a:ext cx="5437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KOD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&gt;0)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pozitif olup olmadığı 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latin typeface="Consolas" panose="020B0609020204030204" pitchFamily="49" charset="0"/>
              </a:rPr>
              <a:t>   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blokta sayının pozitif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"Pozitif\n";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latin typeface="Consolas" panose="020B0609020204030204" pitchFamily="49" charset="0"/>
              </a:rPr>
              <a:t>}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 blokta sayının 0 dan büyük olmadığını biliyoruz.</a:t>
            </a:r>
            <a:endParaRPr lang="tr-TR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&lt;0)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negatif olduğu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"Negatif\n";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olmadığını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"Sıfır\n";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KOD II BİR BAŞKA KOD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İşaretli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 talimatı(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statement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),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ilk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..else talimatının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else kısmına ait tek bir talimattır.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"Sayı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"Pozitif\n";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&lt;0)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&lt;&lt; "Negatif\n";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&lt;&lt; "Sıfır\n";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çıklama Balonu: Bükülü Çizgi 1">
            <a:extLst>
              <a:ext uri="{FF2B5EF4-FFF2-40B4-BE49-F238E27FC236}">
                <a16:creationId xmlns:a16="http://schemas.microsoft.com/office/drawing/2014/main" id="{475F2968-B8F3-40DA-87B5-2C00557D07E2}"/>
              </a:ext>
            </a:extLst>
          </p:cNvPr>
          <p:cNvSpPr/>
          <p:nvPr/>
        </p:nvSpPr>
        <p:spPr>
          <a:xfrm>
            <a:off x="5978270" y="2056146"/>
            <a:ext cx="1964460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208796"/>
              <a:gd name="adj6" fmla="val -18351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sayının pozitif olduğu test ediliyor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id="{DE1E98E7-49A6-4B51-BBF1-38EDF1E52369}"/>
              </a:ext>
            </a:extLst>
          </p:cNvPr>
          <p:cNvSpPr/>
          <p:nvPr/>
        </p:nvSpPr>
        <p:spPr>
          <a:xfrm>
            <a:off x="5656729" y="2679534"/>
            <a:ext cx="2286001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152623"/>
              <a:gd name="adj6" fmla="val -71893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7" name="Açıklama Balonu: Bükülü Çizgi 6">
            <a:extLst>
              <a:ext uri="{FF2B5EF4-FFF2-40B4-BE49-F238E27FC236}">
                <a16:creationId xmlns:a16="http://schemas.microsoft.com/office/drawing/2014/main" id="{E228B5BA-4836-4B11-AD6F-46051F470C05}"/>
              </a:ext>
            </a:extLst>
          </p:cNvPr>
          <p:cNvSpPr/>
          <p:nvPr/>
        </p:nvSpPr>
        <p:spPr>
          <a:xfrm>
            <a:off x="5271247" y="3371765"/>
            <a:ext cx="2671481" cy="781879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56244"/>
              <a:gd name="adj6" fmla="val -8413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olmadığını biliyoruz ve negatif olup olmadığını test ediyoruz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8" name="Açıklama Balonu: Bükülü Çizgi 7">
            <a:extLst>
              <a:ext uri="{FF2B5EF4-FFF2-40B4-BE49-F238E27FC236}">
                <a16:creationId xmlns:a16="http://schemas.microsoft.com/office/drawing/2014/main" id="{FDA96F7E-39CA-4E61-B286-47C7390A5DEE}"/>
              </a:ext>
            </a:extLst>
          </p:cNvPr>
          <p:cNvSpPr/>
          <p:nvPr/>
        </p:nvSpPr>
        <p:spPr>
          <a:xfrm>
            <a:off x="5656729" y="4223413"/>
            <a:ext cx="2285999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10328"/>
              <a:gd name="adj6" fmla="val -7176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negatif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0" name="Açıklama Balonu: Bükülü Çizgi 9">
            <a:extLst>
              <a:ext uri="{FF2B5EF4-FFF2-40B4-BE49-F238E27FC236}">
                <a16:creationId xmlns:a16="http://schemas.microsoft.com/office/drawing/2014/main" id="{115A4EEF-4AD9-4F39-A7BE-D8D901EF9071}"/>
              </a:ext>
            </a:extLst>
          </p:cNvPr>
          <p:cNvSpPr/>
          <p:nvPr/>
        </p:nvSpPr>
        <p:spPr>
          <a:xfrm>
            <a:off x="5172636" y="4915645"/>
            <a:ext cx="2770092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7448"/>
              <a:gd name="adj6" fmla="val -523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hem pozitif hem de negatif olmadığını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2A6056-908F-ED56-91AB-BC9CAA6803C6}"/>
              </a:ext>
            </a:extLst>
          </p:cNvPr>
          <p:cNvSpPr/>
          <p:nvPr/>
        </p:nvSpPr>
        <p:spPr>
          <a:xfrm rot="19152993">
            <a:off x="1015160" y="2148272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6854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sayının çift mi yoksa tek mi olduğunu bulan c programını yazınız.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Sayıyı giriniz: 20</a:t>
            </a:r>
          </a:p>
          <a:p>
            <a:pPr marL="0" indent="0">
              <a:buNone/>
            </a:pPr>
            <a:r>
              <a:rPr lang="tr-TR" sz="2100" dirty="0"/>
              <a:t>Girilen sayı çifttir.</a:t>
            </a:r>
          </a:p>
          <a:p>
            <a:pPr marL="0" indent="0" algn="ctr">
              <a:buNone/>
            </a:pPr>
            <a:r>
              <a:rPr lang="tr-TR" sz="2100" i="1" dirty="0"/>
              <a:t>Lütfen C Uygulamasını Yazınız</a:t>
            </a:r>
          </a:p>
        </p:txBody>
      </p:sp>
    </p:spTree>
    <p:extLst>
      <p:ext uri="{BB962C8B-B14F-4D97-AF65-F5344CB8AC3E}">
        <p14:creationId xmlns:p14="http://schemas.microsoft.com/office/powerpoint/2010/main" val="155874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tek çift ayrımı yapar*/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</a:rPr>
              <a:t>cout</a:t>
            </a:r>
            <a:r>
              <a:rPr lang="tr-TR" sz="2100" dirty="0">
                <a:latin typeface="Consolas" panose="020B0609020204030204" pitchFamily="49" charset="0"/>
              </a:rPr>
              <a:t> &lt;&lt; "Sayıyı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cin &gt;&gt;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Bir sayı ikiye bölündüğünde kalan 0 ise çifttir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100" dirty="0">
                <a:latin typeface="Consolas" panose="020B0609020204030204" pitchFamily="49" charset="0"/>
              </a:rPr>
              <a:t>( (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 % 2) == 0 ) // Kısaca (sayi%2==0)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/*Şart doğrulandığından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burada kalanın SIFIR olduğu biliniyor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cout</a:t>
            </a:r>
            <a:r>
              <a:rPr lang="tr-TR" sz="2100" dirty="0">
                <a:latin typeface="Consolas" panose="020B0609020204030204" pitchFamily="49" charset="0"/>
              </a:rPr>
              <a:t> &lt;&lt; "Girilen sayı çifttir";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21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kalanın SIFIRDAN FARKLI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cout</a:t>
            </a:r>
            <a:r>
              <a:rPr lang="tr-TR" sz="2100" dirty="0">
                <a:latin typeface="Consolas" panose="020B0609020204030204" pitchFamily="49" charset="0"/>
              </a:rPr>
              <a:t> &lt;&lt; "Girilen sayı tektir";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92DE8A7-1B7E-423B-AA92-6F030F6C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sayının çift mi yoksa tek mi olduğunu bulan c programı.</a:t>
            </a:r>
          </a:p>
          <a:p>
            <a:endParaRPr lang="tr-TR" dirty="0"/>
          </a:p>
          <a:p>
            <a:r>
              <a:rPr lang="tr-TR" b="1" i="1" dirty="0"/>
              <a:t>Programa 14,7 ve -11 ve 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5229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 err="1">
                <a:latin typeface="Consolas" panose="020B0609020204030204" pitchFamily="49" charset="0"/>
              </a:rPr>
              <a:t>Yasiniz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Cinsiyetiniz:</a:t>
            </a:r>
            <a:r>
              <a:rPr lang="en-US" dirty="0">
                <a:latin typeface="Consolas" panose="020B0609020204030204" pitchFamily="49" charset="0"/>
              </a:rPr>
              <a:t>";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cinsiyet;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yas&lt;30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cinsiyet=='k' || cinsiyet=='K'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(cinsiyet=='k' || cinsiyet=='K') &amp;&amp; (yas&lt;30)</a:t>
            </a:r>
            <a:r>
              <a:rPr lang="tr-TR" dirty="0">
                <a:latin typeface="Consolas" panose="020B0609020204030204" pitchFamily="49" charset="0"/>
              </a:rPr>
              <a:t>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 err="1"/>
              <a:t>İf</a:t>
            </a:r>
            <a:r>
              <a:rPr lang="tr-TR" sz="1600" dirty="0"/>
              <a:t> talimatındaki(</a:t>
            </a:r>
            <a:r>
              <a:rPr lang="tr-TR" sz="1600" dirty="0" err="1"/>
              <a:t>statement</a:t>
            </a:r>
            <a:r>
              <a:rPr lang="tr-TR" sz="1600" dirty="0"/>
              <a:t>) koşul ifadesi (</a:t>
            </a:r>
            <a:r>
              <a:rPr lang="tr-TR" sz="1600" dirty="0" err="1"/>
              <a:t>expression</a:t>
            </a:r>
            <a:r>
              <a:rPr lang="tr-TR" sz="1600" dirty="0"/>
              <a:t>) çoğu zaman ilişkisel operatör içerir.</a:t>
            </a:r>
          </a:p>
          <a:p>
            <a:r>
              <a:rPr lang="tr-TR" sz="1600" b="1" dirty="0"/>
              <a:t>Şartlı Ve (&amp;&amp;)</a:t>
            </a:r>
          </a:p>
          <a:p>
            <a:r>
              <a:rPr lang="tr-TR" sz="1600" b="1" dirty="0"/>
              <a:t>Şartlı Veya (||)</a:t>
            </a:r>
          </a:p>
          <a:p>
            <a:r>
              <a:rPr lang="tr-TR" sz="1600" b="1" dirty="0"/>
              <a:t>!</a:t>
            </a:r>
            <a:br>
              <a:rPr lang="tr-TR" sz="1600" b="1" dirty="0"/>
            </a:br>
            <a:br>
              <a:rPr lang="tr-TR" sz="1600" b="1" dirty="0"/>
            </a:br>
            <a:r>
              <a:rPr lang="tr-TR" sz="1600" b="1" dirty="0"/>
              <a:t>&gt;</a:t>
            </a:r>
          </a:p>
          <a:p>
            <a:r>
              <a:rPr lang="tr-TR" sz="1600" b="1" dirty="0"/>
              <a:t>&lt;</a:t>
            </a:r>
          </a:p>
          <a:p>
            <a:r>
              <a:rPr lang="tr-TR" sz="1600" b="1" dirty="0"/>
              <a:t>&gt;=</a:t>
            </a:r>
          </a:p>
          <a:p>
            <a:r>
              <a:rPr lang="tr-TR" sz="1600" b="1" dirty="0"/>
              <a:t>&lt;=</a:t>
            </a:r>
          </a:p>
          <a:p>
            <a:r>
              <a:rPr lang="tr-TR" sz="1600" b="1" dirty="0"/>
              <a:t>==</a:t>
            </a:r>
          </a:p>
          <a:p>
            <a:r>
              <a:rPr lang="tr-TR" sz="1600" b="1" dirty="0"/>
              <a:t>!=</a:t>
            </a:r>
          </a:p>
          <a:p>
            <a:r>
              <a:rPr lang="tr-TR" sz="1600" dirty="0"/>
              <a:t>Yanda kişinin  genç girişimci  olup olmadığını ve Genç kadın girişimciyi belirleyen örnek yer almaktadır.</a:t>
            </a:r>
          </a:p>
          <a:p>
            <a:r>
              <a:rPr lang="tr-TR" sz="1600" b="1" i="1" dirty="0"/>
              <a:t>Programa yaş olarak 10 ve 50  ve cinsiyet olarak </a:t>
            </a:r>
            <a:r>
              <a:rPr lang="tr-TR" sz="1600" b="1" i="1" dirty="0" err="1"/>
              <a:t>e,k,y</a:t>
            </a:r>
            <a:r>
              <a:rPr lang="tr-TR" sz="1600" b="1" i="1" dirty="0"/>
              <a:t> girildiğinde nasıl icra edildiğini analiz ediniz!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5671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Girilen 3 sayıdan büyük olanı bulup ekrana yazan C programını yazınız 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Sayıları giriniz (3 adet): 20 40 10</a:t>
            </a:r>
          </a:p>
          <a:p>
            <a:pPr marL="0" indent="0">
              <a:buNone/>
            </a:pPr>
            <a:r>
              <a:rPr lang="tr-TR" sz="2100" dirty="0"/>
              <a:t>Girilen sayıların en büyüğü= 40</a:t>
            </a:r>
          </a:p>
          <a:p>
            <a:pPr marL="0" indent="0" algn="ctr">
              <a:buNone/>
            </a:pPr>
            <a:r>
              <a:rPr lang="tr-TR" sz="2100" i="1" dirty="0" err="1"/>
              <a:t>Lüften</a:t>
            </a:r>
            <a:r>
              <a:rPr lang="tr-TR" sz="2100" i="1" dirty="0"/>
              <a:t> C Uygulamasını yazınız.</a:t>
            </a:r>
          </a:p>
        </p:txBody>
      </p:sp>
    </p:spTree>
    <p:extLst>
      <p:ext uri="{BB962C8B-B14F-4D97-AF65-F5344CB8AC3E}">
        <p14:creationId xmlns:p14="http://schemas.microsoft.com/office/powerpoint/2010/main" val="267205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sayının en büyüğünü bulur*/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Giriniz (3 Adet):";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cin &gt;&gt; sayi1 &gt;&gt; sayi2 &gt;&gt;sayi3;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(sayi3&gt;sayi1 &amp;&amp; sayi3&gt;sayi2)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Mümkün olan tüm şartlar değerlendirilmelidir!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"Girilen sayıların En Büyüğü:%d",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5062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 bir başka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buyugunu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bulur*/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Giriniz (3 Adet):";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cin &gt;&gt; sayi1 &gt;&gt; sayi2 &gt;&gt;sayi3;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olduğu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olmadığı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 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sayi2’nin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=sayi3;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sayi3’ün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"Girilen </a:t>
            </a:r>
            <a:r>
              <a:rPr lang="tr-TR" sz="1400" dirty="0" err="1">
                <a:latin typeface="Consolas" panose="020B0609020204030204" pitchFamily="49" charset="0"/>
              </a:rPr>
              <a:t>sayilarin</a:t>
            </a:r>
            <a:r>
              <a:rPr lang="tr-TR" sz="1400" dirty="0"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latin typeface="Consolas" panose="020B0609020204030204" pitchFamily="49" charset="0"/>
              </a:rPr>
              <a:t>Buyugu</a:t>
            </a:r>
            <a:r>
              <a:rPr lang="tr-TR" sz="1400" dirty="0">
                <a:latin typeface="Consolas" panose="020B0609020204030204" pitchFamily="49" charset="0"/>
              </a:rPr>
              <a:t>:%d",</a:t>
            </a:r>
            <a:r>
              <a:rPr lang="tr-TR" sz="1400" dirty="0" err="1"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2670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/>
              <a:t>Vize ve final notları girildikten sonra aşağıdaki tabloya göre  öğrencinin harf notuna karar verip gösteren C programını kodlayınız. </a:t>
            </a:r>
          </a:p>
          <a:p>
            <a:pPr marL="0" indent="0">
              <a:buNone/>
            </a:pPr>
            <a:r>
              <a:rPr lang="tr-TR" sz="2100" dirty="0"/>
              <a:t>Başarı ortalaması= Vizenin %40’ı +Finalin %60’ı olacak şekilde; </a:t>
            </a:r>
          </a:p>
          <a:p>
            <a:r>
              <a:rPr lang="tr-TR" sz="2100" dirty="0"/>
              <a:t>50’den küçük olanlar için 	F</a:t>
            </a:r>
          </a:p>
          <a:p>
            <a:r>
              <a:rPr lang="tr-TR" sz="2100" dirty="0"/>
              <a:t>50 ve 59 arası için 		D</a:t>
            </a:r>
          </a:p>
          <a:p>
            <a:r>
              <a:rPr lang="tr-TR" sz="2100" dirty="0"/>
              <a:t>60 ve 69 arası için 		C</a:t>
            </a:r>
          </a:p>
          <a:p>
            <a:r>
              <a:rPr lang="tr-TR" sz="2100" dirty="0"/>
              <a:t>70 ve 79 arası için 		B</a:t>
            </a:r>
          </a:p>
          <a:p>
            <a:r>
              <a:rPr lang="tr-TR" sz="2100" dirty="0"/>
              <a:t>80 ve yukarısı için 		A</a:t>
            </a:r>
          </a:p>
          <a:p>
            <a:pPr marL="0" indent="0">
              <a:buNone/>
            </a:pPr>
            <a:endParaRPr lang="tr-TR" sz="2100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Program çalıştığında aşağıdaki örnek çalışmaya uygun olmalıdır.</a:t>
            </a:r>
          </a:p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dirty="0"/>
              <a:t>Öğrencinin vize notu: 40</a:t>
            </a:r>
          </a:p>
          <a:p>
            <a:pPr marL="0" indent="0">
              <a:buNone/>
            </a:pPr>
            <a:r>
              <a:rPr lang="tr-TR" dirty="0"/>
              <a:t>Öğrencinin final notu: 50</a:t>
            </a:r>
          </a:p>
          <a:p>
            <a:pPr marL="0" indent="0">
              <a:buNone/>
            </a:pPr>
            <a:r>
              <a:rPr lang="tr-TR" dirty="0"/>
              <a:t>---------------------------------</a:t>
            </a:r>
          </a:p>
          <a:p>
            <a:pPr marL="0" indent="0">
              <a:buNone/>
            </a:pPr>
            <a:r>
              <a:rPr lang="tr-TR" dirty="0"/>
              <a:t>Başarı ortalaması = 46</a:t>
            </a:r>
          </a:p>
          <a:p>
            <a:pPr marL="0" indent="0">
              <a:buNone/>
            </a:pPr>
            <a:r>
              <a:rPr lang="tr-TR" dirty="0"/>
              <a:t>Öğrencinin harf notu = F</a:t>
            </a:r>
            <a:br>
              <a:rPr lang="tr-TR" dirty="0"/>
            </a:br>
            <a:br>
              <a:rPr lang="tr-TR" dirty="0"/>
            </a:br>
            <a:r>
              <a:rPr lang="tr-TR" sz="2000" i="1" dirty="0" err="1"/>
              <a:t>Lüften</a:t>
            </a:r>
            <a:r>
              <a:rPr lang="tr-TR" sz="2000" i="1" dirty="0"/>
              <a:t> Uygulamayı yazınız.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1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3426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vize,final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 harf;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vize notu: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vize;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final notu: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ortalama=vize*0.4+final*0.6;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(ortalama&lt;50)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50nin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harf='F';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else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50nin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(ortalama&lt;60)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60ın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harf='D';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else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60ın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(ortalama&lt;70)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70in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harf='C';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else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70in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(ortalama&lt;80)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80in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harf='B';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harf='A';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80 ve üzeri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"----------------------------\n";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"Başarı ortalaması     " &lt;&lt; ortalama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"Öğrencinin harf notu  =" &lt;&lt; harf;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/>
              <a:t>Vize ve final notları girildikten sonra aşağıdaki tabloya göre  öğrencinin harf notuna karar verip gösteren C programı.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34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352839"/>
            <a:ext cx="5298662" cy="58278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int a=7 , b=7 , c=8;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( b &gt; 11 ||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 &gt; 4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en-US" sz="1400" dirty="0">
                <a:latin typeface="Consolas" panose="020B0609020204030204" pitchFamily="49" charset="0"/>
              </a:rPr>
              <a:t> ( a + b &gt; c ))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"AAA\n";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"BBB\n";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 &amp;&amp; c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400" dirty="0">
                <a:latin typeface="Consolas" panose="020B0609020204030204" pitchFamily="49" charset="0"/>
              </a:rPr>
              <a:t> EŞDEĞERİ:(b!=0)&amp;&amp;(c!=0)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if(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 != 10</a:t>
            </a:r>
            <a:r>
              <a:rPr lang="en-US" sz="1400" dirty="0">
                <a:latin typeface="Consolas" panose="020B0609020204030204" pitchFamily="49" charset="0"/>
              </a:rPr>
              <a:t>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"CCC\n";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</a:t>
            </a:r>
            <a:r>
              <a:rPr lang="en-US" sz="1400" dirty="0" err="1">
                <a:latin typeface="Consolas" panose="020B0609020204030204" pitchFamily="49" charset="0"/>
              </a:rPr>
              <a:t>lse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"DDD\n";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a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b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a-b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a = b - 1;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a + 1;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9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b == 11 &amp;&amp; c &lt; 8 )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"FFF\n";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"GGG\n";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"HHH\n";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b = b / 2;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14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c - 1;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b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c &lt;&lt;</a:t>
            </a: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b+c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Yandaki Programı İzleme  Yapınız.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23A29FA-26C6-466C-B2A2-0A9A319D1449}"/>
              </a:ext>
            </a:extLst>
          </p:cNvPr>
          <p:cNvSpPr txBox="1"/>
          <p:nvPr/>
        </p:nvSpPr>
        <p:spPr>
          <a:xfrm>
            <a:off x="5054316" y="785922"/>
            <a:ext cx="31075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 err="1">
                <a:latin typeface="Consolas" panose="020B0609020204030204" pitchFamily="49" charset="0"/>
              </a:rPr>
              <a:t>İcraSırası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a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b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c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ÇIKTI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1  7  7  8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2  7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>
                <a:latin typeface="Consolas" panose="020B0609020204030204" pitchFamily="49" charset="0"/>
              </a:rPr>
              <a:t>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400" dirty="0">
                <a:latin typeface="Consolas" panose="020B0609020204030204" pitchFamily="49" charset="0"/>
              </a:rPr>
              <a:t>3  7  7  8  AAA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4  7  7  8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5  7  7  8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6  7  7  8  CCC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7  7  7  8  7-7=0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8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400" dirty="0">
                <a:latin typeface="Consolas" panose="020B0609020204030204" pitchFamily="49" charset="0"/>
              </a:rPr>
              <a:t>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9  6  7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10  6  7  7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11  6  7  7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12  6  7  7  GGG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13  6  7  7  HHH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14  6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tr-TR" sz="1400" dirty="0">
                <a:latin typeface="Consolas" panose="020B0609020204030204" pitchFamily="49" charset="0"/>
              </a:rPr>
              <a:t>  7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15  6  3  6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16  6  3  6  3+6=9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0911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B13E5-D7F1-269E-ECBB-35F8B19F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sarkan else problemi (</a:t>
            </a:r>
            <a:r>
              <a:rPr lang="tr-TR" sz="2000" dirty="0" err="1"/>
              <a:t>Danglıng</a:t>
            </a:r>
            <a:r>
              <a:rPr lang="tr-TR" sz="2000" dirty="0"/>
              <a:t> else problem)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B88FF-2141-0547-88B9-897750C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x=1, a=0;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y=0, b=1;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(b &gt;1)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(a&lt;0)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 b ve a birden büyüktür ";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b sıfırdan küçüktür\n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latin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</a:rPr>
              <a:t> &gt; </a:t>
            </a:r>
            <a:r>
              <a:rPr lang="tr-TR" sz="1600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(y&lt;0)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x ve y birden büyüktür\n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x sıfırdan küçüktür\n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AF1802-521D-B5FA-1112-2EB30B4D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 </a:t>
            </a:r>
            <a:r>
              <a:rPr lang="tr-TR" u="sng" dirty="0"/>
              <a:t>etik kurallara uyulmadan </a:t>
            </a:r>
            <a:r>
              <a:rPr lang="tr-TR" dirty="0"/>
              <a:t>yazılan ama derlenince hata vermeyen bir kod örneği verilmiştir. </a:t>
            </a:r>
          </a:p>
          <a:p>
            <a:r>
              <a:rPr lang="tr-TR" b="1" i="1" dirty="0"/>
              <a:t>Lütfen konsola yazdırılacak metnin tahlil ediniz.</a:t>
            </a:r>
          </a:p>
          <a:p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x=0</a:t>
            </a:r>
            <a:r>
              <a:rPr lang="tr-TR" dirty="0"/>
              <a:t> ve 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y=1</a:t>
            </a:r>
            <a:r>
              <a:rPr lang="tr-TR" dirty="0"/>
              <a:t> için de icra sırasını kontrol ediniz.</a:t>
            </a:r>
          </a:p>
          <a:p>
            <a:r>
              <a:rPr lang="tr-TR" b="1" i="1" dirty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tr-TR" b="1" i="1" dirty="0"/>
              <a:t> anahtar kelimesinin hangi </a:t>
            </a:r>
            <a:r>
              <a:rPr lang="tr-TR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tr-TR" b="1" i="1" dirty="0"/>
              <a:t> talimatına aittir?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81F5B1-2AB5-1354-A5B8-B71AB7D5D37E}"/>
              </a:ext>
            </a:extLst>
          </p:cNvPr>
          <p:cNvSpPr/>
          <p:nvPr/>
        </p:nvSpPr>
        <p:spPr>
          <a:xfrm rot="19152993">
            <a:off x="1015160" y="2297277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29245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Üç kenarı girilen üçgenin üçgen olup olamayacağını yazan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84771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harfin sesli mi sessiz mi olduğunu söyleyen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865034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Herhangi bir sayının 5 ve 11 e bölünebilirliğini bulan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75302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D201B-BC16-F73F-2894-80232DF4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Üçlü (</a:t>
            </a:r>
            <a:r>
              <a:rPr lang="tr-TR" dirty="0" err="1"/>
              <a:t>tenary</a:t>
            </a:r>
            <a:r>
              <a:rPr lang="tr-TR" dirty="0"/>
              <a:t>) işleç (</a:t>
            </a:r>
            <a:r>
              <a:rPr lang="tr-TR" dirty="0" err="1"/>
              <a:t>operator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54BE6-466F-C12A-308D-D3DA12977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dirty="0">
                <a:solidFill>
                  <a:srgbClr val="0070C0"/>
                </a:solidFill>
              </a:rPr>
              <a:t>İfadelerin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explression</a:t>
            </a:r>
            <a:r>
              <a:rPr lang="tr-TR" sz="1600" dirty="0"/>
              <a:t>), içerisinde </a:t>
            </a:r>
            <a:r>
              <a:rPr lang="tr-TR" sz="1600" b="1" dirty="0"/>
              <a:t>sabit, değişken ve işleçlerin olduğu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statements</a:t>
            </a:r>
            <a:r>
              <a:rPr lang="tr-TR" sz="1600" dirty="0"/>
              <a:t>) olduğu anlatılmıştı.</a:t>
            </a:r>
          </a:p>
          <a:p>
            <a:pPr marL="0" indent="0">
              <a:buNone/>
            </a:pPr>
            <a:r>
              <a:rPr lang="tr-TR" sz="1600" dirty="0"/>
              <a:t>İşte ifadelerde bir </a:t>
            </a:r>
            <a:r>
              <a:rPr lang="tr-TR" sz="1600" dirty="0">
                <a:solidFill>
                  <a:srgbClr val="0070C0"/>
                </a:solidFill>
              </a:rPr>
              <a:t>duruma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condition</a:t>
            </a:r>
            <a:r>
              <a:rPr lang="tr-TR" sz="1600" dirty="0"/>
              <a:t>) göre </a:t>
            </a:r>
            <a:r>
              <a:rPr lang="tr-TR" sz="1600" dirty="0">
                <a:solidFill>
                  <a:srgbClr val="0070C0"/>
                </a:solidFill>
              </a:rPr>
              <a:t>işleneni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operand</a:t>
            </a:r>
            <a:r>
              <a:rPr lang="tr-TR" sz="1600" dirty="0"/>
              <a:t>) seçme işlemi yapılan işleç, </a:t>
            </a:r>
            <a:r>
              <a:rPr lang="tr-TR" sz="1600" dirty="0">
                <a:solidFill>
                  <a:srgbClr val="0070C0"/>
                </a:solidFill>
              </a:rPr>
              <a:t>üçlü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tenary</a:t>
            </a:r>
            <a:r>
              <a:rPr lang="tr-TR" sz="1600" dirty="0"/>
              <a:t>) işleçtir.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(şart)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?</a:t>
            </a:r>
            <a:r>
              <a:rPr lang="tr-TR" sz="1400" dirty="0">
                <a:latin typeface="Consolas" panose="020B0609020204030204" pitchFamily="49" charset="0"/>
              </a:rPr>
              <a:t>(doğru ise ifade1):(yanlış ise ifade2) 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int i=(3&lt;5)?7:6;   //i=7;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int j=(8&lt;5)?10:-1; //j=-1;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int k=(i==j)?</a:t>
            </a:r>
            <a:r>
              <a:rPr lang="tr-TR" sz="1400" dirty="0" err="1">
                <a:latin typeface="Consolas" panose="020B0609020204030204" pitchFamily="49" charset="0"/>
              </a:rPr>
              <a:t>i:j</a:t>
            </a:r>
            <a:r>
              <a:rPr lang="tr-TR" sz="1400" dirty="0">
                <a:latin typeface="Consolas" panose="020B0609020204030204" pitchFamily="49" charset="0"/>
              </a:rPr>
              <a:t>;  //k=j; 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A35F37-E9D0-7088-E624-1D38FAB17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"Yaşınız?: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cin &gt;&gt; yas;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(yas &gt;= 18) ?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 &lt;&lt; "Oy Kullanabilirsin."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          :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 &lt;&lt; "Oy Kullanamazsın!";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</a:t>
            </a:r>
            <a:r>
              <a:rPr lang="tr-TR" sz="1200" dirty="0" err="1">
                <a:latin typeface="Consolas" panose="020B0609020204030204" pitchFamily="49" charset="0"/>
              </a:rPr>
              <a:t>sayi,tek,cift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"Bir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tek= (sayi%2) ? 1 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cift</a:t>
            </a:r>
            <a:r>
              <a:rPr lang="tr-TR" sz="1200" dirty="0">
                <a:latin typeface="Consolas" panose="020B0609020204030204" pitchFamily="49" charset="0"/>
              </a:rPr>
              <a:t>= tek ? 0 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sonuc1=tek ? sayi+30 : sayi+40;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sonuc2=</a:t>
            </a:r>
            <a:r>
              <a:rPr lang="tr-TR" sz="1200" dirty="0" err="1">
                <a:latin typeface="Consolas" panose="020B0609020204030204" pitchFamily="49" charset="0"/>
              </a:rPr>
              <a:t>cift</a:t>
            </a:r>
            <a:r>
              <a:rPr lang="tr-TR" sz="1200" dirty="0">
                <a:latin typeface="Consolas" panose="020B0609020204030204" pitchFamily="49" charset="0"/>
              </a:rPr>
              <a:t> ?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*30 :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*40;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71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talimatı (SWITCH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/>
              <a:t>switch</a:t>
            </a:r>
            <a:r>
              <a:rPr lang="tr-TR" sz="1800" b="1" dirty="0"/>
              <a:t> </a:t>
            </a:r>
            <a:r>
              <a:rPr lang="tr-TR" sz="1800" dirty="0">
                <a:solidFill>
                  <a:srgbClr val="0070C0"/>
                </a:solidFill>
              </a:rPr>
              <a:t>talimatı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statement</a:t>
            </a:r>
            <a:r>
              <a:rPr lang="tr-TR" sz="1800" dirty="0"/>
              <a:t>), bir kontrol ifadesi sonucunda </a:t>
            </a:r>
            <a:r>
              <a:rPr lang="tr-TR" sz="1800" b="1" u="sng" dirty="0"/>
              <a:t>birden fazla alternatif arasında seçim yapılmasını sağlayan</a:t>
            </a:r>
            <a:r>
              <a:rPr lang="tr-TR" sz="1800" b="1" dirty="0"/>
              <a:t> </a:t>
            </a:r>
            <a:r>
              <a:rPr lang="tr-TR" sz="1800" dirty="0"/>
              <a:t>bir </a:t>
            </a:r>
            <a:r>
              <a:rPr lang="tr-TR" sz="1800" dirty="0" err="1"/>
              <a:t>talimatdır</a:t>
            </a:r>
            <a:r>
              <a:rPr lang="tr-TR" sz="1800" dirty="0"/>
              <a:t>.</a:t>
            </a:r>
            <a:br>
              <a:rPr lang="tr-TR" sz="1800" dirty="0"/>
            </a:br>
            <a:r>
              <a:rPr lang="tr-TR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latin typeface="Consolas" panose="020B0609020204030204" pitchFamily="49" charset="0"/>
              </a:rPr>
              <a:t> (</a:t>
            </a:r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kontrolifadesi</a:t>
            </a:r>
            <a:r>
              <a:rPr lang="tr-TR" sz="1400" b="1" dirty="0">
                <a:latin typeface="Consolas" panose="020B0609020204030204" pitchFamily="49" charset="0"/>
              </a:rPr>
              <a:t>) {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//Blok Açılmalı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değişmez-alternatif-1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1.alternatif-talimat(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r>
              <a:rPr lang="tr-TR" sz="1400" b="1" dirty="0">
                <a:latin typeface="Consolas" panose="020B0609020204030204" pitchFamily="49" charset="0"/>
              </a:rPr>
              <a:t> 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değişmez-alternatif-2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2.alternatif-talimat(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 </a:t>
            </a:r>
            <a:r>
              <a:rPr lang="tr-TR" sz="1400" b="1" dirty="0">
                <a:latin typeface="Consolas" panose="020B0609020204030204" pitchFamily="49" charset="0"/>
              </a:rPr>
              <a:t>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>
                <a:latin typeface="Consolas" panose="020B0609020204030204" pitchFamily="49" charset="0"/>
              </a:rPr>
              <a:t>//varsayılan alternatif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// </a:t>
            </a:r>
            <a:r>
              <a:rPr lang="tr-TR" sz="1400" b="1" dirty="0" err="1"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latin typeface="Consolas" panose="020B0609020204030204" pitchFamily="49" charset="0"/>
              </a:rPr>
              <a:t> da zorunlu değil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tr-TR" sz="1400" b="1" dirty="0" err="1">
                <a:latin typeface="Consolas" panose="020B0609020204030204" pitchFamily="49" charset="0"/>
              </a:rPr>
              <a:t>varsayılanalternatif</a:t>
            </a:r>
            <a:r>
              <a:rPr lang="tr-TR" sz="1400" b="1" dirty="0">
                <a:latin typeface="Consolas" panose="020B0609020204030204" pitchFamily="49" charset="0"/>
              </a:rPr>
              <a:t>-talimat(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Açılan Blok Kapatılmalı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06FF550-7311-4700-A918-B4A09AB1CDA3}"/>
              </a:ext>
            </a:extLst>
          </p:cNvPr>
          <p:cNvSpPr/>
          <p:nvPr/>
        </p:nvSpPr>
        <p:spPr>
          <a:xfrm rot="19152993">
            <a:off x="2964677" y="2147186"/>
            <a:ext cx="554985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kontrol ifadesi,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yalnızca tamsayı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long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olabilen ifadedir.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2-switch,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blok-{ }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olmadan YAZILAMAZ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 Case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lerin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herbiri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sabit tamsayılar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olmalıdır.</a:t>
            </a:r>
          </a:p>
        </p:txBody>
      </p:sp>
      <p:sp>
        <p:nvSpPr>
          <p:cNvPr id="26" name="Akış Çizelgesi: Karar 25">
            <a:extLst>
              <a:ext uri="{FF2B5EF4-FFF2-40B4-BE49-F238E27FC236}">
                <a16:creationId xmlns:a16="http://schemas.microsoft.com/office/drawing/2014/main" id="{E7969AD9-ACCD-49DE-942D-C36DB3CFC728}"/>
              </a:ext>
            </a:extLst>
          </p:cNvPr>
          <p:cNvSpPr/>
          <p:nvPr/>
        </p:nvSpPr>
        <p:spPr>
          <a:xfrm>
            <a:off x="5824728" y="2745220"/>
            <a:ext cx="2977752" cy="69822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Kontrol ifadesi </a:t>
            </a: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control expression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1350FBA5-091B-44D4-9F29-B5D401B020DC}"/>
              </a:ext>
            </a:extLst>
          </p:cNvPr>
          <p:cNvSpPr/>
          <p:nvPr/>
        </p:nvSpPr>
        <p:spPr>
          <a:xfrm>
            <a:off x="8656182" y="3585935"/>
            <a:ext cx="1795006" cy="47345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1. Durum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code blok 1</a:t>
            </a: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EA5347E5-98FE-46B5-99ED-1C39AEDDDD4C}"/>
              </a:ext>
            </a:extLst>
          </p:cNvPr>
          <p:cNvCxnSpPr>
            <a:cxnSpLocks/>
            <a:stCxn id="49" idx="4"/>
            <a:endCxn id="26" idx="0"/>
          </p:cNvCxnSpPr>
          <p:nvPr/>
        </p:nvCxnSpPr>
        <p:spPr>
          <a:xfrm flipH="1">
            <a:off x="7313604" y="2482560"/>
            <a:ext cx="3870" cy="262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Bağlayıcı: Dirsek 28">
            <a:extLst>
              <a:ext uri="{FF2B5EF4-FFF2-40B4-BE49-F238E27FC236}">
                <a16:creationId xmlns:a16="http://schemas.microsoft.com/office/drawing/2014/main" id="{D810E466-D183-410E-BD11-D085E86A3924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 rot="16200000" flipH="1">
            <a:off x="7795286" y="2961764"/>
            <a:ext cx="379215" cy="13425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78369372-1A6E-4782-B6A1-D111A1DEF94E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>
            <a:off x="10451188" y="3822661"/>
            <a:ext cx="621863" cy="18090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BBCAB6E6-47A0-4BF7-B7B0-110A97E36300}"/>
              </a:ext>
            </a:extLst>
          </p:cNvPr>
          <p:cNvSpPr txBox="1"/>
          <p:nvPr/>
        </p:nvSpPr>
        <p:spPr>
          <a:xfrm>
            <a:off x="7266986" y="3606298"/>
            <a:ext cx="124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1. durum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00CC"/>
                </a:solidFill>
                <a:latin typeface="Outfit" pitchFamily="2" charset="0"/>
              </a:rPr>
              <a:t>case 1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489E2726-9107-4A21-871A-331FA9FE92C4}"/>
              </a:ext>
            </a:extLst>
          </p:cNvPr>
          <p:cNvSpPr/>
          <p:nvPr/>
        </p:nvSpPr>
        <p:spPr>
          <a:xfrm>
            <a:off x="8659155" y="4153631"/>
            <a:ext cx="1795005" cy="47345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2. Durum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code blok 2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0B8FE194-63EC-48EE-A0A3-66AA2A9A3282}"/>
              </a:ext>
            </a:extLst>
          </p:cNvPr>
          <p:cNvCxnSpPr>
            <a:cxnSpLocks/>
            <a:stCxn id="26" idx="2"/>
            <a:endCxn id="32" idx="1"/>
          </p:cNvCxnSpPr>
          <p:nvPr/>
        </p:nvCxnSpPr>
        <p:spPr>
          <a:xfrm rot="16200000" flipH="1">
            <a:off x="7512923" y="3244126"/>
            <a:ext cx="946912" cy="13455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58325EE1-E8D7-41BA-86A7-9E757CD56EBC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>
            <a:off x="10454160" y="4390358"/>
            <a:ext cx="618891" cy="12413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5649F9C-B063-4F32-A19D-8D062C0F5067}"/>
              </a:ext>
            </a:extLst>
          </p:cNvPr>
          <p:cNvSpPr txBox="1"/>
          <p:nvPr/>
        </p:nvSpPr>
        <p:spPr>
          <a:xfrm>
            <a:off x="7266986" y="4165980"/>
            <a:ext cx="124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2. durum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00CC"/>
                </a:solidFill>
                <a:latin typeface="Outfit" pitchFamily="2" charset="0"/>
              </a:rPr>
              <a:t>case 2</a:t>
            </a:r>
          </a:p>
        </p:txBody>
      </p:sp>
      <p:sp>
        <p:nvSpPr>
          <p:cNvPr id="37" name="Akış Çizelgesi: İşlem 36">
            <a:extLst>
              <a:ext uri="{FF2B5EF4-FFF2-40B4-BE49-F238E27FC236}">
                <a16:creationId xmlns:a16="http://schemas.microsoft.com/office/drawing/2014/main" id="{132EA45E-3F2F-408A-ADA8-84AC1BE20534}"/>
              </a:ext>
            </a:extLst>
          </p:cNvPr>
          <p:cNvSpPr/>
          <p:nvPr/>
        </p:nvSpPr>
        <p:spPr>
          <a:xfrm>
            <a:off x="8964493" y="5118468"/>
            <a:ext cx="1797626" cy="46166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varsayılan durum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default code blok</a:t>
            </a: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DDC9CA0-AE6A-4D66-93BE-FB99F244F5BC}"/>
              </a:ext>
            </a:extLst>
          </p:cNvPr>
          <p:cNvCxnSpPr>
            <a:cxnSpLocks/>
            <a:stCxn id="26" idx="2"/>
            <a:endCxn id="37" idx="1"/>
          </p:cNvCxnSpPr>
          <p:nvPr/>
        </p:nvCxnSpPr>
        <p:spPr>
          <a:xfrm rot="16200000" flipH="1">
            <a:off x="7186121" y="3570928"/>
            <a:ext cx="1905855" cy="16508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3F6F82CE-DDB1-4F10-AAB9-1642F7253ECC}"/>
              </a:ext>
            </a:extLst>
          </p:cNvPr>
          <p:cNvCxnSpPr>
            <a:cxnSpLocks/>
            <a:stCxn id="37" idx="3"/>
            <a:endCxn id="50" idx="0"/>
          </p:cNvCxnSpPr>
          <p:nvPr/>
        </p:nvCxnSpPr>
        <p:spPr>
          <a:xfrm>
            <a:off x="10762119" y="5349301"/>
            <a:ext cx="310932" cy="2824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3F6DBF6A-8E7E-4E9D-9F69-D9D0E51772BF}"/>
              </a:ext>
            </a:extLst>
          </p:cNvPr>
          <p:cNvSpPr txBox="1"/>
          <p:nvPr/>
        </p:nvSpPr>
        <p:spPr>
          <a:xfrm>
            <a:off x="7266986" y="5124634"/>
            <a:ext cx="162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varsayılan durum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00CC"/>
                </a:solidFill>
                <a:latin typeface="Outfit" pitchFamily="2" charset="0"/>
              </a:rPr>
              <a:t>default</a:t>
            </a:r>
          </a:p>
        </p:txBody>
      </p: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1A91767E-3810-41BB-B32C-E770E30E1D8C}"/>
              </a:ext>
            </a:extLst>
          </p:cNvPr>
          <p:cNvCxnSpPr/>
          <p:nvPr/>
        </p:nvCxnSpPr>
        <p:spPr>
          <a:xfrm flipH="1">
            <a:off x="7074148" y="4787843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BAF8F1AB-63AD-4D1E-9CE0-AF89D5D6B163}"/>
              </a:ext>
            </a:extLst>
          </p:cNvPr>
          <p:cNvCxnSpPr/>
          <p:nvPr/>
        </p:nvCxnSpPr>
        <p:spPr>
          <a:xfrm flipH="1">
            <a:off x="7072499" y="4864935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CDDBE589-C72D-4290-BB4C-14731E18DFA9}"/>
              </a:ext>
            </a:extLst>
          </p:cNvPr>
          <p:cNvCxnSpPr/>
          <p:nvPr/>
        </p:nvCxnSpPr>
        <p:spPr>
          <a:xfrm flipH="1">
            <a:off x="10880210" y="4767352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1F5BC3C7-9B6A-47C9-AC60-94219708ECF2}"/>
              </a:ext>
            </a:extLst>
          </p:cNvPr>
          <p:cNvCxnSpPr/>
          <p:nvPr/>
        </p:nvCxnSpPr>
        <p:spPr>
          <a:xfrm flipH="1">
            <a:off x="10878564" y="4844444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utoShape 13">
            <a:extLst>
              <a:ext uri="{FF2B5EF4-FFF2-40B4-BE49-F238E27FC236}">
                <a16:creationId xmlns:a16="http://schemas.microsoft.com/office/drawing/2014/main" id="{5B2D7CBC-9306-42C2-A447-3DC6ADCF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474" y="2194560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50" name="AutoShape 13">
            <a:extLst>
              <a:ext uri="{FF2B5EF4-FFF2-40B4-BE49-F238E27FC236}">
                <a16:creationId xmlns:a16="http://schemas.microsoft.com/office/drawing/2014/main" id="{46E41BE6-E34E-42DA-9739-6E7614B6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051" y="5631726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94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0E48CD-124C-4911-81C0-5D8664CB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Yasinizi</a:t>
            </a:r>
            <a:r>
              <a:rPr lang="tr-TR" sz="14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cin &gt;&gt; 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1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"1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"2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"Bu tuşa uzun basarsanız hızlı arama yaparsınız.\n";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"3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"%d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 ",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bir tuşa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"\</a:t>
            </a:r>
            <a:r>
              <a:rPr lang="tr-TR" sz="1400" dirty="0" err="1">
                <a:latin typeface="Consolas" panose="020B0609020204030204" pitchFamily="49" charset="0"/>
              </a:rPr>
              <a:t>nBitti</a:t>
            </a:r>
            <a:r>
              <a:rPr lang="tr-TR" sz="1400" dirty="0">
                <a:latin typeface="Consolas" panose="020B0609020204030204" pitchFamily="49" charset="0"/>
              </a:rPr>
              <a:t>.";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2E631BAE-FC4D-4BD4-B47C-E00F6BD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A9AED5B-07C1-4AD6-AD6C-7B036D29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chemeClr val="tx1"/>
                </a:solidFill>
              </a:rPr>
              <a:t>s</a:t>
            </a:r>
            <a:r>
              <a:rPr lang="en-US" sz="1800" b="1" i="1" dirty="0">
                <a:solidFill>
                  <a:schemeClr val="tx1"/>
                </a:solidFill>
              </a:rPr>
              <a:t>witch </a:t>
            </a:r>
            <a:r>
              <a:rPr lang="tr-TR" sz="1800" b="1" i="1" dirty="0">
                <a:solidFill>
                  <a:srgbClr val="00B050"/>
                </a:solidFill>
              </a:rPr>
              <a:t>kontrol</a:t>
            </a:r>
            <a:r>
              <a:rPr lang="en-US" sz="1800" b="1" i="1" dirty="0" err="1">
                <a:solidFill>
                  <a:srgbClr val="00B050"/>
                </a:solidFill>
              </a:rPr>
              <a:t>ifadesi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bir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kez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değerlendirilir</a:t>
            </a:r>
            <a:endParaRPr lang="tr-TR" sz="1800" b="1" i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mevcut program akışı kırılır </a:t>
            </a:r>
            <a:r>
              <a:rPr lang="tr-TR" sz="1800" b="1" i="1" dirty="0">
                <a:solidFill>
                  <a:schemeClr val="tx1"/>
                </a:solidFill>
              </a:rPr>
              <a:t>ve </a:t>
            </a:r>
            <a:r>
              <a:rPr lang="tr-TR" sz="1800" b="1" i="1" dirty="0" err="1">
                <a:solidFill>
                  <a:srgbClr val="00B050"/>
                </a:solidFill>
              </a:rPr>
              <a:t>switch</a:t>
            </a:r>
            <a:r>
              <a:rPr lang="tr-TR" sz="1800" b="1" i="1" dirty="0">
                <a:solidFill>
                  <a:srgbClr val="00B050"/>
                </a:solidFill>
              </a:rPr>
              <a:t> bloğundan çıkılır</a:t>
            </a:r>
            <a:r>
              <a:rPr lang="tr-TR" sz="1800" b="1" i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blok dışında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icra edilecek ilk talimata atlanır</a:t>
            </a:r>
            <a:r>
              <a:rPr lang="tr-TR" sz="1800" b="1" i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 err="1">
                <a:solidFill>
                  <a:srgbClr val="7030A0"/>
                </a:solidFill>
              </a:rPr>
              <a:t>default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ifade</a:t>
            </a:r>
            <a:r>
              <a:rPr lang="tr-TR" sz="1800" b="1" i="1" dirty="0">
                <a:solidFill>
                  <a:schemeClr val="tx1"/>
                </a:solidFill>
              </a:rPr>
              <a:t>si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isteğe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bağlıdır</a:t>
            </a:r>
            <a:r>
              <a:rPr lang="tr-TR" sz="1800" b="1" i="1" dirty="0">
                <a:solidFill>
                  <a:srgbClr val="FF0000"/>
                </a:solidFill>
              </a:rPr>
              <a:t>.</a:t>
            </a:r>
            <a:r>
              <a:rPr lang="tr-TR" sz="1800" b="1" i="1" u="sng" dirty="0">
                <a:solidFill>
                  <a:schemeClr val="tx1"/>
                </a:solidFill>
              </a:rPr>
              <a:t> En sonda yer alır.</a:t>
            </a:r>
            <a:r>
              <a:rPr lang="tr-TR" sz="1800" b="1" i="1" dirty="0">
                <a:solidFill>
                  <a:schemeClr val="tx1"/>
                </a:solidFill>
              </a:rPr>
              <a:t> </a:t>
            </a:r>
            <a:r>
              <a:rPr lang="tr-TR" sz="1800" b="1" i="1" dirty="0">
                <a:solidFill>
                  <a:schemeClr val="tx1"/>
                </a:solidFill>
                <a:highlight>
                  <a:srgbClr val="FFFF00"/>
                </a:highlight>
              </a:rPr>
              <a:t>Öncesinde belirtilen alternatifler dışında çalıştırılacak kodu buraya yazarız.</a:t>
            </a:r>
          </a:p>
        </p:txBody>
      </p:sp>
    </p:spTree>
    <p:extLst>
      <p:ext uri="{BB962C8B-B14F-4D97-AF65-F5344CB8AC3E}">
        <p14:creationId xmlns:p14="http://schemas.microsoft.com/office/powerpoint/2010/main" val="40569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>
                <a:solidFill>
                  <a:srgbClr val="C00000"/>
                </a:solidFill>
              </a:rPr>
              <a:t>input/output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</a:t>
            </a:r>
            <a:r>
              <a:rPr lang="tr-TR" sz="1400" b="1" dirty="0" err="1">
                <a:latin typeface="Consolas" panose="020B0609020204030204" pitchFamily="49" charset="0"/>
              </a:rPr>
              <a:t>cout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&lt;&lt; output;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::cin &gt;&gt; </a:t>
            </a:r>
            <a:r>
              <a:rPr lang="tr-TR" sz="1400" dirty="0">
                <a:latin typeface="Consolas" panose="020B0609020204030204" pitchFamily="49" charset="0"/>
              </a:rPr>
              <a:t>input;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DD4964-0ED6-4DDB-9727-EA9A3CDF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int </a:t>
            </a:r>
            <a:r>
              <a:rPr lang="tr-TR" sz="1400" dirty="0">
                <a:latin typeface="Consolas" panose="020B0609020204030204" pitchFamily="49" charset="0"/>
              </a:rPr>
              <a:t>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"Bir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Basiniz</a:t>
            </a:r>
            <a:r>
              <a:rPr lang="tr-TR" sz="14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'A': // karakterlerin de aslında bir tamsayı olduğunu biliyoruz.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"A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burada break YOK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'B':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'C':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'D':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'E’: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"C,D veya E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7433D8AE-0FF0-4EDB-A798-AEA7993A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Program ‘A’ karakterine basınca nasıl davranır?</a:t>
            </a:r>
          </a:p>
          <a:p>
            <a:r>
              <a:rPr lang="tr-TR" dirty="0"/>
              <a:t>Program ‘C’ karakterine basınca nasıl davranır?</a:t>
            </a:r>
          </a:p>
          <a:p>
            <a:r>
              <a:rPr lang="tr-TR" dirty="0"/>
              <a:t>Program ‘E’ karakterine basınca nasıl davranır?</a:t>
            </a:r>
          </a:p>
          <a:p>
            <a:endParaRPr lang="tr-TR" dirty="0"/>
          </a:p>
          <a:p>
            <a:pPr algn="ctr"/>
            <a:r>
              <a:rPr lang="tr-TR" b="1" i="1" u="sng" dirty="0">
                <a:solidFill>
                  <a:srgbClr val="00B050"/>
                </a:solidFill>
              </a:rPr>
              <a:t>Birden fazla alternatif için</a:t>
            </a:r>
            <a:r>
              <a:rPr lang="tr-TR" b="1" i="1" dirty="0"/>
              <a:t> aynı kod çalıştırılabilir.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2115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program 1-5 arasındaki değerlerin sayı olarak okunuşlarını yazar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"Sayıyı giriniz (1-5):");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d",&amp;a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(a)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"bir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"iki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"üç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"dört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"beş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"yanlış değer girdiniz");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  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C74D0D4-58B1-49D4-A807-6BE6FC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Klavyeden girilen 1’den 5’e kadar olan tamsayıların okunuşlarını yazı ile ekrana yazan c program</a:t>
            </a:r>
          </a:p>
          <a:p>
            <a:endParaRPr lang="tr-TR" dirty="0"/>
          </a:p>
          <a:p>
            <a:pPr algn="ctr"/>
            <a:r>
              <a:rPr lang="tr-TR" b="1" i="1" dirty="0"/>
              <a:t>Klavyeden 1,3,5,7 rakamları için programın icrasını belirleyiniz.</a:t>
            </a:r>
          </a:p>
        </p:txBody>
      </p:sp>
    </p:spTree>
    <p:extLst>
      <p:ext uri="{BB962C8B-B14F-4D97-AF65-F5344CB8AC3E}">
        <p14:creationId xmlns:p14="http://schemas.microsoft.com/office/powerpoint/2010/main" val="2566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1-7 arasındaki değerlerin haftanın günü karşılığını verir*/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"Gün değerini giriniz (1-7):";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1:cout &lt;&lt; "Girdiğiniz Değer Pazara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2:cout &lt;&lt; "Girdiğiniz Değer Pazartesiye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3:cout &lt;&lt; "Girdiğiniz Değer Salıya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4:cout &lt;&lt; "Girdiğiniz Değer Çarşambaya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5:cout &lt;&lt; "Girdiğiniz Değer Perşembeye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6:cout &lt;&lt; "Girdiğiniz Değer Cumaya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7:cout &lt;&lt; "Girdiğiniz Değer Cumartesiye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default: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"Yanlış değer girdiniz.";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560EBEE-AC53-4EEB-92F7-3C9F127F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gün değerine göre hangi güne ait olduğunu ekrana yazan C programı</a:t>
            </a:r>
          </a:p>
        </p:txBody>
      </p:sp>
    </p:spTree>
    <p:extLst>
      <p:ext uri="{BB962C8B-B14F-4D97-AF65-F5344CB8AC3E}">
        <p14:creationId xmlns:p14="http://schemas.microsoft.com/office/powerpoint/2010/main" val="41587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Koordinat sisteminde verilen bir noktanın koordinat sisteminin hangi bölgesine düştüğünü belirten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Bir öğrencinin yapılan 100 soruluk test sınavında, net sayısına göre seviyesini ekrana yazan programın C KODU istenmektedir.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70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Super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50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30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PreIntermediate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10 dan fazla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Elementary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Daha az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Beginner</a:t>
            </a:r>
            <a:r>
              <a:rPr lang="tr-TR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94716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DURUMA GÖRE SEÇİMLER 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</a:t>
            </a:r>
            <a:r>
              <a:rPr lang="tr-TR" sz="1600" dirty="0" err="1"/>
              <a:t>talimatdır</a:t>
            </a:r>
            <a:r>
              <a:rPr lang="tr-TR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C++ Dilinde aşağıdaki gibi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if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  <a:br>
              <a:rPr lang="tr-TR" sz="1600" b="1" dirty="0">
                <a:latin typeface="Consolas" panose="020B0609020204030204" pitchFamily="49" charset="0"/>
              </a:rPr>
            </a:b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KoşulaBağlıKod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1862D1A-33B2-51C2-C107-66C8B1A868E6}"/>
              </a:ext>
            </a:extLst>
          </p:cNvPr>
          <p:cNvSpPr/>
          <p:nvPr/>
        </p:nvSpPr>
        <p:spPr>
          <a:xfrm rot="19152993">
            <a:off x="2957930" y="2728154"/>
            <a:ext cx="627614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F6EADC7F-FF06-4EDF-9B1E-53819F890C93}"/>
              </a:ext>
            </a:extLst>
          </p:cNvPr>
          <p:cNvGrpSpPr/>
          <p:nvPr/>
        </p:nvGrpSpPr>
        <p:grpSpPr>
          <a:xfrm>
            <a:off x="5416916" y="2610217"/>
            <a:ext cx="6349457" cy="2416819"/>
            <a:chOff x="573866" y="2529969"/>
            <a:chExt cx="6349457" cy="2416819"/>
          </a:xfrm>
        </p:grpSpPr>
        <p:sp>
          <p:nvSpPr>
            <p:cNvPr id="18" name="Akış Çizelgesi: Karar 17">
              <a:extLst>
                <a:ext uri="{FF2B5EF4-FFF2-40B4-BE49-F238E27FC236}">
                  <a16:creationId xmlns:a16="http://schemas.microsoft.com/office/drawing/2014/main" id="{E10019CB-59AD-47A0-A410-9CBA0B80901C}"/>
                </a:ext>
              </a:extLst>
            </p:cNvPr>
            <p:cNvSpPr/>
            <p:nvPr/>
          </p:nvSpPr>
          <p:spPr>
            <a:xfrm>
              <a:off x="2374084" y="3054763"/>
              <a:ext cx="2793534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1" name="Akış Çizelgesi: İşlem 20">
              <a:extLst>
                <a:ext uri="{FF2B5EF4-FFF2-40B4-BE49-F238E27FC236}">
                  <a16:creationId xmlns:a16="http://schemas.microsoft.com/office/drawing/2014/main" id="{C41F55FC-DD59-4909-BAAB-C6289E3BD864}"/>
                </a:ext>
              </a:extLst>
            </p:cNvPr>
            <p:cNvSpPr/>
            <p:nvPr/>
          </p:nvSpPr>
          <p:spPr>
            <a:xfrm>
              <a:off x="4511184" y="4050577"/>
              <a:ext cx="1514987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F270F688-49DA-472F-9829-A000267656DC}"/>
                </a:ext>
              </a:extLst>
            </p:cNvPr>
            <p:cNvCxnSpPr>
              <a:cxnSpLocks/>
              <a:stCxn id="29" idx="4"/>
              <a:endCxn id="18" idx="0"/>
            </p:cNvCxnSpPr>
            <p:nvPr/>
          </p:nvCxnSpPr>
          <p:spPr>
            <a:xfrm>
              <a:off x="3767732" y="2817969"/>
              <a:ext cx="3119" cy="236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A3198B8-41A2-444A-8961-B3238C0A4CE4}"/>
                </a:ext>
              </a:extLst>
            </p:cNvPr>
            <p:cNvSpPr txBox="1"/>
            <p:nvPr/>
          </p:nvSpPr>
          <p:spPr>
            <a:xfrm>
              <a:off x="5239618" y="3386405"/>
              <a:ext cx="16837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492DF1D-004C-4AEA-91C2-9DBCED4F9E41}"/>
                </a:ext>
              </a:extLst>
            </p:cNvPr>
            <p:cNvSpPr txBox="1"/>
            <p:nvPr/>
          </p:nvSpPr>
          <p:spPr>
            <a:xfrm>
              <a:off x="573866" y="3388291"/>
              <a:ext cx="15882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7" name="Bağlayıcı: Dirsek 26">
              <a:extLst>
                <a:ext uri="{FF2B5EF4-FFF2-40B4-BE49-F238E27FC236}">
                  <a16:creationId xmlns:a16="http://schemas.microsoft.com/office/drawing/2014/main" id="{36803AB3-A37E-485D-8AA0-8E872D250513}"/>
                </a:ext>
              </a:extLst>
            </p:cNvPr>
            <p:cNvCxnSpPr>
              <a:cxnSpLocks/>
              <a:stCxn id="18" idx="3"/>
              <a:endCxn id="21" idx="0"/>
            </p:cNvCxnSpPr>
            <p:nvPr/>
          </p:nvCxnSpPr>
          <p:spPr>
            <a:xfrm>
              <a:off x="5167618" y="3454212"/>
              <a:ext cx="101060" cy="596365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ağlayıcı: Dirsek 27">
              <a:extLst>
                <a:ext uri="{FF2B5EF4-FFF2-40B4-BE49-F238E27FC236}">
                  <a16:creationId xmlns:a16="http://schemas.microsoft.com/office/drawing/2014/main" id="{BB2C9077-E1FF-4AA5-8398-DBB3A7D4E36B}"/>
                </a:ext>
              </a:extLst>
            </p:cNvPr>
            <p:cNvCxnSpPr>
              <a:cxnSpLocks/>
              <a:stCxn id="21" idx="2"/>
              <a:endCxn id="30" idx="6"/>
            </p:cNvCxnSpPr>
            <p:nvPr/>
          </p:nvCxnSpPr>
          <p:spPr>
            <a:xfrm rot="5400000">
              <a:off x="4527118" y="4061228"/>
              <a:ext cx="153120" cy="1330000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2F90C7B1-30C0-485E-B51C-ADCC5B85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732" y="252996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47A0ED56-57BC-4430-A6D4-838FE2413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678" y="465878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D59A1A3C-911B-4C1C-91BB-F1C60CAE9B3E}"/>
                </a:ext>
              </a:extLst>
            </p:cNvPr>
            <p:cNvCxnSpPr>
              <a:cxnSpLocks/>
              <a:stCxn id="18" idx="1"/>
              <a:endCxn id="30" idx="2"/>
            </p:cNvCxnSpPr>
            <p:nvPr/>
          </p:nvCxnSpPr>
          <p:spPr>
            <a:xfrm rot="10800000" flipH="1" flipV="1">
              <a:off x="2374084" y="3454212"/>
              <a:ext cx="1276594" cy="1348576"/>
            </a:xfrm>
            <a:prstGeom prst="bentConnector3">
              <a:avLst>
                <a:gd name="adj1" fmla="val -17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3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yas;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</a:t>
            </a:r>
            <a:r>
              <a:rPr lang="tr-TR" sz="1800" dirty="0" err="1">
                <a:latin typeface="Consolas" panose="020B0609020204030204" pitchFamily="49" charset="0"/>
              </a:rPr>
              <a:t>Yasinizi</a:t>
            </a:r>
            <a:r>
              <a:rPr lang="tr-TR" sz="1800" dirty="0">
                <a:latin typeface="Consolas" panose="020B0609020204030204" pitchFamily="49" charset="0"/>
              </a:rPr>
              <a:t> Giriniz:";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cin &gt;&gt; yas;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(yas&lt;30)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</a:t>
            </a:r>
            <a:r>
              <a:rPr lang="tr-TR" sz="1800" dirty="0" err="1">
                <a:latin typeface="Consolas" panose="020B0609020204030204" pitchFamily="49" charset="0"/>
              </a:rPr>
              <a:t>Genc</a:t>
            </a:r>
            <a:r>
              <a:rPr lang="tr-TR" sz="1800" dirty="0">
                <a:latin typeface="Consolas" panose="020B0609020204030204" pitchFamily="49" charset="0"/>
              </a:rPr>
              <a:t>\n");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800" i="1" dirty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30 yaştan küçük olanlara genç yazan program;</a:t>
            </a:r>
          </a:p>
          <a:p>
            <a:r>
              <a:rPr lang="tr-TR" dirty="0"/>
              <a:t>BAŞLA</a:t>
            </a:r>
          </a:p>
          <a:p>
            <a:r>
              <a:rPr lang="tr-TR" dirty="0"/>
              <a:t>OKU yaş</a:t>
            </a:r>
          </a:p>
          <a:p>
            <a:r>
              <a:rPr lang="tr-TR" dirty="0"/>
              <a:t>EĞER yaş&lt;30 İSE YAZ «</a:t>
            </a:r>
            <a:r>
              <a:rPr lang="tr-TR" dirty="0" err="1"/>
              <a:t>Genc</a:t>
            </a:r>
            <a:r>
              <a:rPr lang="tr-TR" dirty="0"/>
              <a:t>»</a:t>
            </a:r>
          </a:p>
          <a:p>
            <a:r>
              <a:rPr lang="tr-TR" dirty="0"/>
              <a:t>DUR</a:t>
            </a:r>
          </a:p>
          <a:p>
            <a:pPr marL="0" indent="0" algn="ctr">
              <a:buNone/>
            </a:pPr>
            <a:r>
              <a:rPr lang="tr-TR" b="1" i="1" dirty="0"/>
              <a:t>Programa 20 ve 40 girildiğinde nasıl icra edildiğini analiz ediniz! Ve icra sırasını belirleyiniz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3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yas;   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Yasinizi</a:t>
            </a:r>
            <a:r>
              <a:rPr lang="tr-TR" sz="1200" dirty="0">
                <a:latin typeface="Consolas" panose="020B0609020204030204" pitchFamily="49" charset="0"/>
              </a:rPr>
              <a:t> Giriniz:";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yas;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(yas&lt;30)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Blok içinde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yas’ın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30 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küçük olduğu biliniyor.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Genc</a:t>
            </a:r>
            <a:r>
              <a:rPr lang="tr-TR" sz="1200" dirty="0">
                <a:latin typeface="Consolas" panose="020B0609020204030204" pitchFamily="49" charset="0"/>
              </a:rPr>
              <a:t>\n";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Yasiniz</a:t>
            </a:r>
            <a:r>
              <a:rPr lang="tr-TR" sz="1200" dirty="0">
                <a:latin typeface="Consolas" panose="020B0609020204030204" pitchFamily="49" charset="0"/>
              </a:rPr>
              <a:t>: " &lt;&lt; yas 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i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Klavyeden 25 ve 50 girilmesi halinde icra sırasını belirleyiniz.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400" b="1" i="1" dirty="0" err="1"/>
              <a:t>if</a:t>
            </a:r>
            <a:r>
              <a:rPr lang="tr-TR" sz="1400" b="1" i="1" dirty="0"/>
              <a:t> talimatında koşul doğru olduğunda </a:t>
            </a:r>
            <a:r>
              <a:rPr lang="tr-TR" sz="1400" b="1" i="1" u="sng" dirty="0">
                <a:highlight>
                  <a:srgbClr val="FFFF00"/>
                </a:highlight>
              </a:rPr>
              <a:t>icra edilecek birden fazla talimat var ise </a:t>
            </a:r>
            <a:r>
              <a:rPr lang="tr-TR" sz="1400" b="1" i="1" dirty="0"/>
              <a:t>örnekteki gibi </a:t>
            </a:r>
            <a:r>
              <a:rPr lang="tr-TR" sz="1400" b="1" i="1" dirty="0">
                <a:highlight>
                  <a:srgbClr val="FFFF00"/>
                </a:highlight>
              </a:rPr>
              <a:t>blok içine alınır</a:t>
            </a:r>
            <a:r>
              <a:rPr lang="tr-TR" sz="1400" b="1" i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";</a:t>
            </a:r>
            <a:endParaRPr lang="tr-TR" sz="14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sz="1400" b="1" i="1" dirty="0"/>
              <a:t>Bu örnekteki gibi </a:t>
            </a:r>
            <a:r>
              <a:rPr lang="tr-TR" sz="1400" b="1" i="1" dirty="0">
                <a:solidFill>
                  <a:srgbClr val="0070C0"/>
                </a:solidFill>
              </a:rPr>
              <a:t>kademeli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cascade</a:t>
            </a:r>
            <a:r>
              <a:rPr lang="tr-TR" sz="1400" b="1" i="1" dirty="0">
                <a:solidFill>
                  <a:srgbClr val="C00000"/>
                </a:solidFill>
              </a:rPr>
              <a:t>/</a:t>
            </a:r>
            <a:r>
              <a:rPr lang="tr-TR" sz="1400" b="1" i="1" dirty="0" err="1">
                <a:solidFill>
                  <a:srgbClr val="C00000"/>
                </a:solidFill>
              </a:rPr>
              <a:t>compound</a:t>
            </a:r>
            <a:r>
              <a:rPr lang="tr-TR" sz="1400" b="1" i="1" dirty="0"/>
              <a:t>) olarak </a:t>
            </a:r>
            <a:r>
              <a:rPr lang="tr-TR" sz="1400" b="1" i="1" dirty="0" err="1"/>
              <a:t>if</a:t>
            </a:r>
            <a:r>
              <a:rPr lang="tr-TR" sz="1400" b="1" i="1" dirty="0"/>
              <a:t> talimatları kullanılabilir. Daha anlaşılır şekilde aşağıdaki gibi yazabiliriz.</a:t>
            </a:r>
            <a:endParaRPr lang="tr-TR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10669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6103</TotalTime>
  <Words>5945</Words>
  <Application>Microsoft Office PowerPoint</Application>
  <PresentationFormat>Geniş ekran</PresentationFormat>
  <Paragraphs>870</Paragraphs>
  <Slides>45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Ardışık işlem ve kontrol işlemleri</vt:lpstr>
      <vt:lpstr>Kontrol Yapıları Nelerdir?</vt:lpstr>
      <vt:lpstr>KONROL YAPILARI</vt:lpstr>
      <vt:lpstr>IF talimatI (IF STATEMENT)</vt:lpstr>
      <vt:lpstr>IF talimatI (IF STATEMENT)</vt:lpstr>
      <vt:lpstr>IF talimatI (IF STATEMENT)</vt:lpstr>
      <vt:lpstr>İLİŞKİSEL (relatıonal) işleçler (OPERATORS) IF koşulunda yer alır</vt:lpstr>
      <vt:lpstr>ilişkisel işleçler ÖRNEK</vt:lpstr>
      <vt:lpstr>Örnek Uygulama</vt:lpstr>
      <vt:lpstr>Örnek ALGORİTMA VE AKIŞ DİYAGRAMI</vt:lpstr>
      <vt:lpstr>IF-ELSE talimatı (STATEMENT)</vt:lpstr>
      <vt:lpstr>IF-else talimatı (STATEMENT)</vt:lpstr>
      <vt:lpstr>1.ÖRNEK UYGULAMA</vt:lpstr>
      <vt:lpstr>1.ÖRNEK: ALGORİTMA ve AKIŞ DİYAGRAMI</vt:lpstr>
      <vt:lpstr>2.ÖRNEK UYGULAMA</vt:lpstr>
      <vt:lpstr>2.ÖRNEK: ALGORİTMA VE AKIŞ DİYAGRAMI I</vt:lpstr>
      <vt:lpstr>örnek</vt:lpstr>
      <vt:lpstr>ALGORİTMA VE AKIŞ DİYAGRAMI II</vt:lpstr>
      <vt:lpstr>ÖRNEK KOD II</vt:lpstr>
      <vt:lpstr>ÖRNEK KOD II BİR BAŞKA KOD</vt:lpstr>
      <vt:lpstr>3.ÖRNEK UYGULAMA</vt:lpstr>
      <vt:lpstr>ÖRNEK UYGULAMA</vt:lpstr>
      <vt:lpstr>ilişkisel OperatörLER</vt:lpstr>
      <vt:lpstr>4.ÖRNEK UYGULAMA</vt:lpstr>
      <vt:lpstr>ÖRNEK UYGULAMA</vt:lpstr>
      <vt:lpstr>ÖRNEK UYGULAMA bir başka kod</vt:lpstr>
      <vt:lpstr>5.ÖRNEK UYGULAMA</vt:lpstr>
      <vt:lpstr>5.ÖRNEK UYGULAMA KOD</vt:lpstr>
      <vt:lpstr>6.ÖRNEK UYGULAMA</vt:lpstr>
      <vt:lpstr>sarkan else problemi (Danglıng else problem)</vt:lpstr>
      <vt:lpstr>ÖRNEK </vt:lpstr>
      <vt:lpstr>ÖRNEK </vt:lpstr>
      <vt:lpstr>ÖRNEK</vt:lpstr>
      <vt:lpstr>Üçlü (tenary) işleç (operator)</vt:lpstr>
      <vt:lpstr>SWITCH talimatı (SWITCH STATEMENT)</vt:lpstr>
      <vt:lpstr>ÖRNEK</vt:lpstr>
      <vt:lpstr>örnek</vt:lpstr>
      <vt:lpstr>3. ÖRNEK</vt:lpstr>
      <vt:lpstr>4. ÖRNEK</vt:lpstr>
      <vt:lpstr>ÖRNEK</vt:lpstr>
      <vt:lpstr>ÖRNEK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465</cp:revision>
  <dcterms:created xsi:type="dcterms:W3CDTF">2020-05-21T06:51:03Z</dcterms:created>
  <dcterms:modified xsi:type="dcterms:W3CDTF">2025-04-14T08:31:51Z</dcterms:modified>
</cp:coreProperties>
</file>