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390" r:id="rId3"/>
    <p:sldId id="355" r:id="rId4"/>
    <p:sldId id="258" r:id="rId5"/>
    <p:sldId id="391" r:id="rId6"/>
    <p:sldId id="259" r:id="rId7"/>
    <p:sldId id="260" r:id="rId8"/>
    <p:sldId id="394" r:id="rId9"/>
    <p:sldId id="262" r:id="rId10"/>
    <p:sldId id="392" r:id="rId11"/>
    <p:sldId id="393" r:id="rId12"/>
    <p:sldId id="263" r:id="rId13"/>
    <p:sldId id="264" r:id="rId14"/>
    <p:sldId id="265" r:id="rId15"/>
    <p:sldId id="395" r:id="rId16"/>
    <p:sldId id="266" r:id="rId17"/>
    <p:sldId id="267" r:id="rId18"/>
    <p:sldId id="268"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N+7SeWBV+2zbGeNvb0feTzXcI/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10</a:t>
            </a:fld>
            <a:endParaRPr/>
          </a:p>
        </p:txBody>
      </p:sp>
    </p:spTree>
    <p:extLst>
      <p:ext uri="{BB962C8B-B14F-4D97-AF65-F5344CB8AC3E}">
        <p14:creationId xmlns:p14="http://schemas.microsoft.com/office/powerpoint/2010/main" val="2781845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11</a:t>
            </a:fld>
            <a:endParaRPr/>
          </a:p>
        </p:txBody>
      </p:sp>
    </p:spTree>
    <p:extLst>
      <p:ext uri="{BB962C8B-B14F-4D97-AF65-F5344CB8AC3E}">
        <p14:creationId xmlns:p14="http://schemas.microsoft.com/office/powerpoint/2010/main" val="1263592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15</a:t>
            </a:fld>
            <a:endParaRPr/>
          </a:p>
        </p:txBody>
      </p:sp>
    </p:spTree>
    <p:extLst>
      <p:ext uri="{BB962C8B-B14F-4D97-AF65-F5344CB8AC3E}">
        <p14:creationId xmlns:p14="http://schemas.microsoft.com/office/powerpoint/2010/main" val="4730220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2</a:t>
            </a:fld>
            <a:endParaRPr lang="tr-TR"/>
          </a:p>
        </p:txBody>
      </p:sp>
    </p:spTree>
    <p:extLst>
      <p:ext uri="{BB962C8B-B14F-4D97-AF65-F5344CB8AC3E}">
        <p14:creationId xmlns:p14="http://schemas.microsoft.com/office/powerpoint/2010/main" val="1460230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3</a:t>
            </a:fld>
            <a:endParaRPr lang="tr-TR"/>
          </a:p>
        </p:txBody>
      </p:sp>
    </p:spTree>
    <p:extLst>
      <p:ext uri="{BB962C8B-B14F-4D97-AF65-F5344CB8AC3E}">
        <p14:creationId xmlns:p14="http://schemas.microsoft.com/office/powerpoint/2010/main" val="3526193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a:t>
            </a:fld>
            <a:endParaRPr/>
          </a:p>
        </p:txBody>
      </p:sp>
    </p:spTree>
    <p:extLst>
      <p:ext uri="{BB962C8B-B14F-4D97-AF65-F5344CB8AC3E}">
        <p14:creationId xmlns:p14="http://schemas.microsoft.com/office/powerpoint/2010/main" val="974192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8</a:t>
            </a:fld>
            <a:endParaRPr/>
          </a:p>
        </p:txBody>
      </p:sp>
    </p:spTree>
    <p:extLst>
      <p:ext uri="{BB962C8B-B14F-4D97-AF65-F5344CB8AC3E}">
        <p14:creationId xmlns:p14="http://schemas.microsoft.com/office/powerpoint/2010/main" val="1752351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1"/>
        <p:cNvGrpSpPr/>
        <p:nvPr/>
      </p:nvGrpSpPr>
      <p:grpSpPr>
        <a:xfrm>
          <a:off x="0" y="0"/>
          <a:ext cx="0" cy="0"/>
          <a:chOff x="0" y="0"/>
          <a:chExt cx="0" cy="0"/>
        </a:xfrm>
      </p:grpSpPr>
      <p:sp>
        <p:nvSpPr>
          <p:cNvPr id="22" name="Google Shape;22;p15"/>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5"/>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Cambria"/>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5"/>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25" name="Google Shape;25;p15"/>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7" name="Google Shape;27;p15"/>
          <p:cNvGrpSpPr/>
          <p:nvPr/>
        </p:nvGrpSpPr>
        <p:grpSpPr>
          <a:xfrm>
            <a:off x="897399" y="2325848"/>
            <a:ext cx="1080904" cy="1080902"/>
            <a:chOff x="9685338" y="4460675"/>
            <a:chExt cx="1080904" cy="1080902"/>
          </a:xfrm>
        </p:grpSpPr>
        <p:sp>
          <p:nvSpPr>
            <p:cNvPr id="28" name="Google Shape;28;p15"/>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5"/>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15"/>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Cambria"/>
                <a:ea typeface="Cambria"/>
                <a:cs typeface="Cambria"/>
                <a:sym typeface="Cambria"/>
              </a:defRPr>
            </a:lvl1pPr>
            <a:lvl2pPr marL="0" lvl="1" indent="0" algn="ctr">
              <a:spcBef>
                <a:spcPts val="0"/>
              </a:spcBef>
              <a:buNone/>
              <a:defRPr sz="2800" b="1" i="0" u="none" strike="noStrike" cap="none">
                <a:solidFill>
                  <a:srgbClr val="FFFFFF"/>
                </a:solidFill>
                <a:latin typeface="Cambria"/>
                <a:ea typeface="Cambria"/>
                <a:cs typeface="Cambria"/>
                <a:sym typeface="Cambria"/>
              </a:defRPr>
            </a:lvl2pPr>
            <a:lvl3pPr marL="0" lvl="2" indent="0" algn="ctr">
              <a:spcBef>
                <a:spcPts val="0"/>
              </a:spcBef>
              <a:buNone/>
              <a:defRPr sz="2800" b="1" i="0" u="none" strike="noStrike" cap="none">
                <a:solidFill>
                  <a:srgbClr val="FFFFFF"/>
                </a:solidFill>
                <a:latin typeface="Cambria"/>
                <a:ea typeface="Cambria"/>
                <a:cs typeface="Cambria"/>
                <a:sym typeface="Cambria"/>
              </a:defRPr>
            </a:lvl3pPr>
            <a:lvl4pPr marL="0" lvl="3" indent="0" algn="ctr">
              <a:spcBef>
                <a:spcPts val="0"/>
              </a:spcBef>
              <a:buNone/>
              <a:defRPr sz="2800" b="1" i="0" u="none" strike="noStrike" cap="none">
                <a:solidFill>
                  <a:srgbClr val="FFFFFF"/>
                </a:solidFill>
                <a:latin typeface="Cambria"/>
                <a:ea typeface="Cambria"/>
                <a:cs typeface="Cambria"/>
                <a:sym typeface="Cambria"/>
              </a:defRPr>
            </a:lvl4pPr>
            <a:lvl5pPr marL="0" lvl="4" indent="0" algn="ctr">
              <a:spcBef>
                <a:spcPts val="0"/>
              </a:spcBef>
              <a:buNone/>
              <a:defRPr sz="2800" b="1" i="0" u="none" strike="noStrike" cap="none">
                <a:solidFill>
                  <a:srgbClr val="FFFFFF"/>
                </a:solidFill>
                <a:latin typeface="Cambria"/>
                <a:ea typeface="Cambria"/>
                <a:cs typeface="Cambria"/>
                <a:sym typeface="Cambria"/>
              </a:defRPr>
            </a:lvl5pPr>
            <a:lvl6pPr marL="0" lvl="5" indent="0" algn="ctr">
              <a:spcBef>
                <a:spcPts val="0"/>
              </a:spcBef>
              <a:buNone/>
              <a:defRPr sz="2800" b="1" i="0" u="none" strike="noStrike" cap="none">
                <a:solidFill>
                  <a:srgbClr val="FFFFFF"/>
                </a:solidFill>
                <a:latin typeface="Cambria"/>
                <a:ea typeface="Cambria"/>
                <a:cs typeface="Cambria"/>
                <a:sym typeface="Cambria"/>
              </a:defRPr>
            </a:lvl6pPr>
            <a:lvl7pPr marL="0" lvl="6" indent="0" algn="ctr">
              <a:spcBef>
                <a:spcPts val="0"/>
              </a:spcBef>
              <a:buNone/>
              <a:defRPr sz="2800" b="1" i="0" u="none" strike="noStrike" cap="none">
                <a:solidFill>
                  <a:srgbClr val="FFFFFF"/>
                </a:solidFill>
                <a:latin typeface="Cambria"/>
                <a:ea typeface="Cambria"/>
                <a:cs typeface="Cambria"/>
                <a:sym typeface="Cambria"/>
              </a:defRPr>
            </a:lvl7pPr>
            <a:lvl8pPr marL="0" lvl="7" indent="0" algn="ctr">
              <a:spcBef>
                <a:spcPts val="0"/>
              </a:spcBef>
              <a:buNone/>
              <a:defRPr sz="2800" b="1" i="0" u="none" strike="noStrike" cap="none">
                <a:solidFill>
                  <a:srgbClr val="FFFFFF"/>
                </a:solidFill>
                <a:latin typeface="Cambria"/>
                <a:ea typeface="Cambria"/>
                <a:cs typeface="Cambria"/>
                <a:sym typeface="Cambria"/>
              </a:defRPr>
            </a:lvl8pPr>
            <a:lvl9pPr marL="0" lvl="8" indent="0" algn="ctr">
              <a:spcBef>
                <a:spcPts val="0"/>
              </a:spcBef>
              <a:buNone/>
              <a:defRPr sz="28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24"/>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4"/>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2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4"/>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16"/>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6"/>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34" name="Google Shape;34;p16"/>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35" name="Google Shape;35;p1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38"/>
        <p:cNvGrpSpPr/>
        <p:nvPr/>
      </p:nvGrpSpPr>
      <p:grpSpPr>
        <a:xfrm>
          <a:off x="0" y="0"/>
          <a:ext cx="0" cy="0"/>
          <a:chOff x="0" y="0"/>
          <a:chExt cx="0" cy="0"/>
        </a:xfrm>
      </p:grpSpPr>
      <p:sp>
        <p:nvSpPr>
          <p:cNvPr id="39" name="Google Shape;39;p17"/>
          <p:cNvSpPr/>
          <p:nvPr/>
        </p:nvSpPr>
        <p:spPr>
          <a:xfrm>
            <a:off x="8343497"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17"/>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Cambria"/>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7"/>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2" name="Google Shape;42;p17"/>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43" name="Google Shape;43;p17"/>
          <p:cNvSpPr txBox="1">
            <a:spLocks noGrp="1"/>
          </p:cNvSpPr>
          <p:nvPr>
            <p:ph type="dt" idx="10"/>
          </p:nvPr>
        </p:nvSpPr>
        <p:spPr>
          <a:xfrm>
            <a:off x="8549640" y="6272784"/>
            <a:ext cx="268833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ftr" idx="11"/>
          </p:nvPr>
        </p:nvSpPr>
        <p:spPr>
          <a:xfrm>
            <a:off x="238539" y="6272784"/>
            <a:ext cx="78244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5" name="Google Shape;45;p17"/>
          <p:cNvGrpSpPr/>
          <p:nvPr/>
        </p:nvGrpSpPr>
        <p:grpSpPr>
          <a:xfrm>
            <a:off x="11401725" y="6229681"/>
            <a:ext cx="457200" cy="457200"/>
            <a:chOff x="11361456" y="6195813"/>
            <a:chExt cx="548640" cy="548640"/>
          </a:xfrm>
        </p:grpSpPr>
        <p:sp>
          <p:nvSpPr>
            <p:cNvPr id="46" name="Google Shape;46;p17"/>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17"/>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1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49"/>
        <p:cNvGrpSpPr/>
        <p:nvPr/>
      </p:nvGrpSpPr>
      <p:grpSpPr>
        <a:xfrm>
          <a:off x="0" y="0"/>
          <a:ext cx="0" cy="0"/>
          <a:chOff x="0" y="0"/>
          <a:chExt cx="0" cy="0"/>
        </a:xfrm>
      </p:grpSpPr>
      <p:sp>
        <p:nvSpPr>
          <p:cNvPr id="50" name="Google Shape;50;p18"/>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8"/>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8"/>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18"/>
          <p:cNvGrpSpPr/>
          <p:nvPr/>
        </p:nvGrpSpPr>
        <p:grpSpPr>
          <a:xfrm>
            <a:off x="9649215" y="4068923"/>
            <a:ext cx="1080904" cy="1080902"/>
            <a:chOff x="9685338" y="4460675"/>
            <a:chExt cx="1080904" cy="1080902"/>
          </a:xfrm>
        </p:grpSpPr>
        <p:sp>
          <p:nvSpPr>
            <p:cNvPr id="54" name="Google Shape;54;p18"/>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8"/>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18"/>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7200"/>
              <a:buFont typeface="Cambria"/>
              <a:buNone/>
              <a:defRPr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8"/>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58" name="Google Shape;58;p1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a:solidFill>
                  <a:srgbClr val="FFFFFF"/>
                </a:solidFill>
                <a:latin typeface="Cambria"/>
                <a:ea typeface="Cambria"/>
                <a:cs typeface="Cambria"/>
                <a:sym typeface="Cambria"/>
              </a:defRPr>
            </a:lvl1pPr>
            <a:lvl2pPr marL="0" lvl="1" indent="0" algn="ctr">
              <a:spcBef>
                <a:spcPts val="0"/>
              </a:spcBef>
              <a:buNone/>
              <a:defRPr sz="2800" b="1">
                <a:solidFill>
                  <a:srgbClr val="FFFFFF"/>
                </a:solidFill>
                <a:latin typeface="Cambria"/>
                <a:ea typeface="Cambria"/>
                <a:cs typeface="Cambria"/>
                <a:sym typeface="Cambria"/>
              </a:defRPr>
            </a:lvl2pPr>
            <a:lvl3pPr marL="0" lvl="2" indent="0" algn="ctr">
              <a:spcBef>
                <a:spcPts val="0"/>
              </a:spcBef>
              <a:buNone/>
              <a:defRPr sz="2800" b="1">
                <a:solidFill>
                  <a:srgbClr val="FFFFFF"/>
                </a:solidFill>
                <a:latin typeface="Cambria"/>
                <a:ea typeface="Cambria"/>
                <a:cs typeface="Cambria"/>
                <a:sym typeface="Cambria"/>
              </a:defRPr>
            </a:lvl3pPr>
            <a:lvl4pPr marL="0" lvl="3" indent="0" algn="ctr">
              <a:spcBef>
                <a:spcPts val="0"/>
              </a:spcBef>
              <a:buNone/>
              <a:defRPr sz="2800" b="1">
                <a:solidFill>
                  <a:srgbClr val="FFFFFF"/>
                </a:solidFill>
                <a:latin typeface="Cambria"/>
                <a:ea typeface="Cambria"/>
                <a:cs typeface="Cambria"/>
                <a:sym typeface="Cambria"/>
              </a:defRPr>
            </a:lvl4pPr>
            <a:lvl5pPr marL="0" lvl="4" indent="0" algn="ctr">
              <a:spcBef>
                <a:spcPts val="0"/>
              </a:spcBef>
              <a:buNone/>
              <a:defRPr sz="2800" b="1">
                <a:solidFill>
                  <a:srgbClr val="FFFFFF"/>
                </a:solidFill>
                <a:latin typeface="Cambria"/>
                <a:ea typeface="Cambria"/>
                <a:cs typeface="Cambria"/>
                <a:sym typeface="Cambria"/>
              </a:defRPr>
            </a:lvl5pPr>
            <a:lvl6pPr marL="0" lvl="5" indent="0" algn="ctr">
              <a:spcBef>
                <a:spcPts val="0"/>
              </a:spcBef>
              <a:buNone/>
              <a:defRPr sz="2800" b="1">
                <a:solidFill>
                  <a:srgbClr val="FFFFFF"/>
                </a:solidFill>
                <a:latin typeface="Cambria"/>
                <a:ea typeface="Cambria"/>
                <a:cs typeface="Cambria"/>
                <a:sym typeface="Cambria"/>
              </a:defRPr>
            </a:lvl6pPr>
            <a:lvl7pPr marL="0" lvl="6" indent="0" algn="ctr">
              <a:spcBef>
                <a:spcPts val="0"/>
              </a:spcBef>
              <a:buNone/>
              <a:defRPr sz="2800" b="1">
                <a:solidFill>
                  <a:srgbClr val="FFFFFF"/>
                </a:solidFill>
                <a:latin typeface="Cambria"/>
                <a:ea typeface="Cambria"/>
                <a:cs typeface="Cambria"/>
                <a:sym typeface="Cambria"/>
              </a:defRPr>
            </a:lvl7pPr>
            <a:lvl8pPr marL="0" lvl="7" indent="0" algn="ctr">
              <a:spcBef>
                <a:spcPts val="0"/>
              </a:spcBef>
              <a:buNone/>
              <a:defRPr sz="2800" b="1">
                <a:solidFill>
                  <a:srgbClr val="FFFFFF"/>
                </a:solidFill>
                <a:latin typeface="Cambria"/>
                <a:ea typeface="Cambria"/>
                <a:cs typeface="Cambria"/>
                <a:sym typeface="Cambria"/>
              </a:defRPr>
            </a:lvl8pPr>
            <a:lvl9pPr marL="0" lvl="8" indent="0" algn="ctr">
              <a:spcBef>
                <a:spcPts val="0"/>
              </a:spcBef>
              <a:buNone/>
              <a:defRPr sz="2800" b="1">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1"/>
        <p:cNvGrpSpPr/>
        <p:nvPr/>
      </p:nvGrpSpPr>
      <p:grpSpPr>
        <a:xfrm>
          <a:off x="0" y="0"/>
          <a:ext cx="0" cy="0"/>
          <a:chOff x="0" y="0"/>
          <a:chExt cx="0" cy="0"/>
        </a:xfrm>
      </p:grpSpPr>
      <p:sp>
        <p:nvSpPr>
          <p:cNvPr id="62" name="Google Shape;62;p19"/>
          <p:cNvSpPr/>
          <p:nvPr/>
        </p:nvSpPr>
        <p:spPr>
          <a:xfrm>
            <a:off x="1052716" y="263905"/>
            <a:ext cx="10075531"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9"/>
          <p:cNvSpPr/>
          <p:nvPr/>
        </p:nvSpPr>
        <p:spPr>
          <a:xfrm>
            <a:off x="1052716" y="1906835"/>
            <a:ext cx="10075531"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9"/>
          <p:cNvSpPr/>
          <p:nvPr/>
        </p:nvSpPr>
        <p:spPr>
          <a:xfrm>
            <a:off x="1052716" y="401738"/>
            <a:ext cx="10075532" cy="1429227"/>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9"/>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4000"/>
              <a:buFont typeface="Cambria"/>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67" name="Google Shape;67;p1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0"/>
        <p:cNvGrpSpPr/>
        <p:nvPr/>
      </p:nvGrpSpPr>
      <p:grpSpPr>
        <a:xfrm>
          <a:off x="0" y="0"/>
          <a:ext cx="0" cy="0"/>
          <a:chOff x="0" y="0"/>
          <a:chExt cx="0" cy="0"/>
        </a:xfrm>
      </p:grpSpPr>
      <p:sp>
        <p:nvSpPr>
          <p:cNvPr id="71" name="Google Shape;71;p20"/>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0"/>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73" name="Google Shape;73;p20"/>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4" name="Google Shape;74;p20"/>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75" name="Google Shape;75;p20"/>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6" name="Google Shape;76;p2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21"/>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2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8"/>
        <p:cNvGrpSpPr/>
        <p:nvPr/>
      </p:nvGrpSpPr>
      <p:grpSpPr>
        <a:xfrm>
          <a:off x="0" y="0"/>
          <a:ext cx="0" cy="0"/>
          <a:chOff x="0" y="0"/>
          <a:chExt cx="0" cy="0"/>
        </a:xfrm>
      </p:grpSpPr>
      <p:sp>
        <p:nvSpPr>
          <p:cNvPr id="89" name="Google Shape;89;p23"/>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3"/>
          <p:cNvSpPr txBox="1">
            <a:spLocks noGrp="1"/>
          </p:cNvSpPr>
          <p:nvPr>
            <p:ph type="title"/>
          </p:nvPr>
        </p:nvSpPr>
        <p:spPr>
          <a:xfrm>
            <a:off x="8549640" y="342900"/>
            <a:ext cx="3200400" cy="14262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Cambria"/>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3"/>
          <p:cNvSpPr>
            <a:spLocks noGrp="1"/>
          </p:cNvSpPr>
          <p:nvPr>
            <p:ph type="pic" idx="2"/>
          </p:nvPr>
        </p:nvSpPr>
        <p:spPr>
          <a:xfrm>
            <a:off x="0" y="0"/>
            <a:ext cx="8303740" cy="6858000"/>
          </a:xfrm>
          <a:prstGeom prst="rect">
            <a:avLst/>
          </a:prstGeom>
          <a:solidFill>
            <a:srgbClr val="E1DFDF"/>
          </a:solidFill>
          <a:ln>
            <a:noFill/>
          </a:ln>
        </p:spPr>
      </p:sp>
      <p:sp>
        <p:nvSpPr>
          <p:cNvPr id="92" name="Google Shape;92;p23"/>
          <p:cNvSpPr txBox="1">
            <a:spLocks noGrp="1"/>
          </p:cNvSpPr>
          <p:nvPr>
            <p:ph type="body" idx="1"/>
          </p:nvPr>
        </p:nvSpPr>
        <p:spPr>
          <a:xfrm>
            <a:off x="8549640" y="1812267"/>
            <a:ext cx="3200400" cy="436844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93" name="Google Shape;93;p23"/>
          <p:cNvSpPr txBox="1">
            <a:spLocks noGrp="1"/>
          </p:cNvSpPr>
          <p:nvPr>
            <p:ph type="dt" idx="10"/>
          </p:nvPr>
        </p:nvSpPr>
        <p:spPr>
          <a:xfrm>
            <a:off x="8549640" y="6272784"/>
            <a:ext cx="268833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94" name="Google Shape;94;p23"/>
          <p:cNvGrpSpPr/>
          <p:nvPr/>
        </p:nvGrpSpPr>
        <p:grpSpPr>
          <a:xfrm>
            <a:off x="11401725" y="6229681"/>
            <a:ext cx="457200" cy="457200"/>
            <a:chOff x="11361456" y="6195813"/>
            <a:chExt cx="548640" cy="548640"/>
          </a:xfrm>
        </p:grpSpPr>
        <p:sp>
          <p:nvSpPr>
            <p:cNvPr id="95" name="Google Shape;95;p23"/>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3"/>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p:nvPr/>
        </p:nvSpPr>
        <p:spPr>
          <a:xfrm>
            <a:off x="1052716" y="263905"/>
            <a:ext cx="10075531" cy="80683"/>
          </a:xfrm>
          <a:prstGeom prst="rect">
            <a:avLst/>
          </a:prstGeom>
          <a:blipFill rotWithShape="1">
            <a:blip r:embed="rId1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4"/>
          <p:cNvSpPr/>
          <p:nvPr/>
        </p:nvSpPr>
        <p:spPr>
          <a:xfrm>
            <a:off x="1052716" y="1906835"/>
            <a:ext cx="10075531" cy="80683"/>
          </a:xfrm>
          <a:prstGeom prst="rect">
            <a:avLst/>
          </a:prstGeom>
          <a:blipFill rotWithShape="1">
            <a:blip r:embed="rId1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4"/>
          <p:cNvSpPr/>
          <p:nvPr/>
        </p:nvSpPr>
        <p:spPr>
          <a:xfrm>
            <a:off x="1052716" y="401738"/>
            <a:ext cx="10075532" cy="1429227"/>
          </a:xfrm>
          <a:prstGeom prst="rect">
            <a:avLst/>
          </a:prstGeom>
          <a:blipFill rotWithShape="1">
            <a:blip r:embed="rId1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4"/>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4800"/>
              <a:buFont typeface="Cambria"/>
              <a:buNone/>
              <a:defRPr sz="4800" b="0" i="0" u="none" strike="noStrike" cap="none">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1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Cambria"/>
                <a:ea typeface="Cambria"/>
                <a:cs typeface="Cambria"/>
                <a:sym typeface="Cambria"/>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Cambria"/>
                <a:ea typeface="Cambria"/>
                <a:cs typeface="Cambria"/>
                <a:sym typeface="Cambria"/>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9pPr>
          </a:lstStyle>
          <a:p>
            <a:endParaRPr/>
          </a:p>
        </p:txBody>
      </p:sp>
      <p:sp>
        <p:nvSpPr>
          <p:cNvPr id="15" name="Google Shape;15;p1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16" name="Google Shape;16;p14"/>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grpSp>
        <p:nvGrpSpPr>
          <p:cNvPr id="17" name="Google Shape;17;p14"/>
          <p:cNvGrpSpPr/>
          <p:nvPr/>
        </p:nvGrpSpPr>
        <p:grpSpPr>
          <a:xfrm>
            <a:off x="11401725" y="6229681"/>
            <a:ext cx="457200" cy="457200"/>
            <a:chOff x="11361456" y="6195813"/>
            <a:chExt cx="548640" cy="548640"/>
          </a:xfrm>
        </p:grpSpPr>
        <p:sp>
          <p:nvSpPr>
            <p:cNvPr id="18" name="Google Shape;18;p14"/>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4"/>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1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ambria"/>
                <a:ea typeface="Cambria"/>
                <a:cs typeface="Cambria"/>
                <a:sym typeface="Cambria"/>
              </a:defRPr>
            </a:lvl1pPr>
            <a:lvl2pPr marL="0" marR="0" lvl="1" indent="0" algn="ctr" rtl="0">
              <a:spcBef>
                <a:spcPts val="0"/>
              </a:spcBef>
              <a:buNone/>
              <a:defRPr sz="1400" b="1" i="0" u="none" strike="noStrike" cap="none">
                <a:solidFill>
                  <a:srgbClr val="FFFFFF"/>
                </a:solidFill>
                <a:latin typeface="Cambria"/>
                <a:ea typeface="Cambria"/>
                <a:cs typeface="Cambria"/>
                <a:sym typeface="Cambria"/>
              </a:defRPr>
            </a:lvl2pPr>
            <a:lvl3pPr marL="0" marR="0" lvl="2" indent="0" algn="ctr" rtl="0">
              <a:spcBef>
                <a:spcPts val="0"/>
              </a:spcBef>
              <a:buNone/>
              <a:defRPr sz="1400" b="1" i="0" u="none" strike="noStrike" cap="none">
                <a:solidFill>
                  <a:srgbClr val="FFFFFF"/>
                </a:solidFill>
                <a:latin typeface="Cambria"/>
                <a:ea typeface="Cambria"/>
                <a:cs typeface="Cambria"/>
                <a:sym typeface="Cambria"/>
              </a:defRPr>
            </a:lvl3pPr>
            <a:lvl4pPr marL="0" marR="0" lvl="3" indent="0" algn="ctr" rtl="0">
              <a:spcBef>
                <a:spcPts val="0"/>
              </a:spcBef>
              <a:buNone/>
              <a:defRPr sz="1400" b="1" i="0" u="none" strike="noStrike" cap="none">
                <a:solidFill>
                  <a:srgbClr val="FFFFFF"/>
                </a:solidFill>
                <a:latin typeface="Cambria"/>
                <a:ea typeface="Cambria"/>
                <a:cs typeface="Cambria"/>
                <a:sym typeface="Cambria"/>
              </a:defRPr>
            </a:lvl4pPr>
            <a:lvl5pPr marL="0" marR="0" lvl="4" indent="0" algn="ctr" rtl="0">
              <a:spcBef>
                <a:spcPts val="0"/>
              </a:spcBef>
              <a:buNone/>
              <a:defRPr sz="1400" b="1" i="0" u="none" strike="noStrike" cap="none">
                <a:solidFill>
                  <a:srgbClr val="FFFFFF"/>
                </a:solidFill>
                <a:latin typeface="Cambria"/>
                <a:ea typeface="Cambria"/>
                <a:cs typeface="Cambria"/>
                <a:sym typeface="Cambria"/>
              </a:defRPr>
            </a:lvl5pPr>
            <a:lvl6pPr marL="0" marR="0" lvl="5" indent="0" algn="ctr" rtl="0">
              <a:spcBef>
                <a:spcPts val="0"/>
              </a:spcBef>
              <a:buNone/>
              <a:defRPr sz="1400" b="1" i="0" u="none" strike="noStrike" cap="none">
                <a:solidFill>
                  <a:srgbClr val="FFFFFF"/>
                </a:solidFill>
                <a:latin typeface="Cambria"/>
                <a:ea typeface="Cambria"/>
                <a:cs typeface="Cambria"/>
                <a:sym typeface="Cambria"/>
              </a:defRPr>
            </a:lvl6pPr>
            <a:lvl7pPr marL="0" marR="0" lvl="6" indent="0" algn="ctr" rtl="0">
              <a:spcBef>
                <a:spcPts val="0"/>
              </a:spcBef>
              <a:buNone/>
              <a:defRPr sz="1400" b="1" i="0" u="none" strike="noStrike" cap="none">
                <a:solidFill>
                  <a:srgbClr val="FFFFFF"/>
                </a:solidFill>
                <a:latin typeface="Cambria"/>
                <a:ea typeface="Cambria"/>
                <a:cs typeface="Cambria"/>
                <a:sym typeface="Cambria"/>
              </a:defRPr>
            </a:lvl7pPr>
            <a:lvl8pPr marL="0" marR="0" lvl="7" indent="0" algn="ctr" rtl="0">
              <a:spcBef>
                <a:spcPts val="0"/>
              </a:spcBef>
              <a:buNone/>
              <a:defRPr sz="1400" b="1" i="0" u="none" strike="noStrike" cap="none">
                <a:solidFill>
                  <a:srgbClr val="FFFFFF"/>
                </a:solidFill>
                <a:latin typeface="Cambria"/>
                <a:ea typeface="Cambria"/>
                <a:cs typeface="Cambria"/>
                <a:sym typeface="Cambria"/>
              </a:defRPr>
            </a:lvl8pPr>
            <a:lvl9pPr marL="0" marR="0" lvl="8" indent="0" algn="ctr" rtl="0">
              <a:spcBef>
                <a:spcPts val="0"/>
              </a:spcBef>
              <a:buNone/>
              <a:defRPr sz="14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Cambria"/>
              <a:buNone/>
            </a:pPr>
            <a:r>
              <a:rPr lang="tr-TR" sz="8000" dirty="0"/>
              <a:t>C++ DİLİ İLE  </a:t>
            </a:r>
            <a:br>
              <a:rPr lang="tr-TR" sz="8000" dirty="0"/>
            </a:br>
            <a:r>
              <a:rPr lang="tr-TR" sz="8000" dirty="0"/>
              <a:t>NESNE YÖNELİMLİ PROGRAMLAMA</a:t>
            </a:r>
            <a:endParaRPr sz="8000" dirty="0"/>
          </a:p>
        </p:txBody>
      </p:sp>
      <p:sp>
        <p:nvSpPr>
          <p:cNvPr id="109" name="Google Shape;109;p1"/>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00"/>
              <a:buNone/>
            </a:pPr>
            <a:r>
              <a:rPr lang="tr-TR">
                <a:solidFill>
                  <a:srgbClr val="4E4A4A"/>
                </a:solidFill>
              </a:rPr>
              <a:t>İlhan ÖZKAN, Elektronik Yüksek Mühendisi</a:t>
            </a:r>
            <a:br>
              <a:rPr lang="tr-TR">
                <a:solidFill>
                  <a:srgbClr val="4E4A4A"/>
                </a:solidFill>
              </a:rPr>
            </a:br>
            <a:r>
              <a:rPr lang="tr-TR">
                <a:solidFill>
                  <a:srgbClr val="4E4A4A"/>
                </a:solidFill>
              </a:rPr>
              <a:t>Mayıs 2020</a:t>
            </a:r>
            <a:endParaRPr>
              <a:solidFill>
                <a:srgbClr val="4E4A4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dirty="0"/>
              <a:t>TAKMA İSİMLER (TYPEDEF)</a:t>
            </a:r>
            <a:endParaRPr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#include &lt;iostream&gt;</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using</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namespace std;</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effectLst/>
                <a:latin typeface="Consolas" panose="020B0609020204030204" pitchFamily="49" charset="0"/>
                <a:ea typeface="Calibri" panose="020F0502020204030204" pitchFamily="34" charset="0"/>
                <a:cs typeface="Times New Roman" panose="02020603050405020304" pitchFamily="18" charset="0"/>
              </a:rPr>
              <a:t> </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typedef</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karakter</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typedef</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unsigned</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int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pozitiftamsayi</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typedef</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float</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gerceksayi</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effectLst/>
                <a:latin typeface="Consolas" panose="020B0609020204030204" pitchFamily="49" charset="0"/>
                <a:ea typeface="Calibri" panose="020F0502020204030204" pitchFamily="34" charset="0"/>
                <a:cs typeface="Times New Roman" panose="02020603050405020304" pitchFamily="18" charset="0"/>
              </a:rPr>
              <a:t> </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struct</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ogrenci</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C00000"/>
                </a:solidFill>
                <a:effectLst/>
                <a:latin typeface="Consolas" panose="020B0609020204030204" pitchFamily="49" charset="0"/>
                <a:ea typeface="Calibri" panose="020F0502020204030204" pitchFamily="34" charset="0"/>
                <a:cs typeface="Times New Roman" panose="02020603050405020304" pitchFamily="18" charset="0"/>
              </a:rPr>
              <a:t>pozitiftamsayi</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yas</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C00000"/>
                </a:solidFill>
                <a:effectLst/>
                <a:latin typeface="Consolas" panose="020B0609020204030204" pitchFamily="49" charset="0"/>
                <a:ea typeface="Calibri" panose="020F0502020204030204" pitchFamily="34" charset="0"/>
                <a:cs typeface="Times New Roman" panose="02020603050405020304" pitchFamily="18" charset="0"/>
              </a:rPr>
              <a:t>karakter</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cinsiyet</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C00000"/>
                </a:solidFill>
                <a:effectLst/>
                <a:latin typeface="Consolas" panose="020B0609020204030204" pitchFamily="49" charset="0"/>
                <a:ea typeface="Calibri" panose="020F0502020204030204" pitchFamily="34" charset="0"/>
                <a:cs typeface="Times New Roman" panose="02020603050405020304" pitchFamily="18" charset="0"/>
              </a:rPr>
              <a:t>gerceksayi</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kilo;</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C00000"/>
                </a:solidFill>
                <a:effectLst/>
                <a:latin typeface="Consolas" panose="020B0609020204030204" pitchFamily="49" charset="0"/>
                <a:ea typeface="Calibri" panose="020F0502020204030204" pitchFamily="34" charset="0"/>
                <a:cs typeface="Times New Roman" panose="02020603050405020304" pitchFamily="18" charset="0"/>
              </a:rPr>
              <a:t>pozitiftamsayi</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boy;</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typedef</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C00000"/>
                </a:solidFill>
                <a:effectLst/>
                <a:latin typeface="Consolas" panose="020B0609020204030204" pitchFamily="49" charset="0"/>
                <a:ea typeface="Calibri" panose="020F0502020204030204" pitchFamily="34" charset="0"/>
                <a:cs typeface="Times New Roman" panose="02020603050405020304" pitchFamily="18" charset="0"/>
              </a:rPr>
              <a:t>struct </a:t>
            </a:r>
            <a:r>
              <a:rPr lang="en-US" sz="1400" dirty="0" err="1">
                <a:solidFill>
                  <a:srgbClr val="C00000"/>
                </a:solidFill>
                <a:effectLst/>
                <a:latin typeface="Consolas" panose="020B0609020204030204" pitchFamily="49" charset="0"/>
                <a:ea typeface="Calibri" panose="020F0502020204030204" pitchFamily="34" charset="0"/>
                <a:cs typeface="Times New Roman" panose="02020603050405020304" pitchFamily="18" charset="0"/>
              </a:rPr>
              <a:t>ogrenci</a:t>
            </a:r>
            <a:r>
              <a:rPr lang="en-US" sz="1400" dirty="0">
                <a:solidFill>
                  <a:srgbClr val="C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Ogrenci</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tr-TR"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main() {</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Ogrenci</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ogrenci1;</a:t>
            </a:r>
            <a:endParaRPr lang="tr-TR"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ogrenci1.yas=19;</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ogrenci1.cinsiyet='E';</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ogrenci1.kilo=75.5;</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ogrenci1.boy=180;    </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cout</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&lt;&lt; "Öğrenci1'in:" &lt;&lt;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endl</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&lt;&lt;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yaşı</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&lt;&lt; ogrenci1.yas</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&lt;&lt; ",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cinsiyeti</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&lt;&lt; ogrenci1.cinsiyet</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&lt;&lt; ",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kilosu</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&lt;&lt; ogrenci1.kilo </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&lt;&lt; ",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boyu</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&lt;&lt; ogrenci1.boy &lt;&lt;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endl</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SzPts val="1190"/>
              <a:buNone/>
            </a:pPr>
            <a:endParaRPr sz="1400" dirty="0">
              <a:latin typeface="Consolas" panose="020B0609020204030204" pitchFamily="49" charset="0"/>
            </a:endParaRPr>
          </a:p>
        </p:txBody>
      </p:sp>
      <p:sp>
        <p:nvSpPr>
          <p:cNvPr id="2" name="Metin Yer Tutucusu 1">
            <a:extLst>
              <a:ext uri="{FF2B5EF4-FFF2-40B4-BE49-F238E27FC236}">
                <a16:creationId xmlns:a16="http://schemas.microsoft.com/office/drawing/2014/main" id="{F2F5B5A0-3EEC-417E-9265-ABAEA0CB6681}"/>
              </a:ext>
            </a:extLst>
          </p:cNvPr>
          <p:cNvSpPr>
            <a:spLocks noGrp="1"/>
          </p:cNvSpPr>
          <p:nvPr>
            <p:ph type="body" idx="2"/>
          </p:nvPr>
        </p:nvSpPr>
        <p:spPr/>
        <p:txBody>
          <a:bodyPr/>
          <a:lstStyle/>
          <a:p>
            <a:pPr marL="0" indent="0"/>
            <a:r>
              <a:rPr lang="tr-TR" sz="2000" dirty="0"/>
              <a:t>Halihazırda mevcut veri tiplerinin adını yeniden tanımlamak için typedef anahtar kelimesi kullanılır.  </a:t>
            </a:r>
            <a:r>
              <a:rPr lang="tr-TR" sz="2000" b="1" dirty="0">
                <a:solidFill>
                  <a:srgbClr val="0000CC"/>
                </a:solidFill>
              </a:rPr>
              <a:t>Takma isimler </a:t>
            </a:r>
            <a:r>
              <a:rPr lang="tr-TR" sz="2000" dirty="0"/>
              <a:t>(</a:t>
            </a:r>
            <a:r>
              <a:rPr lang="tr-TR" sz="2000" b="1" dirty="0">
                <a:solidFill>
                  <a:srgbClr val="C00000"/>
                </a:solidFill>
              </a:rPr>
              <a:t>typedef</a:t>
            </a:r>
            <a:r>
              <a:rPr lang="tr-TR" sz="2000" dirty="0"/>
              <a:t>), yapı (struct) ve daha sonra göreceğimiz birlik (union) gibi veri tiplerinin çokça kullanıldığı kodlarda kodun boyunu oldukça kısaltır </a:t>
            </a:r>
          </a:p>
          <a:p>
            <a:endParaRPr lang="tr-TR" dirty="0"/>
          </a:p>
        </p:txBody>
      </p:sp>
    </p:spTree>
    <p:extLst>
      <p:ext uri="{BB962C8B-B14F-4D97-AF65-F5344CB8AC3E}">
        <p14:creationId xmlns:p14="http://schemas.microsoft.com/office/powerpoint/2010/main" val="1217636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sz="2400" dirty="0"/>
              <a:t>FONKSİYONLARDA TAKMA İSİMLER (TYPEDEF)</a:t>
            </a:r>
            <a:endParaRPr sz="2400" dirty="0"/>
          </a:p>
        </p:txBody>
      </p:sp>
      <p:sp>
        <p:nvSpPr>
          <p:cNvPr id="124" name="Google Shape;124;p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None/>
            </a:pPr>
            <a:r>
              <a:rPr lang="en-US" sz="18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typedef</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int</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Fonk</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8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int</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Fonk</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bir</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fonksiyona</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verilen</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bir</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takma</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isimdir</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a:t>
            </a:r>
            <a:r>
              <a:rPr lang="tr-TR"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Fonk</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int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tipinde</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parametre</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alan</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ve int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geri</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döndüren</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her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fonksiyon</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olabilir</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p>
          <a:p>
            <a:pPr marL="0" indent="0">
              <a:lnSpc>
                <a:spcPct val="100000"/>
              </a:lnSpc>
              <a:spcBef>
                <a:spcPts val="0"/>
              </a:spcBef>
              <a:buNone/>
            </a:pPr>
            <a:endPar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8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int</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faktoriyel</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8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int</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n) { </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a:t>
            </a:r>
            <a:r>
              <a:rPr lang="tr-TR"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faktoriyel</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fonksiyonu</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da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Fonk</a:t>
            </a:r>
            <a:endParaRPr lang="tr-TR"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tr-TR" sz="1800" dirty="0">
                <a:solidFill>
                  <a:schemeClr val="bg1">
                    <a:lumMod val="65000"/>
                  </a:schemeClr>
                </a:solidFill>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tipindedir</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a:t>
            </a:r>
            <a:r>
              <a:rPr lang="tr-TR"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a:t>
            </a:r>
            <a:endPar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return</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(n==1)? 1: n*</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faktoriyel</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(n-1);</a:t>
            </a:r>
          </a:p>
          <a:p>
            <a:pPr marL="0" indent="0">
              <a:lnSpc>
                <a:spcPct val="10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p>
          <a:p>
            <a:pPr marL="0" indent="0">
              <a:lnSpc>
                <a:spcPct val="100000"/>
              </a:lnSpc>
              <a:spcBef>
                <a:spcPts val="0"/>
              </a:spcBef>
              <a:buNone/>
            </a:pPr>
            <a:r>
              <a:rPr lang="en-US" sz="18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int</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onKat</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r>
              <a:rPr lang="en-US" sz="18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int</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p>
          <a:p>
            <a:pPr marL="0" indent="0">
              <a:lnSpc>
                <a:spcPct val="10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return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*10;</a:t>
            </a:r>
          </a:p>
          <a:p>
            <a:pPr marL="0" indent="0">
              <a:lnSpc>
                <a:spcPct val="10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p>
          <a:p>
            <a:pPr marL="0" indent="0">
              <a:lnSpc>
                <a:spcPct val="100000"/>
              </a:lnSpc>
              <a:spcBef>
                <a:spcPts val="0"/>
              </a:spcBef>
              <a:buNone/>
            </a:pPr>
            <a:r>
              <a:rPr lang="en-US" sz="18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int</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main() {</a:t>
            </a:r>
          </a:p>
          <a:p>
            <a:pPr marL="0" indent="0">
              <a:lnSpc>
                <a:spcPct val="10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Fonk</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fn</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a:t>
            </a:r>
            <a:r>
              <a:rPr lang="tr-TR"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fn</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bir</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Fonk</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tipinde</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olan</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fonksiyonlara</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endParaRPr lang="tr-TR"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tr-TR" sz="1800" dirty="0">
                <a:solidFill>
                  <a:schemeClr val="bg1">
                    <a:lumMod val="65000"/>
                  </a:schemeClr>
                </a:solidFill>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olan</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göstericidir</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tr-TR"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a:t>
            </a:r>
            <a:endPar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fn</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&amp;</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faktoriyel</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faktoriyel</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fonksiyonunu</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göster</a:t>
            </a:r>
            <a:endPar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fn</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(3); </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3!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Hesaplanır</a:t>
            </a:r>
            <a:endPar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fn</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&amp;</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onKat</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onKat</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fonksiyonunu</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göster</a:t>
            </a:r>
            <a:endPar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fn</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(4); </a:t>
            </a:r>
            <a:r>
              <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4*10 </a:t>
            </a:r>
            <a:r>
              <a:rPr lang="en-US" sz="18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hesaplanır</a:t>
            </a:r>
            <a:endParaRPr lang="en-US" sz="18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p>
          <a:p>
            <a:pPr marL="0" indent="0">
              <a:lnSpc>
                <a:spcPct val="100000"/>
              </a:lnSpc>
              <a:spcBef>
                <a:spcPts val="0"/>
              </a:spcBef>
              <a:buSzPts val="1190"/>
              <a:buNone/>
            </a:pPr>
            <a:endParaRPr sz="1800" dirty="0">
              <a:latin typeface="Consolas" panose="020B0609020204030204" pitchFamily="49" charset="0"/>
            </a:endParaRPr>
          </a:p>
        </p:txBody>
      </p:sp>
      <p:sp>
        <p:nvSpPr>
          <p:cNvPr id="2" name="Metin Yer Tutucusu 1">
            <a:extLst>
              <a:ext uri="{FF2B5EF4-FFF2-40B4-BE49-F238E27FC236}">
                <a16:creationId xmlns:a16="http://schemas.microsoft.com/office/drawing/2014/main" id="{F2F5B5A0-3EEC-417E-9265-ABAEA0CB6681}"/>
              </a:ext>
            </a:extLst>
          </p:cNvPr>
          <p:cNvSpPr>
            <a:spLocks noGrp="1"/>
          </p:cNvSpPr>
          <p:nvPr>
            <p:ph type="body" idx="2"/>
          </p:nvPr>
        </p:nvSpPr>
        <p:spPr/>
        <p:txBody>
          <a:bodyPr/>
          <a:lstStyle/>
          <a:p>
            <a:pPr marL="0" indent="0"/>
            <a:r>
              <a:rPr lang="tr-TR" sz="2000" dirty="0"/>
              <a:t>Fonksiyonlara da takma isim verilebilir;</a:t>
            </a:r>
            <a:endParaRPr lang="tr-TR" dirty="0"/>
          </a:p>
        </p:txBody>
      </p:sp>
    </p:spTree>
    <p:extLst>
      <p:ext uri="{BB962C8B-B14F-4D97-AF65-F5344CB8AC3E}">
        <p14:creationId xmlns:p14="http://schemas.microsoft.com/office/powerpoint/2010/main" val="1945384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8"/>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ANONİM YAPILAR</a:t>
            </a:r>
            <a:endParaRPr/>
          </a:p>
        </p:txBody>
      </p:sp>
      <p:sp>
        <p:nvSpPr>
          <p:cNvPr id="164" name="Google Shape;164;p8"/>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#include &lt;</a:t>
            </a:r>
            <a:r>
              <a:rPr lang="tr-TR" sz="1400" dirty="0" err="1">
                <a:latin typeface="Consolas"/>
                <a:ea typeface="Consolas"/>
                <a:cs typeface="Consolas"/>
                <a:sym typeface="Consolas"/>
              </a:rPr>
              <a:t>iostream</a:t>
            </a:r>
            <a:r>
              <a:rPr lang="tr-TR" sz="1400" dirty="0">
                <a:latin typeface="Consolas"/>
                <a:ea typeface="Consolas"/>
                <a:cs typeface="Consolas"/>
                <a:sym typeface="Consolas"/>
              </a:rPr>
              <a:t>&gt;</a:t>
            </a:r>
          </a:p>
          <a:p>
            <a:pPr marL="0" lvl="0" indent="0" algn="l" rtl="0">
              <a:lnSpc>
                <a:spcPct val="100000"/>
              </a:lnSpc>
              <a:spcBef>
                <a:spcPts val="0"/>
              </a:spcBef>
              <a:spcAft>
                <a:spcPts val="0"/>
              </a:spcAft>
              <a:buSzPts val="1020"/>
              <a:buNone/>
            </a:pPr>
            <a:r>
              <a:rPr lang="tr-TR" sz="1400" dirty="0" err="1">
                <a:solidFill>
                  <a:srgbClr val="0000CC"/>
                </a:solidFill>
                <a:latin typeface="Consolas"/>
                <a:ea typeface="Consolas"/>
                <a:cs typeface="Consolas"/>
                <a:sym typeface="Consolas"/>
              </a:rPr>
              <a:t>using</a:t>
            </a:r>
            <a:r>
              <a:rPr lang="tr-TR" sz="1400" dirty="0">
                <a:latin typeface="Consolas"/>
                <a:ea typeface="Consolas"/>
                <a:cs typeface="Consolas"/>
                <a:sym typeface="Consolas"/>
              </a:rPr>
              <a:t> namespace </a:t>
            </a:r>
            <a:r>
              <a:rPr lang="tr-TR" sz="1400" dirty="0" err="1">
                <a:latin typeface="Consolas"/>
                <a:ea typeface="Consolas"/>
                <a:cs typeface="Consolas"/>
                <a:sym typeface="Consolas"/>
              </a:rPr>
              <a:t>std</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solidFill>
                  <a:srgbClr val="0000CC"/>
                </a:solidFill>
                <a:latin typeface="Consolas"/>
                <a:ea typeface="Consolas"/>
                <a:cs typeface="Consolas"/>
                <a:sym typeface="Consolas"/>
              </a:rPr>
              <a:t>struct</a:t>
            </a:r>
            <a:r>
              <a:rPr lang="tr-TR" sz="1400" dirty="0">
                <a:latin typeface="Consolas"/>
                <a:ea typeface="Consolas"/>
                <a:cs typeface="Consolas"/>
                <a:sym typeface="Consolas"/>
              </a:rPr>
              <a:t> </a:t>
            </a:r>
            <a:r>
              <a:rPr lang="tr-TR" sz="1400" dirty="0" err="1">
                <a:latin typeface="Consolas"/>
                <a:ea typeface="Consolas"/>
                <a:cs typeface="Consolas"/>
                <a:sym typeface="Consolas"/>
              </a:rPr>
              <a:t>ogrenci</a:t>
            </a: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solidFill>
                  <a:srgbClr val="0000CC"/>
                </a:solidFill>
                <a:latin typeface="Consolas"/>
                <a:ea typeface="Consolas"/>
                <a:cs typeface="Consolas"/>
                <a:sym typeface="Consolas"/>
              </a:rPr>
              <a:t>unsigned</a:t>
            </a:r>
            <a:r>
              <a:rPr lang="tr-TR" sz="1400" dirty="0">
                <a:latin typeface="Consolas"/>
                <a:ea typeface="Consolas"/>
                <a:cs typeface="Consolas"/>
                <a:sym typeface="Consolas"/>
              </a:rPr>
              <a:t> yas;</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cinsiyet;</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float</a:t>
            </a:r>
            <a:r>
              <a:rPr lang="tr-TR" sz="1400" dirty="0">
                <a:latin typeface="Consolas"/>
                <a:ea typeface="Consolas"/>
                <a:cs typeface="Consolas"/>
                <a:sym typeface="Consolas"/>
              </a:rPr>
              <a:t> kilo;</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solidFill>
                  <a:srgbClr val="0000CC"/>
                </a:solidFill>
                <a:latin typeface="Consolas"/>
                <a:ea typeface="Consolas"/>
                <a:cs typeface="Consolas"/>
                <a:sym typeface="Consolas"/>
              </a:rPr>
              <a:t>unsigned</a:t>
            </a:r>
            <a:r>
              <a:rPr lang="tr-TR" sz="1400" dirty="0">
                <a:latin typeface="Consolas"/>
                <a:ea typeface="Consolas"/>
                <a:cs typeface="Consolas"/>
                <a:sym typeface="Consolas"/>
              </a:rPr>
              <a:t> boy;</a:t>
            </a:r>
          </a:p>
          <a:p>
            <a:pPr marL="0" lvl="0" indent="0" algn="l" rtl="0">
              <a:lnSpc>
                <a:spcPct val="100000"/>
              </a:lnSpc>
              <a:spcBef>
                <a:spcPts val="0"/>
              </a:spcBef>
              <a:spcAft>
                <a:spcPts val="0"/>
              </a:spcAft>
              <a:buSzPts val="1020"/>
              <a:buNone/>
            </a:pPr>
            <a:r>
              <a:rPr lang="tr-TR" sz="1400" dirty="0">
                <a:highlight>
                  <a:srgbClr val="FFFF00"/>
                </a:highlight>
                <a:latin typeface="Consolas"/>
                <a:ea typeface="Consolas"/>
                <a:cs typeface="Consolas"/>
                <a:sym typeface="Consolas"/>
              </a:rPr>
              <a:t>    </a:t>
            </a:r>
            <a:r>
              <a:rPr lang="tr-TR" sz="1400" dirty="0">
                <a:solidFill>
                  <a:srgbClr val="0000CC"/>
                </a:solidFill>
                <a:highlight>
                  <a:srgbClr val="FFFF00"/>
                </a:highlight>
                <a:latin typeface="Consolas"/>
                <a:ea typeface="Consolas"/>
                <a:cs typeface="Consolas"/>
                <a:sym typeface="Consolas"/>
              </a:rPr>
              <a:t>struct</a:t>
            </a:r>
            <a:r>
              <a:rPr lang="tr-TR" sz="1400" dirty="0">
                <a:highlight>
                  <a:srgbClr val="FFFF00"/>
                </a:highlight>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highlight>
                  <a:srgbClr val="FFFF00"/>
                </a:highlight>
                <a:latin typeface="Consolas"/>
                <a:ea typeface="Consolas"/>
                <a:cs typeface="Consolas"/>
                <a:sym typeface="Consolas"/>
              </a:rPr>
              <a:t>        </a:t>
            </a:r>
            <a:r>
              <a:rPr lang="tr-TR" sz="1400" dirty="0">
                <a:solidFill>
                  <a:srgbClr val="0000CC"/>
                </a:solidFill>
                <a:highlight>
                  <a:srgbClr val="FFFF00"/>
                </a:highlight>
                <a:latin typeface="Consolas"/>
                <a:ea typeface="Consolas"/>
                <a:cs typeface="Consolas"/>
                <a:sym typeface="Consolas"/>
              </a:rPr>
              <a:t>int</a:t>
            </a:r>
            <a:r>
              <a:rPr lang="tr-TR" sz="1400" dirty="0">
                <a:highlight>
                  <a:srgbClr val="FFFF00"/>
                </a:highlight>
                <a:latin typeface="Consolas"/>
                <a:ea typeface="Consolas"/>
                <a:cs typeface="Consolas"/>
                <a:sym typeface="Consolas"/>
              </a:rPr>
              <a:t> </a:t>
            </a:r>
            <a:r>
              <a:rPr lang="tr-TR" sz="1400" dirty="0" err="1">
                <a:highlight>
                  <a:srgbClr val="FFFF00"/>
                </a:highlight>
                <a:latin typeface="Consolas"/>
                <a:ea typeface="Consolas"/>
                <a:cs typeface="Consolas"/>
                <a:sym typeface="Consolas"/>
              </a:rPr>
              <a:t>gun</a:t>
            </a:r>
            <a:r>
              <a:rPr lang="tr-TR" sz="1400" dirty="0">
                <a:highlight>
                  <a:srgbClr val="FFFF00"/>
                </a:highlight>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highlight>
                  <a:srgbClr val="FFFF00"/>
                </a:highlight>
                <a:latin typeface="Consolas"/>
                <a:ea typeface="Consolas"/>
                <a:cs typeface="Consolas"/>
                <a:sym typeface="Consolas"/>
              </a:rPr>
              <a:t>        </a:t>
            </a:r>
            <a:r>
              <a:rPr lang="tr-TR" sz="1400" dirty="0">
                <a:solidFill>
                  <a:srgbClr val="0000CC"/>
                </a:solidFill>
                <a:highlight>
                  <a:srgbClr val="FFFF00"/>
                </a:highlight>
                <a:latin typeface="Consolas"/>
                <a:ea typeface="Consolas"/>
                <a:cs typeface="Consolas"/>
                <a:sym typeface="Consolas"/>
              </a:rPr>
              <a:t>int</a:t>
            </a:r>
            <a:r>
              <a:rPr lang="tr-TR" sz="1400" dirty="0">
                <a:highlight>
                  <a:srgbClr val="FFFF00"/>
                </a:highlight>
                <a:latin typeface="Consolas"/>
                <a:ea typeface="Consolas"/>
                <a:cs typeface="Consolas"/>
                <a:sym typeface="Consolas"/>
              </a:rPr>
              <a:t> ay;</a:t>
            </a:r>
          </a:p>
          <a:p>
            <a:pPr marL="0" lvl="0" indent="0" algn="l" rtl="0">
              <a:lnSpc>
                <a:spcPct val="100000"/>
              </a:lnSpc>
              <a:spcBef>
                <a:spcPts val="0"/>
              </a:spcBef>
              <a:spcAft>
                <a:spcPts val="0"/>
              </a:spcAft>
              <a:buSzPts val="1020"/>
              <a:buNone/>
            </a:pPr>
            <a:r>
              <a:rPr lang="tr-TR" sz="1400" dirty="0">
                <a:highlight>
                  <a:srgbClr val="FFFF00"/>
                </a:highlight>
                <a:latin typeface="Consolas"/>
                <a:ea typeface="Consolas"/>
                <a:cs typeface="Consolas"/>
                <a:sym typeface="Consolas"/>
              </a:rPr>
              <a:t>        </a:t>
            </a:r>
            <a:r>
              <a:rPr lang="tr-TR" sz="1400" dirty="0">
                <a:solidFill>
                  <a:srgbClr val="0000CC"/>
                </a:solidFill>
                <a:highlight>
                  <a:srgbClr val="FFFF00"/>
                </a:highlight>
                <a:latin typeface="Consolas"/>
                <a:ea typeface="Consolas"/>
                <a:cs typeface="Consolas"/>
                <a:sym typeface="Consolas"/>
              </a:rPr>
              <a:t>int</a:t>
            </a:r>
            <a:r>
              <a:rPr lang="tr-TR" sz="1400" dirty="0">
                <a:highlight>
                  <a:srgbClr val="FFFF00"/>
                </a:highlight>
                <a:latin typeface="Consolas"/>
                <a:ea typeface="Consolas"/>
                <a:cs typeface="Consolas"/>
                <a:sym typeface="Consolas"/>
              </a:rPr>
              <a:t> </a:t>
            </a:r>
            <a:r>
              <a:rPr lang="tr-TR" sz="1400" dirty="0" err="1">
                <a:highlight>
                  <a:srgbClr val="FFFF00"/>
                </a:highlight>
                <a:latin typeface="Consolas"/>
                <a:ea typeface="Consolas"/>
                <a:cs typeface="Consolas"/>
                <a:sym typeface="Consolas"/>
              </a:rPr>
              <a:t>yil</a:t>
            </a:r>
            <a:r>
              <a:rPr lang="tr-TR" sz="1400" dirty="0">
                <a:highlight>
                  <a:srgbClr val="FFFF00"/>
                </a:highlight>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highlight>
                  <a:srgbClr val="FFFF00"/>
                </a:highlight>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solidFill>
                  <a:srgbClr val="0000CC"/>
                </a:solidFill>
                <a:latin typeface="Consolas"/>
                <a:ea typeface="Consolas"/>
                <a:cs typeface="Consolas"/>
                <a:sym typeface="Consolas"/>
              </a:rPr>
              <a:t>typedef</a:t>
            </a: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struct</a:t>
            </a:r>
            <a:r>
              <a:rPr lang="tr-TR" sz="1400" dirty="0">
                <a:latin typeface="Consolas"/>
                <a:ea typeface="Consolas"/>
                <a:cs typeface="Consolas"/>
                <a:sym typeface="Consolas"/>
              </a:rPr>
              <a:t> </a:t>
            </a:r>
            <a:r>
              <a:rPr lang="tr-TR" sz="1400" dirty="0" err="1">
                <a:latin typeface="Consolas"/>
                <a:ea typeface="Consolas"/>
                <a:cs typeface="Consolas"/>
                <a:sym typeface="Consolas"/>
              </a:rPr>
              <a:t>ogrenci</a:t>
            </a:r>
            <a:r>
              <a:rPr lang="tr-TR" sz="1400" dirty="0">
                <a:latin typeface="Consolas"/>
                <a:ea typeface="Consolas"/>
                <a:cs typeface="Consolas"/>
                <a:sym typeface="Consolas"/>
              </a:rPr>
              <a:t> </a:t>
            </a:r>
            <a:r>
              <a:rPr lang="tr-TR" sz="1400" dirty="0" err="1">
                <a:latin typeface="Consolas"/>
                <a:ea typeface="Consolas"/>
                <a:cs typeface="Consolas"/>
                <a:sym typeface="Consolas"/>
              </a:rPr>
              <a:t>Ogrenci</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err="1">
                <a:solidFill>
                  <a:srgbClr val="0000CC"/>
                </a:solidFill>
                <a:latin typeface="Consolas"/>
                <a:ea typeface="Consolas"/>
                <a:cs typeface="Consolas"/>
                <a:sym typeface="Consolas"/>
              </a:rPr>
              <a:t>void</a:t>
            </a:r>
            <a:r>
              <a:rPr lang="tr-TR" sz="1400" dirty="0">
                <a:latin typeface="Consolas"/>
                <a:ea typeface="Consolas"/>
                <a:cs typeface="Consolas"/>
                <a:sym typeface="Consolas"/>
              </a:rPr>
              <a:t> </a:t>
            </a:r>
            <a:r>
              <a:rPr lang="tr-TR" sz="1400" dirty="0" err="1">
                <a:latin typeface="Consolas"/>
                <a:ea typeface="Consolas"/>
                <a:cs typeface="Consolas"/>
                <a:sym typeface="Consolas"/>
              </a:rPr>
              <a:t>ogreciYaz</a:t>
            </a:r>
            <a:r>
              <a:rPr lang="tr-TR" sz="1400" dirty="0">
                <a:latin typeface="Consolas"/>
                <a:ea typeface="Consolas"/>
                <a:cs typeface="Consolas"/>
                <a:sym typeface="Consolas"/>
              </a:rPr>
              <a:t>(</a:t>
            </a:r>
            <a:r>
              <a:rPr lang="tr-TR" sz="1400" dirty="0" err="1">
                <a:latin typeface="Consolas"/>
                <a:ea typeface="Consolas"/>
                <a:cs typeface="Consolas"/>
                <a:sym typeface="Consolas"/>
              </a:rPr>
              <a:t>Ogrenci</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main()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Ogrenci</a:t>
            </a:r>
            <a:r>
              <a:rPr lang="tr-TR" sz="1400" dirty="0">
                <a:latin typeface="Consolas"/>
                <a:ea typeface="Consolas"/>
                <a:cs typeface="Consolas"/>
                <a:sym typeface="Consolas"/>
              </a:rPr>
              <a:t> </a:t>
            </a:r>
            <a:r>
              <a:rPr lang="tr-TR" sz="1400" dirty="0" err="1">
                <a:latin typeface="Consolas"/>
                <a:ea typeface="Consolas"/>
                <a:cs typeface="Consolas"/>
                <a:sym typeface="Consolas"/>
              </a:rPr>
              <a:t>ogrenci</a:t>
            </a:r>
            <a:r>
              <a:rPr lang="tr-TR" sz="1400" dirty="0">
                <a:latin typeface="Consolas"/>
                <a:ea typeface="Consolas"/>
                <a:cs typeface="Consolas"/>
                <a:sym typeface="Consolas"/>
              </a:rPr>
              <a:t>={ 45,KADIN, 65.0, 180, {01, 02, 2000}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ogreciYaz</a:t>
            </a:r>
            <a:r>
              <a:rPr lang="tr-TR" sz="1400" dirty="0">
                <a:latin typeface="Consolas"/>
                <a:ea typeface="Consolas"/>
                <a:cs typeface="Consolas"/>
                <a:sym typeface="Consolas"/>
              </a:rPr>
              <a:t>(</a:t>
            </a:r>
            <a:r>
              <a:rPr lang="tr-TR" sz="1400" dirty="0" err="1">
                <a:latin typeface="Consolas"/>
                <a:ea typeface="Consolas"/>
                <a:cs typeface="Consolas"/>
                <a:sym typeface="Consolas"/>
              </a:rPr>
              <a:t>ogrenci</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err="1">
                <a:solidFill>
                  <a:srgbClr val="0000CC"/>
                </a:solidFill>
                <a:latin typeface="Consolas"/>
                <a:ea typeface="Consolas"/>
                <a:cs typeface="Consolas"/>
                <a:sym typeface="Consolas"/>
              </a:rPr>
              <a:t>void</a:t>
            </a:r>
            <a:r>
              <a:rPr lang="tr-TR" sz="1400" dirty="0">
                <a:latin typeface="Consolas"/>
                <a:ea typeface="Consolas"/>
                <a:cs typeface="Consolas"/>
                <a:sym typeface="Consolas"/>
              </a:rPr>
              <a:t> </a:t>
            </a:r>
            <a:r>
              <a:rPr lang="tr-TR" sz="1400" dirty="0" err="1">
                <a:latin typeface="Consolas"/>
                <a:ea typeface="Consolas"/>
                <a:cs typeface="Consolas"/>
                <a:sym typeface="Consolas"/>
              </a:rPr>
              <a:t>ogreciYaz</a:t>
            </a:r>
            <a:r>
              <a:rPr lang="tr-TR" sz="1400" dirty="0">
                <a:latin typeface="Consolas"/>
                <a:ea typeface="Consolas"/>
                <a:cs typeface="Consolas"/>
                <a:sym typeface="Consolas"/>
              </a:rPr>
              <a:t>(</a:t>
            </a:r>
            <a:r>
              <a:rPr lang="tr-TR" sz="1400" dirty="0" err="1">
                <a:latin typeface="Consolas"/>
                <a:ea typeface="Consolas"/>
                <a:cs typeface="Consolas"/>
                <a:sym typeface="Consolas"/>
              </a:rPr>
              <a:t>Ogrenci</a:t>
            </a:r>
            <a:r>
              <a:rPr lang="tr-TR" sz="1400" dirty="0">
                <a:latin typeface="Consolas"/>
                <a:ea typeface="Consolas"/>
                <a:cs typeface="Consolas"/>
                <a:sym typeface="Consolas"/>
              </a:rPr>
              <a:t> </a:t>
            </a:r>
            <a:r>
              <a:rPr lang="tr-TR" sz="1400" dirty="0" err="1">
                <a:latin typeface="Consolas"/>
                <a:ea typeface="Consolas"/>
                <a:cs typeface="Consolas"/>
                <a:sym typeface="Consolas"/>
              </a:rPr>
              <a:t>pOgrenci</a:t>
            </a: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"Öğrenci:" &lt;&lt; </a:t>
            </a:r>
            <a:r>
              <a:rPr lang="tr-TR" sz="1400" dirty="0" err="1">
                <a:latin typeface="Consolas"/>
                <a:ea typeface="Consolas"/>
                <a:cs typeface="Consolas"/>
                <a:sym typeface="Consolas"/>
              </a:rPr>
              <a:t>endl</a:t>
            </a:r>
            <a:r>
              <a:rPr lang="tr-TR" sz="1400" dirty="0">
                <a:latin typeface="Consolas"/>
                <a:ea typeface="Consolas"/>
                <a:cs typeface="Consolas"/>
                <a:sym typeface="Consolas"/>
              </a:rPr>
              <a:t> &lt;&lt; "yaşı:" &lt;&lt; </a:t>
            </a:r>
            <a:r>
              <a:rPr lang="tr-TR" sz="1400" dirty="0" err="1">
                <a:latin typeface="Consolas"/>
                <a:ea typeface="Consolas"/>
                <a:cs typeface="Consolas"/>
                <a:sym typeface="Consolas"/>
              </a:rPr>
              <a:t>pOgrenci.yas</a:t>
            </a:r>
            <a:endParaRPr lang="tr-TR" sz="1400" dirty="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&lt;&lt; ", cinsiyeti: " &lt;&lt; </a:t>
            </a:r>
            <a:r>
              <a:rPr lang="tr-TR" sz="1400" dirty="0" err="1">
                <a:latin typeface="Consolas"/>
                <a:ea typeface="Consolas"/>
                <a:cs typeface="Consolas"/>
                <a:sym typeface="Consolas"/>
              </a:rPr>
              <a:t>pOgrenci.cinsiyet</a:t>
            </a:r>
            <a:endParaRPr lang="tr-TR" sz="1400" dirty="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&lt;&lt; ", kilosu:" &lt;&lt; </a:t>
            </a:r>
            <a:r>
              <a:rPr lang="tr-TR" sz="1400" dirty="0" err="1">
                <a:latin typeface="Consolas"/>
                <a:ea typeface="Consolas"/>
                <a:cs typeface="Consolas"/>
                <a:sym typeface="Consolas"/>
              </a:rPr>
              <a:t>pOgrenci.kilo</a:t>
            </a: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&lt;&lt; ", boyu:" &lt;&lt; </a:t>
            </a:r>
            <a:r>
              <a:rPr lang="tr-TR" sz="1400" dirty="0" err="1">
                <a:latin typeface="Consolas"/>
                <a:ea typeface="Consolas"/>
                <a:cs typeface="Consolas"/>
                <a:sym typeface="Consolas"/>
              </a:rPr>
              <a:t>pOgrenci.boy</a:t>
            </a: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&lt;&lt; ", tarihi:" &lt;&lt; </a:t>
            </a:r>
            <a:r>
              <a:rPr lang="tr-TR" sz="1400" dirty="0" err="1">
                <a:latin typeface="Consolas"/>
                <a:ea typeface="Consolas"/>
                <a:cs typeface="Consolas"/>
                <a:sym typeface="Consolas"/>
              </a:rPr>
              <a:t>pOgrenci.gun</a:t>
            </a:r>
            <a:r>
              <a:rPr lang="tr-TR" sz="1400" dirty="0">
                <a:latin typeface="Consolas"/>
                <a:ea typeface="Consolas"/>
                <a:cs typeface="Consolas"/>
                <a:sym typeface="Consolas"/>
              </a:rPr>
              <a:t> &lt;&lt; "-" &lt;&lt; </a:t>
            </a:r>
            <a:r>
              <a:rPr lang="tr-TR" sz="1400" dirty="0" err="1">
                <a:latin typeface="Consolas"/>
                <a:ea typeface="Consolas"/>
                <a:cs typeface="Consolas"/>
                <a:sym typeface="Consolas"/>
              </a:rPr>
              <a:t>pOgrenci.ay</a:t>
            </a:r>
            <a:r>
              <a:rPr lang="tr-TR" sz="1400" dirty="0">
                <a:latin typeface="Consolas"/>
                <a:ea typeface="Consolas"/>
                <a:cs typeface="Consolas"/>
                <a:sym typeface="Consolas"/>
              </a:rPr>
              <a:t> &lt;&lt; "-"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&lt;&lt; </a:t>
            </a:r>
            <a:r>
              <a:rPr lang="tr-TR" sz="1400" dirty="0" err="1">
                <a:latin typeface="Consolas"/>
                <a:ea typeface="Consolas"/>
                <a:cs typeface="Consolas"/>
                <a:sym typeface="Consolas"/>
              </a:rPr>
              <a:t>pOgrenci.yil</a:t>
            </a:r>
            <a:r>
              <a:rPr lang="tr-TR" sz="1400" dirty="0">
                <a:latin typeface="Consolas"/>
                <a:ea typeface="Consolas"/>
                <a:cs typeface="Consolas"/>
                <a:sym typeface="Consolas"/>
              </a:rPr>
              <a:t> &lt;&lt; </a:t>
            </a:r>
            <a:r>
              <a:rPr lang="tr-TR" sz="1400" dirty="0" err="1">
                <a:latin typeface="Consolas"/>
                <a:ea typeface="Consolas"/>
                <a:cs typeface="Consolas"/>
                <a:sym typeface="Consolas"/>
              </a:rPr>
              <a:t>endl</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a:t>
            </a:r>
          </a:p>
        </p:txBody>
      </p:sp>
      <p:sp>
        <p:nvSpPr>
          <p:cNvPr id="165" name="Google Shape;165;p8"/>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a:t>Anonim yapı, kimliği veya typedef ile tanımlanmayan bir yapı tanımıdır. </a:t>
            </a:r>
            <a:endParaRPr/>
          </a:p>
          <a:p>
            <a:pPr marL="0" lvl="0" indent="0" algn="l" rtl="0">
              <a:lnSpc>
                <a:spcPct val="100000"/>
              </a:lnSpc>
              <a:spcBef>
                <a:spcPts val="1000"/>
              </a:spcBef>
              <a:spcAft>
                <a:spcPts val="0"/>
              </a:spcAft>
              <a:buSzPts val="1190"/>
              <a:buNone/>
            </a:pPr>
            <a:r>
              <a:rPr lang="tr-TR"/>
              <a:t>Genellikle başka bir yapının içine yerleştirilir. Aşağıda sıralanan üstünlükleri vardır;</a:t>
            </a:r>
            <a:endParaRPr/>
          </a:p>
          <a:p>
            <a:pPr marL="0" lvl="0" indent="0" algn="l" rtl="0">
              <a:lnSpc>
                <a:spcPct val="100000"/>
              </a:lnSpc>
              <a:spcBef>
                <a:spcPts val="1000"/>
              </a:spcBef>
              <a:spcAft>
                <a:spcPts val="0"/>
              </a:spcAft>
              <a:buSzPts val="1190"/>
              <a:buNone/>
            </a:pPr>
            <a:r>
              <a:rPr lang="tr-TR"/>
              <a:t>Esneklik (Flexibility): Anonim yapılar, verilerin nasıl temsil edildiği ve erişildiği konusunda esneklik sağlayarak daha dinamik ve çok yönlü veri yapılarına olanak tanır.</a:t>
            </a:r>
            <a:endParaRPr/>
          </a:p>
          <a:p>
            <a:pPr marL="0" lvl="0" indent="0" algn="l" rtl="0">
              <a:lnSpc>
                <a:spcPct val="100000"/>
              </a:lnSpc>
              <a:spcBef>
                <a:spcPts val="1000"/>
              </a:spcBef>
              <a:spcAft>
                <a:spcPts val="0"/>
              </a:spcAft>
              <a:buSzPts val="1190"/>
              <a:buNone/>
            </a:pPr>
            <a:r>
              <a:rPr lang="tr-TR"/>
              <a:t>Kolaylık (Convenience): Bu özellik, farklı veri tiplerini tutabilen bir değişkenin kompakt bir şekilde temsil edilmesine olanak tanır.</a:t>
            </a:r>
            <a:endParaRPr/>
          </a:p>
          <a:p>
            <a:pPr marL="0" lvl="0" indent="0" algn="l" rtl="0">
              <a:lnSpc>
                <a:spcPct val="100000"/>
              </a:lnSpc>
              <a:spcBef>
                <a:spcPts val="1000"/>
              </a:spcBef>
              <a:spcAft>
                <a:spcPts val="0"/>
              </a:spcAft>
              <a:buSzPts val="1190"/>
              <a:buNone/>
            </a:pPr>
            <a:r>
              <a:rPr lang="tr-TR"/>
              <a:t>Başlatma Kolaylığı (Easy of Initialization): Yapı değişkenine ilişkin ek kimliklendirme yapılmadan ilk değer verilmeleri ve kullanılmaları daha kolay olabilir.</a:t>
            </a:r>
            <a:endParaRPr/>
          </a:p>
          <a:p>
            <a:pPr marL="0" lvl="0" indent="0" algn="l" rtl="0">
              <a:lnSpc>
                <a:spcPct val="100000"/>
              </a:lnSpc>
              <a:spcBef>
                <a:spcPts val="1000"/>
              </a:spcBef>
              <a:spcAft>
                <a:spcPts val="0"/>
              </a:spcAft>
              <a:buSzPts val="119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ct val="100000"/>
              <a:buFont typeface="Cambria"/>
              <a:buNone/>
            </a:pPr>
            <a:r>
              <a:rPr lang="tr-TR" dirty="0"/>
              <a:t>ÖZ REFERANSLI YAPILAR</a:t>
            </a:r>
            <a:endParaRPr dirty="0"/>
          </a:p>
        </p:txBody>
      </p:sp>
      <p:sp>
        <p:nvSpPr>
          <p:cNvPr id="171" name="Google Shape;171;p9"/>
          <p:cNvSpPr txBox="1">
            <a:spLocks noGrp="1"/>
          </p:cNvSpPr>
          <p:nvPr>
            <p:ph type="body" idx="1"/>
          </p:nvPr>
        </p:nvSpPr>
        <p:spPr>
          <a:xfrm>
            <a:off x="238539" y="352839"/>
            <a:ext cx="5374673" cy="6333711"/>
          </a:xfrm>
          <a:prstGeom prst="rect">
            <a:avLst/>
          </a:prstGeom>
          <a:noFill/>
          <a:ln>
            <a:noFill/>
          </a:ln>
        </p:spPr>
        <p:txBody>
          <a:bodyPr spcFirstLastPara="1" wrap="square" lIns="91425" tIns="45700" rIns="91425" bIns="45700" anchor="t" anchorCtr="0">
            <a:noAutofit/>
          </a:bodyPr>
          <a:lstStyle/>
          <a:p>
            <a:pPr marL="0" lvl="0" indent="0">
              <a:lnSpc>
                <a:spcPct val="120000"/>
              </a:lnSpc>
              <a:spcBef>
                <a:spcPts val="0"/>
              </a:spcBef>
              <a:buSzPts val="1020"/>
              <a:buNone/>
            </a:pPr>
            <a:r>
              <a:rPr lang="tr-TR" sz="1200" dirty="0">
                <a:latin typeface="Consolas"/>
                <a:ea typeface="Consolas"/>
                <a:cs typeface="Consolas"/>
                <a:sym typeface="Consolas"/>
              </a:rPr>
              <a:t>#include &lt;</a:t>
            </a:r>
            <a:r>
              <a:rPr lang="tr-TR" sz="1200" dirty="0" err="1">
                <a:latin typeface="Consolas"/>
                <a:ea typeface="Consolas"/>
                <a:cs typeface="Consolas"/>
                <a:sym typeface="Consolas"/>
              </a:rPr>
              <a:t>iostream</a:t>
            </a:r>
            <a:r>
              <a:rPr lang="tr-TR" sz="1200" dirty="0">
                <a:latin typeface="Consolas"/>
                <a:ea typeface="Consolas"/>
                <a:cs typeface="Consolas"/>
                <a:sym typeface="Consolas"/>
              </a:rPr>
              <a:t>&gt;</a:t>
            </a:r>
          </a:p>
          <a:p>
            <a:pPr marL="0" lvl="0" indent="0">
              <a:lnSpc>
                <a:spcPct val="120000"/>
              </a:lnSpc>
              <a:spcBef>
                <a:spcPts val="0"/>
              </a:spcBef>
              <a:buSzPts val="1020"/>
              <a:buNone/>
            </a:pPr>
            <a:r>
              <a:rPr lang="tr-TR" sz="1200" dirty="0" err="1">
                <a:solidFill>
                  <a:srgbClr val="0000CC"/>
                </a:solidFill>
                <a:latin typeface="Consolas"/>
                <a:ea typeface="Consolas"/>
                <a:cs typeface="Consolas"/>
                <a:sym typeface="Consolas"/>
              </a:rPr>
              <a:t>using</a:t>
            </a:r>
            <a:r>
              <a:rPr lang="tr-TR" sz="1200" dirty="0">
                <a:latin typeface="Consolas"/>
                <a:ea typeface="Consolas"/>
                <a:cs typeface="Consolas"/>
                <a:sym typeface="Consolas"/>
              </a:rPr>
              <a:t> namespace </a:t>
            </a:r>
            <a:r>
              <a:rPr lang="tr-TR" sz="1200" dirty="0" err="1">
                <a:latin typeface="Consolas"/>
                <a:ea typeface="Consolas"/>
                <a:cs typeface="Consolas"/>
                <a:sym typeface="Consolas"/>
              </a:rPr>
              <a:t>std</a:t>
            </a:r>
            <a:r>
              <a:rPr lang="tr-TR" sz="1200" dirty="0">
                <a:latin typeface="Consolas"/>
                <a:ea typeface="Consolas"/>
                <a:cs typeface="Consolas"/>
                <a:sym typeface="Consolas"/>
              </a:rPr>
              <a:t>;</a:t>
            </a:r>
          </a:p>
          <a:p>
            <a:pPr marL="0" lvl="0" indent="0">
              <a:lnSpc>
                <a:spcPct val="120000"/>
              </a:lnSpc>
              <a:spcBef>
                <a:spcPts val="0"/>
              </a:spcBef>
              <a:buSzPts val="1020"/>
              <a:buNone/>
            </a:pPr>
            <a:r>
              <a:rPr lang="tr-TR" sz="1200" dirty="0">
                <a:solidFill>
                  <a:srgbClr val="0000CC"/>
                </a:solidFill>
                <a:latin typeface="Consolas"/>
                <a:ea typeface="Consolas"/>
                <a:cs typeface="Consolas"/>
                <a:sym typeface="Consolas"/>
              </a:rPr>
              <a:t>struct</a:t>
            </a:r>
            <a:r>
              <a:rPr lang="tr-TR" sz="1200" dirty="0">
                <a:latin typeface="Consolas"/>
                <a:ea typeface="Consolas"/>
                <a:cs typeface="Consolas"/>
                <a:sym typeface="Consolas"/>
              </a:rPr>
              <a:t> </a:t>
            </a:r>
            <a:r>
              <a:rPr lang="tr-TR" sz="1200" dirty="0" err="1">
                <a:latin typeface="Consolas"/>
                <a:ea typeface="Consolas"/>
                <a:cs typeface="Consolas"/>
                <a:sym typeface="Consolas"/>
              </a:rPr>
              <a:t>ogrenci</a:t>
            </a:r>
            <a:r>
              <a:rPr lang="tr-TR" sz="1200" dirty="0">
                <a:latin typeface="Consolas"/>
                <a:ea typeface="Consolas"/>
                <a:cs typeface="Consolas"/>
                <a:sym typeface="Consolas"/>
              </a:rPr>
              <a:t> {</a:t>
            </a:r>
          </a:p>
          <a:p>
            <a:pPr marL="0" lvl="0" indent="0">
              <a:lnSpc>
                <a:spcPct val="120000"/>
              </a:lnSpc>
              <a:spcBef>
                <a:spcPts val="0"/>
              </a:spcBef>
              <a:buSzPts val="1020"/>
              <a:buNone/>
            </a:pPr>
            <a:r>
              <a:rPr lang="tr-TR" sz="1200" dirty="0">
                <a:latin typeface="Consolas"/>
                <a:ea typeface="Consolas"/>
                <a:cs typeface="Consolas"/>
                <a:sym typeface="Consolas"/>
              </a:rPr>
              <a:t>    </a:t>
            </a:r>
            <a:r>
              <a:rPr lang="tr-TR" sz="1200" dirty="0" err="1">
                <a:solidFill>
                  <a:srgbClr val="0000CC"/>
                </a:solidFill>
                <a:latin typeface="Consolas"/>
                <a:ea typeface="Consolas"/>
                <a:cs typeface="Consolas"/>
                <a:sym typeface="Consolas"/>
              </a:rPr>
              <a:t>unsigned</a:t>
            </a:r>
            <a:r>
              <a:rPr lang="tr-TR" sz="1200" dirty="0">
                <a:latin typeface="Consolas"/>
                <a:ea typeface="Consolas"/>
                <a:cs typeface="Consolas"/>
                <a:sym typeface="Consolas"/>
              </a:rPr>
              <a:t> yas;</a:t>
            </a:r>
          </a:p>
          <a:p>
            <a:pPr marL="0" lvl="0" indent="0">
              <a:lnSpc>
                <a:spcPct val="120000"/>
              </a:lnSpc>
              <a:spcBef>
                <a:spcPts val="0"/>
              </a:spcBef>
              <a:buSzPts val="1020"/>
              <a:buNone/>
            </a:pPr>
            <a:r>
              <a:rPr lang="tr-TR" sz="1200" dirty="0">
                <a:latin typeface="Consolas"/>
                <a:ea typeface="Consolas"/>
                <a:cs typeface="Consolas"/>
                <a:sym typeface="Consolas"/>
              </a:rPr>
              <a:t>    </a:t>
            </a:r>
            <a:r>
              <a:rPr lang="tr-TR" sz="1200" dirty="0">
                <a:solidFill>
                  <a:srgbClr val="0000CC"/>
                </a:solidFill>
                <a:latin typeface="Consolas"/>
                <a:ea typeface="Consolas"/>
                <a:cs typeface="Consolas"/>
                <a:sym typeface="Consolas"/>
              </a:rPr>
              <a:t>int</a:t>
            </a:r>
            <a:r>
              <a:rPr lang="tr-TR" sz="1200" dirty="0">
                <a:latin typeface="Consolas"/>
                <a:ea typeface="Consolas"/>
                <a:cs typeface="Consolas"/>
                <a:sym typeface="Consolas"/>
              </a:rPr>
              <a:t> cinsiyet;</a:t>
            </a:r>
          </a:p>
          <a:p>
            <a:pPr marL="0" lvl="0" indent="0">
              <a:lnSpc>
                <a:spcPct val="120000"/>
              </a:lnSpc>
              <a:spcBef>
                <a:spcPts val="0"/>
              </a:spcBef>
              <a:buSzPts val="1020"/>
              <a:buNone/>
            </a:pPr>
            <a:r>
              <a:rPr lang="tr-TR" sz="1200" dirty="0">
                <a:latin typeface="Consolas"/>
                <a:ea typeface="Consolas"/>
                <a:cs typeface="Consolas"/>
                <a:sym typeface="Consolas"/>
              </a:rPr>
              <a:t>    </a:t>
            </a:r>
            <a:r>
              <a:rPr lang="tr-TR" sz="1200" dirty="0">
                <a:solidFill>
                  <a:srgbClr val="0000CC"/>
                </a:solidFill>
                <a:latin typeface="Consolas"/>
                <a:ea typeface="Consolas"/>
                <a:cs typeface="Consolas"/>
                <a:sym typeface="Consolas"/>
              </a:rPr>
              <a:t>float</a:t>
            </a:r>
            <a:r>
              <a:rPr lang="tr-TR" sz="1200" dirty="0">
                <a:latin typeface="Consolas"/>
                <a:ea typeface="Consolas"/>
                <a:cs typeface="Consolas"/>
                <a:sym typeface="Consolas"/>
              </a:rPr>
              <a:t> kilo;</a:t>
            </a:r>
          </a:p>
          <a:p>
            <a:pPr marL="0" lvl="0" indent="0">
              <a:lnSpc>
                <a:spcPct val="120000"/>
              </a:lnSpc>
              <a:spcBef>
                <a:spcPts val="0"/>
              </a:spcBef>
              <a:buSzPts val="1020"/>
              <a:buNone/>
            </a:pPr>
            <a:r>
              <a:rPr lang="tr-TR" sz="1200" dirty="0">
                <a:latin typeface="Consolas"/>
                <a:ea typeface="Consolas"/>
                <a:cs typeface="Consolas"/>
                <a:sym typeface="Consolas"/>
              </a:rPr>
              <a:t>    </a:t>
            </a:r>
            <a:r>
              <a:rPr lang="tr-TR" sz="1200" dirty="0" err="1">
                <a:solidFill>
                  <a:srgbClr val="0000CC"/>
                </a:solidFill>
                <a:latin typeface="Consolas"/>
                <a:ea typeface="Consolas"/>
                <a:cs typeface="Consolas"/>
                <a:sym typeface="Consolas"/>
              </a:rPr>
              <a:t>unsigned</a:t>
            </a:r>
            <a:r>
              <a:rPr lang="tr-TR" sz="1200" dirty="0">
                <a:latin typeface="Consolas"/>
                <a:ea typeface="Consolas"/>
                <a:cs typeface="Consolas"/>
                <a:sym typeface="Consolas"/>
              </a:rPr>
              <a:t> boy;</a:t>
            </a:r>
          </a:p>
          <a:p>
            <a:pPr marL="0" lvl="0" indent="0">
              <a:lnSpc>
                <a:spcPct val="120000"/>
              </a:lnSpc>
              <a:spcBef>
                <a:spcPts val="0"/>
              </a:spcBef>
              <a:buSzPts val="1020"/>
              <a:buNone/>
            </a:pPr>
            <a:r>
              <a:rPr lang="tr-TR" sz="1200" dirty="0">
                <a:highlight>
                  <a:srgbClr val="FFFF00"/>
                </a:highlight>
                <a:latin typeface="Consolas"/>
                <a:ea typeface="Consolas"/>
                <a:cs typeface="Consolas"/>
                <a:sym typeface="Consolas"/>
              </a:rPr>
              <a:t>    struct </a:t>
            </a:r>
            <a:r>
              <a:rPr lang="tr-TR" sz="1200" dirty="0" err="1">
                <a:highlight>
                  <a:srgbClr val="FFFF00"/>
                </a:highlight>
                <a:latin typeface="Consolas"/>
                <a:ea typeface="Consolas"/>
                <a:cs typeface="Consolas"/>
                <a:sym typeface="Consolas"/>
              </a:rPr>
              <a:t>ogrenci</a:t>
            </a:r>
            <a:r>
              <a:rPr lang="tr-TR" sz="1200" dirty="0">
                <a:highlight>
                  <a:srgbClr val="FFFF00"/>
                </a:highlight>
                <a:latin typeface="Consolas"/>
                <a:ea typeface="Consolas"/>
                <a:cs typeface="Consolas"/>
                <a:sym typeface="Consolas"/>
              </a:rPr>
              <a:t>* </a:t>
            </a:r>
            <a:r>
              <a:rPr lang="tr-TR" sz="1200" dirty="0" err="1">
                <a:highlight>
                  <a:srgbClr val="FFFF00"/>
                </a:highlight>
                <a:latin typeface="Consolas"/>
                <a:ea typeface="Consolas"/>
                <a:cs typeface="Consolas"/>
                <a:sym typeface="Consolas"/>
              </a:rPr>
              <a:t>sonrakiOgrenci</a:t>
            </a:r>
            <a:r>
              <a:rPr lang="tr-TR" sz="1200" dirty="0">
                <a:highlight>
                  <a:srgbClr val="FFFF00"/>
                </a:highlight>
                <a:latin typeface="Consolas"/>
                <a:ea typeface="Consolas"/>
                <a:cs typeface="Consolas"/>
                <a:sym typeface="Consolas"/>
              </a:rPr>
              <a:t>;</a:t>
            </a:r>
          </a:p>
          <a:p>
            <a:pPr marL="0" lvl="0" indent="0">
              <a:lnSpc>
                <a:spcPct val="120000"/>
              </a:lnSpc>
              <a:spcBef>
                <a:spcPts val="0"/>
              </a:spcBef>
              <a:buSzPts val="1020"/>
              <a:buNone/>
            </a:pPr>
            <a:r>
              <a:rPr lang="tr-TR" sz="1200" dirty="0">
                <a:latin typeface="Consolas"/>
                <a:ea typeface="Consolas"/>
                <a:cs typeface="Consolas"/>
                <a:sym typeface="Consolas"/>
              </a:rPr>
              <a:t>};</a:t>
            </a:r>
          </a:p>
          <a:p>
            <a:pPr marL="0" lvl="0" indent="0">
              <a:lnSpc>
                <a:spcPct val="120000"/>
              </a:lnSpc>
              <a:spcBef>
                <a:spcPts val="0"/>
              </a:spcBef>
              <a:buSzPts val="1020"/>
              <a:buNone/>
            </a:pPr>
            <a:r>
              <a:rPr lang="tr-TR" sz="1200" dirty="0">
                <a:solidFill>
                  <a:srgbClr val="0000CC"/>
                </a:solidFill>
                <a:latin typeface="Consolas"/>
                <a:ea typeface="Consolas"/>
                <a:cs typeface="Consolas"/>
                <a:sym typeface="Consolas"/>
              </a:rPr>
              <a:t>typedef</a:t>
            </a:r>
            <a:r>
              <a:rPr lang="tr-TR" sz="1200" dirty="0">
                <a:latin typeface="Consolas"/>
                <a:ea typeface="Consolas"/>
                <a:cs typeface="Consolas"/>
                <a:sym typeface="Consolas"/>
              </a:rPr>
              <a:t> </a:t>
            </a:r>
            <a:r>
              <a:rPr lang="tr-TR" sz="1200" dirty="0">
                <a:solidFill>
                  <a:srgbClr val="0000CC"/>
                </a:solidFill>
                <a:latin typeface="Consolas"/>
                <a:ea typeface="Consolas"/>
                <a:cs typeface="Consolas"/>
                <a:sym typeface="Consolas"/>
              </a:rPr>
              <a:t>struct</a:t>
            </a:r>
            <a:r>
              <a:rPr lang="tr-TR" sz="1200" dirty="0">
                <a:latin typeface="Consolas"/>
                <a:ea typeface="Consolas"/>
                <a:cs typeface="Consolas"/>
                <a:sym typeface="Consolas"/>
              </a:rPr>
              <a:t> </a:t>
            </a:r>
            <a:r>
              <a:rPr lang="tr-TR" sz="1200" dirty="0" err="1">
                <a:latin typeface="Consolas"/>
                <a:ea typeface="Consolas"/>
                <a:cs typeface="Consolas"/>
                <a:sym typeface="Consolas"/>
              </a:rPr>
              <a:t>ogrenci</a:t>
            </a:r>
            <a:r>
              <a:rPr lang="tr-TR" sz="1200" dirty="0">
                <a:latin typeface="Consolas"/>
                <a:ea typeface="Consolas"/>
                <a:cs typeface="Consolas"/>
                <a:sym typeface="Consolas"/>
              </a:rPr>
              <a:t> </a:t>
            </a:r>
            <a:r>
              <a:rPr lang="tr-TR" sz="1200" dirty="0" err="1">
                <a:latin typeface="Consolas"/>
                <a:ea typeface="Consolas"/>
                <a:cs typeface="Consolas"/>
                <a:sym typeface="Consolas"/>
              </a:rPr>
              <a:t>Ogrenci</a:t>
            </a:r>
            <a:r>
              <a:rPr lang="tr-TR" sz="1200" dirty="0">
                <a:latin typeface="Consolas"/>
                <a:ea typeface="Consolas"/>
                <a:cs typeface="Consolas"/>
                <a:sym typeface="Consolas"/>
              </a:rPr>
              <a:t>;</a:t>
            </a:r>
          </a:p>
          <a:p>
            <a:pPr marL="0" lvl="0" indent="0">
              <a:lnSpc>
                <a:spcPct val="120000"/>
              </a:lnSpc>
              <a:spcBef>
                <a:spcPts val="0"/>
              </a:spcBef>
              <a:buSzPts val="1020"/>
              <a:buNone/>
            </a:pPr>
            <a:r>
              <a:rPr lang="tr-TR" sz="1200" dirty="0" err="1">
                <a:solidFill>
                  <a:srgbClr val="0000CC"/>
                </a:solidFill>
                <a:latin typeface="Consolas"/>
                <a:ea typeface="Consolas"/>
                <a:cs typeface="Consolas"/>
                <a:sym typeface="Consolas"/>
              </a:rPr>
              <a:t>void</a:t>
            </a:r>
            <a:r>
              <a:rPr lang="tr-TR" sz="1200" dirty="0">
                <a:latin typeface="Consolas"/>
                <a:ea typeface="Consolas"/>
                <a:cs typeface="Consolas"/>
                <a:sym typeface="Consolas"/>
              </a:rPr>
              <a:t> </a:t>
            </a:r>
            <a:r>
              <a:rPr lang="tr-TR" sz="1200" dirty="0" err="1">
                <a:latin typeface="Consolas"/>
                <a:ea typeface="Consolas"/>
                <a:cs typeface="Consolas"/>
                <a:sym typeface="Consolas"/>
              </a:rPr>
              <a:t>ogrecileriYaz</a:t>
            </a:r>
            <a:r>
              <a:rPr lang="tr-TR" sz="1200" dirty="0">
                <a:latin typeface="Consolas"/>
                <a:ea typeface="Consolas"/>
                <a:cs typeface="Consolas"/>
                <a:sym typeface="Consolas"/>
              </a:rPr>
              <a:t>(</a:t>
            </a:r>
            <a:r>
              <a:rPr lang="tr-TR" sz="1200" dirty="0" err="1">
                <a:latin typeface="Consolas"/>
                <a:ea typeface="Consolas"/>
                <a:cs typeface="Consolas"/>
                <a:sym typeface="Consolas"/>
              </a:rPr>
              <a:t>Ogrenci</a:t>
            </a:r>
            <a:r>
              <a:rPr lang="tr-TR" sz="1200" dirty="0">
                <a:latin typeface="Consolas"/>
                <a:ea typeface="Consolas"/>
                <a:cs typeface="Consolas"/>
                <a:sym typeface="Consolas"/>
              </a:rPr>
              <a:t>*);</a:t>
            </a:r>
          </a:p>
          <a:p>
            <a:pPr marL="0" lvl="0" indent="0">
              <a:lnSpc>
                <a:spcPct val="120000"/>
              </a:lnSpc>
              <a:spcBef>
                <a:spcPts val="0"/>
              </a:spcBef>
              <a:buSzPts val="1020"/>
              <a:buNone/>
            </a:pPr>
            <a:r>
              <a:rPr lang="tr-TR" sz="1200" dirty="0">
                <a:solidFill>
                  <a:srgbClr val="0000CC"/>
                </a:solidFill>
                <a:latin typeface="Consolas"/>
                <a:ea typeface="Consolas"/>
                <a:cs typeface="Consolas"/>
                <a:sym typeface="Consolas"/>
              </a:rPr>
              <a:t>int</a:t>
            </a:r>
            <a:r>
              <a:rPr lang="tr-TR" sz="1200" dirty="0">
                <a:latin typeface="Consolas"/>
                <a:ea typeface="Consolas"/>
                <a:cs typeface="Consolas"/>
                <a:sym typeface="Consolas"/>
              </a:rPr>
              <a:t> main() {</a:t>
            </a:r>
          </a:p>
          <a:p>
            <a:pPr marL="0" lvl="0" indent="0">
              <a:lnSpc>
                <a:spcPct val="120000"/>
              </a:lnSpc>
              <a:spcBef>
                <a:spcPts val="0"/>
              </a:spcBef>
              <a:buSzPts val="1020"/>
              <a:buNone/>
            </a:pPr>
            <a:r>
              <a:rPr lang="tr-TR" sz="1200" dirty="0">
                <a:latin typeface="Consolas"/>
                <a:ea typeface="Consolas"/>
                <a:cs typeface="Consolas"/>
                <a:sym typeface="Consolas"/>
              </a:rPr>
              <a:t>  </a:t>
            </a:r>
            <a:r>
              <a:rPr lang="tr-TR" sz="1200" dirty="0" err="1">
                <a:latin typeface="Consolas"/>
                <a:ea typeface="Consolas"/>
                <a:cs typeface="Consolas"/>
                <a:sym typeface="Consolas"/>
              </a:rPr>
              <a:t>Ogrenci</a:t>
            </a:r>
            <a:r>
              <a:rPr lang="tr-TR" sz="1200" dirty="0">
                <a:latin typeface="Consolas"/>
                <a:ea typeface="Consolas"/>
                <a:cs typeface="Consolas"/>
                <a:sym typeface="Consolas"/>
              </a:rPr>
              <a:t> ogrenci1={ 45,KADIN, 65.0, 165, </a:t>
            </a:r>
            <a:r>
              <a:rPr lang="tr-TR" sz="1200" dirty="0" err="1">
                <a:latin typeface="Consolas"/>
                <a:ea typeface="Consolas"/>
                <a:cs typeface="Consolas"/>
                <a:sym typeface="Consolas"/>
              </a:rPr>
              <a:t>nullptr</a:t>
            </a:r>
            <a:r>
              <a:rPr lang="tr-TR" sz="1200" dirty="0">
                <a:latin typeface="Consolas"/>
                <a:ea typeface="Consolas"/>
                <a:cs typeface="Consolas"/>
                <a:sym typeface="Consolas"/>
              </a:rPr>
              <a:t> };</a:t>
            </a:r>
          </a:p>
          <a:p>
            <a:pPr marL="0" lvl="0" indent="0">
              <a:lnSpc>
                <a:spcPct val="120000"/>
              </a:lnSpc>
              <a:spcBef>
                <a:spcPts val="0"/>
              </a:spcBef>
              <a:buSzPts val="1020"/>
              <a:buNone/>
            </a:pPr>
            <a:r>
              <a:rPr lang="tr-TR" sz="1200" dirty="0">
                <a:latin typeface="Consolas"/>
                <a:ea typeface="Consolas"/>
                <a:cs typeface="Consolas"/>
                <a:sym typeface="Consolas"/>
              </a:rPr>
              <a:t>  </a:t>
            </a:r>
            <a:r>
              <a:rPr lang="tr-TR" sz="1200" dirty="0" err="1">
                <a:latin typeface="Consolas"/>
                <a:ea typeface="Consolas"/>
                <a:cs typeface="Consolas"/>
                <a:sym typeface="Consolas"/>
              </a:rPr>
              <a:t>Ogrenci</a:t>
            </a:r>
            <a:r>
              <a:rPr lang="tr-TR" sz="1200" dirty="0">
                <a:latin typeface="Consolas"/>
                <a:ea typeface="Consolas"/>
                <a:cs typeface="Consolas"/>
                <a:sym typeface="Consolas"/>
              </a:rPr>
              <a:t> ogrenci2={ 55,ERKEK, 85.5, 170, </a:t>
            </a:r>
            <a:r>
              <a:rPr lang="tr-TR" sz="1200" dirty="0" err="1">
                <a:latin typeface="Consolas"/>
                <a:ea typeface="Consolas"/>
                <a:cs typeface="Consolas"/>
                <a:sym typeface="Consolas"/>
              </a:rPr>
              <a:t>nullptr</a:t>
            </a:r>
            <a:r>
              <a:rPr lang="tr-TR" sz="1200" dirty="0">
                <a:latin typeface="Consolas"/>
                <a:ea typeface="Consolas"/>
                <a:cs typeface="Consolas"/>
                <a:sym typeface="Consolas"/>
              </a:rPr>
              <a:t> };</a:t>
            </a:r>
          </a:p>
          <a:p>
            <a:pPr marL="0" lvl="0" indent="0">
              <a:lnSpc>
                <a:spcPct val="120000"/>
              </a:lnSpc>
              <a:spcBef>
                <a:spcPts val="0"/>
              </a:spcBef>
              <a:buSzPts val="1020"/>
              <a:buNone/>
            </a:pPr>
            <a:r>
              <a:rPr lang="tr-TR" sz="1200" dirty="0">
                <a:latin typeface="Consolas"/>
                <a:ea typeface="Consolas"/>
                <a:cs typeface="Consolas"/>
                <a:sym typeface="Consolas"/>
              </a:rPr>
              <a:t>  </a:t>
            </a:r>
            <a:r>
              <a:rPr lang="tr-TR" sz="1200" dirty="0">
                <a:highlight>
                  <a:srgbClr val="FFFF00"/>
                </a:highlight>
                <a:latin typeface="Consolas"/>
                <a:ea typeface="Consolas"/>
                <a:cs typeface="Consolas"/>
                <a:sym typeface="Consolas"/>
              </a:rPr>
              <a:t>ogrenci1.sonrakiOgrenci=&amp;ogrenci2;</a:t>
            </a:r>
          </a:p>
          <a:p>
            <a:pPr marL="0" lvl="0" indent="0">
              <a:lnSpc>
                <a:spcPct val="120000"/>
              </a:lnSpc>
              <a:spcBef>
                <a:spcPts val="0"/>
              </a:spcBef>
              <a:buSzPts val="1020"/>
              <a:buNone/>
            </a:pPr>
            <a:r>
              <a:rPr lang="tr-TR" sz="1200" dirty="0">
                <a:latin typeface="Consolas"/>
                <a:ea typeface="Consolas"/>
                <a:cs typeface="Consolas"/>
                <a:sym typeface="Consolas"/>
              </a:rPr>
              <a:t>  </a:t>
            </a:r>
            <a:r>
              <a:rPr lang="tr-TR" sz="1200" dirty="0" err="1">
                <a:latin typeface="Consolas"/>
                <a:ea typeface="Consolas"/>
                <a:cs typeface="Consolas"/>
                <a:sym typeface="Consolas"/>
              </a:rPr>
              <a:t>Ogrenci</a:t>
            </a:r>
            <a:r>
              <a:rPr lang="tr-TR" sz="1200" dirty="0">
                <a:latin typeface="Consolas"/>
                <a:ea typeface="Consolas"/>
                <a:cs typeface="Consolas"/>
                <a:sym typeface="Consolas"/>
              </a:rPr>
              <a:t> ogrenci3={ 25,ERKEK, 65.5, 155, </a:t>
            </a:r>
            <a:r>
              <a:rPr lang="tr-TR" sz="1200" dirty="0" err="1">
                <a:latin typeface="Consolas"/>
                <a:ea typeface="Consolas"/>
                <a:cs typeface="Consolas"/>
                <a:sym typeface="Consolas"/>
              </a:rPr>
              <a:t>nullptr</a:t>
            </a:r>
            <a:r>
              <a:rPr lang="tr-TR" sz="1200" dirty="0">
                <a:latin typeface="Consolas"/>
                <a:ea typeface="Consolas"/>
                <a:cs typeface="Consolas"/>
                <a:sym typeface="Consolas"/>
              </a:rPr>
              <a:t> };</a:t>
            </a:r>
          </a:p>
          <a:p>
            <a:pPr marL="0" lvl="0" indent="0">
              <a:lnSpc>
                <a:spcPct val="120000"/>
              </a:lnSpc>
              <a:spcBef>
                <a:spcPts val="0"/>
              </a:spcBef>
              <a:buSzPts val="1020"/>
              <a:buNone/>
            </a:pPr>
            <a:r>
              <a:rPr lang="tr-TR" sz="1200" dirty="0">
                <a:latin typeface="Consolas"/>
                <a:ea typeface="Consolas"/>
                <a:cs typeface="Consolas"/>
                <a:sym typeface="Consolas"/>
              </a:rPr>
              <a:t>  </a:t>
            </a:r>
            <a:r>
              <a:rPr lang="tr-TR" sz="1200" dirty="0">
                <a:highlight>
                  <a:srgbClr val="FFFF00"/>
                </a:highlight>
                <a:latin typeface="Consolas"/>
                <a:ea typeface="Consolas"/>
                <a:cs typeface="Consolas"/>
                <a:sym typeface="Consolas"/>
              </a:rPr>
              <a:t>ogrenci2.sonrakiOgrenci=&amp;ogrenci3;</a:t>
            </a:r>
          </a:p>
          <a:p>
            <a:pPr marL="0" lvl="0" indent="0">
              <a:lnSpc>
                <a:spcPct val="120000"/>
              </a:lnSpc>
              <a:spcBef>
                <a:spcPts val="0"/>
              </a:spcBef>
              <a:buSzPts val="1020"/>
              <a:buNone/>
            </a:pPr>
            <a:r>
              <a:rPr lang="tr-TR" sz="1200" dirty="0">
                <a:latin typeface="Consolas"/>
                <a:ea typeface="Consolas"/>
                <a:cs typeface="Consolas"/>
                <a:sym typeface="Consolas"/>
              </a:rPr>
              <a:t>  </a:t>
            </a:r>
            <a:r>
              <a:rPr lang="tr-TR" sz="1200" dirty="0" err="1">
                <a:latin typeface="Consolas"/>
                <a:ea typeface="Consolas"/>
                <a:cs typeface="Consolas"/>
                <a:sym typeface="Consolas"/>
              </a:rPr>
              <a:t>ogrecileriYaz</a:t>
            </a:r>
            <a:r>
              <a:rPr lang="tr-TR" sz="1200" dirty="0">
                <a:latin typeface="Consolas"/>
                <a:ea typeface="Consolas"/>
                <a:cs typeface="Consolas"/>
                <a:sym typeface="Consolas"/>
              </a:rPr>
              <a:t>(&amp;ogrenci1);</a:t>
            </a:r>
          </a:p>
          <a:p>
            <a:pPr marL="0" lvl="0" indent="0">
              <a:lnSpc>
                <a:spcPct val="120000"/>
              </a:lnSpc>
              <a:spcBef>
                <a:spcPts val="0"/>
              </a:spcBef>
              <a:buSzPts val="1020"/>
              <a:buNone/>
            </a:pPr>
            <a:r>
              <a:rPr lang="tr-TR" sz="1200" dirty="0">
                <a:latin typeface="Consolas"/>
                <a:ea typeface="Consolas"/>
                <a:cs typeface="Consolas"/>
                <a:sym typeface="Consolas"/>
              </a:rPr>
              <a:t>}</a:t>
            </a:r>
          </a:p>
          <a:p>
            <a:pPr marL="0" lvl="0" indent="0">
              <a:lnSpc>
                <a:spcPct val="120000"/>
              </a:lnSpc>
              <a:spcBef>
                <a:spcPts val="0"/>
              </a:spcBef>
              <a:buSzPts val="1020"/>
              <a:buNone/>
            </a:pPr>
            <a:r>
              <a:rPr lang="tr-TR" sz="1200" dirty="0" err="1">
                <a:solidFill>
                  <a:srgbClr val="0000CC"/>
                </a:solidFill>
                <a:latin typeface="Consolas"/>
                <a:ea typeface="Consolas"/>
                <a:cs typeface="Consolas"/>
                <a:sym typeface="Consolas"/>
              </a:rPr>
              <a:t>void</a:t>
            </a:r>
            <a:r>
              <a:rPr lang="tr-TR" sz="1200" dirty="0">
                <a:latin typeface="Consolas"/>
                <a:ea typeface="Consolas"/>
                <a:cs typeface="Consolas"/>
                <a:sym typeface="Consolas"/>
              </a:rPr>
              <a:t> </a:t>
            </a:r>
            <a:r>
              <a:rPr lang="tr-TR" sz="1200" dirty="0" err="1">
                <a:latin typeface="Consolas"/>
                <a:ea typeface="Consolas"/>
                <a:cs typeface="Consolas"/>
                <a:sym typeface="Consolas"/>
              </a:rPr>
              <a:t>ogrecileriYaz</a:t>
            </a:r>
            <a:r>
              <a:rPr lang="tr-TR" sz="1200" dirty="0">
                <a:latin typeface="Consolas"/>
                <a:ea typeface="Consolas"/>
                <a:cs typeface="Consolas"/>
                <a:sym typeface="Consolas"/>
              </a:rPr>
              <a:t>(</a:t>
            </a:r>
            <a:r>
              <a:rPr lang="tr-TR" sz="1200" dirty="0" err="1">
                <a:latin typeface="Consolas"/>
                <a:ea typeface="Consolas"/>
                <a:cs typeface="Consolas"/>
                <a:sym typeface="Consolas"/>
              </a:rPr>
              <a:t>Ogrenci</a:t>
            </a:r>
            <a:r>
              <a:rPr lang="tr-TR" sz="1200" dirty="0">
                <a:latin typeface="Consolas"/>
                <a:ea typeface="Consolas"/>
                <a:cs typeface="Consolas"/>
                <a:sym typeface="Consolas"/>
              </a:rPr>
              <a:t>* </a:t>
            </a:r>
            <a:r>
              <a:rPr lang="tr-TR" sz="1200" dirty="0" err="1">
                <a:latin typeface="Consolas"/>
                <a:ea typeface="Consolas"/>
                <a:cs typeface="Consolas"/>
                <a:sym typeface="Consolas"/>
              </a:rPr>
              <a:t>pOgrenci</a:t>
            </a:r>
            <a:r>
              <a:rPr lang="tr-TR" sz="1200" dirty="0">
                <a:latin typeface="Consolas"/>
                <a:ea typeface="Consolas"/>
                <a:cs typeface="Consolas"/>
                <a:sym typeface="Consolas"/>
              </a:rPr>
              <a:t>) {</a:t>
            </a:r>
          </a:p>
          <a:p>
            <a:pPr marL="0" lvl="0" indent="0">
              <a:lnSpc>
                <a:spcPct val="120000"/>
              </a:lnSpc>
              <a:spcBef>
                <a:spcPts val="0"/>
              </a:spcBef>
              <a:buSzPts val="1020"/>
              <a:buNone/>
            </a:pPr>
            <a:r>
              <a:rPr lang="tr-TR" sz="1200" dirty="0">
                <a:latin typeface="Consolas"/>
                <a:ea typeface="Consolas"/>
                <a:cs typeface="Consolas"/>
                <a:sym typeface="Consolas"/>
              </a:rPr>
              <a:t>    </a:t>
            </a:r>
            <a:r>
              <a:rPr lang="tr-TR" sz="1200" dirty="0">
                <a:solidFill>
                  <a:srgbClr val="0000CC"/>
                </a:solidFill>
                <a:latin typeface="Consolas"/>
                <a:ea typeface="Consolas"/>
                <a:cs typeface="Consolas"/>
                <a:sym typeface="Consolas"/>
              </a:rPr>
              <a:t>while</a:t>
            </a:r>
            <a:r>
              <a:rPr lang="tr-TR" sz="1200" dirty="0">
                <a:latin typeface="Consolas"/>
                <a:ea typeface="Consolas"/>
                <a:cs typeface="Consolas"/>
                <a:sym typeface="Consolas"/>
              </a:rPr>
              <a:t>(</a:t>
            </a:r>
            <a:r>
              <a:rPr lang="tr-TR" sz="1200" dirty="0" err="1">
                <a:latin typeface="Consolas"/>
                <a:ea typeface="Consolas"/>
                <a:cs typeface="Consolas"/>
                <a:sym typeface="Consolas"/>
              </a:rPr>
              <a:t>pOgrenci</a:t>
            </a:r>
            <a:r>
              <a:rPr lang="tr-TR" sz="1200" dirty="0">
                <a:latin typeface="Consolas"/>
                <a:ea typeface="Consolas"/>
                <a:cs typeface="Consolas"/>
                <a:sym typeface="Consolas"/>
              </a:rPr>
              <a:t>!=</a:t>
            </a:r>
            <a:r>
              <a:rPr lang="tr-TR" sz="1200" dirty="0" err="1">
                <a:latin typeface="Consolas"/>
                <a:ea typeface="Consolas"/>
                <a:cs typeface="Consolas"/>
                <a:sym typeface="Consolas"/>
              </a:rPr>
              <a:t>nullptr</a:t>
            </a:r>
            <a:r>
              <a:rPr lang="tr-TR" sz="1200" dirty="0">
                <a:latin typeface="Consolas"/>
                <a:ea typeface="Consolas"/>
                <a:cs typeface="Consolas"/>
                <a:sym typeface="Consolas"/>
              </a:rPr>
              <a:t>) {</a:t>
            </a:r>
          </a:p>
          <a:p>
            <a:pPr marL="0" lvl="0" indent="0">
              <a:lnSpc>
                <a:spcPct val="120000"/>
              </a:lnSpc>
              <a:spcBef>
                <a:spcPts val="0"/>
              </a:spcBef>
              <a:buSzPts val="1020"/>
              <a:buNone/>
            </a:pPr>
            <a:r>
              <a:rPr lang="tr-TR" sz="1200" dirty="0">
                <a:latin typeface="Consolas"/>
                <a:ea typeface="Consolas"/>
                <a:cs typeface="Consolas"/>
                <a:sym typeface="Consolas"/>
              </a:rPr>
              <a:t>        </a:t>
            </a:r>
            <a:r>
              <a:rPr lang="tr-TR" sz="1200" dirty="0" err="1">
                <a:latin typeface="Consolas"/>
                <a:ea typeface="Consolas"/>
                <a:cs typeface="Consolas"/>
                <a:sym typeface="Consolas"/>
              </a:rPr>
              <a:t>cout</a:t>
            </a:r>
            <a:r>
              <a:rPr lang="tr-TR" sz="1200" dirty="0">
                <a:latin typeface="Consolas"/>
                <a:ea typeface="Consolas"/>
                <a:cs typeface="Consolas"/>
                <a:sym typeface="Consolas"/>
              </a:rPr>
              <a:t> &lt;&lt; "Öğrenci:" &lt;&lt; counter++ &lt;&lt; </a:t>
            </a:r>
            <a:r>
              <a:rPr lang="tr-TR" sz="1200" dirty="0" err="1">
                <a:latin typeface="Consolas"/>
                <a:ea typeface="Consolas"/>
                <a:cs typeface="Consolas"/>
                <a:sym typeface="Consolas"/>
              </a:rPr>
              <a:t>endl</a:t>
            </a:r>
            <a:r>
              <a:rPr lang="tr-TR" sz="1200" dirty="0">
                <a:latin typeface="Consolas"/>
                <a:ea typeface="Consolas"/>
                <a:cs typeface="Consolas"/>
                <a:sym typeface="Consolas"/>
              </a:rPr>
              <a:t> &lt;&lt; "yaşı:" </a:t>
            </a:r>
          </a:p>
          <a:p>
            <a:pPr marL="0" lvl="0" indent="0">
              <a:lnSpc>
                <a:spcPct val="120000"/>
              </a:lnSpc>
              <a:spcBef>
                <a:spcPts val="0"/>
              </a:spcBef>
              <a:buSzPts val="1020"/>
              <a:buNone/>
            </a:pPr>
            <a:r>
              <a:rPr lang="tr-TR" sz="1200" dirty="0">
                <a:latin typeface="Consolas"/>
                <a:ea typeface="Consolas"/>
                <a:cs typeface="Consolas"/>
                <a:sym typeface="Consolas"/>
              </a:rPr>
              <a:t>             &lt;&lt; </a:t>
            </a:r>
            <a:r>
              <a:rPr lang="tr-TR" sz="1200" dirty="0" err="1">
                <a:latin typeface="Consolas"/>
                <a:ea typeface="Consolas"/>
                <a:cs typeface="Consolas"/>
                <a:sym typeface="Consolas"/>
              </a:rPr>
              <a:t>pOgrenci</a:t>
            </a:r>
            <a:r>
              <a:rPr lang="tr-TR" sz="1200" dirty="0">
                <a:latin typeface="Consolas"/>
                <a:ea typeface="Consolas"/>
                <a:cs typeface="Consolas"/>
                <a:sym typeface="Consolas"/>
              </a:rPr>
              <a:t>-&gt;yas &lt;&lt; ", cinsiyeti: " </a:t>
            </a:r>
          </a:p>
          <a:p>
            <a:pPr marL="0" lvl="0" indent="0">
              <a:lnSpc>
                <a:spcPct val="120000"/>
              </a:lnSpc>
              <a:spcBef>
                <a:spcPts val="0"/>
              </a:spcBef>
              <a:buSzPts val="1020"/>
              <a:buNone/>
            </a:pPr>
            <a:r>
              <a:rPr lang="tr-TR" sz="1200" dirty="0">
                <a:latin typeface="Consolas"/>
                <a:ea typeface="Consolas"/>
                <a:cs typeface="Consolas"/>
                <a:sym typeface="Consolas"/>
              </a:rPr>
              <a:t>             &lt;&lt; </a:t>
            </a:r>
            <a:r>
              <a:rPr lang="tr-TR" sz="1200" dirty="0" err="1">
                <a:latin typeface="Consolas"/>
                <a:ea typeface="Consolas"/>
                <a:cs typeface="Consolas"/>
                <a:sym typeface="Consolas"/>
              </a:rPr>
              <a:t>pOgrenci</a:t>
            </a:r>
            <a:r>
              <a:rPr lang="tr-TR" sz="1200" dirty="0">
                <a:latin typeface="Consolas"/>
                <a:ea typeface="Consolas"/>
                <a:cs typeface="Consolas"/>
                <a:sym typeface="Consolas"/>
              </a:rPr>
              <a:t>-&gt;cinsiyet  &lt;&lt; ", kilosu:" </a:t>
            </a:r>
          </a:p>
          <a:p>
            <a:pPr marL="0" lvl="0" indent="0">
              <a:lnSpc>
                <a:spcPct val="120000"/>
              </a:lnSpc>
              <a:spcBef>
                <a:spcPts val="0"/>
              </a:spcBef>
              <a:buSzPts val="1020"/>
              <a:buNone/>
            </a:pPr>
            <a:r>
              <a:rPr lang="tr-TR" sz="1200" dirty="0">
                <a:latin typeface="Consolas"/>
                <a:ea typeface="Consolas"/>
                <a:cs typeface="Consolas"/>
                <a:sym typeface="Consolas"/>
              </a:rPr>
              <a:t>             &lt;&lt; </a:t>
            </a:r>
            <a:r>
              <a:rPr lang="tr-TR" sz="1200" dirty="0" err="1">
                <a:latin typeface="Consolas"/>
                <a:ea typeface="Consolas"/>
                <a:cs typeface="Consolas"/>
                <a:sym typeface="Consolas"/>
              </a:rPr>
              <a:t>pOgrenci</a:t>
            </a:r>
            <a:r>
              <a:rPr lang="tr-TR" sz="1200" dirty="0">
                <a:latin typeface="Consolas"/>
                <a:ea typeface="Consolas"/>
                <a:cs typeface="Consolas"/>
                <a:sym typeface="Consolas"/>
              </a:rPr>
              <a:t>-&gt;kilo  &lt;&lt; ", boyu:" </a:t>
            </a:r>
          </a:p>
          <a:p>
            <a:pPr marL="0" lvl="0" indent="0">
              <a:lnSpc>
                <a:spcPct val="120000"/>
              </a:lnSpc>
              <a:spcBef>
                <a:spcPts val="0"/>
              </a:spcBef>
              <a:buSzPts val="1020"/>
              <a:buNone/>
            </a:pPr>
            <a:r>
              <a:rPr lang="tr-TR" sz="1200" dirty="0">
                <a:latin typeface="Consolas"/>
                <a:ea typeface="Consolas"/>
                <a:cs typeface="Consolas"/>
                <a:sym typeface="Consolas"/>
              </a:rPr>
              <a:t>             &lt;&lt; </a:t>
            </a:r>
            <a:r>
              <a:rPr lang="tr-TR" sz="1200" dirty="0" err="1">
                <a:latin typeface="Consolas"/>
                <a:ea typeface="Consolas"/>
                <a:cs typeface="Consolas"/>
                <a:sym typeface="Consolas"/>
              </a:rPr>
              <a:t>pOgrenci</a:t>
            </a:r>
            <a:r>
              <a:rPr lang="tr-TR" sz="1200" dirty="0">
                <a:latin typeface="Consolas"/>
                <a:ea typeface="Consolas"/>
                <a:cs typeface="Consolas"/>
                <a:sym typeface="Consolas"/>
              </a:rPr>
              <a:t>-&gt;boy &lt;&lt; </a:t>
            </a:r>
            <a:r>
              <a:rPr lang="tr-TR" sz="1200" dirty="0" err="1">
                <a:latin typeface="Consolas"/>
                <a:ea typeface="Consolas"/>
                <a:cs typeface="Consolas"/>
                <a:sym typeface="Consolas"/>
              </a:rPr>
              <a:t>endl</a:t>
            </a:r>
            <a:r>
              <a:rPr lang="tr-TR" sz="1200" dirty="0">
                <a:latin typeface="Consolas"/>
                <a:ea typeface="Consolas"/>
                <a:cs typeface="Consolas"/>
                <a:sym typeface="Consolas"/>
              </a:rPr>
              <a:t>;</a:t>
            </a:r>
          </a:p>
          <a:p>
            <a:pPr marL="0" lvl="0" indent="0">
              <a:lnSpc>
                <a:spcPct val="120000"/>
              </a:lnSpc>
              <a:spcBef>
                <a:spcPts val="0"/>
              </a:spcBef>
              <a:buSzPts val="1020"/>
              <a:buNone/>
            </a:pPr>
            <a:r>
              <a:rPr lang="tr-TR" sz="1200" dirty="0">
                <a:latin typeface="Consolas"/>
                <a:ea typeface="Consolas"/>
                <a:cs typeface="Consolas"/>
                <a:sym typeface="Consolas"/>
              </a:rPr>
              <a:t>        </a:t>
            </a:r>
            <a:r>
              <a:rPr lang="tr-TR" sz="1200" dirty="0" err="1">
                <a:highlight>
                  <a:srgbClr val="FFFF00"/>
                </a:highlight>
                <a:latin typeface="Consolas"/>
                <a:ea typeface="Consolas"/>
                <a:cs typeface="Consolas"/>
                <a:sym typeface="Consolas"/>
              </a:rPr>
              <a:t>pOgrenci</a:t>
            </a:r>
            <a:r>
              <a:rPr lang="tr-TR" sz="1200" dirty="0">
                <a:highlight>
                  <a:srgbClr val="FFFF00"/>
                </a:highlight>
                <a:latin typeface="Consolas"/>
                <a:ea typeface="Consolas"/>
                <a:cs typeface="Consolas"/>
                <a:sym typeface="Consolas"/>
              </a:rPr>
              <a:t>=</a:t>
            </a:r>
            <a:r>
              <a:rPr lang="tr-TR" sz="1200" dirty="0" err="1">
                <a:highlight>
                  <a:srgbClr val="FFFF00"/>
                </a:highlight>
                <a:latin typeface="Consolas"/>
                <a:ea typeface="Consolas"/>
                <a:cs typeface="Consolas"/>
                <a:sym typeface="Consolas"/>
              </a:rPr>
              <a:t>pOgrenci</a:t>
            </a:r>
            <a:r>
              <a:rPr lang="tr-TR" sz="1200" dirty="0">
                <a:highlight>
                  <a:srgbClr val="FFFF00"/>
                </a:highlight>
                <a:latin typeface="Consolas"/>
                <a:ea typeface="Consolas"/>
                <a:cs typeface="Consolas"/>
                <a:sym typeface="Consolas"/>
              </a:rPr>
              <a:t>-&gt;</a:t>
            </a:r>
            <a:r>
              <a:rPr lang="tr-TR" sz="1200" dirty="0" err="1">
                <a:highlight>
                  <a:srgbClr val="FFFF00"/>
                </a:highlight>
                <a:latin typeface="Consolas"/>
                <a:ea typeface="Consolas"/>
                <a:cs typeface="Consolas"/>
                <a:sym typeface="Consolas"/>
              </a:rPr>
              <a:t>sonrakiOgrenci</a:t>
            </a:r>
            <a:r>
              <a:rPr lang="tr-TR" sz="1200" dirty="0">
                <a:highlight>
                  <a:srgbClr val="FFFF00"/>
                </a:highlight>
                <a:latin typeface="Consolas"/>
                <a:ea typeface="Consolas"/>
                <a:cs typeface="Consolas"/>
                <a:sym typeface="Consolas"/>
              </a:rPr>
              <a:t>;</a:t>
            </a:r>
          </a:p>
          <a:p>
            <a:pPr marL="0" lvl="0" indent="0">
              <a:lnSpc>
                <a:spcPct val="120000"/>
              </a:lnSpc>
              <a:spcBef>
                <a:spcPts val="0"/>
              </a:spcBef>
              <a:buSzPts val="1020"/>
              <a:buNone/>
            </a:pPr>
            <a:r>
              <a:rPr lang="tr-TR" sz="1200" dirty="0">
                <a:latin typeface="Consolas"/>
                <a:ea typeface="Consolas"/>
                <a:cs typeface="Consolas"/>
                <a:sym typeface="Consolas"/>
              </a:rPr>
              <a:t>    }</a:t>
            </a:r>
          </a:p>
          <a:p>
            <a:pPr marL="0" lvl="0" indent="0">
              <a:lnSpc>
                <a:spcPct val="120000"/>
              </a:lnSpc>
              <a:spcBef>
                <a:spcPts val="0"/>
              </a:spcBef>
              <a:buSzPts val="1020"/>
              <a:buNone/>
            </a:pPr>
            <a:r>
              <a:rPr lang="tr-TR" sz="1200" dirty="0">
                <a:latin typeface="Consolas"/>
                <a:ea typeface="Consolas"/>
                <a:cs typeface="Consolas"/>
                <a:sym typeface="Consolas"/>
              </a:rPr>
              <a:t>}</a:t>
            </a:r>
          </a:p>
        </p:txBody>
      </p:sp>
      <p:sp>
        <p:nvSpPr>
          <p:cNvPr id="172" name="Google Shape;172;p9"/>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dirty="0"/>
              <a:t>Kendi kendine YANİ </a:t>
            </a:r>
            <a:r>
              <a:rPr lang="tr-TR" dirty="0" err="1"/>
              <a:t>ÖZreferanslı</a:t>
            </a:r>
            <a:r>
              <a:rPr lang="tr-TR" dirty="0"/>
              <a:t> (self-referetial) bir yapı (struct), C dilinde bir yapı veri türüdür ve öğelerinden bir veya daha fazlası kendi türündeki göstericilerdir.</a:t>
            </a:r>
            <a:endParaRPr dirty="0"/>
          </a:p>
          <a:p>
            <a:pPr marL="0" lvl="0" indent="0" algn="l" rtl="0">
              <a:lnSpc>
                <a:spcPct val="100000"/>
              </a:lnSpc>
              <a:spcBef>
                <a:spcPts val="1000"/>
              </a:spcBef>
              <a:spcAft>
                <a:spcPts val="0"/>
              </a:spcAft>
              <a:buSzPts val="1190"/>
              <a:buNone/>
            </a:pPr>
            <a:r>
              <a:rPr lang="tr-TR" dirty="0"/>
              <a:t>Kendi kendine referanslı kullanıcı tanımlı yapılar, C programlamada çok kullanılır.</a:t>
            </a:r>
            <a:endParaRPr dirty="0"/>
          </a:p>
          <a:p>
            <a:pPr marL="0" lvl="0" indent="0" algn="l" rtl="0">
              <a:lnSpc>
                <a:spcPct val="100000"/>
              </a:lnSpc>
              <a:spcBef>
                <a:spcPts val="1000"/>
              </a:spcBef>
              <a:spcAft>
                <a:spcPts val="0"/>
              </a:spcAft>
              <a:buSzPts val="1190"/>
              <a:buNone/>
            </a:pPr>
            <a:r>
              <a:rPr lang="tr-TR" dirty="0"/>
              <a:t>Bağlantılı listeler ve ağaçlar gibi karmaşık ve dinamik veri yapıları oluşturmak için yaygın olarak kullanılırlar.</a:t>
            </a:r>
            <a:endParaRPr dirty="0"/>
          </a:p>
        </p:txBody>
      </p:sp>
      <p:grpSp>
        <p:nvGrpSpPr>
          <p:cNvPr id="173" name="Google Shape;173;p9"/>
          <p:cNvGrpSpPr/>
          <p:nvPr/>
        </p:nvGrpSpPr>
        <p:grpSpPr>
          <a:xfrm>
            <a:off x="5613212" y="629126"/>
            <a:ext cx="2665347" cy="1581923"/>
            <a:chOff x="5613212" y="629126"/>
            <a:chExt cx="2665347" cy="1581923"/>
          </a:xfrm>
        </p:grpSpPr>
        <p:grpSp>
          <p:nvGrpSpPr>
            <p:cNvPr id="174" name="Google Shape;174;p9"/>
            <p:cNvGrpSpPr/>
            <p:nvPr/>
          </p:nvGrpSpPr>
          <p:grpSpPr>
            <a:xfrm>
              <a:off x="5613212" y="629126"/>
              <a:ext cx="737377" cy="793445"/>
              <a:chOff x="5613212" y="629126"/>
              <a:chExt cx="737377" cy="793445"/>
            </a:xfrm>
          </p:grpSpPr>
          <p:sp>
            <p:nvSpPr>
              <p:cNvPr id="175" name="Google Shape;175;p9"/>
              <p:cNvSpPr txBox="1"/>
              <p:nvPr/>
            </p:nvSpPr>
            <p:spPr>
              <a:xfrm>
                <a:off x="5613212" y="629126"/>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b="0" i="0" u="none" strike="noStrike" cap="none">
                    <a:solidFill>
                      <a:srgbClr val="0000CC"/>
                    </a:solidFill>
                    <a:latin typeface="Cambria"/>
                    <a:ea typeface="Cambria"/>
                    <a:cs typeface="Cambria"/>
                    <a:sym typeface="Cambria"/>
                  </a:rPr>
                  <a:t>5FFE70</a:t>
                </a:r>
                <a:endParaRPr/>
              </a:p>
            </p:txBody>
          </p:sp>
          <p:cxnSp>
            <p:nvCxnSpPr>
              <p:cNvPr id="176" name="Google Shape;176;p9"/>
              <p:cNvCxnSpPr>
                <a:stCxn id="177" idx="1"/>
                <a:endCxn id="175" idx="2"/>
              </p:cNvCxnSpPr>
              <p:nvPr/>
            </p:nvCxnSpPr>
            <p:spPr>
              <a:xfrm rot="10800000">
                <a:off x="5948289" y="890671"/>
                <a:ext cx="402300" cy="531900"/>
              </a:xfrm>
              <a:prstGeom prst="curvedConnector2">
                <a:avLst/>
              </a:prstGeom>
              <a:noFill/>
              <a:ln w="9525" cap="flat" cmpd="sng">
                <a:solidFill>
                  <a:schemeClr val="accent1"/>
                </a:solidFill>
                <a:prstDash val="solid"/>
                <a:round/>
                <a:headEnd type="none" w="sm" len="sm"/>
                <a:tailEnd type="triangle" w="med" len="med"/>
              </a:ln>
            </p:spPr>
          </p:cxnSp>
        </p:grpSp>
        <p:grpSp>
          <p:nvGrpSpPr>
            <p:cNvPr id="178" name="Google Shape;178;p9"/>
            <p:cNvGrpSpPr/>
            <p:nvPr/>
          </p:nvGrpSpPr>
          <p:grpSpPr>
            <a:xfrm>
              <a:off x="6350589" y="634092"/>
              <a:ext cx="1927970" cy="1576957"/>
              <a:chOff x="6413501" y="4603750"/>
              <a:chExt cx="1927970" cy="1576957"/>
            </a:xfrm>
          </p:grpSpPr>
          <p:sp>
            <p:nvSpPr>
              <p:cNvPr id="177" name="Google Shape;177;p9"/>
              <p:cNvSpPr/>
              <p:nvPr/>
            </p:nvSpPr>
            <p:spPr>
              <a:xfrm>
                <a:off x="6413501" y="4603750"/>
                <a:ext cx="1927970" cy="1576957"/>
              </a:xfrm>
              <a:prstGeom prst="roundRect">
                <a:avLst>
                  <a:gd name="adj" fmla="val 5379"/>
                </a:avLst>
              </a:prstGeom>
              <a:solidFill>
                <a:srgbClr val="FAD8CB"/>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C00000"/>
                  </a:solidFill>
                  <a:latin typeface="Cambria"/>
                  <a:ea typeface="Cambria"/>
                  <a:cs typeface="Cambria"/>
                  <a:sym typeface="Cambria"/>
                </a:endParaRPr>
              </a:p>
            </p:txBody>
          </p:sp>
          <p:sp>
            <p:nvSpPr>
              <p:cNvPr id="179" name="Google Shape;179;p9"/>
              <p:cNvSpPr/>
              <p:nvPr/>
            </p:nvSpPr>
            <p:spPr>
              <a:xfrm>
                <a:off x="6476094" y="4660478"/>
                <a:ext cx="1800000" cy="360000"/>
              </a:xfrm>
              <a:prstGeom prst="roundRect">
                <a:avLst>
                  <a:gd name="adj" fmla="val 16667"/>
                </a:avLst>
              </a:prstGeom>
              <a:solidFill>
                <a:srgbClr val="D9D1C3"/>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ambria"/>
                    <a:ea typeface="Cambria"/>
                    <a:cs typeface="Cambria"/>
                    <a:sym typeface="Cambria"/>
                  </a:rPr>
                  <a:t>«Ilhan»</a:t>
                </a:r>
                <a:endParaRPr/>
              </a:p>
            </p:txBody>
          </p:sp>
          <p:sp>
            <p:nvSpPr>
              <p:cNvPr id="180" name="Google Shape;180;p9"/>
              <p:cNvSpPr/>
              <p:nvPr/>
            </p:nvSpPr>
            <p:spPr>
              <a:xfrm>
                <a:off x="6475633" y="5029799"/>
                <a:ext cx="1800000" cy="360000"/>
              </a:xfrm>
              <a:prstGeom prst="roundRect">
                <a:avLst>
                  <a:gd name="adj" fmla="val 16667"/>
                </a:avLst>
              </a:prstGeom>
              <a:solidFill>
                <a:srgbClr val="D9D1C3"/>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ambria"/>
                    <a:ea typeface="Cambria"/>
                    <a:cs typeface="Cambria"/>
                    <a:sym typeface="Cambria"/>
                  </a:rPr>
                  <a:t>«OZKAN»</a:t>
                </a:r>
                <a:endParaRPr/>
              </a:p>
            </p:txBody>
          </p:sp>
          <p:sp>
            <p:nvSpPr>
              <p:cNvPr id="181" name="Google Shape;181;p9"/>
              <p:cNvSpPr/>
              <p:nvPr/>
            </p:nvSpPr>
            <p:spPr>
              <a:xfrm>
                <a:off x="6475633" y="5399119"/>
                <a:ext cx="450000" cy="360000"/>
              </a:xfrm>
              <a:prstGeom prst="roundRect">
                <a:avLst>
                  <a:gd name="adj" fmla="val 16667"/>
                </a:avLst>
              </a:prstGeom>
              <a:solidFill>
                <a:srgbClr val="D9D1C3"/>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ambria"/>
                    <a:ea typeface="Cambria"/>
                    <a:cs typeface="Cambria"/>
                    <a:sym typeface="Cambria"/>
                  </a:rPr>
                  <a:t>50</a:t>
                </a:r>
                <a:endParaRPr/>
              </a:p>
            </p:txBody>
          </p:sp>
          <p:sp>
            <p:nvSpPr>
              <p:cNvPr id="182" name="Google Shape;182;p9"/>
              <p:cNvSpPr/>
              <p:nvPr/>
            </p:nvSpPr>
            <p:spPr>
              <a:xfrm>
                <a:off x="6475633" y="5759119"/>
                <a:ext cx="1440000" cy="360000"/>
              </a:xfrm>
              <a:prstGeom prst="roundRect">
                <a:avLst>
                  <a:gd name="adj" fmla="val 16667"/>
                </a:avLst>
              </a:prstGeom>
              <a:solidFill>
                <a:srgbClr val="D7D0C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ambria"/>
                    <a:ea typeface="Cambria"/>
                    <a:cs typeface="Cambria"/>
                    <a:sym typeface="Cambria"/>
                  </a:rPr>
                  <a:t>NULL</a:t>
                </a:r>
                <a:endParaRPr/>
              </a:p>
            </p:txBody>
          </p:sp>
          <p:sp>
            <p:nvSpPr>
              <p:cNvPr id="183" name="Google Shape;183;p9"/>
              <p:cNvSpPr/>
              <p:nvPr/>
            </p:nvSpPr>
            <p:spPr>
              <a:xfrm>
                <a:off x="6925633" y="5399119"/>
                <a:ext cx="1350000" cy="3600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tr-TR" sz="1400" i="1">
                    <a:solidFill>
                      <a:srgbClr val="0000FF"/>
                    </a:solidFill>
                    <a:latin typeface="Cambria"/>
                    <a:ea typeface="Cambria"/>
                    <a:cs typeface="Cambria"/>
                    <a:sym typeface="Cambria"/>
                  </a:rPr>
                  <a:t>ilk</a:t>
                </a:r>
                <a:endParaRPr/>
              </a:p>
            </p:txBody>
          </p:sp>
        </p:grpSp>
      </p:grpSp>
      <p:grpSp>
        <p:nvGrpSpPr>
          <p:cNvPr id="184" name="Google Shape;184;p9"/>
          <p:cNvGrpSpPr/>
          <p:nvPr/>
        </p:nvGrpSpPr>
        <p:grpSpPr>
          <a:xfrm>
            <a:off x="5613212" y="2262811"/>
            <a:ext cx="2665347" cy="1581923"/>
            <a:chOff x="5613212" y="2262811"/>
            <a:chExt cx="2665347" cy="1581923"/>
          </a:xfrm>
        </p:grpSpPr>
        <p:sp>
          <p:nvSpPr>
            <p:cNvPr id="185" name="Google Shape;185;p9"/>
            <p:cNvSpPr txBox="1"/>
            <p:nvPr/>
          </p:nvSpPr>
          <p:spPr>
            <a:xfrm>
              <a:off x="5613212" y="2262811"/>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5FFE50</a:t>
              </a:r>
              <a:endParaRPr/>
            </a:p>
          </p:txBody>
        </p:sp>
        <p:cxnSp>
          <p:nvCxnSpPr>
            <p:cNvPr id="186" name="Google Shape;186;p9"/>
            <p:cNvCxnSpPr>
              <a:stCxn id="187" idx="1"/>
              <a:endCxn id="185" idx="2"/>
            </p:cNvCxnSpPr>
            <p:nvPr/>
          </p:nvCxnSpPr>
          <p:spPr>
            <a:xfrm rot="10800000">
              <a:off x="5948289" y="2524356"/>
              <a:ext cx="402300" cy="531900"/>
            </a:xfrm>
            <a:prstGeom prst="curvedConnector2">
              <a:avLst/>
            </a:prstGeom>
            <a:noFill/>
            <a:ln w="28575" cap="flat" cmpd="sng">
              <a:solidFill>
                <a:schemeClr val="accent1"/>
              </a:solidFill>
              <a:prstDash val="solid"/>
              <a:round/>
              <a:headEnd type="none" w="sm" len="sm"/>
              <a:tailEnd type="triangle" w="med" len="med"/>
            </a:ln>
          </p:spPr>
        </p:cxnSp>
        <p:grpSp>
          <p:nvGrpSpPr>
            <p:cNvPr id="188" name="Google Shape;188;p9"/>
            <p:cNvGrpSpPr/>
            <p:nvPr/>
          </p:nvGrpSpPr>
          <p:grpSpPr>
            <a:xfrm>
              <a:off x="6350589" y="2267777"/>
              <a:ext cx="1927970" cy="1576957"/>
              <a:chOff x="6413501" y="4603750"/>
              <a:chExt cx="1927970" cy="1576957"/>
            </a:xfrm>
          </p:grpSpPr>
          <p:sp>
            <p:nvSpPr>
              <p:cNvPr id="187" name="Google Shape;187;p9"/>
              <p:cNvSpPr/>
              <p:nvPr/>
            </p:nvSpPr>
            <p:spPr>
              <a:xfrm>
                <a:off x="6413501" y="4603750"/>
                <a:ext cx="1927970" cy="1576957"/>
              </a:xfrm>
              <a:prstGeom prst="roundRect">
                <a:avLst>
                  <a:gd name="adj" fmla="val 5379"/>
                </a:avLst>
              </a:prstGeom>
              <a:solidFill>
                <a:srgbClr val="FAD8CB"/>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C00000"/>
                  </a:solidFill>
                  <a:latin typeface="Cambria"/>
                  <a:ea typeface="Cambria"/>
                  <a:cs typeface="Cambria"/>
                  <a:sym typeface="Cambria"/>
                </a:endParaRPr>
              </a:p>
            </p:txBody>
          </p:sp>
          <p:sp>
            <p:nvSpPr>
              <p:cNvPr id="189" name="Google Shape;189;p9"/>
              <p:cNvSpPr/>
              <p:nvPr/>
            </p:nvSpPr>
            <p:spPr>
              <a:xfrm>
                <a:off x="6476094" y="4660478"/>
                <a:ext cx="1800000" cy="360000"/>
              </a:xfrm>
              <a:prstGeom prst="roundRect">
                <a:avLst>
                  <a:gd name="adj" fmla="val 16667"/>
                </a:avLst>
              </a:prstGeom>
              <a:solidFill>
                <a:srgbClr val="D9D1C3"/>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ambria"/>
                    <a:ea typeface="Cambria"/>
                    <a:cs typeface="Cambria"/>
                    <a:sym typeface="Cambria"/>
                  </a:rPr>
                  <a:t>«Ayse»</a:t>
                </a:r>
                <a:endParaRPr/>
              </a:p>
            </p:txBody>
          </p:sp>
          <p:sp>
            <p:nvSpPr>
              <p:cNvPr id="190" name="Google Shape;190;p9"/>
              <p:cNvSpPr/>
              <p:nvPr/>
            </p:nvSpPr>
            <p:spPr>
              <a:xfrm>
                <a:off x="6475633" y="5029799"/>
                <a:ext cx="1800000" cy="360000"/>
              </a:xfrm>
              <a:prstGeom prst="roundRect">
                <a:avLst>
                  <a:gd name="adj" fmla="val 16667"/>
                </a:avLst>
              </a:prstGeom>
              <a:solidFill>
                <a:srgbClr val="D9D1C3"/>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ambria"/>
                    <a:ea typeface="Cambria"/>
                    <a:cs typeface="Cambria"/>
                    <a:sym typeface="Cambria"/>
                  </a:rPr>
                  <a:t>«YILMAZ»</a:t>
                </a:r>
                <a:endParaRPr/>
              </a:p>
            </p:txBody>
          </p:sp>
          <p:sp>
            <p:nvSpPr>
              <p:cNvPr id="191" name="Google Shape;191;p9"/>
              <p:cNvSpPr/>
              <p:nvPr/>
            </p:nvSpPr>
            <p:spPr>
              <a:xfrm>
                <a:off x="6475633" y="5399119"/>
                <a:ext cx="450000" cy="360000"/>
              </a:xfrm>
              <a:prstGeom prst="roundRect">
                <a:avLst>
                  <a:gd name="adj" fmla="val 16667"/>
                </a:avLst>
              </a:prstGeom>
              <a:solidFill>
                <a:srgbClr val="D9D1C3"/>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ambria"/>
                    <a:ea typeface="Cambria"/>
                    <a:cs typeface="Cambria"/>
                    <a:sym typeface="Cambria"/>
                  </a:rPr>
                  <a:t>40</a:t>
                </a:r>
                <a:endParaRPr/>
              </a:p>
            </p:txBody>
          </p:sp>
          <p:sp>
            <p:nvSpPr>
              <p:cNvPr id="192" name="Google Shape;192;p9"/>
              <p:cNvSpPr/>
              <p:nvPr/>
            </p:nvSpPr>
            <p:spPr>
              <a:xfrm>
                <a:off x="6475633" y="5759119"/>
                <a:ext cx="1440000" cy="360000"/>
              </a:xfrm>
              <a:prstGeom prst="roundRect">
                <a:avLst>
                  <a:gd name="adj" fmla="val 16667"/>
                </a:avLst>
              </a:prstGeom>
              <a:solidFill>
                <a:srgbClr val="D7D0C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ambria"/>
                    <a:ea typeface="Cambria"/>
                    <a:cs typeface="Cambria"/>
                    <a:sym typeface="Cambria"/>
                  </a:rPr>
                  <a:t>NULL</a:t>
                </a:r>
                <a:endParaRPr/>
              </a:p>
            </p:txBody>
          </p:sp>
          <p:sp>
            <p:nvSpPr>
              <p:cNvPr id="193" name="Google Shape;193;p9"/>
              <p:cNvSpPr/>
              <p:nvPr/>
            </p:nvSpPr>
            <p:spPr>
              <a:xfrm>
                <a:off x="6925633" y="5399119"/>
                <a:ext cx="1350000" cy="3600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tr-TR" sz="1400" i="1">
                    <a:solidFill>
                      <a:srgbClr val="0000FF"/>
                    </a:solidFill>
                    <a:latin typeface="Cambria"/>
                    <a:ea typeface="Cambria"/>
                    <a:cs typeface="Cambria"/>
                    <a:sym typeface="Cambria"/>
                  </a:rPr>
                  <a:t>sonraki</a:t>
                </a:r>
                <a:endParaRPr/>
              </a:p>
            </p:txBody>
          </p:sp>
        </p:grpSp>
      </p:grpSp>
      <p:grpSp>
        <p:nvGrpSpPr>
          <p:cNvPr id="194" name="Google Shape;194;p9"/>
          <p:cNvGrpSpPr/>
          <p:nvPr/>
        </p:nvGrpSpPr>
        <p:grpSpPr>
          <a:xfrm>
            <a:off x="5613212" y="3901413"/>
            <a:ext cx="2665347" cy="1581923"/>
            <a:chOff x="5613212" y="3901413"/>
            <a:chExt cx="2665347" cy="1581923"/>
          </a:xfrm>
        </p:grpSpPr>
        <p:sp>
          <p:nvSpPr>
            <p:cNvPr id="195" name="Google Shape;195;p9"/>
            <p:cNvSpPr txBox="1"/>
            <p:nvPr/>
          </p:nvSpPr>
          <p:spPr>
            <a:xfrm>
              <a:off x="5613212" y="3901413"/>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5FFE30</a:t>
              </a:r>
              <a:endParaRPr/>
            </a:p>
          </p:txBody>
        </p:sp>
        <p:cxnSp>
          <p:nvCxnSpPr>
            <p:cNvPr id="196" name="Google Shape;196;p9"/>
            <p:cNvCxnSpPr>
              <a:stCxn id="197" idx="1"/>
              <a:endCxn id="195" idx="2"/>
            </p:cNvCxnSpPr>
            <p:nvPr/>
          </p:nvCxnSpPr>
          <p:spPr>
            <a:xfrm rot="10800000">
              <a:off x="5948289" y="4162958"/>
              <a:ext cx="402300" cy="531900"/>
            </a:xfrm>
            <a:prstGeom prst="curvedConnector2">
              <a:avLst/>
            </a:prstGeom>
            <a:noFill/>
            <a:ln w="28575" cap="flat" cmpd="sng">
              <a:solidFill>
                <a:schemeClr val="accent1"/>
              </a:solidFill>
              <a:prstDash val="solid"/>
              <a:round/>
              <a:headEnd type="none" w="sm" len="sm"/>
              <a:tailEnd type="triangle" w="med" len="med"/>
            </a:ln>
          </p:spPr>
        </p:cxnSp>
        <p:grpSp>
          <p:nvGrpSpPr>
            <p:cNvPr id="198" name="Google Shape;198;p9"/>
            <p:cNvGrpSpPr/>
            <p:nvPr/>
          </p:nvGrpSpPr>
          <p:grpSpPr>
            <a:xfrm>
              <a:off x="6350589" y="3906379"/>
              <a:ext cx="1927970" cy="1576957"/>
              <a:chOff x="6413501" y="4603750"/>
              <a:chExt cx="1927970" cy="1576957"/>
            </a:xfrm>
          </p:grpSpPr>
          <p:sp>
            <p:nvSpPr>
              <p:cNvPr id="197" name="Google Shape;197;p9"/>
              <p:cNvSpPr/>
              <p:nvPr/>
            </p:nvSpPr>
            <p:spPr>
              <a:xfrm>
                <a:off x="6413501" y="4603750"/>
                <a:ext cx="1927970" cy="1576957"/>
              </a:xfrm>
              <a:prstGeom prst="roundRect">
                <a:avLst>
                  <a:gd name="adj" fmla="val 5379"/>
                </a:avLst>
              </a:prstGeom>
              <a:solidFill>
                <a:srgbClr val="FAD8CB"/>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C00000"/>
                  </a:solidFill>
                  <a:latin typeface="Cambria"/>
                  <a:ea typeface="Cambria"/>
                  <a:cs typeface="Cambria"/>
                  <a:sym typeface="Cambria"/>
                </a:endParaRPr>
              </a:p>
            </p:txBody>
          </p:sp>
          <p:sp>
            <p:nvSpPr>
              <p:cNvPr id="199" name="Google Shape;199;p9"/>
              <p:cNvSpPr/>
              <p:nvPr/>
            </p:nvSpPr>
            <p:spPr>
              <a:xfrm>
                <a:off x="6476094" y="4660478"/>
                <a:ext cx="1800000" cy="360000"/>
              </a:xfrm>
              <a:prstGeom prst="roundRect">
                <a:avLst>
                  <a:gd name="adj" fmla="val 16667"/>
                </a:avLst>
              </a:prstGeom>
              <a:solidFill>
                <a:srgbClr val="D9D1C3"/>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ambria"/>
                    <a:ea typeface="Cambria"/>
                    <a:cs typeface="Cambria"/>
                    <a:sym typeface="Cambria"/>
                  </a:rPr>
                  <a:t>«Tahsin»</a:t>
                </a:r>
                <a:endParaRPr/>
              </a:p>
            </p:txBody>
          </p:sp>
          <p:sp>
            <p:nvSpPr>
              <p:cNvPr id="200" name="Google Shape;200;p9"/>
              <p:cNvSpPr/>
              <p:nvPr/>
            </p:nvSpPr>
            <p:spPr>
              <a:xfrm>
                <a:off x="6475633" y="5029799"/>
                <a:ext cx="1800000" cy="360000"/>
              </a:xfrm>
              <a:prstGeom prst="roundRect">
                <a:avLst>
                  <a:gd name="adj" fmla="val 16667"/>
                </a:avLst>
              </a:prstGeom>
              <a:solidFill>
                <a:srgbClr val="D9D1C3"/>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ambria"/>
                    <a:ea typeface="Cambria"/>
                    <a:cs typeface="Cambria"/>
                    <a:sym typeface="Cambria"/>
                  </a:rPr>
                  <a:t>«BULUT»</a:t>
                </a:r>
                <a:endParaRPr/>
              </a:p>
            </p:txBody>
          </p:sp>
          <p:sp>
            <p:nvSpPr>
              <p:cNvPr id="201" name="Google Shape;201;p9"/>
              <p:cNvSpPr/>
              <p:nvPr/>
            </p:nvSpPr>
            <p:spPr>
              <a:xfrm>
                <a:off x="6475633" y="5399119"/>
                <a:ext cx="450000" cy="360000"/>
              </a:xfrm>
              <a:prstGeom prst="roundRect">
                <a:avLst>
                  <a:gd name="adj" fmla="val 16667"/>
                </a:avLst>
              </a:prstGeom>
              <a:solidFill>
                <a:srgbClr val="D9D1C3"/>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ambria"/>
                    <a:ea typeface="Cambria"/>
                    <a:cs typeface="Cambria"/>
                    <a:sym typeface="Cambria"/>
                  </a:rPr>
                  <a:t>35</a:t>
                </a:r>
                <a:endParaRPr/>
              </a:p>
            </p:txBody>
          </p:sp>
          <p:sp>
            <p:nvSpPr>
              <p:cNvPr id="202" name="Google Shape;202;p9"/>
              <p:cNvSpPr/>
              <p:nvPr/>
            </p:nvSpPr>
            <p:spPr>
              <a:xfrm>
                <a:off x="6475633" y="5759119"/>
                <a:ext cx="1440000" cy="360000"/>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ambria"/>
                    <a:ea typeface="Cambria"/>
                    <a:cs typeface="Cambria"/>
                    <a:sym typeface="Cambria"/>
                  </a:rPr>
                  <a:t>NULL</a:t>
                </a:r>
                <a:endParaRPr/>
              </a:p>
            </p:txBody>
          </p:sp>
          <p:sp>
            <p:nvSpPr>
              <p:cNvPr id="203" name="Google Shape;203;p9"/>
              <p:cNvSpPr/>
              <p:nvPr/>
            </p:nvSpPr>
            <p:spPr>
              <a:xfrm>
                <a:off x="6925633" y="5399119"/>
                <a:ext cx="1350000" cy="3600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tr-TR" sz="1400" i="1">
                    <a:solidFill>
                      <a:srgbClr val="0000FF"/>
                    </a:solidFill>
                    <a:latin typeface="Cambria"/>
                    <a:ea typeface="Cambria"/>
                    <a:cs typeface="Cambria"/>
                    <a:sym typeface="Cambria"/>
                  </a:rPr>
                  <a:t>birsonraki</a:t>
                </a:r>
                <a:endParaRPr sz="1400" i="1">
                  <a:solidFill>
                    <a:srgbClr val="0000FF"/>
                  </a:solidFill>
                  <a:latin typeface="Cambria"/>
                  <a:ea typeface="Cambria"/>
                  <a:cs typeface="Cambria"/>
                  <a:sym typeface="Cambria"/>
                </a:endParaRPr>
              </a:p>
            </p:txBody>
          </p:sp>
        </p:grpSp>
      </p:grpSp>
      <p:grpSp>
        <p:nvGrpSpPr>
          <p:cNvPr id="204" name="Google Shape;204;p9"/>
          <p:cNvGrpSpPr/>
          <p:nvPr/>
        </p:nvGrpSpPr>
        <p:grpSpPr>
          <a:xfrm>
            <a:off x="5948266" y="1794121"/>
            <a:ext cx="1900500" cy="468600"/>
            <a:chOff x="5948266" y="1794121"/>
            <a:chExt cx="1900500" cy="468600"/>
          </a:xfrm>
        </p:grpSpPr>
        <p:sp>
          <p:nvSpPr>
            <p:cNvPr id="205" name="Google Shape;205;p9"/>
            <p:cNvSpPr/>
            <p:nvPr/>
          </p:nvSpPr>
          <p:spPr>
            <a:xfrm>
              <a:off x="6408766" y="1794121"/>
              <a:ext cx="1440000" cy="360000"/>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0000CC"/>
                  </a:solidFill>
                  <a:latin typeface="Cambria"/>
                  <a:ea typeface="Cambria"/>
                  <a:cs typeface="Cambria"/>
                  <a:sym typeface="Cambria"/>
                </a:rPr>
                <a:t>5FFE50</a:t>
              </a:r>
              <a:endParaRPr sz="1400">
                <a:solidFill>
                  <a:srgbClr val="C00000"/>
                </a:solidFill>
                <a:latin typeface="Cambria"/>
                <a:ea typeface="Cambria"/>
                <a:cs typeface="Cambria"/>
                <a:sym typeface="Cambria"/>
              </a:endParaRPr>
            </a:p>
          </p:txBody>
        </p:sp>
        <p:cxnSp>
          <p:nvCxnSpPr>
            <p:cNvPr id="206" name="Google Shape;206;p9"/>
            <p:cNvCxnSpPr>
              <a:stCxn id="205" idx="1"/>
              <a:endCxn id="185" idx="0"/>
            </p:cNvCxnSpPr>
            <p:nvPr/>
          </p:nvCxnSpPr>
          <p:spPr>
            <a:xfrm flipH="1">
              <a:off x="5948266" y="1974121"/>
              <a:ext cx="460500" cy="288600"/>
            </a:xfrm>
            <a:prstGeom prst="curvedConnector2">
              <a:avLst/>
            </a:prstGeom>
            <a:noFill/>
            <a:ln w="28575" cap="flat" cmpd="sng">
              <a:solidFill>
                <a:srgbClr val="FF00FF"/>
              </a:solidFill>
              <a:prstDash val="solid"/>
              <a:round/>
              <a:headEnd type="none" w="sm" len="sm"/>
              <a:tailEnd type="triangle" w="med" len="med"/>
            </a:ln>
          </p:spPr>
        </p:cxnSp>
      </p:grpSp>
      <p:grpSp>
        <p:nvGrpSpPr>
          <p:cNvPr id="207" name="Google Shape;207;p9"/>
          <p:cNvGrpSpPr/>
          <p:nvPr/>
        </p:nvGrpSpPr>
        <p:grpSpPr>
          <a:xfrm>
            <a:off x="5948266" y="3425227"/>
            <a:ext cx="1900500" cy="476100"/>
            <a:chOff x="5948266" y="3425227"/>
            <a:chExt cx="1900500" cy="476100"/>
          </a:xfrm>
        </p:grpSpPr>
        <p:sp>
          <p:nvSpPr>
            <p:cNvPr id="208" name="Google Shape;208;p9"/>
            <p:cNvSpPr/>
            <p:nvPr/>
          </p:nvSpPr>
          <p:spPr>
            <a:xfrm>
              <a:off x="6408766" y="3425227"/>
              <a:ext cx="1440000" cy="360000"/>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0000CC"/>
                  </a:solidFill>
                  <a:latin typeface="Cambria"/>
                  <a:ea typeface="Cambria"/>
                  <a:cs typeface="Cambria"/>
                  <a:sym typeface="Cambria"/>
                </a:rPr>
                <a:t>5FFE30</a:t>
              </a:r>
              <a:endParaRPr sz="1400">
                <a:solidFill>
                  <a:srgbClr val="C00000"/>
                </a:solidFill>
                <a:latin typeface="Cambria"/>
                <a:ea typeface="Cambria"/>
                <a:cs typeface="Cambria"/>
                <a:sym typeface="Cambria"/>
              </a:endParaRPr>
            </a:p>
          </p:txBody>
        </p:sp>
        <p:cxnSp>
          <p:nvCxnSpPr>
            <p:cNvPr id="209" name="Google Shape;209;p9"/>
            <p:cNvCxnSpPr>
              <a:stCxn id="208" idx="1"/>
              <a:endCxn id="195" idx="0"/>
            </p:cNvCxnSpPr>
            <p:nvPr/>
          </p:nvCxnSpPr>
          <p:spPr>
            <a:xfrm flipH="1">
              <a:off x="5948266" y="3605227"/>
              <a:ext cx="460500" cy="296100"/>
            </a:xfrm>
            <a:prstGeom prst="curvedConnector2">
              <a:avLst/>
            </a:prstGeom>
            <a:noFill/>
            <a:ln w="28575" cap="flat" cmpd="sng">
              <a:solidFill>
                <a:srgbClr val="FF00FF"/>
              </a:solidFill>
              <a:prstDash val="solid"/>
              <a:round/>
              <a:headEnd type="none" w="sm" len="sm"/>
              <a:tailEnd type="triangle" w="med" len="med"/>
            </a:ln>
          </p:spPr>
        </p:cxnSp>
      </p:grpSp>
      <p:sp>
        <p:nvSpPr>
          <p:cNvPr id="210" name="Google Shape;210;p9"/>
          <p:cNvSpPr txBox="1"/>
          <p:nvPr/>
        </p:nvSpPr>
        <p:spPr>
          <a:xfrm>
            <a:off x="5613212" y="298281"/>
            <a:ext cx="704039"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Adresler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1">
                                            <p:txEl>
                                              <p:pRg st="0" end="0"/>
                                            </p:txEl>
                                          </p:spTgt>
                                        </p:tgtEl>
                                        <p:attrNameLst>
                                          <p:attrName>style.visibility</p:attrName>
                                        </p:attrNameLst>
                                      </p:cBhvr>
                                      <p:to>
                                        <p:strVal val="visible"/>
                                      </p:to>
                                    </p:set>
                                    <p:anim calcmode="lin" valueType="num">
                                      <p:cBhvr additive="base">
                                        <p:cTn id="7" dur="500"/>
                                        <p:tgtEl>
                                          <p:spTgt spid="17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1">
                                            <p:txEl>
                                              <p:pRg st="1" end="1"/>
                                            </p:txEl>
                                          </p:spTgt>
                                        </p:tgtEl>
                                        <p:attrNameLst>
                                          <p:attrName>style.visibility</p:attrName>
                                        </p:attrNameLst>
                                      </p:cBhvr>
                                      <p:to>
                                        <p:strVal val="visible"/>
                                      </p:to>
                                    </p:set>
                                    <p:anim calcmode="lin" valueType="num">
                                      <p:cBhvr additive="base">
                                        <p:cTn id="12" dur="500"/>
                                        <p:tgtEl>
                                          <p:spTgt spid="17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1">
                                            <p:txEl>
                                              <p:pRg st="2" end="2"/>
                                            </p:txEl>
                                          </p:spTgt>
                                        </p:tgtEl>
                                        <p:attrNameLst>
                                          <p:attrName>style.visibility</p:attrName>
                                        </p:attrNameLst>
                                      </p:cBhvr>
                                      <p:to>
                                        <p:strVal val="visible"/>
                                      </p:to>
                                    </p:set>
                                    <p:anim calcmode="lin" valueType="num">
                                      <p:cBhvr additive="base">
                                        <p:cTn id="17" dur="500"/>
                                        <p:tgtEl>
                                          <p:spTgt spid="17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71">
                                            <p:txEl>
                                              <p:pRg st="3" end="3"/>
                                            </p:txEl>
                                          </p:spTgt>
                                        </p:tgtEl>
                                        <p:attrNameLst>
                                          <p:attrName>style.visibility</p:attrName>
                                        </p:attrNameLst>
                                      </p:cBhvr>
                                      <p:to>
                                        <p:strVal val="visible"/>
                                      </p:to>
                                    </p:set>
                                    <p:anim calcmode="lin" valueType="num">
                                      <p:cBhvr additive="base">
                                        <p:cTn id="22" dur="500"/>
                                        <p:tgtEl>
                                          <p:spTgt spid="1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71">
                                            <p:txEl>
                                              <p:pRg st="4" end="4"/>
                                            </p:txEl>
                                          </p:spTgt>
                                        </p:tgtEl>
                                        <p:attrNameLst>
                                          <p:attrName>style.visibility</p:attrName>
                                        </p:attrNameLst>
                                      </p:cBhvr>
                                      <p:to>
                                        <p:strVal val="visible"/>
                                      </p:to>
                                    </p:set>
                                    <p:anim calcmode="lin" valueType="num">
                                      <p:cBhvr additive="base">
                                        <p:cTn id="27" dur="500"/>
                                        <p:tgtEl>
                                          <p:spTgt spid="17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71">
                                            <p:txEl>
                                              <p:pRg st="5" end="5"/>
                                            </p:txEl>
                                          </p:spTgt>
                                        </p:tgtEl>
                                        <p:attrNameLst>
                                          <p:attrName>style.visibility</p:attrName>
                                        </p:attrNameLst>
                                      </p:cBhvr>
                                      <p:to>
                                        <p:strVal val="visible"/>
                                      </p:to>
                                    </p:set>
                                    <p:anim calcmode="lin" valueType="num">
                                      <p:cBhvr additive="base">
                                        <p:cTn id="32" dur="500"/>
                                        <p:tgtEl>
                                          <p:spTgt spid="17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71">
                                            <p:txEl>
                                              <p:pRg st="6" end="6"/>
                                            </p:txEl>
                                          </p:spTgt>
                                        </p:tgtEl>
                                        <p:attrNameLst>
                                          <p:attrName>style.visibility</p:attrName>
                                        </p:attrNameLst>
                                      </p:cBhvr>
                                      <p:to>
                                        <p:strVal val="visible"/>
                                      </p:to>
                                    </p:set>
                                    <p:anim calcmode="lin" valueType="num">
                                      <p:cBhvr additive="base">
                                        <p:cTn id="37" dur="500"/>
                                        <p:tgtEl>
                                          <p:spTgt spid="17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71">
                                            <p:txEl>
                                              <p:pRg st="7" end="7"/>
                                            </p:txEl>
                                          </p:spTgt>
                                        </p:tgtEl>
                                        <p:attrNameLst>
                                          <p:attrName>style.visibility</p:attrName>
                                        </p:attrNameLst>
                                      </p:cBhvr>
                                      <p:to>
                                        <p:strVal val="visible"/>
                                      </p:to>
                                    </p:set>
                                    <p:anim calcmode="lin" valueType="num">
                                      <p:cBhvr additive="base">
                                        <p:cTn id="42" dur="500"/>
                                        <p:tgtEl>
                                          <p:spTgt spid="17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71">
                                            <p:txEl>
                                              <p:pRg st="8" end="8"/>
                                            </p:txEl>
                                          </p:spTgt>
                                        </p:tgtEl>
                                        <p:attrNameLst>
                                          <p:attrName>style.visibility</p:attrName>
                                        </p:attrNameLst>
                                      </p:cBhvr>
                                      <p:to>
                                        <p:strVal val="visible"/>
                                      </p:to>
                                    </p:set>
                                    <p:anim calcmode="lin" valueType="num">
                                      <p:cBhvr additive="base">
                                        <p:cTn id="47" dur="500"/>
                                        <p:tgtEl>
                                          <p:spTgt spid="17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71">
                                            <p:txEl>
                                              <p:pRg st="9" end="9"/>
                                            </p:txEl>
                                          </p:spTgt>
                                        </p:tgtEl>
                                        <p:attrNameLst>
                                          <p:attrName>style.visibility</p:attrName>
                                        </p:attrNameLst>
                                      </p:cBhvr>
                                      <p:to>
                                        <p:strVal val="visible"/>
                                      </p:to>
                                    </p:set>
                                    <p:anim calcmode="lin" valueType="num">
                                      <p:cBhvr additive="base">
                                        <p:cTn id="52" dur="500"/>
                                        <p:tgtEl>
                                          <p:spTgt spid="171">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71">
                                            <p:txEl>
                                              <p:pRg st="10" end="10"/>
                                            </p:txEl>
                                          </p:spTgt>
                                        </p:tgtEl>
                                        <p:attrNameLst>
                                          <p:attrName>style.visibility</p:attrName>
                                        </p:attrNameLst>
                                      </p:cBhvr>
                                      <p:to>
                                        <p:strVal val="visible"/>
                                      </p:to>
                                    </p:set>
                                    <p:anim calcmode="lin" valueType="num">
                                      <p:cBhvr additive="base">
                                        <p:cTn id="57" dur="500"/>
                                        <p:tgtEl>
                                          <p:spTgt spid="171">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71">
                                            <p:txEl>
                                              <p:pRg st="11" end="11"/>
                                            </p:txEl>
                                          </p:spTgt>
                                        </p:tgtEl>
                                        <p:attrNameLst>
                                          <p:attrName>style.visibility</p:attrName>
                                        </p:attrNameLst>
                                      </p:cBhvr>
                                      <p:to>
                                        <p:strVal val="visible"/>
                                      </p:to>
                                    </p:set>
                                    <p:anim calcmode="lin" valueType="num">
                                      <p:cBhvr additive="base">
                                        <p:cTn id="62" dur="500"/>
                                        <p:tgtEl>
                                          <p:spTgt spid="171">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71">
                                            <p:txEl>
                                              <p:pRg st="12" end="12"/>
                                            </p:txEl>
                                          </p:spTgt>
                                        </p:tgtEl>
                                        <p:attrNameLst>
                                          <p:attrName>style.visibility</p:attrName>
                                        </p:attrNameLst>
                                      </p:cBhvr>
                                      <p:to>
                                        <p:strVal val="visible"/>
                                      </p:to>
                                    </p:set>
                                    <p:anim calcmode="lin" valueType="num">
                                      <p:cBhvr additive="base">
                                        <p:cTn id="67" dur="500"/>
                                        <p:tgtEl>
                                          <p:spTgt spid="171">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171">
                                            <p:txEl>
                                              <p:pRg st="13" end="13"/>
                                            </p:txEl>
                                          </p:spTgt>
                                        </p:tgtEl>
                                        <p:attrNameLst>
                                          <p:attrName>style.visibility</p:attrName>
                                        </p:attrNameLst>
                                      </p:cBhvr>
                                      <p:to>
                                        <p:strVal val="visible"/>
                                      </p:to>
                                    </p:set>
                                    <p:anim calcmode="lin" valueType="num">
                                      <p:cBhvr additive="base">
                                        <p:cTn id="72" dur="500"/>
                                        <p:tgtEl>
                                          <p:spTgt spid="171">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171">
                                            <p:txEl>
                                              <p:pRg st="14" end="14"/>
                                            </p:txEl>
                                          </p:spTgt>
                                        </p:tgtEl>
                                        <p:attrNameLst>
                                          <p:attrName>style.visibility</p:attrName>
                                        </p:attrNameLst>
                                      </p:cBhvr>
                                      <p:to>
                                        <p:strVal val="visible"/>
                                      </p:to>
                                    </p:set>
                                    <p:anim calcmode="lin" valueType="num">
                                      <p:cBhvr additive="base">
                                        <p:cTn id="77" dur="500"/>
                                        <p:tgtEl>
                                          <p:spTgt spid="171">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171">
                                            <p:txEl>
                                              <p:pRg st="15" end="15"/>
                                            </p:txEl>
                                          </p:spTgt>
                                        </p:tgtEl>
                                        <p:attrNameLst>
                                          <p:attrName>style.visibility</p:attrName>
                                        </p:attrNameLst>
                                      </p:cBhvr>
                                      <p:to>
                                        <p:strVal val="visible"/>
                                      </p:to>
                                    </p:set>
                                    <p:anim calcmode="lin" valueType="num">
                                      <p:cBhvr additive="base">
                                        <p:cTn id="82" dur="500"/>
                                        <p:tgtEl>
                                          <p:spTgt spid="171">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171">
                                            <p:txEl>
                                              <p:pRg st="16" end="16"/>
                                            </p:txEl>
                                          </p:spTgt>
                                        </p:tgtEl>
                                        <p:attrNameLst>
                                          <p:attrName>style.visibility</p:attrName>
                                        </p:attrNameLst>
                                      </p:cBhvr>
                                      <p:to>
                                        <p:strVal val="visible"/>
                                      </p:to>
                                    </p:set>
                                    <p:anim calcmode="lin" valueType="num">
                                      <p:cBhvr additive="base">
                                        <p:cTn id="87" dur="500"/>
                                        <p:tgtEl>
                                          <p:spTgt spid="171">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171">
                                            <p:txEl>
                                              <p:pRg st="17" end="17"/>
                                            </p:txEl>
                                          </p:spTgt>
                                        </p:tgtEl>
                                        <p:attrNameLst>
                                          <p:attrName>style.visibility</p:attrName>
                                        </p:attrNameLst>
                                      </p:cBhvr>
                                      <p:to>
                                        <p:strVal val="visible"/>
                                      </p:to>
                                    </p:set>
                                    <p:anim calcmode="lin" valueType="num">
                                      <p:cBhvr additive="base">
                                        <p:cTn id="92" dur="500"/>
                                        <p:tgtEl>
                                          <p:spTgt spid="171">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171">
                                            <p:txEl>
                                              <p:pRg st="18" end="18"/>
                                            </p:txEl>
                                          </p:spTgt>
                                        </p:tgtEl>
                                        <p:attrNameLst>
                                          <p:attrName>style.visibility</p:attrName>
                                        </p:attrNameLst>
                                      </p:cBhvr>
                                      <p:to>
                                        <p:strVal val="visible"/>
                                      </p:to>
                                    </p:set>
                                    <p:anim calcmode="lin" valueType="num">
                                      <p:cBhvr additive="base">
                                        <p:cTn id="97" dur="500"/>
                                        <p:tgtEl>
                                          <p:spTgt spid="171">
                                            <p:txEl>
                                              <p:pRg st="18" end="18"/>
                                            </p:txEl>
                                          </p:spTgt>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171">
                                            <p:txEl>
                                              <p:pRg st="19" end="19"/>
                                            </p:txEl>
                                          </p:spTgt>
                                        </p:tgtEl>
                                        <p:attrNameLst>
                                          <p:attrName>style.visibility</p:attrName>
                                        </p:attrNameLst>
                                      </p:cBhvr>
                                      <p:to>
                                        <p:strVal val="visible"/>
                                      </p:to>
                                    </p:set>
                                    <p:anim calcmode="lin" valueType="num">
                                      <p:cBhvr additive="base">
                                        <p:cTn id="102" dur="500"/>
                                        <p:tgtEl>
                                          <p:spTgt spid="171">
                                            <p:txEl>
                                              <p:pRg st="19" end="19"/>
                                            </p:txEl>
                                          </p:spTgt>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171">
                                            <p:txEl>
                                              <p:pRg st="20" end="20"/>
                                            </p:txEl>
                                          </p:spTgt>
                                        </p:tgtEl>
                                        <p:attrNameLst>
                                          <p:attrName>style.visibility</p:attrName>
                                        </p:attrNameLst>
                                      </p:cBhvr>
                                      <p:to>
                                        <p:strVal val="visible"/>
                                      </p:to>
                                    </p:set>
                                    <p:anim calcmode="lin" valueType="num">
                                      <p:cBhvr additive="base">
                                        <p:cTn id="107" dur="500"/>
                                        <p:tgtEl>
                                          <p:spTgt spid="171">
                                            <p:txEl>
                                              <p:pRg st="20" end="20"/>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nodeType="clickEffect">
                                  <p:stCondLst>
                                    <p:cond delay="0"/>
                                  </p:stCondLst>
                                  <p:childTnLst>
                                    <p:set>
                                      <p:cBhvr>
                                        <p:cTn id="111" dur="1" fill="hold">
                                          <p:stCondLst>
                                            <p:cond delay="0"/>
                                          </p:stCondLst>
                                        </p:cTn>
                                        <p:tgtEl>
                                          <p:spTgt spid="171">
                                            <p:txEl>
                                              <p:pRg st="21" end="21"/>
                                            </p:txEl>
                                          </p:spTgt>
                                        </p:tgtEl>
                                        <p:attrNameLst>
                                          <p:attrName>style.visibility</p:attrName>
                                        </p:attrNameLst>
                                      </p:cBhvr>
                                      <p:to>
                                        <p:strVal val="visible"/>
                                      </p:to>
                                    </p:set>
                                    <p:anim calcmode="lin" valueType="num">
                                      <p:cBhvr additive="base">
                                        <p:cTn id="112" dur="500"/>
                                        <p:tgtEl>
                                          <p:spTgt spid="171">
                                            <p:txEl>
                                              <p:pRg st="21" end="21"/>
                                            </p:txEl>
                                          </p:spTgt>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171">
                                            <p:txEl>
                                              <p:pRg st="22" end="22"/>
                                            </p:txEl>
                                          </p:spTgt>
                                        </p:tgtEl>
                                        <p:attrNameLst>
                                          <p:attrName>style.visibility</p:attrName>
                                        </p:attrNameLst>
                                      </p:cBhvr>
                                      <p:to>
                                        <p:strVal val="visible"/>
                                      </p:to>
                                    </p:set>
                                    <p:anim calcmode="lin" valueType="num">
                                      <p:cBhvr additive="base">
                                        <p:cTn id="117" dur="500"/>
                                        <p:tgtEl>
                                          <p:spTgt spid="171">
                                            <p:txEl>
                                              <p:pRg st="22" end="22"/>
                                            </p:txEl>
                                          </p:spTgt>
                                        </p:tgtEl>
                                        <p:attrNameLst>
                                          <p:attrName>ppt_y</p:attrName>
                                        </p:attrNameLst>
                                      </p:cBhvr>
                                      <p:tavLst>
                                        <p:tav tm="0">
                                          <p:val>
                                            <p:strVal val="#ppt_y+1"/>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nodeType="clickEffect">
                                  <p:stCondLst>
                                    <p:cond delay="0"/>
                                  </p:stCondLst>
                                  <p:childTnLst>
                                    <p:set>
                                      <p:cBhvr>
                                        <p:cTn id="121" dur="1" fill="hold">
                                          <p:stCondLst>
                                            <p:cond delay="0"/>
                                          </p:stCondLst>
                                        </p:cTn>
                                        <p:tgtEl>
                                          <p:spTgt spid="171">
                                            <p:txEl>
                                              <p:pRg st="23" end="23"/>
                                            </p:txEl>
                                          </p:spTgt>
                                        </p:tgtEl>
                                        <p:attrNameLst>
                                          <p:attrName>style.visibility</p:attrName>
                                        </p:attrNameLst>
                                      </p:cBhvr>
                                      <p:to>
                                        <p:strVal val="visible"/>
                                      </p:to>
                                    </p:set>
                                    <p:anim calcmode="lin" valueType="num">
                                      <p:cBhvr additive="base">
                                        <p:cTn id="122" dur="500"/>
                                        <p:tgtEl>
                                          <p:spTgt spid="171">
                                            <p:txEl>
                                              <p:pRg st="23" end="23"/>
                                            </p:txEl>
                                          </p:spTgt>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nodeType="clickEffect">
                                  <p:stCondLst>
                                    <p:cond delay="0"/>
                                  </p:stCondLst>
                                  <p:childTnLst>
                                    <p:set>
                                      <p:cBhvr>
                                        <p:cTn id="126" dur="1" fill="hold">
                                          <p:stCondLst>
                                            <p:cond delay="0"/>
                                          </p:stCondLst>
                                        </p:cTn>
                                        <p:tgtEl>
                                          <p:spTgt spid="171">
                                            <p:txEl>
                                              <p:pRg st="24" end="24"/>
                                            </p:txEl>
                                          </p:spTgt>
                                        </p:tgtEl>
                                        <p:attrNameLst>
                                          <p:attrName>style.visibility</p:attrName>
                                        </p:attrNameLst>
                                      </p:cBhvr>
                                      <p:to>
                                        <p:strVal val="visible"/>
                                      </p:to>
                                    </p:set>
                                    <p:anim calcmode="lin" valueType="num">
                                      <p:cBhvr additive="base">
                                        <p:cTn id="127" dur="500"/>
                                        <p:tgtEl>
                                          <p:spTgt spid="171">
                                            <p:txEl>
                                              <p:pRg st="24" end="24"/>
                                            </p:txEl>
                                          </p:spTgt>
                                        </p:tgtEl>
                                        <p:attrNameLst>
                                          <p:attrName>ppt_y</p:attrName>
                                        </p:attrNameLst>
                                      </p:cBhvr>
                                      <p:tavLst>
                                        <p:tav tm="0">
                                          <p:val>
                                            <p:strVal val="#ppt_y+1"/>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nodeType="clickEffect">
                                  <p:stCondLst>
                                    <p:cond delay="0"/>
                                  </p:stCondLst>
                                  <p:childTnLst>
                                    <p:set>
                                      <p:cBhvr>
                                        <p:cTn id="131" dur="1" fill="hold">
                                          <p:stCondLst>
                                            <p:cond delay="0"/>
                                          </p:stCondLst>
                                        </p:cTn>
                                        <p:tgtEl>
                                          <p:spTgt spid="171">
                                            <p:txEl>
                                              <p:pRg st="25" end="25"/>
                                            </p:txEl>
                                          </p:spTgt>
                                        </p:tgtEl>
                                        <p:attrNameLst>
                                          <p:attrName>style.visibility</p:attrName>
                                        </p:attrNameLst>
                                      </p:cBhvr>
                                      <p:to>
                                        <p:strVal val="visible"/>
                                      </p:to>
                                    </p:set>
                                    <p:anim calcmode="lin" valueType="num">
                                      <p:cBhvr additive="base">
                                        <p:cTn id="132" dur="500"/>
                                        <p:tgtEl>
                                          <p:spTgt spid="171">
                                            <p:txEl>
                                              <p:pRg st="25" end="25"/>
                                            </p:txEl>
                                          </p:spTgt>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171">
                                            <p:txEl>
                                              <p:pRg st="26" end="26"/>
                                            </p:txEl>
                                          </p:spTgt>
                                        </p:tgtEl>
                                        <p:attrNameLst>
                                          <p:attrName>style.visibility</p:attrName>
                                        </p:attrNameLst>
                                      </p:cBhvr>
                                      <p:to>
                                        <p:strVal val="visible"/>
                                      </p:to>
                                    </p:set>
                                    <p:anim calcmode="lin" valueType="num">
                                      <p:cBhvr additive="base">
                                        <p:cTn id="137" dur="500"/>
                                        <p:tgtEl>
                                          <p:spTgt spid="171">
                                            <p:txEl>
                                              <p:pRg st="26" end="26"/>
                                            </p:txEl>
                                          </p:spTgt>
                                        </p:tgtEl>
                                        <p:attrNameLst>
                                          <p:attrName>ppt_y</p:attrName>
                                        </p:attrNameLst>
                                      </p:cBhvr>
                                      <p:tavLst>
                                        <p:tav tm="0">
                                          <p:val>
                                            <p:strVal val="#ppt_y+1"/>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4" fill="hold" nodeType="clickEffect">
                                  <p:stCondLst>
                                    <p:cond delay="0"/>
                                  </p:stCondLst>
                                  <p:childTnLst>
                                    <p:set>
                                      <p:cBhvr>
                                        <p:cTn id="141" dur="1" fill="hold">
                                          <p:stCondLst>
                                            <p:cond delay="0"/>
                                          </p:stCondLst>
                                        </p:cTn>
                                        <p:tgtEl>
                                          <p:spTgt spid="171">
                                            <p:txEl>
                                              <p:pRg st="27" end="27"/>
                                            </p:txEl>
                                          </p:spTgt>
                                        </p:tgtEl>
                                        <p:attrNameLst>
                                          <p:attrName>style.visibility</p:attrName>
                                        </p:attrNameLst>
                                      </p:cBhvr>
                                      <p:to>
                                        <p:strVal val="visible"/>
                                      </p:to>
                                    </p:set>
                                    <p:anim calcmode="lin" valueType="num">
                                      <p:cBhvr additive="base">
                                        <p:cTn id="142" dur="500"/>
                                        <p:tgtEl>
                                          <p:spTgt spid="171">
                                            <p:txEl>
                                              <p:pRg st="27" end="27"/>
                                            </p:txEl>
                                          </p:spTgt>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nodeType="clickEffect">
                                  <p:stCondLst>
                                    <p:cond delay="0"/>
                                  </p:stCondLst>
                                  <p:childTnLst>
                                    <p:set>
                                      <p:cBhvr>
                                        <p:cTn id="146" dur="1" fill="hold">
                                          <p:stCondLst>
                                            <p:cond delay="0"/>
                                          </p:stCondLst>
                                        </p:cTn>
                                        <p:tgtEl>
                                          <p:spTgt spid="171">
                                            <p:txEl>
                                              <p:pRg st="28" end="28"/>
                                            </p:txEl>
                                          </p:spTgt>
                                        </p:tgtEl>
                                        <p:attrNameLst>
                                          <p:attrName>style.visibility</p:attrName>
                                        </p:attrNameLst>
                                      </p:cBhvr>
                                      <p:to>
                                        <p:strVal val="visible"/>
                                      </p:to>
                                    </p:set>
                                    <p:anim calcmode="lin" valueType="num">
                                      <p:cBhvr additive="base">
                                        <p:cTn id="147" dur="500"/>
                                        <p:tgtEl>
                                          <p:spTgt spid="171">
                                            <p:txEl>
                                              <p:pRg st="28" end="28"/>
                                            </p:txEl>
                                          </p:spTgt>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173"/>
                                        </p:tgtEl>
                                        <p:attrNameLst>
                                          <p:attrName>style.visibility</p:attrName>
                                        </p:attrNameLst>
                                      </p:cBhvr>
                                      <p:to>
                                        <p:strVal val="visible"/>
                                      </p:to>
                                    </p:set>
                                    <p:animEffect transition="in" filter="fade">
                                      <p:cBhvr>
                                        <p:cTn id="152" dur="1000"/>
                                        <p:tgtEl>
                                          <p:spTgt spid="173"/>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184"/>
                                        </p:tgtEl>
                                        <p:attrNameLst>
                                          <p:attrName>style.visibility</p:attrName>
                                        </p:attrNameLst>
                                      </p:cBhvr>
                                      <p:to>
                                        <p:strVal val="visible"/>
                                      </p:to>
                                    </p:set>
                                    <p:animEffect transition="in" filter="fade">
                                      <p:cBhvr>
                                        <p:cTn id="157" dur="1000"/>
                                        <p:tgtEl>
                                          <p:spTgt spid="184"/>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nodeType="clickEffect">
                                  <p:stCondLst>
                                    <p:cond delay="0"/>
                                  </p:stCondLst>
                                  <p:childTnLst>
                                    <p:set>
                                      <p:cBhvr>
                                        <p:cTn id="161" dur="1" fill="hold">
                                          <p:stCondLst>
                                            <p:cond delay="0"/>
                                          </p:stCondLst>
                                        </p:cTn>
                                        <p:tgtEl>
                                          <p:spTgt spid="204"/>
                                        </p:tgtEl>
                                        <p:attrNameLst>
                                          <p:attrName>style.visibility</p:attrName>
                                        </p:attrNameLst>
                                      </p:cBhvr>
                                      <p:to>
                                        <p:strVal val="visible"/>
                                      </p:to>
                                    </p:set>
                                    <p:animEffect transition="in" filter="fade">
                                      <p:cBhvr>
                                        <p:cTn id="162" dur="1000"/>
                                        <p:tgtEl>
                                          <p:spTgt spid="204"/>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nodeType="clickEffect">
                                  <p:stCondLst>
                                    <p:cond delay="0"/>
                                  </p:stCondLst>
                                  <p:childTnLst>
                                    <p:set>
                                      <p:cBhvr>
                                        <p:cTn id="166" dur="1" fill="hold">
                                          <p:stCondLst>
                                            <p:cond delay="0"/>
                                          </p:stCondLst>
                                        </p:cTn>
                                        <p:tgtEl>
                                          <p:spTgt spid="194"/>
                                        </p:tgtEl>
                                        <p:attrNameLst>
                                          <p:attrName>style.visibility</p:attrName>
                                        </p:attrNameLst>
                                      </p:cBhvr>
                                      <p:to>
                                        <p:strVal val="visible"/>
                                      </p:to>
                                    </p:set>
                                    <p:animEffect transition="in" filter="fade">
                                      <p:cBhvr>
                                        <p:cTn id="167" dur="1000"/>
                                        <p:tgtEl>
                                          <p:spTgt spid="194"/>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nodeType="clickEffect">
                                  <p:stCondLst>
                                    <p:cond delay="0"/>
                                  </p:stCondLst>
                                  <p:childTnLst>
                                    <p:set>
                                      <p:cBhvr>
                                        <p:cTn id="171" dur="1" fill="hold">
                                          <p:stCondLst>
                                            <p:cond delay="0"/>
                                          </p:stCondLst>
                                        </p:cTn>
                                        <p:tgtEl>
                                          <p:spTgt spid="207"/>
                                        </p:tgtEl>
                                        <p:attrNameLst>
                                          <p:attrName>style.visibility</p:attrName>
                                        </p:attrNameLst>
                                      </p:cBhvr>
                                      <p:to>
                                        <p:strVal val="visible"/>
                                      </p:to>
                                    </p:set>
                                    <p:animEffect transition="in" filter="fade">
                                      <p:cBhvr>
                                        <p:cTn id="172" dur="10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0"/>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000"/>
              <a:buFont typeface="Cambria"/>
              <a:buNone/>
            </a:pPr>
            <a:r>
              <a:rPr lang="tr-TR" sz="2000"/>
              <a:t>YAPI DOLGUSU I</a:t>
            </a:r>
            <a:br>
              <a:rPr lang="tr-TR" sz="2000"/>
            </a:br>
            <a:r>
              <a:rPr lang="tr-TR" sz="2000"/>
              <a:t>(STRUCTURE PADDING)</a:t>
            </a:r>
            <a:endParaRPr/>
          </a:p>
        </p:txBody>
      </p:sp>
      <p:sp>
        <p:nvSpPr>
          <p:cNvPr id="217" name="Google Shape;217;p10"/>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#include &lt;</a:t>
            </a:r>
            <a:r>
              <a:rPr lang="tr-TR" sz="1400" dirty="0" err="1">
                <a:latin typeface="Consolas"/>
                <a:ea typeface="Consolas"/>
                <a:cs typeface="Consolas"/>
                <a:sym typeface="Consolas"/>
              </a:rPr>
              <a:t>iostream</a:t>
            </a:r>
            <a:r>
              <a:rPr lang="tr-TR" sz="1400" dirty="0">
                <a:latin typeface="Consolas"/>
                <a:ea typeface="Consolas"/>
                <a:cs typeface="Consolas"/>
                <a:sym typeface="Consolas"/>
              </a:rPr>
              <a:t>&gt;</a:t>
            </a:r>
          </a:p>
          <a:p>
            <a:pPr marL="0" lvl="0" indent="0" algn="l" rtl="0">
              <a:lnSpc>
                <a:spcPct val="100000"/>
              </a:lnSpc>
              <a:spcBef>
                <a:spcPts val="0"/>
              </a:spcBef>
              <a:spcAft>
                <a:spcPts val="0"/>
              </a:spcAft>
              <a:buSzPts val="1020"/>
              <a:buNone/>
            </a:pPr>
            <a:r>
              <a:rPr lang="tr-TR" sz="1400" dirty="0" err="1">
                <a:solidFill>
                  <a:srgbClr val="0000CC"/>
                </a:solidFill>
                <a:latin typeface="Consolas"/>
                <a:ea typeface="Consolas"/>
                <a:cs typeface="Consolas"/>
                <a:sym typeface="Consolas"/>
              </a:rPr>
              <a:t>using</a:t>
            </a:r>
            <a:r>
              <a:rPr lang="tr-TR" sz="1400" dirty="0">
                <a:latin typeface="Consolas"/>
                <a:ea typeface="Consolas"/>
                <a:cs typeface="Consolas"/>
                <a:sym typeface="Consolas"/>
              </a:rPr>
              <a:t> namespace </a:t>
            </a:r>
            <a:r>
              <a:rPr lang="tr-TR" sz="1400" dirty="0" err="1">
                <a:latin typeface="Consolas"/>
                <a:ea typeface="Consolas"/>
                <a:cs typeface="Consolas"/>
                <a:sym typeface="Consolas"/>
              </a:rPr>
              <a:t>std</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solidFill>
                  <a:srgbClr val="0000CC"/>
                </a:solidFill>
                <a:latin typeface="Consolas"/>
                <a:ea typeface="Consolas"/>
                <a:cs typeface="Consolas"/>
                <a:sym typeface="Consolas"/>
              </a:rPr>
              <a:t>struct</a:t>
            </a:r>
            <a:r>
              <a:rPr lang="tr-TR" sz="1400" dirty="0">
                <a:latin typeface="Consolas"/>
                <a:ea typeface="Consolas"/>
                <a:cs typeface="Consolas"/>
                <a:sym typeface="Consolas"/>
              </a:rPr>
              <a:t> yapi1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char</a:t>
            </a:r>
            <a:r>
              <a:rPr lang="tr-TR" sz="1400" dirty="0">
                <a:latin typeface="Consolas"/>
                <a:ea typeface="Consolas"/>
                <a:cs typeface="Consolas"/>
                <a:sym typeface="Consolas"/>
              </a:rPr>
              <a:t> a;</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char</a:t>
            </a:r>
            <a:r>
              <a:rPr lang="tr-TR" sz="1400" dirty="0">
                <a:latin typeface="Consolas"/>
                <a:ea typeface="Consolas"/>
                <a:cs typeface="Consolas"/>
                <a:sym typeface="Consolas"/>
              </a:rPr>
              <a:t> b;</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c;</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solidFill>
                  <a:srgbClr val="0000CC"/>
                </a:solidFill>
                <a:latin typeface="Consolas"/>
                <a:ea typeface="Consolas"/>
                <a:cs typeface="Consolas"/>
                <a:sym typeface="Consolas"/>
              </a:rPr>
              <a:t>struct</a:t>
            </a:r>
            <a:r>
              <a:rPr lang="tr-TR" sz="1400" dirty="0">
                <a:latin typeface="Consolas"/>
                <a:ea typeface="Consolas"/>
                <a:cs typeface="Consolas"/>
                <a:sym typeface="Consolas"/>
              </a:rPr>
              <a:t> yapi2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char</a:t>
            </a:r>
            <a:r>
              <a:rPr lang="tr-TR" sz="1400" dirty="0">
                <a:latin typeface="Consolas"/>
                <a:ea typeface="Consolas"/>
                <a:cs typeface="Consolas"/>
                <a:sym typeface="Consolas"/>
              </a:rPr>
              <a:t> d;</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e;</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char</a:t>
            </a:r>
            <a:r>
              <a:rPr lang="tr-TR" sz="1400" dirty="0">
                <a:latin typeface="Consolas"/>
                <a:ea typeface="Consolas"/>
                <a:cs typeface="Consolas"/>
                <a:sym typeface="Consolas"/>
              </a:rPr>
              <a:t> f;</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main()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"char bellek miktarı:" &lt;&lt; sizeof(</a:t>
            </a:r>
            <a:r>
              <a:rPr lang="tr-TR" sz="1400" dirty="0">
                <a:solidFill>
                  <a:srgbClr val="0000CC"/>
                </a:solidFill>
                <a:latin typeface="Consolas"/>
                <a:ea typeface="Consolas"/>
                <a:cs typeface="Consolas"/>
                <a:sym typeface="Consolas"/>
              </a:rPr>
              <a:t>char</a:t>
            </a:r>
            <a:r>
              <a:rPr lang="tr-TR" sz="1400" dirty="0">
                <a:latin typeface="Consolas"/>
                <a:ea typeface="Consolas"/>
                <a:cs typeface="Consolas"/>
                <a:sym typeface="Consolas"/>
              </a:rPr>
              <a:t>) &lt;&lt; </a:t>
            </a:r>
            <a:r>
              <a:rPr lang="tr-TR" sz="1400" dirty="0" err="1">
                <a:latin typeface="Consolas"/>
                <a:ea typeface="Consolas"/>
                <a:cs typeface="Consolas"/>
                <a:sym typeface="Consolas"/>
              </a:rPr>
              <a:t>endl</a:t>
            </a: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chemeClr val="bg1">
                    <a:lumMod val="65000"/>
                  </a:schemeClr>
                </a:solidFill>
                <a:latin typeface="Consolas"/>
                <a:ea typeface="Consolas"/>
                <a:cs typeface="Consolas"/>
                <a:sym typeface="Consolas"/>
              </a:rPr>
              <a:t>// char bellek miktarı: 1</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"int  bellek miktarı:" &lt;&lt; sizeof(</a:t>
            </a: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&lt;&lt; </a:t>
            </a:r>
            <a:r>
              <a:rPr lang="tr-TR" sz="1400" dirty="0" err="1">
                <a:latin typeface="Consolas"/>
                <a:ea typeface="Consolas"/>
                <a:cs typeface="Consolas"/>
                <a:sym typeface="Consolas"/>
              </a:rPr>
              <a:t>endl</a:t>
            </a: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chemeClr val="bg1">
                    <a:lumMod val="65000"/>
                  </a:schemeClr>
                </a:solidFill>
                <a:latin typeface="Consolas"/>
                <a:ea typeface="Consolas"/>
                <a:cs typeface="Consolas"/>
                <a:sym typeface="Consolas"/>
              </a:rPr>
              <a:t>// int  bellek miktarı: 4</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 &lt;&lt; </a:t>
            </a:r>
            <a:r>
              <a:rPr lang="tr-TR" sz="1400" dirty="0" err="1">
                <a:latin typeface="Consolas"/>
                <a:ea typeface="Consolas"/>
                <a:cs typeface="Consolas"/>
                <a:sym typeface="Consolas"/>
              </a:rPr>
              <a:t>endl</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"Her iki yapı için </a:t>
            </a:r>
            <a:r>
              <a:rPr lang="tr-TR" sz="1400" dirty="0" err="1">
                <a:latin typeface="Consolas"/>
                <a:ea typeface="Consolas"/>
                <a:cs typeface="Consolas"/>
                <a:sym typeface="Consolas"/>
              </a:rPr>
              <a:t>olmasi</a:t>
            </a:r>
            <a:r>
              <a:rPr lang="tr-TR" sz="1400" dirty="0">
                <a:latin typeface="Consolas"/>
                <a:ea typeface="Consolas"/>
                <a:cs typeface="Consolas"/>
                <a:sym typeface="Consolas"/>
              </a:rPr>
              <a:t> gereken bellek miktarı:"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&lt;&lt; 2*sizeof(char)+sizeof(int) &lt;&lt; </a:t>
            </a:r>
            <a:r>
              <a:rPr lang="tr-TR" sz="1400" dirty="0" err="1">
                <a:latin typeface="Consolas"/>
                <a:ea typeface="Consolas"/>
                <a:cs typeface="Consolas"/>
                <a:sym typeface="Consolas"/>
              </a:rPr>
              <a:t>endl</a:t>
            </a: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chemeClr val="bg1">
                    <a:lumMod val="65000"/>
                  </a:schemeClr>
                </a:solidFill>
                <a:latin typeface="Consolas"/>
                <a:ea typeface="Consolas"/>
                <a:cs typeface="Consolas"/>
                <a:sym typeface="Consolas"/>
              </a:rPr>
              <a:t>// Her iki yapı için </a:t>
            </a:r>
            <a:r>
              <a:rPr lang="tr-TR" sz="1400" dirty="0" err="1">
                <a:solidFill>
                  <a:schemeClr val="bg1">
                    <a:lumMod val="65000"/>
                  </a:schemeClr>
                </a:solidFill>
                <a:latin typeface="Consolas"/>
                <a:ea typeface="Consolas"/>
                <a:cs typeface="Consolas"/>
                <a:sym typeface="Consolas"/>
              </a:rPr>
              <a:t>olmasi</a:t>
            </a:r>
            <a:r>
              <a:rPr lang="tr-TR" sz="1400" dirty="0">
                <a:solidFill>
                  <a:schemeClr val="bg1">
                    <a:lumMod val="65000"/>
                  </a:schemeClr>
                </a:solidFill>
                <a:latin typeface="Consolas"/>
                <a:ea typeface="Consolas"/>
                <a:cs typeface="Consolas"/>
                <a:sym typeface="Consolas"/>
              </a:rPr>
              <a:t> gereken bellek miktarı: 6</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"yapi1 için bellekte ayrılan miktar:" &lt;&lt; sizeof(struct yapi1)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&lt;&lt; </a:t>
            </a:r>
            <a:r>
              <a:rPr lang="tr-TR" sz="1400" dirty="0" err="1">
                <a:latin typeface="Consolas"/>
                <a:ea typeface="Consolas"/>
                <a:cs typeface="Consolas"/>
                <a:sym typeface="Consolas"/>
              </a:rPr>
              <a:t>endl</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chemeClr val="bg1">
                    <a:lumMod val="65000"/>
                  </a:schemeClr>
                </a:solidFill>
                <a:latin typeface="Consolas"/>
                <a:ea typeface="Consolas"/>
                <a:cs typeface="Consolas"/>
                <a:sym typeface="Consolas"/>
              </a:rPr>
              <a:t>// yapi1 için bellekte ayrılan miktar: 8</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"yapi2 için bellekte ayrılan miktar:" &lt;&lt; sizeof(struct yapi2)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&lt;&lt; </a:t>
            </a:r>
            <a:r>
              <a:rPr lang="tr-TR" sz="1400" dirty="0" err="1">
                <a:latin typeface="Consolas"/>
                <a:ea typeface="Consolas"/>
                <a:cs typeface="Consolas"/>
                <a:sym typeface="Consolas"/>
              </a:rPr>
              <a:t>endl</a:t>
            </a: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chemeClr val="bg1">
                    <a:lumMod val="65000"/>
                  </a:schemeClr>
                </a:solidFill>
                <a:latin typeface="Consolas"/>
                <a:ea typeface="Consolas"/>
                <a:cs typeface="Consolas"/>
                <a:sym typeface="Consolas"/>
              </a:rPr>
              <a:t>// yapi2 için bellekte ayrılan miktar: 12</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a:t>
            </a:r>
          </a:p>
        </p:txBody>
      </p:sp>
      <p:sp>
        <p:nvSpPr>
          <p:cNvPr id="218" name="Google Shape;218;p10"/>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1600" dirty="0"/>
              <a:t>C++  dilinde </a:t>
            </a:r>
            <a:r>
              <a:rPr lang="tr-TR" sz="1600" dirty="0">
                <a:solidFill>
                  <a:srgbClr val="0070C0"/>
                </a:solidFill>
              </a:rPr>
              <a:t>yapı dolgusu </a:t>
            </a:r>
            <a:r>
              <a:rPr lang="tr-TR" sz="1600" dirty="0"/>
              <a:t>(</a:t>
            </a:r>
            <a:r>
              <a:rPr lang="tr-TR" sz="1600" dirty="0">
                <a:solidFill>
                  <a:srgbClr val="FF0000"/>
                </a:solidFill>
              </a:rPr>
              <a:t>structure padding</a:t>
            </a:r>
            <a:r>
              <a:rPr lang="tr-TR" sz="1600" dirty="0"/>
              <a:t>), işlemci (CPU) mimarisi tarafından işlenen belirlenir.</a:t>
            </a:r>
            <a:endParaRPr dirty="0"/>
          </a:p>
          <a:p>
            <a:pPr marL="0" lvl="0" indent="0" algn="l" rtl="0">
              <a:lnSpc>
                <a:spcPct val="100000"/>
              </a:lnSpc>
              <a:spcBef>
                <a:spcPts val="1000"/>
              </a:spcBef>
              <a:spcAft>
                <a:spcPts val="0"/>
              </a:spcAft>
              <a:buSzPts val="1360"/>
              <a:buNone/>
            </a:pPr>
            <a:r>
              <a:rPr lang="tr-TR" sz="1600" dirty="0"/>
              <a:t>Yanda aynı bellek miktarına sahip elemanlar için yapının bütününe bakıldığında farklı miktarda bellek ayrılmıştır. </a:t>
            </a:r>
            <a:r>
              <a:rPr lang="tr-TR" sz="1600" dirty="0">
                <a:solidFill>
                  <a:srgbClr val="0070C0"/>
                </a:solidFill>
              </a:rPr>
              <a:t>Dolgu</a:t>
            </a:r>
            <a:r>
              <a:rPr lang="tr-TR" sz="1600" dirty="0"/>
              <a:t> (</a:t>
            </a:r>
            <a:r>
              <a:rPr lang="tr-TR" sz="1600" dirty="0">
                <a:solidFill>
                  <a:srgbClr val="FF0000"/>
                </a:solidFill>
              </a:rPr>
              <a:t>padding</a:t>
            </a:r>
            <a:r>
              <a:rPr lang="tr-TR" sz="1600" dirty="0"/>
              <a:t>) işlemi ile üyelerinin bellekte doğal olarak hizalanması için belirli sayıda boş bayt eklenir.</a:t>
            </a:r>
            <a:endParaRPr dirty="0"/>
          </a:p>
          <a:p>
            <a:pPr marL="0" lvl="0" indent="0" algn="l" rtl="0">
              <a:lnSpc>
                <a:spcPct val="100000"/>
              </a:lnSpc>
              <a:spcBef>
                <a:spcPts val="1000"/>
              </a:spcBef>
              <a:spcAft>
                <a:spcPts val="0"/>
              </a:spcAft>
              <a:buSzPts val="1360"/>
              <a:buNone/>
            </a:pPr>
            <a:r>
              <a:rPr lang="tr-TR" sz="1600" dirty="0"/>
              <a:t>Bunun nedeni 32/64 bitlik bir bilgisayarda işlemcinin tek seferde bellekten 4 </a:t>
            </a:r>
            <a:r>
              <a:rPr lang="tr-TR" sz="1600" dirty="0" err="1"/>
              <a:t>byte</a:t>
            </a:r>
            <a:r>
              <a:rPr lang="tr-TR" sz="1600" dirty="0"/>
              <a:t> okumasından kaynaklanmaktadır.</a:t>
            </a:r>
            <a:endParaRPr dirty="0"/>
          </a:p>
        </p:txBody>
      </p:sp>
      <p:grpSp>
        <p:nvGrpSpPr>
          <p:cNvPr id="219" name="Google Shape;219;p10"/>
          <p:cNvGrpSpPr/>
          <p:nvPr/>
        </p:nvGrpSpPr>
        <p:grpSpPr>
          <a:xfrm>
            <a:off x="6455632" y="346864"/>
            <a:ext cx="1613038" cy="1178945"/>
            <a:chOff x="6392596" y="4571470"/>
            <a:chExt cx="1613038" cy="1178945"/>
          </a:xfrm>
        </p:grpSpPr>
        <p:sp>
          <p:nvSpPr>
            <p:cNvPr id="220" name="Google Shape;220;p10"/>
            <p:cNvSpPr/>
            <p:nvPr/>
          </p:nvSpPr>
          <p:spPr>
            <a:xfrm>
              <a:off x="6392596" y="4571470"/>
              <a:ext cx="1613038" cy="1148478"/>
            </a:xfrm>
            <a:prstGeom prst="roundRect">
              <a:avLst>
                <a:gd name="adj" fmla="val 5379"/>
              </a:avLst>
            </a:prstGeom>
            <a:solidFill>
              <a:srgbClr val="FAD8CB"/>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C00000"/>
                </a:solidFill>
                <a:latin typeface="Cambria"/>
                <a:ea typeface="Cambria"/>
                <a:cs typeface="Cambria"/>
                <a:sym typeface="Cambria"/>
              </a:endParaRPr>
            </a:p>
          </p:txBody>
        </p:sp>
        <p:sp>
          <p:nvSpPr>
            <p:cNvPr id="221" name="Google Shape;221;p10"/>
            <p:cNvSpPr/>
            <p:nvPr/>
          </p:nvSpPr>
          <p:spPr>
            <a:xfrm>
              <a:off x="6475634" y="4672316"/>
              <a:ext cx="360000" cy="360000"/>
            </a:xfrm>
            <a:prstGeom prst="roundRect">
              <a:avLst>
                <a:gd name="adj" fmla="val 16667"/>
              </a:avLst>
            </a:prstGeom>
            <a:solidFill>
              <a:srgbClr val="D9D1C3"/>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ambria"/>
                  <a:ea typeface="Cambria"/>
                  <a:cs typeface="Cambria"/>
                  <a:sym typeface="Cambria"/>
                </a:rPr>
                <a:t>a</a:t>
              </a:r>
              <a:endParaRPr/>
            </a:p>
          </p:txBody>
        </p:sp>
        <p:sp>
          <p:nvSpPr>
            <p:cNvPr id="222" name="Google Shape;222;p10"/>
            <p:cNvSpPr/>
            <p:nvPr/>
          </p:nvSpPr>
          <p:spPr>
            <a:xfrm>
              <a:off x="6835633" y="4672316"/>
              <a:ext cx="360000" cy="360000"/>
            </a:xfrm>
            <a:prstGeom prst="roundRect">
              <a:avLst>
                <a:gd name="adj" fmla="val 16667"/>
              </a:avLst>
            </a:prstGeom>
            <a:solidFill>
              <a:srgbClr val="D9D1C3"/>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ambria"/>
                  <a:ea typeface="Cambria"/>
                  <a:cs typeface="Cambria"/>
                  <a:sym typeface="Cambria"/>
                </a:rPr>
                <a:t>b</a:t>
              </a:r>
              <a:endParaRPr/>
            </a:p>
          </p:txBody>
        </p:sp>
        <p:sp>
          <p:nvSpPr>
            <p:cNvPr id="223" name="Google Shape;223;p10"/>
            <p:cNvSpPr/>
            <p:nvPr/>
          </p:nvSpPr>
          <p:spPr>
            <a:xfrm>
              <a:off x="7195172" y="4669799"/>
              <a:ext cx="720000" cy="360000"/>
            </a:xfrm>
            <a:prstGeom prst="roundRect">
              <a:avLst>
                <a:gd name="adj" fmla="val 16667"/>
              </a:avLst>
            </a:prstGeom>
            <a:no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600">
                  <a:solidFill>
                    <a:srgbClr val="C00000"/>
                  </a:solidFill>
                  <a:latin typeface="Cambria"/>
                  <a:ea typeface="Cambria"/>
                  <a:cs typeface="Cambria"/>
                  <a:sym typeface="Cambria"/>
                </a:rPr>
                <a:t>2 byte boşluk</a:t>
              </a:r>
              <a:endParaRPr/>
            </a:p>
          </p:txBody>
        </p:sp>
        <p:sp>
          <p:nvSpPr>
            <p:cNvPr id="224" name="Google Shape;224;p10"/>
            <p:cNvSpPr/>
            <p:nvPr/>
          </p:nvSpPr>
          <p:spPr>
            <a:xfrm>
              <a:off x="6475633" y="5042952"/>
              <a:ext cx="1440000" cy="360000"/>
            </a:xfrm>
            <a:prstGeom prst="roundRect">
              <a:avLst>
                <a:gd name="adj" fmla="val 16667"/>
              </a:avLst>
            </a:prstGeom>
            <a:solidFill>
              <a:srgbClr val="D7D0C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ambria"/>
                  <a:ea typeface="Cambria"/>
                  <a:cs typeface="Cambria"/>
                  <a:sym typeface="Cambria"/>
                </a:rPr>
                <a:t>c</a:t>
              </a:r>
              <a:endParaRPr/>
            </a:p>
          </p:txBody>
        </p:sp>
        <p:sp>
          <p:nvSpPr>
            <p:cNvPr id="225" name="Google Shape;225;p10"/>
            <p:cNvSpPr/>
            <p:nvPr/>
          </p:nvSpPr>
          <p:spPr>
            <a:xfrm>
              <a:off x="6565172" y="5390415"/>
              <a:ext cx="1350000" cy="3600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tr-TR" sz="1400" i="1">
                  <a:solidFill>
                    <a:srgbClr val="0000FF"/>
                  </a:solidFill>
                  <a:latin typeface="Cambria"/>
                  <a:ea typeface="Cambria"/>
                  <a:cs typeface="Cambria"/>
                  <a:sym typeface="Cambria"/>
                </a:rPr>
                <a:t>yapi1</a:t>
              </a:r>
              <a:endParaRPr/>
            </a:p>
          </p:txBody>
        </p:sp>
      </p:grpSp>
      <p:grpSp>
        <p:nvGrpSpPr>
          <p:cNvPr id="226" name="Google Shape;226;p10"/>
          <p:cNvGrpSpPr/>
          <p:nvPr/>
        </p:nvGrpSpPr>
        <p:grpSpPr>
          <a:xfrm>
            <a:off x="6454886" y="1540510"/>
            <a:ext cx="1613038" cy="1482226"/>
            <a:chOff x="6182758" y="1536677"/>
            <a:chExt cx="1613038" cy="1482226"/>
          </a:xfrm>
        </p:grpSpPr>
        <p:grpSp>
          <p:nvGrpSpPr>
            <p:cNvPr id="227" name="Google Shape;227;p10"/>
            <p:cNvGrpSpPr/>
            <p:nvPr/>
          </p:nvGrpSpPr>
          <p:grpSpPr>
            <a:xfrm>
              <a:off x="6182758" y="1536677"/>
              <a:ext cx="1613038" cy="1482226"/>
              <a:chOff x="6392596" y="4601321"/>
              <a:chExt cx="1613038" cy="1482226"/>
            </a:xfrm>
          </p:grpSpPr>
          <p:sp>
            <p:nvSpPr>
              <p:cNvPr id="228" name="Google Shape;228;p10"/>
              <p:cNvSpPr/>
              <p:nvPr/>
            </p:nvSpPr>
            <p:spPr>
              <a:xfrm>
                <a:off x="6392596" y="4601321"/>
                <a:ext cx="1613038" cy="1482226"/>
              </a:xfrm>
              <a:prstGeom prst="roundRect">
                <a:avLst>
                  <a:gd name="adj" fmla="val 5379"/>
                </a:avLst>
              </a:prstGeom>
              <a:solidFill>
                <a:srgbClr val="FAD8CB"/>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C00000"/>
                  </a:solidFill>
                  <a:latin typeface="Cambria"/>
                  <a:ea typeface="Cambria"/>
                  <a:cs typeface="Cambria"/>
                  <a:sym typeface="Cambria"/>
                </a:endParaRPr>
              </a:p>
            </p:txBody>
          </p:sp>
          <p:sp>
            <p:nvSpPr>
              <p:cNvPr id="229" name="Google Shape;229;p10"/>
              <p:cNvSpPr/>
              <p:nvPr/>
            </p:nvSpPr>
            <p:spPr>
              <a:xfrm>
                <a:off x="6476094" y="4660478"/>
                <a:ext cx="360000" cy="360000"/>
              </a:xfrm>
              <a:prstGeom prst="roundRect">
                <a:avLst>
                  <a:gd name="adj" fmla="val 16667"/>
                </a:avLst>
              </a:prstGeom>
              <a:solidFill>
                <a:srgbClr val="D9D1C3"/>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ambria"/>
                    <a:ea typeface="Cambria"/>
                    <a:cs typeface="Cambria"/>
                    <a:sym typeface="Cambria"/>
                  </a:rPr>
                  <a:t>d</a:t>
                </a:r>
                <a:endParaRPr/>
              </a:p>
            </p:txBody>
          </p:sp>
          <p:sp>
            <p:nvSpPr>
              <p:cNvPr id="230" name="Google Shape;230;p10"/>
              <p:cNvSpPr/>
              <p:nvPr/>
            </p:nvSpPr>
            <p:spPr>
              <a:xfrm>
                <a:off x="6476094" y="5386248"/>
                <a:ext cx="360000" cy="360000"/>
              </a:xfrm>
              <a:prstGeom prst="roundRect">
                <a:avLst>
                  <a:gd name="adj" fmla="val 16667"/>
                </a:avLst>
              </a:prstGeom>
              <a:solidFill>
                <a:srgbClr val="D9D1C3"/>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ambria"/>
                    <a:ea typeface="Cambria"/>
                    <a:cs typeface="Cambria"/>
                    <a:sym typeface="Cambria"/>
                  </a:rPr>
                  <a:t>f</a:t>
                </a:r>
                <a:endParaRPr/>
              </a:p>
            </p:txBody>
          </p:sp>
          <p:sp>
            <p:nvSpPr>
              <p:cNvPr id="231" name="Google Shape;231;p10"/>
              <p:cNvSpPr/>
              <p:nvPr/>
            </p:nvSpPr>
            <p:spPr>
              <a:xfrm>
                <a:off x="6835633" y="4660273"/>
                <a:ext cx="1080000" cy="360000"/>
              </a:xfrm>
              <a:prstGeom prst="roundRect">
                <a:avLst>
                  <a:gd name="adj" fmla="val 16667"/>
                </a:avLst>
              </a:prstGeom>
              <a:no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600">
                    <a:solidFill>
                      <a:srgbClr val="C00000"/>
                    </a:solidFill>
                    <a:latin typeface="Cambria"/>
                    <a:ea typeface="Cambria"/>
                    <a:cs typeface="Cambria"/>
                    <a:sym typeface="Cambria"/>
                  </a:rPr>
                  <a:t>3 byte boşluk</a:t>
                </a:r>
                <a:endParaRPr/>
              </a:p>
            </p:txBody>
          </p:sp>
          <p:sp>
            <p:nvSpPr>
              <p:cNvPr id="232" name="Google Shape;232;p10"/>
              <p:cNvSpPr/>
              <p:nvPr/>
            </p:nvSpPr>
            <p:spPr>
              <a:xfrm>
                <a:off x="6475633" y="5026248"/>
                <a:ext cx="1440000" cy="360000"/>
              </a:xfrm>
              <a:prstGeom prst="roundRect">
                <a:avLst>
                  <a:gd name="adj" fmla="val 16667"/>
                </a:avLst>
              </a:prstGeom>
              <a:solidFill>
                <a:srgbClr val="D7D0C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1400">
                    <a:solidFill>
                      <a:srgbClr val="C00000"/>
                    </a:solidFill>
                    <a:latin typeface="Cambria"/>
                    <a:ea typeface="Cambria"/>
                    <a:cs typeface="Cambria"/>
                    <a:sym typeface="Cambria"/>
                  </a:rPr>
                  <a:t>e</a:t>
                </a:r>
                <a:endParaRPr/>
              </a:p>
            </p:txBody>
          </p:sp>
          <p:sp>
            <p:nvSpPr>
              <p:cNvPr id="233" name="Google Shape;233;p10"/>
              <p:cNvSpPr/>
              <p:nvPr/>
            </p:nvSpPr>
            <p:spPr>
              <a:xfrm>
                <a:off x="6565633" y="5723546"/>
                <a:ext cx="1350000" cy="360000"/>
              </a:xfrm>
              <a:prstGeom prst="roundRect">
                <a:avLst>
                  <a:gd name="adj" fmla="val 16667"/>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tr-TR" sz="1400" i="1">
                    <a:solidFill>
                      <a:srgbClr val="0000FF"/>
                    </a:solidFill>
                    <a:latin typeface="Cambria"/>
                    <a:ea typeface="Cambria"/>
                    <a:cs typeface="Cambria"/>
                    <a:sym typeface="Cambria"/>
                  </a:rPr>
                  <a:t>yapi2</a:t>
                </a:r>
                <a:endParaRPr/>
              </a:p>
            </p:txBody>
          </p:sp>
        </p:grpSp>
        <p:sp>
          <p:nvSpPr>
            <p:cNvPr id="234" name="Google Shape;234;p10"/>
            <p:cNvSpPr/>
            <p:nvPr/>
          </p:nvSpPr>
          <p:spPr>
            <a:xfrm>
              <a:off x="6625795" y="2321604"/>
              <a:ext cx="1080000" cy="360000"/>
            </a:xfrm>
            <a:prstGeom prst="roundRect">
              <a:avLst>
                <a:gd name="adj" fmla="val 16667"/>
              </a:avLst>
            </a:prstGeom>
            <a:no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600">
                  <a:solidFill>
                    <a:srgbClr val="C00000"/>
                  </a:solidFill>
                  <a:latin typeface="Cambria"/>
                  <a:ea typeface="Cambria"/>
                  <a:cs typeface="Cambria"/>
                  <a:sym typeface="Cambria"/>
                </a:rPr>
                <a:t>3 byte boşluk</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0"/>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000"/>
              <a:buFont typeface="Cambria"/>
              <a:buNone/>
            </a:pPr>
            <a:r>
              <a:rPr lang="tr-TR" dirty="0"/>
              <a:t>BİT ALANLARI</a:t>
            </a:r>
            <a:br>
              <a:rPr lang="tr-TR" dirty="0"/>
            </a:br>
            <a:r>
              <a:rPr lang="tr-TR" dirty="0"/>
              <a:t>(BIT FIELDS)</a:t>
            </a:r>
            <a:endParaRPr sz="4400" dirty="0"/>
          </a:p>
        </p:txBody>
      </p:sp>
      <p:sp>
        <p:nvSpPr>
          <p:cNvPr id="217" name="Google Shape;217;p10"/>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#include &lt;</a:t>
            </a:r>
            <a:r>
              <a:rPr lang="tr-TR" sz="1600" dirty="0" err="1">
                <a:latin typeface="Consolas"/>
                <a:ea typeface="Consolas"/>
                <a:cs typeface="Consolas"/>
                <a:sym typeface="Consolas"/>
              </a:rPr>
              <a:t>iostream</a:t>
            </a:r>
            <a:r>
              <a:rPr lang="tr-TR" sz="1600" dirty="0">
                <a:latin typeface="Consolas"/>
                <a:ea typeface="Consolas"/>
                <a:cs typeface="Consolas"/>
                <a:sym typeface="Consolas"/>
              </a:rPr>
              <a:t>&gt;</a:t>
            </a:r>
          </a:p>
          <a:p>
            <a:pPr marL="0" lvl="0" indent="0" algn="l" rtl="0">
              <a:lnSpc>
                <a:spcPct val="100000"/>
              </a:lnSpc>
              <a:spcBef>
                <a:spcPts val="0"/>
              </a:spcBef>
              <a:spcAft>
                <a:spcPts val="0"/>
              </a:spcAft>
              <a:buSzPts val="1020"/>
              <a:buNone/>
            </a:pPr>
            <a:r>
              <a:rPr lang="tr-TR" sz="1600" dirty="0">
                <a:solidFill>
                  <a:srgbClr val="0000CC"/>
                </a:solidFill>
                <a:latin typeface="Consolas"/>
                <a:ea typeface="Consolas"/>
                <a:cs typeface="Consolas"/>
                <a:sym typeface="Consolas"/>
              </a:rPr>
              <a:t>struct</a:t>
            </a:r>
            <a:r>
              <a:rPr lang="tr-TR" sz="1600" dirty="0">
                <a:latin typeface="Consolas"/>
                <a:ea typeface="Consolas"/>
                <a:cs typeface="Consolas"/>
                <a:sym typeface="Consolas"/>
              </a:rPr>
              <a:t> </a:t>
            </a:r>
            <a:r>
              <a:rPr lang="tr-TR" sz="1600" dirty="0" err="1">
                <a:latin typeface="Consolas"/>
                <a:ea typeface="Consolas"/>
                <a:cs typeface="Consolas"/>
                <a:sym typeface="Consolas"/>
              </a:rPr>
              <a:t>Date</a:t>
            </a:r>
            <a:endParaRPr lang="tr-TR" sz="1600" dirty="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a:t>
            </a:r>
            <a:r>
              <a:rPr lang="tr-TR" sz="1600" dirty="0" err="1">
                <a:solidFill>
                  <a:srgbClr val="0000CC"/>
                </a:solidFill>
                <a:latin typeface="Consolas"/>
                <a:ea typeface="Consolas"/>
                <a:cs typeface="Consolas"/>
                <a:sym typeface="Consolas"/>
              </a:rPr>
              <a:t>unsigned</a:t>
            </a:r>
            <a:r>
              <a:rPr lang="tr-TR" sz="1600" dirty="0">
                <a:latin typeface="Consolas"/>
                <a:ea typeface="Consolas"/>
                <a:cs typeface="Consolas"/>
                <a:sym typeface="Consolas"/>
              </a:rPr>
              <a:t> </a:t>
            </a:r>
            <a:r>
              <a:rPr lang="tr-TR" sz="1600" dirty="0">
                <a:solidFill>
                  <a:srgbClr val="0000CC"/>
                </a:solidFill>
                <a:latin typeface="Consolas"/>
                <a:ea typeface="Consolas"/>
                <a:cs typeface="Consolas"/>
                <a:sym typeface="Consolas"/>
              </a:rPr>
              <a:t>int</a:t>
            </a:r>
            <a:r>
              <a:rPr lang="tr-TR" sz="1600" dirty="0">
                <a:latin typeface="Consolas"/>
                <a:ea typeface="Consolas"/>
                <a:cs typeface="Consolas"/>
                <a:sym typeface="Consolas"/>
              </a:rPr>
              <a:t> </a:t>
            </a:r>
            <a:r>
              <a:rPr lang="tr-TR" sz="1600" dirty="0" err="1">
                <a:latin typeface="Consolas"/>
                <a:ea typeface="Consolas"/>
                <a:cs typeface="Consolas"/>
                <a:sym typeface="Consolas"/>
              </a:rPr>
              <a:t>Year</a:t>
            </a:r>
            <a:r>
              <a:rPr lang="tr-TR" sz="1600" dirty="0">
                <a:latin typeface="Consolas"/>
                <a:ea typeface="Consolas"/>
                <a:cs typeface="Consolas"/>
                <a:sym typeface="Consolas"/>
              </a:rPr>
              <a:t> : 13; </a:t>
            </a:r>
            <a:r>
              <a:rPr lang="tr-TR" sz="1600" dirty="0">
                <a:solidFill>
                  <a:schemeClr val="bg1">
                    <a:lumMod val="65000"/>
                  </a:schemeClr>
                </a:solidFill>
                <a:latin typeface="Consolas"/>
                <a:ea typeface="Consolas"/>
                <a:cs typeface="Consolas"/>
                <a:sym typeface="Consolas"/>
              </a:rPr>
              <a:t>/* 2^13 = 8192, Yıl değerini tutmak </a:t>
            </a:r>
          </a:p>
          <a:p>
            <a:pPr marL="0" lvl="0" indent="0" algn="l" rtl="0">
              <a:lnSpc>
                <a:spcPct val="100000"/>
              </a:lnSpc>
              <a:spcBef>
                <a:spcPts val="0"/>
              </a:spcBef>
              <a:spcAft>
                <a:spcPts val="0"/>
              </a:spcAft>
              <a:buSzPts val="1020"/>
              <a:buNone/>
            </a:pPr>
            <a:r>
              <a:rPr lang="tr-TR" sz="1600" dirty="0">
                <a:solidFill>
                  <a:schemeClr val="bg1">
                    <a:lumMod val="65000"/>
                  </a:schemeClr>
                </a:solidFill>
                <a:latin typeface="Consolas"/>
                <a:ea typeface="Consolas"/>
                <a:cs typeface="Consolas"/>
                <a:sym typeface="Consolas"/>
              </a:rPr>
              <a:t>                              için yeterlidir */</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a:t>
            </a:r>
            <a:r>
              <a:rPr lang="tr-TR" sz="1600" dirty="0" err="1">
                <a:solidFill>
                  <a:srgbClr val="0000CC"/>
                </a:solidFill>
                <a:latin typeface="Consolas"/>
                <a:ea typeface="Consolas"/>
                <a:cs typeface="Consolas"/>
                <a:sym typeface="Consolas"/>
              </a:rPr>
              <a:t>unsigned</a:t>
            </a:r>
            <a:r>
              <a:rPr lang="tr-TR" sz="1600" dirty="0">
                <a:latin typeface="Consolas"/>
                <a:ea typeface="Consolas"/>
                <a:cs typeface="Consolas"/>
                <a:sym typeface="Consolas"/>
              </a:rPr>
              <a:t> </a:t>
            </a:r>
            <a:r>
              <a:rPr lang="tr-TR" sz="1600" dirty="0">
                <a:solidFill>
                  <a:srgbClr val="0000CC"/>
                </a:solidFill>
                <a:latin typeface="Consolas"/>
                <a:ea typeface="Consolas"/>
                <a:cs typeface="Consolas"/>
                <a:sym typeface="Consolas"/>
              </a:rPr>
              <a:t>int</a:t>
            </a:r>
            <a:r>
              <a:rPr lang="tr-TR" sz="1600" dirty="0">
                <a:latin typeface="Consolas"/>
                <a:ea typeface="Consolas"/>
                <a:cs typeface="Consolas"/>
                <a:sym typeface="Consolas"/>
              </a:rPr>
              <a:t> </a:t>
            </a:r>
            <a:r>
              <a:rPr lang="tr-TR" sz="1600" dirty="0" err="1">
                <a:latin typeface="Consolas"/>
                <a:ea typeface="Consolas"/>
                <a:cs typeface="Consolas"/>
                <a:sym typeface="Consolas"/>
              </a:rPr>
              <a:t>Month</a:t>
            </a:r>
            <a:r>
              <a:rPr lang="tr-TR" sz="1600" dirty="0">
                <a:latin typeface="Consolas"/>
                <a:ea typeface="Consolas"/>
                <a:cs typeface="Consolas"/>
                <a:sym typeface="Consolas"/>
              </a:rPr>
              <a:t>: 4;  </a:t>
            </a:r>
            <a:r>
              <a:rPr lang="tr-TR" sz="1600" dirty="0">
                <a:solidFill>
                  <a:schemeClr val="bg1">
                    <a:lumMod val="65000"/>
                  </a:schemeClr>
                </a:solidFill>
                <a:latin typeface="Consolas"/>
                <a:ea typeface="Consolas"/>
                <a:cs typeface="Consolas"/>
                <a:sym typeface="Consolas"/>
              </a:rPr>
              <a:t>/* 2^4 = 16, Ay değerini tutmak </a:t>
            </a:r>
          </a:p>
          <a:p>
            <a:pPr marL="0" lvl="0" indent="0" algn="l" rtl="0">
              <a:lnSpc>
                <a:spcPct val="100000"/>
              </a:lnSpc>
              <a:spcBef>
                <a:spcPts val="0"/>
              </a:spcBef>
              <a:spcAft>
                <a:spcPts val="0"/>
              </a:spcAft>
              <a:buSzPts val="1020"/>
              <a:buNone/>
            </a:pPr>
            <a:r>
              <a:rPr lang="tr-TR" sz="1600" dirty="0">
                <a:solidFill>
                  <a:schemeClr val="bg1">
                    <a:lumMod val="65000"/>
                  </a:schemeClr>
                </a:solidFill>
                <a:latin typeface="Consolas"/>
                <a:ea typeface="Consolas"/>
                <a:cs typeface="Consolas"/>
                <a:sym typeface="Consolas"/>
              </a:rPr>
              <a:t>                              için yeterlidir. */</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a:t>
            </a:r>
            <a:r>
              <a:rPr lang="tr-TR" sz="1600" dirty="0" err="1">
                <a:solidFill>
                  <a:srgbClr val="0000CC"/>
                </a:solidFill>
                <a:latin typeface="Consolas"/>
                <a:ea typeface="Consolas"/>
                <a:cs typeface="Consolas"/>
                <a:sym typeface="Consolas"/>
              </a:rPr>
              <a:t>unsigned</a:t>
            </a:r>
            <a:r>
              <a:rPr lang="tr-TR" sz="1600" dirty="0">
                <a:latin typeface="Consolas"/>
                <a:ea typeface="Consolas"/>
                <a:cs typeface="Consolas"/>
                <a:sym typeface="Consolas"/>
              </a:rPr>
              <a:t> </a:t>
            </a:r>
            <a:r>
              <a:rPr lang="tr-TR" sz="1600" dirty="0">
                <a:solidFill>
                  <a:srgbClr val="0000CC"/>
                </a:solidFill>
                <a:latin typeface="Consolas"/>
                <a:ea typeface="Consolas"/>
                <a:cs typeface="Consolas"/>
                <a:sym typeface="Consolas"/>
              </a:rPr>
              <a:t>int</a:t>
            </a:r>
            <a:r>
              <a:rPr lang="tr-TR" sz="1600" dirty="0">
                <a:latin typeface="Consolas"/>
                <a:ea typeface="Consolas"/>
                <a:cs typeface="Consolas"/>
                <a:sym typeface="Consolas"/>
              </a:rPr>
              <a:t> </a:t>
            </a:r>
            <a:r>
              <a:rPr lang="tr-TR" sz="1600" dirty="0" err="1">
                <a:latin typeface="Consolas"/>
                <a:ea typeface="Consolas"/>
                <a:cs typeface="Consolas"/>
                <a:sym typeface="Consolas"/>
              </a:rPr>
              <a:t>Day</a:t>
            </a:r>
            <a:r>
              <a:rPr lang="tr-TR" sz="1600" dirty="0">
                <a:latin typeface="Consolas"/>
                <a:ea typeface="Consolas"/>
                <a:cs typeface="Consolas"/>
                <a:sym typeface="Consolas"/>
              </a:rPr>
              <a:t>:   5;  </a:t>
            </a:r>
            <a:r>
              <a:rPr lang="tr-TR" sz="1600" dirty="0">
                <a:solidFill>
                  <a:schemeClr val="bg1">
                    <a:lumMod val="65000"/>
                  </a:schemeClr>
                </a:solidFill>
                <a:latin typeface="Consolas"/>
                <a:ea typeface="Consolas"/>
                <a:cs typeface="Consolas"/>
                <a:sym typeface="Consolas"/>
              </a:rPr>
              <a:t>/* 2^5 = 32, Gün değerini tutmak </a:t>
            </a:r>
          </a:p>
          <a:p>
            <a:pPr marL="0" lvl="0" indent="0" algn="l" rtl="0">
              <a:lnSpc>
                <a:spcPct val="100000"/>
              </a:lnSpc>
              <a:spcBef>
                <a:spcPts val="0"/>
              </a:spcBef>
              <a:spcAft>
                <a:spcPts val="0"/>
              </a:spcAft>
              <a:buSzPts val="1020"/>
              <a:buNone/>
            </a:pPr>
            <a:r>
              <a:rPr lang="tr-TR" sz="1600" dirty="0">
                <a:solidFill>
                  <a:schemeClr val="bg1">
                    <a:lumMod val="65000"/>
                  </a:schemeClr>
                </a:solidFill>
                <a:latin typeface="Consolas"/>
                <a:ea typeface="Consolas"/>
                <a:cs typeface="Consolas"/>
                <a:sym typeface="Consolas"/>
              </a:rPr>
              <a:t>                              için yeterlidir */</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600" dirty="0">
                <a:solidFill>
                  <a:srgbClr val="0000CC"/>
                </a:solidFill>
                <a:latin typeface="Consolas"/>
                <a:ea typeface="Consolas"/>
                <a:cs typeface="Consolas"/>
                <a:sym typeface="Consolas"/>
              </a:rPr>
              <a:t>int</a:t>
            </a:r>
            <a:r>
              <a:rPr lang="tr-TR" sz="1600" dirty="0">
                <a:latin typeface="Consolas"/>
                <a:ea typeface="Consolas"/>
                <a:cs typeface="Consolas"/>
                <a:sym typeface="Consolas"/>
              </a:rPr>
              <a:t> main()</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a:t>
            </a:r>
            <a:r>
              <a:rPr lang="tr-TR" sz="1600" dirty="0" err="1">
                <a:latin typeface="Consolas"/>
                <a:ea typeface="Consolas"/>
                <a:cs typeface="Consolas"/>
                <a:sym typeface="Consolas"/>
              </a:rPr>
              <a:t>Date</a:t>
            </a:r>
            <a:r>
              <a:rPr lang="tr-TR" sz="1600" dirty="0">
                <a:latin typeface="Consolas"/>
                <a:ea typeface="Consolas"/>
                <a:cs typeface="Consolas"/>
                <a:sym typeface="Consolas"/>
              </a:rPr>
              <a:t> d;</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a:t>
            </a:r>
            <a:r>
              <a:rPr lang="tr-TR" sz="1600" dirty="0" err="1">
                <a:latin typeface="Consolas"/>
                <a:ea typeface="Consolas"/>
                <a:cs typeface="Consolas"/>
                <a:sym typeface="Consolas"/>
              </a:rPr>
              <a:t>d.Year</a:t>
            </a:r>
            <a:r>
              <a:rPr lang="tr-TR" sz="1600" dirty="0">
                <a:latin typeface="Consolas"/>
                <a:ea typeface="Consolas"/>
                <a:cs typeface="Consolas"/>
                <a:sym typeface="Consolas"/>
              </a:rPr>
              <a:t> = 2025;</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a:t>
            </a:r>
            <a:r>
              <a:rPr lang="tr-TR" sz="1600" dirty="0" err="1">
                <a:latin typeface="Consolas"/>
                <a:ea typeface="Consolas"/>
                <a:cs typeface="Consolas"/>
                <a:sym typeface="Consolas"/>
              </a:rPr>
              <a:t>d.Month</a:t>
            </a:r>
            <a:r>
              <a:rPr lang="tr-TR" sz="1600" dirty="0">
                <a:latin typeface="Consolas"/>
                <a:ea typeface="Consolas"/>
                <a:cs typeface="Consolas"/>
                <a:sym typeface="Consolas"/>
              </a:rPr>
              <a:t> = 2;</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a:t>
            </a:r>
            <a:r>
              <a:rPr lang="tr-TR" sz="1600" dirty="0" err="1">
                <a:latin typeface="Consolas"/>
                <a:ea typeface="Consolas"/>
                <a:cs typeface="Consolas"/>
                <a:sym typeface="Consolas"/>
              </a:rPr>
              <a:t>d.Day</a:t>
            </a:r>
            <a:r>
              <a:rPr lang="tr-TR" sz="1600" dirty="0">
                <a:latin typeface="Consolas"/>
                <a:ea typeface="Consolas"/>
                <a:cs typeface="Consolas"/>
                <a:sym typeface="Consolas"/>
              </a:rPr>
              <a:t> =  28;</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a:t>
            </a:r>
            <a:r>
              <a:rPr lang="tr-TR" sz="1600" dirty="0" err="1">
                <a:latin typeface="Consolas"/>
                <a:ea typeface="Consolas"/>
                <a:cs typeface="Consolas"/>
                <a:sym typeface="Consolas"/>
              </a:rPr>
              <a:t>std</a:t>
            </a:r>
            <a:r>
              <a:rPr lang="tr-TR" sz="1600" dirty="0">
                <a:latin typeface="Consolas"/>
                <a:ea typeface="Consolas"/>
                <a:cs typeface="Consolas"/>
                <a:sym typeface="Consolas"/>
              </a:rPr>
              <a:t>::</a:t>
            </a:r>
            <a:r>
              <a:rPr lang="tr-TR" sz="1600" dirty="0" err="1">
                <a:latin typeface="Consolas"/>
                <a:ea typeface="Consolas"/>
                <a:cs typeface="Consolas"/>
                <a:sym typeface="Consolas"/>
              </a:rPr>
              <a:t>cout</a:t>
            </a:r>
            <a:r>
              <a:rPr lang="tr-TR" sz="1600" dirty="0">
                <a:latin typeface="Consolas"/>
                <a:ea typeface="Consolas"/>
                <a:cs typeface="Consolas"/>
                <a:sym typeface="Consolas"/>
              </a:rPr>
              <a:t> &lt;&lt; "</a:t>
            </a:r>
            <a:r>
              <a:rPr lang="tr-TR" sz="1600" dirty="0" err="1">
                <a:latin typeface="Consolas"/>
                <a:ea typeface="Consolas"/>
                <a:cs typeface="Consolas"/>
                <a:sym typeface="Consolas"/>
              </a:rPr>
              <a:t>Year</a:t>
            </a:r>
            <a:r>
              <a:rPr lang="tr-TR" sz="1600" dirty="0">
                <a:latin typeface="Consolas"/>
                <a:ea typeface="Consolas"/>
                <a:cs typeface="Consolas"/>
                <a:sym typeface="Consolas"/>
              </a:rPr>
              <a:t>:" &lt;&lt; </a:t>
            </a:r>
            <a:r>
              <a:rPr lang="tr-TR" sz="1600" dirty="0" err="1">
                <a:latin typeface="Consolas"/>
                <a:ea typeface="Consolas"/>
                <a:cs typeface="Consolas"/>
                <a:sym typeface="Consolas"/>
              </a:rPr>
              <a:t>d.Year</a:t>
            </a:r>
            <a:r>
              <a:rPr lang="tr-TR" sz="1600" dirty="0">
                <a:latin typeface="Consolas"/>
                <a:ea typeface="Consolas"/>
                <a:cs typeface="Consolas"/>
                <a:sym typeface="Consolas"/>
              </a:rPr>
              <a:t> &lt;&lt; </a:t>
            </a:r>
            <a:r>
              <a:rPr lang="tr-TR" sz="1600" dirty="0" err="1">
                <a:latin typeface="Consolas"/>
                <a:ea typeface="Consolas"/>
                <a:cs typeface="Consolas"/>
                <a:sym typeface="Consolas"/>
              </a:rPr>
              <a:t>std</a:t>
            </a:r>
            <a:r>
              <a:rPr lang="tr-TR" sz="1600" dirty="0">
                <a:latin typeface="Consolas"/>
                <a:ea typeface="Consolas"/>
                <a:cs typeface="Consolas"/>
                <a:sym typeface="Consolas"/>
              </a:rPr>
              <a:t>::</a:t>
            </a:r>
            <a:r>
              <a:rPr lang="tr-TR" sz="1600" dirty="0" err="1">
                <a:latin typeface="Consolas"/>
                <a:ea typeface="Consolas"/>
                <a:cs typeface="Consolas"/>
                <a:sym typeface="Consolas"/>
              </a:rPr>
              <a:t>endl</a:t>
            </a:r>
            <a:r>
              <a:rPr lang="tr-TR" sz="1600" dirty="0">
                <a:latin typeface="Consolas"/>
                <a:ea typeface="Consolas"/>
                <a:cs typeface="Consolas"/>
                <a:sym typeface="Consolas"/>
              </a:rPr>
              <a:t> </a:t>
            </a:r>
            <a:r>
              <a:rPr lang="tr-TR" sz="1600" dirty="0">
                <a:solidFill>
                  <a:schemeClr val="bg1">
                    <a:lumMod val="65000"/>
                  </a:schemeClr>
                </a:solidFill>
                <a:latin typeface="Consolas"/>
                <a:ea typeface="Consolas"/>
                <a:cs typeface="Consolas"/>
                <a:sym typeface="Consolas"/>
              </a:rPr>
              <a:t>//2025</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&lt;&lt; "</a:t>
            </a:r>
            <a:r>
              <a:rPr lang="tr-TR" sz="1600" dirty="0" err="1">
                <a:latin typeface="Consolas"/>
                <a:ea typeface="Consolas"/>
                <a:cs typeface="Consolas"/>
                <a:sym typeface="Consolas"/>
              </a:rPr>
              <a:t>Month</a:t>
            </a:r>
            <a:r>
              <a:rPr lang="tr-TR" sz="1600" dirty="0">
                <a:latin typeface="Consolas"/>
                <a:ea typeface="Consolas"/>
                <a:cs typeface="Consolas"/>
                <a:sym typeface="Consolas"/>
              </a:rPr>
              <a:t>:" &lt;&lt; </a:t>
            </a:r>
            <a:r>
              <a:rPr lang="tr-TR" sz="1600" dirty="0" err="1">
                <a:latin typeface="Consolas"/>
                <a:ea typeface="Consolas"/>
                <a:cs typeface="Consolas"/>
                <a:sym typeface="Consolas"/>
              </a:rPr>
              <a:t>d.Month</a:t>
            </a:r>
            <a:r>
              <a:rPr lang="tr-TR" sz="1600" dirty="0">
                <a:latin typeface="Consolas"/>
                <a:ea typeface="Consolas"/>
                <a:cs typeface="Consolas"/>
                <a:sym typeface="Consolas"/>
              </a:rPr>
              <a:t> &lt;&lt; </a:t>
            </a:r>
            <a:r>
              <a:rPr lang="tr-TR" sz="1600" dirty="0" err="1">
                <a:latin typeface="Consolas"/>
                <a:ea typeface="Consolas"/>
                <a:cs typeface="Consolas"/>
                <a:sym typeface="Consolas"/>
              </a:rPr>
              <a:t>std</a:t>
            </a:r>
            <a:r>
              <a:rPr lang="tr-TR" sz="1600" dirty="0">
                <a:latin typeface="Consolas"/>
                <a:ea typeface="Consolas"/>
                <a:cs typeface="Consolas"/>
                <a:sym typeface="Consolas"/>
              </a:rPr>
              <a:t>::</a:t>
            </a:r>
            <a:r>
              <a:rPr lang="tr-TR" sz="1600" dirty="0" err="1">
                <a:latin typeface="Consolas"/>
                <a:ea typeface="Consolas"/>
                <a:cs typeface="Consolas"/>
                <a:sym typeface="Consolas"/>
              </a:rPr>
              <a:t>endl</a:t>
            </a:r>
            <a:r>
              <a:rPr lang="tr-TR" sz="1600" dirty="0">
                <a:latin typeface="Consolas"/>
                <a:ea typeface="Consolas"/>
                <a:cs typeface="Consolas"/>
                <a:sym typeface="Consolas"/>
              </a:rPr>
              <a:t> </a:t>
            </a:r>
            <a:r>
              <a:rPr lang="tr-TR" sz="1600" dirty="0">
                <a:solidFill>
                  <a:schemeClr val="bg1">
                    <a:lumMod val="65000"/>
                  </a:schemeClr>
                </a:solidFill>
                <a:latin typeface="Consolas"/>
                <a:ea typeface="Consolas"/>
                <a:cs typeface="Consolas"/>
                <a:sym typeface="Consolas"/>
              </a:rPr>
              <a:t>//2</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&lt;&lt;  "</a:t>
            </a:r>
            <a:r>
              <a:rPr lang="tr-TR" sz="1600" dirty="0" err="1">
                <a:latin typeface="Consolas"/>
                <a:ea typeface="Consolas"/>
                <a:cs typeface="Consolas"/>
                <a:sym typeface="Consolas"/>
              </a:rPr>
              <a:t>Day</a:t>
            </a:r>
            <a:r>
              <a:rPr lang="tr-TR" sz="1600" dirty="0">
                <a:latin typeface="Consolas"/>
                <a:ea typeface="Consolas"/>
                <a:cs typeface="Consolas"/>
                <a:sym typeface="Consolas"/>
              </a:rPr>
              <a:t>:" &lt;&lt; </a:t>
            </a:r>
            <a:r>
              <a:rPr lang="tr-TR" sz="1600" dirty="0" err="1">
                <a:latin typeface="Consolas"/>
                <a:ea typeface="Consolas"/>
                <a:cs typeface="Consolas"/>
                <a:sym typeface="Consolas"/>
              </a:rPr>
              <a:t>d.Day</a:t>
            </a:r>
            <a:r>
              <a:rPr lang="tr-TR" sz="1600" dirty="0">
                <a:latin typeface="Consolas"/>
                <a:ea typeface="Consolas"/>
                <a:cs typeface="Consolas"/>
                <a:sym typeface="Consolas"/>
              </a:rPr>
              <a:t> &lt;&lt; </a:t>
            </a:r>
            <a:r>
              <a:rPr lang="tr-TR" sz="1600" dirty="0" err="1">
                <a:latin typeface="Consolas"/>
                <a:ea typeface="Consolas"/>
                <a:cs typeface="Consolas"/>
                <a:sym typeface="Consolas"/>
              </a:rPr>
              <a:t>std</a:t>
            </a:r>
            <a:r>
              <a:rPr lang="tr-TR" sz="1600" dirty="0">
                <a:latin typeface="Consolas"/>
                <a:ea typeface="Consolas"/>
                <a:cs typeface="Consolas"/>
                <a:sym typeface="Consolas"/>
              </a:rPr>
              <a:t>::</a:t>
            </a:r>
            <a:r>
              <a:rPr lang="tr-TR" sz="1600" dirty="0" err="1">
                <a:latin typeface="Consolas"/>
                <a:ea typeface="Consolas"/>
                <a:cs typeface="Consolas"/>
                <a:sym typeface="Consolas"/>
              </a:rPr>
              <a:t>endl</a:t>
            </a:r>
            <a:r>
              <a:rPr lang="tr-TR" sz="1600" dirty="0">
                <a:latin typeface="Consolas"/>
                <a:ea typeface="Consolas"/>
                <a:cs typeface="Consolas"/>
                <a:sym typeface="Consolas"/>
              </a:rPr>
              <a:t>; </a:t>
            </a:r>
            <a:r>
              <a:rPr lang="tr-TR" sz="1600" dirty="0">
                <a:solidFill>
                  <a:schemeClr val="bg1">
                    <a:lumMod val="65000"/>
                  </a:schemeClr>
                </a:solidFill>
                <a:latin typeface="Consolas"/>
                <a:ea typeface="Consolas"/>
                <a:cs typeface="Consolas"/>
                <a:sym typeface="Consolas"/>
              </a:rPr>
              <a:t>//28</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a:t>
            </a:r>
            <a:r>
              <a:rPr lang="tr-TR" sz="1600" dirty="0" err="1">
                <a:latin typeface="Consolas"/>
                <a:ea typeface="Consolas"/>
                <a:cs typeface="Consolas"/>
                <a:sym typeface="Consolas"/>
              </a:rPr>
              <a:t>std</a:t>
            </a:r>
            <a:r>
              <a:rPr lang="tr-TR" sz="1600" dirty="0">
                <a:latin typeface="Consolas"/>
                <a:ea typeface="Consolas"/>
                <a:cs typeface="Consolas"/>
                <a:sym typeface="Consolas"/>
              </a:rPr>
              <a:t>::</a:t>
            </a:r>
            <a:r>
              <a:rPr lang="tr-TR" sz="1600" dirty="0" err="1">
                <a:latin typeface="Consolas"/>
                <a:ea typeface="Consolas"/>
                <a:cs typeface="Consolas"/>
                <a:sym typeface="Consolas"/>
              </a:rPr>
              <a:t>cout</a:t>
            </a:r>
            <a:r>
              <a:rPr lang="tr-TR" sz="1600" dirty="0">
                <a:latin typeface="Consolas"/>
                <a:ea typeface="Consolas"/>
                <a:cs typeface="Consolas"/>
                <a:sym typeface="Consolas"/>
              </a:rPr>
              <a:t> &lt;&lt; sizeof d &lt;&lt; </a:t>
            </a:r>
            <a:r>
              <a:rPr lang="tr-TR" sz="1600" dirty="0" err="1">
                <a:latin typeface="Consolas"/>
                <a:ea typeface="Consolas"/>
                <a:cs typeface="Consolas"/>
                <a:sym typeface="Consolas"/>
              </a:rPr>
              <a:t>std</a:t>
            </a:r>
            <a:r>
              <a:rPr lang="tr-TR" sz="1600" dirty="0">
                <a:latin typeface="Consolas"/>
                <a:ea typeface="Consolas"/>
                <a:cs typeface="Consolas"/>
                <a:sym typeface="Consolas"/>
              </a:rPr>
              <a:t>::</a:t>
            </a:r>
            <a:r>
              <a:rPr lang="tr-TR" sz="1600" dirty="0" err="1">
                <a:latin typeface="Consolas"/>
                <a:ea typeface="Consolas"/>
                <a:cs typeface="Consolas"/>
                <a:sym typeface="Consolas"/>
              </a:rPr>
              <a:t>endl</a:t>
            </a:r>
            <a:r>
              <a:rPr lang="tr-TR" sz="1600" dirty="0">
                <a:latin typeface="Consolas"/>
                <a:ea typeface="Consolas"/>
                <a:cs typeface="Consolas"/>
                <a:sym typeface="Consolas"/>
              </a:rPr>
              <a:t>; // 4</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    </a:t>
            </a:r>
            <a:r>
              <a:rPr lang="tr-TR" sz="1600" dirty="0">
                <a:solidFill>
                  <a:schemeClr val="bg1">
                    <a:lumMod val="65000"/>
                  </a:schemeClr>
                </a:solidFill>
                <a:latin typeface="Consolas"/>
                <a:ea typeface="Consolas"/>
                <a:cs typeface="Consolas"/>
                <a:sym typeface="Consolas"/>
              </a:rPr>
              <a:t>//</a:t>
            </a:r>
            <a:r>
              <a:rPr lang="tr-TR" sz="1600" dirty="0" err="1">
                <a:solidFill>
                  <a:schemeClr val="bg1">
                    <a:lumMod val="65000"/>
                  </a:schemeClr>
                </a:solidFill>
                <a:latin typeface="Consolas"/>
                <a:ea typeface="Consolas"/>
                <a:cs typeface="Consolas"/>
                <a:sym typeface="Consolas"/>
              </a:rPr>
              <a:t>std</a:t>
            </a:r>
            <a:r>
              <a:rPr lang="tr-TR" sz="1600" dirty="0">
                <a:solidFill>
                  <a:schemeClr val="bg1">
                    <a:lumMod val="65000"/>
                  </a:schemeClr>
                </a:solidFill>
                <a:latin typeface="Consolas"/>
                <a:ea typeface="Consolas"/>
                <a:cs typeface="Consolas"/>
                <a:sym typeface="Consolas"/>
              </a:rPr>
              <a:t>::</a:t>
            </a:r>
            <a:r>
              <a:rPr lang="tr-TR" sz="1600" dirty="0" err="1">
                <a:solidFill>
                  <a:schemeClr val="bg1">
                    <a:lumMod val="65000"/>
                  </a:schemeClr>
                </a:solidFill>
                <a:latin typeface="Consolas"/>
                <a:ea typeface="Consolas"/>
                <a:cs typeface="Consolas"/>
                <a:sym typeface="Consolas"/>
              </a:rPr>
              <a:t>cout</a:t>
            </a:r>
            <a:r>
              <a:rPr lang="tr-TR" sz="1600" dirty="0">
                <a:solidFill>
                  <a:schemeClr val="bg1">
                    <a:lumMod val="65000"/>
                  </a:schemeClr>
                </a:solidFill>
                <a:latin typeface="Consolas"/>
                <a:ea typeface="Consolas"/>
                <a:cs typeface="Consolas"/>
                <a:sym typeface="Consolas"/>
              </a:rPr>
              <a:t> &lt;&lt; sizeof </a:t>
            </a:r>
            <a:r>
              <a:rPr lang="tr-TR" sz="1600" dirty="0" err="1">
                <a:solidFill>
                  <a:schemeClr val="bg1">
                    <a:lumMod val="65000"/>
                  </a:schemeClr>
                </a:solidFill>
                <a:latin typeface="Consolas"/>
                <a:ea typeface="Consolas"/>
                <a:cs typeface="Consolas"/>
                <a:sym typeface="Consolas"/>
              </a:rPr>
              <a:t>d.Year</a:t>
            </a:r>
            <a:r>
              <a:rPr lang="tr-TR" sz="1600" dirty="0">
                <a:solidFill>
                  <a:schemeClr val="bg1">
                    <a:lumMod val="65000"/>
                  </a:schemeClr>
                </a:solidFill>
                <a:latin typeface="Consolas"/>
                <a:ea typeface="Consolas"/>
                <a:cs typeface="Consolas"/>
                <a:sym typeface="Consolas"/>
              </a:rPr>
              <a:t> &lt;&lt; </a:t>
            </a:r>
            <a:r>
              <a:rPr lang="tr-TR" sz="1600" dirty="0" err="1">
                <a:solidFill>
                  <a:schemeClr val="bg1">
                    <a:lumMod val="65000"/>
                  </a:schemeClr>
                </a:solidFill>
                <a:latin typeface="Consolas"/>
                <a:ea typeface="Consolas"/>
                <a:cs typeface="Consolas"/>
                <a:sym typeface="Consolas"/>
              </a:rPr>
              <a:t>std</a:t>
            </a:r>
            <a:r>
              <a:rPr lang="tr-TR" sz="1600" dirty="0">
                <a:solidFill>
                  <a:schemeClr val="bg1">
                    <a:lumMod val="65000"/>
                  </a:schemeClr>
                </a:solidFill>
                <a:latin typeface="Consolas"/>
                <a:ea typeface="Consolas"/>
                <a:cs typeface="Consolas"/>
                <a:sym typeface="Consolas"/>
              </a:rPr>
              <a:t>::</a:t>
            </a:r>
            <a:r>
              <a:rPr lang="tr-TR" sz="1600" dirty="0" err="1">
                <a:solidFill>
                  <a:schemeClr val="bg1">
                    <a:lumMod val="65000"/>
                  </a:schemeClr>
                </a:solidFill>
                <a:latin typeface="Consolas"/>
                <a:ea typeface="Consolas"/>
                <a:cs typeface="Consolas"/>
                <a:sym typeface="Consolas"/>
              </a:rPr>
              <a:t>endl</a:t>
            </a:r>
            <a:r>
              <a:rPr lang="tr-TR" sz="1600" dirty="0">
                <a:solidFill>
                  <a:schemeClr val="bg1">
                    <a:lumMod val="65000"/>
                  </a:schemeClr>
                </a:solidFill>
                <a:latin typeface="Consolas"/>
                <a:ea typeface="Consolas"/>
                <a:cs typeface="Consolas"/>
                <a:sym typeface="Consolas"/>
              </a:rPr>
              <a:t>; HATA Olur!</a:t>
            </a:r>
          </a:p>
          <a:p>
            <a:pPr marL="0" lvl="0" indent="0" algn="l" rtl="0">
              <a:lnSpc>
                <a:spcPct val="100000"/>
              </a:lnSpc>
              <a:spcBef>
                <a:spcPts val="0"/>
              </a:spcBef>
              <a:spcAft>
                <a:spcPts val="0"/>
              </a:spcAft>
              <a:buSzPts val="1020"/>
              <a:buNone/>
            </a:pPr>
            <a:r>
              <a:rPr lang="tr-TR" sz="1600" dirty="0">
                <a:latin typeface="Consolas"/>
                <a:ea typeface="Consolas"/>
                <a:cs typeface="Consolas"/>
                <a:sym typeface="Consolas"/>
              </a:rPr>
              <a:t>}</a:t>
            </a:r>
          </a:p>
        </p:txBody>
      </p:sp>
      <p:sp>
        <p:nvSpPr>
          <p:cNvPr id="218" name="Google Shape;218;p10"/>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2400" dirty="0"/>
              <a:t>Bit alanları (bit </a:t>
            </a:r>
            <a:r>
              <a:rPr lang="tr-TR" sz="2400" dirty="0" err="1"/>
              <a:t>field</a:t>
            </a:r>
            <a:r>
              <a:rPr lang="tr-TR" sz="2400" dirty="0"/>
              <a:t>), boyutu azaltmak için C ve C++ dili yapılarını (struct) sıkıca paketler. Yapı üyeleri için bit sayısını verilir ve derleyici bit düzeyinde alanları uyarlar. </a:t>
            </a:r>
          </a:p>
        </p:txBody>
      </p:sp>
    </p:spTree>
    <p:extLst>
      <p:ext uri="{BB962C8B-B14F-4D97-AF65-F5344CB8AC3E}">
        <p14:creationId xmlns:p14="http://schemas.microsoft.com/office/powerpoint/2010/main" val="2064233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1"/>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000"/>
              <a:buFont typeface="Cambria"/>
              <a:buNone/>
            </a:pPr>
            <a:r>
              <a:rPr lang="tr-TR" sz="2000"/>
              <a:t>YAPI DOLGUSU II</a:t>
            </a:r>
            <a:br>
              <a:rPr lang="tr-TR" sz="2000"/>
            </a:br>
            <a:r>
              <a:rPr lang="tr-TR" sz="2000"/>
              <a:t>(STRUCTURE PADDING)</a:t>
            </a:r>
            <a:endParaRPr/>
          </a:p>
        </p:txBody>
      </p:sp>
      <p:sp>
        <p:nvSpPr>
          <p:cNvPr id="241" name="Google Shape;241;p11"/>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#include &lt;</a:t>
            </a:r>
            <a:r>
              <a:rPr lang="tr-TR" sz="1400" dirty="0" err="1">
                <a:latin typeface="Consolas"/>
                <a:ea typeface="Consolas"/>
                <a:cs typeface="Consolas"/>
                <a:sym typeface="Consolas"/>
              </a:rPr>
              <a:t>iostream</a:t>
            </a:r>
            <a:r>
              <a:rPr lang="tr-TR" sz="1400" dirty="0">
                <a:latin typeface="Consolas"/>
                <a:ea typeface="Consolas"/>
                <a:cs typeface="Consolas"/>
                <a:sym typeface="Consolas"/>
              </a:rPr>
              <a:t>&gt;</a:t>
            </a:r>
          </a:p>
          <a:p>
            <a:pPr marL="0" lvl="0" indent="0" algn="l" rtl="0">
              <a:lnSpc>
                <a:spcPct val="100000"/>
              </a:lnSpc>
              <a:spcBef>
                <a:spcPts val="0"/>
              </a:spcBef>
              <a:spcAft>
                <a:spcPts val="0"/>
              </a:spcAft>
              <a:buSzPts val="1020"/>
              <a:buNone/>
            </a:pPr>
            <a:r>
              <a:rPr lang="tr-TR" sz="1400" dirty="0" err="1">
                <a:solidFill>
                  <a:srgbClr val="0000CC"/>
                </a:solidFill>
                <a:latin typeface="Consolas"/>
                <a:ea typeface="Consolas"/>
                <a:cs typeface="Consolas"/>
                <a:sym typeface="Consolas"/>
              </a:rPr>
              <a:t>using</a:t>
            </a:r>
            <a:r>
              <a:rPr lang="tr-TR" sz="1400" dirty="0">
                <a:latin typeface="Consolas"/>
                <a:ea typeface="Consolas"/>
                <a:cs typeface="Consolas"/>
                <a:sym typeface="Consolas"/>
              </a:rPr>
              <a:t> namespace </a:t>
            </a:r>
            <a:r>
              <a:rPr lang="tr-TR" sz="1400" dirty="0" err="1">
                <a:latin typeface="Consolas"/>
                <a:ea typeface="Consolas"/>
                <a:cs typeface="Consolas"/>
                <a:sym typeface="Consolas"/>
              </a:rPr>
              <a:t>std</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highlight>
                  <a:srgbClr val="FFFF00"/>
                </a:highlight>
                <a:latin typeface="Consolas"/>
                <a:ea typeface="Consolas"/>
                <a:cs typeface="Consolas"/>
                <a:sym typeface="Consolas"/>
              </a:rPr>
              <a:t>#pragma </a:t>
            </a:r>
            <a:r>
              <a:rPr lang="tr-TR" sz="1400" dirty="0" err="1">
                <a:highlight>
                  <a:srgbClr val="FFFF00"/>
                </a:highlight>
                <a:latin typeface="Consolas"/>
                <a:ea typeface="Consolas"/>
                <a:cs typeface="Consolas"/>
                <a:sym typeface="Consolas"/>
              </a:rPr>
              <a:t>pack</a:t>
            </a:r>
            <a:r>
              <a:rPr lang="tr-TR" sz="1400" dirty="0">
                <a:highlight>
                  <a:srgbClr val="FFFF00"/>
                </a:highlight>
                <a:latin typeface="Consolas"/>
                <a:ea typeface="Consolas"/>
                <a:cs typeface="Consolas"/>
                <a:sym typeface="Consolas"/>
              </a:rPr>
              <a:t>(1) </a:t>
            </a:r>
          </a:p>
          <a:p>
            <a:pPr marL="0" lvl="0" indent="0" algn="l" rtl="0">
              <a:lnSpc>
                <a:spcPct val="100000"/>
              </a:lnSpc>
              <a:spcBef>
                <a:spcPts val="0"/>
              </a:spcBef>
              <a:spcAft>
                <a:spcPts val="0"/>
              </a:spcAft>
              <a:buSzPts val="1020"/>
              <a:buNone/>
            </a:pPr>
            <a:r>
              <a:rPr lang="tr-TR" sz="1400" dirty="0">
                <a:solidFill>
                  <a:srgbClr val="0000CC"/>
                </a:solidFill>
                <a:latin typeface="Consolas"/>
                <a:ea typeface="Consolas"/>
                <a:cs typeface="Consolas"/>
                <a:sym typeface="Consolas"/>
              </a:rPr>
              <a:t>struct</a:t>
            </a:r>
            <a:r>
              <a:rPr lang="tr-TR" sz="1400" dirty="0">
                <a:latin typeface="Consolas"/>
                <a:ea typeface="Consolas"/>
                <a:cs typeface="Consolas"/>
                <a:sym typeface="Consolas"/>
              </a:rPr>
              <a:t> yapi1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char</a:t>
            </a:r>
            <a:r>
              <a:rPr lang="tr-TR" sz="1400" dirty="0">
                <a:latin typeface="Consolas"/>
                <a:ea typeface="Consolas"/>
                <a:cs typeface="Consolas"/>
                <a:sym typeface="Consolas"/>
              </a:rPr>
              <a:t> a;</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char</a:t>
            </a:r>
            <a:r>
              <a:rPr lang="tr-TR" sz="1400" dirty="0">
                <a:latin typeface="Consolas"/>
                <a:ea typeface="Consolas"/>
                <a:cs typeface="Consolas"/>
                <a:sym typeface="Consolas"/>
              </a:rPr>
              <a:t> b;</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c;</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a:t>
            </a:r>
          </a:p>
          <a:p>
            <a:pPr marL="0" indent="0">
              <a:lnSpc>
                <a:spcPct val="100000"/>
              </a:lnSpc>
              <a:spcBef>
                <a:spcPts val="0"/>
              </a:spcBef>
              <a:buSzPts val="1020"/>
              <a:buNone/>
            </a:pPr>
            <a:r>
              <a:rPr lang="tr-TR" sz="1400" dirty="0">
                <a:solidFill>
                  <a:srgbClr val="0000CC"/>
                </a:solidFill>
                <a:latin typeface="Consolas"/>
                <a:ea typeface="Consolas"/>
                <a:cs typeface="Consolas"/>
                <a:sym typeface="Consolas"/>
              </a:rPr>
              <a:t>struct</a:t>
            </a:r>
            <a:r>
              <a:rPr lang="tr-TR" sz="1400" dirty="0">
                <a:latin typeface="Consolas"/>
                <a:ea typeface="Consolas"/>
                <a:cs typeface="Consolas"/>
                <a:sym typeface="Consolas"/>
              </a:rPr>
              <a:t> yapi2 { </a:t>
            </a:r>
            <a:r>
              <a:rPr lang="tr-TR" sz="1400" dirty="0">
                <a:solidFill>
                  <a:schemeClr val="bg1">
                    <a:lumMod val="65000"/>
                  </a:schemeClr>
                </a:solidFill>
                <a:latin typeface="Consolas"/>
                <a:ea typeface="Consolas"/>
                <a:cs typeface="Consolas"/>
                <a:sym typeface="Consolas"/>
              </a:rPr>
              <a:t>// </a:t>
            </a:r>
            <a:r>
              <a:rPr lang="tr-TR" sz="1400" dirty="0">
                <a:solidFill>
                  <a:schemeClr val="bg1">
                    <a:lumMod val="65000"/>
                  </a:schemeClr>
                </a:solidFill>
                <a:latin typeface="Consolas"/>
                <a:sym typeface="Consolas"/>
              </a:rPr>
              <a:t>struct __</a:t>
            </a:r>
            <a:r>
              <a:rPr lang="tr-TR" sz="1400" dirty="0" err="1">
                <a:solidFill>
                  <a:schemeClr val="bg1">
                    <a:lumMod val="65000"/>
                  </a:schemeClr>
                </a:solidFill>
                <a:latin typeface="Consolas"/>
                <a:sym typeface="Consolas"/>
              </a:rPr>
              <a:t>attribute</a:t>
            </a:r>
            <a:r>
              <a:rPr lang="tr-TR" sz="1400" dirty="0">
                <a:solidFill>
                  <a:schemeClr val="bg1">
                    <a:lumMod val="65000"/>
                  </a:schemeClr>
                </a:solidFill>
                <a:latin typeface="Consolas"/>
                <a:sym typeface="Consolas"/>
              </a:rPr>
              <a:t>__((</a:t>
            </a:r>
            <a:r>
              <a:rPr lang="tr-TR" sz="1400" dirty="0" err="1">
                <a:solidFill>
                  <a:schemeClr val="bg1">
                    <a:lumMod val="65000"/>
                  </a:schemeClr>
                </a:solidFill>
                <a:latin typeface="Consolas"/>
                <a:sym typeface="Consolas"/>
              </a:rPr>
              <a:t>packed</a:t>
            </a:r>
            <a:r>
              <a:rPr lang="tr-TR" sz="1400" dirty="0">
                <a:solidFill>
                  <a:schemeClr val="bg1">
                    <a:lumMod val="65000"/>
                  </a:schemeClr>
                </a:solidFill>
                <a:latin typeface="Consolas"/>
                <a:sym typeface="Consolas"/>
              </a:rPr>
              <a:t>))</a:t>
            </a:r>
            <a:r>
              <a:rPr lang="tr-TR" sz="1400" dirty="0">
                <a:solidFill>
                  <a:schemeClr val="bg1">
                    <a:lumMod val="65000"/>
                  </a:schemeClr>
                </a:solidFill>
                <a:latin typeface="Consolas"/>
              </a:rPr>
              <a:t> yapi2</a:t>
            </a:r>
            <a:endParaRPr lang="tr-TR" sz="1400" dirty="0">
              <a:solidFill>
                <a:schemeClr val="bg1">
                  <a:lumMod val="65000"/>
                </a:schemeClr>
              </a:solidFill>
              <a:latin typeface="Consolas"/>
              <a:sym typeface="Consolas"/>
            </a:endParaRP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char</a:t>
            </a:r>
            <a:r>
              <a:rPr lang="tr-TR" sz="1400" dirty="0">
                <a:latin typeface="Consolas"/>
                <a:ea typeface="Consolas"/>
                <a:cs typeface="Consolas"/>
                <a:sym typeface="Consolas"/>
              </a:rPr>
              <a:t> d;</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e;</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char</a:t>
            </a:r>
            <a:r>
              <a:rPr lang="tr-TR" sz="1400" dirty="0">
                <a:latin typeface="Consolas"/>
                <a:ea typeface="Consolas"/>
                <a:cs typeface="Consolas"/>
                <a:sym typeface="Consolas"/>
              </a:rPr>
              <a:t> f;</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main()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"char bellek miktarı:" &lt;&lt; sizeof(char) &lt;&lt; </a:t>
            </a:r>
            <a:r>
              <a:rPr lang="tr-TR" sz="1400" dirty="0" err="1">
                <a:latin typeface="Consolas"/>
                <a:ea typeface="Consolas"/>
                <a:cs typeface="Consolas"/>
                <a:sym typeface="Consolas"/>
              </a:rPr>
              <a:t>endl</a:t>
            </a: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solidFill>
                  <a:schemeClr val="bg1">
                    <a:lumMod val="65000"/>
                  </a:schemeClr>
                </a:solidFill>
                <a:latin typeface="Consolas"/>
                <a:ea typeface="Consolas"/>
                <a:cs typeface="Consolas"/>
                <a:sym typeface="Consolas"/>
              </a:rPr>
              <a:t>         // char bellek miktarı: 1</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"int  bellek miktarı:" &lt;&lt; sizeof(int) &lt;&lt; </a:t>
            </a:r>
            <a:r>
              <a:rPr lang="tr-TR" sz="1400" dirty="0" err="1">
                <a:latin typeface="Consolas"/>
                <a:ea typeface="Consolas"/>
                <a:cs typeface="Consolas"/>
                <a:sym typeface="Consolas"/>
              </a:rPr>
              <a:t>endl</a:t>
            </a: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solidFill>
                  <a:schemeClr val="bg1">
                    <a:lumMod val="65000"/>
                  </a:schemeClr>
                </a:solidFill>
                <a:latin typeface="Consolas"/>
                <a:ea typeface="Consolas"/>
                <a:cs typeface="Consolas"/>
                <a:sym typeface="Consolas"/>
              </a:rPr>
              <a:t>         // int  bellek miktarı: 4</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 &lt;&lt; </a:t>
            </a:r>
            <a:r>
              <a:rPr lang="tr-TR" sz="1400" dirty="0" err="1">
                <a:latin typeface="Consolas"/>
                <a:ea typeface="Consolas"/>
                <a:cs typeface="Consolas"/>
                <a:sym typeface="Consolas"/>
              </a:rPr>
              <a:t>endl</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"Her iki yapı için </a:t>
            </a:r>
            <a:r>
              <a:rPr lang="tr-TR" sz="1400" dirty="0" err="1">
                <a:latin typeface="Consolas"/>
                <a:ea typeface="Consolas"/>
                <a:cs typeface="Consolas"/>
                <a:sym typeface="Consolas"/>
              </a:rPr>
              <a:t>olmasi</a:t>
            </a:r>
            <a:r>
              <a:rPr lang="tr-TR" sz="1400" dirty="0">
                <a:latin typeface="Consolas"/>
                <a:ea typeface="Consolas"/>
                <a:cs typeface="Consolas"/>
                <a:sym typeface="Consolas"/>
              </a:rPr>
              <a:t> gereken bellek miktarı:"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&lt;&lt; 2*sizeof(char)+sizeof(int) &lt;&lt; </a:t>
            </a:r>
            <a:r>
              <a:rPr lang="tr-TR" sz="1400" dirty="0" err="1">
                <a:latin typeface="Consolas"/>
                <a:ea typeface="Consolas"/>
                <a:cs typeface="Consolas"/>
                <a:sym typeface="Consolas"/>
              </a:rPr>
              <a:t>endl</a:t>
            </a: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solidFill>
                  <a:schemeClr val="bg1">
                    <a:lumMod val="65000"/>
                  </a:schemeClr>
                </a:solidFill>
                <a:latin typeface="Consolas"/>
                <a:ea typeface="Consolas"/>
                <a:cs typeface="Consolas"/>
                <a:sym typeface="Consolas"/>
              </a:rPr>
              <a:t>         // Her iki yapı için </a:t>
            </a:r>
            <a:r>
              <a:rPr lang="tr-TR" sz="1400" dirty="0" err="1">
                <a:solidFill>
                  <a:schemeClr val="bg1">
                    <a:lumMod val="65000"/>
                  </a:schemeClr>
                </a:solidFill>
                <a:latin typeface="Consolas"/>
                <a:ea typeface="Consolas"/>
                <a:cs typeface="Consolas"/>
                <a:sym typeface="Consolas"/>
              </a:rPr>
              <a:t>olmasi</a:t>
            </a:r>
            <a:r>
              <a:rPr lang="tr-TR" sz="1400" dirty="0">
                <a:solidFill>
                  <a:schemeClr val="bg1">
                    <a:lumMod val="65000"/>
                  </a:schemeClr>
                </a:solidFill>
                <a:latin typeface="Consolas"/>
                <a:ea typeface="Consolas"/>
                <a:cs typeface="Consolas"/>
                <a:sym typeface="Consolas"/>
              </a:rPr>
              <a:t> gereken bellek miktarı: 6</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"yapi1 için bellekte ayrılan miktar:" &lt;&lt; sizeof(struct yapi1)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&lt;&lt; </a:t>
            </a:r>
            <a:r>
              <a:rPr lang="tr-TR" sz="1400" dirty="0" err="1">
                <a:latin typeface="Consolas"/>
                <a:ea typeface="Consolas"/>
                <a:cs typeface="Consolas"/>
                <a:sym typeface="Consolas"/>
              </a:rPr>
              <a:t>endl</a:t>
            </a:r>
            <a:r>
              <a:rPr lang="tr-TR" sz="14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400" dirty="0">
                <a:solidFill>
                  <a:schemeClr val="bg1">
                    <a:lumMod val="65000"/>
                  </a:schemeClr>
                </a:solidFill>
                <a:latin typeface="Consolas"/>
                <a:ea typeface="Consolas"/>
                <a:cs typeface="Consolas"/>
                <a:sym typeface="Consolas"/>
              </a:rPr>
              <a:t>         // yapi1 için bellekte ayrılan miktar: 6</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"yapi2 için bellekte ayrılan miktar:" &lt;&lt; sizeof(struct yapi2) </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        &lt;&lt; </a:t>
            </a:r>
            <a:r>
              <a:rPr lang="tr-TR" sz="1400" dirty="0" err="1">
                <a:latin typeface="Consolas"/>
                <a:ea typeface="Consolas"/>
                <a:cs typeface="Consolas"/>
                <a:sym typeface="Consolas"/>
              </a:rPr>
              <a:t>endl</a:t>
            </a:r>
            <a:r>
              <a:rPr lang="tr-TR" sz="14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400" dirty="0">
                <a:solidFill>
                  <a:schemeClr val="bg1">
                    <a:lumMod val="65000"/>
                  </a:schemeClr>
                </a:solidFill>
                <a:latin typeface="Consolas"/>
                <a:ea typeface="Consolas"/>
                <a:cs typeface="Consolas"/>
                <a:sym typeface="Consolas"/>
              </a:rPr>
              <a:t>         // yapi2 için bellekte ayrılan miktar: 6</a:t>
            </a:r>
          </a:p>
          <a:p>
            <a:pPr marL="0" lvl="0" indent="0" algn="l" rtl="0">
              <a:lnSpc>
                <a:spcPct val="100000"/>
              </a:lnSpc>
              <a:spcBef>
                <a:spcPts val="0"/>
              </a:spcBef>
              <a:spcAft>
                <a:spcPts val="0"/>
              </a:spcAft>
              <a:buSzPts val="1020"/>
              <a:buNone/>
            </a:pPr>
            <a:r>
              <a:rPr lang="tr-TR" sz="1400" dirty="0">
                <a:latin typeface="Consolas"/>
                <a:ea typeface="Consolas"/>
                <a:cs typeface="Consolas"/>
                <a:sym typeface="Consolas"/>
              </a:rPr>
              <a:t>}</a:t>
            </a:r>
          </a:p>
        </p:txBody>
      </p:sp>
      <p:sp>
        <p:nvSpPr>
          <p:cNvPr id="242" name="Google Shape;242;p11"/>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dirty="0"/>
              <a:t>Yanda aynı bellek miktarına sahip elemanlar için yapının bütününe bakıldığında farklı miktarda bellek ayrılmıştır. </a:t>
            </a:r>
            <a:r>
              <a:rPr lang="tr-TR" dirty="0">
                <a:solidFill>
                  <a:srgbClr val="0070C0"/>
                </a:solidFill>
              </a:rPr>
              <a:t>Dolgu</a:t>
            </a:r>
            <a:r>
              <a:rPr lang="tr-TR" dirty="0"/>
              <a:t> (</a:t>
            </a:r>
            <a:r>
              <a:rPr lang="tr-TR" dirty="0">
                <a:solidFill>
                  <a:srgbClr val="FF0000"/>
                </a:solidFill>
              </a:rPr>
              <a:t>padding</a:t>
            </a:r>
            <a:r>
              <a:rPr lang="tr-TR" dirty="0"/>
              <a:t>) işlemi ile üyelerinin bellekte doğal olarak hizalanması için belirli sayıda boş bayt eklenir.</a:t>
            </a:r>
            <a:endParaRPr dirty="0"/>
          </a:p>
          <a:p>
            <a:pPr marL="0" lvl="0" indent="0" algn="l" rtl="0">
              <a:lnSpc>
                <a:spcPct val="100000"/>
              </a:lnSpc>
              <a:spcBef>
                <a:spcPts val="1000"/>
              </a:spcBef>
              <a:spcAft>
                <a:spcPts val="0"/>
              </a:spcAft>
              <a:buSzPts val="1190"/>
              <a:buNone/>
            </a:pPr>
            <a:r>
              <a:rPr lang="tr-TR" dirty="0"/>
              <a:t>Bunu tüm yapılar için engellemenin yolu;</a:t>
            </a:r>
            <a:endParaRPr dirty="0"/>
          </a:p>
          <a:p>
            <a:pPr marL="0" lvl="0" indent="0" algn="l" rtl="0">
              <a:lnSpc>
                <a:spcPct val="100000"/>
              </a:lnSpc>
              <a:spcBef>
                <a:spcPts val="1000"/>
              </a:spcBef>
              <a:spcAft>
                <a:spcPts val="0"/>
              </a:spcAft>
              <a:buSzPts val="1190"/>
              <a:buNone/>
            </a:pPr>
            <a:r>
              <a:rPr lang="tr-TR" b="1" dirty="0">
                <a:solidFill>
                  <a:schemeClr val="dk1"/>
                </a:solidFill>
                <a:latin typeface="Consolas"/>
                <a:ea typeface="Consolas"/>
                <a:cs typeface="Consolas"/>
                <a:sym typeface="Consolas"/>
              </a:rPr>
              <a:t>#pragma </a:t>
            </a:r>
            <a:r>
              <a:rPr lang="tr-TR" b="1" dirty="0" err="1">
                <a:solidFill>
                  <a:schemeClr val="dk1"/>
                </a:solidFill>
                <a:latin typeface="Consolas"/>
                <a:ea typeface="Consolas"/>
                <a:cs typeface="Consolas"/>
                <a:sym typeface="Consolas"/>
              </a:rPr>
              <a:t>pack</a:t>
            </a:r>
            <a:r>
              <a:rPr lang="tr-TR" b="1" dirty="0">
                <a:solidFill>
                  <a:schemeClr val="dk1"/>
                </a:solidFill>
                <a:latin typeface="Consolas"/>
                <a:ea typeface="Consolas"/>
                <a:cs typeface="Consolas"/>
                <a:sym typeface="Consolas"/>
              </a:rPr>
              <a:t>(1) </a:t>
            </a:r>
            <a:endParaRPr dirty="0"/>
          </a:p>
          <a:p>
            <a:pPr marL="0" lvl="0" indent="0" algn="l" rtl="0">
              <a:lnSpc>
                <a:spcPct val="100000"/>
              </a:lnSpc>
              <a:spcBef>
                <a:spcPts val="1000"/>
              </a:spcBef>
              <a:spcAft>
                <a:spcPts val="0"/>
              </a:spcAft>
              <a:buSzPts val="1190"/>
              <a:buNone/>
            </a:pPr>
            <a:r>
              <a:rPr lang="tr-TR" dirty="0" err="1"/>
              <a:t>Önişlemci</a:t>
            </a:r>
            <a:r>
              <a:rPr lang="tr-TR" dirty="0"/>
              <a:t> yönergesini kaynak koda eklemektir.</a:t>
            </a:r>
            <a:endParaRPr dirty="0"/>
          </a:p>
          <a:p>
            <a:pPr marL="0" lvl="0" indent="0" algn="l" rtl="0">
              <a:lnSpc>
                <a:spcPct val="100000"/>
              </a:lnSpc>
              <a:spcBef>
                <a:spcPts val="1000"/>
              </a:spcBef>
              <a:spcAft>
                <a:spcPts val="0"/>
              </a:spcAft>
              <a:buSzPts val="1190"/>
              <a:buNone/>
            </a:pPr>
            <a:r>
              <a:rPr lang="tr-TR" dirty="0"/>
              <a:t>Eğer yalnızca belirlenen yapı için bunun yapılması isteniyorsa yapı tanımına aşağıdaki özellik eklenir;</a:t>
            </a:r>
            <a:endParaRPr dirty="0"/>
          </a:p>
          <a:p>
            <a:pPr marL="0" lvl="0" indent="0" algn="l" rtl="0">
              <a:lnSpc>
                <a:spcPct val="100000"/>
              </a:lnSpc>
              <a:spcBef>
                <a:spcPts val="1000"/>
              </a:spcBef>
              <a:spcAft>
                <a:spcPts val="0"/>
              </a:spcAft>
              <a:buSzPts val="1190"/>
              <a:buNone/>
            </a:pPr>
            <a:r>
              <a:rPr lang="tr-TR" b="1" i="0" dirty="0">
                <a:solidFill>
                  <a:schemeClr val="dk1"/>
                </a:solidFill>
                <a:latin typeface="Consolas"/>
                <a:ea typeface="Consolas"/>
                <a:cs typeface="Consolas"/>
                <a:sym typeface="Consolas"/>
              </a:rPr>
              <a:t>__</a:t>
            </a:r>
            <a:r>
              <a:rPr lang="tr-TR" b="1" i="0" dirty="0" err="1">
                <a:solidFill>
                  <a:schemeClr val="dk1"/>
                </a:solidFill>
                <a:latin typeface="Consolas"/>
                <a:ea typeface="Consolas"/>
                <a:cs typeface="Consolas"/>
                <a:sym typeface="Consolas"/>
              </a:rPr>
              <a:t>attribute</a:t>
            </a:r>
            <a:r>
              <a:rPr lang="tr-TR" b="1" i="0" dirty="0">
                <a:solidFill>
                  <a:schemeClr val="dk1"/>
                </a:solidFill>
                <a:latin typeface="Consolas"/>
                <a:ea typeface="Consolas"/>
                <a:cs typeface="Consolas"/>
                <a:sym typeface="Consolas"/>
              </a:rPr>
              <a:t>__((</a:t>
            </a:r>
            <a:r>
              <a:rPr lang="tr-TR" b="1" i="0" dirty="0" err="1">
                <a:solidFill>
                  <a:schemeClr val="dk1"/>
                </a:solidFill>
                <a:latin typeface="Consolas"/>
                <a:ea typeface="Consolas"/>
                <a:cs typeface="Consolas"/>
                <a:sym typeface="Consolas"/>
              </a:rPr>
              <a:t>packed</a:t>
            </a:r>
            <a:r>
              <a:rPr lang="tr-TR" b="1" i="0" dirty="0">
                <a:solidFill>
                  <a:schemeClr val="dk1"/>
                </a:solidFill>
                <a:latin typeface="Consolas"/>
                <a:ea typeface="Consolas"/>
                <a:cs typeface="Consolas"/>
                <a:sym typeface="Consolas"/>
              </a:rPr>
              <a:t>))</a:t>
            </a:r>
            <a:endParaRPr dirty="0"/>
          </a:p>
          <a:p>
            <a:pPr marL="0" lvl="0" indent="0" algn="l" rtl="0">
              <a:lnSpc>
                <a:spcPct val="100000"/>
              </a:lnSpc>
              <a:spcBef>
                <a:spcPts val="1000"/>
              </a:spcBef>
              <a:spcAft>
                <a:spcPts val="0"/>
              </a:spcAft>
              <a:buSzPts val="1190"/>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2"/>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BIRLIK (UNION)</a:t>
            </a:r>
            <a:endParaRPr/>
          </a:p>
        </p:txBody>
      </p:sp>
      <p:sp>
        <p:nvSpPr>
          <p:cNvPr id="249" name="Google Shape;249;p12"/>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#include &lt;</a:t>
            </a:r>
            <a:r>
              <a:rPr lang="tr-TR" sz="1200" dirty="0" err="1">
                <a:latin typeface="Consolas"/>
                <a:ea typeface="Consolas"/>
                <a:cs typeface="Consolas"/>
                <a:sym typeface="Consolas"/>
              </a:rPr>
              <a:t>iostream</a:t>
            </a:r>
            <a:r>
              <a:rPr lang="tr-TR" sz="1200" dirty="0">
                <a:latin typeface="Consolas"/>
                <a:ea typeface="Consolas"/>
                <a:cs typeface="Consolas"/>
                <a:sym typeface="Consolas"/>
              </a:rPr>
              <a:t>&gt;</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#include &lt;</a:t>
            </a:r>
            <a:r>
              <a:rPr lang="tr-TR" sz="1200" dirty="0" err="1">
                <a:latin typeface="Consolas"/>
                <a:ea typeface="Consolas"/>
                <a:cs typeface="Consolas"/>
                <a:sym typeface="Consolas"/>
              </a:rPr>
              <a:t>iomanip</a:t>
            </a:r>
            <a:r>
              <a:rPr lang="tr-TR" sz="1200" dirty="0">
                <a:latin typeface="Consolas"/>
                <a:ea typeface="Consolas"/>
                <a:cs typeface="Consolas"/>
                <a:sym typeface="Consolas"/>
              </a:rPr>
              <a:t>&gt; //</a:t>
            </a:r>
            <a:r>
              <a:rPr lang="tr-TR" sz="1200" dirty="0" err="1">
                <a:latin typeface="Consolas"/>
                <a:ea typeface="Consolas"/>
                <a:cs typeface="Consolas"/>
                <a:sym typeface="Consolas"/>
              </a:rPr>
              <a:t>setbase</a:t>
            </a:r>
            <a:r>
              <a:rPr lang="tr-TR" sz="12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200" dirty="0" err="1">
                <a:solidFill>
                  <a:srgbClr val="0000CC"/>
                </a:solidFill>
                <a:latin typeface="Consolas"/>
                <a:ea typeface="Consolas"/>
                <a:cs typeface="Consolas"/>
                <a:sym typeface="Consolas"/>
              </a:rPr>
              <a:t>using</a:t>
            </a:r>
            <a:r>
              <a:rPr lang="tr-TR" sz="1200" dirty="0">
                <a:latin typeface="Consolas"/>
                <a:ea typeface="Consolas"/>
                <a:cs typeface="Consolas"/>
                <a:sym typeface="Consolas"/>
              </a:rPr>
              <a:t> namespace </a:t>
            </a:r>
            <a:r>
              <a:rPr lang="tr-TR" sz="1200" dirty="0" err="1">
                <a:latin typeface="Consolas"/>
                <a:ea typeface="Consolas"/>
                <a:cs typeface="Consolas"/>
                <a:sym typeface="Consolas"/>
              </a:rPr>
              <a:t>std</a:t>
            </a:r>
            <a:r>
              <a:rPr lang="tr-TR" sz="12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200" dirty="0">
                <a:solidFill>
                  <a:srgbClr val="0000CC"/>
                </a:solidFill>
                <a:latin typeface="Consolas"/>
                <a:ea typeface="Consolas"/>
                <a:cs typeface="Consolas"/>
                <a:sym typeface="Consolas"/>
              </a:rPr>
              <a:t>union</a:t>
            </a:r>
            <a:r>
              <a:rPr lang="tr-TR" sz="1200" dirty="0">
                <a:latin typeface="Consolas"/>
                <a:ea typeface="Consolas"/>
                <a:cs typeface="Consolas"/>
                <a:sym typeface="Consolas"/>
              </a:rPr>
              <a:t> </a:t>
            </a:r>
            <a:r>
              <a:rPr lang="tr-TR" sz="1200" dirty="0" err="1">
                <a:latin typeface="Consolas"/>
                <a:ea typeface="Consolas"/>
                <a:cs typeface="Consolas"/>
                <a:sym typeface="Consolas"/>
              </a:rPr>
              <a:t>tamsayiBirligi</a:t>
            </a:r>
            <a:r>
              <a:rPr lang="tr-TR" sz="1200" dirty="0">
                <a:latin typeface="Consolas"/>
                <a:ea typeface="Consolas"/>
                <a:cs typeface="Consolas"/>
                <a:sym typeface="Consolas"/>
              </a:rPr>
              <a:t> {</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a:t>
            </a:r>
            <a:r>
              <a:rPr lang="tr-TR" sz="1200" dirty="0">
                <a:solidFill>
                  <a:srgbClr val="0000CC"/>
                </a:solidFill>
                <a:latin typeface="Consolas"/>
                <a:ea typeface="Consolas"/>
                <a:cs typeface="Consolas"/>
                <a:sym typeface="Consolas"/>
              </a:rPr>
              <a:t>char</a:t>
            </a:r>
            <a:r>
              <a:rPr lang="tr-TR" sz="1200" dirty="0">
                <a:latin typeface="Consolas"/>
                <a:ea typeface="Consolas"/>
                <a:cs typeface="Consolas"/>
                <a:sym typeface="Consolas"/>
              </a:rPr>
              <a:t> baytlar[4];</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a:t>
            </a:r>
            <a:r>
              <a:rPr lang="tr-TR" sz="1200" dirty="0">
                <a:solidFill>
                  <a:srgbClr val="0000CC"/>
                </a:solidFill>
                <a:latin typeface="Consolas"/>
                <a:ea typeface="Consolas"/>
                <a:cs typeface="Consolas"/>
                <a:sym typeface="Consolas"/>
              </a:rPr>
              <a:t>int</a:t>
            </a:r>
            <a:r>
              <a:rPr lang="tr-TR" sz="1200" dirty="0">
                <a:latin typeface="Consolas"/>
                <a:ea typeface="Consolas"/>
                <a:cs typeface="Consolas"/>
                <a:sym typeface="Consolas"/>
              </a:rPr>
              <a:t>  </a:t>
            </a:r>
            <a:r>
              <a:rPr lang="tr-TR" sz="1200" dirty="0" err="1">
                <a:latin typeface="Consolas"/>
                <a:ea typeface="Consolas"/>
                <a:cs typeface="Consolas"/>
                <a:sym typeface="Consolas"/>
              </a:rPr>
              <a:t>tamsayi</a:t>
            </a:r>
            <a:r>
              <a:rPr lang="tr-TR" sz="12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a:t>
            </a:r>
            <a:r>
              <a:rPr lang="tr-TR" sz="1200" dirty="0">
                <a:solidFill>
                  <a:srgbClr val="0000CC"/>
                </a:solidFill>
                <a:latin typeface="Consolas"/>
                <a:ea typeface="Consolas"/>
                <a:cs typeface="Consolas"/>
                <a:sym typeface="Consolas"/>
              </a:rPr>
              <a:t>char</a:t>
            </a:r>
            <a:r>
              <a:rPr lang="tr-TR" sz="1200" dirty="0">
                <a:latin typeface="Consolas"/>
                <a:ea typeface="Consolas"/>
                <a:cs typeface="Consolas"/>
                <a:sym typeface="Consolas"/>
              </a:rPr>
              <a:t> bayt;</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a:t>
            </a:r>
            <a:r>
              <a:rPr lang="tr-TR" sz="1200" dirty="0" err="1">
                <a:solidFill>
                  <a:srgbClr val="0000CC"/>
                </a:solidFill>
                <a:latin typeface="Consolas"/>
                <a:ea typeface="Consolas"/>
                <a:cs typeface="Consolas"/>
                <a:sym typeface="Consolas"/>
              </a:rPr>
              <a:t>short</a:t>
            </a:r>
            <a:r>
              <a:rPr lang="tr-TR" sz="1200" dirty="0">
                <a:latin typeface="Consolas"/>
                <a:ea typeface="Consolas"/>
                <a:cs typeface="Consolas"/>
                <a:sym typeface="Consolas"/>
              </a:rPr>
              <a:t> </a:t>
            </a:r>
            <a:r>
              <a:rPr lang="tr-TR" sz="1200" dirty="0">
                <a:solidFill>
                  <a:srgbClr val="0000CC"/>
                </a:solidFill>
                <a:latin typeface="Consolas"/>
                <a:ea typeface="Consolas"/>
                <a:cs typeface="Consolas"/>
                <a:sym typeface="Consolas"/>
              </a:rPr>
              <a:t>int</a:t>
            </a:r>
            <a:r>
              <a:rPr lang="tr-TR" sz="1200" dirty="0">
                <a:latin typeface="Consolas"/>
                <a:ea typeface="Consolas"/>
                <a:cs typeface="Consolas"/>
                <a:sym typeface="Consolas"/>
              </a:rPr>
              <a:t> </a:t>
            </a:r>
            <a:r>
              <a:rPr lang="tr-TR" sz="1200" dirty="0" err="1">
                <a:latin typeface="Consolas"/>
                <a:ea typeface="Consolas"/>
                <a:cs typeface="Consolas"/>
                <a:sym typeface="Consolas"/>
              </a:rPr>
              <a:t>kisatamsayi</a:t>
            </a:r>
            <a:r>
              <a:rPr lang="tr-TR" sz="12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birlik1,birlik2;</a:t>
            </a:r>
          </a:p>
          <a:p>
            <a:pPr marL="0" lvl="0" indent="0" algn="l" rtl="0">
              <a:lnSpc>
                <a:spcPct val="100000"/>
              </a:lnSpc>
              <a:spcBef>
                <a:spcPts val="0"/>
              </a:spcBef>
              <a:spcAft>
                <a:spcPts val="0"/>
              </a:spcAft>
              <a:buSzPts val="1020"/>
              <a:buNone/>
            </a:pPr>
            <a:r>
              <a:rPr lang="tr-TR" sz="1200" dirty="0">
                <a:solidFill>
                  <a:srgbClr val="0000CC"/>
                </a:solidFill>
                <a:latin typeface="Consolas"/>
                <a:ea typeface="Consolas"/>
                <a:cs typeface="Consolas"/>
                <a:sym typeface="Consolas"/>
              </a:rPr>
              <a:t>int</a:t>
            </a:r>
            <a:r>
              <a:rPr lang="tr-TR" sz="1200" dirty="0">
                <a:latin typeface="Consolas"/>
                <a:ea typeface="Consolas"/>
                <a:cs typeface="Consolas"/>
                <a:sym typeface="Consolas"/>
              </a:rPr>
              <a:t> main() {</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union </a:t>
            </a:r>
            <a:r>
              <a:rPr lang="tr-TR" sz="1200" dirty="0" err="1">
                <a:latin typeface="Consolas"/>
                <a:ea typeface="Consolas"/>
                <a:cs typeface="Consolas"/>
                <a:sym typeface="Consolas"/>
              </a:rPr>
              <a:t>tamsayiBirligi</a:t>
            </a:r>
            <a:r>
              <a:rPr lang="tr-TR" sz="1200" dirty="0">
                <a:latin typeface="Consolas"/>
                <a:ea typeface="Consolas"/>
                <a:cs typeface="Consolas"/>
                <a:sym typeface="Consolas"/>
              </a:rPr>
              <a:t> birlik3,birlik4;</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birlik1.tamsayi=0x1B2C3D4F; //16lık sayılarda her çift rakam bir bayt olur</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a:t>
            </a:r>
            <a:r>
              <a:rPr lang="tr-TR" sz="1200" dirty="0" err="1">
                <a:latin typeface="Consolas"/>
                <a:ea typeface="Consolas"/>
                <a:cs typeface="Consolas"/>
                <a:sym typeface="Consolas"/>
              </a:rPr>
              <a:t>cout</a:t>
            </a:r>
            <a:r>
              <a:rPr lang="tr-TR" sz="1200" dirty="0">
                <a:latin typeface="Consolas"/>
                <a:ea typeface="Consolas"/>
                <a:cs typeface="Consolas"/>
                <a:sym typeface="Consolas"/>
              </a:rPr>
              <a:t> &lt;&lt; "sizeof </a:t>
            </a:r>
            <a:r>
              <a:rPr lang="tr-TR" sz="1200" dirty="0" err="1">
                <a:latin typeface="Consolas"/>
                <a:ea typeface="Consolas"/>
                <a:cs typeface="Consolas"/>
                <a:sym typeface="Consolas"/>
              </a:rPr>
              <a:t>tamsayiBirligi.baytlar</a:t>
            </a:r>
            <a:r>
              <a:rPr lang="tr-TR" sz="1200" dirty="0">
                <a:latin typeface="Consolas"/>
                <a:ea typeface="Consolas"/>
                <a:cs typeface="Consolas"/>
                <a:sym typeface="Consolas"/>
              </a:rPr>
              <a:t>:" &lt;&lt; sizeof birlik1.baytlar &lt;&lt; </a:t>
            </a:r>
            <a:r>
              <a:rPr lang="tr-TR" sz="1200" dirty="0" err="1">
                <a:latin typeface="Consolas"/>
                <a:ea typeface="Consolas"/>
                <a:cs typeface="Consolas"/>
                <a:sym typeface="Consolas"/>
              </a:rPr>
              <a:t>endl</a:t>
            </a:r>
            <a:r>
              <a:rPr lang="tr-TR" sz="1200" dirty="0">
                <a:latin typeface="Consolas"/>
                <a:ea typeface="Consolas"/>
                <a:cs typeface="Consolas"/>
                <a:sym typeface="Consolas"/>
              </a:rPr>
              <a:t>;//4</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a:t>
            </a:r>
            <a:r>
              <a:rPr lang="tr-TR" sz="1200" dirty="0" err="1">
                <a:latin typeface="Consolas"/>
                <a:ea typeface="Consolas"/>
                <a:cs typeface="Consolas"/>
                <a:sym typeface="Consolas"/>
              </a:rPr>
              <a:t>cout</a:t>
            </a:r>
            <a:r>
              <a:rPr lang="tr-TR" sz="1200" dirty="0">
                <a:latin typeface="Consolas"/>
                <a:ea typeface="Consolas"/>
                <a:cs typeface="Consolas"/>
                <a:sym typeface="Consolas"/>
              </a:rPr>
              <a:t> &lt;&lt; "sizeof </a:t>
            </a:r>
            <a:r>
              <a:rPr lang="tr-TR" sz="1200" dirty="0" err="1">
                <a:latin typeface="Consolas"/>
                <a:ea typeface="Consolas"/>
                <a:cs typeface="Consolas"/>
                <a:sym typeface="Consolas"/>
              </a:rPr>
              <a:t>tamsayiBirligi.bayt</a:t>
            </a:r>
            <a:r>
              <a:rPr lang="tr-TR" sz="1200" dirty="0">
                <a:latin typeface="Consolas"/>
                <a:ea typeface="Consolas"/>
                <a:cs typeface="Consolas"/>
                <a:sym typeface="Consolas"/>
              </a:rPr>
              <a:t>:" &lt;&lt; sizeof birlik1.bayt &lt;&lt; </a:t>
            </a:r>
            <a:r>
              <a:rPr lang="tr-TR" sz="1200" dirty="0" err="1">
                <a:latin typeface="Consolas"/>
                <a:ea typeface="Consolas"/>
                <a:cs typeface="Consolas"/>
                <a:sym typeface="Consolas"/>
              </a:rPr>
              <a:t>endl</a:t>
            </a:r>
            <a:r>
              <a:rPr lang="tr-TR" sz="1200" dirty="0">
                <a:latin typeface="Consolas"/>
                <a:ea typeface="Consolas"/>
                <a:cs typeface="Consolas"/>
                <a:sym typeface="Consolas"/>
              </a:rPr>
              <a:t>;//1</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a:t>
            </a:r>
            <a:r>
              <a:rPr lang="tr-TR" sz="1200" dirty="0" err="1">
                <a:latin typeface="Consolas"/>
                <a:ea typeface="Consolas"/>
                <a:cs typeface="Consolas"/>
                <a:sym typeface="Consolas"/>
              </a:rPr>
              <a:t>cout</a:t>
            </a:r>
            <a:r>
              <a:rPr lang="tr-TR" sz="1200" dirty="0">
                <a:latin typeface="Consolas"/>
                <a:ea typeface="Consolas"/>
                <a:cs typeface="Consolas"/>
                <a:sym typeface="Consolas"/>
              </a:rPr>
              <a:t> &lt;&lt; "sizeof </a:t>
            </a:r>
            <a:r>
              <a:rPr lang="tr-TR" sz="1200" dirty="0" err="1">
                <a:latin typeface="Consolas"/>
                <a:ea typeface="Consolas"/>
                <a:cs typeface="Consolas"/>
                <a:sym typeface="Consolas"/>
              </a:rPr>
              <a:t>tamsayiBirligi.tamsayi</a:t>
            </a:r>
            <a:r>
              <a:rPr lang="tr-TR" sz="1200" dirty="0">
                <a:latin typeface="Consolas"/>
                <a:ea typeface="Consolas"/>
                <a:cs typeface="Consolas"/>
                <a:sym typeface="Consolas"/>
              </a:rPr>
              <a:t>:" &lt;&lt; sizeof birlik1.tamsayi </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&lt;&lt; </a:t>
            </a:r>
            <a:r>
              <a:rPr lang="tr-TR" sz="1200" dirty="0" err="1">
                <a:latin typeface="Consolas"/>
                <a:ea typeface="Consolas"/>
                <a:cs typeface="Consolas"/>
                <a:sym typeface="Consolas"/>
              </a:rPr>
              <a:t>endl</a:t>
            </a:r>
            <a:r>
              <a:rPr lang="tr-TR" sz="1200" dirty="0">
                <a:latin typeface="Consolas"/>
                <a:ea typeface="Consolas"/>
                <a:cs typeface="Consolas"/>
                <a:sym typeface="Consolas"/>
              </a:rPr>
              <a:t>;//4</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a:t>
            </a:r>
            <a:r>
              <a:rPr lang="tr-TR" sz="1200" dirty="0" err="1">
                <a:latin typeface="Consolas"/>
                <a:ea typeface="Consolas"/>
                <a:cs typeface="Consolas"/>
                <a:sym typeface="Consolas"/>
              </a:rPr>
              <a:t>cout</a:t>
            </a:r>
            <a:r>
              <a:rPr lang="tr-TR" sz="1200" dirty="0">
                <a:latin typeface="Consolas"/>
                <a:ea typeface="Consolas"/>
                <a:cs typeface="Consolas"/>
                <a:sym typeface="Consolas"/>
              </a:rPr>
              <a:t> &lt;&lt; "sizeof </a:t>
            </a:r>
            <a:r>
              <a:rPr lang="tr-TR" sz="1200" dirty="0" err="1">
                <a:latin typeface="Consolas"/>
                <a:ea typeface="Consolas"/>
                <a:cs typeface="Consolas"/>
                <a:sym typeface="Consolas"/>
              </a:rPr>
              <a:t>tamsayiBirligi.kisatamsayi</a:t>
            </a:r>
            <a:r>
              <a:rPr lang="tr-TR" sz="1200" dirty="0">
                <a:latin typeface="Consolas"/>
                <a:ea typeface="Consolas"/>
                <a:cs typeface="Consolas"/>
                <a:sym typeface="Consolas"/>
              </a:rPr>
              <a:t>:" &lt;&lt; sizeof birlik1.kisatamsayi </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&lt;&lt; </a:t>
            </a:r>
            <a:r>
              <a:rPr lang="tr-TR" sz="1200" dirty="0" err="1">
                <a:latin typeface="Consolas"/>
                <a:ea typeface="Consolas"/>
                <a:cs typeface="Consolas"/>
                <a:sym typeface="Consolas"/>
              </a:rPr>
              <a:t>endl</a:t>
            </a:r>
            <a:r>
              <a:rPr lang="tr-TR" sz="1200" dirty="0">
                <a:latin typeface="Consolas"/>
                <a:ea typeface="Consolas"/>
                <a:cs typeface="Consolas"/>
                <a:sym typeface="Consolas"/>
              </a:rPr>
              <a:t>;//2</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a:t>
            </a:r>
            <a:r>
              <a:rPr lang="tr-TR" sz="1200" dirty="0" err="1">
                <a:latin typeface="Consolas"/>
                <a:ea typeface="Consolas"/>
                <a:cs typeface="Consolas"/>
                <a:sym typeface="Consolas"/>
              </a:rPr>
              <a:t>cout</a:t>
            </a:r>
            <a:r>
              <a:rPr lang="tr-TR" sz="1200" dirty="0">
                <a:latin typeface="Consolas"/>
                <a:ea typeface="Consolas"/>
                <a:cs typeface="Consolas"/>
                <a:sym typeface="Consolas"/>
              </a:rPr>
              <a:t> &lt;&lt; "--------------------------------------" &lt;&lt; </a:t>
            </a:r>
            <a:r>
              <a:rPr lang="tr-TR" sz="1200" dirty="0" err="1">
                <a:latin typeface="Consolas"/>
                <a:ea typeface="Consolas"/>
                <a:cs typeface="Consolas"/>
                <a:sym typeface="Consolas"/>
              </a:rPr>
              <a:t>endl</a:t>
            </a:r>
            <a:r>
              <a:rPr lang="tr-TR" sz="12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a:t>
            </a:r>
            <a:r>
              <a:rPr lang="tr-TR" sz="1200" dirty="0" err="1">
                <a:latin typeface="Consolas"/>
                <a:ea typeface="Consolas"/>
                <a:cs typeface="Consolas"/>
                <a:sym typeface="Consolas"/>
              </a:rPr>
              <a:t>cout</a:t>
            </a:r>
            <a:r>
              <a:rPr lang="tr-TR" sz="1200" dirty="0">
                <a:latin typeface="Consolas"/>
                <a:ea typeface="Consolas"/>
                <a:cs typeface="Consolas"/>
                <a:sym typeface="Consolas"/>
              </a:rPr>
              <a:t> &lt;&lt; "sizeof </a:t>
            </a:r>
            <a:r>
              <a:rPr lang="tr-TR" sz="1200" dirty="0" err="1">
                <a:latin typeface="Consolas"/>
                <a:ea typeface="Consolas"/>
                <a:cs typeface="Consolas"/>
                <a:sym typeface="Consolas"/>
              </a:rPr>
              <a:t>tamsayiBirligi</a:t>
            </a:r>
            <a:r>
              <a:rPr lang="tr-TR" sz="1200" dirty="0">
                <a:latin typeface="Consolas"/>
                <a:ea typeface="Consolas"/>
                <a:cs typeface="Consolas"/>
                <a:sym typeface="Consolas"/>
              </a:rPr>
              <a:t>:" &lt;&lt; sizeof birlik1 &lt;&lt; </a:t>
            </a:r>
            <a:r>
              <a:rPr lang="tr-TR" sz="1200" dirty="0" err="1">
                <a:latin typeface="Consolas"/>
                <a:ea typeface="Consolas"/>
                <a:cs typeface="Consolas"/>
                <a:sym typeface="Consolas"/>
              </a:rPr>
              <a:t>endl</a:t>
            </a:r>
            <a:r>
              <a:rPr lang="tr-TR" sz="1200" dirty="0">
                <a:latin typeface="Consolas"/>
                <a:ea typeface="Consolas"/>
                <a:cs typeface="Consolas"/>
                <a:sym typeface="Consolas"/>
              </a:rPr>
              <a:t>;//4</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a:t>
            </a:r>
            <a:r>
              <a:rPr lang="tr-TR" sz="1200" dirty="0" err="1">
                <a:latin typeface="Consolas"/>
                <a:ea typeface="Consolas"/>
                <a:cs typeface="Consolas"/>
                <a:sym typeface="Consolas"/>
              </a:rPr>
              <a:t>cout</a:t>
            </a:r>
            <a:r>
              <a:rPr lang="tr-TR" sz="1200" dirty="0">
                <a:latin typeface="Consolas"/>
                <a:ea typeface="Consolas"/>
                <a:cs typeface="Consolas"/>
                <a:sym typeface="Consolas"/>
              </a:rPr>
              <a:t> &lt;&lt; "--------------------------------------" &lt;&lt; </a:t>
            </a:r>
            <a:r>
              <a:rPr lang="tr-TR" sz="1200" dirty="0" err="1">
                <a:latin typeface="Consolas"/>
                <a:ea typeface="Consolas"/>
                <a:cs typeface="Consolas"/>
                <a:sym typeface="Consolas"/>
              </a:rPr>
              <a:t>endl</a:t>
            </a:r>
            <a:r>
              <a:rPr lang="tr-TR" sz="12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a:t>
            </a:r>
            <a:r>
              <a:rPr lang="tr-TR" sz="1200" dirty="0" err="1">
                <a:latin typeface="Consolas"/>
                <a:ea typeface="Consolas"/>
                <a:cs typeface="Consolas"/>
                <a:sym typeface="Consolas"/>
              </a:rPr>
              <a:t>cout</a:t>
            </a:r>
            <a:r>
              <a:rPr lang="tr-TR" sz="1200" dirty="0">
                <a:latin typeface="Consolas"/>
                <a:ea typeface="Consolas"/>
                <a:cs typeface="Consolas"/>
                <a:sym typeface="Consolas"/>
              </a:rPr>
              <a:t> &lt;&lt; "birlik1.tamsayi:" &lt;&lt; </a:t>
            </a:r>
            <a:r>
              <a:rPr lang="tr-TR" sz="1200" dirty="0" err="1">
                <a:latin typeface="Consolas"/>
                <a:ea typeface="Consolas"/>
                <a:cs typeface="Consolas"/>
                <a:sym typeface="Consolas"/>
              </a:rPr>
              <a:t>setbase</a:t>
            </a:r>
            <a:r>
              <a:rPr lang="tr-TR" sz="1200" dirty="0">
                <a:latin typeface="Consolas"/>
                <a:ea typeface="Consolas"/>
                <a:cs typeface="Consolas"/>
                <a:sym typeface="Consolas"/>
              </a:rPr>
              <a:t>(16) &lt;&lt; birlik1.tamsayi </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&lt;&lt; </a:t>
            </a:r>
            <a:r>
              <a:rPr lang="tr-TR" sz="1200" dirty="0" err="1">
                <a:latin typeface="Consolas"/>
                <a:ea typeface="Consolas"/>
                <a:cs typeface="Consolas"/>
                <a:sym typeface="Consolas"/>
              </a:rPr>
              <a:t>endl</a:t>
            </a:r>
            <a:r>
              <a:rPr lang="tr-TR" sz="1200" dirty="0">
                <a:latin typeface="Consolas"/>
                <a:ea typeface="Consolas"/>
                <a:cs typeface="Consolas"/>
                <a:sym typeface="Consolas"/>
              </a:rPr>
              <a:t>; //1b2c3d4f</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a:t>
            </a:r>
            <a:r>
              <a:rPr lang="tr-TR" sz="1200" dirty="0" err="1">
                <a:latin typeface="Consolas"/>
                <a:ea typeface="Consolas"/>
                <a:cs typeface="Consolas"/>
                <a:sym typeface="Consolas"/>
              </a:rPr>
              <a:t>cout</a:t>
            </a:r>
            <a:r>
              <a:rPr lang="tr-TR" sz="1200" dirty="0">
                <a:latin typeface="Consolas"/>
                <a:ea typeface="Consolas"/>
                <a:cs typeface="Consolas"/>
                <a:sym typeface="Consolas"/>
              </a:rPr>
              <a:t> &lt;&lt; "birlik1.baytlar:" &lt;&lt; </a:t>
            </a:r>
            <a:r>
              <a:rPr lang="tr-TR" sz="1200" dirty="0" err="1">
                <a:latin typeface="Consolas"/>
                <a:ea typeface="Consolas"/>
                <a:cs typeface="Consolas"/>
                <a:sym typeface="Consolas"/>
              </a:rPr>
              <a:t>setbase</a:t>
            </a:r>
            <a:r>
              <a:rPr lang="tr-TR" sz="1200" dirty="0">
                <a:latin typeface="Consolas"/>
                <a:ea typeface="Consolas"/>
                <a:cs typeface="Consolas"/>
                <a:sym typeface="Consolas"/>
              </a:rPr>
              <a:t>(16)</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&lt;&lt; int(birlik1.baytlar[0]) &lt;&lt; "-" </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&lt;&lt; int(birlik1.baytlar[1]) &lt;&lt; "-"</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&lt;&lt; int(birlik1.baytlar[2]) &lt;&lt; "-"</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&lt;&lt; int(birlik1.baytlar[3]) &lt;&lt; </a:t>
            </a:r>
            <a:r>
              <a:rPr lang="tr-TR" sz="1200" dirty="0" err="1">
                <a:latin typeface="Consolas"/>
                <a:ea typeface="Consolas"/>
                <a:cs typeface="Consolas"/>
                <a:sym typeface="Consolas"/>
              </a:rPr>
              <a:t>endl</a:t>
            </a:r>
            <a:r>
              <a:rPr lang="tr-TR" sz="1200" dirty="0">
                <a:latin typeface="Consolas"/>
                <a:ea typeface="Consolas"/>
                <a:cs typeface="Consolas"/>
                <a:sym typeface="Consolas"/>
              </a:rPr>
              <a:t>; //4f-3d-2c-1b</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a:t>
            </a:r>
            <a:r>
              <a:rPr lang="tr-TR" sz="1200" dirty="0" err="1">
                <a:latin typeface="Consolas"/>
                <a:ea typeface="Consolas"/>
                <a:cs typeface="Consolas"/>
                <a:sym typeface="Consolas"/>
              </a:rPr>
              <a:t>cout</a:t>
            </a:r>
            <a:r>
              <a:rPr lang="tr-TR" sz="1200" dirty="0">
                <a:latin typeface="Consolas"/>
                <a:ea typeface="Consolas"/>
                <a:cs typeface="Consolas"/>
                <a:sym typeface="Consolas"/>
              </a:rPr>
              <a:t> &lt;&lt; "birlik1.bayt:" &lt;&lt; </a:t>
            </a:r>
            <a:r>
              <a:rPr lang="tr-TR" sz="1200" dirty="0" err="1">
                <a:latin typeface="Consolas"/>
                <a:ea typeface="Consolas"/>
                <a:cs typeface="Consolas"/>
                <a:sym typeface="Consolas"/>
              </a:rPr>
              <a:t>setbase</a:t>
            </a:r>
            <a:r>
              <a:rPr lang="tr-TR" sz="1200" dirty="0">
                <a:latin typeface="Consolas"/>
                <a:ea typeface="Consolas"/>
                <a:cs typeface="Consolas"/>
                <a:sym typeface="Consolas"/>
              </a:rPr>
              <a:t>(16) &lt;&lt; int(birlik1.bayt) &lt;&lt; </a:t>
            </a:r>
            <a:r>
              <a:rPr lang="tr-TR" sz="1200" dirty="0" err="1">
                <a:latin typeface="Consolas"/>
                <a:ea typeface="Consolas"/>
                <a:cs typeface="Consolas"/>
                <a:sym typeface="Consolas"/>
              </a:rPr>
              <a:t>endl</a:t>
            </a:r>
            <a:r>
              <a:rPr lang="tr-TR" sz="1200" dirty="0">
                <a:latin typeface="Consolas"/>
                <a:ea typeface="Consolas"/>
                <a:cs typeface="Consolas"/>
                <a:sym typeface="Consolas"/>
              </a:rPr>
              <a:t>;  //4f</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a:t>
            </a:r>
            <a:r>
              <a:rPr lang="tr-TR" sz="1200" dirty="0" err="1">
                <a:latin typeface="Consolas"/>
                <a:ea typeface="Consolas"/>
                <a:cs typeface="Consolas"/>
                <a:sym typeface="Consolas"/>
              </a:rPr>
              <a:t>cout</a:t>
            </a:r>
            <a:r>
              <a:rPr lang="tr-TR" sz="1200" dirty="0">
                <a:latin typeface="Consolas"/>
                <a:ea typeface="Consolas"/>
                <a:cs typeface="Consolas"/>
                <a:sym typeface="Consolas"/>
              </a:rPr>
              <a:t> &lt;&lt; "birlik1.kisatamsayi:" &lt;&lt; </a:t>
            </a:r>
            <a:r>
              <a:rPr lang="tr-TR" sz="1200" dirty="0" err="1">
                <a:latin typeface="Consolas"/>
                <a:ea typeface="Consolas"/>
                <a:cs typeface="Consolas"/>
                <a:sym typeface="Consolas"/>
              </a:rPr>
              <a:t>setbase</a:t>
            </a:r>
            <a:r>
              <a:rPr lang="tr-TR" sz="1200" dirty="0">
                <a:latin typeface="Consolas"/>
                <a:ea typeface="Consolas"/>
                <a:cs typeface="Consolas"/>
                <a:sym typeface="Consolas"/>
              </a:rPr>
              <a:t>(16) &lt;&lt; birlik1.kisatamsayi </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&lt;&lt; </a:t>
            </a:r>
            <a:r>
              <a:rPr lang="tr-TR" sz="1200" dirty="0" err="1">
                <a:latin typeface="Consolas"/>
                <a:ea typeface="Consolas"/>
                <a:cs typeface="Consolas"/>
                <a:sym typeface="Consolas"/>
              </a:rPr>
              <a:t>endl</a:t>
            </a:r>
            <a:r>
              <a:rPr lang="tr-TR" sz="1200" dirty="0">
                <a:latin typeface="Consolas"/>
                <a:ea typeface="Consolas"/>
                <a:cs typeface="Consolas"/>
                <a:sym typeface="Consolas"/>
              </a:rPr>
              <a:t>; //3d4f </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a:t>
            </a:r>
            <a:r>
              <a:rPr lang="tr-TR" sz="1200" dirty="0" err="1">
                <a:latin typeface="Consolas"/>
                <a:ea typeface="Consolas"/>
                <a:cs typeface="Consolas"/>
                <a:sym typeface="Consolas"/>
              </a:rPr>
              <a:t>cout</a:t>
            </a:r>
            <a:r>
              <a:rPr lang="tr-TR" sz="1200" dirty="0">
                <a:latin typeface="Consolas"/>
                <a:ea typeface="Consolas"/>
                <a:cs typeface="Consolas"/>
                <a:sym typeface="Consolas"/>
              </a:rPr>
              <a:t> &lt;&lt; "--------------------------------------" &lt;&lt; </a:t>
            </a:r>
            <a:r>
              <a:rPr lang="tr-TR" sz="1200" dirty="0" err="1">
                <a:latin typeface="Consolas"/>
                <a:ea typeface="Consolas"/>
                <a:cs typeface="Consolas"/>
                <a:sym typeface="Consolas"/>
              </a:rPr>
              <a:t>endl</a:t>
            </a:r>
            <a:r>
              <a:rPr lang="tr-TR" sz="1200" dirty="0">
                <a:latin typeface="Consolas"/>
                <a:ea typeface="Consolas"/>
                <a:cs typeface="Consolas"/>
                <a:sym typeface="Consolas"/>
              </a:rPr>
              <a:t>;</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birlik1.bayt=0x00;</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    </a:t>
            </a:r>
            <a:r>
              <a:rPr lang="tr-TR" sz="1200" dirty="0" err="1">
                <a:latin typeface="Consolas"/>
                <a:ea typeface="Consolas"/>
                <a:cs typeface="Consolas"/>
                <a:sym typeface="Consolas"/>
              </a:rPr>
              <a:t>cout</a:t>
            </a:r>
            <a:r>
              <a:rPr lang="tr-TR" sz="1200" dirty="0">
                <a:latin typeface="Consolas"/>
                <a:ea typeface="Consolas"/>
                <a:cs typeface="Consolas"/>
                <a:sym typeface="Consolas"/>
              </a:rPr>
              <a:t> &lt;&lt; "birlik1.tamsayi:" &lt;&lt; </a:t>
            </a:r>
            <a:r>
              <a:rPr lang="tr-TR" sz="1200" dirty="0" err="1">
                <a:latin typeface="Consolas"/>
                <a:ea typeface="Consolas"/>
                <a:cs typeface="Consolas"/>
                <a:sym typeface="Consolas"/>
              </a:rPr>
              <a:t>setbase</a:t>
            </a:r>
            <a:r>
              <a:rPr lang="tr-TR" sz="1200" dirty="0">
                <a:latin typeface="Consolas"/>
                <a:ea typeface="Consolas"/>
                <a:cs typeface="Consolas"/>
                <a:sym typeface="Consolas"/>
              </a:rPr>
              <a:t>(16) &lt;&lt; birlik1.tamsayi; //1b2c3d00</a:t>
            </a:r>
          </a:p>
          <a:p>
            <a:pPr marL="0" lvl="0" indent="0" algn="l" rtl="0">
              <a:lnSpc>
                <a:spcPct val="100000"/>
              </a:lnSpc>
              <a:spcBef>
                <a:spcPts val="0"/>
              </a:spcBef>
              <a:spcAft>
                <a:spcPts val="0"/>
              </a:spcAft>
              <a:buSzPts val="1020"/>
              <a:buNone/>
            </a:pPr>
            <a:r>
              <a:rPr lang="tr-TR" sz="1200" dirty="0">
                <a:latin typeface="Consolas"/>
                <a:ea typeface="Consolas"/>
                <a:cs typeface="Consolas"/>
                <a:sym typeface="Consolas"/>
              </a:rPr>
              <a:t>}</a:t>
            </a:r>
          </a:p>
        </p:txBody>
      </p:sp>
      <p:sp>
        <p:nvSpPr>
          <p:cNvPr id="250" name="Google Shape;250;p12"/>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ts val="1360"/>
              <a:buNone/>
            </a:pPr>
            <a:r>
              <a:rPr lang="tr-TR" sz="1600"/>
              <a:t>Birlikler (unions), pascal dilindeki record case talimatına (statement) benzer. </a:t>
            </a:r>
            <a:endParaRPr/>
          </a:p>
          <a:p>
            <a:pPr marL="0" lvl="0" indent="0" algn="l" rtl="0">
              <a:lnSpc>
                <a:spcPct val="100000"/>
              </a:lnSpc>
              <a:spcBef>
                <a:spcPts val="1000"/>
              </a:spcBef>
              <a:spcAft>
                <a:spcPts val="0"/>
              </a:spcAft>
              <a:buSzPts val="1360"/>
              <a:buNone/>
            </a:pPr>
            <a:r>
              <a:rPr lang="tr-TR" sz="1600">
                <a:solidFill>
                  <a:srgbClr val="0070C0"/>
                </a:solidFill>
              </a:rPr>
              <a:t>Birlik</a:t>
            </a:r>
            <a:r>
              <a:rPr lang="tr-TR" sz="1600"/>
              <a:t> (</a:t>
            </a:r>
            <a:r>
              <a:rPr lang="tr-TR" sz="1600">
                <a:solidFill>
                  <a:srgbClr val="C00000"/>
                </a:solidFill>
              </a:rPr>
              <a:t>union</a:t>
            </a:r>
            <a:r>
              <a:rPr lang="tr-TR" sz="1600"/>
              <a:t>), yapı (struct) gibi tanımlanır. Aralarındaki fark yapı elemanlarının her birine ayrı bellek bölgesi ayrılırken, birlik üyelerinin her biri aynı bellek bölgesini paylaşırlar. </a:t>
            </a:r>
            <a:endParaRPr/>
          </a:p>
          <a:p>
            <a:pPr marL="0" lvl="0" indent="0" algn="l" rtl="0">
              <a:lnSpc>
                <a:spcPct val="100000"/>
              </a:lnSpc>
              <a:spcBef>
                <a:spcPts val="1000"/>
              </a:spcBef>
              <a:spcAft>
                <a:spcPts val="0"/>
              </a:spcAft>
              <a:buSzPts val="1360"/>
              <a:buNone/>
            </a:pPr>
            <a:r>
              <a:rPr lang="tr-TR" sz="1600"/>
              <a:t>Birliğin belek boyutu, elemanlarından en fazla bellek kaplayanı kadardır.</a:t>
            </a:r>
            <a:endParaRPr/>
          </a:p>
          <a:p>
            <a:pPr marL="0" lvl="0" indent="0" algn="l" rtl="0">
              <a:lnSpc>
                <a:spcPct val="100000"/>
              </a:lnSpc>
              <a:spcBef>
                <a:spcPts val="1000"/>
              </a:spcBef>
              <a:spcAft>
                <a:spcPts val="0"/>
              </a:spcAft>
              <a:buSzPts val="1360"/>
              <a:buNone/>
            </a:pPr>
            <a:r>
              <a:rPr lang="tr-TR" sz="1600"/>
              <a:t>Yandaki örnekte 4 byte olan bir tamsayı boyutunda bir birlik tanımlanmıştır. Üyelerinin aynı bellek bölgesini paylaştığı görülmektedir.</a:t>
            </a:r>
            <a:endParaRPr/>
          </a:p>
        </p:txBody>
      </p:sp>
      <p:grpSp>
        <p:nvGrpSpPr>
          <p:cNvPr id="251" name="Google Shape;251;p12"/>
          <p:cNvGrpSpPr/>
          <p:nvPr/>
        </p:nvGrpSpPr>
        <p:grpSpPr>
          <a:xfrm>
            <a:off x="4368034" y="351900"/>
            <a:ext cx="3850986" cy="1873317"/>
            <a:chOff x="4444234" y="359822"/>
            <a:chExt cx="3850986" cy="1873317"/>
          </a:xfrm>
        </p:grpSpPr>
        <p:sp>
          <p:nvSpPr>
            <p:cNvPr id="252" name="Google Shape;252;p12"/>
            <p:cNvSpPr txBox="1"/>
            <p:nvPr/>
          </p:nvSpPr>
          <p:spPr>
            <a:xfrm>
              <a:off x="4444234" y="362756"/>
              <a:ext cx="670376" cy="24622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tr-TR" sz="1000">
                  <a:solidFill>
                    <a:srgbClr val="0000CC"/>
                  </a:solidFill>
                  <a:latin typeface="Cambria"/>
                  <a:ea typeface="Cambria"/>
                  <a:cs typeface="Cambria"/>
                  <a:sym typeface="Cambria"/>
                </a:rPr>
                <a:t>Adresler</a:t>
              </a:r>
              <a:endParaRPr/>
            </a:p>
          </p:txBody>
        </p:sp>
        <p:grpSp>
          <p:nvGrpSpPr>
            <p:cNvPr id="253" name="Google Shape;253;p12"/>
            <p:cNvGrpSpPr/>
            <p:nvPr/>
          </p:nvGrpSpPr>
          <p:grpSpPr>
            <a:xfrm>
              <a:off x="4461871" y="886091"/>
              <a:ext cx="1100729" cy="270921"/>
              <a:chOff x="5814421" y="619815"/>
              <a:chExt cx="1100729" cy="270921"/>
            </a:xfrm>
          </p:grpSpPr>
          <p:sp>
            <p:nvSpPr>
              <p:cNvPr id="254" name="Google Shape;254;p12"/>
              <p:cNvSpPr txBox="1"/>
              <p:nvPr/>
            </p:nvSpPr>
            <p:spPr>
              <a:xfrm>
                <a:off x="5814421" y="619815"/>
                <a:ext cx="652743"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5FFE71</a:t>
                </a:r>
                <a:endParaRPr/>
              </a:p>
            </p:txBody>
          </p:sp>
          <p:sp>
            <p:nvSpPr>
              <p:cNvPr id="255" name="Google Shape;255;p12"/>
              <p:cNvSpPr/>
              <p:nvPr/>
            </p:nvSpPr>
            <p:spPr>
              <a:xfrm>
                <a:off x="6493252" y="630304"/>
                <a:ext cx="421898" cy="260432"/>
              </a:xfrm>
              <a:prstGeom prst="roundRect">
                <a:avLst>
                  <a:gd name="adj" fmla="val 5379"/>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400">
                    <a:solidFill>
                      <a:srgbClr val="C00000"/>
                    </a:solidFill>
                    <a:latin typeface="Cambria"/>
                    <a:ea typeface="Cambria"/>
                    <a:cs typeface="Cambria"/>
                    <a:sym typeface="Cambria"/>
                  </a:rPr>
                  <a:t>3d</a:t>
                </a:r>
                <a:endParaRPr/>
              </a:p>
            </p:txBody>
          </p:sp>
        </p:grpSp>
        <p:grpSp>
          <p:nvGrpSpPr>
            <p:cNvPr id="256" name="Google Shape;256;p12"/>
            <p:cNvGrpSpPr/>
            <p:nvPr/>
          </p:nvGrpSpPr>
          <p:grpSpPr>
            <a:xfrm>
              <a:off x="4461869" y="1159091"/>
              <a:ext cx="1100731" cy="279364"/>
              <a:chOff x="5814419" y="630304"/>
              <a:chExt cx="1100731" cy="279364"/>
            </a:xfrm>
          </p:grpSpPr>
          <p:sp>
            <p:nvSpPr>
              <p:cNvPr id="257" name="Google Shape;257;p12"/>
              <p:cNvSpPr txBox="1"/>
              <p:nvPr/>
            </p:nvSpPr>
            <p:spPr>
              <a:xfrm>
                <a:off x="5814419" y="648058"/>
                <a:ext cx="652743"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5FFE72</a:t>
                </a:r>
                <a:endParaRPr/>
              </a:p>
            </p:txBody>
          </p:sp>
          <p:sp>
            <p:nvSpPr>
              <p:cNvPr id="258" name="Google Shape;258;p12"/>
              <p:cNvSpPr/>
              <p:nvPr/>
            </p:nvSpPr>
            <p:spPr>
              <a:xfrm>
                <a:off x="6493252" y="630304"/>
                <a:ext cx="421898" cy="260432"/>
              </a:xfrm>
              <a:prstGeom prst="roundRect">
                <a:avLst>
                  <a:gd name="adj" fmla="val 5379"/>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400">
                    <a:solidFill>
                      <a:srgbClr val="C00000"/>
                    </a:solidFill>
                    <a:latin typeface="Cambria"/>
                    <a:ea typeface="Cambria"/>
                    <a:cs typeface="Cambria"/>
                    <a:sym typeface="Cambria"/>
                  </a:rPr>
                  <a:t>2c</a:t>
                </a:r>
                <a:endParaRPr/>
              </a:p>
            </p:txBody>
          </p:sp>
        </p:grpSp>
        <p:grpSp>
          <p:nvGrpSpPr>
            <p:cNvPr id="259" name="Google Shape;259;p12"/>
            <p:cNvGrpSpPr/>
            <p:nvPr/>
          </p:nvGrpSpPr>
          <p:grpSpPr>
            <a:xfrm>
              <a:off x="4461870" y="1427362"/>
              <a:ext cx="1100730" cy="269857"/>
              <a:chOff x="5814420" y="630304"/>
              <a:chExt cx="1100730" cy="269857"/>
            </a:xfrm>
          </p:grpSpPr>
          <p:sp>
            <p:nvSpPr>
              <p:cNvPr id="260" name="Google Shape;260;p12"/>
              <p:cNvSpPr txBox="1"/>
              <p:nvPr/>
            </p:nvSpPr>
            <p:spPr>
              <a:xfrm>
                <a:off x="5814420" y="638551"/>
                <a:ext cx="652743"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5FFE73</a:t>
                </a:r>
                <a:endParaRPr/>
              </a:p>
            </p:txBody>
          </p:sp>
          <p:sp>
            <p:nvSpPr>
              <p:cNvPr id="261" name="Google Shape;261;p12"/>
              <p:cNvSpPr/>
              <p:nvPr/>
            </p:nvSpPr>
            <p:spPr>
              <a:xfrm>
                <a:off x="6493252" y="630304"/>
                <a:ext cx="421898" cy="260432"/>
              </a:xfrm>
              <a:prstGeom prst="roundRect">
                <a:avLst>
                  <a:gd name="adj" fmla="val 5379"/>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400">
                    <a:solidFill>
                      <a:srgbClr val="C00000"/>
                    </a:solidFill>
                    <a:latin typeface="Cambria"/>
                    <a:ea typeface="Cambria"/>
                    <a:cs typeface="Cambria"/>
                    <a:sym typeface="Cambria"/>
                  </a:rPr>
                  <a:t>1b</a:t>
                </a:r>
                <a:endParaRPr/>
              </a:p>
            </p:txBody>
          </p:sp>
        </p:grpSp>
        <p:grpSp>
          <p:nvGrpSpPr>
            <p:cNvPr id="262" name="Google Shape;262;p12"/>
            <p:cNvGrpSpPr/>
            <p:nvPr/>
          </p:nvGrpSpPr>
          <p:grpSpPr>
            <a:xfrm>
              <a:off x="4467221" y="627605"/>
              <a:ext cx="1095379" cy="261951"/>
              <a:chOff x="5819771" y="628785"/>
              <a:chExt cx="1095379" cy="261951"/>
            </a:xfrm>
          </p:grpSpPr>
          <p:sp>
            <p:nvSpPr>
              <p:cNvPr id="263" name="Google Shape;263;p12"/>
              <p:cNvSpPr txBox="1"/>
              <p:nvPr/>
            </p:nvSpPr>
            <p:spPr>
              <a:xfrm>
                <a:off x="5819771" y="628785"/>
                <a:ext cx="652743"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5FFE70</a:t>
                </a:r>
                <a:endParaRPr/>
              </a:p>
            </p:txBody>
          </p:sp>
          <p:sp>
            <p:nvSpPr>
              <p:cNvPr id="264" name="Google Shape;264;p12"/>
              <p:cNvSpPr/>
              <p:nvPr/>
            </p:nvSpPr>
            <p:spPr>
              <a:xfrm>
                <a:off x="6493252" y="630304"/>
                <a:ext cx="421898" cy="260432"/>
              </a:xfrm>
              <a:prstGeom prst="roundRect">
                <a:avLst>
                  <a:gd name="adj" fmla="val 5379"/>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400">
                    <a:solidFill>
                      <a:srgbClr val="C00000"/>
                    </a:solidFill>
                    <a:latin typeface="Cambria"/>
                    <a:ea typeface="Cambria"/>
                    <a:cs typeface="Cambria"/>
                    <a:sym typeface="Cambria"/>
                  </a:rPr>
                  <a:t>4f</a:t>
                </a:r>
                <a:endParaRPr/>
              </a:p>
            </p:txBody>
          </p:sp>
        </p:grpSp>
        <p:sp>
          <p:nvSpPr>
            <p:cNvPr id="265" name="Google Shape;265;p12"/>
            <p:cNvSpPr txBox="1"/>
            <p:nvPr/>
          </p:nvSpPr>
          <p:spPr>
            <a:xfrm>
              <a:off x="5015879" y="359822"/>
              <a:ext cx="670376" cy="24622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tr-TR" sz="1000">
                  <a:solidFill>
                    <a:srgbClr val="0000CC"/>
                  </a:solidFill>
                  <a:latin typeface="Cambria"/>
                  <a:ea typeface="Cambria"/>
                  <a:cs typeface="Cambria"/>
                  <a:sym typeface="Cambria"/>
                </a:rPr>
                <a:t>Değerler</a:t>
              </a:r>
              <a:endParaRPr/>
            </a:p>
          </p:txBody>
        </p:sp>
        <p:grpSp>
          <p:nvGrpSpPr>
            <p:cNvPr id="266" name="Google Shape;266;p12"/>
            <p:cNvGrpSpPr/>
            <p:nvPr/>
          </p:nvGrpSpPr>
          <p:grpSpPr>
            <a:xfrm>
              <a:off x="4461868" y="1694144"/>
              <a:ext cx="1100732" cy="271035"/>
              <a:chOff x="5814418" y="630304"/>
              <a:chExt cx="1100732" cy="271035"/>
            </a:xfrm>
          </p:grpSpPr>
          <p:sp>
            <p:nvSpPr>
              <p:cNvPr id="267" name="Google Shape;267;p12"/>
              <p:cNvSpPr txBox="1"/>
              <p:nvPr/>
            </p:nvSpPr>
            <p:spPr>
              <a:xfrm>
                <a:off x="5814418" y="639729"/>
                <a:ext cx="652743"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5FFE74</a:t>
                </a:r>
                <a:endParaRPr/>
              </a:p>
            </p:txBody>
          </p:sp>
          <p:sp>
            <p:nvSpPr>
              <p:cNvPr id="268" name="Google Shape;268;p12"/>
              <p:cNvSpPr/>
              <p:nvPr/>
            </p:nvSpPr>
            <p:spPr>
              <a:xfrm>
                <a:off x="6493252" y="630304"/>
                <a:ext cx="421898" cy="260432"/>
              </a:xfrm>
              <a:prstGeom prst="roundRect">
                <a:avLst>
                  <a:gd name="adj" fmla="val 5379"/>
                </a:avLst>
              </a:prstGeom>
              <a:solidFill>
                <a:srgbClr val="E1DFDF"/>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400">
                    <a:solidFill>
                      <a:srgbClr val="C00000"/>
                    </a:solidFill>
                    <a:latin typeface="Cambria"/>
                    <a:ea typeface="Cambria"/>
                    <a:cs typeface="Cambria"/>
                    <a:sym typeface="Cambria"/>
                  </a:rPr>
                  <a:t>…</a:t>
                </a:r>
                <a:endParaRPr/>
              </a:p>
            </p:txBody>
          </p:sp>
        </p:grpSp>
        <p:grpSp>
          <p:nvGrpSpPr>
            <p:cNvPr id="269" name="Google Shape;269;p12"/>
            <p:cNvGrpSpPr/>
            <p:nvPr/>
          </p:nvGrpSpPr>
          <p:grpSpPr>
            <a:xfrm>
              <a:off x="4461867" y="1963511"/>
              <a:ext cx="1100733" cy="269628"/>
              <a:chOff x="5814417" y="630304"/>
              <a:chExt cx="1100733" cy="269628"/>
            </a:xfrm>
          </p:grpSpPr>
          <p:sp>
            <p:nvSpPr>
              <p:cNvPr id="270" name="Google Shape;270;p12"/>
              <p:cNvSpPr txBox="1"/>
              <p:nvPr/>
            </p:nvSpPr>
            <p:spPr>
              <a:xfrm>
                <a:off x="5814417" y="638322"/>
                <a:ext cx="652743"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5FFE75</a:t>
                </a:r>
                <a:endParaRPr/>
              </a:p>
            </p:txBody>
          </p:sp>
          <p:sp>
            <p:nvSpPr>
              <p:cNvPr id="271" name="Google Shape;271;p12"/>
              <p:cNvSpPr/>
              <p:nvPr/>
            </p:nvSpPr>
            <p:spPr>
              <a:xfrm>
                <a:off x="6493252" y="630304"/>
                <a:ext cx="421898" cy="260432"/>
              </a:xfrm>
              <a:prstGeom prst="roundRect">
                <a:avLst>
                  <a:gd name="adj" fmla="val 5379"/>
                </a:avLst>
              </a:prstGeom>
              <a:solidFill>
                <a:srgbClr val="E1DFDF"/>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400">
                    <a:solidFill>
                      <a:srgbClr val="C00000"/>
                    </a:solidFill>
                    <a:latin typeface="Cambria"/>
                    <a:ea typeface="Cambria"/>
                    <a:cs typeface="Cambria"/>
                    <a:sym typeface="Cambria"/>
                  </a:rPr>
                  <a:t>…</a:t>
                </a:r>
                <a:endParaRPr/>
              </a:p>
            </p:txBody>
          </p:sp>
        </p:grpSp>
        <p:sp>
          <p:nvSpPr>
            <p:cNvPr id="272" name="Google Shape;272;p12"/>
            <p:cNvSpPr/>
            <p:nvPr/>
          </p:nvSpPr>
          <p:spPr>
            <a:xfrm>
              <a:off x="5622419" y="612558"/>
              <a:ext cx="126437" cy="246221"/>
            </a:xfrm>
            <a:prstGeom prst="rightBrace">
              <a:avLst>
                <a:gd name="adj1" fmla="val 8333"/>
                <a:gd name="adj2" fmla="val 47562"/>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mbria"/>
                <a:ea typeface="Cambria"/>
                <a:cs typeface="Cambria"/>
                <a:sym typeface="Cambria"/>
              </a:endParaRPr>
            </a:p>
          </p:txBody>
        </p:sp>
        <p:sp>
          <p:nvSpPr>
            <p:cNvPr id="273" name="Google Shape;273;p12"/>
            <p:cNvSpPr txBox="1"/>
            <p:nvPr/>
          </p:nvSpPr>
          <p:spPr>
            <a:xfrm>
              <a:off x="5695481" y="612558"/>
              <a:ext cx="152477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000">
                  <a:solidFill>
                    <a:schemeClr val="dk1"/>
                  </a:solidFill>
                  <a:latin typeface="Consolas"/>
                  <a:ea typeface="Consolas"/>
                  <a:cs typeface="Consolas"/>
                  <a:sym typeface="Consolas"/>
                </a:rPr>
                <a:t>tamsayiBirligi.byte</a:t>
              </a:r>
              <a:endParaRPr sz="1000">
                <a:solidFill>
                  <a:schemeClr val="dk1"/>
                </a:solidFill>
                <a:latin typeface="Cambria"/>
                <a:ea typeface="Cambria"/>
                <a:cs typeface="Cambria"/>
                <a:sym typeface="Cambria"/>
              </a:endParaRPr>
            </a:p>
          </p:txBody>
        </p:sp>
        <p:sp>
          <p:nvSpPr>
            <p:cNvPr id="274" name="Google Shape;274;p12"/>
            <p:cNvSpPr/>
            <p:nvPr/>
          </p:nvSpPr>
          <p:spPr>
            <a:xfrm>
              <a:off x="5856001" y="603732"/>
              <a:ext cx="196658" cy="540579"/>
            </a:xfrm>
            <a:prstGeom prst="rightBrace">
              <a:avLst>
                <a:gd name="adj1" fmla="val 8333"/>
                <a:gd name="adj2" fmla="val 5235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mbria"/>
                <a:ea typeface="Cambria"/>
                <a:cs typeface="Cambria"/>
                <a:sym typeface="Cambria"/>
              </a:endParaRPr>
            </a:p>
          </p:txBody>
        </p:sp>
        <p:sp>
          <p:nvSpPr>
            <p:cNvPr id="275" name="Google Shape;275;p12"/>
            <p:cNvSpPr txBox="1"/>
            <p:nvPr/>
          </p:nvSpPr>
          <p:spPr>
            <a:xfrm>
              <a:off x="6016608" y="766445"/>
              <a:ext cx="205131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000">
                  <a:solidFill>
                    <a:schemeClr val="dk1"/>
                  </a:solidFill>
                  <a:latin typeface="Consolas"/>
                  <a:ea typeface="Consolas"/>
                  <a:cs typeface="Consolas"/>
                  <a:sym typeface="Consolas"/>
                </a:rPr>
                <a:t>tamsayiBirligi.kisatamsayi</a:t>
              </a:r>
              <a:endParaRPr sz="1000">
                <a:solidFill>
                  <a:schemeClr val="dk1"/>
                </a:solidFill>
                <a:latin typeface="Cambria"/>
                <a:ea typeface="Cambria"/>
                <a:cs typeface="Cambria"/>
                <a:sym typeface="Cambria"/>
              </a:endParaRPr>
            </a:p>
          </p:txBody>
        </p:sp>
        <p:sp>
          <p:nvSpPr>
            <p:cNvPr id="276" name="Google Shape;276;p12"/>
            <p:cNvSpPr/>
            <p:nvPr/>
          </p:nvSpPr>
          <p:spPr>
            <a:xfrm>
              <a:off x="6078747" y="603732"/>
              <a:ext cx="196658" cy="1063834"/>
            </a:xfrm>
            <a:prstGeom prst="rightBrace">
              <a:avLst>
                <a:gd name="adj1" fmla="val 8333"/>
                <a:gd name="adj2" fmla="val 50000"/>
              </a:avLst>
            </a:prstGeom>
            <a:noFill/>
            <a:ln w="952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mbria"/>
                <a:ea typeface="Cambria"/>
                <a:cs typeface="Cambria"/>
                <a:sym typeface="Cambria"/>
              </a:endParaRPr>
            </a:p>
          </p:txBody>
        </p:sp>
        <p:sp>
          <p:nvSpPr>
            <p:cNvPr id="277" name="Google Shape;277;p12"/>
            <p:cNvSpPr txBox="1"/>
            <p:nvPr/>
          </p:nvSpPr>
          <p:spPr>
            <a:xfrm>
              <a:off x="6243904" y="995387"/>
              <a:ext cx="2051316"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000">
                  <a:solidFill>
                    <a:schemeClr val="dk1"/>
                  </a:solidFill>
                  <a:latin typeface="Consolas"/>
                  <a:ea typeface="Consolas"/>
                  <a:cs typeface="Consolas"/>
                  <a:sym typeface="Consolas"/>
                </a:rPr>
                <a:t>tamsayiBirligi.bytelar</a:t>
              </a:r>
              <a:endParaRPr sz="1000">
                <a:solidFill>
                  <a:schemeClr val="dk1"/>
                </a:solidFill>
                <a:latin typeface="Cambria"/>
                <a:ea typeface="Cambria"/>
                <a:cs typeface="Cambria"/>
                <a:sym typeface="Cambria"/>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3"/>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Cambria"/>
              <a:buNone/>
            </a:pPr>
            <a:r>
              <a:rPr lang="tr-TR"/>
              <a:t>DINLEDIĞINIZ IÇIN TEŞEKKÜR EDERIM.</a:t>
            </a:r>
            <a:endParaRPr/>
          </a:p>
        </p:txBody>
      </p:sp>
      <p:sp>
        <p:nvSpPr>
          <p:cNvPr id="283" name="Google Shape;283;p13"/>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700"/>
              <a:buNone/>
            </a:pPr>
            <a:r>
              <a:rPr lang="tr-TR">
                <a:solidFill>
                  <a:srgbClr val="7F7F7F"/>
                </a:solidFill>
              </a:rPr>
              <a:t>İlhan ÖZKAN, hoydabre@gmail.com</a:t>
            </a:r>
            <a:br>
              <a:rPr lang="tr-TR">
                <a:solidFill>
                  <a:srgbClr val="7F7F7F"/>
                </a:solidFill>
              </a:rPr>
            </a:br>
            <a:r>
              <a:rPr lang="tr-TR">
                <a:solidFill>
                  <a:srgbClr val="7F7F7F"/>
                </a:solidFill>
              </a:rPr>
              <a:t>Elektronik Yüksek Mühendisi</a:t>
            </a:r>
            <a:br>
              <a:rPr lang="tr-TR">
                <a:solidFill>
                  <a:srgbClr val="7F7F7F"/>
                </a:solidFill>
              </a:rPr>
            </a:br>
            <a:r>
              <a:rPr lang="tr-TR">
                <a:solidFill>
                  <a:srgbClr val="7F7F7F"/>
                </a:solidFill>
              </a:rPr>
              <a:t>Mayıs 2020</a:t>
            </a:r>
            <a:endParaRPr>
              <a:solidFill>
                <a:srgbClr val="7F7F7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B050"/>
                </a:solidFill>
              </a:rPr>
              <a:t>yapısal (</a:t>
            </a:r>
            <a:r>
              <a:rPr lang="tr-TR" dirty="0" err="1">
                <a:solidFill>
                  <a:srgbClr val="00B050"/>
                </a:solidFill>
              </a:rPr>
              <a:t>structural</a:t>
            </a:r>
            <a:r>
              <a:rPr lang="tr-TR" dirty="0">
                <a:solidFill>
                  <a:srgbClr val="00B050"/>
                </a:solidFill>
              </a:rPr>
              <a:t>) programlama nedir?</a:t>
            </a:r>
          </a:p>
        </p:txBody>
      </p:sp>
      <p:sp>
        <p:nvSpPr>
          <p:cNvPr id="3" name="İçerik Yer Tutucusu 2"/>
          <p:cNvSpPr>
            <a:spLocks noGrp="1"/>
          </p:cNvSpPr>
          <p:nvPr>
            <p:ph sz="half" idx="1"/>
          </p:nvPr>
        </p:nvSpPr>
        <p:spPr/>
        <p:txBody>
          <a:bodyPr>
            <a:normAutofit fontScale="77500" lnSpcReduction="20000"/>
          </a:bodyPr>
          <a:lstStyle/>
          <a:p>
            <a:pPr marL="0" indent="0" algn="ctr">
              <a:buNone/>
            </a:pPr>
            <a:r>
              <a:rPr lang="tr-TR" b="1" dirty="0"/>
              <a:t>Yapısal programlama, ana fonksiyondan başlayarak tanımlanan fonksiyonların birbirlerini çağırmasıyla yapılır.</a:t>
            </a:r>
            <a:br>
              <a:rPr lang="tr-TR" b="1" dirty="0"/>
            </a:br>
            <a:endParaRPr lang="tr-TR" b="1" dirty="0"/>
          </a:p>
          <a:p>
            <a:pPr marL="0" indent="0">
              <a:buNone/>
            </a:pPr>
            <a:r>
              <a:rPr lang="tr-TR" dirty="0"/>
              <a:t>Programın ana çerçevesi:</a:t>
            </a:r>
          </a:p>
          <a:p>
            <a:pPr marL="273050" indent="-273050">
              <a:buFont typeface="+mj-lt"/>
              <a:buAutoNum type="arabicPeriod"/>
            </a:pPr>
            <a:r>
              <a:rPr lang="tr-TR" dirty="0">
                <a:highlight>
                  <a:srgbClr val="FFFF00"/>
                </a:highlight>
              </a:rPr>
              <a:t>İlk olarak </a:t>
            </a:r>
            <a:r>
              <a:rPr lang="tr-TR" dirty="0">
                <a:solidFill>
                  <a:srgbClr val="0070C0"/>
                </a:solidFill>
                <a:highlight>
                  <a:srgbClr val="FFFF00"/>
                </a:highlight>
              </a:rPr>
              <a:t>Ana fonksiyon </a:t>
            </a:r>
            <a:r>
              <a:rPr lang="tr-TR" dirty="0">
                <a:highlight>
                  <a:srgbClr val="FFFF00"/>
                </a:highlight>
              </a:rPr>
              <a:t>(</a:t>
            </a:r>
            <a:r>
              <a:rPr lang="tr-TR" dirty="0">
                <a:solidFill>
                  <a:srgbClr val="C00000"/>
                </a:solidFill>
                <a:highlight>
                  <a:srgbClr val="FFFF00"/>
                </a:highlight>
              </a:rPr>
              <a:t>main function</a:t>
            </a:r>
            <a:r>
              <a:rPr lang="tr-TR" dirty="0">
                <a:highlight>
                  <a:srgbClr val="FFFF00"/>
                </a:highlight>
              </a:rPr>
              <a:t>) tanımlanır. </a:t>
            </a:r>
          </a:p>
          <a:p>
            <a:pPr marL="273050" indent="-273050">
              <a:buFont typeface="+mj-lt"/>
              <a:buAutoNum type="arabicPeriod"/>
            </a:pPr>
            <a:r>
              <a:rPr lang="tr-TR" dirty="0">
                <a:highlight>
                  <a:srgbClr val="FFFF00"/>
                </a:highlight>
              </a:rPr>
              <a:t>Her bir fonksiyonda önce </a:t>
            </a:r>
            <a:r>
              <a:rPr lang="tr-TR" dirty="0">
                <a:solidFill>
                  <a:srgbClr val="0070C0"/>
                </a:solidFill>
                <a:highlight>
                  <a:srgbClr val="FFFF00"/>
                </a:highlight>
              </a:rPr>
              <a:t>veri yapıları </a:t>
            </a:r>
            <a:r>
              <a:rPr lang="tr-TR" dirty="0">
                <a:highlight>
                  <a:srgbClr val="FFFF00"/>
                </a:highlight>
              </a:rPr>
              <a:t>(</a:t>
            </a:r>
            <a:r>
              <a:rPr lang="tr-TR" dirty="0">
                <a:solidFill>
                  <a:srgbClr val="C00000"/>
                </a:solidFill>
                <a:highlight>
                  <a:srgbClr val="FFFF00"/>
                </a:highlight>
              </a:rPr>
              <a:t>data structure</a:t>
            </a:r>
            <a:r>
              <a:rPr lang="tr-TR" dirty="0">
                <a:highlight>
                  <a:srgbClr val="FFFF00"/>
                </a:highlight>
              </a:rPr>
              <a:t>)</a:t>
            </a:r>
            <a:r>
              <a:rPr lang="tr-TR" dirty="0">
                <a:solidFill>
                  <a:srgbClr val="0070C0"/>
                </a:solidFill>
                <a:highlight>
                  <a:srgbClr val="FFFF00"/>
                </a:highlight>
              </a:rPr>
              <a:t> tanımlanır </a:t>
            </a:r>
          </a:p>
          <a:p>
            <a:pPr marL="273050" indent="-273050">
              <a:buFont typeface="+mj-lt"/>
              <a:buAutoNum type="arabicPeriod"/>
            </a:pPr>
            <a:r>
              <a:rPr lang="tr-TR" dirty="0">
                <a:highlight>
                  <a:srgbClr val="FFFF00"/>
                </a:highlight>
              </a:rPr>
              <a:t>Her fonksiyonda bu veri yapılarını işleyen kontrol yapıları kodlanır.</a:t>
            </a:r>
            <a:br>
              <a:rPr lang="tr-TR" dirty="0">
                <a:highlight>
                  <a:srgbClr val="FFFF00"/>
                </a:highlight>
              </a:rPr>
            </a:br>
            <a:endParaRPr lang="tr-TR" dirty="0">
              <a:highlight>
                <a:srgbClr val="FFFF00"/>
              </a:highlight>
            </a:endParaRPr>
          </a:p>
          <a:p>
            <a:pPr marL="273050" indent="-273050">
              <a:buFont typeface="+mj-lt"/>
              <a:buAutoNum type="arabicPeriod"/>
            </a:pPr>
            <a:endParaRPr lang="tr-TR" dirty="0"/>
          </a:p>
          <a:p>
            <a:pPr marL="0" indent="0" algn="ctr">
              <a:buNone/>
            </a:pPr>
            <a:r>
              <a:rPr lang="tr-TR" b="1" dirty="0"/>
              <a:t>Yapısal programlamada veri ile bunu işleyen yapılar birbirinden ayrıdır.</a:t>
            </a:r>
          </a:p>
          <a:p>
            <a:endParaRPr lang="tr-TR" dirty="0"/>
          </a:p>
        </p:txBody>
      </p:sp>
      <p:sp>
        <p:nvSpPr>
          <p:cNvPr id="4" name="İçerik Yer Tutucusu 3"/>
          <p:cNvSpPr>
            <a:spLocks noGrp="1"/>
          </p:cNvSpPr>
          <p:nvPr>
            <p:ph sz="half" idx="2"/>
          </p:nvPr>
        </p:nvSpPr>
        <p:spPr/>
        <p:txBody>
          <a:bodyPr>
            <a:normAutofit fontScale="77500" lnSpcReduction="20000"/>
          </a:bodyPr>
          <a:lstStyle/>
          <a:p>
            <a:pPr marL="0" indent="0">
              <a:buNone/>
            </a:pPr>
            <a:r>
              <a:rPr lang="tr-TR" b="1" dirty="0">
                <a:solidFill>
                  <a:srgbClr val="0070C0"/>
                </a:solidFill>
              </a:rPr>
              <a:t>Veri yapıları </a:t>
            </a:r>
            <a:r>
              <a:rPr lang="tr-TR" b="1" dirty="0"/>
              <a:t>(</a:t>
            </a:r>
            <a:r>
              <a:rPr lang="tr-TR" b="1" dirty="0">
                <a:solidFill>
                  <a:srgbClr val="C00000"/>
                </a:solidFill>
              </a:rPr>
              <a:t>data </a:t>
            </a:r>
            <a:r>
              <a:rPr lang="tr-TR" b="1" dirty="0" err="1">
                <a:solidFill>
                  <a:srgbClr val="C00000"/>
                </a:solidFill>
              </a:rPr>
              <a:t>structures</a:t>
            </a:r>
            <a:r>
              <a:rPr lang="tr-TR" b="1" dirty="0"/>
              <a:t>) yada yeni ismiyle </a:t>
            </a:r>
            <a:r>
              <a:rPr lang="tr-TR" b="1" dirty="0">
                <a:solidFill>
                  <a:srgbClr val="0070C0"/>
                </a:solidFill>
              </a:rPr>
              <a:t>koleksiyonlar</a:t>
            </a:r>
            <a:r>
              <a:rPr lang="tr-TR" b="1" dirty="0"/>
              <a:t> (</a:t>
            </a:r>
            <a:r>
              <a:rPr lang="tr-TR" b="1" dirty="0" err="1">
                <a:solidFill>
                  <a:srgbClr val="C00000"/>
                </a:solidFill>
              </a:rPr>
              <a:t>collections</a:t>
            </a:r>
            <a:r>
              <a:rPr lang="tr-TR" b="1" dirty="0"/>
              <a:t>);</a:t>
            </a:r>
          </a:p>
          <a:p>
            <a:r>
              <a:rPr lang="tr-TR" dirty="0">
                <a:solidFill>
                  <a:srgbClr val="0070C0"/>
                </a:solidFill>
                <a:highlight>
                  <a:srgbClr val="FFFF00"/>
                </a:highlight>
              </a:rPr>
              <a:t>Değişken</a:t>
            </a:r>
            <a:r>
              <a:rPr lang="tr-TR" dirty="0">
                <a:highlight>
                  <a:srgbClr val="FFFF00"/>
                </a:highlight>
              </a:rPr>
              <a:t> (</a:t>
            </a:r>
            <a:r>
              <a:rPr lang="tr-TR" dirty="0" err="1">
                <a:highlight>
                  <a:srgbClr val="FFFF00"/>
                </a:highlight>
              </a:rPr>
              <a:t>variable</a:t>
            </a:r>
            <a:r>
              <a:rPr lang="tr-TR" dirty="0">
                <a:highlight>
                  <a:srgbClr val="FFFF00"/>
                </a:highlight>
              </a:rPr>
              <a:t>)</a:t>
            </a:r>
            <a:r>
              <a:rPr lang="tr-TR" dirty="0"/>
              <a:t>, </a:t>
            </a:r>
            <a:r>
              <a:rPr lang="tr-TR" dirty="0">
                <a:solidFill>
                  <a:srgbClr val="0070C0"/>
                </a:solidFill>
              </a:rPr>
              <a:t>Dizi</a:t>
            </a:r>
            <a:r>
              <a:rPr lang="tr-TR" dirty="0"/>
              <a:t> (</a:t>
            </a:r>
            <a:r>
              <a:rPr lang="tr-TR" dirty="0" err="1"/>
              <a:t>array</a:t>
            </a:r>
            <a:r>
              <a:rPr lang="tr-TR" dirty="0"/>
              <a:t>), </a:t>
            </a:r>
            <a:r>
              <a:rPr lang="tr-TR" dirty="0">
                <a:solidFill>
                  <a:srgbClr val="0070C0"/>
                </a:solidFill>
              </a:rPr>
              <a:t>Liste</a:t>
            </a:r>
            <a:r>
              <a:rPr lang="tr-TR" dirty="0"/>
              <a:t> (</a:t>
            </a:r>
            <a:r>
              <a:rPr lang="tr-TR" dirty="0" err="1"/>
              <a:t>list</a:t>
            </a:r>
            <a:r>
              <a:rPr lang="tr-TR" dirty="0"/>
              <a:t>), </a:t>
            </a:r>
            <a:r>
              <a:rPr lang="tr-TR" dirty="0">
                <a:solidFill>
                  <a:srgbClr val="0070C0"/>
                </a:solidFill>
              </a:rPr>
              <a:t>Yığın</a:t>
            </a:r>
            <a:r>
              <a:rPr lang="tr-TR" dirty="0"/>
              <a:t> (</a:t>
            </a:r>
            <a:r>
              <a:rPr lang="tr-TR" dirty="0" err="1"/>
              <a:t>stack</a:t>
            </a:r>
            <a:r>
              <a:rPr lang="tr-TR" dirty="0"/>
              <a:t>), </a:t>
            </a:r>
            <a:r>
              <a:rPr lang="tr-TR" dirty="0">
                <a:solidFill>
                  <a:srgbClr val="0070C0"/>
                </a:solidFill>
              </a:rPr>
              <a:t>Kuyruk</a:t>
            </a:r>
            <a:r>
              <a:rPr lang="tr-TR" dirty="0"/>
              <a:t> (</a:t>
            </a:r>
            <a:r>
              <a:rPr lang="tr-TR" dirty="0" err="1"/>
              <a:t>queue</a:t>
            </a:r>
            <a:r>
              <a:rPr lang="tr-TR" dirty="0"/>
              <a:t>), </a:t>
            </a:r>
            <a:r>
              <a:rPr lang="tr-TR" dirty="0">
                <a:solidFill>
                  <a:srgbClr val="0070C0"/>
                </a:solidFill>
              </a:rPr>
              <a:t>Ağaç</a:t>
            </a:r>
            <a:r>
              <a:rPr lang="tr-TR" dirty="0"/>
              <a:t> (</a:t>
            </a:r>
            <a:r>
              <a:rPr lang="tr-TR" dirty="0" err="1"/>
              <a:t>tree</a:t>
            </a:r>
            <a:r>
              <a:rPr lang="tr-TR" dirty="0"/>
              <a:t>), </a:t>
            </a:r>
            <a:r>
              <a:rPr lang="tr-TR" dirty="0">
                <a:solidFill>
                  <a:srgbClr val="0070C0"/>
                </a:solidFill>
              </a:rPr>
              <a:t>Sözlük</a:t>
            </a:r>
            <a:r>
              <a:rPr lang="tr-TR" dirty="0"/>
              <a:t> (</a:t>
            </a:r>
            <a:r>
              <a:rPr lang="tr-TR" dirty="0" err="1"/>
              <a:t>dictionary</a:t>
            </a:r>
            <a:r>
              <a:rPr lang="tr-TR" dirty="0"/>
              <a:t>).</a:t>
            </a:r>
          </a:p>
          <a:p>
            <a:r>
              <a:rPr lang="tr-TR" dirty="0"/>
              <a:t>Günümüzde </a:t>
            </a:r>
            <a:r>
              <a:rPr lang="tr-TR" dirty="0">
                <a:solidFill>
                  <a:srgbClr val="0070C0"/>
                </a:solidFill>
              </a:rPr>
              <a:t>XML Belgesi </a:t>
            </a:r>
            <a:r>
              <a:rPr lang="tr-TR" dirty="0"/>
              <a:t>(</a:t>
            </a:r>
            <a:r>
              <a:rPr lang="tr-TR" dirty="0">
                <a:solidFill>
                  <a:srgbClr val="C00000"/>
                </a:solidFill>
              </a:rPr>
              <a:t>XML </a:t>
            </a:r>
            <a:r>
              <a:rPr lang="tr-TR" dirty="0" err="1">
                <a:solidFill>
                  <a:srgbClr val="C00000"/>
                </a:solidFill>
              </a:rPr>
              <a:t>document</a:t>
            </a:r>
            <a:r>
              <a:rPr lang="tr-TR" dirty="0"/>
              <a:t>), </a:t>
            </a:r>
            <a:r>
              <a:rPr lang="tr-TR" dirty="0">
                <a:solidFill>
                  <a:srgbClr val="0070C0"/>
                </a:solidFill>
              </a:rPr>
              <a:t>Nesne Grafiği</a:t>
            </a:r>
            <a:r>
              <a:rPr lang="tr-TR" dirty="0"/>
              <a:t> (</a:t>
            </a:r>
            <a:r>
              <a:rPr lang="tr-TR" dirty="0">
                <a:solidFill>
                  <a:srgbClr val="C00000"/>
                </a:solidFill>
              </a:rPr>
              <a:t>Object </a:t>
            </a:r>
            <a:r>
              <a:rPr lang="tr-TR" dirty="0" err="1">
                <a:solidFill>
                  <a:srgbClr val="C00000"/>
                </a:solidFill>
              </a:rPr>
              <a:t>Graph</a:t>
            </a:r>
            <a:r>
              <a:rPr lang="tr-TR" dirty="0"/>
              <a:t>), </a:t>
            </a:r>
            <a:r>
              <a:rPr lang="tr-TR" dirty="0">
                <a:solidFill>
                  <a:srgbClr val="0070C0"/>
                </a:solidFill>
              </a:rPr>
              <a:t>Veri Seti </a:t>
            </a:r>
            <a:r>
              <a:rPr lang="tr-TR" dirty="0"/>
              <a:t>(</a:t>
            </a:r>
            <a:r>
              <a:rPr lang="tr-TR" dirty="0" err="1">
                <a:solidFill>
                  <a:srgbClr val="C00000"/>
                </a:solidFill>
              </a:rPr>
              <a:t>Dataset</a:t>
            </a:r>
            <a:r>
              <a:rPr lang="tr-TR" dirty="0"/>
              <a:t>) </a:t>
            </a:r>
          </a:p>
          <a:p>
            <a:pPr marL="0" indent="0">
              <a:buNone/>
            </a:pPr>
            <a:endParaRPr lang="tr-TR" dirty="0"/>
          </a:p>
          <a:p>
            <a:pPr marL="0" indent="0">
              <a:buNone/>
            </a:pPr>
            <a:r>
              <a:rPr lang="tr-TR" b="1" dirty="0">
                <a:solidFill>
                  <a:srgbClr val="0070C0"/>
                </a:solidFill>
              </a:rPr>
              <a:t>Kontrol yapıları </a:t>
            </a:r>
            <a:r>
              <a:rPr lang="tr-TR" b="1" dirty="0"/>
              <a:t>(</a:t>
            </a:r>
            <a:r>
              <a:rPr lang="tr-TR" b="1" dirty="0" err="1">
                <a:solidFill>
                  <a:srgbClr val="C00000"/>
                </a:solidFill>
              </a:rPr>
              <a:t>control</a:t>
            </a:r>
            <a:r>
              <a:rPr lang="tr-TR" b="1" dirty="0">
                <a:solidFill>
                  <a:srgbClr val="C00000"/>
                </a:solidFill>
              </a:rPr>
              <a:t> </a:t>
            </a:r>
            <a:r>
              <a:rPr lang="tr-TR" b="1" dirty="0" err="1">
                <a:solidFill>
                  <a:srgbClr val="C00000"/>
                </a:solidFill>
              </a:rPr>
              <a:t>strructures</a:t>
            </a:r>
            <a:r>
              <a:rPr lang="tr-TR" b="1" dirty="0"/>
              <a:t>);</a:t>
            </a:r>
          </a:p>
          <a:p>
            <a:r>
              <a:rPr lang="tr-TR" dirty="0" err="1">
                <a:highlight>
                  <a:srgbClr val="FFFF00"/>
                </a:highlight>
                <a:latin typeface="Consolas" panose="020B0609020204030204" pitchFamily="49" charset="0"/>
              </a:rPr>
              <a:t>if</a:t>
            </a:r>
            <a:r>
              <a:rPr lang="tr-TR" dirty="0">
                <a:latin typeface="Consolas" panose="020B0609020204030204" pitchFamily="49" charset="0"/>
              </a:rPr>
              <a:t>, </a:t>
            </a:r>
            <a:r>
              <a:rPr lang="tr-TR" dirty="0" err="1">
                <a:highlight>
                  <a:srgbClr val="FFFF00"/>
                </a:highlight>
                <a:latin typeface="Consolas" panose="020B0609020204030204" pitchFamily="49" charset="0"/>
              </a:rPr>
              <a:t>if</a:t>
            </a:r>
            <a:r>
              <a:rPr lang="tr-TR" dirty="0">
                <a:highlight>
                  <a:srgbClr val="FFFF00"/>
                </a:highlight>
                <a:latin typeface="Consolas" panose="020B0609020204030204" pitchFamily="49" charset="0"/>
              </a:rPr>
              <a:t> else</a:t>
            </a:r>
          </a:p>
          <a:p>
            <a:r>
              <a:rPr lang="tr-TR" dirty="0" err="1">
                <a:highlight>
                  <a:srgbClr val="FFFF00"/>
                </a:highlight>
                <a:latin typeface="Consolas" panose="020B0609020204030204" pitchFamily="49" charset="0"/>
              </a:rPr>
              <a:t>switch</a:t>
            </a:r>
            <a:r>
              <a:rPr lang="tr-TR" dirty="0">
                <a:latin typeface="Consolas" panose="020B0609020204030204" pitchFamily="49" charset="0"/>
              </a:rPr>
              <a:t>, </a:t>
            </a:r>
            <a:r>
              <a:rPr lang="tr-TR" dirty="0" err="1">
                <a:latin typeface="Consolas" panose="020B0609020204030204" pitchFamily="49" charset="0"/>
              </a:rPr>
              <a:t>case</a:t>
            </a:r>
            <a:endParaRPr lang="tr-TR" dirty="0">
              <a:latin typeface="Consolas" panose="020B0609020204030204" pitchFamily="49" charset="0"/>
            </a:endParaRPr>
          </a:p>
          <a:p>
            <a:r>
              <a:rPr lang="tr-TR" dirty="0">
                <a:highlight>
                  <a:srgbClr val="FFFF00"/>
                </a:highlight>
                <a:latin typeface="Consolas" panose="020B0609020204030204" pitchFamily="49" charset="0"/>
              </a:rPr>
              <a:t>do</a:t>
            </a:r>
            <a:r>
              <a:rPr lang="tr-TR" dirty="0">
                <a:latin typeface="Consolas" panose="020B0609020204030204" pitchFamily="49" charset="0"/>
              </a:rPr>
              <a:t>, </a:t>
            </a:r>
            <a:r>
              <a:rPr lang="tr-TR" dirty="0">
                <a:highlight>
                  <a:srgbClr val="FFFF00"/>
                </a:highlight>
                <a:latin typeface="Consolas" panose="020B0609020204030204" pitchFamily="49" charset="0"/>
              </a:rPr>
              <a:t>while</a:t>
            </a:r>
            <a:r>
              <a:rPr lang="tr-TR" dirty="0">
                <a:latin typeface="Consolas" panose="020B0609020204030204" pitchFamily="49" charset="0"/>
              </a:rPr>
              <a:t>, </a:t>
            </a:r>
            <a:r>
              <a:rPr lang="tr-TR" dirty="0">
                <a:highlight>
                  <a:srgbClr val="FFFF00"/>
                </a:highlight>
                <a:latin typeface="Consolas" panose="020B0609020204030204" pitchFamily="49" charset="0"/>
              </a:rPr>
              <a:t>for</a:t>
            </a:r>
          </a:p>
          <a:p>
            <a:r>
              <a:rPr lang="tr-TR" dirty="0" err="1">
                <a:highlight>
                  <a:srgbClr val="FFFF00"/>
                </a:highlight>
                <a:latin typeface="Consolas" panose="020B0609020204030204" pitchFamily="49" charset="0"/>
              </a:rPr>
              <a:t>continue</a:t>
            </a:r>
            <a:r>
              <a:rPr lang="tr-TR" dirty="0">
                <a:latin typeface="Consolas" panose="020B0609020204030204" pitchFamily="49" charset="0"/>
              </a:rPr>
              <a:t>, </a:t>
            </a:r>
            <a:r>
              <a:rPr lang="tr-TR" dirty="0">
                <a:highlight>
                  <a:srgbClr val="FFFF00"/>
                </a:highlight>
                <a:latin typeface="Consolas" panose="020B0609020204030204" pitchFamily="49" charset="0"/>
              </a:rPr>
              <a:t>break</a:t>
            </a:r>
            <a:r>
              <a:rPr lang="tr-TR" dirty="0">
                <a:latin typeface="Consolas" panose="020B0609020204030204" pitchFamily="49" charset="0"/>
              </a:rPr>
              <a:t>, </a:t>
            </a:r>
            <a:r>
              <a:rPr lang="tr-TR" dirty="0" err="1">
                <a:highlight>
                  <a:srgbClr val="FFFF00"/>
                </a:highlight>
                <a:latin typeface="Consolas" panose="020B0609020204030204" pitchFamily="49" charset="0"/>
              </a:rPr>
              <a:t>goto</a:t>
            </a:r>
            <a:r>
              <a:rPr lang="tr-TR" dirty="0">
                <a:latin typeface="Consolas" panose="020B0609020204030204" pitchFamily="49" charset="0"/>
              </a:rPr>
              <a:t>, </a:t>
            </a:r>
            <a:r>
              <a:rPr lang="tr-TR" dirty="0">
                <a:highlight>
                  <a:srgbClr val="FFFF00"/>
                </a:highlight>
                <a:latin typeface="Consolas" panose="020B0609020204030204" pitchFamily="49" charset="0"/>
              </a:rPr>
              <a:t>return</a:t>
            </a:r>
          </a:p>
          <a:p>
            <a:endParaRPr lang="tr-TR" dirty="0"/>
          </a:p>
        </p:txBody>
      </p:sp>
      <p:sp>
        <p:nvSpPr>
          <p:cNvPr id="5" name="Dikdörtgen 4"/>
          <p:cNvSpPr/>
          <p:nvPr/>
        </p:nvSpPr>
        <p:spPr>
          <a:xfrm rot="19152993">
            <a:off x="3478991" y="2774129"/>
            <a:ext cx="4691477" cy="2123658"/>
          </a:xfrm>
          <a:prstGeom prst="rect">
            <a:avLst/>
          </a:prstGeom>
          <a:noFill/>
        </p:spPr>
        <p:txBody>
          <a:bodyPr wrap="none" lIns="91440" tIns="45720" rIns="91440" bIns="45720">
            <a:spAutoFit/>
          </a:bodyPr>
          <a:lstStyle/>
          <a:p>
            <a:pPr algn="ctr"/>
            <a:r>
              <a:rPr lang="tr-TR" sz="4400" b="1" dirty="0">
                <a:ln w="22225">
                  <a:solidFill>
                    <a:schemeClr val="accent2"/>
                  </a:solidFill>
                  <a:prstDash val="solid"/>
                </a:ln>
                <a:solidFill>
                  <a:schemeClr val="accent2">
                    <a:lumMod val="40000"/>
                    <a:lumOff val="60000"/>
                  </a:schemeClr>
                </a:solidFill>
              </a:rPr>
              <a:t>OKUNAKLILIK </a:t>
            </a:r>
            <a:br>
              <a:rPr lang="tr-TR" sz="4400" b="1" dirty="0">
                <a:ln w="22225">
                  <a:solidFill>
                    <a:schemeClr val="accent2"/>
                  </a:solidFill>
                  <a:prstDash val="solid"/>
                </a:ln>
                <a:solidFill>
                  <a:schemeClr val="accent2">
                    <a:lumMod val="40000"/>
                    <a:lumOff val="60000"/>
                  </a:schemeClr>
                </a:solidFill>
              </a:rPr>
            </a:br>
            <a:r>
              <a:rPr lang="tr-TR" sz="4400" b="1" dirty="0">
                <a:ln w="22225">
                  <a:solidFill>
                    <a:schemeClr val="accent2"/>
                  </a:solidFill>
                  <a:prstDash val="solid"/>
                </a:ln>
                <a:solidFill>
                  <a:schemeClr val="accent2">
                    <a:lumMod val="40000"/>
                    <a:lumOff val="60000"/>
                  </a:schemeClr>
                </a:solidFill>
              </a:rPr>
              <a:t>ÇOK YÜKSEK!</a:t>
            </a:r>
            <a:br>
              <a:rPr lang="tr-TR" sz="4400" dirty="0">
                <a:ln w="22225">
                  <a:solidFill>
                    <a:schemeClr val="accent2"/>
                  </a:solidFill>
                  <a:prstDash val="solid"/>
                </a:ln>
                <a:solidFill>
                  <a:schemeClr val="accent2">
                    <a:lumMod val="40000"/>
                    <a:lumOff val="60000"/>
                  </a:schemeClr>
                </a:solidFill>
              </a:rPr>
            </a:br>
            <a:r>
              <a:rPr lang="tr-TR" sz="4400" dirty="0">
                <a:ln w="22225">
                  <a:solidFill>
                    <a:schemeClr val="accent2"/>
                  </a:solidFill>
                  <a:prstDash val="solid"/>
                </a:ln>
                <a:solidFill>
                  <a:schemeClr val="accent2">
                    <a:lumMod val="40000"/>
                    <a:lumOff val="60000"/>
                  </a:schemeClr>
                </a:solidFill>
              </a:rPr>
              <a:t>GOTO talimatı Yok.</a:t>
            </a:r>
          </a:p>
        </p:txBody>
      </p:sp>
    </p:spTree>
    <p:extLst>
      <p:ext uri="{BB962C8B-B14F-4D97-AF65-F5344CB8AC3E}">
        <p14:creationId xmlns:p14="http://schemas.microsoft.com/office/powerpoint/2010/main" val="31917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chemeClr val="tx1"/>
                </a:solidFill>
              </a:rPr>
              <a:t>C++ DİLİ C DİLİ ÜZERİNE EKLENTİ YAPILARAK GELİŞTİRİLMİŞTİR</a:t>
            </a:r>
          </a:p>
        </p:txBody>
      </p:sp>
      <p:sp>
        <p:nvSpPr>
          <p:cNvPr id="3" name="İçerik Yer Tutucusu 2"/>
          <p:cNvSpPr>
            <a:spLocks noGrp="1"/>
          </p:cNvSpPr>
          <p:nvPr>
            <p:ph sz="half" idx="1"/>
          </p:nvPr>
        </p:nvSpPr>
        <p:spPr/>
        <p:txBody>
          <a:bodyPr>
            <a:normAutofit fontScale="77500" lnSpcReduction="20000"/>
          </a:bodyPr>
          <a:lstStyle/>
          <a:p>
            <a:pPr marL="0" indent="0">
              <a:buNone/>
            </a:pPr>
            <a:r>
              <a:rPr lang="tr-TR" dirty="0"/>
              <a:t>Yapısal Programlamanın ana çerçevesi:</a:t>
            </a:r>
          </a:p>
          <a:p>
            <a:pPr marL="273050" indent="-273050">
              <a:buFont typeface="+mj-lt"/>
              <a:buAutoNum type="arabicPeriod"/>
            </a:pPr>
            <a:r>
              <a:rPr lang="tr-TR" dirty="0"/>
              <a:t>İlk olarak </a:t>
            </a:r>
            <a:r>
              <a:rPr lang="tr-TR" dirty="0">
                <a:solidFill>
                  <a:srgbClr val="0070C0"/>
                </a:solidFill>
              </a:rPr>
              <a:t>Ana fonksiyon </a:t>
            </a:r>
            <a:r>
              <a:rPr lang="tr-TR" dirty="0"/>
              <a:t>(</a:t>
            </a:r>
            <a:r>
              <a:rPr lang="tr-TR" dirty="0">
                <a:solidFill>
                  <a:srgbClr val="C00000"/>
                </a:solidFill>
              </a:rPr>
              <a:t>main function</a:t>
            </a:r>
            <a:r>
              <a:rPr lang="tr-TR" dirty="0"/>
              <a:t>) tanımlanır. </a:t>
            </a:r>
          </a:p>
          <a:p>
            <a:pPr marL="273050" indent="-273050">
              <a:buFont typeface="+mj-lt"/>
              <a:buAutoNum type="arabicPeriod"/>
            </a:pPr>
            <a:r>
              <a:rPr lang="tr-TR" dirty="0"/>
              <a:t>Her bir fonksiyonda önce </a:t>
            </a:r>
            <a:r>
              <a:rPr lang="tr-TR" dirty="0">
                <a:solidFill>
                  <a:srgbClr val="0070C0"/>
                </a:solidFill>
              </a:rPr>
              <a:t>veri yapıları </a:t>
            </a:r>
            <a:r>
              <a:rPr lang="tr-TR" dirty="0"/>
              <a:t>(</a:t>
            </a:r>
            <a:r>
              <a:rPr lang="tr-TR" dirty="0">
                <a:solidFill>
                  <a:srgbClr val="C00000"/>
                </a:solidFill>
              </a:rPr>
              <a:t>data structure</a:t>
            </a:r>
            <a:r>
              <a:rPr lang="tr-TR" dirty="0"/>
              <a:t>)</a:t>
            </a:r>
            <a:r>
              <a:rPr lang="tr-TR" dirty="0">
                <a:solidFill>
                  <a:srgbClr val="0070C0"/>
                </a:solidFill>
              </a:rPr>
              <a:t> tanımlanır </a:t>
            </a:r>
          </a:p>
          <a:p>
            <a:pPr marL="273050" indent="-273050">
              <a:buFont typeface="+mj-lt"/>
              <a:buAutoNum type="arabicPeriod"/>
            </a:pPr>
            <a:r>
              <a:rPr lang="tr-TR" dirty="0"/>
              <a:t>Her fonksiyonda bu veri yapılarını işleyen kontrol yapıları kodlanır.</a:t>
            </a:r>
            <a:br>
              <a:rPr lang="tr-TR" dirty="0"/>
            </a:br>
            <a:endParaRPr lang="tr-TR" dirty="0"/>
          </a:p>
          <a:p>
            <a:pPr marL="0" indent="0" algn="ctr">
              <a:buNone/>
            </a:pPr>
            <a:r>
              <a:rPr lang="tr-TR" sz="2800" b="1" dirty="0"/>
              <a:t>Programlama, ana fonksiyondan başlayarak fonksiyonların birbirlerini çağırmasıyla yapılır!</a:t>
            </a:r>
          </a:p>
        </p:txBody>
      </p:sp>
      <p:sp>
        <p:nvSpPr>
          <p:cNvPr id="4" name="İçerik Yer Tutucusu 3"/>
          <p:cNvSpPr>
            <a:spLocks noGrp="1"/>
          </p:cNvSpPr>
          <p:nvPr>
            <p:ph sz="half" idx="2"/>
          </p:nvPr>
        </p:nvSpPr>
        <p:spPr/>
        <p:txBody>
          <a:bodyPr>
            <a:normAutofit fontScale="77500" lnSpcReduction="20000"/>
          </a:bodyPr>
          <a:lstStyle/>
          <a:p>
            <a:pPr marL="0" indent="0">
              <a:buNone/>
            </a:pPr>
            <a:r>
              <a:rPr lang="tr-TR" dirty="0"/>
              <a:t>C++ dili açısından Nesne Yönelimli Programın ana çerçevesi:</a:t>
            </a:r>
          </a:p>
          <a:p>
            <a:pPr marL="273050" indent="-273050">
              <a:buFont typeface="+mj-lt"/>
              <a:buAutoNum type="arabicPeriod"/>
            </a:pPr>
            <a:r>
              <a:rPr lang="tr-TR" dirty="0"/>
              <a:t>İlk olarak </a:t>
            </a:r>
            <a:r>
              <a:rPr lang="tr-TR" dirty="0">
                <a:solidFill>
                  <a:srgbClr val="0070C0"/>
                </a:solidFill>
              </a:rPr>
              <a:t>Ana fonksiyon </a:t>
            </a:r>
            <a:r>
              <a:rPr lang="tr-TR" dirty="0"/>
              <a:t>(</a:t>
            </a:r>
            <a:r>
              <a:rPr lang="tr-TR" dirty="0">
                <a:solidFill>
                  <a:srgbClr val="C00000"/>
                </a:solidFill>
              </a:rPr>
              <a:t>main function</a:t>
            </a:r>
            <a:r>
              <a:rPr lang="tr-TR" dirty="0"/>
              <a:t>) tanımlanır. </a:t>
            </a:r>
          </a:p>
          <a:p>
            <a:pPr marL="273050" indent="-273050">
              <a:buFont typeface="+mj-lt"/>
              <a:buAutoNum type="arabicPeriod"/>
            </a:pPr>
            <a:r>
              <a:rPr lang="tr-TR" dirty="0"/>
              <a:t>Ana fonksiyonda nesneler imal edilir ve birine </a:t>
            </a:r>
            <a:r>
              <a:rPr lang="tr-TR" dirty="0">
                <a:solidFill>
                  <a:srgbClr val="0070C0"/>
                </a:solidFill>
              </a:rPr>
              <a:t>ileti gönderilerek </a:t>
            </a:r>
            <a:r>
              <a:rPr lang="tr-TR" dirty="0"/>
              <a:t>(</a:t>
            </a:r>
            <a:r>
              <a:rPr lang="tr-TR" dirty="0" err="1">
                <a:solidFill>
                  <a:srgbClr val="C00000"/>
                </a:solidFill>
              </a:rPr>
              <a:t>message-passing</a:t>
            </a:r>
            <a:r>
              <a:rPr lang="tr-TR" dirty="0"/>
              <a:t>) program başlatılır. </a:t>
            </a:r>
          </a:p>
          <a:p>
            <a:pPr marL="273050" indent="-273050">
              <a:buFont typeface="+mj-lt"/>
              <a:buAutoNum type="arabicPeriod"/>
            </a:pPr>
            <a:r>
              <a:rPr lang="tr-TR" dirty="0"/>
              <a:t>Bir nesne başka nesneler imal edebilir. </a:t>
            </a:r>
            <a:endParaRPr lang="tr-TR" dirty="0">
              <a:solidFill>
                <a:srgbClr val="0070C0"/>
              </a:solidFill>
            </a:endParaRPr>
          </a:p>
          <a:p>
            <a:pPr marL="273050" indent="-273050">
              <a:buFont typeface="+mj-lt"/>
              <a:buAutoNum type="arabicPeriod"/>
            </a:pPr>
            <a:r>
              <a:rPr lang="tr-TR" dirty="0"/>
              <a:t>Nesnelerin </a:t>
            </a:r>
            <a:r>
              <a:rPr lang="tr-TR" dirty="0">
                <a:solidFill>
                  <a:srgbClr val="0070C0"/>
                </a:solidFill>
              </a:rPr>
              <a:t>davranışları</a:t>
            </a:r>
            <a:r>
              <a:rPr lang="tr-TR" dirty="0"/>
              <a:t> (</a:t>
            </a:r>
            <a:r>
              <a:rPr lang="tr-TR" dirty="0" err="1">
                <a:solidFill>
                  <a:srgbClr val="C00000"/>
                </a:solidFill>
              </a:rPr>
              <a:t>behavior</a:t>
            </a:r>
            <a:r>
              <a:rPr lang="tr-TR" dirty="0"/>
              <a:t>), durumlarına göre farklılaşabilir. Her nesne durumuna göre farklı </a:t>
            </a:r>
            <a:r>
              <a:rPr lang="tr-TR" dirty="0">
                <a:solidFill>
                  <a:srgbClr val="0070C0"/>
                </a:solidFill>
              </a:rPr>
              <a:t>yöntem</a:t>
            </a:r>
            <a:r>
              <a:rPr lang="tr-TR" dirty="0"/>
              <a:t> (</a:t>
            </a:r>
            <a:r>
              <a:rPr lang="tr-TR" dirty="0" err="1">
                <a:solidFill>
                  <a:srgbClr val="C00000"/>
                </a:solidFill>
              </a:rPr>
              <a:t>method</a:t>
            </a:r>
            <a:r>
              <a:rPr lang="tr-TR" dirty="0"/>
              <a:t>) ile davranışını gösterir. </a:t>
            </a:r>
            <a:br>
              <a:rPr lang="tr-TR" dirty="0"/>
            </a:br>
            <a:endParaRPr lang="tr-TR" dirty="0"/>
          </a:p>
          <a:p>
            <a:pPr marL="0" indent="0" algn="ctr">
              <a:buNone/>
            </a:pPr>
            <a:r>
              <a:rPr lang="tr-TR" sz="2800" b="1" dirty="0"/>
              <a:t>Programlama, imal edilmiş nesnelerin birbirine ileti göndermesiyle yapılır!</a:t>
            </a:r>
          </a:p>
          <a:p>
            <a:endParaRPr lang="tr-TR" dirty="0"/>
          </a:p>
        </p:txBody>
      </p:sp>
      <p:sp>
        <p:nvSpPr>
          <p:cNvPr id="6" name="Dikdörtgen 5">
            <a:extLst>
              <a:ext uri="{FF2B5EF4-FFF2-40B4-BE49-F238E27FC236}">
                <a16:creationId xmlns:a16="http://schemas.microsoft.com/office/drawing/2014/main" id="{A20E3037-5A60-4C0F-B5B0-FD5C9304AB6E}"/>
              </a:ext>
            </a:extLst>
          </p:cNvPr>
          <p:cNvSpPr/>
          <p:nvPr/>
        </p:nvSpPr>
        <p:spPr>
          <a:xfrm rot="19152993">
            <a:off x="3258348" y="2521058"/>
            <a:ext cx="5672258" cy="1815882"/>
          </a:xfrm>
          <a:prstGeom prst="rect">
            <a:avLst/>
          </a:prstGeom>
          <a:noFill/>
        </p:spPr>
        <p:txBody>
          <a:bodyPr wrap="none" lIns="91440" tIns="45720" rIns="91440" bIns="45720">
            <a:spAutoFit/>
          </a:bodyPr>
          <a:lstStyle/>
          <a:p>
            <a:pPr algn="ctr"/>
            <a:r>
              <a:rPr lang="tr-TR" sz="2800" b="1" dirty="0">
                <a:ln w="22225">
                  <a:solidFill>
                    <a:schemeClr val="accent2"/>
                  </a:solidFill>
                  <a:prstDash val="solid"/>
                </a:ln>
                <a:solidFill>
                  <a:schemeClr val="accent2">
                    <a:lumMod val="40000"/>
                    <a:lumOff val="60000"/>
                  </a:schemeClr>
                </a:solidFill>
              </a:rPr>
              <a:t>Nesne Yönelimli Programlamada </a:t>
            </a:r>
            <a:br>
              <a:rPr lang="tr-TR" sz="2800" b="1" dirty="0">
                <a:ln w="22225">
                  <a:solidFill>
                    <a:schemeClr val="accent2"/>
                  </a:solidFill>
                  <a:prstDash val="solid"/>
                </a:ln>
                <a:solidFill>
                  <a:schemeClr val="accent2">
                    <a:lumMod val="40000"/>
                    <a:lumOff val="60000"/>
                  </a:schemeClr>
                </a:solidFill>
              </a:rPr>
            </a:br>
            <a:r>
              <a:rPr lang="tr-TR" sz="2800" b="1" dirty="0">
                <a:ln w="22225">
                  <a:solidFill>
                    <a:schemeClr val="accent2"/>
                  </a:solidFill>
                  <a:prstDash val="solid"/>
                </a:ln>
                <a:solidFill>
                  <a:schemeClr val="accent2">
                    <a:lumMod val="40000"/>
                    <a:lumOff val="60000"/>
                  </a:schemeClr>
                </a:solidFill>
                <a:highlight>
                  <a:srgbClr val="FFFF00"/>
                </a:highlight>
              </a:rPr>
              <a:t>Yöntemler (</a:t>
            </a:r>
            <a:r>
              <a:rPr lang="tr-TR" sz="2800" b="1" dirty="0" err="1">
                <a:ln w="22225">
                  <a:solidFill>
                    <a:schemeClr val="accent2"/>
                  </a:solidFill>
                  <a:prstDash val="solid"/>
                </a:ln>
                <a:solidFill>
                  <a:schemeClr val="accent2">
                    <a:lumMod val="40000"/>
                    <a:lumOff val="60000"/>
                  </a:schemeClr>
                </a:solidFill>
                <a:highlight>
                  <a:srgbClr val="FFFF00"/>
                </a:highlight>
              </a:rPr>
              <a:t>method</a:t>
            </a:r>
            <a:r>
              <a:rPr lang="tr-TR" sz="2800" b="1" dirty="0">
                <a:ln w="22225">
                  <a:solidFill>
                    <a:schemeClr val="accent2"/>
                  </a:solidFill>
                  <a:prstDash val="solid"/>
                </a:ln>
                <a:solidFill>
                  <a:schemeClr val="accent2">
                    <a:lumMod val="40000"/>
                    <a:lumOff val="60000"/>
                  </a:schemeClr>
                </a:solidFill>
                <a:highlight>
                  <a:srgbClr val="FFFF00"/>
                </a:highlight>
              </a:rPr>
              <a:t>)</a:t>
            </a:r>
            <a:br>
              <a:rPr lang="tr-TR" sz="2800" b="1" dirty="0">
                <a:ln w="22225">
                  <a:solidFill>
                    <a:schemeClr val="accent2"/>
                  </a:solidFill>
                  <a:prstDash val="solid"/>
                </a:ln>
                <a:solidFill>
                  <a:schemeClr val="accent2">
                    <a:lumMod val="40000"/>
                    <a:lumOff val="60000"/>
                  </a:schemeClr>
                </a:solidFill>
                <a:highlight>
                  <a:srgbClr val="FFFF00"/>
                </a:highlight>
              </a:rPr>
            </a:br>
            <a:r>
              <a:rPr lang="tr-TR" sz="2800" b="1" dirty="0">
                <a:ln w="22225">
                  <a:solidFill>
                    <a:schemeClr val="accent2"/>
                  </a:solidFill>
                  <a:prstDash val="solid"/>
                </a:ln>
                <a:solidFill>
                  <a:schemeClr val="accent2">
                    <a:lumMod val="40000"/>
                    <a:lumOff val="60000"/>
                  </a:schemeClr>
                </a:solidFill>
                <a:highlight>
                  <a:srgbClr val="FFFF00"/>
                </a:highlight>
              </a:rPr>
              <a:t>Yapısal Programlamadaki </a:t>
            </a:r>
            <a:br>
              <a:rPr lang="tr-TR" sz="2800" b="1" dirty="0">
                <a:ln w="22225">
                  <a:solidFill>
                    <a:schemeClr val="accent2"/>
                  </a:solidFill>
                  <a:prstDash val="solid"/>
                </a:ln>
                <a:solidFill>
                  <a:schemeClr val="accent2">
                    <a:lumMod val="40000"/>
                    <a:lumOff val="60000"/>
                  </a:schemeClr>
                </a:solidFill>
                <a:highlight>
                  <a:srgbClr val="FFFF00"/>
                </a:highlight>
              </a:rPr>
            </a:br>
            <a:r>
              <a:rPr lang="tr-TR" sz="2800" b="1" dirty="0">
                <a:ln w="22225">
                  <a:solidFill>
                    <a:schemeClr val="accent2"/>
                  </a:solidFill>
                  <a:prstDash val="solid"/>
                </a:ln>
                <a:solidFill>
                  <a:schemeClr val="accent2">
                    <a:lumMod val="40000"/>
                    <a:lumOff val="60000"/>
                  </a:schemeClr>
                </a:solidFill>
                <a:highlight>
                  <a:srgbClr val="FFFF00"/>
                </a:highlight>
              </a:rPr>
              <a:t>gibi tanımlanırlar</a:t>
            </a:r>
            <a:r>
              <a:rPr lang="tr-TR" sz="2800" b="1" dirty="0">
                <a:ln w="22225">
                  <a:solidFill>
                    <a:schemeClr val="accent2"/>
                  </a:solidFill>
                  <a:prstDash val="solid"/>
                </a:ln>
                <a:solidFill>
                  <a:schemeClr val="accent2">
                    <a:lumMod val="40000"/>
                    <a:lumOff val="60000"/>
                  </a:schemeClr>
                </a:solidFill>
              </a:rPr>
              <a:t>!</a:t>
            </a:r>
            <a:endParaRPr lang="tr-TR" sz="2800"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86578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a:t>YAPI (STRUCTURE)</a:t>
            </a:r>
            <a:endParaRPr/>
          </a:p>
        </p:txBody>
      </p:sp>
      <p:sp>
        <p:nvSpPr>
          <p:cNvPr id="124" name="Google Shape;124;p3"/>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t>Yapısal programlamaya adını veren </a:t>
            </a:r>
            <a:r>
              <a:rPr lang="tr-TR" sz="1400">
                <a:solidFill>
                  <a:srgbClr val="0070C0"/>
                </a:solidFill>
              </a:rPr>
              <a:t>yapı</a:t>
            </a:r>
            <a:r>
              <a:rPr lang="tr-TR" sz="1400"/>
              <a:t> (</a:t>
            </a:r>
            <a:r>
              <a:rPr lang="tr-TR" sz="1400">
                <a:solidFill>
                  <a:srgbClr val="C00000"/>
                </a:solidFill>
              </a:rPr>
              <a:t>structure</a:t>
            </a:r>
            <a:r>
              <a:rPr lang="tr-TR" sz="1400"/>
              <a:t>), </a:t>
            </a:r>
            <a:r>
              <a:rPr lang="tr-TR" sz="1400">
                <a:solidFill>
                  <a:srgbClr val="0070C0"/>
                </a:solidFill>
              </a:rPr>
              <a:t>türetilmiş</a:t>
            </a:r>
            <a:r>
              <a:rPr lang="tr-TR" sz="1400"/>
              <a:t> (</a:t>
            </a:r>
            <a:r>
              <a:rPr lang="tr-TR" sz="1400">
                <a:solidFill>
                  <a:srgbClr val="C00000"/>
                </a:solidFill>
              </a:rPr>
              <a:t>derived</a:t>
            </a:r>
            <a:r>
              <a:rPr lang="tr-TR" sz="1400"/>
              <a:t>) veya </a:t>
            </a:r>
            <a:r>
              <a:rPr lang="tr-TR" sz="1400">
                <a:solidFill>
                  <a:srgbClr val="0070C0"/>
                </a:solidFill>
              </a:rPr>
              <a:t>kullanıcı tarafından tanımlanan </a:t>
            </a:r>
            <a:r>
              <a:rPr lang="tr-TR" sz="1400"/>
              <a:t>(</a:t>
            </a:r>
            <a:r>
              <a:rPr lang="tr-TR" sz="1400">
                <a:solidFill>
                  <a:srgbClr val="C00000"/>
                </a:solidFill>
              </a:rPr>
              <a:t>user-defined</a:t>
            </a:r>
            <a:r>
              <a:rPr lang="tr-TR" sz="1400"/>
              <a:t>) bir veri türüdür.  </a:t>
            </a:r>
            <a:endParaRPr/>
          </a:p>
          <a:p>
            <a:pPr marL="0" lvl="0" indent="0" algn="l" rtl="0">
              <a:lnSpc>
                <a:spcPct val="100000"/>
              </a:lnSpc>
              <a:spcBef>
                <a:spcPts val="1200"/>
              </a:spcBef>
              <a:spcAft>
                <a:spcPts val="0"/>
              </a:spcAft>
              <a:buSzPts val="1190"/>
              <a:buNone/>
            </a:pPr>
            <a:r>
              <a:rPr lang="tr-TR" sz="1400"/>
              <a:t>Farklı tiplerdeki elemanları bir arada gruplandıran özel bir veri tipi tanımlamak için </a:t>
            </a:r>
            <a:r>
              <a:rPr lang="tr-TR" sz="1400" b="1">
                <a:latin typeface="Consolas"/>
                <a:ea typeface="Consolas"/>
                <a:cs typeface="Consolas"/>
                <a:sym typeface="Consolas"/>
              </a:rPr>
              <a:t>struct</a:t>
            </a:r>
            <a:r>
              <a:rPr lang="tr-TR" sz="1400"/>
              <a:t> anahtar kelimesini kullanırız.</a:t>
            </a:r>
            <a:endParaRPr/>
          </a:p>
          <a:p>
            <a:pPr marL="0" lvl="0" indent="0" algn="l" rtl="0">
              <a:lnSpc>
                <a:spcPct val="100000"/>
              </a:lnSpc>
              <a:spcBef>
                <a:spcPts val="1200"/>
              </a:spcBef>
              <a:spcAft>
                <a:spcPts val="0"/>
              </a:spcAft>
              <a:buSzPts val="1190"/>
              <a:buNone/>
            </a:pPr>
            <a:r>
              <a:rPr lang="tr-TR" sz="1400"/>
              <a:t>Yapı bir veya birden fazla ilkel veri tipinin (</a:t>
            </a:r>
            <a:r>
              <a:rPr lang="tr-TR" sz="1400">
                <a:latin typeface="Consolas"/>
                <a:ea typeface="Consolas"/>
                <a:cs typeface="Consolas"/>
                <a:sym typeface="Consolas"/>
              </a:rPr>
              <a:t>char</a:t>
            </a:r>
            <a:r>
              <a:rPr lang="tr-TR" sz="1400"/>
              <a:t>, </a:t>
            </a:r>
            <a:r>
              <a:rPr lang="tr-TR" sz="1400">
                <a:latin typeface="Consolas"/>
                <a:ea typeface="Consolas"/>
                <a:cs typeface="Consolas"/>
                <a:sym typeface="Consolas"/>
              </a:rPr>
              <a:t>int</a:t>
            </a:r>
            <a:r>
              <a:rPr lang="tr-TR" sz="1400"/>
              <a:t>, </a:t>
            </a:r>
            <a:r>
              <a:rPr lang="tr-TR" sz="1400">
                <a:latin typeface="Consolas"/>
                <a:ea typeface="Consolas"/>
                <a:cs typeface="Consolas"/>
                <a:sym typeface="Consolas"/>
              </a:rPr>
              <a:t>long</a:t>
            </a:r>
            <a:r>
              <a:rPr lang="tr-TR" sz="1400"/>
              <a:t>, </a:t>
            </a:r>
            <a:r>
              <a:rPr lang="tr-TR" sz="1400">
                <a:latin typeface="Consolas"/>
                <a:ea typeface="Consolas"/>
                <a:cs typeface="Consolas"/>
                <a:sym typeface="Consolas"/>
              </a:rPr>
              <a:t>float</a:t>
            </a:r>
            <a:r>
              <a:rPr lang="tr-TR" sz="1400"/>
              <a:t>, </a:t>
            </a:r>
            <a:r>
              <a:rPr lang="tr-TR" sz="1400">
                <a:latin typeface="Consolas"/>
                <a:ea typeface="Consolas"/>
                <a:cs typeface="Consolas"/>
                <a:sym typeface="Consolas"/>
              </a:rPr>
              <a:t>double</a:t>
            </a:r>
            <a:r>
              <a:rPr lang="tr-TR" sz="1400"/>
              <a:t>, … ve bu tiplere ait diziler ) bir araya gelmesiyle oluşturulan  yeni veri tipleridir. </a:t>
            </a:r>
            <a:endParaRPr/>
          </a:p>
          <a:p>
            <a:pPr marL="0" lvl="0" indent="0" algn="l" rtl="0">
              <a:lnSpc>
                <a:spcPct val="100000"/>
              </a:lnSpc>
              <a:spcBef>
                <a:spcPts val="1200"/>
              </a:spcBef>
              <a:spcAft>
                <a:spcPts val="0"/>
              </a:spcAft>
              <a:buSzPts val="1190"/>
              <a:buNone/>
            </a:pPr>
            <a:r>
              <a:rPr lang="tr-TR" sz="1400"/>
              <a:t>Diziler, aynı tipte elemanlardan oluşmasına rağmen, yapılar farklı dipte elemanların bir araya gelmesiyle  oluşabilir;</a:t>
            </a:r>
            <a:endParaRPr/>
          </a:p>
          <a:p>
            <a:pPr marL="0" lvl="0" indent="0" algn="l" rtl="0">
              <a:lnSpc>
                <a:spcPct val="100000"/>
              </a:lnSpc>
              <a:spcBef>
                <a:spcPts val="1200"/>
              </a:spcBef>
              <a:spcAft>
                <a:spcPts val="0"/>
              </a:spcAft>
              <a:buSzPts val="1190"/>
              <a:buNone/>
            </a:pPr>
            <a:r>
              <a:rPr lang="tr-TR" sz="1400"/>
              <a:t>Örnek olarak Öğrenci; adı, soyadı, numarası, yaşı, cinsiyeti gibi farklı öğeler ile tanımlanabilir.</a:t>
            </a:r>
            <a:endParaRPr/>
          </a:p>
          <a:p>
            <a:pPr marL="0" lvl="0" indent="0" algn="l" rtl="0">
              <a:lnSpc>
                <a:spcPct val="100000"/>
              </a:lnSpc>
              <a:spcBef>
                <a:spcPts val="1200"/>
              </a:spcBef>
              <a:spcAft>
                <a:spcPts val="0"/>
              </a:spcAft>
              <a:buSzPts val="1190"/>
              <a:buNone/>
            </a:pPr>
            <a:r>
              <a:rPr lang="tr-TR" sz="1400"/>
              <a:t>Bu tüt kullanıcı tanımlı yapılar yandaki gibi tanımlanır.  Tanımlanan yapı </a:t>
            </a:r>
            <a:r>
              <a:rPr lang="tr-TR" sz="1400">
                <a:highlight>
                  <a:srgbClr val="FFFF00"/>
                </a:highlight>
              </a:rPr>
              <a:t>değişken ile kimliklendirilebilir</a:t>
            </a:r>
            <a:r>
              <a:rPr lang="tr-TR" sz="1400"/>
              <a:t>. Yani bu yapıdan istenildiği kadar değişken tanımlanabilir.</a:t>
            </a:r>
            <a:endParaRPr/>
          </a:p>
        </p:txBody>
      </p:sp>
      <p:sp>
        <p:nvSpPr>
          <p:cNvPr id="125" name="Google Shape;125;p3"/>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ct val="85000"/>
              <a:buNone/>
            </a:pPr>
            <a:r>
              <a:rPr lang="tr-TR" sz="1600" dirty="0">
                <a:solidFill>
                  <a:srgbClr val="0000FF"/>
                </a:solidFill>
                <a:latin typeface="Consolas"/>
                <a:ea typeface="Consolas"/>
                <a:cs typeface="Consolas"/>
                <a:sym typeface="Consolas"/>
              </a:rPr>
              <a:t>int</a:t>
            </a:r>
            <a:r>
              <a:rPr lang="tr-TR" sz="1600" dirty="0">
                <a:latin typeface="Consolas"/>
                <a:ea typeface="Consolas"/>
                <a:cs typeface="Consolas"/>
                <a:sym typeface="Consolas"/>
              </a:rPr>
              <a:t> main() {</a:t>
            </a:r>
            <a:endParaRPr dirty="0"/>
          </a:p>
          <a:p>
            <a:pPr marL="0" lvl="0" indent="0" algn="l" rtl="0">
              <a:lnSpc>
                <a:spcPct val="120000"/>
              </a:lnSpc>
              <a:spcBef>
                <a:spcPts val="0"/>
              </a:spcBef>
              <a:spcAft>
                <a:spcPts val="0"/>
              </a:spcAft>
              <a:buSzPct val="85000"/>
              <a:buNone/>
            </a:pPr>
            <a:endParaRPr sz="1600" dirty="0">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sz="1600" dirty="0">
                <a:latin typeface="Consolas"/>
                <a:ea typeface="Consolas"/>
                <a:cs typeface="Consolas"/>
                <a:sym typeface="Consolas"/>
              </a:rPr>
              <a:t>  </a:t>
            </a:r>
            <a:r>
              <a:rPr lang="tr-TR" sz="1600" dirty="0">
                <a:solidFill>
                  <a:srgbClr val="0000FF"/>
                </a:solidFill>
                <a:latin typeface="Consolas"/>
                <a:ea typeface="Consolas"/>
                <a:cs typeface="Consolas"/>
                <a:sym typeface="Consolas"/>
              </a:rPr>
              <a:t>struct</a:t>
            </a:r>
            <a:r>
              <a:rPr lang="tr-TR" sz="1600" dirty="0">
                <a:latin typeface="Consolas"/>
                <a:ea typeface="Consolas"/>
                <a:cs typeface="Consolas"/>
                <a:sym typeface="Consolas"/>
              </a:rPr>
              <a:t> </a:t>
            </a:r>
            <a:r>
              <a:rPr lang="tr-TR" sz="1600" dirty="0" err="1">
                <a:solidFill>
                  <a:srgbClr val="0000FF"/>
                </a:solidFill>
                <a:latin typeface="Consolas"/>
                <a:ea typeface="Consolas"/>
                <a:cs typeface="Consolas"/>
                <a:sym typeface="Consolas"/>
              </a:rPr>
              <a:t>ogrenci</a:t>
            </a:r>
            <a:r>
              <a:rPr lang="tr-TR" sz="1600" dirty="0">
                <a:latin typeface="Consolas"/>
                <a:ea typeface="Consolas"/>
                <a:cs typeface="Consolas"/>
                <a:sym typeface="Consolas"/>
              </a:rPr>
              <a:t> {</a:t>
            </a:r>
            <a:endParaRPr dirty="0"/>
          </a:p>
          <a:p>
            <a:pPr marL="0" lvl="0" indent="0" algn="l" rtl="0">
              <a:lnSpc>
                <a:spcPct val="120000"/>
              </a:lnSpc>
              <a:spcBef>
                <a:spcPts val="0"/>
              </a:spcBef>
              <a:spcAft>
                <a:spcPts val="0"/>
              </a:spcAft>
              <a:buSzPct val="85000"/>
              <a:buNone/>
            </a:pPr>
            <a:r>
              <a:rPr lang="tr-TR" sz="1600" dirty="0">
                <a:latin typeface="Consolas"/>
                <a:ea typeface="Consolas"/>
                <a:cs typeface="Consolas"/>
                <a:sym typeface="Consolas"/>
              </a:rPr>
              <a:t>    </a:t>
            </a:r>
            <a:r>
              <a:rPr lang="tr-TR" sz="1600" dirty="0">
                <a:solidFill>
                  <a:srgbClr val="0000FF"/>
                </a:solidFill>
                <a:latin typeface="Consolas"/>
                <a:ea typeface="Consolas"/>
                <a:cs typeface="Consolas"/>
                <a:sym typeface="Consolas"/>
              </a:rPr>
              <a:t>char</a:t>
            </a:r>
            <a:r>
              <a:rPr lang="tr-TR" sz="1600" dirty="0">
                <a:latin typeface="Consolas"/>
                <a:ea typeface="Consolas"/>
                <a:cs typeface="Consolas"/>
                <a:sym typeface="Consolas"/>
              </a:rPr>
              <a:t> adi[50];</a:t>
            </a:r>
            <a:endParaRPr dirty="0"/>
          </a:p>
          <a:p>
            <a:pPr marL="0" lvl="0" indent="0" algn="l" rtl="0">
              <a:lnSpc>
                <a:spcPct val="120000"/>
              </a:lnSpc>
              <a:spcBef>
                <a:spcPts val="0"/>
              </a:spcBef>
              <a:spcAft>
                <a:spcPts val="0"/>
              </a:spcAft>
              <a:buSzPct val="85000"/>
              <a:buNone/>
            </a:pPr>
            <a:r>
              <a:rPr lang="tr-TR" sz="1600" dirty="0">
                <a:latin typeface="Consolas"/>
                <a:ea typeface="Consolas"/>
                <a:cs typeface="Consolas"/>
                <a:sym typeface="Consolas"/>
              </a:rPr>
              <a:t>    </a:t>
            </a:r>
            <a:r>
              <a:rPr lang="tr-TR" sz="1600" dirty="0">
                <a:solidFill>
                  <a:srgbClr val="0000FF"/>
                </a:solidFill>
                <a:latin typeface="Consolas"/>
                <a:ea typeface="Consolas"/>
                <a:cs typeface="Consolas"/>
                <a:sym typeface="Consolas"/>
              </a:rPr>
              <a:t>char</a:t>
            </a:r>
            <a:r>
              <a:rPr lang="tr-TR" sz="1600" dirty="0">
                <a:latin typeface="Consolas"/>
                <a:ea typeface="Consolas"/>
                <a:cs typeface="Consolas"/>
                <a:sym typeface="Consolas"/>
              </a:rPr>
              <a:t> </a:t>
            </a:r>
            <a:r>
              <a:rPr lang="tr-TR" sz="1600" dirty="0" err="1">
                <a:latin typeface="Consolas"/>
                <a:ea typeface="Consolas"/>
                <a:cs typeface="Consolas"/>
                <a:sym typeface="Consolas"/>
              </a:rPr>
              <a:t>soyadi</a:t>
            </a:r>
            <a:r>
              <a:rPr lang="tr-TR" sz="1600" dirty="0">
                <a:latin typeface="Consolas"/>
                <a:ea typeface="Consolas"/>
                <a:cs typeface="Consolas"/>
                <a:sym typeface="Consolas"/>
              </a:rPr>
              <a:t>[0];</a:t>
            </a:r>
            <a:endParaRPr dirty="0"/>
          </a:p>
          <a:p>
            <a:pPr marL="0" lvl="0" indent="0" algn="l" rtl="0">
              <a:lnSpc>
                <a:spcPct val="120000"/>
              </a:lnSpc>
              <a:spcBef>
                <a:spcPts val="0"/>
              </a:spcBef>
              <a:spcAft>
                <a:spcPts val="0"/>
              </a:spcAft>
              <a:buSzPct val="85000"/>
              <a:buNone/>
            </a:pPr>
            <a:r>
              <a:rPr lang="tr-TR" sz="1600" dirty="0">
                <a:latin typeface="Consolas"/>
                <a:ea typeface="Consolas"/>
                <a:cs typeface="Consolas"/>
                <a:sym typeface="Consolas"/>
              </a:rPr>
              <a:t>    </a:t>
            </a:r>
            <a:r>
              <a:rPr lang="tr-TR" sz="1600" dirty="0">
                <a:solidFill>
                  <a:srgbClr val="0000FF"/>
                </a:solidFill>
                <a:latin typeface="Consolas"/>
                <a:ea typeface="Consolas"/>
                <a:cs typeface="Consolas"/>
                <a:sym typeface="Consolas"/>
              </a:rPr>
              <a:t>int</a:t>
            </a:r>
            <a:r>
              <a:rPr lang="tr-TR" sz="1600" dirty="0">
                <a:latin typeface="Consolas"/>
                <a:ea typeface="Consolas"/>
                <a:cs typeface="Consolas"/>
                <a:sym typeface="Consolas"/>
              </a:rPr>
              <a:t> yas;</a:t>
            </a:r>
            <a:endParaRPr dirty="0"/>
          </a:p>
          <a:p>
            <a:pPr marL="0" lvl="0" indent="0" algn="l" rtl="0">
              <a:lnSpc>
                <a:spcPct val="120000"/>
              </a:lnSpc>
              <a:spcBef>
                <a:spcPts val="0"/>
              </a:spcBef>
              <a:spcAft>
                <a:spcPts val="0"/>
              </a:spcAft>
              <a:buSzPct val="85000"/>
              <a:buNone/>
            </a:pPr>
            <a:r>
              <a:rPr lang="tr-TR" sz="1600" dirty="0">
                <a:latin typeface="Consolas"/>
                <a:ea typeface="Consolas"/>
                <a:cs typeface="Consolas"/>
                <a:sym typeface="Consolas"/>
              </a:rPr>
              <a:t>    </a:t>
            </a:r>
            <a:r>
              <a:rPr lang="tr-TR" sz="1600" dirty="0">
                <a:solidFill>
                  <a:srgbClr val="0000FF"/>
                </a:solidFill>
                <a:latin typeface="Consolas"/>
                <a:ea typeface="Consolas"/>
                <a:cs typeface="Consolas"/>
                <a:sym typeface="Consolas"/>
              </a:rPr>
              <a:t>int</a:t>
            </a:r>
            <a:r>
              <a:rPr lang="tr-TR" sz="1600" dirty="0">
                <a:latin typeface="Consolas"/>
                <a:ea typeface="Consolas"/>
                <a:cs typeface="Consolas"/>
                <a:sym typeface="Consolas"/>
              </a:rPr>
              <a:t> cinsiyet;</a:t>
            </a:r>
            <a:endParaRPr dirty="0"/>
          </a:p>
          <a:p>
            <a:pPr marL="0" lvl="0" indent="0" algn="l" rtl="0">
              <a:lnSpc>
                <a:spcPct val="120000"/>
              </a:lnSpc>
              <a:spcBef>
                <a:spcPts val="0"/>
              </a:spcBef>
              <a:spcAft>
                <a:spcPts val="0"/>
              </a:spcAft>
              <a:buSzPct val="85000"/>
              <a:buNone/>
            </a:pPr>
            <a:r>
              <a:rPr lang="tr-TR" sz="1600" dirty="0">
                <a:latin typeface="Consolas"/>
                <a:ea typeface="Consolas"/>
                <a:cs typeface="Consolas"/>
                <a:sym typeface="Consolas"/>
              </a:rPr>
              <a:t>  } </a:t>
            </a:r>
            <a:r>
              <a:rPr lang="tr-TR" sz="1600" dirty="0">
                <a:highlight>
                  <a:srgbClr val="FFFF00"/>
                </a:highlight>
                <a:latin typeface="Consolas"/>
                <a:ea typeface="Consolas"/>
                <a:cs typeface="Consolas"/>
                <a:sym typeface="Consolas"/>
              </a:rPr>
              <a:t>ogrenci1</a:t>
            </a:r>
            <a:r>
              <a:rPr lang="tr-TR" sz="1600" dirty="0">
                <a:latin typeface="Consolas"/>
                <a:ea typeface="Consolas"/>
                <a:cs typeface="Consolas"/>
                <a:sym typeface="Consolas"/>
              </a:rPr>
              <a:t>, </a:t>
            </a:r>
            <a:r>
              <a:rPr lang="tr-TR" sz="1600" dirty="0">
                <a:highlight>
                  <a:srgbClr val="FFFF00"/>
                </a:highlight>
                <a:latin typeface="Consolas"/>
                <a:ea typeface="Consolas"/>
                <a:cs typeface="Consolas"/>
                <a:sym typeface="Consolas"/>
              </a:rPr>
              <a:t>ogrenci2</a:t>
            </a:r>
            <a:r>
              <a:rPr lang="tr-TR" sz="1600" dirty="0">
                <a:latin typeface="Consolas"/>
                <a:ea typeface="Consolas"/>
                <a:cs typeface="Consolas"/>
                <a:sym typeface="Consolas"/>
              </a:rPr>
              <a:t>;</a:t>
            </a:r>
            <a:endParaRPr dirty="0"/>
          </a:p>
          <a:p>
            <a:pPr marL="0" lvl="0" indent="0" algn="l" rtl="0">
              <a:lnSpc>
                <a:spcPct val="120000"/>
              </a:lnSpc>
              <a:spcBef>
                <a:spcPts val="0"/>
              </a:spcBef>
              <a:spcAft>
                <a:spcPts val="0"/>
              </a:spcAft>
              <a:buSzPct val="85000"/>
              <a:buNone/>
            </a:pPr>
            <a:endParaRPr sz="1600" dirty="0">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sz="1600" dirty="0">
                <a:latin typeface="Consolas"/>
                <a:ea typeface="Consolas"/>
                <a:cs typeface="Consolas"/>
                <a:sym typeface="Consolas"/>
              </a:rPr>
              <a:t>  </a:t>
            </a:r>
            <a:r>
              <a:rPr lang="tr-TR" sz="1600" dirty="0">
                <a:solidFill>
                  <a:srgbClr val="0000FF"/>
                </a:solidFill>
                <a:latin typeface="Consolas"/>
                <a:ea typeface="Consolas"/>
                <a:cs typeface="Consolas"/>
                <a:sym typeface="Consolas"/>
              </a:rPr>
              <a:t>struct</a:t>
            </a:r>
            <a:r>
              <a:rPr lang="tr-TR" sz="1600" dirty="0">
                <a:latin typeface="Consolas"/>
                <a:ea typeface="Consolas"/>
                <a:cs typeface="Consolas"/>
                <a:sym typeface="Consolas"/>
              </a:rPr>
              <a:t> </a:t>
            </a:r>
            <a:r>
              <a:rPr lang="tr-TR" sz="1600" dirty="0" err="1">
                <a:solidFill>
                  <a:srgbClr val="0000FF"/>
                </a:solidFill>
                <a:latin typeface="Consolas"/>
                <a:ea typeface="Consolas"/>
                <a:cs typeface="Consolas"/>
                <a:sym typeface="Consolas"/>
              </a:rPr>
              <a:t>ogrenci</a:t>
            </a:r>
            <a:r>
              <a:rPr lang="tr-TR" sz="1600" dirty="0">
                <a:latin typeface="Consolas"/>
                <a:ea typeface="Consolas"/>
                <a:cs typeface="Consolas"/>
                <a:sym typeface="Consolas"/>
              </a:rPr>
              <a:t> </a:t>
            </a:r>
            <a:r>
              <a:rPr lang="tr-TR" sz="1600" dirty="0">
                <a:highlight>
                  <a:srgbClr val="FFFF00"/>
                </a:highlight>
                <a:latin typeface="Consolas"/>
                <a:ea typeface="Consolas"/>
                <a:cs typeface="Consolas"/>
                <a:sym typeface="Consolas"/>
              </a:rPr>
              <a:t>ogrenci3</a:t>
            </a:r>
            <a:r>
              <a:rPr lang="tr-TR" sz="1600" dirty="0">
                <a:latin typeface="Consolas"/>
                <a:ea typeface="Consolas"/>
                <a:cs typeface="Consolas"/>
                <a:sym typeface="Consolas"/>
              </a:rPr>
              <a:t>,</a:t>
            </a:r>
            <a:r>
              <a:rPr lang="tr-TR" sz="1600" dirty="0">
                <a:highlight>
                  <a:srgbClr val="FFFF00"/>
                </a:highlight>
                <a:latin typeface="Consolas"/>
                <a:ea typeface="Consolas"/>
                <a:cs typeface="Consolas"/>
                <a:sym typeface="Consolas"/>
              </a:rPr>
              <a:t>ogrenci4</a:t>
            </a:r>
            <a:r>
              <a:rPr lang="tr-TR" sz="1600" dirty="0">
                <a:latin typeface="Consolas"/>
                <a:ea typeface="Consolas"/>
                <a:cs typeface="Consolas"/>
                <a:sym typeface="Consolas"/>
              </a:rPr>
              <a:t>;</a:t>
            </a:r>
            <a:endParaRPr dirty="0"/>
          </a:p>
          <a:p>
            <a:pPr marL="0" lvl="0" indent="0" algn="l" rtl="0">
              <a:lnSpc>
                <a:spcPct val="120000"/>
              </a:lnSpc>
              <a:spcBef>
                <a:spcPts val="0"/>
              </a:spcBef>
              <a:spcAft>
                <a:spcPts val="0"/>
              </a:spcAft>
              <a:buSzPct val="85000"/>
              <a:buNone/>
            </a:pPr>
            <a:r>
              <a:rPr lang="tr-TR" sz="1600" dirty="0">
                <a:latin typeface="Consolas"/>
                <a:ea typeface="Consolas"/>
                <a:cs typeface="Consolas"/>
                <a:sym typeface="Consolas"/>
              </a:rPr>
              <a: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dirty="0"/>
              <a:t>YAPI (STRUCTURE) VE SINIF</a:t>
            </a:r>
            <a:endParaRPr dirty="0"/>
          </a:p>
        </p:txBody>
      </p:sp>
      <p:sp>
        <p:nvSpPr>
          <p:cNvPr id="124" name="Google Shape;124;p3"/>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p>
            <a:pPr marL="0" indent="0">
              <a:lnSpc>
                <a:spcPct val="120000"/>
              </a:lnSpc>
              <a:spcBef>
                <a:spcPts val="0"/>
              </a:spcBef>
              <a:buSzPct val="85000"/>
              <a:buNone/>
            </a:pPr>
            <a:r>
              <a:rPr lang="tr-TR" dirty="0">
                <a:solidFill>
                  <a:schemeClr val="bg1">
                    <a:lumMod val="65000"/>
                  </a:schemeClr>
                </a:solidFill>
                <a:latin typeface="Consolas"/>
                <a:ea typeface="Consolas"/>
                <a:cs typeface="Consolas"/>
                <a:sym typeface="Consolas"/>
              </a:rPr>
              <a:t>// Yandakine eşdeğerdir:</a:t>
            </a:r>
          </a:p>
          <a:p>
            <a:pPr marL="0" lvl="0" indent="0" algn="l" rtl="0">
              <a:lnSpc>
                <a:spcPct val="120000"/>
              </a:lnSpc>
              <a:spcBef>
                <a:spcPts val="0"/>
              </a:spcBef>
              <a:spcAft>
                <a:spcPts val="0"/>
              </a:spcAft>
              <a:buSzPct val="85000"/>
              <a:buNone/>
            </a:pPr>
            <a:r>
              <a:rPr lang="tr-TR" sz="2000" dirty="0">
                <a:solidFill>
                  <a:srgbClr val="0000CC"/>
                </a:solidFill>
                <a:latin typeface="Consolas"/>
                <a:ea typeface="Consolas"/>
                <a:cs typeface="Consolas"/>
                <a:sym typeface="Consolas"/>
              </a:rPr>
              <a:t>struct</a:t>
            </a:r>
            <a:r>
              <a:rPr lang="tr-TR" sz="2000" dirty="0">
                <a:solidFill>
                  <a:schemeClr val="tx1"/>
                </a:solidFill>
                <a:latin typeface="Consolas"/>
                <a:ea typeface="Consolas"/>
                <a:cs typeface="Consolas"/>
                <a:sym typeface="Consolas"/>
              </a:rPr>
              <a:t> </a:t>
            </a:r>
            <a:r>
              <a:rPr lang="tr-TR" sz="2000" dirty="0" err="1">
                <a:solidFill>
                  <a:schemeClr val="tx1"/>
                </a:solidFill>
                <a:latin typeface="Consolas"/>
                <a:ea typeface="Consolas"/>
                <a:cs typeface="Consolas"/>
                <a:sym typeface="Consolas"/>
              </a:rPr>
              <a:t>Vector</a:t>
            </a:r>
            <a:r>
              <a:rPr lang="tr-TR" sz="2000" dirty="0">
                <a:solidFill>
                  <a:schemeClr val="tx1"/>
                </a:solidFill>
                <a:latin typeface="Consolas"/>
                <a:ea typeface="Consolas"/>
                <a:cs typeface="Consolas"/>
                <a:sym typeface="Consolas"/>
              </a:rPr>
              <a:t> {</a:t>
            </a:r>
          </a:p>
          <a:p>
            <a:pPr marL="0" lvl="0" indent="0" algn="l" rtl="0">
              <a:lnSpc>
                <a:spcPct val="120000"/>
              </a:lnSpc>
              <a:spcBef>
                <a:spcPts val="0"/>
              </a:spcBef>
              <a:spcAft>
                <a:spcPts val="0"/>
              </a:spcAft>
              <a:buSzPct val="85000"/>
              <a:buNone/>
            </a:pPr>
            <a:r>
              <a:rPr lang="tr-TR" sz="2000" dirty="0">
                <a:solidFill>
                  <a:schemeClr val="tx1"/>
                </a:solidFill>
                <a:latin typeface="Consolas"/>
                <a:ea typeface="Consolas"/>
                <a:cs typeface="Consolas"/>
                <a:sym typeface="Consolas"/>
              </a:rPr>
              <a:t>    </a:t>
            </a:r>
            <a:r>
              <a:rPr lang="tr-TR" sz="2000" dirty="0">
                <a:solidFill>
                  <a:srgbClr val="0000CC"/>
                </a:solidFill>
                <a:latin typeface="Consolas"/>
                <a:ea typeface="Consolas"/>
                <a:cs typeface="Consolas"/>
                <a:sym typeface="Consolas"/>
              </a:rPr>
              <a:t>int</a:t>
            </a:r>
            <a:r>
              <a:rPr lang="tr-TR" sz="2000" dirty="0">
                <a:solidFill>
                  <a:schemeClr val="tx1"/>
                </a:solidFill>
                <a:latin typeface="Consolas"/>
                <a:ea typeface="Consolas"/>
                <a:cs typeface="Consolas"/>
                <a:sym typeface="Consolas"/>
              </a:rPr>
              <a:t> x;</a:t>
            </a:r>
          </a:p>
          <a:p>
            <a:pPr marL="0" lvl="0" indent="0" algn="l" rtl="0">
              <a:lnSpc>
                <a:spcPct val="120000"/>
              </a:lnSpc>
              <a:spcBef>
                <a:spcPts val="0"/>
              </a:spcBef>
              <a:spcAft>
                <a:spcPts val="0"/>
              </a:spcAft>
              <a:buSzPct val="85000"/>
              <a:buNone/>
            </a:pPr>
            <a:r>
              <a:rPr lang="tr-TR" sz="2000" dirty="0">
                <a:solidFill>
                  <a:schemeClr val="tx1"/>
                </a:solidFill>
                <a:latin typeface="Consolas"/>
                <a:ea typeface="Consolas"/>
                <a:cs typeface="Consolas"/>
                <a:sym typeface="Consolas"/>
              </a:rPr>
              <a:t>    </a:t>
            </a:r>
            <a:r>
              <a:rPr lang="tr-TR" sz="2000" dirty="0">
                <a:solidFill>
                  <a:srgbClr val="0000CC"/>
                </a:solidFill>
                <a:latin typeface="Consolas"/>
                <a:ea typeface="Consolas"/>
                <a:cs typeface="Consolas"/>
                <a:sym typeface="Consolas"/>
              </a:rPr>
              <a:t>int</a:t>
            </a:r>
            <a:r>
              <a:rPr lang="tr-TR" sz="2000" dirty="0">
                <a:solidFill>
                  <a:schemeClr val="tx1"/>
                </a:solidFill>
                <a:latin typeface="Consolas"/>
                <a:ea typeface="Consolas"/>
                <a:cs typeface="Consolas"/>
                <a:sym typeface="Consolas"/>
              </a:rPr>
              <a:t> y;</a:t>
            </a:r>
          </a:p>
          <a:p>
            <a:pPr marL="0" lvl="0" indent="0" algn="l" rtl="0">
              <a:lnSpc>
                <a:spcPct val="120000"/>
              </a:lnSpc>
              <a:spcBef>
                <a:spcPts val="0"/>
              </a:spcBef>
              <a:spcAft>
                <a:spcPts val="0"/>
              </a:spcAft>
              <a:buSzPct val="85000"/>
              <a:buNone/>
            </a:pPr>
            <a:r>
              <a:rPr lang="tr-TR" sz="2000" dirty="0">
                <a:solidFill>
                  <a:schemeClr val="tx1"/>
                </a:solidFill>
                <a:latin typeface="Consolas"/>
                <a:ea typeface="Consolas"/>
                <a:cs typeface="Consolas"/>
                <a:sym typeface="Consolas"/>
              </a:rPr>
              <a:t>    </a:t>
            </a:r>
            <a:r>
              <a:rPr lang="tr-TR" sz="2000" dirty="0">
                <a:solidFill>
                  <a:srgbClr val="0000CC"/>
                </a:solidFill>
                <a:latin typeface="Consolas"/>
                <a:ea typeface="Consolas"/>
                <a:cs typeface="Consolas"/>
                <a:sym typeface="Consolas"/>
              </a:rPr>
              <a:t>int</a:t>
            </a:r>
            <a:r>
              <a:rPr lang="tr-TR" sz="2000" dirty="0">
                <a:solidFill>
                  <a:schemeClr val="tx1"/>
                </a:solidFill>
                <a:latin typeface="Consolas"/>
                <a:ea typeface="Consolas"/>
                <a:cs typeface="Consolas"/>
                <a:sym typeface="Consolas"/>
              </a:rPr>
              <a:t> z;</a:t>
            </a:r>
          </a:p>
          <a:p>
            <a:pPr marL="0" lvl="0" indent="0" algn="l" rtl="0">
              <a:lnSpc>
                <a:spcPct val="120000"/>
              </a:lnSpc>
              <a:spcBef>
                <a:spcPts val="0"/>
              </a:spcBef>
              <a:spcAft>
                <a:spcPts val="0"/>
              </a:spcAft>
              <a:buSzPct val="85000"/>
              <a:buNone/>
            </a:pPr>
            <a:r>
              <a:rPr lang="tr-TR" sz="2000" dirty="0">
                <a:solidFill>
                  <a:schemeClr val="tx1"/>
                </a:solidFill>
                <a:latin typeface="Consolas"/>
                <a:ea typeface="Consolas"/>
                <a:cs typeface="Consolas"/>
                <a:sym typeface="Consolas"/>
              </a:rPr>
              <a:t>};</a:t>
            </a:r>
          </a:p>
          <a:p>
            <a:pPr marL="0" lvl="0" indent="0" algn="l" rtl="0">
              <a:lnSpc>
                <a:spcPct val="100000"/>
              </a:lnSpc>
              <a:spcBef>
                <a:spcPts val="0"/>
              </a:spcBef>
              <a:spcAft>
                <a:spcPts val="0"/>
              </a:spcAft>
              <a:buSzPts val="1190"/>
              <a:buNone/>
            </a:pPr>
            <a:endParaRPr dirty="0"/>
          </a:p>
        </p:txBody>
      </p:sp>
      <p:sp>
        <p:nvSpPr>
          <p:cNvPr id="125" name="Google Shape;125;p3"/>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SzPct val="85000"/>
              <a:buNone/>
            </a:pPr>
            <a:r>
              <a:rPr lang="tr-TR" dirty="0">
                <a:solidFill>
                  <a:schemeClr val="bg1">
                    <a:lumMod val="65000"/>
                  </a:schemeClr>
                </a:solidFill>
                <a:latin typeface="Consolas"/>
                <a:ea typeface="Consolas"/>
                <a:cs typeface="Consolas"/>
                <a:sym typeface="Consolas"/>
              </a:rPr>
              <a:t>// Yandakine eşdeğerdir:</a:t>
            </a:r>
          </a:p>
          <a:p>
            <a:pPr marL="0" lvl="0" indent="0" algn="l" rtl="0">
              <a:lnSpc>
                <a:spcPct val="120000"/>
              </a:lnSpc>
              <a:spcBef>
                <a:spcPts val="0"/>
              </a:spcBef>
              <a:spcAft>
                <a:spcPts val="0"/>
              </a:spcAft>
              <a:buSzPct val="85000"/>
              <a:buNone/>
            </a:pPr>
            <a:r>
              <a:rPr lang="tr-TR" dirty="0" err="1">
                <a:solidFill>
                  <a:srgbClr val="0000CC"/>
                </a:solidFill>
                <a:latin typeface="Consolas"/>
                <a:ea typeface="Consolas"/>
                <a:cs typeface="Consolas"/>
                <a:sym typeface="Consolas"/>
              </a:rPr>
              <a:t>class</a:t>
            </a:r>
            <a:r>
              <a:rPr lang="tr-TR" dirty="0">
                <a:solidFill>
                  <a:schemeClr val="tx1"/>
                </a:solidFill>
                <a:latin typeface="Consolas"/>
                <a:ea typeface="Consolas"/>
                <a:cs typeface="Consolas"/>
                <a:sym typeface="Consolas"/>
              </a:rPr>
              <a:t> </a:t>
            </a:r>
            <a:r>
              <a:rPr lang="tr-TR" dirty="0" err="1">
                <a:solidFill>
                  <a:schemeClr val="tx1"/>
                </a:solidFill>
                <a:latin typeface="Consolas"/>
                <a:ea typeface="Consolas"/>
                <a:cs typeface="Consolas"/>
                <a:sym typeface="Consolas"/>
              </a:rPr>
              <a:t>Vector</a:t>
            </a:r>
            <a:r>
              <a:rPr lang="tr-TR" dirty="0">
                <a:solidFill>
                  <a:schemeClr val="tx1"/>
                </a:solidFill>
                <a:latin typeface="Consolas"/>
                <a:ea typeface="Consolas"/>
                <a:cs typeface="Consolas"/>
                <a:sym typeface="Consolas"/>
              </a:rPr>
              <a:t> {</a:t>
            </a:r>
          </a:p>
          <a:p>
            <a:pPr marL="0" lvl="0" indent="0" algn="l" rtl="0">
              <a:lnSpc>
                <a:spcPct val="120000"/>
              </a:lnSpc>
              <a:spcBef>
                <a:spcPts val="0"/>
              </a:spcBef>
              <a:spcAft>
                <a:spcPts val="0"/>
              </a:spcAft>
              <a:buSzPct val="85000"/>
              <a:buNone/>
            </a:pPr>
            <a:r>
              <a:rPr lang="tr-TR" dirty="0" err="1">
                <a:solidFill>
                  <a:schemeClr val="tx1"/>
                </a:solidFill>
                <a:latin typeface="Consolas"/>
                <a:ea typeface="Consolas"/>
                <a:cs typeface="Consolas"/>
                <a:sym typeface="Consolas"/>
              </a:rPr>
              <a:t>public</a:t>
            </a:r>
            <a:r>
              <a:rPr lang="tr-TR" dirty="0">
                <a:solidFill>
                  <a:schemeClr val="tx1"/>
                </a:solidFill>
                <a:latin typeface="Consolas"/>
                <a:ea typeface="Consolas"/>
                <a:cs typeface="Consolas"/>
                <a:sym typeface="Consolas"/>
              </a:rPr>
              <a:t>:</a:t>
            </a:r>
          </a:p>
          <a:p>
            <a:pPr marL="0" lvl="0" indent="0" algn="l" rtl="0">
              <a:lnSpc>
                <a:spcPct val="120000"/>
              </a:lnSpc>
              <a:spcBef>
                <a:spcPts val="0"/>
              </a:spcBef>
              <a:spcAft>
                <a:spcPts val="0"/>
              </a:spcAft>
              <a:buSzPct val="85000"/>
              <a:buNone/>
            </a:pPr>
            <a:r>
              <a:rPr lang="tr-TR" dirty="0">
                <a:solidFill>
                  <a:schemeClr val="tx1"/>
                </a:solidFill>
                <a:latin typeface="Consolas"/>
                <a:ea typeface="Consolas"/>
                <a:cs typeface="Consolas"/>
                <a:sym typeface="Consolas"/>
              </a:rPr>
              <a:t>    </a:t>
            </a:r>
            <a:r>
              <a:rPr lang="tr-TR" dirty="0">
                <a:solidFill>
                  <a:srgbClr val="0000CC"/>
                </a:solidFill>
                <a:latin typeface="Consolas"/>
                <a:ea typeface="Consolas"/>
                <a:cs typeface="Consolas"/>
                <a:sym typeface="Consolas"/>
              </a:rPr>
              <a:t>int</a:t>
            </a:r>
            <a:r>
              <a:rPr lang="tr-TR" dirty="0">
                <a:solidFill>
                  <a:schemeClr val="tx1"/>
                </a:solidFill>
                <a:latin typeface="Consolas"/>
                <a:ea typeface="Consolas"/>
                <a:cs typeface="Consolas"/>
                <a:sym typeface="Consolas"/>
              </a:rPr>
              <a:t> x;</a:t>
            </a:r>
          </a:p>
          <a:p>
            <a:pPr marL="0" lvl="0" indent="0" algn="l" rtl="0">
              <a:lnSpc>
                <a:spcPct val="120000"/>
              </a:lnSpc>
              <a:spcBef>
                <a:spcPts val="0"/>
              </a:spcBef>
              <a:spcAft>
                <a:spcPts val="0"/>
              </a:spcAft>
              <a:buSzPct val="85000"/>
              <a:buNone/>
            </a:pPr>
            <a:r>
              <a:rPr lang="tr-TR" dirty="0">
                <a:solidFill>
                  <a:schemeClr val="tx1"/>
                </a:solidFill>
                <a:latin typeface="Consolas"/>
                <a:ea typeface="Consolas"/>
                <a:cs typeface="Consolas"/>
                <a:sym typeface="Consolas"/>
              </a:rPr>
              <a:t>    </a:t>
            </a:r>
            <a:r>
              <a:rPr lang="tr-TR" dirty="0">
                <a:solidFill>
                  <a:srgbClr val="0000CC"/>
                </a:solidFill>
                <a:latin typeface="Consolas"/>
                <a:ea typeface="Consolas"/>
                <a:cs typeface="Consolas"/>
                <a:sym typeface="Consolas"/>
              </a:rPr>
              <a:t>int</a:t>
            </a:r>
            <a:r>
              <a:rPr lang="tr-TR" dirty="0">
                <a:solidFill>
                  <a:schemeClr val="tx1"/>
                </a:solidFill>
                <a:latin typeface="Consolas"/>
                <a:ea typeface="Consolas"/>
                <a:cs typeface="Consolas"/>
                <a:sym typeface="Consolas"/>
              </a:rPr>
              <a:t> y;</a:t>
            </a:r>
          </a:p>
          <a:p>
            <a:pPr marL="0" lvl="0" indent="0" algn="l" rtl="0">
              <a:lnSpc>
                <a:spcPct val="120000"/>
              </a:lnSpc>
              <a:spcBef>
                <a:spcPts val="0"/>
              </a:spcBef>
              <a:spcAft>
                <a:spcPts val="0"/>
              </a:spcAft>
              <a:buSzPct val="85000"/>
              <a:buNone/>
            </a:pPr>
            <a:r>
              <a:rPr lang="tr-TR" dirty="0">
                <a:solidFill>
                  <a:schemeClr val="tx1"/>
                </a:solidFill>
                <a:latin typeface="Consolas"/>
                <a:ea typeface="Consolas"/>
                <a:cs typeface="Consolas"/>
                <a:sym typeface="Consolas"/>
              </a:rPr>
              <a:t>    </a:t>
            </a:r>
            <a:r>
              <a:rPr lang="tr-TR" dirty="0">
                <a:solidFill>
                  <a:srgbClr val="0000CC"/>
                </a:solidFill>
                <a:latin typeface="Consolas"/>
                <a:ea typeface="Consolas"/>
                <a:cs typeface="Consolas"/>
                <a:sym typeface="Consolas"/>
              </a:rPr>
              <a:t>int</a:t>
            </a:r>
            <a:r>
              <a:rPr lang="tr-TR" dirty="0">
                <a:solidFill>
                  <a:schemeClr val="tx1"/>
                </a:solidFill>
                <a:latin typeface="Consolas"/>
                <a:ea typeface="Consolas"/>
                <a:cs typeface="Consolas"/>
                <a:sym typeface="Consolas"/>
              </a:rPr>
              <a:t> z;</a:t>
            </a:r>
          </a:p>
          <a:p>
            <a:pPr marL="0" lvl="0" indent="0" algn="l" rtl="0">
              <a:lnSpc>
                <a:spcPct val="120000"/>
              </a:lnSpc>
              <a:spcBef>
                <a:spcPts val="0"/>
              </a:spcBef>
              <a:spcAft>
                <a:spcPts val="0"/>
              </a:spcAft>
              <a:buSzPct val="85000"/>
              <a:buNone/>
            </a:pPr>
            <a:r>
              <a:rPr lang="tr-TR" dirty="0">
                <a:solidFill>
                  <a:schemeClr val="tx1"/>
                </a:solidFill>
                <a:latin typeface="Consolas"/>
                <a:ea typeface="Consolas"/>
                <a:cs typeface="Consolas"/>
                <a:sym typeface="Consolas"/>
              </a:rPr>
              <a:t>};</a:t>
            </a:r>
          </a:p>
        </p:txBody>
      </p:sp>
    </p:spTree>
    <p:extLst>
      <p:ext uri="{BB962C8B-B14F-4D97-AF65-F5344CB8AC3E}">
        <p14:creationId xmlns:p14="http://schemas.microsoft.com/office/powerpoint/2010/main" val="172404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sz="2800" dirty="0"/>
              <a:t>YAPI ELEMANLARINA ERIŞIM</a:t>
            </a:r>
            <a:endParaRPr sz="2800" dirty="0"/>
          </a:p>
        </p:txBody>
      </p:sp>
      <p:sp>
        <p:nvSpPr>
          <p:cNvPr id="132" name="Google Shape;132;p4"/>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#include &lt;iostream&gt;</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using</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namespace std;</a:t>
            </a:r>
            <a:endParaRPr lang="tr-TR"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struct</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ogrenci</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unsigned</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yas</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cinsiyet</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float</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kilo;</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unsigned</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boy;</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00"/>
                </a:solidFill>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ogrenci1</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CC"/>
                </a:solidFill>
                <a:effectLst/>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main() {</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tr-TR"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ogrenci1.yas=19;</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ogrenci1.cinsiyet='E';</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ogrenci1.kilo=75.5;</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ogrenci1.boy=180;</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cout</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&lt;&lt; "Öğrenci1'in:" &lt;&lt;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endl</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&lt;&lt;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yaşı</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tr-TR"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tr-TR"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&lt;&lt; ogrenci1</a:t>
            </a:r>
            <a:r>
              <a:rPr lang="en-US" sz="1400" dirty="0">
                <a:solidFill>
                  <a:srgbClr val="000000"/>
                </a:solidFill>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yas&lt;&lt; ",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cinsiyeti</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&lt;&lt; ogrenci1</a:t>
            </a:r>
            <a:r>
              <a:rPr lang="en-US" sz="1400" dirty="0">
                <a:solidFill>
                  <a:srgbClr val="000000"/>
                </a:solidFill>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cinsiyet &lt;&lt; ",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kilosu</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:"&lt;&lt; ogrenci1</a:t>
            </a:r>
            <a:r>
              <a:rPr lang="en-US" sz="1400" dirty="0">
                <a:solidFill>
                  <a:srgbClr val="000000"/>
                </a:solidFill>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kilo </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&lt;&lt; ",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boyu</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&lt;&lt; ogrenci1.boy &lt;&lt;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endl</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00"/>
                </a:solidFill>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struct </a:t>
            </a:r>
            <a:r>
              <a:rPr lang="en-US" sz="1400" dirty="0" err="1">
                <a:solidFill>
                  <a:srgbClr val="000000"/>
                </a:solidFill>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ogrenci</a:t>
            </a:r>
            <a:r>
              <a:rPr lang="en-US" sz="1400" dirty="0">
                <a:solidFill>
                  <a:srgbClr val="000000"/>
                </a:solidFill>
                <a:effectLst/>
                <a:highlight>
                  <a:srgbClr val="FFFF00"/>
                </a:highlight>
                <a:latin typeface="Consolas" panose="020B0609020204030204" pitchFamily="49" charset="0"/>
                <a:ea typeface="Calibri" panose="020F0502020204030204" pitchFamily="34" charset="0"/>
                <a:cs typeface="Times New Roman" panose="02020603050405020304" pitchFamily="18" charset="0"/>
              </a:rPr>
              <a:t> ogrenci2={25,'K',55.0,'K'}; </a:t>
            </a:r>
            <a:r>
              <a:rPr lang="en-US" sz="14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//ilk </a:t>
            </a:r>
            <a:r>
              <a:rPr lang="en-US" sz="14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değer</a:t>
            </a:r>
            <a:r>
              <a:rPr lang="en-US" sz="14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verme</a:t>
            </a:r>
            <a:r>
              <a:rPr lang="en-US" sz="14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rPr>
              <a:t>.</a:t>
            </a:r>
            <a:endParaRPr lang="tr-TR" sz="1400" dirty="0">
              <a:solidFill>
                <a:schemeClr val="bg1">
                  <a:lumMod val="65000"/>
                </a:schemeClr>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cout</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&lt;&lt;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Öğrenci</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2'nin:" &lt;&lt;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endl</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tr-TR"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tr-TR"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&lt;&lt;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yaşı</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&lt;&lt; ogrenci2.yas</a:t>
            </a:r>
            <a:endParaRPr lang="tr-TR"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tr-TR"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&lt;&lt; ",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cinsiyeti</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"&lt;&lt; ogrenci2.cinsiyet </a:t>
            </a:r>
            <a:endParaRPr lang="tr-TR"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tr-TR"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&lt;&lt; ",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kilosu</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:"&lt;&lt; ogrenci2.kilo &lt;&lt; ",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boyu</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&lt;&lt; ogrenci2.boy &lt;&lt;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endl</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struct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ogrenci</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ogrenci3=ogrenci2;</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cout</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&lt;&lt;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Öğrenci</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3'ün:" &lt;&lt;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endl</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tr-TR"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tr-TR"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&lt;&lt;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yaşı</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&lt;&lt; ogrenci3.yas</a:t>
            </a:r>
            <a:endParaRPr lang="tr-TR"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tr-TR"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&lt;&lt; ",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cinsiyeti</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 &lt;&lt; ogrenci3.cinsiyet </a:t>
            </a:r>
            <a:endParaRPr lang="tr-TR"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tr-TR"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&lt;&lt; ",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kilosu</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:"&lt;&lt; ogrenci3.kilo &lt;&lt; ",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boyu</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&lt;&lt; ogrenci3.boy &lt;&lt; </a:t>
            </a:r>
            <a:r>
              <a:rPr lang="en-US" sz="1400" dirty="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endl</a:t>
            </a: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lang="tr-TR" sz="1400" dirty="0">
              <a:effectLst/>
              <a:latin typeface="Consolas" panose="020B0609020204030204" pitchFamily="49" charset="0"/>
              <a:ea typeface="Calibri" panose="020F0502020204030204" pitchFamily="34" charset="0"/>
              <a:cs typeface="Times New Roman" panose="02020603050405020304" pitchFamily="18" charset="0"/>
            </a:endParaRPr>
          </a:p>
          <a:p>
            <a:pPr marL="0" indent="0">
              <a:lnSpc>
                <a:spcPct val="100000"/>
              </a:lnSpc>
              <a:spcBef>
                <a:spcPts val="0"/>
              </a:spcBef>
              <a:buNone/>
            </a:pPr>
            <a:r>
              <a:rPr lang="en-US" sz="14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a:t>
            </a:r>
            <a:endParaRPr sz="1400" dirty="0">
              <a:latin typeface="Consolas" panose="020B0609020204030204" pitchFamily="49" charset="0"/>
            </a:endParaRPr>
          </a:p>
        </p:txBody>
      </p:sp>
      <p:sp>
        <p:nvSpPr>
          <p:cNvPr id="133" name="Google Shape;133;p4"/>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600" dirty="0"/>
              <a:t>Tanımlanan yapı değişkenleri üzerinden her  bir alamana </a:t>
            </a:r>
            <a:r>
              <a:rPr lang="tr-TR" sz="1600" b="1" dirty="0"/>
              <a:t>nokta (.) </a:t>
            </a:r>
            <a:r>
              <a:rPr lang="tr-TR" sz="1600" dirty="0"/>
              <a:t>işleci erişilir.</a:t>
            </a:r>
            <a:endParaRPr sz="1600" dirty="0"/>
          </a:p>
          <a:p>
            <a:pPr marL="0" lvl="0" indent="0" algn="l" rtl="0">
              <a:lnSpc>
                <a:spcPct val="100000"/>
              </a:lnSpc>
              <a:spcBef>
                <a:spcPts val="1000"/>
              </a:spcBef>
              <a:spcAft>
                <a:spcPts val="0"/>
              </a:spcAft>
              <a:buSzPts val="1190"/>
              <a:buNone/>
            </a:pPr>
            <a:r>
              <a:rPr lang="tr-TR" sz="1600" dirty="0"/>
              <a:t>Örnekte görüldüğü üzere öğrenci birden fazla elemandan oluşan yapı olup, tek bir değişkenle temsil edilmektedir.</a:t>
            </a:r>
            <a:endParaRPr sz="1600" dirty="0"/>
          </a:p>
          <a:p>
            <a:pPr marL="0" lvl="0" indent="0" algn="l" rtl="0">
              <a:lnSpc>
                <a:spcPct val="100000"/>
              </a:lnSpc>
              <a:spcBef>
                <a:spcPts val="1000"/>
              </a:spcBef>
              <a:spcAft>
                <a:spcPts val="0"/>
              </a:spcAft>
              <a:buSzPts val="1190"/>
              <a:buNone/>
            </a:pPr>
            <a:r>
              <a:rPr lang="tr-TR" sz="1600" dirty="0"/>
              <a:t>Atama (=) işleci (operator) bir yapıyı (struct) doğrudan kopyalamak için kullanılabilir. </a:t>
            </a:r>
            <a:endParaRPr sz="1600" dirty="0"/>
          </a:p>
          <a:p>
            <a:pPr marL="0" lvl="0" indent="0" algn="l" rtl="0">
              <a:lnSpc>
                <a:spcPct val="100000"/>
              </a:lnSpc>
              <a:spcBef>
                <a:spcPts val="1000"/>
              </a:spcBef>
              <a:spcAft>
                <a:spcPts val="0"/>
              </a:spcAft>
              <a:buSzPts val="1190"/>
              <a:buNone/>
            </a:pPr>
            <a:r>
              <a:rPr lang="tr-TR" sz="1600" dirty="0"/>
              <a:t> </a:t>
            </a:r>
            <a:r>
              <a:rPr lang="tr-TR" sz="1600" b="1" dirty="0">
                <a:latin typeface="Consolas"/>
                <a:ea typeface="Consolas"/>
                <a:cs typeface="Consolas"/>
                <a:sym typeface="Consolas"/>
              </a:rPr>
              <a:t>ogrenci2=ogrenci1;</a:t>
            </a:r>
            <a:endParaRPr sz="1600" dirty="0"/>
          </a:p>
          <a:p>
            <a:pPr marL="0" lvl="0" indent="0" algn="l" rtl="0">
              <a:lnSpc>
                <a:spcPct val="100000"/>
              </a:lnSpc>
              <a:spcBef>
                <a:spcPts val="1000"/>
              </a:spcBef>
              <a:spcAft>
                <a:spcPts val="0"/>
              </a:spcAft>
              <a:buSzPts val="1190"/>
              <a:buNone/>
            </a:pPr>
            <a:r>
              <a:rPr lang="tr-TR" sz="1600" dirty="0"/>
              <a:t>Ayrıca, bir yapının üyesinin değerini başka birine atamak için atama işlecini (=) de kullanabiliriz.</a:t>
            </a:r>
            <a:endParaRPr sz="1600" dirty="0"/>
          </a:p>
          <a:p>
            <a:pPr marL="0" lvl="0" indent="0" algn="l" rtl="0">
              <a:lnSpc>
                <a:spcPct val="120000"/>
              </a:lnSpc>
              <a:spcBef>
                <a:spcPts val="0"/>
              </a:spcBef>
              <a:spcAft>
                <a:spcPts val="0"/>
              </a:spcAft>
              <a:buSzPts val="1190"/>
              <a:buNone/>
            </a:pPr>
            <a:endParaRPr sz="1600" dirty="0">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YAPI GÖSTERICILERI</a:t>
            </a:r>
            <a:endParaRPr/>
          </a:p>
        </p:txBody>
      </p:sp>
      <p:sp>
        <p:nvSpPr>
          <p:cNvPr id="140" name="Google Shape;140;p5"/>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SzPts val="1190"/>
              <a:buNone/>
            </a:pPr>
            <a:r>
              <a:rPr lang="tr-TR" sz="1400" dirty="0">
                <a:latin typeface="Consolas"/>
                <a:ea typeface="Consolas"/>
                <a:cs typeface="Consolas"/>
                <a:sym typeface="Consolas"/>
              </a:rPr>
              <a:t>#include &lt;</a:t>
            </a:r>
            <a:r>
              <a:rPr lang="tr-TR" sz="1400" dirty="0" err="1">
                <a:latin typeface="Consolas"/>
                <a:ea typeface="Consolas"/>
                <a:cs typeface="Consolas"/>
                <a:sym typeface="Consolas"/>
              </a:rPr>
              <a:t>iostream</a:t>
            </a:r>
            <a:r>
              <a:rPr lang="tr-TR" sz="1400" dirty="0">
                <a:latin typeface="Consolas"/>
                <a:ea typeface="Consolas"/>
                <a:cs typeface="Consolas"/>
                <a:sym typeface="Consolas"/>
              </a:rPr>
              <a:t>&gt;</a:t>
            </a:r>
          </a:p>
          <a:p>
            <a:pPr marL="0" indent="0">
              <a:lnSpc>
                <a:spcPct val="100000"/>
              </a:lnSpc>
              <a:spcBef>
                <a:spcPts val="0"/>
              </a:spcBef>
              <a:buSzPts val="1190"/>
              <a:buNone/>
            </a:pPr>
            <a:r>
              <a:rPr lang="tr-TR" sz="1400" dirty="0" err="1">
                <a:solidFill>
                  <a:srgbClr val="0000CC"/>
                </a:solidFill>
                <a:latin typeface="Consolas"/>
                <a:ea typeface="Consolas"/>
                <a:cs typeface="Consolas"/>
                <a:sym typeface="Consolas"/>
              </a:rPr>
              <a:t>using</a:t>
            </a:r>
            <a:r>
              <a:rPr lang="tr-TR" sz="1400" dirty="0">
                <a:latin typeface="Consolas"/>
                <a:ea typeface="Consolas"/>
                <a:cs typeface="Consolas"/>
                <a:sym typeface="Consolas"/>
              </a:rPr>
              <a:t> namespace </a:t>
            </a:r>
            <a:r>
              <a:rPr lang="tr-TR" sz="1400" dirty="0" err="1">
                <a:latin typeface="Consolas"/>
                <a:ea typeface="Consolas"/>
                <a:cs typeface="Consolas"/>
                <a:sym typeface="Consolas"/>
              </a:rPr>
              <a:t>std</a:t>
            </a:r>
            <a:r>
              <a:rPr lang="tr-TR" sz="1400" dirty="0">
                <a:latin typeface="Consolas"/>
                <a:ea typeface="Consolas"/>
                <a:cs typeface="Consolas"/>
                <a:sym typeface="Consolas"/>
              </a:rPr>
              <a:t>;</a:t>
            </a:r>
          </a:p>
          <a:p>
            <a:pPr marL="0" indent="0">
              <a:lnSpc>
                <a:spcPct val="100000"/>
              </a:lnSpc>
              <a:spcBef>
                <a:spcPts val="0"/>
              </a:spcBef>
              <a:buSzPts val="1190"/>
              <a:buNone/>
            </a:pPr>
            <a:r>
              <a:rPr lang="tr-TR" sz="1400" dirty="0">
                <a:solidFill>
                  <a:srgbClr val="0000CC"/>
                </a:solidFill>
                <a:latin typeface="Consolas"/>
                <a:ea typeface="Consolas"/>
                <a:cs typeface="Consolas"/>
                <a:sym typeface="Consolas"/>
              </a:rPr>
              <a:t>struct</a:t>
            </a:r>
            <a:r>
              <a:rPr lang="tr-TR" sz="1400" dirty="0">
                <a:latin typeface="Consolas"/>
                <a:ea typeface="Consolas"/>
                <a:cs typeface="Consolas"/>
                <a:sym typeface="Consolas"/>
              </a:rPr>
              <a:t> </a:t>
            </a:r>
            <a:r>
              <a:rPr lang="tr-TR" sz="1400" dirty="0" err="1">
                <a:latin typeface="Consolas"/>
                <a:ea typeface="Consolas"/>
                <a:cs typeface="Consolas"/>
                <a:sym typeface="Consolas"/>
              </a:rPr>
              <a:t>ogrenci</a:t>
            </a:r>
            <a:r>
              <a:rPr lang="tr-TR" sz="1400" dirty="0">
                <a:latin typeface="Consolas"/>
                <a:ea typeface="Consolas"/>
                <a:cs typeface="Consolas"/>
                <a:sym typeface="Consolas"/>
              </a:rPr>
              <a:t> {</a:t>
            </a:r>
          </a:p>
          <a:p>
            <a:pPr marL="0" indent="0">
              <a:lnSpc>
                <a:spcPct val="100000"/>
              </a:lnSpc>
              <a:spcBef>
                <a:spcPts val="0"/>
              </a:spcBef>
              <a:buSzPts val="1190"/>
              <a:buNone/>
            </a:pPr>
            <a:r>
              <a:rPr lang="tr-TR" sz="1400" dirty="0">
                <a:latin typeface="Consolas"/>
                <a:ea typeface="Consolas"/>
                <a:cs typeface="Consolas"/>
                <a:sym typeface="Consolas"/>
              </a:rPr>
              <a:t>    </a:t>
            </a:r>
            <a:r>
              <a:rPr lang="tr-TR" sz="1400" dirty="0" err="1">
                <a:solidFill>
                  <a:srgbClr val="0000CC"/>
                </a:solidFill>
                <a:latin typeface="Consolas"/>
                <a:ea typeface="Consolas"/>
                <a:cs typeface="Consolas"/>
                <a:sym typeface="Consolas"/>
              </a:rPr>
              <a:t>unsigned</a:t>
            </a:r>
            <a:r>
              <a:rPr lang="tr-TR" sz="1400" dirty="0">
                <a:latin typeface="Consolas"/>
                <a:ea typeface="Consolas"/>
                <a:cs typeface="Consolas"/>
                <a:sym typeface="Consolas"/>
              </a:rPr>
              <a:t> yas;</a:t>
            </a:r>
          </a:p>
          <a:p>
            <a:pPr marL="0" indent="0">
              <a:lnSpc>
                <a:spcPct val="100000"/>
              </a:lnSpc>
              <a:spcBef>
                <a:spcPts val="0"/>
              </a:spcBef>
              <a:buSzPts val="119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char</a:t>
            </a:r>
            <a:r>
              <a:rPr lang="tr-TR" sz="1400" dirty="0">
                <a:latin typeface="Consolas"/>
                <a:ea typeface="Consolas"/>
                <a:cs typeface="Consolas"/>
                <a:sym typeface="Consolas"/>
              </a:rPr>
              <a:t> cinsiyet;</a:t>
            </a:r>
          </a:p>
          <a:p>
            <a:pPr marL="0" indent="0">
              <a:lnSpc>
                <a:spcPct val="100000"/>
              </a:lnSpc>
              <a:spcBef>
                <a:spcPts val="0"/>
              </a:spcBef>
              <a:buSzPts val="119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float</a:t>
            </a:r>
            <a:r>
              <a:rPr lang="tr-TR" sz="1400" dirty="0">
                <a:latin typeface="Consolas"/>
                <a:ea typeface="Consolas"/>
                <a:cs typeface="Consolas"/>
                <a:sym typeface="Consolas"/>
              </a:rPr>
              <a:t> kilo;</a:t>
            </a:r>
          </a:p>
          <a:p>
            <a:pPr marL="0" indent="0">
              <a:lnSpc>
                <a:spcPct val="100000"/>
              </a:lnSpc>
              <a:spcBef>
                <a:spcPts val="0"/>
              </a:spcBef>
              <a:buSzPts val="1190"/>
              <a:buNone/>
            </a:pPr>
            <a:r>
              <a:rPr lang="tr-TR" sz="1400" dirty="0">
                <a:latin typeface="Consolas"/>
                <a:ea typeface="Consolas"/>
                <a:cs typeface="Consolas"/>
                <a:sym typeface="Consolas"/>
              </a:rPr>
              <a:t>    </a:t>
            </a:r>
            <a:r>
              <a:rPr lang="tr-TR" sz="1400" dirty="0" err="1">
                <a:solidFill>
                  <a:srgbClr val="0000CC"/>
                </a:solidFill>
                <a:latin typeface="Consolas"/>
                <a:ea typeface="Consolas"/>
                <a:cs typeface="Consolas"/>
                <a:sym typeface="Consolas"/>
              </a:rPr>
              <a:t>unsigned</a:t>
            </a:r>
            <a:r>
              <a:rPr lang="tr-TR" sz="1400" dirty="0">
                <a:latin typeface="Consolas"/>
                <a:ea typeface="Consolas"/>
                <a:cs typeface="Consolas"/>
                <a:sym typeface="Consolas"/>
              </a:rPr>
              <a:t> boy;</a:t>
            </a:r>
          </a:p>
          <a:p>
            <a:pPr marL="0" indent="0">
              <a:lnSpc>
                <a:spcPct val="100000"/>
              </a:lnSpc>
              <a:spcBef>
                <a:spcPts val="0"/>
              </a:spcBef>
              <a:buSzPts val="1190"/>
              <a:buNone/>
            </a:pPr>
            <a:r>
              <a:rPr lang="tr-TR" sz="1400" dirty="0">
                <a:latin typeface="Consolas"/>
                <a:ea typeface="Consolas"/>
                <a:cs typeface="Consolas"/>
                <a:sym typeface="Consolas"/>
              </a:rPr>
              <a:t>} ogrenci1;</a:t>
            </a:r>
          </a:p>
          <a:p>
            <a:pPr marL="0" indent="0">
              <a:lnSpc>
                <a:spcPct val="100000"/>
              </a:lnSpc>
              <a:spcBef>
                <a:spcPts val="0"/>
              </a:spcBef>
              <a:buSzPts val="1190"/>
              <a:buNone/>
            </a:pP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main() {</a:t>
            </a:r>
          </a:p>
          <a:p>
            <a:pPr marL="0" indent="0">
              <a:lnSpc>
                <a:spcPct val="100000"/>
              </a:lnSpc>
              <a:spcBef>
                <a:spcPts val="0"/>
              </a:spcBef>
              <a:buSzPts val="1190"/>
              <a:buNone/>
            </a:pPr>
            <a:r>
              <a:rPr lang="tr-TR" sz="1400" dirty="0">
                <a:latin typeface="Consolas"/>
                <a:ea typeface="Consolas"/>
                <a:cs typeface="Consolas"/>
                <a:sym typeface="Consolas"/>
              </a:rPr>
              <a:t>    ogrenci1.yas=19;</a:t>
            </a:r>
          </a:p>
          <a:p>
            <a:pPr marL="0" indent="0">
              <a:lnSpc>
                <a:spcPct val="100000"/>
              </a:lnSpc>
              <a:spcBef>
                <a:spcPts val="0"/>
              </a:spcBef>
              <a:buSzPts val="1190"/>
              <a:buNone/>
            </a:pPr>
            <a:r>
              <a:rPr lang="tr-TR" sz="1400" dirty="0">
                <a:latin typeface="Consolas"/>
                <a:ea typeface="Consolas"/>
                <a:cs typeface="Consolas"/>
                <a:sym typeface="Consolas"/>
              </a:rPr>
              <a:t>    ogrenci1.cinsiyet='E';</a:t>
            </a:r>
          </a:p>
          <a:p>
            <a:pPr marL="0" indent="0">
              <a:lnSpc>
                <a:spcPct val="100000"/>
              </a:lnSpc>
              <a:spcBef>
                <a:spcPts val="0"/>
              </a:spcBef>
              <a:buSzPts val="1190"/>
              <a:buNone/>
            </a:pPr>
            <a:r>
              <a:rPr lang="tr-TR" sz="1400" dirty="0">
                <a:latin typeface="Consolas"/>
                <a:ea typeface="Consolas"/>
                <a:cs typeface="Consolas"/>
                <a:sym typeface="Consolas"/>
              </a:rPr>
              <a:t>    ogrenci1.kilo=75.5;</a:t>
            </a:r>
          </a:p>
          <a:p>
            <a:pPr marL="0" indent="0">
              <a:lnSpc>
                <a:spcPct val="100000"/>
              </a:lnSpc>
              <a:spcBef>
                <a:spcPts val="0"/>
              </a:spcBef>
              <a:buSzPts val="1190"/>
              <a:buNone/>
            </a:pPr>
            <a:r>
              <a:rPr lang="tr-TR" sz="1400" dirty="0">
                <a:latin typeface="Consolas"/>
                <a:ea typeface="Consolas"/>
                <a:cs typeface="Consolas"/>
                <a:sym typeface="Consolas"/>
              </a:rPr>
              <a:t>    ogrenci1.boy=180;    </a:t>
            </a:r>
          </a:p>
          <a:p>
            <a:pPr marL="0" indent="0">
              <a:lnSpc>
                <a:spcPct val="100000"/>
              </a:lnSpc>
              <a:spcBef>
                <a:spcPts val="0"/>
              </a:spcBef>
              <a:buSzPts val="119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"Öğrenci1'in:" &lt;&lt; </a:t>
            </a:r>
            <a:r>
              <a:rPr lang="tr-TR" sz="1400" dirty="0" err="1">
                <a:latin typeface="Consolas"/>
                <a:ea typeface="Consolas"/>
                <a:cs typeface="Consolas"/>
                <a:sym typeface="Consolas"/>
              </a:rPr>
              <a:t>endl</a:t>
            </a:r>
            <a:r>
              <a:rPr lang="tr-TR" sz="1400" dirty="0">
                <a:latin typeface="Consolas"/>
                <a:ea typeface="Consolas"/>
                <a:cs typeface="Consolas"/>
                <a:sym typeface="Consolas"/>
              </a:rPr>
              <a:t> &lt;&lt; "yaşı:" &lt;&lt; ogrenci1.yas</a:t>
            </a:r>
          </a:p>
          <a:p>
            <a:pPr marL="0" indent="0">
              <a:lnSpc>
                <a:spcPct val="100000"/>
              </a:lnSpc>
              <a:spcBef>
                <a:spcPts val="0"/>
              </a:spcBef>
              <a:buSzPts val="1190"/>
              <a:buNone/>
            </a:pPr>
            <a:r>
              <a:rPr lang="tr-TR" sz="1400" dirty="0">
                <a:latin typeface="Consolas"/>
                <a:ea typeface="Consolas"/>
                <a:cs typeface="Consolas"/>
                <a:sym typeface="Consolas"/>
              </a:rPr>
              <a:t>         &lt;&lt; ", cinsiyeti: " &lt;&lt; ogrenci1.cinsiyet</a:t>
            </a:r>
          </a:p>
          <a:p>
            <a:pPr marL="0" indent="0">
              <a:lnSpc>
                <a:spcPct val="100000"/>
              </a:lnSpc>
              <a:spcBef>
                <a:spcPts val="0"/>
              </a:spcBef>
              <a:buSzPts val="1190"/>
              <a:buNone/>
            </a:pPr>
            <a:r>
              <a:rPr lang="tr-TR" sz="1400" dirty="0">
                <a:latin typeface="Consolas"/>
                <a:ea typeface="Consolas"/>
                <a:cs typeface="Consolas"/>
                <a:sym typeface="Consolas"/>
              </a:rPr>
              <a:t>         &lt;&lt; ", kilosu:" &lt;&lt; ogrenci1.kilo </a:t>
            </a:r>
          </a:p>
          <a:p>
            <a:pPr marL="0" indent="0">
              <a:lnSpc>
                <a:spcPct val="100000"/>
              </a:lnSpc>
              <a:spcBef>
                <a:spcPts val="0"/>
              </a:spcBef>
              <a:buSzPts val="1190"/>
              <a:buNone/>
            </a:pPr>
            <a:r>
              <a:rPr lang="tr-TR" sz="1400" dirty="0">
                <a:latin typeface="Consolas"/>
                <a:ea typeface="Consolas"/>
                <a:cs typeface="Consolas"/>
                <a:sym typeface="Consolas"/>
              </a:rPr>
              <a:t>         &lt;&lt; ", boyu:" &lt;&lt; ogrenci1.boy &lt;&lt; </a:t>
            </a:r>
            <a:r>
              <a:rPr lang="tr-TR" sz="1400" dirty="0" err="1">
                <a:latin typeface="Consolas"/>
                <a:ea typeface="Consolas"/>
                <a:cs typeface="Consolas"/>
                <a:sym typeface="Consolas"/>
              </a:rPr>
              <a:t>endl</a:t>
            </a:r>
            <a:r>
              <a:rPr lang="tr-TR" sz="1400" dirty="0">
                <a:latin typeface="Consolas"/>
                <a:ea typeface="Consolas"/>
                <a:cs typeface="Consolas"/>
                <a:sym typeface="Consolas"/>
              </a:rPr>
              <a:t>;</a:t>
            </a:r>
          </a:p>
          <a:p>
            <a:pPr marL="0" indent="0">
              <a:lnSpc>
                <a:spcPct val="100000"/>
              </a:lnSpc>
              <a:spcBef>
                <a:spcPts val="0"/>
              </a:spcBef>
              <a:buSzPts val="1190"/>
              <a:buNone/>
            </a:pPr>
            <a:endParaRPr lang="tr-TR" sz="1400" dirty="0">
              <a:latin typeface="Consolas"/>
              <a:ea typeface="Consolas"/>
              <a:cs typeface="Consolas"/>
              <a:sym typeface="Consolas"/>
            </a:endParaRPr>
          </a:p>
          <a:p>
            <a:pPr marL="0" indent="0">
              <a:lnSpc>
                <a:spcPct val="100000"/>
              </a:lnSpc>
              <a:spcBef>
                <a:spcPts val="0"/>
              </a:spcBef>
              <a:buSzPts val="1190"/>
              <a:buNone/>
            </a:pPr>
            <a:r>
              <a:rPr lang="tr-TR" sz="1400" dirty="0">
                <a:latin typeface="Consolas"/>
                <a:ea typeface="Consolas"/>
                <a:cs typeface="Consolas"/>
                <a:sym typeface="Consolas"/>
              </a:rPr>
              <a:t>    </a:t>
            </a:r>
            <a:r>
              <a:rPr lang="tr-TR" sz="1400" dirty="0">
                <a:solidFill>
                  <a:srgbClr val="0000CC"/>
                </a:solidFill>
                <a:highlight>
                  <a:srgbClr val="FFFF00"/>
                </a:highlight>
                <a:latin typeface="Consolas"/>
                <a:ea typeface="Consolas"/>
                <a:cs typeface="Consolas"/>
                <a:sym typeface="Consolas"/>
              </a:rPr>
              <a:t>struct</a:t>
            </a:r>
            <a:r>
              <a:rPr lang="tr-TR" sz="1400" dirty="0">
                <a:highlight>
                  <a:srgbClr val="FFFF00"/>
                </a:highlight>
                <a:latin typeface="Consolas"/>
                <a:ea typeface="Consolas"/>
                <a:cs typeface="Consolas"/>
                <a:sym typeface="Consolas"/>
              </a:rPr>
              <a:t> </a:t>
            </a:r>
            <a:r>
              <a:rPr lang="tr-TR" sz="1400" dirty="0" err="1">
                <a:highlight>
                  <a:srgbClr val="FFFF00"/>
                </a:highlight>
                <a:latin typeface="Consolas"/>
                <a:ea typeface="Consolas"/>
                <a:cs typeface="Consolas"/>
                <a:sym typeface="Consolas"/>
              </a:rPr>
              <a:t>ogrenci</a:t>
            </a:r>
            <a:r>
              <a:rPr lang="tr-TR" sz="1400" dirty="0">
                <a:highlight>
                  <a:srgbClr val="FFFF00"/>
                </a:highlight>
                <a:latin typeface="Consolas"/>
                <a:ea typeface="Consolas"/>
                <a:cs typeface="Consolas"/>
                <a:sym typeface="Consolas"/>
              </a:rPr>
              <a:t>* </a:t>
            </a:r>
            <a:r>
              <a:rPr lang="tr-TR" sz="1400" dirty="0" err="1">
                <a:highlight>
                  <a:srgbClr val="FFFF00"/>
                </a:highlight>
                <a:latin typeface="Consolas"/>
                <a:ea typeface="Consolas"/>
                <a:cs typeface="Consolas"/>
                <a:sym typeface="Consolas"/>
              </a:rPr>
              <a:t>ogrenciGosterici</a:t>
            </a:r>
            <a:r>
              <a:rPr lang="tr-TR" sz="1400" dirty="0">
                <a:latin typeface="Consolas"/>
                <a:ea typeface="Consolas"/>
                <a:cs typeface="Consolas"/>
                <a:sym typeface="Consolas"/>
              </a:rPr>
              <a:t>;</a:t>
            </a:r>
          </a:p>
          <a:p>
            <a:pPr marL="0" indent="0">
              <a:lnSpc>
                <a:spcPct val="100000"/>
              </a:lnSpc>
              <a:spcBef>
                <a:spcPts val="0"/>
              </a:spcBef>
              <a:buSzPts val="1190"/>
              <a:buNone/>
            </a:pPr>
            <a:r>
              <a:rPr lang="tr-TR" sz="1400" dirty="0">
                <a:latin typeface="Consolas"/>
                <a:ea typeface="Consolas"/>
                <a:cs typeface="Consolas"/>
                <a:sym typeface="Consolas"/>
              </a:rPr>
              <a:t>    </a:t>
            </a:r>
            <a:r>
              <a:rPr lang="tr-TR" sz="1400" dirty="0" err="1">
                <a:highlight>
                  <a:srgbClr val="FFFF00"/>
                </a:highlight>
                <a:latin typeface="Consolas"/>
                <a:ea typeface="Consolas"/>
                <a:cs typeface="Consolas"/>
                <a:sym typeface="Consolas"/>
              </a:rPr>
              <a:t>ogrenciGosterici</a:t>
            </a:r>
            <a:r>
              <a:rPr lang="tr-TR" sz="1400" dirty="0">
                <a:highlight>
                  <a:srgbClr val="FFFF00"/>
                </a:highlight>
                <a:latin typeface="Consolas"/>
                <a:ea typeface="Consolas"/>
                <a:cs typeface="Consolas"/>
                <a:sym typeface="Consolas"/>
              </a:rPr>
              <a:t>=&amp;ogrenci1</a:t>
            </a:r>
            <a:r>
              <a:rPr lang="tr-TR" sz="1400" dirty="0">
                <a:latin typeface="Consolas"/>
                <a:ea typeface="Consolas"/>
                <a:cs typeface="Consolas"/>
                <a:sym typeface="Consolas"/>
              </a:rPr>
              <a:t>;</a:t>
            </a:r>
          </a:p>
          <a:p>
            <a:pPr marL="0" indent="0">
              <a:lnSpc>
                <a:spcPct val="100000"/>
              </a:lnSpc>
              <a:spcBef>
                <a:spcPts val="0"/>
              </a:spcBef>
              <a:buSzPts val="119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"Öğrenci1'in:" &lt;&lt; </a:t>
            </a:r>
            <a:r>
              <a:rPr lang="tr-TR" sz="1400" dirty="0" err="1">
                <a:latin typeface="Consolas"/>
                <a:ea typeface="Consolas"/>
                <a:cs typeface="Consolas"/>
                <a:sym typeface="Consolas"/>
              </a:rPr>
              <a:t>endl</a:t>
            </a:r>
            <a:r>
              <a:rPr lang="tr-TR" sz="1400" dirty="0">
                <a:latin typeface="Consolas"/>
                <a:ea typeface="Consolas"/>
                <a:cs typeface="Consolas"/>
                <a:sym typeface="Consolas"/>
              </a:rPr>
              <a:t> &lt;&lt; "yaşı:" &lt;&lt; </a:t>
            </a:r>
            <a:r>
              <a:rPr lang="tr-TR" sz="1400" dirty="0" err="1">
                <a:latin typeface="Consolas"/>
                <a:ea typeface="Consolas"/>
                <a:cs typeface="Consolas"/>
                <a:sym typeface="Consolas"/>
              </a:rPr>
              <a:t>ogrenciGosterici</a:t>
            </a:r>
            <a:r>
              <a:rPr lang="tr-TR" sz="1400" dirty="0">
                <a:highlight>
                  <a:srgbClr val="FFFF00"/>
                </a:highlight>
                <a:latin typeface="Consolas"/>
                <a:ea typeface="Consolas"/>
                <a:cs typeface="Consolas"/>
                <a:sym typeface="Consolas"/>
              </a:rPr>
              <a:t>-&gt;</a:t>
            </a:r>
            <a:r>
              <a:rPr lang="tr-TR" sz="1400" dirty="0">
                <a:latin typeface="Consolas"/>
                <a:ea typeface="Consolas"/>
                <a:cs typeface="Consolas"/>
                <a:sym typeface="Consolas"/>
              </a:rPr>
              <a:t>yas</a:t>
            </a:r>
          </a:p>
          <a:p>
            <a:pPr marL="0" indent="0">
              <a:lnSpc>
                <a:spcPct val="100000"/>
              </a:lnSpc>
              <a:spcBef>
                <a:spcPts val="0"/>
              </a:spcBef>
              <a:buSzPts val="1190"/>
              <a:buNone/>
            </a:pPr>
            <a:r>
              <a:rPr lang="tr-TR" sz="1400" dirty="0">
                <a:latin typeface="Consolas"/>
                <a:ea typeface="Consolas"/>
                <a:cs typeface="Consolas"/>
                <a:sym typeface="Consolas"/>
              </a:rPr>
              <a:t>         &lt;&lt; ", cinsiyeti: " &lt;&lt; </a:t>
            </a:r>
            <a:r>
              <a:rPr lang="tr-TR" sz="1400" dirty="0" err="1">
                <a:latin typeface="Consolas"/>
                <a:ea typeface="Consolas"/>
                <a:cs typeface="Consolas"/>
                <a:sym typeface="Consolas"/>
              </a:rPr>
              <a:t>ogrenciGosterici</a:t>
            </a:r>
            <a:r>
              <a:rPr lang="tr-TR" sz="1400" dirty="0">
                <a:highlight>
                  <a:srgbClr val="FFFF00"/>
                </a:highlight>
                <a:latin typeface="Consolas"/>
                <a:ea typeface="Consolas"/>
                <a:cs typeface="Consolas"/>
                <a:sym typeface="Consolas"/>
              </a:rPr>
              <a:t>-&gt;</a:t>
            </a:r>
            <a:r>
              <a:rPr lang="tr-TR" sz="1400" dirty="0">
                <a:latin typeface="Consolas"/>
                <a:ea typeface="Consolas"/>
                <a:cs typeface="Consolas"/>
                <a:sym typeface="Consolas"/>
              </a:rPr>
              <a:t>cinsiyet</a:t>
            </a:r>
          </a:p>
          <a:p>
            <a:pPr marL="0" indent="0">
              <a:lnSpc>
                <a:spcPct val="100000"/>
              </a:lnSpc>
              <a:spcBef>
                <a:spcPts val="0"/>
              </a:spcBef>
              <a:buSzPts val="1190"/>
              <a:buNone/>
            </a:pPr>
            <a:r>
              <a:rPr lang="tr-TR" sz="1400" dirty="0">
                <a:latin typeface="Consolas"/>
                <a:ea typeface="Consolas"/>
                <a:cs typeface="Consolas"/>
                <a:sym typeface="Consolas"/>
              </a:rPr>
              <a:t>         &lt;&lt; ", kilosu:" &lt;&lt; </a:t>
            </a:r>
            <a:r>
              <a:rPr lang="tr-TR" sz="1400" dirty="0" err="1">
                <a:latin typeface="Consolas"/>
                <a:ea typeface="Consolas"/>
                <a:cs typeface="Consolas"/>
                <a:sym typeface="Consolas"/>
              </a:rPr>
              <a:t>ogrenciGosterici</a:t>
            </a:r>
            <a:r>
              <a:rPr lang="tr-TR" sz="1400" dirty="0">
                <a:highlight>
                  <a:srgbClr val="FFFF00"/>
                </a:highlight>
                <a:latin typeface="Consolas"/>
                <a:ea typeface="Consolas"/>
                <a:cs typeface="Consolas"/>
                <a:sym typeface="Consolas"/>
              </a:rPr>
              <a:t>-&gt;</a:t>
            </a:r>
            <a:r>
              <a:rPr lang="tr-TR" sz="1400" dirty="0">
                <a:latin typeface="Consolas"/>
                <a:ea typeface="Consolas"/>
                <a:cs typeface="Consolas"/>
                <a:sym typeface="Consolas"/>
              </a:rPr>
              <a:t>kilo </a:t>
            </a:r>
          </a:p>
          <a:p>
            <a:pPr marL="0" indent="0">
              <a:lnSpc>
                <a:spcPct val="100000"/>
              </a:lnSpc>
              <a:spcBef>
                <a:spcPts val="0"/>
              </a:spcBef>
              <a:buSzPts val="1190"/>
              <a:buNone/>
            </a:pPr>
            <a:r>
              <a:rPr lang="tr-TR" sz="1400" dirty="0">
                <a:latin typeface="Consolas"/>
                <a:ea typeface="Consolas"/>
                <a:cs typeface="Consolas"/>
                <a:sym typeface="Consolas"/>
              </a:rPr>
              <a:t>         &lt;&lt; ", boyu:" &lt;&lt; </a:t>
            </a:r>
            <a:r>
              <a:rPr lang="tr-TR" sz="1400" dirty="0" err="1">
                <a:latin typeface="Consolas"/>
                <a:ea typeface="Consolas"/>
                <a:cs typeface="Consolas"/>
                <a:sym typeface="Consolas"/>
              </a:rPr>
              <a:t>ogrenciGosterici</a:t>
            </a:r>
            <a:r>
              <a:rPr lang="tr-TR" sz="1400" dirty="0">
                <a:highlight>
                  <a:srgbClr val="FFFF00"/>
                </a:highlight>
                <a:latin typeface="Consolas"/>
                <a:ea typeface="Consolas"/>
                <a:cs typeface="Consolas"/>
                <a:sym typeface="Consolas"/>
              </a:rPr>
              <a:t>-&gt;</a:t>
            </a:r>
            <a:r>
              <a:rPr lang="tr-TR" sz="1400" dirty="0">
                <a:latin typeface="Consolas"/>
                <a:ea typeface="Consolas"/>
                <a:cs typeface="Consolas"/>
                <a:sym typeface="Consolas"/>
              </a:rPr>
              <a:t>boy &lt;&lt; </a:t>
            </a:r>
            <a:r>
              <a:rPr lang="tr-TR" sz="1400" dirty="0" err="1">
                <a:latin typeface="Consolas"/>
                <a:ea typeface="Consolas"/>
                <a:cs typeface="Consolas"/>
                <a:sym typeface="Consolas"/>
              </a:rPr>
              <a:t>endl</a:t>
            </a:r>
            <a:r>
              <a:rPr lang="tr-TR" sz="1400" dirty="0">
                <a:latin typeface="Consolas"/>
                <a:ea typeface="Consolas"/>
                <a:cs typeface="Consolas"/>
                <a:sym typeface="Consolas"/>
              </a:rPr>
              <a:t>; </a:t>
            </a:r>
          </a:p>
          <a:p>
            <a:pPr marL="0" indent="0">
              <a:lnSpc>
                <a:spcPct val="100000"/>
              </a:lnSpc>
              <a:spcBef>
                <a:spcPts val="0"/>
              </a:spcBef>
              <a:buSzPts val="1190"/>
              <a:buNone/>
            </a:pPr>
            <a:r>
              <a:rPr lang="tr-TR" sz="1400" dirty="0">
                <a:latin typeface="Consolas"/>
                <a:ea typeface="Consolas"/>
                <a:cs typeface="Consolas"/>
                <a:sym typeface="Consolas"/>
              </a:rPr>
              <a:t>}</a:t>
            </a:r>
          </a:p>
        </p:txBody>
      </p:sp>
      <p:sp>
        <p:nvSpPr>
          <p:cNvPr id="141" name="Google Shape;141;p5"/>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1600"/>
              <a:t>Yapı göstericileri, tıpkı diğer değişkenlere gösterici tanımladığımız gibi tanımlayabiliriz.</a:t>
            </a:r>
            <a:endParaRPr/>
          </a:p>
          <a:p>
            <a:pPr marL="0" lvl="0" indent="0" algn="l" rtl="0">
              <a:lnSpc>
                <a:spcPct val="100000"/>
              </a:lnSpc>
              <a:spcBef>
                <a:spcPts val="1000"/>
              </a:spcBef>
              <a:spcAft>
                <a:spcPts val="0"/>
              </a:spcAft>
              <a:buSzPts val="1360"/>
              <a:buNone/>
            </a:pPr>
            <a:r>
              <a:rPr lang="tr-TR" sz="1600"/>
              <a:t>Gösterici üzerinden yapı değişkenlerine </a:t>
            </a:r>
            <a:r>
              <a:rPr lang="tr-TR" sz="1600">
                <a:solidFill>
                  <a:srgbClr val="0070C0"/>
                </a:solidFill>
              </a:rPr>
              <a:t>dolaylı işleç </a:t>
            </a:r>
            <a:r>
              <a:rPr lang="tr-TR" sz="1600"/>
              <a:t>(</a:t>
            </a:r>
            <a:r>
              <a:rPr lang="tr-TR" sz="1600">
                <a:solidFill>
                  <a:srgbClr val="FF0000"/>
                </a:solidFill>
              </a:rPr>
              <a:t>indirection operator</a:t>
            </a:r>
            <a:r>
              <a:rPr lang="tr-TR" sz="1600"/>
              <a:t>)  (</a:t>
            </a:r>
            <a:r>
              <a:rPr lang="tr-TR" sz="1600">
                <a:latin typeface="Consolas"/>
                <a:ea typeface="Consolas"/>
                <a:cs typeface="Consolas"/>
                <a:sym typeface="Consolas"/>
              </a:rPr>
              <a:t>-&gt;</a:t>
            </a:r>
            <a:r>
              <a:rPr lang="tr-TR" sz="1600"/>
              <a:t>) ile erişilir.</a:t>
            </a:r>
            <a:endParaRPr/>
          </a:p>
          <a:p>
            <a:pPr marL="0" lvl="0" indent="0" algn="ctr" rtl="0">
              <a:lnSpc>
                <a:spcPct val="100000"/>
              </a:lnSpc>
              <a:spcBef>
                <a:spcPts val="1000"/>
              </a:spcBef>
              <a:spcAft>
                <a:spcPts val="0"/>
              </a:spcAft>
              <a:buSzPts val="1360"/>
              <a:buNone/>
            </a:pPr>
            <a:r>
              <a:rPr lang="tr-TR" sz="1600" b="1" i="1"/>
              <a:t>Yapılar ve göstericileri; veritabanları, dosya yönetim uygulamaları ve ağaç ve bağlı listeler gibi karmaşık veri yapılarını işlemek gibi farklı uygulamalarda kullanılır.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dirty="0"/>
              <a:t>YAPI DİZİLERİ</a:t>
            </a:r>
            <a:endParaRPr dirty="0"/>
          </a:p>
        </p:txBody>
      </p:sp>
      <p:sp>
        <p:nvSpPr>
          <p:cNvPr id="140" name="Google Shape;140;p5"/>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SzPts val="1190"/>
              <a:buNone/>
            </a:pPr>
            <a:r>
              <a:rPr lang="tr-TR" sz="1400" dirty="0">
                <a:latin typeface="Consolas"/>
                <a:ea typeface="Consolas"/>
                <a:cs typeface="Consolas"/>
                <a:sym typeface="Consolas"/>
              </a:rPr>
              <a:t>#include &lt;</a:t>
            </a:r>
            <a:r>
              <a:rPr lang="tr-TR" sz="1400" dirty="0" err="1">
                <a:latin typeface="Consolas"/>
                <a:ea typeface="Consolas"/>
                <a:cs typeface="Consolas"/>
                <a:sym typeface="Consolas"/>
              </a:rPr>
              <a:t>iostream</a:t>
            </a:r>
            <a:r>
              <a:rPr lang="tr-TR" sz="1400" dirty="0">
                <a:latin typeface="Consolas"/>
                <a:ea typeface="Consolas"/>
                <a:cs typeface="Consolas"/>
                <a:sym typeface="Consolas"/>
              </a:rPr>
              <a:t>&gt;</a:t>
            </a:r>
          </a:p>
          <a:p>
            <a:pPr marL="0" indent="0">
              <a:lnSpc>
                <a:spcPct val="100000"/>
              </a:lnSpc>
              <a:spcBef>
                <a:spcPts val="0"/>
              </a:spcBef>
              <a:buSzPts val="1190"/>
              <a:buNone/>
            </a:pPr>
            <a:r>
              <a:rPr lang="tr-TR" sz="1400" dirty="0" err="1">
                <a:solidFill>
                  <a:srgbClr val="0000CC"/>
                </a:solidFill>
                <a:latin typeface="Consolas"/>
                <a:ea typeface="Consolas"/>
                <a:cs typeface="Consolas"/>
                <a:sym typeface="Consolas"/>
              </a:rPr>
              <a:t>using</a:t>
            </a:r>
            <a:r>
              <a:rPr lang="tr-TR" sz="1400" dirty="0">
                <a:latin typeface="Consolas"/>
                <a:ea typeface="Consolas"/>
                <a:cs typeface="Consolas"/>
                <a:sym typeface="Consolas"/>
              </a:rPr>
              <a:t> namespace </a:t>
            </a:r>
            <a:r>
              <a:rPr lang="tr-TR" sz="1400" dirty="0" err="1">
                <a:latin typeface="Consolas"/>
                <a:ea typeface="Consolas"/>
                <a:cs typeface="Consolas"/>
                <a:sym typeface="Consolas"/>
              </a:rPr>
              <a:t>std</a:t>
            </a:r>
            <a:r>
              <a:rPr lang="tr-TR" sz="1400" dirty="0">
                <a:latin typeface="Consolas"/>
                <a:ea typeface="Consolas"/>
                <a:cs typeface="Consolas"/>
                <a:sym typeface="Consolas"/>
              </a:rPr>
              <a:t>;</a:t>
            </a:r>
          </a:p>
          <a:p>
            <a:pPr marL="0" indent="0">
              <a:lnSpc>
                <a:spcPct val="100000"/>
              </a:lnSpc>
              <a:spcBef>
                <a:spcPts val="0"/>
              </a:spcBef>
              <a:buSzPts val="1190"/>
              <a:buNone/>
            </a:pPr>
            <a:endParaRPr lang="tr-TR" sz="1400" dirty="0">
              <a:latin typeface="Consolas"/>
              <a:ea typeface="Consolas"/>
              <a:cs typeface="Consolas"/>
              <a:sym typeface="Consolas"/>
            </a:endParaRPr>
          </a:p>
          <a:p>
            <a:pPr marL="0" indent="0">
              <a:lnSpc>
                <a:spcPct val="100000"/>
              </a:lnSpc>
              <a:spcBef>
                <a:spcPts val="0"/>
              </a:spcBef>
              <a:buSzPts val="1190"/>
              <a:buNone/>
            </a:pPr>
            <a:r>
              <a:rPr lang="tr-TR" sz="1400" dirty="0">
                <a:solidFill>
                  <a:srgbClr val="0000CC"/>
                </a:solidFill>
                <a:latin typeface="Consolas"/>
                <a:ea typeface="Consolas"/>
                <a:cs typeface="Consolas"/>
                <a:sym typeface="Consolas"/>
              </a:rPr>
              <a:t>struct</a:t>
            </a:r>
            <a:r>
              <a:rPr lang="tr-TR" sz="1400" dirty="0">
                <a:latin typeface="Consolas"/>
                <a:ea typeface="Consolas"/>
                <a:cs typeface="Consolas"/>
                <a:sym typeface="Consolas"/>
              </a:rPr>
              <a:t> </a:t>
            </a:r>
            <a:r>
              <a:rPr lang="tr-TR" sz="1400" dirty="0" err="1">
                <a:latin typeface="Consolas"/>
                <a:ea typeface="Consolas"/>
                <a:cs typeface="Consolas"/>
                <a:sym typeface="Consolas"/>
              </a:rPr>
              <a:t>ogrenci</a:t>
            </a:r>
            <a:r>
              <a:rPr lang="tr-TR" sz="1400" dirty="0">
                <a:latin typeface="Consolas"/>
                <a:ea typeface="Consolas"/>
                <a:cs typeface="Consolas"/>
                <a:sym typeface="Consolas"/>
              </a:rPr>
              <a:t> {</a:t>
            </a:r>
          </a:p>
          <a:p>
            <a:pPr marL="0" indent="0">
              <a:lnSpc>
                <a:spcPct val="100000"/>
              </a:lnSpc>
              <a:spcBef>
                <a:spcPts val="0"/>
              </a:spcBef>
              <a:buSzPts val="1190"/>
              <a:buNone/>
            </a:pPr>
            <a:r>
              <a:rPr lang="tr-TR" sz="1400" dirty="0">
                <a:latin typeface="Consolas"/>
                <a:ea typeface="Consolas"/>
                <a:cs typeface="Consolas"/>
                <a:sym typeface="Consolas"/>
              </a:rPr>
              <a:t>    </a:t>
            </a:r>
            <a:r>
              <a:rPr lang="tr-TR" sz="1400" dirty="0" err="1">
                <a:solidFill>
                  <a:srgbClr val="0000CC"/>
                </a:solidFill>
                <a:latin typeface="Consolas"/>
                <a:ea typeface="Consolas"/>
                <a:cs typeface="Consolas"/>
                <a:sym typeface="Consolas"/>
              </a:rPr>
              <a:t>unsigned</a:t>
            </a:r>
            <a:r>
              <a:rPr lang="tr-TR" sz="1400" dirty="0">
                <a:latin typeface="Consolas"/>
                <a:ea typeface="Consolas"/>
                <a:cs typeface="Consolas"/>
                <a:sym typeface="Consolas"/>
              </a:rPr>
              <a:t> yas;</a:t>
            </a:r>
          </a:p>
          <a:p>
            <a:pPr marL="0" indent="0">
              <a:lnSpc>
                <a:spcPct val="100000"/>
              </a:lnSpc>
              <a:spcBef>
                <a:spcPts val="0"/>
              </a:spcBef>
              <a:buSzPts val="119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cinsiyet;</a:t>
            </a:r>
          </a:p>
          <a:p>
            <a:pPr marL="0" indent="0">
              <a:lnSpc>
                <a:spcPct val="100000"/>
              </a:lnSpc>
              <a:spcBef>
                <a:spcPts val="0"/>
              </a:spcBef>
              <a:buSzPts val="119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float</a:t>
            </a:r>
            <a:r>
              <a:rPr lang="tr-TR" sz="1400" dirty="0">
                <a:latin typeface="Consolas"/>
                <a:ea typeface="Consolas"/>
                <a:cs typeface="Consolas"/>
                <a:sym typeface="Consolas"/>
              </a:rPr>
              <a:t> kilo;</a:t>
            </a:r>
          </a:p>
          <a:p>
            <a:pPr marL="0" indent="0">
              <a:lnSpc>
                <a:spcPct val="100000"/>
              </a:lnSpc>
              <a:spcBef>
                <a:spcPts val="0"/>
              </a:spcBef>
              <a:buSzPts val="1190"/>
              <a:buNone/>
            </a:pPr>
            <a:r>
              <a:rPr lang="tr-TR" sz="1400" dirty="0">
                <a:latin typeface="Consolas"/>
                <a:ea typeface="Consolas"/>
                <a:cs typeface="Consolas"/>
                <a:sym typeface="Consolas"/>
              </a:rPr>
              <a:t>    </a:t>
            </a:r>
            <a:r>
              <a:rPr lang="tr-TR" sz="1400" dirty="0" err="1">
                <a:solidFill>
                  <a:srgbClr val="0000CC"/>
                </a:solidFill>
                <a:latin typeface="Consolas"/>
                <a:ea typeface="Consolas"/>
                <a:cs typeface="Consolas"/>
                <a:sym typeface="Consolas"/>
              </a:rPr>
              <a:t>unsigned</a:t>
            </a:r>
            <a:r>
              <a:rPr lang="tr-TR" sz="1400" dirty="0">
                <a:latin typeface="Consolas"/>
                <a:ea typeface="Consolas"/>
                <a:cs typeface="Consolas"/>
                <a:sym typeface="Consolas"/>
              </a:rPr>
              <a:t> boy;</a:t>
            </a:r>
          </a:p>
          <a:p>
            <a:pPr marL="0" indent="0">
              <a:lnSpc>
                <a:spcPct val="100000"/>
              </a:lnSpc>
              <a:spcBef>
                <a:spcPts val="0"/>
              </a:spcBef>
              <a:buSzPts val="1190"/>
              <a:buNone/>
            </a:pPr>
            <a:r>
              <a:rPr lang="tr-TR" sz="1400" dirty="0">
                <a:latin typeface="Consolas"/>
                <a:ea typeface="Consolas"/>
                <a:cs typeface="Consolas"/>
                <a:sym typeface="Consolas"/>
              </a:rPr>
              <a:t>};</a:t>
            </a:r>
          </a:p>
          <a:p>
            <a:pPr marL="0" indent="0">
              <a:lnSpc>
                <a:spcPct val="100000"/>
              </a:lnSpc>
              <a:spcBef>
                <a:spcPts val="0"/>
              </a:spcBef>
              <a:buSzPts val="1190"/>
              <a:buNone/>
            </a:pPr>
            <a:r>
              <a:rPr lang="tr-TR" sz="1400" dirty="0">
                <a:solidFill>
                  <a:srgbClr val="0000CC"/>
                </a:solidFill>
                <a:latin typeface="Consolas"/>
                <a:ea typeface="Consolas"/>
                <a:cs typeface="Consolas"/>
                <a:sym typeface="Consolas"/>
              </a:rPr>
              <a:t>typedef</a:t>
            </a: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struct</a:t>
            </a:r>
            <a:r>
              <a:rPr lang="tr-TR" sz="1400" dirty="0">
                <a:latin typeface="Consolas"/>
                <a:ea typeface="Consolas"/>
                <a:cs typeface="Consolas"/>
                <a:sym typeface="Consolas"/>
              </a:rPr>
              <a:t> </a:t>
            </a:r>
            <a:r>
              <a:rPr lang="tr-TR" sz="1400" dirty="0" err="1">
                <a:latin typeface="Consolas"/>
                <a:ea typeface="Consolas"/>
                <a:cs typeface="Consolas"/>
                <a:sym typeface="Consolas"/>
              </a:rPr>
              <a:t>ogrenci</a:t>
            </a:r>
            <a:r>
              <a:rPr lang="tr-TR" sz="1400" dirty="0">
                <a:latin typeface="Consolas"/>
                <a:ea typeface="Consolas"/>
                <a:cs typeface="Consolas"/>
                <a:sym typeface="Consolas"/>
              </a:rPr>
              <a:t> </a:t>
            </a:r>
            <a:r>
              <a:rPr lang="tr-TR" sz="1400" dirty="0" err="1">
                <a:latin typeface="Consolas"/>
                <a:ea typeface="Consolas"/>
                <a:cs typeface="Consolas"/>
                <a:sym typeface="Consolas"/>
              </a:rPr>
              <a:t>Ogrenci</a:t>
            </a:r>
            <a:r>
              <a:rPr lang="tr-TR" sz="1400" dirty="0">
                <a:latin typeface="Consolas"/>
                <a:ea typeface="Consolas"/>
                <a:cs typeface="Consolas"/>
                <a:sym typeface="Consolas"/>
              </a:rPr>
              <a:t>;</a:t>
            </a:r>
          </a:p>
          <a:p>
            <a:pPr marL="0" indent="0">
              <a:lnSpc>
                <a:spcPct val="100000"/>
              </a:lnSpc>
              <a:spcBef>
                <a:spcPts val="0"/>
              </a:spcBef>
              <a:buSzPts val="1190"/>
              <a:buNone/>
            </a:pPr>
            <a:endParaRPr lang="tr-TR" sz="1400" dirty="0">
              <a:latin typeface="Consolas"/>
              <a:ea typeface="Consolas"/>
              <a:cs typeface="Consolas"/>
              <a:sym typeface="Consolas"/>
            </a:endParaRPr>
          </a:p>
          <a:p>
            <a:pPr marL="0" indent="0">
              <a:lnSpc>
                <a:spcPct val="100000"/>
              </a:lnSpc>
              <a:spcBef>
                <a:spcPts val="0"/>
              </a:spcBef>
              <a:buSzPts val="1190"/>
              <a:buNone/>
            </a:pP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main() {</a:t>
            </a:r>
          </a:p>
          <a:p>
            <a:pPr marL="0" indent="0">
              <a:lnSpc>
                <a:spcPct val="100000"/>
              </a:lnSpc>
              <a:spcBef>
                <a:spcPts val="0"/>
              </a:spcBef>
              <a:buSzPts val="1190"/>
              <a:buNone/>
            </a:pPr>
            <a:r>
              <a:rPr lang="tr-TR" sz="1400" dirty="0">
                <a:latin typeface="Consolas"/>
                <a:ea typeface="Consolas"/>
                <a:cs typeface="Consolas"/>
                <a:sym typeface="Consolas"/>
              </a:rPr>
              <a:t>    </a:t>
            </a:r>
            <a:r>
              <a:rPr lang="tr-TR" sz="1400" dirty="0" err="1">
                <a:highlight>
                  <a:srgbClr val="FFFF00"/>
                </a:highlight>
                <a:latin typeface="Consolas"/>
                <a:ea typeface="Consolas"/>
                <a:cs typeface="Consolas"/>
                <a:sym typeface="Consolas"/>
              </a:rPr>
              <a:t>Ogrenci</a:t>
            </a:r>
            <a:r>
              <a:rPr lang="tr-TR" sz="1400" dirty="0">
                <a:highlight>
                  <a:srgbClr val="FFFF00"/>
                </a:highlight>
                <a:latin typeface="Consolas"/>
                <a:ea typeface="Consolas"/>
                <a:cs typeface="Consolas"/>
                <a:sym typeface="Consolas"/>
              </a:rPr>
              <a:t> </a:t>
            </a:r>
            <a:r>
              <a:rPr lang="tr-TR" sz="1400" dirty="0" err="1">
                <a:highlight>
                  <a:srgbClr val="FFFF00"/>
                </a:highlight>
                <a:latin typeface="Consolas"/>
                <a:ea typeface="Consolas"/>
                <a:cs typeface="Consolas"/>
                <a:sym typeface="Consolas"/>
              </a:rPr>
              <a:t>ogrenciler</a:t>
            </a:r>
            <a:r>
              <a:rPr lang="tr-TR" sz="1400" dirty="0">
                <a:highlight>
                  <a:srgbClr val="FFFF00"/>
                </a:highlight>
                <a:latin typeface="Consolas"/>
                <a:ea typeface="Consolas"/>
                <a:cs typeface="Consolas"/>
                <a:sym typeface="Consolas"/>
              </a:rPr>
              <a:t>[30];</a:t>
            </a:r>
          </a:p>
          <a:p>
            <a:pPr marL="0" indent="0">
              <a:lnSpc>
                <a:spcPct val="100000"/>
              </a:lnSpc>
              <a:spcBef>
                <a:spcPts val="0"/>
              </a:spcBef>
              <a:buSzPts val="119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"Yaşı Giriniz:"; </a:t>
            </a:r>
          </a:p>
          <a:p>
            <a:pPr marL="0" indent="0">
              <a:lnSpc>
                <a:spcPct val="100000"/>
              </a:lnSpc>
              <a:spcBef>
                <a:spcPts val="0"/>
              </a:spcBef>
              <a:buSzPts val="1190"/>
              <a:buNone/>
            </a:pPr>
            <a:r>
              <a:rPr lang="tr-TR" sz="1400" dirty="0">
                <a:latin typeface="Consolas"/>
                <a:ea typeface="Consolas"/>
                <a:cs typeface="Consolas"/>
                <a:sym typeface="Consolas"/>
              </a:rPr>
              <a:t>    cin &gt;&gt; </a:t>
            </a:r>
            <a:r>
              <a:rPr lang="tr-TR" sz="1400" dirty="0" err="1">
                <a:latin typeface="Consolas"/>
                <a:ea typeface="Consolas"/>
                <a:cs typeface="Consolas"/>
                <a:sym typeface="Consolas"/>
              </a:rPr>
              <a:t>ogrenciler</a:t>
            </a:r>
            <a:r>
              <a:rPr lang="tr-TR" sz="1400" dirty="0">
                <a:latin typeface="Consolas"/>
                <a:ea typeface="Consolas"/>
                <a:cs typeface="Consolas"/>
                <a:sym typeface="Consolas"/>
              </a:rPr>
              <a:t>[0].yas;</a:t>
            </a:r>
          </a:p>
          <a:p>
            <a:pPr marL="0" indent="0">
              <a:lnSpc>
                <a:spcPct val="100000"/>
              </a:lnSpc>
              <a:spcBef>
                <a:spcPts val="0"/>
              </a:spcBef>
              <a:buSzPts val="119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"Cinsiyet Giriniz (0-1-2):"; </a:t>
            </a:r>
          </a:p>
          <a:p>
            <a:pPr marL="0" indent="0">
              <a:lnSpc>
                <a:spcPct val="100000"/>
              </a:lnSpc>
              <a:spcBef>
                <a:spcPts val="0"/>
              </a:spcBef>
              <a:buSzPts val="1190"/>
              <a:buNone/>
            </a:pPr>
            <a:r>
              <a:rPr lang="tr-TR" sz="1400" dirty="0">
                <a:latin typeface="Consolas"/>
                <a:ea typeface="Consolas"/>
                <a:cs typeface="Consolas"/>
                <a:sym typeface="Consolas"/>
              </a:rPr>
              <a:t>    cin &gt;&gt; </a:t>
            </a:r>
            <a:r>
              <a:rPr lang="tr-TR" sz="1400" dirty="0" err="1">
                <a:latin typeface="Consolas"/>
                <a:ea typeface="Consolas"/>
                <a:cs typeface="Consolas"/>
                <a:sym typeface="Consolas"/>
              </a:rPr>
              <a:t>ogrenciler</a:t>
            </a:r>
            <a:r>
              <a:rPr lang="tr-TR" sz="1400" dirty="0">
                <a:latin typeface="Consolas"/>
                <a:ea typeface="Consolas"/>
                <a:cs typeface="Consolas"/>
                <a:sym typeface="Consolas"/>
              </a:rPr>
              <a:t>[0].cinsiyet;</a:t>
            </a:r>
          </a:p>
          <a:p>
            <a:pPr marL="0" indent="0">
              <a:lnSpc>
                <a:spcPct val="100000"/>
              </a:lnSpc>
              <a:spcBef>
                <a:spcPts val="0"/>
              </a:spcBef>
              <a:buSzPts val="119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"Kilo Giriniz:"; </a:t>
            </a:r>
          </a:p>
          <a:p>
            <a:pPr marL="0" indent="0">
              <a:lnSpc>
                <a:spcPct val="100000"/>
              </a:lnSpc>
              <a:spcBef>
                <a:spcPts val="0"/>
              </a:spcBef>
              <a:buSzPts val="1190"/>
              <a:buNone/>
            </a:pPr>
            <a:r>
              <a:rPr lang="tr-TR" sz="1400" dirty="0">
                <a:latin typeface="Consolas"/>
                <a:ea typeface="Consolas"/>
                <a:cs typeface="Consolas"/>
                <a:sym typeface="Consolas"/>
              </a:rPr>
              <a:t>    cin &gt;&gt; </a:t>
            </a:r>
            <a:r>
              <a:rPr lang="tr-TR" sz="1400" dirty="0" err="1">
                <a:latin typeface="Consolas"/>
                <a:ea typeface="Consolas"/>
                <a:cs typeface="Consolas"/>
                <a:sym typeface="Consolas"/>
              </a:rPr>
              <a:t>ogrenciler</a:t>
            </a:r>
            <a:r>
              <a:rPr lang="tr-TR" sz="1400" dirty="0">
                <a:latin typeface="Consolas"/>
                <a:ea typeface="Consolas"/>
                <a:cs typeface="Consolas"/>
                <a:sym typeface="Consolas"/>
              </a:rPr>
              <a:t>[0].kilo;</a:t>
            </a:r>
          </a:p>
          <a:p>
            <a:pPr marL="0" indent="0">
              <a:lnSpc>
                <a:spcPct val="100000"/>
              </a:lnSpc>
              <a:spcBef>
                <a:spcPts val="0"/>
              </a:spcBef>
              <a:buSzPts val="119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"Boy Giriniz:"; </a:t>
            </a:r>
          </a:p>
          <a:p>
            <a:pPr marL="0" indent="0">
              <a:lnSpc>
                <a:spcPct val="100000"/>
              </a:lnSpc>
              <a:spcBef>
                <a:spcPts val="0"/>
              </a:spcBef>
              <a:buSzPts val="1190"/>
              <a:buNone/>
            </a:pPr>
            <a:r>
              <a:rPr lang="tr-TR" sz="1400" dirty="0">
                <a:latin typeface="Consolas"/>
                <a:ea typeface="Consolas"/>
                <a:cs typeface="Consolas"/>
                <a:sym typeface="Consolas"/>
              </a:rPr>
              <a:t>    cin &gt;&gt;</a:t>
            </a:r>
            <a:r>
              <a:rPr lang="tr-TR" sz="1400" dirty="0" err="1">
                <a:latin typeface="Consolas"/>
                <a:ea typeface="Consolas"/>
                <a:cs typeface="Consolas"/>
                <a:sym typeface="Consolas"/>
              </a:rPr>
              <a:t>ogrenciler</a:t>
            </a:r>
            <a:r>
              <a:rPr lang="tr-TR" sz="1400" dirty="0">
                <a:latin typeface="Consolas"/>
                <a:ea typeface="Consolas"/>
                <a:cs typeface="Consolas"/>
                <a:sym typeface="Consolas"/>
              </a:rPr>
              <a:t>[0].boy;</a:t>
            </a:r>
          </a:p>
          <a:p>
            <a:pPr marL="0" indent="0">
              <a:lnSpc>
                <a:spcPct val="100000"/>
              </a:lnSpc>
              <a:spcBef>
                <a:spcPts val="0"/>
              </a:spcBef>
              <a:buSzPts val="1190"/>
              <a:buNone/>
            </a:pPr>
            <a:endParaRPr lang="tr-TR" sz="1400" dirty="0">
              <a:latin typeface="Consolas"/>
              <a:ea typeface="Consolas"/>
              <a:cs typeface="Consolas"/>
              <a:sym typeface="Consolas"/>
            </a:endParaRPr>
          </a:p>
          <a:p>
            <a:pPr marL="0" indent="0">
              <a:lnSpc>
                <a:spcPct val="100000"/>
              </a:lnSpc>
              <a:spcBef>
                <a:spcPts val="0"/>
              </a:spcBef>
              <a:buSzPts val="119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"Öğrenci:" &lt;&lt; </a:t>
            </a:r>
            <a:r>
              <a:rPr lang="tr-TR" sz="1400" dirty="0" err="1">
                <a:latin typeface="Consolas"/>
                <a:ea typeface="Consolas"/>
                <a:cs typeface="Consolas"/>
                <a:sym typeface="Consolas"/>
              </a:rPr>
              <a:t>endl</a:t>
            </a:r>
            <a:r>
              <a:rPr lang="tr-TR" sz="1400" dirty="0">
                <a:latin typeface="Consolas"/>
                <a:ea typeface="Consolas"/>
                <a:cs typeface="Consolas"/>
                <a:sym typeface="Consolas"/>
              </a:rPr>
              <a:t> &lt;&lt; "yaşı:" &lt;&lt; </a:t>
            </a:r>
            <a:r>
              <a:rPr lang="tr-TR" sz="1400" dirty="0" err="1">
                <a:latin typeface="Consolas"/>
                <a:ea typeface="Consolas"/>
                <a:cs typeface="Consolas"/>
                <a:sym typeface="Consolas"/>
              </a:rPr>
              <a:t>ogrenciler</a:t>
            </a:r>
            <a:r>
              <a:rPr lang="tr-TR" sz="1400" dirty="0">
                <a:latin typeface="Consolas"/>
                <a:ea typeface="Consolas"/>
                <a:cs typeface="Consolas"/>
                <a:sym typeface="Consolas"/>
              </a:rPr>
              <a:t>[0].yas</a:t>
            </a:r>
          </a:p>
          <a:p>
            <a:pPr marL="0" indent="0">
              <a:lnSpc>
                <a:spcPct val="100000"/>
              </a:lnSpc>
              <a:spcBef>
                <a:spcPts val="0"/>
              </a:spcBef>
              <a:buSzPts val="1190"/>
              <a:buNone/>
            </a:pPr>
            <a:r>
              <a:rPr lang="tr-TR" sz="1400" dirty="0">
                <a:latin typeface="Consolas"/>
                <a:ea typeface="Consolas"/>
                <a:cs typeface="Consolas"/>
                <a:sym typeface="Consolas"/>
              </a:rPr>
              <a:t>        &lt;&lt; ", cinsiyeti: " &lt;&lt; </a:t>
            </a:r>
            <a:r>
              <a:rPr lang="tr-TR" sz="1400" dirty="0" err="1">
                <a:latin typeface="Consolas"/>
                <a:ea typeface="Consolas"/>
                <a:cs typeface="Consolas"/>
                <a:sym typeface="Consolas"/>
              </a:rPr>
              <a:t>ogrenciler</a:t>
            </a:r>
            <a:r>
              <a:rPr lang="tr-TR" sz="1400" dirty="0">
                <a:latin typeface="Consolas"/>
                <a:ea typeface="Consolas"/>
                <a:cs typeface="Consolas"/>
                <a:sym typeface="Consolas"/>
              </a:rPr>
              <a:t>[0].cinsiyet</a:t>
            </a:r>
          </a:p>
          <a:p>
            <a:pPr marL="0" indent="0">
              <a:lnSpc>
                <a:spcPct val="100000"/>
              </a:lnSpc>
              <a:spcBef>
                <a:spcPts val="0"/>
              </a:spcBef>
              <a:buSzPts val="1190"/>
              <a:buNone/>
            </a:pPr>
            <a:r>
              <a:rPr lang="tr-TR" sz="1400" dirty="0">
                <a:latin typeface="Consolas"/>
                <a:ea typeface="Consolas"/>
                <a:cs typeface="Consolas"/>
                <a:sym typeface="Consolas"/>
              </a:rPr>
              <a:t>        &lt;&lt; ", kilosu:" &lt;&lt; </a:t>
            </a:r>
            <a:r>
              <a:rPr lang="tr-TR" sz="1400" dirty="0" err="1">
                <a:latin typeface="Consolas"/>
                <a:ea typeface="Consolas"/>
                <a:cs typeface="Consolas"/>
                <a:sym typeface="Consolas"/>
              </a:rPr>
              <a:t>ogrenciler</a:t>
            </a:r>
            <a:r>
              <a:rPr lang="tr-TR" sz="1400" dirty="0">
                <a:latin typeface="Consolas"/>
                <a:ea typeface="Consolas"/>
                <a:cs typeface="Consolas"/>
                <a:sym typeface="Consolas"/>
              </a:rPr>
              <a:t>[0].kilo </a:t>
            </a:r>
          </a:p>
          <a:p>
            <a:pPr marL="0" indent="0">
              <a:lnSpc>
                <a:spcPct val="100000"/>
              </a:lnSpc>
              <a:spcBef>
                <a:spcPts val="0"/>
              </a:spcBef>
              <a:buSzPts val="1190"/>
              <a:buNone/>
            </a:pPr>
            <a:r>
              <a:rPr lang="tr-TR" sz="1400" dirty="0">
                <a:latin typeface="Consolas"/>
                <a:ea typeface="Consolas"/>
                <a:cs typeface="Consolas"/>
                <a:sym typeface="Consolas"/>
              </a:rPr>
              <a:t>        &lt;&lt; ", boyu:" &lt;&lt; </a:t>
            </a:r>
            <a:r>
              <a:rPr lang="tr-TR" sz="1400" dirty="0" err="1">
                <a:latin typeface="Consolas"/>
                <a:ea typeface="Consolas"/>
                <a:cs typeface="Consolas"/>
                <a:sym typeface="Consolas"/>
              </a:rPr>
              <a:t>ogrenciler</a:t>
            </a:r>
            <a:r>
              <a:rPr lang="tr-TR" sz="1400" dirty="0">
                <a:latin typeface="Consolas"/>
                <a:ea typeface="Consolas"/>
                <a:cs typeface="Consolas"/>
                <a:sym typeface="Consolas"/>
              </a:rPr>
              <a:t>[0].boy &lt;&lt; </a:t>
            </a:r>
            <a:r>
              <a:rPr lang="tr-TR" sz="1400" dirty="0" err="1">
                <a:latin typeface="Consolas"/>
                <a:ea typeface="Consolas"/>
                <a:cs typeface="Consolas"/>
                <a:sym typeface="Consolas"/>
              </a:rPr>
              <a:t>endl</a:t>
            </a:r>
            <a:r>
              <a:rPr lang="tr-TR" sz="1400" dirty="0">
                <a:latin typeface="Consolas"/>
                <a:ea typeface="Consolas"/>
                <a:cs typeface="Consolas"/>
                <a:sym typeface="Consolas"/>
              </a:rPr>
              <a:t>;</a:t>
            </a:r>
          </a:p>
          <a:p>
            <a:pPr marL="0" indent="0">
              <a:lnSpc>
                <a:spcPct val="100000"/>
              </a:lnSpc>
              <a:spcBef>
                <a:spcPts val="0"/>
              </a:spcBef>
              <a:buSzPts val="1190"/>
              <a:buNone/>
            </a:pPr>
            <a:r>
              <a:rPr lang="tr-TR" sz="1400" dirty="0">
                <a:latin typeface="Consolas"/>
                <a:ea typeface="Consolas"/>
                <a:cs typeface="Consolas"/>
                <a:sym typeface="Consolas"/>
              </a:rPr>
              <a:t>}</a:t>
            </a:r>
          </a:p>
        </p:txBody>
      </p:sp>
      <p:sp>
        <p:nvSpPr>
          <p:cNvPr id="141" name="Google Shape;141;p5"/>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2000" dirty="0"/>
              <a:t>Bir yapı (struct) değişkeni, ilkel tiplerden (char, int, float, …) tanımlanan bir diziye benzer şekilde bir yapı dizisi tanımlayabiliriz. Ayrıca yapı değişkenini bir fonksiyona parametre olarak gönderebilir ve bir fonksiyondan bir yapı döndürebilirsiniz.</a:t>
            </a:r>
            <a:endParaRPr sz="1800" dirty="0"/>
          </a:p>
        </p:txBody>
      </p:sp>
    </p:spTree>
    <p:extLst>
      <p:ext uri="{BB962C8B-B14F-4D97-AF65-F5344CB8AC3E}">
        <p14:creationId xmlns:p14="http://schemas.microsoft.com/office/powerpoint/2010/main" val="4095912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7"/>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dirty="0"/>
              <a:t>PARAMETRE OLARAK YAPILAR</a:t>
            </a:r>
            <a:endParaRPr dirty="0"/>
          </a:p>
        </p:txBody>
      </p:sp>
      <p:sp>
        <p:nvSpPr>
          <p:cNvPr id="156" name="Google Shape;156;p7"/>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#include &lt;</a:t>
            </a:r>
            <a:r>
              <a:rPr lang="tr-TR" sz="1200" dirty="0" err="1">
                <a:latin typeface="Consolas"/>
                <a:ea typeface="Consolas"/>
                <a:cs typeface="Consolas"/>
                <a:sym typeface="Consolas"/>
              </a:rPr>
              <a:t>iostream</a:t>
            </a:r>
            <a:r>
              <a:rPr lang="tr-TR" sz="1200" dirty="0">
                <a:latin typeface="Consolas"/>
                <a:ea typeface="Consolas"/>
                <a:cs typeface="Consolas"/>
                <a:sym typeface="Consolas"/>
              </a:rPr>
              <a:t>&gt;</a:t>
            </a:r>
          </a:p>
          <a:p>
            <a:pPr marL="0" lvl="0" indent="0" algn="l" rtl="0">
              <a:lnSpc>
                <a:spcPct val="100000"/>
              </a:lnSpc>
              <a:spcBef>
                <a:spcPts val="0"/>
              </a:spcBef>
              <a:spcAft>
                <a:spcPts val="0"/>
              </a:spcAft>
              <a:buSzPts val="1190"/>
              <a:buNone/>
            </a:pPr>
            <a:r>
              <a:rPr lang="tr-TR" sz="1200" dirty="0" err="1">
                <a:latin typeface="Consolas"/>
                <a:ea typeface="Consolas"/>
                <a:cs typeface="Consolas"/>
                <a:sym typeface="Consolas"/>
              </a:rPr>
              <a:t>using</a:t>
            </a:r>
            <a:r>
              <a:rPr lang="tr-TR" sz="1200" dirty="0">
                <a:latin typeface="Consolas"/>
                <a:ea typeface="Consolas"/>
                <a:cs typeface="Consolas"/>
                <a:sym typeface="Consolas"/>
              </a:rPr>
              <a:t> namespace </a:t>
            </a:r>
            <a:r>
              <a:rPr lang="tr-TR" sz="1200" dirty="0" err="1">
                <a:latin typeface="Consolas"/>
                <a:ea typeface="Consolas"/>
                <a:cs typeface="Consolas"/>
                <a:sym typeface="Consolas"/>
              </a:rPr>
              <a:t>std</a:t>
            </a:r>
            <a:r>
              <a:rPr lang="tr-TR" sz="1200" dirty="0">
                <a:latin typeface="Consolas"/>
                <a:ea typeface="Consolas"/>
                <a:cs typeface="Consolas"/>
                <a:sym typeface="Consolas"/>
              </a:rPr>
              <a:t>;</a:t>
            </a: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struct </a:t>
            </a:r>
            <a:r>
              <a:rPr lang="tr-TR" sz="1200" dirty="0" err="1">
                <a:latin typeface="Consolas"/>
                <a:ea typeface="Consolas"/>
                <a:cs typeface="Consolas"/>
                <a:sym typeface="Consolas"/>
              </a:rPr>
              <a:t>ogrenci</a:t>
            </a:r>
            <a:r>
              <a:rPr lang="tr-TR" sz="1200" dirty="0">
                <a:latin typeface="Consolas"/>
                <a:ea typeface="Consolas"/>
                <a:cs typeface="Consolas"/>
                <a:sym typeface="Consolas"/>
              </a:rPr>
              <a:t> {</a:t>
            </a: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    </a:t>
            </a:r>
            <a:r>
              <a:rPr lang="tr-TR" sz="1200" dirty="0" err="1">
                <a:latin typeface="Consolas"/>
                <a:ea typeface="Consolas"/>
                <a:cs typeface="Consolas"/>
                <a:sym typeface="Consolas"/>
              </a:rPr>
              <a:t>unsigned</a:t>
            </a:r>
            <a:r>
              <a:rPr lang="tr-TR" sz="1200" dirty="0">
                <a:latin typeface="Consolas"/>
                <a:ea typeface="Consolas"/>
                <a:cs typeface="Consolas"/>
                <a:sym typeface="Consolas"/>
              </a:rPr>
              <a:t> yas;</a:t>
            </a: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    int cinsiyet;</a:t>
            </a: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    float kilo;</a:t>
            </a: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    </a:t>
            </a:r>
            <a:r>
              <a:rPr lang="tr-TR" sz="1200" dirty="0" err="1">
                <a:latin typeface="Consolas"/>
                <a:ea typeface="Consolas"/>
                <a:cs typeface="Consolas"/>
                <a:sym typeface="Consolas"/>
              </a:rPr>
              <a:t>unsigned</a:t>
            </a:r>
            <a:r>
              <a:rPr lang="tr-TR" sz="1200" dirty="0">
                <a:latin typeface="Consolas"/>
                <a:ea typeface="Consolas"/>
                <a:cs typeface="Consolas"/>
                <a:sym typeface="Consolas"/>
              </a:rPr>
              <a:t> boy;</a:t>
            </a: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a:t>
            </a: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typedef struct </a:t>
            </a:r>
            <a:r>
              <a:rPr lang="tr-TR" sz="1200" dirty="0" err="1">
                <a:latin typeface="Consolas"/>
                <a:ea typeface="Consolas"/>
                <a:cs typeface="Consolas"/>
                <a:sym typeface="Consolas"/>
              </a:rPr>
              <a:t>ogrenci</a:t>
            </a:r>
            <a:r>
              <a:rPr lang="tr-TR" sz="1200" dirty="0">
                <a:latin typeface="Consolas"/>
                <a:ea typeface="Consolas"/>
                <a:cs typeface="Consolas"/>
                <a:sym typeface="Consolas"/>
              </a:rPr>
              <a:t> </a:t>
            </a:r>
            <a:r>
              <a:rPr lang="tr-TR" sz="1200" dirty="0" err="1">
                <a:latin typeface="Consolas"/>
                <a:ea typeface="Consolas"/>
                <a:cs typeface="Consolas"/>
                <a:sym typeface="Consolas"/>
              </a:rPr>
              <a:t>Ogrenci</a:t>
            </a:r>
            <a:r>
              <a:rPr lang="tr-TR" sz="1200" dirty="0">
                <a:latin typeface="Consolas"/>
                <a:ea typeface="Consolas"/>
                <a:cs typeface="Consolas"/>
                <a:sym typeface="Consolas"/>
              </a:rPr>
              <a:t>;</a:t>
            </a:r>
          </a:p>
          <a:p>
            <a:pPr marL="0" lvl="0" indent="0" algn="l" rtl="0">
              <a:lnSpc>
                <a:spcPct val="100000"/>
              </a:lnSpc>
              <a:spcBef>
                <a:spcPts val="0"/>
              </a:spcBef>
              <a:spcAft>
                <a:spcPts val="0"/>
              </a:spcAft>
              <a:buSzPts val="1190"/>
              <a:buNone/>
            </a:pPr>
            <a:r>
              <a:rPr lang="tr-TR" sz="1200" dirty="0" err="1">
                <a:highlight>
                  <a:srgbClr val="FFFF00"/>
                </a:highlight>
                <a:latin typeface="Consolas"/>
                <a:ea typeface="Consolas"/>
                <a:cs typeface="Consolas"/>
                <a:sym typeface="Consolas"/>
              </a:rPr>
              <a:t>void</a:t>
            </a:r>
            <a:r>
              <a:rPr lang="tr-TR" sz="1200" dirty="0">
                <a:highlight>
                  <a:srgbClr val="FFFF00"/>
                </a:highlight>
                <a:latin typeface="Consolas"/>
                <a:ea typeface="Consolas"/>
                <a:cs typeface="Consolas"/>
                <a:sym typeface="Consolas"/>
              </a:rPr>
              <a:t> </a:t>
            </a:r>
            <a:r>
              <a:rPr lang="tr-TR" sz="1200" dirty="0" err="1">
                <a:highlight>
                  <a:srgbClr val="FFFF00"/>
                </a:highlight>
                <a:latin typeface="Consolas"/>
                <a:ea typeface="Consolas"/>
                <a:cs typeface="Consolas"/>
                <a:sym typeface="Consolas"/>
              </a:rPr>
              <a:t>ogreciYaz</a:t>
            </a:r>
            <a:r>
              <a:rPr lang="tr-TR" sz="1200" dirty="0">
                <a:highlight>
                  <a:srgbClr val="FFFF00"/>
                </a:highlight>
                <a:latin typeface="Consolas"/>
                <a:ea typeface="Consolas"/>
                <a:cs typeface="Consolas"/>
                <a:sym typeface="Consolas"/>
              </a:rPr>
              <a:t>(</a:t>
            </a:r>
            <a:r>
              <a:rPr lang="tr-TR" sz="1200" dirty="0" err="1">
                <a:highlight>
                  <a:srgbClr val="FFFF00"/>
                </a:highlight>
                <a:latin typeface="Consolas"/>
                <a:ea typeface="Consolas"/>
                <a:cs typeface="Consolas"/>
                <a:sym typeface="Consolas"/>
              </a:rPr>
              <a:t>Ogrenci</a:t>
            </a:r>
            <a:r>
              <a:rPr lang="tr-TR" sz="1200" dirty="0">
                <a:highlight>
                  <a:srgbClr val="FFFF00"/>
                </a:highlight>
                <a:latin typeface="Consolas"/>
                <a:ea typeface="Consolas"/>
                <a:cs typeface="Consolas"/>
                <a:sym typeface="Consolas"/>
              </a:rPr>
              <a:t>);</a:t>
            </a:r>
          </a:p>
          <a:p>
            <a:pPr marL="0" lvl="0" indent="0" algn="l" rtl="0">
              <a:lnSpc>
                <a:spcPct val="100000"/>
              </a:lnSpc>
              <a:spcBef>
                <a:spcPts val="0"/>
              </a:spcBef>
              <a:spcAft>
                <a:spcPts val="0"/>
              </a:spcAft>
              <a:buSzPts val="1190"/>
              <a:buNone/>
            </a:pPr>
            <a:r>
              <a:rPr lang="tr-TR" sz="1200" dirty="0" err="1">
                <a:highlight>
                  <a:srgbClr val="FFFF00"/>
                </a:highlight>
                <a:latin typeface="Consolas"/>
                <a:ea typeface="Consolas"/>
                <a:cs typeface="Consolas"/>
                <a:sym typeface="Consolas"/>
              </a:rPr>
              <a:t>void</a:t>
            </a:r>
            <a:r>
              <a:rPr lang="tr-TR" sz="1200" dirty="0">
                <a:highlight>
                  <a:srgbClr val="FFFF00"/>
                </a:highlight>
                <a:latin typeface="Consolas"/>
                <a:ea typeface="Consolas"/>
                <a:cs typeface="Consolas"/>
                <a:sym typeface="Consolas"/>
              </a:rPr>
              <a:t> </a:t>
            </a:r>
            <a:r>
              <a:rPr lang="tr-TR" sz="1200" dirty="0" err="1">
                <a:highlight>
                  <a:srgbClr val="FFFF00"/>
                </a:highlight>
                <a:latin typeface="Consolas"/>
                <a:ea typeface="Consolas"/>
                <a:cs typeface="Consolas"/>
                <a:sym typeface="Consolas"/>
              </a:rPr>
              <a:t>ogrenciOku</a:t>
            </a:r>
            <a:r>
              <a:rPr lang="tr-TR" sz="1200" dirty="0">
                <a:highlight>
                  <a:srgbClr val="FFFF00"/>
                </a:highlight>
                <a:latin typeface="Consolas"/>
                <a:ea typeface="Consolas"/>
                <a:cs typeface="Consolas"/>
                <a:sym typeface="Consolas"/>
              </a:rPr>
              <a:t>(</a:t>
            </a:r>
            <a:r>
              <a:rPr lang="tr-TR" sz="1200" dirty="0" err="1">
                <a:highlight>
                  <a:srgbClr val="FFFF00"/>
                </a:highlight>
                <a:latin typeface="Consolas"/>
                <a:ea typeface="Consolas"/>
                <a:cs typeface="Consolas"/>
                <a:sym typeface="Consolas"/>
              </a:rPr>
              <a:t>Ogrenci</a:t>
            </a:r>
            <a:r>
              <a:rPr lang="tr-TR" sz="1200" dirty="0">
                <a:highlight>
                  <a:srgbClr val="FFFF00"/>
                </a:highlight>
                <a:latin typeface="Consolas"/>
                <a:ea typeface="Consolas"/>
                <a:cs typeface="Consolas"/>
                <a:sym typeface="Consolas"/>
              </a:rPr>
              <a:t>*);</a:t>
            </a:r>
          </a:p>
          <a:p>
            <a:pPr marL="0" lvl="0" indent="0" algn="l" rtl="0">
              <a:lnSpc>
                <a:spcPct val="100000"/>
              </a:lnSpc>
              <a:spcBef>
                <a:spcPts val="0"/>
              </a:spcBef>
              <a:spcAft>
                <a:spcPts val="0"/>
              </a:spcAft>
              <a:buSzPts val="1190"/>
              <a:buNone/>
            </a:pPr>
            <a:endParaRPr lang="tr-TR" sz="1200" dirty="0">
              <a:highlight>
                <a:srgbClr val="FFFF00"/>
              </a:highlight>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int main() {</a:t>
            </a: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  </a:t>
            </a:r>
            <a:r>
              <a:rPr lang="tr-TR" sz="1200" dirty="0" err="1">
                <a:latin typeface="Consolas"/>
                <a:ea typeface="Consolas"/>
                <a:cs typeface="Consolas"/>
                <a:sym typeface="Consolas"/>
              </a:rPr>
              <a:t>Ogrenci</a:t>
            </a:r>
            <a:r>
              <a:rPr lang="tr-TR" sz="1200" dirty="0">
                <a:latin typeface="Consolas"/>
                <a:ea typeface="Consolas"/>
                <a:cs typeface="Consolas"/>
                <a:sym typeface="Consolas"/>
              </a:rPr>
              <a:t> </a:t>
            </a:r>
            <a:r>
              <a:rPr lang="tr-TR" sz="1200" dirty="0" err="1">
                <a:latin typeface="Consolas"/>
                <a:ea typeface="Consolas"/>
                <a:cs typeface="Consolas"/>
                <a:sym typeface="Consolas"/>
              </a:rPr>
              <a:t>ogrenciler</a:t>
            </a:r>
            <a:r>
              <a:rPr lang="tr-TR" sz="1200" dirty="0">
                <a:latin typeface="Consolas"/>
                <a:ea typeface="Consolas"/>
                <a:cs typeface="Consolas"/>
                <a:sym typeface="Consolas"/>
              </a:rPr>
              <a:t>[30];</a:t>
            </a: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  </a:t>
            </a:r>
            <a:r>
              <a:rPr lang="tr-TR" sz="1200" dirty="0" err="1">
                <a:latin typeface="Consolas"/>
                <a:ea typeface="Consolas"/>
                <a:cs typeface="Consolas"/>
                <a:sym typeface="Consolas"/>
              </a:rPr>
              <a:t>ogrenciOku</a:t>
            </a:r>
            <a:r>
              <a:rPr lang="tr-TR" sz="1200" dirty="0">
                <a:latin typeface="Consolas"/>
                <a:ea typeface="Consolas"/>
                <a:cs typeface="Consolas"/>
                <a:sym typeface="Consolas"/>
              </a:rPr>
              <a:t>(&amp;</a:t>
            </a:r>
            <a:r>
              <a:rPr lang="tr-TR" sz="1200" dirty="0" err="1">
                <a:latin typeface="Consolas"/>
                <a:ea typeface="Consolas"/>
                <a:cs typeface="Consolas"/>
                <a:sym typeface="Consolas"/>
              </a:rPr>
              <a:t>ogrenciler</a:t>
            </a:r>
            <a:r>
              <a:rPr lang="tr-TR" sz="1200" dirty="0">
                <a:latin typeface="Consolas"/>
                <a:ea typeface="Consolas"/>
                <a:cs typeface="Consolas"/>
                <a:sym typeface="Consolas"/>
              </a:rPr>
              <a:t>[0]);</a:t>
            </a: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  </a:t>
            </a:r>
            <a:r>
              <a:rPr lang="tr-TR" sz="1200" dirty="0" err="1">
                <a:latin typeface="Consolas"/>
                <a:ea typeface="Consolas"/>
                <a:cs typeface="Consolas"/>
                <a:sym typeface="Consolas"/>
              </a:rPr>
              <a:t>ogreciYaz</a:t>
            </a:r>
            <a:r>
              <a:rPr lang="tr-TR" sz="1200" dirty="0">
                <a:latin typeface="Consolas"/>
                <a:ea typeface="Consolas"/>
                <a:cs typeface="Consolas"/>
                <a:sym typeface="Consolas"/>
              </a:rPr>
              <a:t>(</a:t>
            </a:r>
            <a:r>
              <a:rPr lang="tr-TR" sz="1200" dirty="0" err="1">
                <a:latin typeface="Consolas"/>
                <a:ea typeface="Consolas"/>
                <a:cs typeface="Consolas"/>
                <a:sym typeface="Consolas"/>
              </a:rPr>
              <a:t>ogrenciler</a:t>
            </a:r>
            <a:r>
              <a:rPr lang="tr-TR" sz="1200" dirty="0">
                <a:latin typeface="Consolas"/>
                <a:ea typeface="Consolas"/>
                <a:cs typeface="Consolas"/>
                <a:sym typeface="Consolas"/>
              </a:rPr>
              <a:t>[0]);</a:t>
            </a: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a:t>
            </a:r>
          </a:p>
          <a:p>
            <a:pPr marL="0" lvl="0" indent="0" algn="l" rtl="0">
              <a:lnSpc>
                <a:spcPct val="100000"/>
              </a:lnSpc>
              <a:spcBef>
                <a:spcPts val="0"/>
              </a:spcBef>
              <a:spcAft>
                <a:spcPts val="0"/>
              </a:spcAft>
              <a:buSzPts val="1190"/>
              <a:buNone/>
            </a:pPr>
            <a:r>
              <a:rPr lang="tr-TR" sz="1200" dirty="0" err="1">
                <a:latin typeface="Consolas"/>
                <a:ea typeface="Consolas"/>
                <a:cs typeface="Consolas"/>
                <a:sym typeface="Consolas"/>
              </a:rPr>
              <a:t>void</a:t>
            </a:r>
            <a:r>
              <a:rPr lang="tr-TR" sz="1200" dirty="0">
                <a:latin typeface="Consolas"/>
                <a:ea typeface="Consolas"/>
                <a:cs typeface="Consolas"/>
                <a:sym typeface="Consolas"/>
              </a:rPr>
              <a:t> </a:t>
            </a:r>
            <a:r>
              <a:rPr lang="tr-TR" sz="1200" dirty="0" err="1">
                <a:latin typeface="Consolas"/>
                <a:ea typeface="Consolas"/>
                <a:cs typeface="Consolas"/>
                <a:sym typeface="Consolas"/>
              </a:rPr>
              <a:t>ogreciYaz</a:t>
            </a:r>
            <a:r>
              <a:rPr lang="tr-TR" sz="1200" dirty="0">
                <a:latin typeface="Consolas"/>
                <a:ea typeface="Consolas"/>
                <a:cs typeface="Consolas"/>
                <a:sym typeface="Consolas"/>
              </a:rPr>
              <a:t>(</a:t>
            </a:r>
            <a:r>
              <a:rPr lang="tr-TR" sz="1200" dirty="0" err="1">
                <a:latin typeface="Consolas"/>
                <a:ea typeface="Consolas"/>
                <a:cs typeface="Consolas"/>
                <a:sym typeface="Consolas"/>
              </a:rPr>
              <a:t>Ogrenci</a:t>
            </a:r>
            <a:r>
              <a:rPr lang="tr-TR" sz="1200" dirty="0">
                <a:latin typeface="Consolas"/>
                <a:ea typeface="Consolas"/>
                <a:cs typeface="Consolas"/>
                <a:sym typeface="Consolas"/>
              </a:rPr>
              <a:t> </a:t>
            </a:r>
            <a:r>
              <a:rPr lang="tr-TR" sz="1200" dirty="0" err="1">
                <a:latin typeface="Consolas"/>
                <a:ea typeface="Consolas"/>
                <a:cs typeface="Consolas"/>
                <a:sym typeface="Consolas"/>
              </a:rPr>
              <a:t>pOgrenci</a:t>
            </a:r>
            <a:r>
              <a:rPr lang="tr-TR" sz="1200" dirty="0">
                <a:latin typeface="Consolas"/>
                <a:ea typeface="Consolas"/>
                <a:cs typeface="Consolas"/>
                <a:sym typeface="Consolas"/>
              </a:rPr>
              <a:t>) {</a:t>
            </a: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    </a:t>
            </a:r>
            <a:r>
              <a:rPr lang="tr-TR" sz="1200" dirty="0" err="1">
                <a:latin typeface="Consolas"/>
                <a:ea typeface="Consolas"/>
                <a:cs typeface="Consolas"/>
                <a:sym typeface="Consolas"/>
              </a:rPr>
              <a:t>cout</a:t>
            </a:r>
            <a:r>
              <a:rPr lang="tr-TR" sz="1200" dirty="0">
                <a:latin typeface="Consolas"/>
                <a:ea typeface="Consolas"/>
                <a:cs typeface="Consolas"/>
                <a:sym typeface="Consolas"/>
              </a:rPr>
              <a:t> &lt;&lt; "Öğrenci:" &lt;&lt; </a:t>
            </a:r>
            <a:r>
              <a:rPr lang="tr-TR" sz="1200" dirty="0" err="1">
                <a:latin typeface="Consolas"/>
                <a:ea typeface="Consolas"/>
                <a:cs typeface="Consolas"/>
                <a:sym typeface="Consolas"/>
              </a:rPr>
              <a:t>endl</a:t>
            </a:r>
            <a:r>
              <a:rPr lang="tr-TR" sz="1200" dirty="0">
                <a:latin typeface="Consolas"/>
                <a:ea typeface="Consolas"/>
                <a:cs typeface="Consolas"/>
                <a:sym typeface="Consolas"/>
              </a:rPr>
              <a:t> &lt;&lt; "yaşı:" &lt;&lt; </a:t>
            </a:r>
            <a:r>
              <a:rPr lang="tr-TR" sz="1200" dirty="0" err="1">
                <a:latin typeface="Consolas"/>
                <a:ea typeface="Consolas"/>
                <a:cs typeface="Consolas"/>
                <a:sym typeface="Consolas"/>
              </a:rPr>
              <a:t>pOgrenci.yas</a:t>
            </a:r>
            <a:endParaRPr lang="tr-TR" sz="1200" dirty="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         &lt;&lt; ", cinsiyeti: " &lt;&lt; </a:t>
            </a:r>
            <a:r>
              <a:rPr lang="tr-TR" sz="1200" dirty="0" err="1">
                <a:latin typeface="Consolas"/>
                <a:ea typeface="Consolas"/>
                <a:cs typeface="Consolas"/>
                <a:sym typeface="Consolas"/>
              </a:rPr>
              <a:t>pOgrenci.cinsiyet</a:t>
            </a:r>
            <a:endParaRPr lang="tr-TR" sz="1200" dirty="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         &lt;&lt; ", kilosu:" &lt;&lt; </a:t>
            </a:r>
            <a:r>
              <a:rPr lang="tr-TR" sz="1200" dirty="0" err="1">
                <a:latin typeface="Consolas"/>
                <a:ea typeface="Consolas"/>
                <a:cs typeface="Consolas"/>
                <a:sym typeface="Consolas"/>
              </a:rPr>
              <a:t>pOgrenci.kilo</a:t>
            </a:r>
            <a:r>
              <a:rPr lang="tr-TR" sz="1200" dirty="0">
                <a:latin typeface="Consolas"/>
                <a:ea typeface="Consolas"/>
                <a:cs typeface="Consolas"/>
                <a:sym typeface="Consolas"/>
              </a:rPr>
              <a:t> </a:t>
            </a: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         &lt;&lt; ", boyu:" &lt;&lt; </a:t>
            </a:r>
            <a:r>
              <a:rPr lang="tr-TR" sz="1200" dirty="0" err="1">
                <a:latin typeface="Consolas"/>
                <a:ea typeface="Consolas"/>
                <a:cs typeface="Consolas"/>
                <a:sym typeface="Consolas"/>
              </a:rPr>
              <a:t>pOgrenci.boy</a:t>
            </a:r>
            <a:r>
              <a:rPr lang="tr-TR" sz="1200" dirty="0">
                <a:latin typeface="Consolas"/>
                <a:ea typeface="Consolas"/>
                <a:cs typeface="Consolas"/>
                <a:sym typeface="Consolas"/>
              </a:rPr>
              <a:t> &lt;&lt; </a:t>
            </a:r>
            <a:r>
              <a:rPr lang="tr-TR" sz="1200" dirty="0" err="1">
                <a:latin typeface="Consolas"/>
                <a:ea typeface="Consolas"/>
                <a:cs typeface="Consolas"/>
                <a:sym typeface="Consolas"/>
              </a:rPr>
              <a:t>endl</a:t>
            </a:r>
            <a:r>
              <a:rPr lang="tr-TR" sz="1200" dirty="0">
                <a:latin typeface="Consolas"/>
                <a:ea typeface="Consolas"/>
                <a:cs typeface="Consolas"/>
                <a:sym typeface="Consolas"/>
              </a:rPr>
              <a:t>;</a:t>
            </a: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a:t>
            </a:r>
          </a:p>
          <a:p>
            <a:pPr marL="0" lvl="0" indent="0" algn="l" rtl="0">
              <a:lnSpc>
                <a:spcPct val="100000"/>
              </a:lnSpc>
              <a:spcBef>
                <a:spcPts val="0"/>
              </a:spcBef>
              <a:spcAft>
                <a:spcPts val="0"/>
              </a:spcAft>
              <a:buSzPts val="1190"/>
              <a:buNone/>
            </a:pPr>
            <a:r>
              <a:rPr lang="tr-TR" sz="1200" dirty="0" err="1">
                <a:latin typeface="Consolas"/>
                <a:ea typeface="Consolas"/>
                <a:cs typeface="Consolas"/>
                <a:sym typeface="Consolas"/>
              </a:rPr>
              <a:t>void</a:t>
            </a:r>
            <a:r>
              <a:rPr lang="tr-TR" sz="1200" dirty="0">
                <a:latin typeface="Consolas"/>
                <a:ea typeface="Consolas"/>
                <a:cs typeface="Consolas"/>
                <a:sym typeface="Consolas"/>
              </a:rPr>
              <a:t> </a:t>
            </a:r>
            <a:r>
              <a:rPr lang="tr-TR" sz="1200" dirty="0" err="1">
                <a:latin typeface="Consolas"/>
                <a:ea typeface="Consolas"/>
                <a:cs typeface="Consolas"/>
                <a:sym typeface="Consolas"/>
              </a:rPr>
              <a:t>ogrenciOku</a:t>
            </a:r>
            <a:r>
              <a:rPr lang="tr-TR" sz="1200" dirty="0">
                <a:latin typeface="Consolas"/>
                <a:ea typeface="Consolas"/>
                <a:cs typeface="Consolas"/>
                <a:sym typeface="Consolas"/>
              </a:rPr>
              <a:t>(</a:t>
            </a:r>
            <a:r>
              <a:rPr lang="tr-TR" sz="1200" dirty="0" err="1">
                <a:latin typeface="Consolas"/>
                <a:ea typeface="Consolas"/>
                <a:cs typeface="Consolas"/>
                <a:sym typeface="Consolas"/>
              </a:rPr>
              <a:t>Ogrenci</a:t>
            </a:r>
            <a:r>
              <a:rPr lang="tr-TR" sz="1200" dirty="0">
                <a:latin typeface="Consolas"/>
                <a:ea typeface="Consolas"/>
                <a:cs typeface="Consolas"/>
                <a:sym typeface="Consolas"/>
              </a:rPr>
              <a:t>* </a:t>
            </a:r>
            <a:r>
              <a:rPr lang="tr-TR" sz="1200" dirty="0" err="1">
                <a:latin typeface="Consolas"/>
                <a:ea typeface="Consolas"/>
                <a:cs typeface="Consolas"/>
                <a:sym typeface="Consolas"/>
              </a:rPr>
              <a:t>pOgrenci</a:t>
            </a:r>
            <a:r>
              <a:rPr lang="tr-TR" sz="1200" dirty="0">
                <a:latin typeface="Consolas"/>
                <a:ea typeface="Consolas"/>
                <a:cs typeface="Consolas"/>
                <a:sym typeface="Consolas"/>
              </a:rPr>
              <a:t>) {</a:t>
            </a: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    </a:t>
            </a:r>
            <a:r>
              <a:rPr lang="tr-TR" sz="1200" dirty="0" err="1">
                <a:latin typeface="Consolas"/>
                <a:ea typeface="Consolas"/>
                <a:cs typeface="Consolas"/>
                <a:sym typeface="Consolas"/>
              </a:rPr>
              <a:t>cout</a:t>
            </a:r>
            <a:r>
              <a:rPr lang="tr-TR" sz="1200" dirty="0">
                <a:latin typeface="Consolas"/>
                <a:ea typeface="Consolas"/>
                <a:cs typeface="Consolas"/>
                <a:sym typeface="Consolas"/>
              </a:rPr>
              <a:t> &lt;&lt; "Yaşı Giriniz:"; </a:t>
            </a: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    cin &gt;&gt; </a:t>
            </a:r>
            <a:r>
              <a:rPr lang="tr-TR" sz="1200" dirty="0" err="1">
                <a:latin typeface="Consolas"/>
                <a:ea typeface="Consolas"/>
                <a:cs typeface="Consolas"/>
                <a:sym typeface="Consolas"/>
              </a:rPr>
              <a:t>pOgrenci</a:t>
            </a:r>
            <a:r>
              <a:rPr lang="tr-TR" sz="1200" dirty="0">
                <a:latin typeface="Consolas"/>
                <a:ea typeface="Consolas"/>
                <a:cs typeface="Consolas"/>
                <a:sym typeface="Consolas"/>
              </a:rPr>
              <a:t>-&gt;yas;</a:t>
            </a: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    </a:t>
            </a:r>
            <a:r>
              <a:rPr lang="tr-TR" sz="1200" dirty="0" err="1">
                <a:latin typeface="Consolas"/>
                <a:ea typeface="Consolas"/>
                <a:cs typeface="Consolas"/>
                <a:sym typeface="Consolas"/>
              </a:rPr>
              <a:t>cout</a:t>
            </a:r>
            <a:r>
              <a:rPr lang="tr-TR" sz="1200" dirty="0">
                <a:latin typeface="Consolas"/>
                <a:ea typeface="Consolas"/>
                <a:cs typeface="Consolas"/>
                <a:sym typeface="Consolas"/>
              </a:rPr>
              <a:t> &lt;&lt; "Cinsiyet Giriniz (0-1-2):"; </a:t>
            </a: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    cin &gt;&gt; </a:t>
            </a:r>
            <a:r>
              <a:rPr lang="tr-TR" sz="1200" dirty="0" err="1">
                <a:latin typeface="Consolas"/>
                <a:ea typeface="Consolas"/>
                <a:cs typeface="Consolas"/>
                <a:sym typeface="Consolas"/>
              </a:rPr>
              <a:t>pOgrenci</a:t>
            </a:r>
            <a:r>
              <a:rPr lang="tr-TR" sz="1200" dirty="0">
                <a:latin typeface="Consolas"/>
                <a:ea typeface="Consolas"/>
                <a:cs typeface="Consolas"/>
                <a:sym typeface="Consolas"/>
              </a:rPr>
              <a:t>-&gt;cinsiyet;</a:t>
            </a: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    </a:t>
            </a:r>
            <a:r>
              <a:rPr lang="tr-TR" sz="1200" dirty="0" err="1">
                <a:latin typeface="Consolas"/>
                <a:ea typeface="Consolas"/>
                <a:cs typeface="Consolas"/>
                <a:sym typeface="Consolas"/>
              </a:rPr>
              <a:t>cout</a:t>
            </a:r>
            <a:r>
              <a:rPr lang="tr-TR" sz="1200" dirty="0">
                <a:latin typeface="Consolas"/>
                <a:ea typeface="Consolas"/>
                <a:cs typeface="Consolas"/>
                <a:sym typeface="Consolas"/>
              </a:rPr>
              <a:t> &lt;&lt; "Kilo Giriniz:"; </a:t>
            </a: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    cin &gt;&gt; </a:t>
            </a:r>
            <a:r>
              <a:rPr lang="tr-TR" sz="1200" dirty="0" err="1">
                <a:latin typeface="Consolas"/>
                <a:ea typeface="Consolas"/>
                <a:cs typeface="Consolas"/>
                <a:sym typeface="Consolas"/>
              </a:rPr>
              <a:t>pOgrenci</a:t>
            </a:r>
            <a:r>
              <a:rPr lang="tr-TR" sz="1200" dirty="0">
                <a:latin typeface="Consolas"/>
                <a:ea typeface="Consolas"/>
                <a:cs typeface="Consolas"/>
                <a:sym typeface="Consolas"/>
              </a:rPr>
              <a:t>-&gt;kilo;</a:t>
            </a: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    </a:t>
            </a:r>
            <a:r>
              <a:rPr lang="tr-TR" sz="1200" dirty="0" err="1">
                <a:latin typeface="Consolas"/>
                <a:ea typeface="Consolas"/>
                <a:cs typeface="Consolas"/>
                <a:sym typeface="Consolas"/>
              </a:rPr>
              <a:t>cout</a:t>
            </a:r>
            <a:r>
              <a:rPr lang="tr-TR" sz="1200" dirty="0">
                <a:latin typeface="Consolas"/>
                <a:ea typeface="Consolas"/>
                <a:cs typeface="Consolas"/>
                <a:sym typeface="Consolas"/>
              </a:rPr>
              <a:t> &lt;&lt; "Boy Giriniz:"; </a:t>
            </a: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    cin &gt;&gt; </a:t>
            </a:r>
            <a:r>
              <a:rPr lang="tr-TR" sz="1200" dirty="0" err="1">
                <a:latin typeface="Consolas"/>
                <a:ea typeface="Consolas"/>
                <a:cs typeface="Consolas"/>
                <a:sym typeface="Consolas"/>
              </a:rPr>
              <a:t>pOgrenci</a:t>
            </a:r>
            <a:r>
              <a:rPr lang="tr-TR" sz="1200" dirty="0">
                <a:latin typeface="Consolas"/>
                <a:ea typeface="Consolas"/>
                <a:cs typeface="Consolas"/>
                <a:sym typeface="Consolas"/>
              </a:rPr>
              <a:t>-&gt;boy;</a:t>
            </a:r>
          </a:p>
          <a:p>
            <a:pPr marL="0" lvl="0" indent="0" algn="l" rtl="0">
              <a:lnSpc>
                <a:spcPct val="100000"/>
              </a:lnSpc>
              <a:spcBef>
                <a:spcPts val="0"/>
              </a:spcBef>
              <a:spcAft>
                <a:spcPts val="0"/>
              </a:spcAft>
              <a:buSzPts val="1190"/>
              <a:buNone/>
            </a:pPr>
            <a:r>
              <a:rPr lang="tr-TR" sz="1200" dirty="0">
                <a:latin typeface="Consolas"/>
                <a:ea typeface="Consolas"/>
                <a:cs typeface="Consolas"/>
                <a:sym typeface="Consolas"/>
              </a:rPr>
              <a:t>}</a:t>
            </a:r>
          </a:p>
        </p:txBody>
      </p:sp>
      <p:sp>
        <p:nvSpPr>
          <p:cNvPr id="157" name="Google Shape;157;p7"/>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530"/>
              <a:buNone/>
            </a:pPr>
            <a:r>
              <a:rPr lang="tr-TR" sz="1800"/>
              <a:t>Yapılar değer tipler olduğundan, yapılara ait göstericileri parametre olarak kullanmak, olabilecek değişiklikleri aktarmak için üstünlük sağlar.</a:t>
            </a:r>
            <a:endParaRPr/>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3634</Words>
  <Application>Microsoft Office PowerPoint</Application>
  <PresentationFormat>Geniş ekran</PresentationFormat>
  <Paragraphs>507</Paragraphs>
  <Slides>18</Slides>
  <Notes>18</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18</vt:i4>
      </vt:variant>
    </vt:vector>
  </HeadingPairs>
  <TitlesOfParts>
    <vt:vector size="24" baseType="lpstr">
      <vt:lpstr>Arial</vt:lpstr>
      <vt:lpstr>Calibri</vt:lpstr>
      <vt:lpstr>Cambria</vt:lpstr>
      <vt:lpstr>Consolas</vt:lpstr>
      <vt:lpstr>Noto Sans Symbols</vt:lpstr>
      <vt:lpstr>Wood Type</vt:lpstr>
      <vt:lpstr>C++ DİLİ İLE   NESNE YÖNELİMLİ PROGRAMLAMA</vt:lpstr>
      <vt:lpstr>yapısal (structural) programlama nedir?</vt:lpstr>
      <vt:lpstr>C++ DİLİ C DİLİ ÜZERİNE EKLENTİ YAPILARAK GELİŞTİRİLMİŞTİR</vt:lpstr>
      <vt:lpstr>YAPI (STRUCTURE)</vt:lpstr>
      <vt:lpstr>YAPI (STRUCTURE) VE SINIF</vt:lpstr>
      <vt:lpstr>YAPI ELEMANLARINA ERIŞIM</vt:lpstr>
      <vt:lpstr>YAPI GÖSTERICILERI</vt:lpstr>
      <vt:lpstr>YAPI DİZİLERİ</vt:lpstr>
      <vt:lpstr>PARAMETRE OLARAK YAPILAR</vt:lpstr>
      <vt:lpstr>TAKMA İSİMLER (TYPEDEF)</vt:lpstr>
      <vt:lpstr>FONKSİYONLARDA TAKMA İSİMLER (TYPEDEF)</vt:lpstr>
      <vt:lpstr>ANONİM YAPILAR</vt:lpstr>
      <vt:lpstr>ÖZ REFERANSLI YAPILAR</vt:lpstr>
      <vt:lpstr>YAPI DOLGUSU I (STRUCTURE PADDING)</vt:lpstr>
      <vt:lpstr>BİT ALANLARI (BIT FIELDS)</vt:lpstr>
      <vt:lpstr>YAPI DOLGUSU II (STRUCTURE PADDING)</vt:lpstr>
      <vt:lpstr>BIRLIK (UNION)</vt:lpstr>
      <vt:lpstr>DINLEDIĞINIZ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DILI ILE  YAPISAL PROGRAMLAMA</dc:title>
  <dc:creator>İlhan ÖZKAN</dc:creator>
  <cp:lastModifiedBy>İlhan ÖZKAN</cp:lastModifiedBy>
  <cp:revision>9</cp:revision>
  <dcterms:created xsi:type="dcterms:W3CDTF">2020-05-21T06:51:03Z</dcterms:created>
  <dcterms:modified xsi:type="dcterms:W3CDTF">2025-04-18T10:29:54Z</dcterms:modified>
</cp:coreProperties>
</file>