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378" r:id="rId3"/>
    <p:sldId id="376" r:id="rId4"/>
    <p:sldId id="379" r:id="rId5"/>
    <p:sldId id="380" r:id="rId6"/>
    <p:sldId id="389" r:id="rId7"/>
    <p:sldId id="381" r:id="rId8"/>
    <p:sldId id="382" r:id="rId9"/>
    <p:sldId id="390" r:id="rId10"/>
    <p:sldId id="383" r:id="rId11"/>
    <p:sldId id="384" r:id="rId12"/>
    <p:sldId id="385" r:id="rId13"/>
    <p:sldId id="391" r:id="rId14"/>
    <p:sldId id="386" r:id="rId15"/>
    <p:sldId id="387" r:id="rId16"/>
    <p:sldId id="388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87770" autoAdjust="0"/>
  </p:normalViewPr>
  <p:slideViewPr>
    <p:cSldViewPr snapToGrid="0">
      <p:cViewPr varScale="1">
        <p:scale>
          <a:sx n="90" d="100"/>
          <a:sy n="90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4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119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781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59" y="1535719"/>
            <a:ext cx="9974403" cy="2579939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0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1" y="449300"/>
            <a:ext cx="11532781" cy="125190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79" y="1903229"/>
            <a:ext cx="11664127" cy="44204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39" y="414670"/>
            <a:ext cx="11532781" cy="12865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078" y="1933798"/>
            <a:ext cx="5695509" cy="4425925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414" y="1906154"/>
            <a:ext cx="5695509" cy="4425924"/>
          </a:xfrm>
        </p:spPr>
        <p:txBody>
          <a:bodyPr/>
          <a:lstStyle>
            <a:lvl1pPr>
              <a:spcBef>
                <a:spcPts val="600"/>
              </a:spcBef>
              <a:defRPr sz="20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spcBef>
                <a:spcPts val="600"/>
              </a:spcBef>
              <a:defRPr sz="1600"/>
            </a:lvl4pPr>
            <a:lvl5pPr>
              <a:spcBef>
                <a:spcPts val="6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7079" y="1905420"/>
            <a:ext cx="5677786" cy="5034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7079" y="2524498"/>
            <a:ext cx="5677786" cy="383522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7137" y="1905420"/>
            <a:ext cx="5724067" cy="503462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7137" y="2556396"/>
            <a:ext cx="5724066" cy="38033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63516" y="0"/>
            <a:ext cx="372848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39" y="191387"/>
            <a:ext cx="3482872" cy="1244008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88" y="191387"/>
            <a:ext cx="8226403" cy="615639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49640" y="1541722"/>
            <a:ext cx="3482872" cy="46389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tr-TR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393816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9488" y="6391568"/>
            <a:ext cx="8226404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570734" y="6347779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70733" y="6396000"/>
            <a:ext cx="457200" cy="37903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2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287080" y="298869"/>
            <a:ext cx="11664128" cy="45719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287079" y="1791627"/>
            <a:ext cx="11664127" cy="45719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287079" y="390308"/>
            <a:ext cx="11664127" cy="1346333"/>
          </a:xfrm>
          <a:prstGeom prst="rect">
            <a:avLst/>
          </a:prstGeom>
          <a:blipFill dpi="0" rotWithShape="1">
            <a:blip r:embed="rId8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139" y="390308"/>
            <a:ext cx="11532781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7079" y="1883065"/>
            <a:ext cx="11664127" cy="444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359724"/>
            <a:ext cx="3500387" cy="388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079" y="6369358"/>
            <a:ext cx="6327648" cy="3742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94006" y="633053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4005" y="6369358"/>
            <a:ext cx="457200" cy="379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ile  NESNE yönelimli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2E609653-03F5-3B1A-7F54-A8376F7B4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3.MANİPÜLATÖRLER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2E0BADE7-CEB6-0D70-EFD6-E2B264CA3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3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3B4A0C6-866E-DFC4-4533-5FB32218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Manipülatörler 1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4C65ED10-C654-3CD9-996E-52BDD508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/>
              <a:t>ARGÜMANSIZ MANİPÜLATÖRLER</a:t>
            </a:r>
          </a:p>
          <a:p>
            <a:r>
              <a:rPr lang="tr-TR" sz="1600" b="1" dirty="0" err="1"/>
              <a:t>endl</a:t>
            </a:r>
            <a:r>
              <a:rPr lang="tr-TR" sz="1600" dirty="0"/>
              <a:t> : </a:t>
            </a:r>
            <a:r>
              <a:rPr lang="tr-TR" sz="1600" dirty="0" err="1"/>
              <a:t>ostream</a:t>
            </a:r>
            <a:r>
              <a:rPr lang="tr-TR" sz="1600" dirty="0"/>
              <a:t> içerisinde tanımlanır. Yeni bir satıra geçmek için kullanılır ve yeni bir satır girildikten sonra çıktı akışını temizler (yani ekrana veya dosyaya yazılan tüm çıktıyı zorlar).</a:t>
            </a:r>
          </a:p>
          <a:p>
            <a:r>
              <a:rPr lang="tr-TR" sz="1600" b="1" dirty="0" err="1"/>
              <a:t>ws</a:t>
            </a:r>
            <a:r>
              <a:rPr lang="tr-TR" sz="1600" dirty="0"/>
              <a:t> : </a:t>
            </a:r>
            <a:r>
              <a:rPr lang="tr-TR" sz="1600" dirty="0" err="1"/>
              <a:t>istream</a:t>
            </a:r>
            <a:r>
              <a:rPr lang="tr-TR" sz="1600" dirty="0"/>
              <a:t> içerisinde tanımlanır ve </a:t>
            </a:r>
            <a:r>
              <a:rPr lang="tr-TR" sz="1600" dirty="0" err="1"/>
              <a:t>string</a:t>
            </a:r>
            <a:r>
              <a:rPr lang="tr-TR" sz="1600" dirty="0"/>
              <a:t> dizisindeki boşlukları yok saymak için kullanılır.</a:t>
            </a:r>
          </a:p>
          <a:p>
            <a:r>
              <a:rPr lang="tr-TR" sz="1600" b="1" dirty="0" err="1"/>
              <a:t>ends</a:t>
            </a:r>
            <a:r>
              <a:rPr lang="tr-TR" sz="1600" dirty="0"/>
              <a:t> : Ayrıca </a:t>
            </a:r>
            <a:r>
              <a:rPr lang="tr-TR" sz="1600" dirty="0" err="1"/>
              <a:t>ostream'de</a:t>
            </a:r>
            <a:r>
              <a:rPr lang="tr-TR" sz="1600" dirty="0"/>
              <a:t> tanımlanır ve çıktı akışına bir </a:t>
            </a:r>
            <a:r>
              <a:rPr lang="tr-TR" sz="1600" dirty="0" err="1"/>
              <a:t>null</a:t>
            </a:r>
            <a:r>
              <a:rPr lang="tr-TR" sz="1600" dirty="0"/>
              <a:t> karakteri ekler. Genellikle, ilişkili çıktı tamponunun bir C dizesi olarak işlenmesi için </a:t>
            </a:r>
            <a:r>
              <a:rPr lang="tr-TR" sz="1600" dirty="0" err="1"/>
              <a:t>null</a:t>
            </a:r>
            <a:r>
              <a:rPr lang="tr-TR" sz="1600" dirty="0"/>
              <a:t> ile sonlandırılması gerektiğinde </a:t>
            </a:r>
            <a:r>
              <a:rPr lang="tr-TR" sz="1600" dirty="0" err="1"/>
              <a:t>std</a:t>
            </a:r>
            <a:r>
              <a:rPr lang="tr-TR" sz="1600" dirty="0"/>
              <a:t>::</a:t>
            </a:r>
            <a:r>
              <a:rPr lang="tr-TR" sz="1600" dirty="0" err="1"/>
              <a:t>ostrstream</a:t>
            </a:r>
            <a:r>
              <a:rPr lang="tr-TR" sz="1600" dirty="0"/>
              <a:t> ile çalışır.</a:t>
            </a:r>
          </a:p>
          <a:p>
            <a:r>
              <a:rPr lang="tr-TR" sz="1600" b="1" dirty="0" err="1"/>
              <a:t>flush</a:t>
            </a:r>
            <a:r>
              <a:rPr lang="tr-TR" sz="1600" dirty="0"/>
              <a:t> : </a:t>
            </a:r>
            <a:r>
              <a:rPr lang="tr-TR" sz="1600" dirty="0" err="1"/>
              <a:t>Ostream'de</a:t>
            </a:r>
            <a:r>
              <a:rPr lang="tr-TR" sz="1600" dirty="0"/>
              <a:t> de tanımlanır ve çıktı akışını temizler, yani ekrana veya dosyaya yazılan tüm çıktıyı zorlar. Flush olmadan çıktı aynı olurdu ancak gerçek zamanlı olarak görünmeyebilir.</a:t>
            </a:r>
          </a:p>
          <a:p>
            <a:pPr marL="0" indent="0">
              <a:buNone/>
            </a:pPr>
            <a:endParaRPr lang="tr-TR" sz="1600" b="1" dirty="0"/>
          </a:p>
          <a:p>
            <a:pPr marL="0" indent="0">
              <a:buNone/>
            </a:pPr>
            <a:r>
              <a:rPr lang="tr-TR" sz="1600" b="1" dirty="0"/>
              <a:t>ARGÜMANLI MANİPÜLATÖRLER</a:t>
            </a:r>
          </a:p>
          <a:p>
            <a:pPr marL="0" indent="0">
              <a:buNone/>
            </a:pPr>
            <a:r>
              <a:rPr lang="tr-TR" sz="1600" b="1" dirty="0"/>
              <a:t>&lt;</a:t>
            </a:r>
            <a:r>
              <a:rPr lang="tr-TR" sz="1600" b="1" dirty="0" err="1"/>
              <a:t>iomanip</a:t>
            </a:r>
            <a:r>
              <a:rPr lang="tr-TR" sz="1600" b="1" dirty="0"/>
              <a:t>&gt; </a:t>
            </a:r>
            <a:r>
              <a:rPr lang="tr-TR" sz="1600" dirty="0"/>
              <a:t>içindeki bazı önemli manipülatörler şunlardır:</a:t>
            </a:r>
          </a:p>
          <a:p>
            <a:r>
              <a:rPr lang="tr-TR" sz="1600" dirty="0" err="1"/>
              <a:t>setw</a:t>
            </a:r>
            <a:r>
              <a:rPr lang="tr-TR" sz="1600" dirty="0"/>
              <a:t> (</a:t>
            </a:r>
            <a:r>
              <a:rPr lang="tr-TR" sz="1600" dirty="0" err="1"/>
              <a:t>val</a:t>
            </a:r>
            <a:r>
              <a:rPr lang="tr-TR" sz="1600" dirty="0"/>
              <a:t>): Çıkış işlemlerinde alan genişliğini ayarlamak için kullanılır.</a:t>
            </a:r>
          </a:p>
          <a:p>
            <a:r>
              <a:rPr lang="tr-TR" sz="1600" dirty="0" err="1"/>
              <a:t>setfill</a:t>
            </a:r>
            <a:r>
              <a:rPr lang="tr-TR" sz="1600" dirty="0"/>
              <a:t> (c): Çıkış akışında 'c' karakterini doldurmak için kullanılır.</a:t>
            </a:r>
          </a:p>
          <a:p>
            <a:r>
              <a:rPr lang="tr-TR" sz="1600" dirty="0" err="1"/>
              <a:t>setprecision</a:t>
            </a:r>
            <a:r>
              <a:rPr lang="tr-TR" sz="1600" dirty="0"/>
              <a:t> (</a:t>
            </a:r>
            <a:r>
              <a:rPr lang="tr-TR" sz="1600" dirty="0" err="1"/>
              <a:t>val</a:t>
            </a:r>
            <a:r>
              <a:rPr lang="tr-TR" sz="1600" dirty="0"/>
              <a:t>): Kayan nokta değerlerinin hassasiyeti için </a:t>
            </a:r>
            <a:r>
              <a:rPr lang="tr-TR" sz="1600" dirty="0" err="1"/>
              <a:t>val</a:t>
            </a:r>
            <a:r>
              <a:rPr lang="tr-TR" sz="1600" dirty="0"/>
              <a:t> değerini yeni değer olarak ayarlar.</a:t>
            </a:r>
          </a:p>
          <a:p>
            <a:r>
              <a:rPr lang="tr-TR" sz="1600" dirty="0" err="1"/>
              <a:t>setbase</a:t>
            </a:r>
            <a:r>
              <a:rPr lang="tr-TR" sz="1600" dirty="0"/>
              <a:t>(</a:t>
            </a:r>
            <a:r>
              <a:rPr lang="tr-TR" sz="1600" dirty="0" err="1"/>
              <a:t>val</a:t>
            </a:r>
            <a:r>
              <a:rPr lang="tr-TR" sz="1600" dirty="0"/>
              <a:t>): Sayısal değerler için sayısal taban değerini ayarlamak için kullanılır.</a:t>
            </a:r>
          </a:p>
          <a:p>
            <a:r>
              <a:rPr lang="tr-TR" sz="1600" dirty="0" err="1"/>
              <a:t>setiosflags</a:t>
            </a:r>
            <a:r>
              <a:rPr lang="tr-TR" sz="1600" dirty="0"/>
              <a:t>(</a:t>
            </a:r>
            <a:r>
              <a:rPr lang="tr-TR" sz="1600" dirty="0" err="1"/>
              <a:t>flag</a:t>
            </a:r>
            <a:r>
              <a:rPr lang="tr-TR" sz="1600" dirty="0"/>
              <a:t>): Mask parametresi ile belirtilen format bayraklarını ayarlamak için kullanılır.</a:t>
            </a:r>
          </a:p>
          <a:p>
            <a:r>
              <a:rPr lang="tr-TR" sz="1600" dirty="0" err="1"/>
              <a:t>resetiosflags</a:t>
            </a:r>
            <a:r>
              <a:rPr lang="tr-TR" sz="1600" dirty="0"/>
              <a:t>(m): Parametre maskesi ile belirtilen biçim bayraklarını sıfırlamak için kullanılır.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635842A8-A14F-AEE5-B7D3-79F718788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Manipülatörler, giriş/çıkış akışını değiştirebilen yardımcı işlevlerdir.</a:t>
            </a:r>
          </a:p>
        </p:txBody>
      </p:sp>
    </p:spTree>
    <p:extLst>
      <p:ext uri="{BB962C8B-B14F-4D97-AF65-F5344CB8AC3E}">
        <p14:creationId xmlns:p14="http://schemas.microsoft.com/office/powerpoint/2010/main" val="387140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3B4A0C6-866E-DFC4-4533-5FB32218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Manipülatörler 2</a:t>
            </a:r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4C65ED10-C654-3CD9-996E-52BDD5083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/>
              <a:t>ARGÜMANLI MANİPÜLATÖRLER</a:t>
            </a:r>
          </a:p>
          <a:p>
            <a:pPr marL="0" indent="0">
              <a:buNone/>
            </a:pPr>
            <a:r>
              <a:rPr lang="tr-TR" sz="1600" b="1" dirty="0"/>
              <a:t>&lt;</a:t>
            </a:r>
            <a:r>
              <a:rPr lang="tr-TR" sz="1600" b="1" dirty="0" err="1"/>
              <a:t>ios</a:t>
            </a:r>
            <a:r>
              <a:rPr lang="tr-TR" sz="1600" b="1" dirty="0"/>
              <a:t>&gt;</a:t>
            </a:r>
            <a:r>
              <a:rPr lang="tr-TR" sz="1600" dirty="0"/>
              <a:t>'</a:t>
            </a:r>
            <a:r>
              <a:rPr lang="tr-TR" sz="1600" dirty="0" err="1"/>
              <a:t>taki</a:t>
            </a:r>
            <a:r>
              <a:rPr lang="tr-TR" sz="1600" dirty="0"/>
              <a:t> bazı önemli manipülatörler şunlardır:</a:t>
            </a:r>
          </a:p>
          <a:p>
            <a:r>
              <a:rPr lang="tr-TR" sz="1600" dirty="0" err="1"/>
              <a:t>showpos</a:t>
            </a:r>
            <a:r>
              <a:rPr lang="tr-TR" sz="1600" dirty="0"/>
              <a:t>: Pozitif sayıların pozitif işaret göstermesini sağlar.</a:t>
            </a:r>
          </a:p>
          <a:p>
            <a:r>
              <a:rPr lang="tr-TR" sz="1600" dirty="0" err="1"/>
              <a:t>noshowpos</a:t>
            </a:r>
            <a:r>
              <a:rPr lang="tr-TR" sz="1600" dirty="0"/>
              <a:t>: Pozitif sayıların üzerine pozitif işaret yazılmamasını sağlar.</a:t>
            </a:r>
          </a:p>
          <a:p>
            <a:r>
              <a:rPr lang="tr-TR" sz="1600" dirty="0" err="1"/>
              <a:t>showbase</a:t>
            </a:r>
            <a:r>
              <a:rPr lang="tr-TR" sz="1600" dirty="0"/>
              <a:t>: Sayısal değerlerin sayısal tabanını gösterir.</a:t>
            </a:r>
          </a:p>
          <a:p>
            <a:r>
              <a:rPr lang="tr-TR" sz="1600" dirty="0"/>
              <a:t>büyük harf: Sayısal değerler için büyük harf kullanılmasını zorunlu kılar.</a:t>
            </a:r>
          </a:p>
          <a:p>
            <a:r>
              <a:rPr lang="tr-TR" sz="1600" dirty="0" err="1"/>
              <a:t>nouppercase</a:t>
            </a:r>
            <a:r>
              <a:rPr lang="tr-TR" sz="1600" dirty="0"/>
              <a:t>: Sayısal değerler için küçük harf kullanılmasını zorunlu kılar.</a:t>
            </a:r>
          </a:p>
          <a:p>
            <a:r>
              <a:rPr lang="tr-TR" sz="1600" dirty="0" err="1"/>
              <a:t>fixed</a:t>
            </a:r>
            <a:r>
              <a:rPr lang="tr-TR" sz="1600" dirty="0"/>
              <a:t>: Kayan nokta değerleri için ondalık gösterim kullanılır.</a:t>
            </a:r>
          </a:p>
          <a:p>
            <a:r>
              <a:rPr lang="tr-TR" sz="1600" dirty="0" err="1"/>
              <a:t>scientific</a:t>
            </a:r>
            <a:r>
              <a:rPr lang="tr-TR" sz="1600" dirty="0"/>
              <a:t>: Bilimsel kayan nokta gösterimini kullanır.</a:t>
            </a:r>
          </a:p>
          <a:p>
            <a:r>
              <a:rPr lang="tr-TR" sz="1600" dirty="0" err="1"/>
              <a:t>hex</a:t>
            </a:r>
            <a:r>
              <a:rPr lang="tr-TR" sz="1600" dirty="0"/>
              <a:t>: Tamsayılar için onaltılık değerleri okur ve yazar ve </a:t>
            </a:r>
            <a:r>
              <a:rPr lang="tr-TR" sz="1600" dirty="0" err="1"/>
              <a:t>setbase</a:t>
            </a:r>
            <a:r>
              <a:rPr lang="tr-TR" sz="1600" dirty="0"/>
              <a:t>(16) ile aynı şekilde çalışır.</a:t>
            </a:r>
          </a:p>
          <a:p>
            <a:r>
              <a:rPr lang="tr-TR" sz="1600" dirty="0" err="1"/>
              <a:t>dec</a:t>
            </a:r>
            <a:r>
              <a:rPr lang="tr-TR" sz="1600" dirty="0"/>
              <a:t>: Tamsayılar için ondalık değerleri okur ve yazar, örneğin </a:t>
            </a:r>
            <a:r>
              <a:rPr lang="tr-TR" sz="1600" dirty="0" err="1"/>
              <a:t>setbase</a:t>
            </a:r>
            <a:r>
              <a:rPr lang="tr-TR" sz="1600" dirty="0"/>
              <a:t>(10).</a:t>
            </a:r>
          </a:p>
          <a:p>
            <a:r>
              <a:rPr lang="tr-TR" sz="1600" dirty="0" err="1"/>
              <a:t>oct</a:t>
            </a:r>
            <a:r>
              <a:rPr lang="tr-TR" sz="1600" dirty="0"/>
              <a:t>: Tamsayılar için sekizli değerleri okur ve yazar, örneğin </a:t>
            </a:r>
            <a:r>
              <a:rPr lang="tr-TR" sz="1600" dirty="0" err="1"/>
              <a:t>setbase</a:t>
            </a:r>
            <a:r>
              <a:rPr lang="tr-TR" sz="1600" dirty="0"/>
              <a:t>(10).</a:t>
            </a:r>
          </a:p>
          <a:p>
            <a:r>
              <a:rPr lang="tr-TR" sz="1600" dirty="0" err="1"/>
              <a:t>left</a:t>
            </a:r>
            <a:r>
              <a:rPr lang="tr-TR" sz="1600" dirty="0"/>
              <a:t>: Çıktıyı sola ayarlar.</a:t>
            </a:r>
          </a:p>
          <a:p>
            <a:r>
              <a:rPr lang="tr-TR" sz="1600" dirty="0"/>
              <a:t>sağ: Çıktıyı sağa ayarlar.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635842A8-A14F-AEE5-B7D3-79F718788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Manipülatörler, giriş/çıkış akışını değiştirebilen yardımcı işlevlerdir.</a:t>
            </a:r>
          </a:p>
        </p:txBody>
      </p:sp>
    </p:spTree>
    <p:extLst>
      <p:ext uri="{BB962C8B-B14F-4D97-AF65-F5344CB8AC3E}">
        <p14:creationId xmlns:p14="http://schemas.microsoft.com/office/powerpoint/2010/main" val="57282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9A9428-1564-A00B-6FBF-EE01F87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COUT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49F0A9-37D8-2B3B-6B4F-EE12F29E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iomanip</a:t>
            </a:r>
            <a:r>
              <a:rPr lang="tr-TR" sz="1400" dirty="0">
                <a:latin typeface="Consolas" panose="020B0609020204030204" pitchFamily="49" charset="0"/>
              </a:rPr>
              <a:t>&gt;  </a:t>
            </a:r>
          </a:p>
          <a:p>
            <a:pPr marL="0" indent="0"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setfill</a:t>
            </a:r>
            <a:r>
              <a:rPr lang="tr-TR" sz="1400" dirty="0">
                <a:latin typeface="Consolas" panose="020B0609020204030204" pitchFamily="49" charset="0"/>
              </a:rPr>
              <a:t>('*');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(10) &lt;&lt; "Ad"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(8) &lt;&lt; "</a:t>
            </a:r>
            <a:r>
              <a:rPr lang="tr-TR" sz="1400" dirty="0" err="1">
                <a:latin typeface="Consolas" panose="020B0609020204030204" pitchFamily="49" charset="0"/>
              </a:rPr>
              <a:t>Soyad</a:t>
            </a:r>
            <a:r>
              <a:rPr lang="tr-TR" sz="1400" dirty="0">
                <a:latin typeface="Consolas" panose="020B0609020204030204" pitchFamily="49" charset="0"/>
              </a:rPr>
              <a:t>"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(3) &lt;&lt; "Yaş"&lt;&lt;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(10) &lt;&lt; "</a:t>
            </a:r>
            <a:r>
              <a:rPr lang="tr-TR" sz="1400" dirty="0" err="1">
                <a:latin typeface="Consolas" panose="020B0609020204030204" pitchFamily="49" charset="0"/>
              </a:rPr>
              <a:t>Ilhan</a:t>
            </a:r>
            <a:r>
              <a:rPr lang="tr-TR" sz="1400" dirty="0">
                <a:latin typeface="Consolas" panose="020B0609020204030204" pitchFamily="49" charset="0"/>
              </a:rPr>
              <a:t>"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(8) &lt;&lt; "</a:t>
            </a:r>
            <a:r>
              <a:rPr lang="tr-TR" sz="1400" dirty="0" err="1">
                <a:latin typeface="Consolas" panose="020B0609020204030204" pitchFamily="49" charset="0"/>
              </a:rPr>
              <a:t>Ozkan</a:t>
            </a:r>
            <a:r>
              <a:rPr lang="tr-TR" sz="1400" dirty="0">
                <a:latin typeface="Consolas" panose="020B0609020204030204" pitchFamily="49" charset="0"/>
              </a:rPr>
              <a:t>"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(3) &lt;&lt; 50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(10) &lt;&lt; "</a:t>
            </a:r>
            <a:r>
              <a:rPr lang="tr-TR" sz="1400" dirty="0" err="1">
                <a:latin typeface="Consolas" panose="020B0609020204030204" pitchFamily="49" charset="0"/>
              </a:rPr>
              <a:t>Yagmur</a:t>
            </a:r>
            <a:r>
              <a:rPr lang="tr-TR" sz="1400" dirty="0">
                <a:latin typeface="Consolas" panose="020B0609020204030204" pitchFamily="49" charset="0"/>
              </a:rPr>
              <a:t>"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(8) &lt;&lt; "</a:t>
            </a:r>
            <a:r>
              <a:rPr lang="tr-TR" sz="1400" dirty="0" err="1">
                <a:latin typeface="Consolas" panose="020B0609020204030204" pitchFamily="49" charset="0"/>
              </a:rPr>
              <a:t>Oz</a:t>
            </a:r>
            <a:r>
              <a:rPr lang="tr-TR" sz="1400" dirty="0">
                <a:latin typeface="Consolas" panose="020B0609020204030204" pitchFamily="49" charset="0"/>
              </a:rPr>
              <a:t>"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(3) &lt;&lt; 18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********Ad***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SoyadYaş</a:t>
            </a:r>
            <a:endParaRPr lang="tr-TR" sz="14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*****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Ilhan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***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Ozkan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*50</a:t>
            </a:r>
          </a:p>
          <a:p>
            <a:pPr marL="0" indent="0"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****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Yagmur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******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Oz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*18</a:t>
            </a:r>
          </a:p>
          <a:p>
            <a:pPr marL="0" indent="0"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4F48A6-2E14-866A-CED1-7BD81E2F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48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A814B7E-A0BF-703E-856A-0938AAE71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dosyalar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5D5FCF19-7E4C-1EA7-7D45-FE84C0F02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62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21A402D3-E8F8-42B8-38D0-73BB9CE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CA847A6-332E-BFC4-D309-CFF1C1C5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b="1" dirty="0" err="1"/>
              <a:t>ios</a:t>
            </a:r>
            <a:r>
              <a:rPr lang="tr-TR" dirty="0"/>
              <a:t>:</a:t>
            </a:r>
          </a:p>
          <a:p>
            <a:r>
              <a:rPr lang="tr-TR" dirty="0" err="1"/>
              <a:t>ios</a:t>
            </a:r>
            <a:r>
              <a:rPr lang="tr-TR" dirty="0"/>
              <a:t> giriş çıkış akışı (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</a:t>
            </a:r>
            <a:r>
              <a:rPr lang="tr-TR" dirty="0" err="1"/>
              <a:t>stream</a:t>
            </a:r>
            <a:r>
              <a:rPr lang="tr-TR" dirty="0"/>
              <a:t>) anlamına gelir.</a:t>
            </a:r>
          </a:p>
          <a:p>
            <a:r>
              <a:rPr lang="tr-TR" dirty="0"/>
              <a:t>Bu sınıf, diğer sınıflar için temel sınıftır.</a:t>
            </a:r>
          </a:p>
          <a:p>
            <a:r>
              <a:rPr lang="tr-TR" dirty="0"/>
              <a:t>Bu sınıf, tüm diğer türetilmiş sınıfların girdi ve çıktı işlemleri için kullandığı gerekli olanakları içerir.</a:t>
            </a:r>
          </a:p>
          <a:p>
            <a:pPr marL="0" indent="0">
              <a:buNone/>
            </a:pPr>
            <a:r>
              <a:rPr lang="tr-TR" b="1" dirty="0" err="1"/>
              <a:t>istream</a:t>
            </a:r>
            <a:endParaRPr lang="tr-TR" b="1" dirty="0"/>
          </a:p>
          <a:p>
            <a:r>
              <a:rPr lang="tr-TR" dirty="0" err="1"/>
              <a:t>istream</a:t>
            </a:r>
            <a:r>
              <a:rPr lang="tr-TR" dirty="0"/>
              <a:t> giriş akışı anlamına gelir.</a:t>
            </a:r>
          </a:p>
          <a:p>
            <a:r>
              <a:rPr lang="tr-TR" dirty="0"/>
              <a:t>Bu sınıf '</a:t>
            </a:r>
            <a:r>
              <a:rPr lang="tr-TR" dirty="0" err="1"/>
              <a:t>ios</a:t>
            </a:r>
            <a:r>
              <a:rPr lang="tr-TR" dirty="0"/>
              <a:t>' sınıfından türetilmiştir ve giriş akışını işler.</a:t>
            </a:r>
          </a:p>
          <a:p>
            <a:r>
              <a:rPr lang="tr-TR" dirty="0"/>
              <a:t>Bu sınıfta, dosyalardan program yürütmeye gelen giriş akışlarını işlemek için çıkarma operatörü(&gt;&gt;) aşırı yüklenmiştir.</a:t>
            </a:r>
          </a:p>
          <a:p>
            <a:r>
              <a:rPr lang="tr-TR" dirty="0"/>
              <a:t>Bu sınıf get(), </a:t>
            </a:r>
            <a:r>
              <a:rPr lang="tr-TR" dirty="0" err="1"/>
              <a:t>getline</a:t>
            </a:r>
            <a:r>
              <a:rPr lang="tr-TR" dirty="0"/>
              <a:t>() ve </a:t>
            </a:r>
            <a:r>
              <a:rPr lang="tr-TR" dirty="0" err="1"/>
              <a:t>read</a:t>
            </a:r>
            <a:r>
              <a:rPr lang="tr-TR" dirty="0"/>
              <a:t>() gibi girdi fonksiyonlarını tanımlar.</a:t>
            </a:r>
          </a:p>
          <a:p>
            <a:pPr marL="0" indent="0">
              <a:buNone/>
            </a:pPr>
            <a:r>
              <a:rPr lang="tr-TR" b="1" dirty="0" err="1"/>
              <a:t>ostream</a:t>
            </a:r>
            <a:endParaRPr lang="tr-TR" b="1" dirty="0"/>
          </a:p>
          <a:p>
            <a:r>
              <a:rPr lang="tr-TR" dirty="0" err="1"/>
              <a:t>ostream</a:t>
            </a:r>
            <a:r>
              <a:rPr lang="tr-TR" dirty="0"/>
              <a:t> çıktı akışını ifade eder.</a:t>
            </a:r>
          </a:p>
          <a:p>
            <a:r>
              <a:rPr lang="tr-TR" dirty="0"/>
              <a:t>Bu sınıf '</a:t>
            </a:r>
            <a:r>
              <a:rPr lang="tr-TR" dirty="0" err="1"/>
              <a:t>ios</a:t>
            </a:r>
            <a:r>
              <a:rPr lang="tr-TR" dirty="0"/>
              <a:t>' sınıfından türetilmiştir ve çıktı akışını yönetir.</a:t>
            </a:r>
          </a:p>
          <a:p>
            <a:r>
              <a:rPr lang="tr-TR" dirty="0"/>
              <a:t>Bu sınıfta, program yürütmesinden dosyalara gelen çıkış akışlarını işlemek için ekleme operatörü(&lt;&lt;) aşırı yüklenmiştir.</a:t>
            </a:r>
          </a:p>
          <a:p>
            <a:r>
              <a:rPr lang="tr-TR" dirty="0"/>
              <a:t>Bu sınıf put() ve </a:t>
            </a:r>
            <a:r>
              <a:rPr lang="tr-TR" dirty="0" err="1"/>
              <a:t>write</a:t>
            </a:r>
            <a:r>
              <a:rPr lang="tr-TR" dirty="0"/>
              <a:t>() gibi çıktı fonksiyonlarını bildirir.</a:t>
            </a:r>
          </a:p>
          <a:p>
            <a:pPr marL="0" indent="0">
              <a:buNone/>
            </a:pPr>
            <a:r>
              <a:rPr lang="tr-TR" b="1" dirty="0" err="1"/>
              <a:t>streambuf</a:t>
            </a:r>
            <a:endParaRPr lang="tr-TR" b="1" dirty="0"/>
          </a:p>
          <a:p>
            <a:r>
              <a:rPr lang="tr-TR" dirty="0"/>
              <a:t>Bu sınıf, giriş ve çıkış akışlarını yönetmek için kullanılan tamponu (</a:t>
            </a:r>
            <a:r>
              <a:rPr lang="tr-TR" dirty="0" err="1"/>
              <a:t>buffer</a:t>
            </a:r>
            <a:r>
              <a:rPr lang="tr-TR" dirty="0"/>
              <a:t>) işaret eden bir işaretçi içerir.</a:t>
            </a:r>
          </a:p>
          <a:p>
            <a:pPr marL="0" indent="0">
              <a:buNone/>
            </a:pPr>
            <a:r>
              <a:rPr lang="tr-TR" b="1" dirty="0" err="1"/>
              <a:t>fstreambase</a:t>
            </a:r>
            <a:endParaRPr lang="tr-TR" b="1" dirty="0"/>
          </a:p>
          <a:p>
            <a:r>
              <a:rPr lang="tr-TR" dirty="0"/>
              <a:t>Bu sınıf, dosya akışlarına ortak olan işlemleri sağlar. </a:t>
            </a:r>
            <a:r>
              <a:rPr lang="tr-TR" dirty="0" err="1"/>
              <a:t>fstream</a:t>
            </a:r>
            <a:r>
              <a:rPr lang="tr-TR" dirty="0"/>
              <a:t>, </a:t>
            </a:r>
            <a:r>
              <a:rPr lang="tr-TR" dirty="0" err="1"/>
              <a:t>ifstream</a:t>
            </a:r>
            <a:r>
              <a:rPr lang="tr-TR" dirty="0"/>
              <a:t> ve </a:t>
            </a:r>
            <a:r>
              <a:rPr lang="tr-TR" dirty="0" err="1"/>
              <a:t>ofstream</a:t>
            </a:r>
            <a:r>
              <a:rPr lang="tr-TR" dirty="0"/>
              <a:t> sınıfları için bir temel görevi görür. </a:t>
            </a:r>
          </a:p>
          <a:p>
            <a:r>
              <a:rPr lang="tr-TR" dirty="0"/>
              <a:t>Bu sınıf </a:t>
            </a:r>
            <a:r>
              <a:rPr lang="tr-TR" dirty="0" err="1"/>
              <a:t>open</a:t>
            </a:r>
            <a:r>
              <a:rPr lang="tr-TR" dirty="0"/>
              <a:t>() ve </a:t>
            </a:r>
            <a:r>
              <a:rPr lang="tr-TR" dirty="0" err="1"/>
              <a:t>close</a:t>
            </a:r>
            <a:r>
              <a:rPr lang="tr-TR" dirty="0"/>
              <a:t>() fonksiyonlarını içerir.</a:t>
            </a:r>
          </a:p>
          <a:p>
            <a:pPr marL="0" indent="0">
              <a:buNone/>
            </a:pPr>
            <a:r>
              <a:rPr lang="tr-TR" b="1" dirty="0" err="1"/>
              <a:t>ifstream</a:t>
            </a:r>
            <a:endParaRPr lang="tr-TR" b="1" dirty="0"/>
          </a:p>
          <a:p>
            <a:r>
              <a:rPr lang="tr-TR" dirty="0"/>
              <a:t>Bu sınıf giriş işlemlerini sağlar.</a:t>
            </a:r>
          </a:p>
          <a:p>
            <a:r>
              <a:rPr lang="tr-TR" dirty="0"/>
              <a:t>Varsayılan giriş moduna sahip </a:t>
            </a:r>
            <a:r>
              <a:rPr lang="tr-TR" dirty="0" err="1"/>
              <a:t>open</a:t>
            </a:r>
            <a:r>
              <a:rPr lang="tr-TR" dirty="0"/>
              <a:t>() fonksiyonunu içerir. </a:t>
            </a:r>
          </a:p>
          <a:p>
            <a:r>
              <a:rPr lang="tr-TR" dirty="0"/>
              <a:t>get(), </a:t>
            </a:r>
            <a:r>
              <a:rPr lang="tr-TR" dirty="0" err="1"/>
              <a:t>getline</a:t>
            </a:r>
            <a:r>
              <a:rPr lang="tr-TR" dirty="0"/>
              <a:t>(), </a:t>
            </a:r>
            <a:r>
              <a:rPr lang="tr-TR" dirty="0" err="1"/>
              <a:t>read</a:t>
            </a:r>
            <a:r>
              <a:rPr lang="tr-TR" dirty="0"/>
              <a:t>(), </a:t>
            </a:r>
            <a:r>
              <a:rPr lang="tr-TR" dirty="0" err="1"/>
              <a:t>seekg</a:t>
            </a:r>
            <a:r>
              <a:rPr lang="tr-TR" dirty="0"/>
              <a:t>() ve </a:t>
            </a:r>
            <a:r>
              <a:rPr lang="tr-TR" dirty="0" err="1"/>
              <a:t>tellg</a:t>
            </a:r>
            <a:r>
              <a:rPr lang="tr-TR" dirty="0"/>
              <a:t>() fonksiyonlarını </a:t>
            </a:r>
            <a:r>
              <a:rPr lang="tr-TR" dirty="0" err="1"/>
              <a:t>istream'den</a:t>
            </a:r>
            <a:r>
              <a:rPr lang="tr-TR" dirty="0"/>
              <a:t> devralır.</a:t>
            </a:r>
          </a:p>
          <a:p>
            <a:pPr marL="0" indent="0">
              <a:buNone/>
            </a:pPr>
            <a:r>
              <a:rPr lang="tr-TR" b="1" dirty="0" err="1"/>
              <a:t>ofstream</a:t>
            </a:r>
            <a:endParaRPr lang="tr-TR" b="1" dirty="0"/>
          </a:p>
          <a:p>
            <a:r>
              <a:rPr lang="tr-TR" dirty="0"/>
              <a:t>Bu sınıf çıktı işlemlerini sağlar.</a:t>
            </a:r>
          </a:p>
          <a:p>
            <a:r>
              <a:rPr lang="tr-TR" dirty="0"/>
              <a:t>Varsayılan çıktı moduna sahip </a:t>
            </a:r>
            <a:r>
              <a:rPr lang="tr-TR" dirty="0" err="1"/>
              <a:t>open</a:t>
            </a:r>
            <a:r>
              <a:rPr lang="tr-TR" dirty="0"/>
              <a:t>() fonksiyonunu içerir. </a:t>
            </a:r>
          </a:p>
          <a:p>
            <a:r>
              <a:rPr lang="tr-TR" dirty="0" err="1"/>
              <a:t>Ostream'den</a:t>
            </a:r>
            <a:r>
              <a:rPr lang="tr-TR" dirty="0"/>
              <a:t> put(), </a:t>
            </a:r>
            <a:r>
              <a:rPr lang="tr-TR" dirty="0" err="1"/>
              <a:t>write</a:t>
            </a:r>
            <a:r>
              <a:rPr lang="tr-TR" dirty="0"/>
              <a:t>(), </a:t>
            </a:r>
            <a:r>
              <a:rPr lang="tr-TR" dirty="0" err="1"/>
              <a:t>seekp</a:t>
            </a:r>
            <a:r>
              <a:rPr lang="tr-TR" dirty="0"/>
              <a:t>() ve </a:t>
            </a:r>
            <a:r>
              <a:rPr lang="tr-TR" dirty="0" err="1"/>
              <a:t>tellp</a:t>
            </a:r>
            <a:r>
              <a:rPr lang="tr-TR" dirty="0"/>
              <a:t>() fonksiyonlarını devralır.</a:t>
            </a:r>
          </a:p>
          <a:p>
            <a:pPr marL="0" indent="0">
              <a:buNone/>
            </a:pPr>
            <a:r>
              <a:rPr lang="tr-TR" b="1" dirty="0" err="1"/>
              <a:t>fstream</a:t>
            </a:r>
            <a:endParaRPr lang="tr-TR" b="1" dirty="0"/>
          </a:p>
          <a:p>
            <a:r>
              <a:rPr lang="tr-TR" dirty="0"/>
              <a:t>Bu sınıf eş zamanlı giriş ve çıkış işlemlerine destek sağlar.</a:t>
            </a:r>
          </a:p>
          <a:p>
            <a:r>
              <a:rPr lang="tr-TR" dirty="0" err="1"/>
              <a:t>istream</a:t>
            </a:r>
            <a:r>
              <a:rPr lang="tr-TR" dirty="0"/>
              <a:t> ve </a:t>
            </a:r>
            <a:r>
              <a:rPr lang="tr-TR" dirty="0" err="1"/>
              <a:t>ostream</a:t>
            </a:r>
            <a:r>
              <a:rPr lang="tr-TR" dirty="0"/>
              <a:t> sınıflarının tüm fonksiyonlarını </a:t>
            </a:r>
            <a:r>
              <a:rPr lang="tr-TR" dirty="0" err="1"/>
              <a:t>iostream</a:t>
            </a:r>
            <a:r>
              <a:rPr lang="tr-TR" dirty="0"/>
              <a:t> aracılığıyla devralır.</a:t>
            </a:r>
          </a:p>
          <a:p>
            <a:pPr marL="0" indent="0">
              <a:buNone/>
            </a:pPr>
            <a:r>
              <a:rPr lang="tr-TR" b="1" dirty="0" err="1"/>
              <a:t>filebuf</a:t>
            </a:r>
            <a:endParaRPr lang="tr-TR" b="1" dirty="0"/>
          </a:p>
          <a:p>
            <a:r>
              <a:rPr lang="tr-TR" dirty="0"/>
              <a:t>Amacı dosya tamponlarını (</a:t>
            </a:r>
            <a:r>
              <a:rPr lang="tr-TR" dirty="0" err="1"/>
              <a:t>buffer</a:t>
            </a:r>
            <a:r>
              <a:rPr lang="tr-TR" dirty="0"/>
              <a:t>) okumaya ve yazmaya ayarlamak.</a:t>
            </a:r>
          </a:p>
          <a:p>
            <a:r>
              <a:rPr lang="tr-TR" dirty="0"/>
              <a:t>Dosyanın uzunluğunu belirlemek için dosya tampon üye fonksiyonunu da kullanabiliriz.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5A14B301-7A7E-F666-8D94-D34984AA8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Dosya işleme, verileri bir bilgisayarda kalıcı olarak depolamak için kullanılır. Dosya işlemeyi kullanarak verilerimizi ikincil bellekte (Sabit disk) depolayabiliriz.</a:t>
            </a:r>
          </a:p>
          <a:p>
            <a:r>
              <a:rPr lang="tr-TR" dirty="0"/>
              <a:t>C++ dilinde giriş/çıkış işlemleri, dosya işleme yöntemlerini tanımlayan bir sınıflardan oluşur.</a:t>
            </a:r>
          </a:p>
          <a:p>
            <a:r>
              <a:rPr lang="tr-TR" dirty="0"/>
              <a:t>Bunlar </a:t>
            </a:r>
            <a:r>
              <a:rPr lang="tr-TR" dirty="0" err="1"/>
              <a:t>ifstream</a:t>
            </a:r>
            <a:r>
              <a:rPr lang="tr-TR" dirty="0"/>
              <a:t>, </a:t>
            </a:r>
            <a:r>
              <a:rPr lang="tr-TR" dirty="0" err="1"/>
              <a:t>ofstream</a:t>
            </a:r>
            <a:r>
              <a:rPr lang="tr-TR" dirty="0"/>
              <a:t> ve </a:t>
            </a:r>
            <a:r>
              <a:rPr lang="tr-TR" dirty="0" err="1"/>
              <a:t>fstream</a:t>
            </a:r>
            <a:r>
              <a:rPr lang="tr-TR" dirty="0"/>
              <a:t> </a:t>
            </a:r>
            <a:r>
              <a:rPr lang="tr-TR" dirty="0" err="1"/>
              <a:t>sınıflarıdir</a:t>
            </a:r>
            <a:r>
              <a:rPr lang="tr-TR" dirty="0"/>
              <a:t>. Disk dosyalarını yönetmek için tasarlanan bu sınıflar </a:t>
            </a:r>
            <a:r>
              <a:rPr lang="tr-TR" dirty="0" err="1"/>
              <a:t>fstream</a:t>
            </a:r>
            <a:r>
              <a:rPr lang="tr-TR" dirty="0"/>
              <a:t> başlığında tanımlıdır.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ofstream</a:t>
            </a:r>
            <a:r>
              <a:rPr lang="tr-TR" dirty="0"/>
              <a:t>: Dosyalara yazmak için akış,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ifstream</a:t>
            </a:r>
            <a:r>
              <a:rPr lang="tr-TR" dirty="0"/>
              <a:t>: Dosyalardan okumak için akış,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fstream</a:t>
            </a:r>
            <a:r>
              <a:rPr lang="tr-TR" dirty="0"/>
              <a:t>: Dosyalardan hem okumak hem de yazmak için akış sınıfıdır.</a:t>
            </a:r>
          </a:p>
        </p:txBody>
      </p:sp>
    </p:spTree>
    <p:extLst>
      <p:ext uri="{BB962C8B-B14F-4D97-AF65-F5344CB8AC3E}">
        <p14:creationId xmlns:p14="http://schemas.microsoft.com/office/powerpoint/2010/main" val="230973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879BFD-8F12-AA5C-3853-74AF8492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METİN DOSYASI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564FF2-E40D-94F5-793A-6C815108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fstream</a:t>
            </a:r>
            <a:r>
              <a:rPr lang="tr-TR" sz="1800" dirty="0">
                <a:latin typeface="Consolas" panose="020B0609020204030204" pitchFamily="49" charset="0"/>
              </a:rPr>
              <a:t>&gt; //</a:t>
            </a:r>
            <a:r>
              <a:rPr lang="tr-TR" sz="1800" dirty="0" err="1">
                <a:latin typeface="Consolas" panose="020B0609020204030204" pitchFamily="49" charset="0"/>
              </a:rPr>
              <a:t>ofstream</a:t>
            </a:r>
            <a:r>
              <a:rPr lang="tr-TR" sz="1800" dirty="0">
                <a:latin typeface="Consolas" panose="020B0609020204030204" pitchFamily="49" charset="0"/>
              </a:rPr>
              <a:t> için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</a:rPr>
              <a:t>ofstream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cikisDosyasi</a:t>
            </a:r>
            <a:r>
              <a:rPr lang="tr-TR" sz="1800" dirty="0">
                <a:latin typeface="Consolas" panose="020B0609020204030204" pitchFamily="49" charset="0"/>
              </a:rPr>
              <a:t>("metin.txt"); 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</a:t>
            </a:r>
            <a:r>
              <a:rPr lang="tr-TR" sz="1800" dirty="0" err="1">
                <a:latin typeface="Consolas" panose="020B0609020204030204" pitchFamily="49" charset="0"/>
              </a:rPr>
              <a:t>cikisDosyasi.is_open</a:t>
            </a:r>
            <a:r>
              <a:rPr lang="tr-TR" sz="1800" dirty="0">
                <a:latin typeface="Consolas" panose="020B0609020204030204" pitchFamily="49" charset="0"/>
              </a:rPr>
              <a:t>()) { 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cikisDosyasi</a:t>
            </a:r>
            <a:r>
              <a:rPr lang="tr-TR" sz="1800" dirty="0">
                <a:latin typeface="Consolas" panose="020B0609020204030204" pitchFamily="49" charset="0"/>
              </a:rPr>
              <a:t> &lt;&lt; "Bu dosya kod ile oluşturulmuştur.!\n"; 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cikisDosyasi.close</a:t>
            </a:r>
            <a:r>
              <a:rPr lang="tr-TR" sz="18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</a:t>
            </a:r>
            <a:r>
              <a:rPr lang="tr-TR" sz="1800" dirty="0" err="1">
                <a:latin typeface="Consolas" panose="020B0609020204030204" pitchFamily="49" charset="0"/>
              </a:rPr>
              <a:t>Dosyata</a:t>
            </a:r>
            <a:r>
              <a:rPr lang="tr-TR" sz="1800" dirty="0">
                <a:latin typeface="Consolas" panose="020B0609020204030204" pitchFamily="49" charset="0"/>
              </a:rPr>
              <a:t> metin yazıldı.\n";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cerr</a:t>
            </a:r>
            <a:r>
              <a:rPr lang="tr-TR" sz="1800" dirty="0">
                <a:latin typeface="Consolas" panose="020B0609020204030204" pitchFamily="49" charset="0"/>
              </a:rPr>
              <a:t> &lt;&lt; "</a:t>
            </a:r>
            <a:r>
              <a:rPr lang="tr-TR" sz="1800" dirty="0" err="1">
                <a:latin typeface="Consolas" panose="020B0609020204030204" pitchFamily="49" charset="0"/>
              </a:rPr>
              <a:t>HATA:Dosya</a:t>
            </a:r>
            <a:r>
              <a:rPr lang="tr-TR" sz="1800" dirty="0">
                <a:latin typeface="Consolas" panose="020B0609020204030204" pitchFamily="49" charset="0"/>
              </a:rPr>
              <a:t> açılamadı!\n";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C12122-800D-C49C-5DA6-2D75E67C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62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879BFD-8F12-AA5C-3853-74AF8492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METİN DOSYASI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564FF2-E40D-94F5-793A-6C815108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fstream</a:t>
            </a:r>
            <a:r>
              <a:rPr lang="tr-TR" sz="1800" dirty="0">
                <a:latin typeface="Consolas" panose="020B0609020204030204" pitchFamily="49" charset="0"/>
              </a:rPr>
              <a:t>&gt; //</a:t>
            </a:r>
            <a:r>
              <a:rPr lang="tr-TR" sz="1800" dirty="0" err="1">
                <a:latin typeface="Consolas" panose="020B0609020204030204" pitchFamily="49" charset="0"/>
              </a:rPr>
              <a:t>ifstream</a:t>
            </a:r>
            <a:r>
              <a:rPr lang="tr-TR" sz="1800" dirty="0">
                <a:latin typeface="Consolas" panose="020B0609020204030204" pitchFamily="49" charset="0"/>
              </a:rPr>
              <a:t> için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</a:rPr>
              <a:t>ifstream</a:t>
            </a:r>
            <a:r>
              <a:rPr lang="tr-TR" sz="1800" dirty="0">
                <a:latin typeface="Consolas" panose="020B0609020204030204" pitchFamily="49" charset="0"/>
              </a:rPr>
              <a:t> file("metin.txt");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</a:rPr>
              <a:t>string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line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800" dirty="0">
                <a:latin typeface="Consolas" panose="020B0609020204030204" pitchFamily="49" charset="0"/>
              </a:rPr>
              <a:t> (</a:t>
            </a:r>
            <a:r>
              <a:rPr lang="tr-TR" sz="1800" dirty="0" err="1">
                <a:latin typeface="Consolas" panose="020B0609020204030204" pitchFamily="49" charset="0"/>
              </a:rPr>
              <a:t>getline</a:t>
            </a:r>
            <a:r>
              <a:rPr lang="tr-TR" sz="1800" dirty="0">
                <a:latin typeface="Consolas" panose="020B0609020204030204" pitchFamily="49" charset="0"/>
              </a:rPr>
              <a:t>(file, </a:t>
            </a:r>
            <a:r>
              <a:rPr lang="tr-TR" sz="1800" dirty="0" err="1">
                <a:latin typeface="Consolas" panose="020B0609020204030204" pitchFamily="49" charset="0"/>
              </a:rPr>
              <a:t>line</a:t>
            </a:r>
            <a:r>
              <a:rPr lang="tr-TR" sz="1800" dirty="0"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line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</a:t>
            </a:r>
            <a:r>
              <a:rPr lang="tr-TR" sz="1800" dirty="0" err="1">
                <a:latin typeface="Consolas" panose="020B0609020204030204" pitchFamily="49" charset="0"/>
              </a:rPr>
              <a:t>file.close</a:t>
            </a:r>
            <a:r>
              <a:rPr lang="tr-TR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C12122-800D-C49C-5DA6-2D75E67C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309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879BFD-8F12-AA5C-3853-74AF8492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İKİLİ DOSYA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564FF2-E40D-94F5-793A-6C815108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fstream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char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adiSoyadi</a:t>
            </a:r>
            <a:r>
              <a:rPr lang="tr-TR" sz="1800" dirty="0">
                <a:latin typeface="Consolas" panose="020B0609020204030204" pitchFamily="49" charset="0"/>
              </a:rPr>
              <a:t>[16];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yas;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char</a:t>
            </a:r>
            <a:r>
              <a:rPr lang="tr-TR" sz="1800" dirty="0">
                <a:latin typeface="Consolas" panose="020B0609020204030204" pitchFamily="49" charset="0"/>
              </a:rPr>
              <a:t> cinsiyet;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kilo;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ofstream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output</a:t>
            </a:r>
            <a:r>
              <a:rPr lang="tr-TR" sz="1800" dirty="0">
                <a:latin typeface="Consolas" panose="020B0609020204030204" pitchFamily="49" charset="0"/>
              </a:rPr>
              <a:t>( "</a:t>
            </a:r>
            <a:r>
              <a:rPr lang="tr-TR" sz="1800" dirty="0" err="1">
                <a:latin typeface="Consolas" panose="020B0609020204030204" pitchFamily="49" charset="0"/>
              </a:rPr>
              <a:t>myfile.bin</a:t>
            </a:r>
            <a:r>
              <a:rPr lang="tr-TR" sz="1800" dirty="0">
                <a:latin typeface="Consolas" panose="020B0609020204030204" pitchFamily="49" charset="0"/>
              </a:rPr>
              <a:t>",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ios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::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binary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 kisi1={"</a:t>
            </a:r>
            <a:r>
              <a:rPr lang="tr-TR" sz="1800" dirty="0" err="1">
                <a:latin typeface="Consolas" panose="020B0609020204030204" pitchFamily="49" charset="0"/>
              </a:rPr>
              <a:t>Ilhan</a:t>
            </a:r>
            <a:r>
              <a:rPr lang="tr-TR" sz="1800" dirty="0">
                <a:latin typeface="Consolas" panose="020B0609020204030204" pitchFamily="49" charset="0"/>
              </a:rPr>
              <a:t> OZKAN",50,'E',100.0};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 kisi2={"</a:t>
            </a:r>
            <a:r>
              <a:rPr lang="tr-TR" sz="1800" dirty="0" err="1">
                <a:latin typeface="Consolas" panose="020B0609020204030204" pitchFamily="49" charset="0"/>
              </a:rPr>
              <a:t>Yagmur</a:t>
            </a:r>
            <a:r>
              <a:rPr lang="tr-TR" sz="1800" dirty="0">
                <a:latin typeface="Consolas" panose="020B0609020204030204" pitchFamily="49" charset="0"/>
              </a:rPr>
              <a:t> OZKAN",45,'K',60.0};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i=0;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output.write</a:t>
            </a:r>
            <a:r>
              <a:rPr lang="tr-TR" sz="1800" dirty="0">
                <a:latin typeface="Consolas" panose="020B0609020204030204" pitchFamily="49" charset="0"/>
              </a:rPr>
              <a:t>((</a:t>
            </a:r>
            <a:r>
              <a:rPr lang="tr-TR" sz="1800" dirty="0" err="1">
                <a:latin typeface="Consolas" panose="020B0609020204030204" pitchFamily="49" charset="0"/>
              </a:rPr>
              <a:t>const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char</a:t>
            </a:r>
            <a:r>
              <a:rPr lang="tr-TR" sz="1800" dirty="0">
                <a:latin typeface="Consolas" panose="020B0609020204030204" pitchFamily="49" charset="0"/>
              </a:rPr>
              <a:t>*)(&amp;kisi1),</a:t>
            </a:r>
            <a:r>
              <a:rPr lang="tr-TR" sz="1800" dirty="0" err="1">
                <a:latin typeface="Consolas" panose="020B0609020204030204" pitchFamily="49" charset="0"/>
              </a:rPr>
              <a:t>sizeof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output.write</a:t>
            </a:r>
            <a:r>
              <a:rPr lang="tr-TR" sz="1800" dirty="0">
                <a:latin typeface="Consolas" panose="020B0609020204030204" pitchFamily="49" charset="0"/>
              </a:rPr>
              <a:t>((</a:t>
            </a:r>
            <a:r>
              <a:rPr lang="tr-TR" sz="1800" dirty="0" err="1">
                <a:latin typeface="Consolas" panose="020B0609020204030204" pitchFamily="49" charset="0"/>
              </a:rPr>
              <a:t>const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char</a:t>
            </a:r>
            <a:r>
              <a:rPr lang="tr-TR" sz="1800" dirty="0">
                <a:latin typeface="Consolas" panose="020B0609020204030204" pitchFamily="49" charset="0"/>
              </a:rPr>
              <a:t>*)(&amp;kisi2),</a:t>
            </a:r>
            <a:r>
              <a:rPr lang="tr-TR" sz="1800" dirty="0" err="1">
                <a:latin typeface="Consolas" panose="020B0609020204030204" pitchFamily="49" charset="0"/>
              </a:rPr>
              <a:t>sizeof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output.write</a:t>
            </a:r>
            <a:r>
              <a:rPr lang="tr-TR" sz="1800" dirty="0">
                <a:latin typeface="Consolas" panose="020B0609020204030204" pitchFamily="49" charset="0"/>
              </a:rPr>
              <a:t>((</a:t>
            </a:r>
            <a:r>
              <a:rPr lang="tr-TR" sz="1800" dirty="0" err="1">
                <a:latin typeface="Consolas" panose="020B0609020204030204" pitchFamily="49" charset="0"/>
              </a:rPr>
              <a:t>const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char</a:t>
            </a:r>
            <a:r>
              <a:rPr lang="tr-TR" sz="1800" dirty="0">
                <a:latin typeface="Consolas" panose="020B0609020204030204" pitchFamily="49" charset="0"/>
              </a:rPr>
              <a:t>*)(&amp;i),</a:t>
            </a:r>
            <a:r>
              <a:rPr lang="tr-TR" sz="1800" dirty="0" err="1">
                <a:latin typeface="Consolas" panose="020B0609020204030204" pitchFamily="49" charset="0"/>
              </a:rPr>
              <a:t>sizeof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tr-TR" sz="1800" dirty="0" err="1"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C12122-800D-C49C-5DA6-2D75E67C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917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879BFD-8F12-AA5C-3853-74AF8492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İKİLİ DOSYA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564FF2-E40D-94F5-793A-6C815108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fstream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adiSoyadi</a:t>
            </a:r>
            <a:r>
              <a:rPr lang="tr-TR" sz="1800" dirty="0">
                <a:latin typeface="Consolas" panose="020B0609020204030204" pitchFamily="49" charset="0"/>
              </a:rPr>
              <a:t>[16];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yas;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800" dirty="0">
                <a:latin typeface="Consolas" panose="020B0609020204030204" pitchFamily="49" charset="0"/>
              </a:rPr>
              <a:t> cinsiyet;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kilo;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ofstream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output</a:t>
            </a:r>
            <a:r>
              <a:rPr lang="tr-TR" sz="1800" dirty="0">
                <a:latin typeface="Consolas" panose="020B0609020204030204" pitchFamily="49" charset="0"/>
              </a:rPr>
              <a:t>( "</a:t>
            </a:r>
            <a:r>
              <a:rPr lang="tr-TR" sz="1800" dirty="0" err="1">
                <a:latin typeface="Consolas" panose="020B0609020204030204" pitchFamily="49" charset="0"/>
              </a:rPr>
              <a:t>myfile.bin</a:t>
            </a:r>
            <a:r>
              <a:rPr lang="tr-TR" sz="1800" dirty="0">
                <a:latin typeface="Consolas" panose="020B0609020204030204" pitchFamily="49" charset="0"/>
              </a:rPr>
              <a:t>",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ios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::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binary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 kisi1={"</a:t>
            </a:r>
            <a:r>
              <a:rPr lang="tr-TR" sz="1800" dirty="0" err="1">
                <a:latin typeface="Consolas" panose="020B0609020204030204" pitchFamily="49" charset="0"/>
              </a:rPr>
              <a:t>Ilhan</a:t>
            </a:r>
            <a:r>
              <a:rPr lang="tr-TR" sz="1800" dirty="0">
                <a:latin typeface="Consolas" panose="020B0609020204030204" pitchFamily="49" charset="0"/>
              </a:rPr>
              <a:t> OZKAN",50,'E',100.0};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 kisi2={"</a:t>
            </a:r>
            <a:r>
              <a:rPr lang="tr-TR" sz="1800" dirty="0" err="1">
                <a:latin typeface="Consolas" panose="020B0609020204030204" pitchFamily="49" charset="0"/>
              </a:rPr>
              <a:t>Yagmur</a:t>
            </a:r>
            <a:r>
              <a:rPr lang="tr-TR" sz="1800" dirty="0">
                <a:latin typeface="Consolas" panose="020B0609020204030204" pitchFamily="49" charset="0"/>
              </a:rPr>
              <a:t> OZKAN",45,'K',60.0};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i=0;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output.write</a:t>
            </a:r>
            <a:r>
              <a:rPr lang="tr-TR" sz="1800" dirty="0">
                <a:latin typeface="Consolas" panose="020B0609020204030204" pitchFamily="49" charset="0"/>
              </a:rPr>
              <a:t>((</a:t>
            </a:r>
            <a:r>
              <a:rPr lang="tr-TR" sz="1800" dirty="0" err="1">
                <a:latin typeface="Consolas" panose="020B0609020204030204" pitchFamily="49" charset="0"/>
              </a:rPr>
              <a:t>const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char</a:t>
            </a:r>
            <a:r>
              <a:rPr lang="tr-TR" sz="1800" dirty="0">
                <a:latin typeface="Consolas" panose="020B0609020204030204" pitchFamily="49" charset="0"/>
              </a:rPr>
              <a:t>*)(&amp;kisi1),</a:t>
            </a:r>
            <a:r>
              <a:rPr lang="tr-TR" sz="1800" dirty="0" err="1">
                <a:latin typeface="Consolas" panose="020B0609020204030204" pitchFamily="49" charset="0"/>
              </a:rPr>
              <a:t>sizeof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output.write</a:t>
            </a:r>
            <a:r>
              <a:rPr lang="tr-TR" sz="1800" dirty="0">
                <a:latin typeface="Consolas" panose="020B0609020204030204" pitchFamily="49" charset="0"/>
              </a:rPr>
              <a:t>((</a:t>
            </a:r>
            <a:r>
              <a:rPr lang="tr-TR" sz="1800" dirty="0" err="1">
                <a:latin typeface="Consolas" panose="020B0609020204030204" pitchFamily="49" charset="0"/>
              </a:rPr>
              <a:t>const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char</a:t>
            </a:r>
            <a:r>
              <a:rPr lang="tr-TR" sz="1800" dirty="0">
                <a:latin typeface="Consolas" panose="020B0609020204030204" pitchFamily="49" charset="0"/>
              </a:rPr>
              <a:t>*)(&amp;kisi2),</a:t>
            </a:r>
            <a:r>
              <a:rPr lang="tr-TR" sz="1800" dirty="0" err="1">
                <a:latin typeface="Consolas" panose="020B0609020204030204" pitchFamily="49" charset="0"/>
              </a:rPr>
              <a:t>sizeof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tr-TR" sz="1800" dirty="0" err="1">
                <a:latin typeface="Consolas" panose="020B0609020204030204" pitchFamily="49" charset="0"/>
              </a:rPr>
              <a:t>Kisi</a:t>
            </a:r>
            <a:r>
              <a:rPr lang="tr-TR" sz="18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output.write</a:t>
            </a:r>
            <a:r>
              <a:rPr lang="tr-TR" sz="1800" dirty="0">
                <a:latin typeface="Consolas" panose="020B0609020204030204" pitchFamily="49" charset="0"/>
              </a:rPr>
              <a:t>((</a:t>
            </a:r>
            <a:r>
              <a:rPr lang="tr-TR" sz="1800" dirty="0" err="1">
                <a:latin typeface="Consolas" panose="020B0609020204030204" pitchFamily="49" charset="0"/>
              </a:rPr>
              <a:t>const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char</a:t>
            </a:r>
            <a:r>
              <a:rPr lang="tr-TR" sz="1800" dirty="0">
                <a:latin typeface="Consolas" panose="020B0609020204030204" pitchFamily="49" charset="0"/>
              </a:rPr>
              <a:t>*)(&amp;i),</a:t>
            </a:r>
            <a:r>
              <a:rPr lang="tr-TR" sz="1800" dirty="0" err="1">
                <a:latin typeface="Consolas" panose="020B0609020204030204" pitchFamily="49" charset="0"/>
              </a:rPr>
              <a:t>sizeof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tr-TR" sz="1800" dirty="0" err="1"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C12122-800D-C49C-5DA6-2D75E67C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Oluşturulan ikili dosyaya iki adet </a:t>
            </a:r>
            <a:r>
              <a:rPr lang="tr-TR" dirty="0" err="1"/>
              <a:t>Kisi</a:t>
            </a:r>
            <a:r>
              <a:rPr lang="tr-TR" dirty="0"/>
              <a:t> yapısı ve bir tamsayı sırasıyla yazılmıştır.</a:t>
            </a:r>
          </a:p>
          <a:p>
            <a:r>
              <a:rPr lang="tr-TR" dirty="0"/>
              <a:t>Oluşturulan dosyaya neyin hangi sırada yazıldığı çok önemlidir. Çünkü aynı sırada okumamız gerekir.</a:t>
            </a:r>
          </a:p>
        </p:txBody>
      </p:sp>
    </p:spTree>
    <p:extLst>
      <p:ext uri="{BB962C8B-B14F-4D97-AF65-F5344CB8AC3E}">
        <p14:creationId xmlns:p14="http://schemas.microsoft.com/office/powerpoint/2010/main" val="36341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akışlar (STREAMS)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A6244-3690-4F1A-AE68-38D149AD1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tr-TR" sz="1600" b="1" dirty="0"/>
              <a:t>Sadece girdi ve çıktı işlemleri yaparsak, program çalıştığı sürece veriler var olur, program sonlandırıldığında o verileri tekrar kullanamayız. Bunun için elektrik kesildiğinde bellekteki veriler kaybolacağından </a:t>
            </a:r>
            <a:r>
              <a:rPr lang="tr-TR" sz="1600" b="1" dirty="0">
                <a:solidFill>
                  <a:srgbClr val="0070C0"/>
                </a:solidFill>
              </a:rPr>
              <a:t>harici bir hafıza ortamında </a:t>
            </a:r>
            <a:r>
              <a:rPr lang="tr-TR" sz="1600" b="1" dirty="0"/>
              <a:t>(</a:t>
            </a:r>
            <a:r>
              <a:rPr lang="tr-TR" sz="1600" b="1" dirty="0" err="1">
                <a:solidFill>
                  <a:srgbClr val="FF0000"/>
                </a:solidFill>
              </a:rPr>
              <a:t>external</a:t>
            </a:r>
            <a:r>
              <a:rPr lang="tr-TR" sz="1600" b="1" dirty="0">
                <a:solidFill>
                  <a:srgbClr val="FF0000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memory</a:t>
            </a:r>
            <a:r>
              <a:rPr lang="tr-TR" sz="1600" b="1" dirty="0"/>
              <a:t>) verileri saklamak gerekir.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600" b="1" dirty="0"/>
              <a:t>Kısaca </a:t>
            </a:r>
            <a:r>
              <a:rPr lang="tr-TR" sz="1600" b="1" dirty="0">
                <a:solidFill>
                  <a:srgbClr val="0070C0"/>
                </a:solidFill>
              </a:rPr>
              <a:t>dosya</a:t>
            </a:r>
            <a:r>
              <a:rPr lang="tr-TR" sz="1600" b="1" dirty="0"/>
              <a:t> (</a:t>
            </a:r>
            <a:r>
              <a:rPr lang="tr-TR" sz="1600" b="1" dirty="0">
                <a:solidFill>
                  <a:srgbClr val="C00000"/>
                </a:solidFill>
              </a:rPr>
              <a:t>file</a:t>
            </a:r>
            <a:r>
              <a:rPr lang="tr-TR" sz="1600" b="1" dirty="0"/>
              <a:t>), verilerin bir araya geldiği (</a:t>
            </a:r>
            <a:r>
              <a:rPr lang="tr-TR" sz="1600" b="1" dirty="0" err="1"/>
              <a:t>collection</a:t>
            </a:r>
            <a:r>
              <a:rPr lang="tr-TR" sz="1600" b="1" dirty="0"/>
              <a:t> of data) </a:t>
            </a:r>
            <a:r>
              <a:rPr lang="tr-TR" sz="1600" b="1" dirty="0">
                <a:solidFill>
                  <a:srgbClr val="0070C0"/>
                </a:solidFill>
              </a:rPr>
              <a:t>ikincil bir saklama ortamıdır</a:t>
            </a:r>
            <a:r>
              <a:rPr lang="tr-TR" sz="1600" b="1" dirty="0"/>
              <a:t> (</a:t>
            </a:r>
            <a:r>
              <a:rPr lang="tr-TR" sz="1600" b="1" dirty="0" err="1">
                <a:solidFill>
                  <a:srgbClr val="C00000"/>
                </a:solidFill>
              </a:rPr>
              <a:t>seconder</a:t>
            </a:r>
            <a:r>
              <a:rPr lang="tr-TR" sz="1600" b="1" dirty="0">
                <a:solidFill>
                  <a:srgbClr val="C00000"/>
                </a:solidFill>
              </a:rPr>
              <a:t> </a:t>
            </a:r>
            <a:r>
              <a:rPr lang="tr-TR" sz="1600" b="1" dirty="0" err="1">
                <a:solidFill>
                  <a:srgbClr val="C00000"/>
                </a:solidFill>
              </a:rPr>
              <a:t>storage</a:t>
            </a:r>
            <a:r>
              <a:rPr lang="tr-TR" sz="1600" b="1" dirty="0"/>
              <a:t>).</a:t>
            </a:r>
            <a:r>
              <a:rPr lang="tr-TR" sz="1600" dirty="0"/>
              <a:t> Bu ikincil ortam;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Bir bilgisayar </a:t>
            </a:r>
            <a:r>
              <a:rPr lang="tr-TR" sz="1600" b="1" dirty="0">
                <a:solidFill>
                  <a:srgbClr val="0070C0"/>
                </a:solidFill>
              </a:rPr>
              <a:t>hafızası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C00000"/>
                </a:solidFill>
              </a:rPr>
              <a:t>memory</a:t>
            </a:r>
            <a:r>
              <a:rPr lang="tr-TR" sz="1600" dirty="0"/>
              <a:t>) olabileceği gibi, 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Verilerin elektrikler kesildiğinde kaybolmayacağı </a:t>
            </a:r>
            <a:r>
              <a:rPr lang="tr-TR" sz="1600" b="1" dirty="0">
                <a:solidFill>
                  <a:srgbClr val="0070C0"/>
                </a:solidFill>
              </a:rPr>
              <a:t>sabit disk</a:t>
            </a:r>
            <a:r>
              <a:rPr lang="tr-TR" sz="1600" dirty="0">
                <a:solidFill>
                  <a:srgbClr val="0070C0"/>
                </a:solidFill>
              </a:rPr>
              <a:t> </a:t>
            </a:r>
            <a:r>
              <a:rPr lang="tr-TR" sz="1600" dirty="0"/>
              <a:t>(</a:t>
            </a:r>
            <a:r>
              <a:rPr lang="tr-TR" sz="1600" b="1" dirty="0">
                <a:solidFill>
                  <a:srgbClr val="C00000"/>
                </a:solidFill>
              </a:rPr>
              <a:t>hard </a:t>
            </a:r>
            <a:r>
              <a:rPr lang="tr-TR" sz="1600" b="1" dirty="0" err="1">
                <a:solidFill>
                  <a:srgbClr val="C00000"/>
                </a:solidFill>
              </a:rPr>
              <a:t>disc</a:t>
            </a:r>
            <a:r>
              <a:rPr lang="tr-TR" sz="1600" dirty="0"/>
              <a:t>),</a:t>
            </a:r>
          </a:p>
          <a:p>
            <a:pPr>
              <a:lnSpc>
                <a:spcPct val="100000"/>
              </a:lnSpc>
            </a:pPr>
            <a:r>
              <a:rPr lang="tr-TR" sz="1600" dirty="0"/>
              <a:t>Bir başka ortama/bilgisayara veri </a:t>
            </a:r>
            <a:r>
              <a:rPr lang="tr-TR" sz="1600" dirty="0">
                <a:solidFill>
                  <a:srgbClr val="0070C0"/>
                </a:solidFill>
              </a:rPr>
              <a:t>gönderen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C00000"/>
                </a:solidFill>
              </a:rPr>
              <a:t>send</a:t>
            </a:r>
            <a:r>
              <a:rPr lang="tr-TR" sz="1600" dirty="0"/>
              <a:t>) veya </a:t>
            </a:r>
            <a:r>
              <a:rPr lang="tr-TR" sz="1600" dirty="0">
                <a:solidFill>
                  <a:srgbClr val="0070C0"/>
                </a:solidFill>
              </a:rPr>
              <a:t>alan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C00000"/>
                </a:solidFill>
              </a:rPr>
              <a:t>receive</a:t>
            </a:r>
            <a:r>
              <a:rPr lang="tr-TR" sz="1600" dirty="0"/>
              <a:t>) modem ve benzeri bir </a:t>
            </a:r>
            <a:r>
              <a:rPr lang="tr-TR" sz="1600" b="1" dirty="0">
                <a:solidFill>
                  <a:srgbClr val="0070C0"/>
                </a:solidFill>
              </a:rPr>
              <a:t>cihaz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C00000"/>
                </a:solidFill>
              </a:rPr>
              <a:t>device</a:t>
            </a:r>
            <a:r>
              <a:rPr lang="tr-TR" sz="1600" dirty="0"/>
              <a:t>)  olabilir.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600" dirty="0"/>
              <a:t>Veriler dosyalara </a:t>
            </a:r>
            <a:r>
              <a:rPr lang="tr-TR" sz="1600" b="1" i="1" u="sng" dirty="0"/>
              <a:t>byte-byte yada çoğunlukla bit-bit </a:t>
            </a:r>
            <a:r>
              <a:rPr lang="tr-TR" sz="1600" dirty="0"/>
              <a:t>saklanır. Dolayısıyla veriler, dosya ile işlenebilmesi için bu şekle çevrilmesi gerekir.  Bu nedenle dosyalara </a:t>
            </a:r>
            <a:r>
              <a:rPr lang="tr-TR" sz="1600" b="1" dirty="0">
                <a:solidFill>
                  <a:srgbClr val="0070C0"/>
                </a:solidFill>
              </a:rPr>
              <a:t>akış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C00000"/>
                </a:solidFill>
              </a:rPr>
              <a:t>stream</a:t>
            </a:r>
            <a:r>
              <a:rPr lang="tr-TR" sz="1600" dirty="0"/>
              <a:t>) adı da verilir.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600" dirty="0"/>
              <a:t>C++, girdi ve çıktı almamızı sağlayan birçok yol sağlayan kütüphanelerle birlikte gelir. C++'da girdi ve çıktı, bir dizi bayt veya daha yaygın olarak bilinen adıyla akışlar biçiminde gerçekleştirilir.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600" dirty="0"/>
              <a:t>Veriler baytlar şeklinde aktarılır. Eğer baytlar klavye, disk sürücüsü, ağ bağlantısı gibi bir aygıttan ana belleğe akıyorsa buna </a:t>
            </a:r>
            <a:r>
              <a:rPr lang="tr-TR" sz="1600" dirty="0">
                <a:solidFill>
                  <a:srgbClr val="0070C0"/>
                </a:solidFill>
              </a:rPr>
              <a:t>giriş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C00000"/>
                </a:solidFill>
              </a:rPr>
              <a:t>input</a:t>
            </a:r>
            <a:r>
              <a:rPr lang="tr-TR" sz="1600" dirty="0"/>
              <a:t>) işlemi, eğer baytlar ana bellekten ekran, yazıcı, disk sürücüsü, ağ bağlantısı gibi bir aygıta akıyorsa buna </a:t>
            </a:r>
            <a:r>
              <a:rPr lang="tr-TR" sz="1600" dirty="0">
                <a:solidFill>
                  <a:srgbClr val="0070C0"/>
                </a:solidFill>
              </a:rPr>
              <a:t>çıkış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C00000"/>
                </a:solidFill>
              </a:rPr>
              <a:t>output</a:t>
            </a:r>
            <a:r>
              <a:rPr lang="tr-TR" sz="1600" dirty="0"/>
              <a:t>) işlemi denir.</a:t>
            </a:r>
          </a:p>
        </p:txBody>
      </p:sp>
    </p:spTree>
    <p:extLst>
      <p:ext uri="{BB962C8B-B14F-4D97-AF65-F5344CB8AC3E}">
        <p14:creationId xmlns:p14="http://schemas.microsoft.com/office/powerpoint/2010/main" val="14257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879BFD-8F12-AA5C-3853-74AF8492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İKİLİ DOSYA OKUMA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564FF2-E40D-94F5-793A-6C815108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fstream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std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adiSoyadi</a:t>
            </a:r>
            <a:r>
              <a:rPr lang="tr-TR" sz="1600" dirty="0">
                <a:latin typeface="Consolas" panose="020B0609020204030204" pitchFamily="49" charset="0"/>
              </a:rPr>
              <a:t>[16];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yas;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 cinsiyet;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kilo;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ifstream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input</a:t>
            </a:r>
            <a:r>
              <a:rPr lang="tr-TR" sz="1600" dirty="0">
                <a:latin typeface="Consolas" panose="020B0609020204030204" pitchFamily="49" charset="0"/>
              </a:rPr>
              <a:t>("</a:t>
            </a:r>
            <a:r>
              <a:rPr lang="tr-TR" sz="1600" dirty="0" err="1">
                <a:latin typeface="Consolas" panose="020B0609020204030204" pitchFamily="49" charset="0"/>
              </a:rPr>
              <a:t>myfile.bin</a:t>
            </a:r>
            <a:r>
              <a:rPr lang="tr-TR" sz="1600" dirty="0">
                <a:latin typeface="Consolas" panose="020B0609020204030204" pitchFamily="49" charset="0"/>
              </a:rPr>
              <a:t>",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ios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::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binary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input.read</a:t>
            </a:r>
            <a:r>
              <a:rPr lang="tr-TR" sz="1600" dirty="0">
                <a:latin typeface="Consolas" panose="020B0609020204030204" pitchFamily="49" charset="0"/>
              </a:rPr>
              <a:t>((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*)(&amp;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),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"adi:" &lt;&lt; </a:t>
            </a:r>
            <a:r>
              <a:rPr lang="tr-TR" sz="1600" dirty="0" err="1">
                <a:latin typeface="Consolas" panose="020B0609020204030204" pitchFamily="49" charset="0"/>
              </a:rPr>
              <a:t>kisi.adiSoyadi</a:t>
            </a:r>
            <a:r>
              <a:rPr lang="tr-TR" sz="1600" dirty="0">
                <a:latin typeface="Consolas" panose="020B0609020204030204" pitchFamily="49" charset="0"/>
              </a:rPr>
              <a:t> &lt;&lt; ",kilo:" &lt;&lt; </a:t>
            </a:r>
            <a:r>
              <a:rPr lang="tr-TR" sz="1600" dirty="0" err="1">
                <a:latin typeface="Consolas" panose="020B0609020204030204" pitchFamily="49" charset="0"/>
              </a:rPr>
              <a:t>kisi.kilo</a:t>
            </a:r>
            <a:r>
              <a:rPr lang="tr-TR" sz="1600" dirty="0">
                <a:latin typeface="Consolas" panose="020B0609020204030204" pitchFamily="49" charset="0"/>
              </a:rPr>
              <a:t> &lt;&lt;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input.read</a:t>
            </a:r>
            <a:r>
              <a:rPr lang="tr-TR" sz="1600" dirty="0">
                <a:latin typeface="Consolas" panose="020B0609020204030204" pitchFamily="49" charset="0"/>
              </a:rPr>
              <a:t>((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*)(&amp;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),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latin typeface="Consolas" panose="020B0609020204030204" pitchFamily="49" charset="0"/>
              </a:rPr>
              <a:t>Kisi</a:t>
            </a:r>
            <a:r>
              <a:rPr lang="tr-TR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"adi:" &lt;&lt; </a:t>
            </a:r>
            <a:r>
              <a:rPr lang="tr-TR" sz="1600" dirty="0" err="1">
                <a:latin typeface="Consolas" panose="020B0609020204030204" pitchFamily="49" charset="0"/>
              </a:rPr>
              <a:t>kisi.adiSoyadi</a:t>
            </a:r>
            <a:r>
              <a:rPr lang="tr-TR" sz="1600" dirty="0">
                <a:latin typeface="Consolas" panose="020B0609020204030204" pitchFamily="49" charset="0"/>
              </a:rPr>
              <a:t> &lt;&lt; ",kilo:" &lt;&lt; </a:t>
            </a:r>
            <a:r>
              <a:rPr lang="tr-TR" sz="1600" dirty="0" err="1">
                <a:latin typeface="Consolas" panose="020B0609020204030204" pitchFamily="49" charset="0"/>
              </a:rPr>
              <a:t>kisi.kilo</a:t>
            </a:r>
            <a:r>
              <a:rPr lang="tr-TR" sz="1600" dirty="0">
                <a:latin typeface="Consolas" panose="020B0609020204030204" pitchFamily="49" charset="0"/>
              </a:rPr>
              <a:t> &lt;&lt;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     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i=0;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input.read</a:t>
            </a:r>
            <a:r>
              <a:rPr lang="tr-TR" sz="1600" dirty="0">
                <a:latin typeface="Consolas" panose="020B0609020204030204" pitchFamily="49" charset="0"/>
              </a:rPr>
              <a:t>((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sz="1600" dirty="0">
                <a:latin typeface="Consolas" panose="020B0609020204030204" pitchFamily="49" charset="0"/>
              </a:rPr>
              <a:t>*)(&amp;i),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600" dirty="0">
                <a:latin typeface="Consolas" panose="020B0609020204030204" pitchFamily="49" charset="0"/>
              </a:rPr>
              <a:t>(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</a:t>
            </a:r>
            <a:r>
              <a:rPr lang="tr-TR" sz="1600" dirty="0" err="1">
                <a:latin typeface="Consolas" panose="020B0609020204030204" pitchFamily="49" charset="0"/>
              </a:rPr>
              <a:t>integer</a:t>
            </a:r>
            <a:r>
              <a:rPr lang="tr-TR" sz="1600" dirty="0">
                <a:latin typeface="Consolas" panose="020B0609020204030204" pitchFamily="49" charset="0"/>
              </a:rPr>
              <a:t>:" &lt;&lt; i &lt;&lt;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C12122-800D-C49C-5DA6-2D75E67C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Oluşturmuş ikili dosyaya iki adet </a:t>
            </a:r>
            <a:r>
              <a:rPr lang="tr-TR" dirty="0" err="1"/>
              <a:t>Kisi</a:t>
            </a:r>
            <a:r>
              <a:rPr lang="tr-TR" dirty="0"/>
              <a:t> yapısı ve bir tamsayı sırasıyla yazılmıştır.</a:t>
            </a:r>
          </a:p>
          <a:p>
            <a:r>
              <a:rPr lang="tr-TR" dirty="0"/>
              <a:t>Oluşturulan dosyaya neyin hangi sırada yazıldığı çok önemlidir. Çünkü aynı sırada okumamız gerekir.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0687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879BFD-8F12-AA5C-3853-74AF8492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Dosya açma</a:t>
            </a:r>
          </a:p>
        </p:txBody>
      </p: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D407C02C-FA3D-76CE-73AD-47733F9E6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615952"/>
              </p:ext>
            </p:extLst>
          </p:nvPr>
        </p:nvGraphicFramePr>
        <p:xfrm>
          <a:off x="158751" y="192088"/>
          <a:ext cx="8070849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874">
                  <a:extLst>
                    <a:ext uri="{9D8B030D-6E8A-4147-A177-3AD203B41FA5}">
                      <a16:colId xmlns:a16="http://schemas.microsoft.com/office/drawing/2014/main" val="4200412095"/>
                    </a:ext>
                  </a:extLst>
                </a:gridCol>
                <a:gridCol w="363501">
                  <a:extLst>
                    <a:ext uri="{9D8B030D-6E8A-4147-A177-3AD203B41FA5}">
                      <a16:colId xmlns:a16="http://schemas.microsoft.com/office/drawing/2014/main" val="2970663311"/>
                    </a:ext>
                  </a:extLst>
                </a:gridCol>
                <a:gridCol w="1786269">
                  <a:extLst>
                    <a:ext uri="{9D8B030D-6E8A-4147-A177-3AD203B41FA5}">
                      <a16:colId xmlns:a16="http://schemas.microsoft.com/office/drawing/2014/main" val="1467890852"/>
                    </a:ext>
                  </a:extLst>
                </a:gridCol>
                <a:gridCol w="4508205">
                  <a:extLst>
                    <a:ext uri="{9D8B030D-6E8A-4147-A177-3AD203B41FA5}">
                      <a16:colId xmlns:a16="http://schemas.microsoft.com/office/drawing/2014/main" val="133721163"/>
                    </a:ext>
                  </a:extLst>
                </a:gridCol>
              </a:tblGrid>
              <a:tr h="262004"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tr-TR" sz="1400" b="1" dirty="0">
                          <a:effectLst/>
                        </a:rPr>
                        <a:t>Dosya Modu</a:t>
                      </a:r>
                    </a:p>
                  </a:txBody>
                  <a:tcPr marL="38100" marR="38100" marT="95250" marB="95250" anchor="ctr"/>
                </a:tc>
                <a:tc hMerge="1">
                  <a:txBody>
                    <a:bodyPr/>
                    <a:lstStyle/>
                    <a:p>
                      <a:pPr algn="ctr" fontAlgn="base"/>
                      <a:r>
                        <a:rPr lang="tr-TR" sz="1400" b="1">
                          <a:effectLst/>
                        </a:rPr>
                        <a:t>Kısaltma</a:t>
                      </a:r>
                      <a:endParaRPr lang="tr-TR" sz="1400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>
                          <a:effectLst/>
                        </a:rPr>
                        <a:t>Kısaltma</a:t>
                      </a:r>
                      <a:endParaRPr lang="tr-TR" sz="1400" b="1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 dirty="0">
                          <a:effectLst/>
                        </a:rPr>
                        <a:t>Açıklama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91582543"/>
                  </a:ext>
                </a:extLst>
              </a:tr>
              <a:tr h="3114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tr-TR" sz="14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ios::in</a:t>
                      </a:r>
                    </a:p>
                  </a:txBody>
                  <a:tcPr marL="95250" marR="95250" marT="133350" marB="13335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input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input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0" dirty="0">
                          <a:effectLst/>
                        </a:rPr>
                        <a:t>Dosya okuma için açılır.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508729762"/>
                  </a:ext>
                </a:extLst>
              </a:tr>
              <a:tr h="3114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tr-TR" sz="14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ios::out</a:t>
                      </a:r>
                    </a:p>
                  </a:txBody>
                  <a:tcPr marL="95250" marR="95250" marT="133350" marB="13335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output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output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0" dirty="0">
                          <a:effectLst/>
                        </a:rPr>
                        <a:t>Dosya yazmak için açılır.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12978276"/>
                  </a:ext>
                </a:extLst>
              </a:tr>
              <a:tr h="3114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tr-TR" sz="14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ios::binary</a:t>
                      </a:r>
                    </a:p>
                  </a:txBody>
                  <a:tcPr marL="95250" marR="95250" marT="133350" marB="13335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binary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binary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0" dirty="0">
                          <a:effectLst/>
                        </a:rPr>
                        <a:t>Metin yerine ikili dosya işlemleri açılır.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550472204"/>
                  </a:ext>
                </a:extLst>
              </a:tr>
              <a:tr h="3114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tr-TR" sz="14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ios::ate</a:t>
                      </a:r>
                    </a:p>
                  </a:txBody>
                  <a:tcPr marL="95250" marR="95250" marT="133350" marB="13335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at end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at end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0" noProof="0">
                          <a:effectLst/>
                        </a:rPr>
                        <a:t>Veri yazılacak çıktı konumu için dosya sonundan başlar.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607000476"/>
                  </a:ext>
                </a:extLst>
              </a:tr>
              <a:tr h="4498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tr-TR" sz="14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ios::app</a:t>
                      </a:r>
                    </a:p>
                  </a:txBody>
                  <a:tcPr marL="95250" marR="95250" marT="133350" marB="13335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append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append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effectLst/>
                        </a:rPr>
                        <a:t>Tüm </a:t>
                      </a:r>
                      <a:r>
                        <a:rPr lang="tr-TR" sz="1400" b="0" noProof="0" dirty="0">
                          <a:effectLst/>
                        </a:rPr>
                        <a:t>çıktı işlemleri dosyanın sonunda, var olan içeriklere eklenerek gerçekleşir.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171324221"/>
                  </a:ext>
                </a:extLst>
              </a:tr>
              <a:tr h="31143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tr-TR" sz="14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ios::trunc</a:t>
                      </a:r>
                    </a:p>
                  </a:txBody>
                  <a:tcPr marL="95250" marR="95250" marT="133350" marB="13335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truncate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0">
                          <a:effectLst/>
                        </a:rPr>
                        <a:t>truncate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400" b="0" noProof="0">
                          <a:effectLst/>
                        </a:rPr>
                        <a:t>Dosya açılmadan önce var olan tüm içerikler silinir.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408212772"/>
                  </a:ext>
                </a:extLst>
              </a:tr>
              <a:tr h="449856"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tr-TR" sz="1400" b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ios::nocreate</a:t>
                      </a:r>
                    </a:p>
                  </a:txBody>
                  <a:tcPr marL="95250" marR="95250" marT="133350" marB="133350" anchor="ctr"/>
                </a:tc>
                <a:tc hMerge="1">
                  <a:txBody>
                    <a:bodyPr/>
                    <a:lstStyle/>
                    <a:p>
                      <a:pPr algn="ctr" rtl="0" fontAlgn="base"/>
                      <a:r>
                        <a:rPr lang="tr-TR" sz="1400" b="0">
                          <a:effectLst/>
                        </a:rPr>
                        <a:t>Do not create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400" b="0">
                          <a:effectLst/>
                        </a:rPr>
                        <a:t>Do not create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400" b="0" noProof="0">
                          <a:effectLst/>
                        </a:rPr>
                        <a:t>Mevcut değilse yeni dosya oluşturulmasına izin vermez.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738305917"/>
                  </a:ext>
                </a:extLst>
              </a:tr>
              <a:tr h="449856">
                <a:tc gridSpan="2">
                  <a:txBody>
                    <a:bodyPr/>
                    <a:lstStyle/>
                    <a:p>
                      <a:pPr algn="ctr" rtl="0" fontAlgn="base"/>
                      <a:r>
                        <a:rPr lang="tr-TR" sz="14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ios</a:t>
                      </a:r>
                      <a:r>
                        <a:rPr lang="tr-TR" sz="14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tr-TR" sz="1400" b="1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noreplace</a:t>
                      </a:r>
                      <a:endParaRPr lang="tr-TR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95250" marT="133350" marB="133350" anchor="ctr"/>
                </a:tc>
                <a:tc hMerge="1">
                  <a:txBody>
                    <a:bodyPr/>
                    <a:lstStyle/>
                    <a:p>
                      <a:pPr algn="ctr" rtl="0" fontAlgn="base"/>
                      <a:r>
                        <a:rPr lang="tr-TR" sz="1400" b="0" dirty="0">
                          <a:effectLst/>
                        </a:rPr>
                        <a:t>Do not </a:t>
                      </a:r>
                      <a:r>
                        <a:rPr lang="tr-TR" sz="1400" b="0" dirty="0" err="1">
                          <a:effectLst/>
                        </a:rPr>
                        <a:t>replace</a:t>
                      </a:r>
                      <a:endParaRPr lang="tr-TR" sz="1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400" b="0" dirty="0">
                          <a:effectLst/>
                        </a:rPr>
                        <a:t>Do not </a:t>
                      </a:r>
                      <a:r>
                        <a:rPr lang="tr-TR" sz="1400" b="0" dirty="0" err="1">
                          <a:effectLst/>
                        </a:rPr>
                        <a:t>replace</a:t>
                      </a:r>
                      <a:endParaRPr lang="tr-TR" sz="1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tr-TR" sz="1400" b="0" noProof="0" dirty="0">
                          <a:effectLst/>
                        </a:rPr>
                        <a:t>Eski dosyayı yeni dosya ile değiştirmez.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409367471"/>
                  </a:ext>
                </a:extLst>
              </a:tr>
              <a:tr h="311438"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tr-TR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Ön tanımlı dosya açma modları</a:t>
                      </a:r>
                    </a:p>
                  </a:txBody>
                  <a:tcPr marL="95250" marR="95250" marT="133350" marB="13335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ase"/>
                      <a:endParaRPr lang="en-US" sz="12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683575877"/>
                  </a:ext>
                </a:extLst>
              </a:tr>
              <a:tr h="4498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 err="1">
                          <a:effectLst/>
                          <a:latin typeface="Consolas" panose="020B0609020204030204" pitchFamily="49" charset="0"/>
                        </a:rPr>
                        <a:t>ios</a:t>
                      </a:r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::in</a:t>
                      </a:r>
                    </a:p>
                  </a:txBody>
                  <a:tcPr marL="95250" marR="95250" marT="133350" marB="133350" anchor="ctr"/>
                </a:tc>
                <a:tc gridSpan="3">
                  <a:txBody>
                    <a:bodyPr/>
                    <a:lstStyle/>
                    <a:p>
                      <a:pPr algn="ctr" rtl="0" fontAlgn="base"/>
                      <a:r>
                        <a:rPr lang="tr-TR" sz="1400" b="0" dirty="0">
                          <a:effectLst/>
                        </a:rPr>
                        <a:t>Giriş için doya akış nesnesi </a:t>
                      </a:r>
                      <a:r>
                        <a:rPr lang="tr-TR" sz="1400" b="1" dirty="0" err="1">
                          <a:effectLst/>
                          <a:latin typeface="Consolas" panose="020B0609020204030204" pitchFamily="49" charset="0"/>
                        </a:rPr>
                        <a:t>ifstream</a:t>
                      </a:r>
                      <a:r>
                        <a:rPr lang="tr-TR" sz="1400" b="0" dirty="0">
                          <a:effectLst/>
                        </a:rPr>
                        <a:t> kullanılacak ise  ön tanımlı açma modu </a:t>
                      </a:r>
                      <a:r>
                        <a:rPr lang="tr-TR" sz="1400" b="1" dirty="0" err="1">
                          <a:effectLst/>
                          <a:latin typeface="Consolas" panose="020B0609020204030204" pitchFamily="49" charset="0"/>
                        </a:rPr>
                        <a:t>ios</a:t>
                      </a:r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::in </a:t>
                      </a:r>
                      <a:r>
                        <a:rPr lang="tr-TR" sz="1400" b="0" dirty="0">
                          <a:effectLst/>
                        </a:rPr>
                        <a:t>kabul edilir.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97290858"/>
                  </a:ext>
                </a:extLst>
              </a:tr>
              <a:tr h="44985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1" dirty="0" err="1">
                          <a:effectLst/>
                          <a:latin typeface="Consolas" panose="020B0609020204030204" pitchFamily="49" charset="0"/>
                        </a:rPr>
                        <a:t>ios</a:t>
                      </a:r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tr-TR" sz="1400" b="1" dirty="0" err="1">
                          <a:effectLst/>
                          <a:latin typeface="Consolas" panose="020B0609020204030204" pitchFamily="49" charset="0"/>
                        </a:rPr>
                        <a:t>out</a:t>
                      </a:r>
                      <a:endParaRPr lang="tr-TR" sz="14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0" marR="95250" marT="133350" marB="13335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0" dirty="0">
                          <a:effectLst/>
                        </a:rPr>
                        <a:t>Çıktı için doya akış nesnesi </a:t>
                      </a:r>
                      <a:r>
                        <a:rPr lang="tr-TR" sz="1400" b="1" dirty="0" err="1">
                          <a:effectLst/>
                          <a:latin typeface="Consolas" panose="020B0609020204030204" pitchFamily="49" charset="0"/>
                        </a:rPr>
                        <a:t>ofstream</a:t>
                      </a:r>
                      <a:r>
                        <a:rPr lang="tr-TR" sz="1400" b="0" dirty="0">
                          <a:effectLst/>
                        </a:rPr>
                        <a:t> kullanılacak ise  ön tanımlı açma modu </a:t>
                      </a:r>
                      <a:r>
                        <a:rPr lang="tr-TR" sz="1400" b="1" dirty="0" err="1">
                          <a:effectLst/>
                          <a:latin typeface="Consolas" panose="020B0609020204030204" pitchFamily="49" charset="0"/>
                        </a:rPr>
                        <a:t>ios</a:t>
                      </a:r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::</a:t>
                      </a:r>
                      <a:r>
                        <a:rPr lang="tr-TR" sz="1400" b="1" dirty="0" err="1">
                          <a:effectLst/>
                          <a:latin typeface="Consolas" panose="020B0609020204030204" pitchFamily="49" charset="0"/>
                        </a:rPr>
                        <a:t>out</a:t>
                      </a:r>
                      <a:r>
                        <a:rPr lang="tr-TR" sz="1400" b="1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tr-TR" sz="1400" b="0" dirty="0">
                          <a:effectLst/>
                        </a:rPr>
                        <a:t>kabul edilir.</a:t>
                      </a:r>
                      <a:endParaRPr lang="en-US" sz="14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84911273"/>
                  </a:ext>
                </a:extLst>
              </a:tr>
            </a:tbl>
          </a:graphicData>
        </a:graphic>
      </p:graphicFrame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C12122-800D-C49C-5DA6-2D75E67C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Dosya açma iki türlü yapılabilir;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800" dirty="0"/>
              <a:t>Yapıcılar (</a:t>
            </a:r>
            <a:r>
              <a:rPr lang="tr-TR" sz="1800" dirty="0" err="1"/>
              <a:t>constructor</a:t>
            </a:r>
            <a:r>
              <a:rPr lang="tr-TR" sz="1800" dirty="0"/>
              <a:t>) kullanarak;</a:t>
            </a:r>
            <a:br>
              <a:rPr lang="tr-TR" sz="1800" dirty="0"/>
            </a:b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ios_base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openmode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ios_base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::in); 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800" dirty="0"/>
              <a:t>Burada dosya açma modu </a:t>
            </a: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ios_base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::in </a:t>
            </a:r>
            <a:r>
              <a:rPr lang="tr-TR" sz="1800" dirty="0"/>
              <a:t>ön tanımlı (</a:t>
            </a:r>
            <a:r>
              <a:rPr lang="tr-TR" sz="1800" dirty="0" err="1"/>
              <a:t>default</a:t>
            </a:r>
            <a:r>
              <a:rPr lang="tr-TR" sz="1800" dirty="0"/>
              <a:t>) olarak kabul edilir.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open</a:t>
            </a:r>
            <a:r>
              <a:rPr lang="tr-TR" sz="1800" dirty="0"/>
              <a:t> yöntemini kullanarak;</a:t>
            </a:r>
            <a:br>
              <a:rPr lang="tr-TR" sz="1800" dirty="0"/>
            </a:b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tr-TR" sz="1800" b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openmode</a:t>
            </a:r>
            <a:r>
              <a:rPr lang="tr-TR" sz="1800" b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);</a:t>
            </a:r>
            <a:endParaRPr lang="tr-TR" sz="1800" dirty="0">
              <a:latin typeface="Consolas" panose="020B0609020204030204" pitchFamily="49" charset="0"/>
            </a:endParaRP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787882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879BFD-8F12-AA5C-3853-74AF8492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std::</a:t>
            </a:r>
            <a:r>
              <a:rPr lang="tr-TR" dirty="0" err="1"/>
              <a:t>cerr</a:t>
            </a:r>
            <a:r>
              <a:rPr lang="tr-TR" dirty="0"/>
              <a:t> Nesnesini Dosyaya Yönlendirme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564FF2-E40D-94F5-793A-6C815108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fstream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latin typeface="Consolas" panose="020B0609020204030204" pitchFamily="49" charset="0"/>
              </a:rPr>
              <a:t> std;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ofstream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errorLog</a:t>
            </a:r>
            <a:r>
              <a:rPr lang="tr-TR" dirty="0">
                <a:latin typeface="Consolas" panose="020B0609020204030204" pitchFamily="49" charset="0"/>
              </a:rPr>
              <a:t>("log.txt");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cerr.rdbuf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errorLog.rdbuf</a:t>
            </a:r>
            <a:r>
              <a:rPr lang="tr-TR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cerr</a:t>
            </a:r>
            <a:r>
              <a:rPr lang="tr-TR" dirty="0">
                <a:latin typeface="Consolas" panose="020B0609020204030204" pitchFamily="49" charset="0"/>
              </a:rPr>
              <a:t> &lt;&lt; "Hata mesajları bu dosyaya yazılacak!."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errorLog.close</a:t>
            </a:r>
            <a:r>
              <a:rPr lang="tr-TR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C12122-800D-C49C-5DA6-2D75E67C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Hataları izlemek için kullanılan std::</a:t>
            </a:r>
            <a:r>
              <a:rPr lang="tr-TR" sz="2400" dirty="0" err="1"/>
              <a:t>cerr</a:t>
            </a:r>
            <a:r>
              <a:rPr lang="tr-TR" sz="2400" dirty="0"/>
              <a:t> nesnesi genellikle konsola hata çıkışı vermek için kullanılsa da bir dosyaya da yönlendirilebilir.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6380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879BFD-8F12-AA5C-3853-74AF8492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strIngstream</a:t>
            </a:r>
            <a:r>
              <a:rPr lang="tr-TR" dirty="0"/>
              <a:t> Sınıfı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564FF2-E40D-94F5-793A-6C815108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std;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metin = " Merhaba </a:t>
            </a:r>
            <a:r>
              <a:rPr lang="tr-TR" dirty="0" err="1">
                <a:latin typeface="Consolas" panose="020B0609020204030204" pitchFamily="49" charset="0"/>
              </a:rPr>
              <a:t>Ilhan</a:t>
            </a:r>
            <a:r>
              <a:rPr lang="tr-TR" dirty="0">
                <a:latin typeface="Consolas" panose="020B0609020204030204" pitchFamily="49" charset="0"/>
              </a:rPr>
              <a:t> OZKAN. Nasılsınız? ";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stringstream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metinAkisi</a:t>
            </a:r>
            <a:r>
              <a:rPr lang="tr-TR" dirty="0">
                <a:latin typeface="Consolas" panose="020B0609020204030204" pitchFamily="49" charset="0"/>
              </a:rPr>
              <a:t>(metin);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sozcuk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while (</a:t>
            </a:r>
            <a:r>
              <a:rPr lang="tr-TR" dirty="0" err="1">
                <a:latin typeface="Consolas" panose="020B0609020204030204" pitchFamily="49" charset="0"/>
              </a:rPr>
              <a:t>metinAkisi</a:t>
            </a:r>
            <a:r>
              <a:rPr lang="tr-TR" dirty="0">
                <a:latin typeface="Consolas" panose="020B0609020204030204" pitchFamily="49" charset="0"/>
              </a:rPr>
              <a:t> &gt;&gt; </a:t>
            </a:r>
            <a:r>
              <a:rPr lang="tr-TR" dirty="0" err="1">
                <a:latin typeface="Consolas" panose="020B0609020204030204" pitchFamily="49" charset="0"/>
              </a:rPr>
              <a:t>sozcuk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sozcuk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C12122-800D-C49C-5DA6-2D75E67C1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Hataları izlemek için kullanılan std::</a:t>
            </a:r>
            <a:r>
              <a:rPr lang="tr-TR" sz="2400" dirty="0" err="1"/>
              <a:t>cerr</a:t>
            </a:r>
            <a:r>
              <a:rPr lang="tr-TR" sz="2400" dirty="0"/>
              <a:t> nesnesi genellikle konsola hata çıkışı vermek için kullanılsa da bir dosyaya da yönlendirilebilir.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913021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hoydabre@gmail.com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Standart akışlar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89547BF-B565-42C4-8080-484B79F5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sz="1600" dirty="0"/>
              <a:t>Her programının ihtiyaç duyduğu ortak görevler </a:t>
            </a:r>
          </a:p>
          <a:p>
            <a:r>
              <a:rPr lang="tr-TR" sz="1600" dirty="0"/>
              <a:t>Kullanıcıdan </a:t>
            </a:r>
            <a:r>
              <a:rPr lang="tr-TR" sz="1600" dirty="0">
                <a:solidFill>
                  <a:srgbClr val="0070C0"/>
                </a:solidFill>
              </a:rPr>
              <a:t>girdiyi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input</a:t>
            </a:r>
            <a:r>
              <a:rPr lang="tr-TR" sz="1600" dirty="0"/>
              <a:t>) okumak ve </a:t>
            </a:r>
          </a:p>
          <a:p>
            <a:r>
              <a:rPr lang="tr-TR" sz="1600" dirty="0"/>
              <a:t>Konsolda/</a:t>
            </a:r>
            <a:r>
              <a:rPr lang="tr-TR" sz="1600" dirty="0">
                <a:solidFill>
                  <a:srgbClr val="0070C0"/>
                </a:solidFill>
              </a:rPr>
              <a:t>çıktıda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output</a:t>
            </a:r>
            <a:r>
              <a:rPr lang="tr-TR" sz="1600" dirty="0"/>
              <a:t>) göstermektir.</a:t>
            </a:r>
          </a:p>
          <a:p>
            <a:r>
              <a:rPr lang="tr-TR" sz="1600" dirty="0"/>
              <a:t>C++ dili programcıya, girdi ve çıktı için çeşitli işlevleri içeren başlık dosyaları (header </a:t>
            </a:r>
            <a:r>
              <a:rPr lang="tr-TR" sz="1600" dirty="0" err="1"/>
              <a:t>files</a:t>
            </a:r>
            <a:r>
              <a:rPr lang="tr-TR" sz="1600" dirty="0"/>
              <a:t>) sağlar </a:t>
            </a:r>
            <a:r>
              <a:rPr lang="tr-TR" sz="1600" b="1" u="sng" dirty="0"/>
              <a:t>ve tüm </a:t>
            </a:r>
            <a:r>
              <a:rPr lang="tr-TR" sz="1600" b="1" u="sng" dirty="0">
                <a:solidFill>
                  <a:srgbClr val="0070C0"/>
                </a:solidFill>
              </a:rPr>
              <a:t>aygıtları</a:t>
            </a:r>
            <a:r>
              <a:rPr lang="tr-TR" sz="1600" b="1" u="sng" dirty="0"/>
              <a:t> (</a:t>
            </a:r>
            <a:r>
              <a:rPr lang="tr-TR" sz="1600" b="1" u="sng" dirty="0" err="1">
                <a:solidFill>
                  <a:srgbClr val="C00000"/>
                </a:solidFill>
              </a:rPr>
              <a:t>devices</a:t>
            </a:r>
            <a:r>
              <a:rPr lang="tr-TR" sz="1600" b="1" u="sng" dirty="0"/>
              <a:t>) akışlar olarak ele alır</a:t>
            </a:r>
            <a:r>
              <a:rPr lang="tr-TR" sz="1600" dirty="0"/>
              <a:t>. Bu nedenle, "ekran" gibi aygıtlar "akışlar" ile aynı şekilde ele alınır.</a:t>
            </a:r>
          </a:p>
          <a:p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/>
              <a:t> </a:t>
            </a:r>
            <a:r>
              <a:rPr lang="tr-TR" sz="1600" dirty="0">
                <a:solidFill>
                  <a:srgbClr val="0070C0"/>
                </a:solidFill>
              </a:rPr>
              <a:t>sınıfının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C00000"/>
                </a:solidFill>
              </a:rPr>
              <a:t>class</a:t>
            </a:r>
            <a:r>
              <a:rPr lang="tr-TR" sz="1600" dirty="0"/>
              <a:t>) C++ dilindeki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/>
              <a:t> ve C++ dilindeki </a:t>
            </a:r>
            <a:r>
              <a:rPr lang="tr-TR" sz="1600" dirty="0">
                <a:latin typeface="Consolas" panose="020B0609020204030204" pitchFamily="49" charset="0"/>
              </a:rPr>
              <a:t>cin</a:t>
            </a:r>
            <a:r>
              <a:rPr lang="tr-TR" sz="1600" dirty="0"/>
              <a:t> </a:t>
            </a:r>
            <a:r>
              <a:rPr lang="tr-TR" sz="1600" dirty="0">
                <a:solidFill>
                  <a:srgbClr val="0070C0"/>
                </a:solidFill>
              </a:rPr>
              <a:t>örnekleri</a:t>
            </a:r>
            <a:r>
              <a:rPr lang="tr-TR" sz="1600" dirty="0"/>
              <a:t> (</a:t>
            </a:r>
            <a:r>
              <a:rPr lang="tr-TR" sz="1600" dirty="0">
                <a:solidFill>
                  <a:srgbClr val="C00000"/>
                </a:solidFill>
              </a:rPr>
              <a:t>instance</a:t>
            </a:r>
            <a:r>
              <a:rPr lang="tr-TR" sz="1600" dirty="0"/>
              <a:t>) sırasıyla çıktı yazdırmak ve girdi almak için çok sık kullanılır.</a:t>
            </a:r>
          </a:p>
          <a:p>
            <a:endParaRPr lang="tr-TR" sz="1600" dirty="0"/>
          </a:p>
        </p:txBody>
      </p:sp>
      <p:graphicFrame>
        <p:nvGraphicFramePr>
          <p:cNvPr id="6" name="İçerik Yer Tutucusu 4">
            <a:extLst>
              <a:ext uri="{FF2B5EF4-FFF2-40B4-BE49-F238E27FC236}">
                <a16:creationId xmlns:a16="http://schemas.microsoft.com/office/drawing/2014/main" id="{B1FD0D94-06E3-4B8B-8D14-9370D28F77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53990"/>
              </p:ext>
            </p:extLst>
          </p:nvPr>
        </p:nvGraphicFramePr>
        <p:xfrm>
          <a:off x="158750" y="169862"/>
          <a:ext cx="8145277" cy="6528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549">
                  <a:extLst>
                    <a:ext uri="{9D8B030D-6E8A-4147-A177-3AD203B41FA5}">
                      <a16:colId xmlns:a16="http://schemas.microsoft.com/office/drawing/2014/main" val="1949485831"/>
                    </a:ext>
                  </a:extLst>
                </a:gridCol>
                <a:gridCol w="995382">
                  <a:extLst>
                    <a:ext uri="{9D8B030D-6E8A-4147-A177-3AD203B41FA5}">
                      <a16:colId xmlns:a16="http://schemas.microsoft.com/office/drawing/2014/main" val="1441245091"/>
                    </a:ext>
                  </a:extLst>
                </a:gridCol>
                <a:gridCol w="5341346">
                  <a:extLst>
                    <a:ext uri="{9D8B030D-6E8A-4147-A177-3AD203B41FA5}">
                      <a16:colId xmlns:a16="http://schemas.microsoft.com/office/drawing/2014/main" val="2254387478"/>
                    </a:ext>
                  </a:extLst>
                </a:gridCol>
              </a:tblGrid>
              <a:tr h="474811"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effectLst/>
                          <a:latin typeface="inherit"/>
                        </a:rPr>
                        <a:t>İşlem Türü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effectLst/>
                          <a:latin typeface="inherit"/>
                        </a:rPr>
                        <a:t>Akış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800" b="1" dirty="0">
                          <a:effectLst/>
                          <a:latin typeface="inherit"/>
                        </a:rPr>
                        <a:t>Aygıt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14604373"/>
                  </a:ext>
                </a:extLst>
              </a:tr>
              <a:tr h="1859676">
                <a:tc>
                  <a:txBody>
                    <a:bodyPr/>
                    <a:lstStyle/>
                    <a:p>
                      <a:pPr algn="l"/>
                      <a:r>
                        <a:rPr lang="tr-TR" sz="1800" dirty="0">
                          <a:effectLst/>
                        </a:rPr>
                        <a:t>Standart Giriş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>
                          <a:effectLst/>
                        </a:rPr>
                        <a:t>Genellikle bir bilgisayardaki giriş aygıtı klavyedir.  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tr-TR" sz="1800" dirty="0">
                          <a:effectLst/>
                        </a:rPr>
                        <a:t> nesnesi, </a:t>
                      </a:r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istream</a:t>
                      </a:r>
                      <a:r>
                        <a:rPr lang="tr-TR" sz="1800" dirty="0">
                          <a:effectLst/>
                        </a:rPr>
                        <a:t> sınıfının örneğidir ve genellikle bir klavye olan standart giriş aygıtından girdiyi okumak için kullanılır. Bilgi çıkarma operatörü (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&gt;&gt;</a:t>
                      </a:r>
                      <a:r>
                        <a:rPr lang="tr-TR" sz="1800" dirty="0">
                          <a:effectLst/>
                        </a:rPr>
                        <a:t>), girdileri okumak için 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cin</a:t>
                      </a:r>
                      <a:r>
                        <a:rPr lang="tr-TR" sz="1800" dirty="0">
                          <a:effectLst/>
                        </a:rPr>
                        <a:t> nesnesiyle birlikte kullanılır. 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49066519"/>
                  </a:ext>
                </a:extLst>
              </a:tr>
              <a:tr h="1859676">
                <a:tc>
                  <a:txBody>
                    <a:bodyPr/>
                    <a:lstStyle/>
                    <a:p>
                      <a:pPr algn="l"/>
                      <a:r>
                        <a:rPr lang="tr-TR" sz="1800" dirty="0">
                          <a:effectLst/>
                        </a:rPr>
                        <a:t>Standart Çıktı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err="1"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tr-TR" sz="1800" dirty="0">
                          <a:effectLst/>
                        </a:rPr>
                        <a:t> nesnesi </a:t>
                      </a:r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tr-TR" sz="1800" dirty="0">
                          <a:effectLst/>
                        </a:rPr>
                        <a:t> sınıfının örneğidir. Genellikle görüntüleme ekranı olan standart çıktı aygıtında çıktı üretmek için kullanılır. Ekranda görüntülenmesi gereken veriler, ilave operatörü </a:t>
                      </a:r>
                      <a:r>
                        <a:rPr lang="tr-TR" sz="1800" dirty="0">
                          <a:effectLst/>
                          <a:latin typeface="Consolas" panose="020B0609020204030204" pitchFamily="49" charset="0"/>
                        </a:rPr>
                        <a:t>(&lt;&lt;)</a:t>
                      </a:r>
                      <a:r>
                        <a:rPr lang="tr-TR" sz="1800" dirty="0">
                          <a:effectLst/>
                        </a:rPr>
                        <a:t> kullanılarak standart çıktı akışına (</a:t>
                      </a:r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tr-TR" sz="1800" dirty="0">
                          <a:effectLst/>
                        </a:rPr>
                        <a:t>) eklenir.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48829989"/>
                  </a:ext>
                </a:extLst>
              </a:tr>
              <a:tr h="1305730">
                <a:tc>
                  <a:txBody>
                    <a:bodyPr/>
                    <a:lstStyle/>
                    <a:p>
                      <a:pPr algn="l"/>
                      <a:r>
                        <a:rPr lang="tr-TR" sz="1800" dirty="0">
                          <a:effectLst/>
                        </a:rPr>
                        <a:t>Standart Hata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err="1">
                          <a:effectLst/>
                          <a:latin typeface="Consolas" panose="020B0609020204030204" pitchFamily="49" charset="0"/>
                        </a:rPr>
                        <a:t>cerr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cerr</a:t>
                      </a:r>
                      <a:r>
                        <a:rPr lang="tr-TR" sz="1800" dirty="0">
                          <a:effectLst/>
                        </a:rPr>
                        <a:t> nesnesi </a:t>
                      </a:r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tr-TR" sz="1800" dirty="0">
                          <a:effectLst/>
                        </a:rPr>
                        <a:t> sınıfının örneğidir. Kullanıcı ekranına </a:t>
                      </a:r>
                      <a:r>
                        <a:rPr lang="tr-TR" sz="1800" dirty="0">
                          <a:solidFill>
                            <a:srgbClr val="0070C0"/>
                          </a:solidFill>
                          <a:effectLst/>
                        </a:rPr>
                        <a:t>arabelleğe alınmamış </a:t>
                      </a:r>
                      <a:r>
                        <a:rPr lang="tr-TR" sz="1800" dirty="0">
                          <a:effectLst/>
                        </a:rPr>
                        <a:t>(</a:t>
                      </a:r>
                      <a:r>
                        <a:rPr lang="tr-TR" sz="1800" dirty="0" err="1">
                          <a:solidFill>
                            <a:srgbClr val="C00000"/>
                          </a:solidFill>
                          <a:effectLst/>
                        </a:rPr>
                        <a:t>unbuffered</a:t>
                      </a:r>
                      <a:r>
                        <a:rPr lang="tr-TR" sz="1800" dirty="0">
                          <a:effectLst/>
                        </a:rPr>
                        <a:t>) standart hataları göndermek için kullanılır.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176126932"/>
                  </a:ext>
                </a:extLst>
              </a:tr>
              <a:tr h="1028757">
                <a:tc>
                  <a:txBody>
                    <a:bodyPr/>
                    <a:lstStyle/>
                    <a:p>
                      <a:pPr algn="l"/>
                      <a:r>
                        <a:rPr lang="tr-TR" sz="1800" dirty="0">
                          <a:effectLst/>
                        </a:rPr>
                        <a:t>Standart iz Kayıtları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b="1" dirty="0" err="1">
                          <a:effectLst/>
                          <a:latin typeface="Consolas" panose="020B0609020204030204" pitchFamily="49" charset="0"/>
                        </a:rPr>
                        <a:t>clog</a:t>
                      </a:r>
                      <a:endParaRPr lang="tr-TR" sz="18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cerr</a:t>
                      </a:r>
                      <a:r>
                        <a:rPr lang="tr-TR" sz="1800" dirty="0">
                          <a:effectLst/>
                        </a:rPr>
                        <a:t> nesnesi </a:t>
                      </a:r>
                      <a:r>
                        <a:rPr lang="tr-TR" sz="1800" dirty="0" err="1">
                          <a:effectLst/>
                          <a:latin typeface="Consolas" panose="020B0609020204030204" pitchFamily="49" charset="0"/>
                        </a:rPr>
                        <a:t>ostream</a:t>
                      </a:r>
                      <a:r>
                        <a:rPr lang="tr-TR" sz="1800" dirty="0">
                          <a:effectLst/>
                        </a:rPr>
                        <a:t> sınıfının örneğidir. Kullanıcı ekranına </a:t>
                      </a:r>
                      <a:r>
                        <a:rPr lang="tr-TR" sz="1800" dirty="0" err="1">
                          <a:solidFill>
                            <a:srgbClr val="0070C0"/>
                          </a:solidFill>
                          <a:effectLst/>
                        </a:rPr>
                        <a:t>arabellekli</a:t>
                      </a:r>
                      <a:r>
                        <a:rPr lang="tr-TR" sz="1800" dirty="0">
                          <a:effectLst/>
                        </a:rPr>
                        <a:t> (</a:t>
                      </a:r>
                      <a:r>
                        <a:rPr lang="tr-TR" sz="1800" dirty="0" err="1">
                          <a:solidFill>
                            <a:srgbClr val="C00000"/>
                          </a:solidFill>
                          <a:effectLst/>
                        </a:rPr>
                        <a:t>buffered</a:t>
                      </a:r>
                      <a:r>
                        <a:rPr lang="tr-TR" sz="1800" dirty="0">
                          <a:effectLst/>
                        </a:rPr>
                        <a:t>) standart hata ve  iz kayıtlarını göndermek için kullanılır.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67402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94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2E609653-03F5-3B1A-7F54-A8376F7B4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1.CIN Giriş akışı (</a:t>
            </a:r>
            <a:r>
              <a:rPr lang="tr-TR" dirty="0" err="1"/>
              <a:t>ıstream</a:t>
            </a:r>
            <a:r>
              <a:rPr lang="tr-TR" dirty="0"/>
              <a:t>) </a:t>
            </a:r>
            <a:r>
              <a:rPr lang="tr-TR" dirty="0" err="1"/>
              <a:t>NESNEsi</a:t>
            </a:r>
            <a:endParaRPr lang="tr-TR" dirty="0"/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2E0BADE7-CEB6-0D70-EFD6-E2B264CA3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803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34D963F-7B73-8001-5792-56D55F65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ıstream</a:t>
            </a:r>
            <a:r>
              <a:rPr lang="tr-TR" dirty="0"/>
              <a:t> </a:t>
            </a:r>
            <a:r>
              <a:rPr lang="tr-TR" dirty="0" err="1"/>
              <a:t>NESNeleri</a:t>
            </a:r>
            <a:r>
              <a:rPr lang="tr-TR" dirty="0"/>
              <a:t> ÜYE YÖNTEMLERİ</a:t>
            </a:r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73CB2672-8EF8-EE0A-7C8D-E1BA09D2D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257504"/>
              </p:ext>
            </p:extLst>
          </p:nvPr>
        </p:nvGraphicFramePr>
        <p:xfrm>
          <a:off x="158750" y="192089"/>
          <a:ext cx="8175625" cy="6414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1845578555"/>
                    </a:ext>
                  </a:extLst>
                </a:gridCol>
                <a:gridCol w="6286500">
                  <a:extLst>
                    <a:ext uri="{9D8B030D-6E8A-4147-A177-3AD203B41FA5}">
                      <a16:colId xmlns:a16="http://schemas.microsoft.com/office/drawing/2014/main" val="256990024"/>
                    </a:ext>
                  </a:extLst>
                </a:gridCol>
              </a:tblGrid>
              <a:tr h="391095"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>
                          <a:effectLst/>
                        </a:rPr>
                        <a:t>Üye Fonksiyonu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400" b="1">
                          <a:effectLst/>
                        </a:rPr>
                        <a:t>Tanım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456997"/>
                  </a:ext>
                </a:extLst>
              </a:tr>
              <a:tr h="523951">
                <a:tc>
                  <a:txBody>
                    <a:bodyPr/>
                    <a:lstStyle/>
                    <a:p>
                      <a:pPr algn="ctr" fontAlgn="base"/>
                      <a:r>
                        <a:rPr lang="tr-TR" b="1" u="none" dirty="0">
                          <a:effectLst/>
                        </a:rPr>
                        <a:t>get()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250" b="0" dirty="0">
                          <a:effectLst/>
                        </a:rPr>
                        <a:t>Giriş akışından</a:t>
                      </a:r>
                      <a:r>
                        <a:rPr lang="tr-TR" sz="1250" b="0" dirty="0">
                          <a:effectLst/>
                        </a:rPr>
                        <a:t> beyaz</a:t>
                      </a:r>
                      <a:r>
                        <a:rPr lang="nn-NO" sz="1250" b="0" dirty="0">
                          <a:effectLst/>
                        </a:rPr>
                        <a:t> boşluklar</a:t>
                      </a:r>
                      <a:r>
                        <a:rPr lang="tr-TR" sz="1250" b="0" dirty="0">
                          <a:effectLst/>
                        </a:rPr>
                        <a:t> (</a:t>
                      </a:r>
                      <a:r>
                        <a:rPr lang="tr-TR" sz="1250" b="0" dirty="0" err="1">
                          <a:effectLst/>
                        </a:rPr>
                        <a:t>whitespace</a:t>
                      </a:r>
                      <a:r>
                        <a:rPr lang="tr-TR" sz="1250" b="0" dirty="0">
                          <a:effectLst/>
                        </a:rPr>
                        <a:t>)</a:t>
                      </a:r>
                      <a:r>
                        <a:rPr lang="nn-NO" sz="1250" b="0" dirty="0">
                          <a:effectLst/>
                        </a:rPr>
                        <a:t> da dahil olmak üzere tek bir karakter okur.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100065219"/>
                  </a:ext>
                </a:extLst>
              </a:tr>
              <a:tr h="627227">
                <a:tc>
                  <a:txBody>
                    <a:bodyPr/>
                    <a:lstStyle/>
                    <a:p>
                      <a:pPr algn="ctr" fontAlgn="base"/>
                      <a:r>
                        <a:rPr lang="tr-TR" b="1" u="none" dirty="0" err="1">
                          <a:effectLst/>
                        </a:rPr>
                        <a:t>getline</a:t>
                      </a:r>
                      <a:r>
                        <a:rPr lang="tr-TR" b="1" u="none" dirty="0">
                          <a:effectLst/>
                        </a:rPr>
                        <a:t>()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250" b="0" dirty="0">
                          <a:effectLst/>
                        </a:rPr>
                        <a:t>Beyaz boşluklar da dahil olmak üzere bir metin satırını okur ve yeni satır karakterine ulaştığında durur.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78466533"/>
                  </a:ext>
                </a:extLst>
              </a:tr>
              <a:tr h="523951">
                <a:tc>
                  <a:txBody>
                    <a:bodyPr/>
                    <a:lstStyle/>
                    <a:p>
                      <a:pPr algn="ctr" fontAlgn="base"/>
                      <a:r>
                        <a:rPr lang="tr-TR" b="1" u="none" dirty="0">
                          <a:effectLst/>
                        </a:rPr>
                        <a:t>ignore()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250" b="0">
                          <a:effectLst/>
                        </a:rPr>
                        <a:t>Belirtilen sayıda karakteri veya belirtilen bir ayırıcıyla karşılaşılıncaya kadar yok sayar.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626979056"/>
                  </a:ext>
                </a:extLst>
              </a:tr>
              <a:tr h="523951">
                <a:tc>
                  <a:txBody>
                    <a:bodyPr/>
                    <a:lstStyle/>
                    <a:p>
                      <a:pPr algn="ctr" fontAlgn="base"/>
                      <a:r>
                        <a:rPr lang="tr-TR" b="1" u="none" dirty="0">
                          <a:effectLst/>
                        </a:rPr>
                        <a:t>peek()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250" b="0">
                          <a:effectLst/>
                        </a:rPr>
                        <a:t>Giriş akışından bir sonraki karakteri çıkarmadan döndürür.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680647512"/>
                  </a:ext>
                </a:extLst>
              </a:tr>
              <a:tr h="523951">
                <a:tc>
                  <a:txBody>
                    <a:bodyPr/>
                    <a:lstStyle/>
                    <a:p>
                      <a:pPr algn="ctr" fontAlgn="base"/>
                      <a:r>
                        <a:rPr lang="tr-TR" b="1" u="none" dirty="0">
                          <a:effectLst/>
                        </a:rPr>
                        <a:t>putback()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250" b="0">
                          <a:effectLst/>
                        </a:rPr>
                        <a:t>Bir karakteri giriş akışına geri koyar.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337985243"/>
                  </a:ext>
                </a:extLst>
              </a:tr>
              <a:tr h="523951">
                <a:tc>
                  <a:txBody>
                    <a:bodyPr/>
                    <a:lstStyle/>
                    <a:p>
                      <a:pPr algn="ctr" fontAlgn="base"/>
                      <a:r>
                        <a:rPr lang="tr-TR" b="1" u="none" dirty="0">
                          <a:effectLst/>
                        </a:rPr>
                        <a:t>eof()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250" b="0" dirty="0">
                          <a:effectLst/>
                        </a:rPr>
                        <a:t>Giriş akışının sonuna ulaşılıp ulaşılmadığını döndürür 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683693464"/>
                  </a:ext>
                </a:extLst>
              </a:tr>
              <a:tr h="627227">
                <a:tc>
                  <a:txBody>
                    <a:bodyPr/>
                    <a:lstStyle/>
                    <a:p>
                      <a:pPr algn="ctr" fontAlgn="base"/>
                      <a:r>
                        <a:rPr lang="tr-TR" b="1" u="none" dirty="0">
                          <a:effectLst/>
                        </a:rPr>
                        <a:t>fail()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250" b="0" dirty="0">
                          <a:effectLst/>
                        </a:rPr>
                        <a:t>Bir giriş işleminin başarısız olup olmadığını (örneğin, giriş beklenen türle eşleşmediğinde) döndürür.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027601165"/>
                  </a:ext>
                </a:extLst>
              </a:tr>
              <a:tr h="523951">
                <a:tc>
                  <a:txBody>
                    <a:bodyPr/>
                    <a:lstStyle/>
                    <a:p>
                      <a:pPr algn="ctr" fontAlgn="base"/>
                      <a:r>
                        <a:rPr lang="tr-TR" b="1" u="none" dirty="0">
                          <a:effectLst/>
                        </a:rPr>
                        <a:t>clear()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250" b="0">
                          <a:effectLst/>
                        </a:rPr>
                        <a:t>Giriş akışındaki hata bayraklarını temizler ve daha fazla işlem yapılmasına olanak tanır.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19054521"/>
                  </a:ext>
                </a:extLst>
              </a:tr>
              <a:tr h="523951">
                <a:tc>
                  <a:txBody>
                    <a:bodyPr/>
                    <a:lstStyle/>
                    <a:p>
                      <a:pPr algn="ctr" fontAlgn="base"/>
                      <a:r>
                        <a:rPr lang="tr-TR" b="1" u="none" dirty="0" err="1">
                          <a:effectLst/>
                        </a:rPr>
                        <a:t>sync</a:t>
                      </a:r>
                      <a:r>
                        <a:rPr lang="tr-TR" b="1" u="none" dirty="0">
                          <a:effectLst/>
                        </a:rPr>
                        <a:t>()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250" b="0" dirty="0">
                          <a:effectLst/>
                        </a:rPr>
                        <a:t>Giriş tamponundan (</a:t>
                      </a:r>
                      <a:r>
                        <a:rPr lang="tr-TR" sz="1250" b="0" dirty="0" err="1">
                          <a:effectLst/>
                        </a:rPr>
                        <a:t>buffer</a:t>
                      </a:r>
                      <a:r>
                        <a:rPr lang="tr-TR" sz="1250" b="0" dirty="0">
                          <a:effectLst/>
                        </a:rPr>
                        <a:t>) okunmamış karakterleri atar.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84858190"/>
                  </a:ext>
                </a:extLst>
              </a:tr>
              <a:tr h="523951">
                <a:tc>
                  <a:txBody>
                    <a:bodyPr/>
                    <a:lstStyle/>
                    <a:p>
                      <a:pPr algn="ctr" fontAlgn="base"/>
                      <a:r>
                        <a:rPr lang="tr-TR" b="1" u="none" dirty="0">
                          <a:effectLst/>
                        </a:rPr>
                        <a:t>gcount()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250" b="0" dirty="0">
                          <a:effectLst/>
                        </a:rPr>
                        <a:t>Son biçimlendirilmemiş giriş işlemi tarafından çıkarılan karakter sayısını döndürür.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68194347"/>
                  </a:ext>
                </a:extLst>
              </a:tr>
              <a:tr h="523951">
                <a:tc>
                  <a:txBody>
                    <a:bodyPr/>
                    <a:lstStyle/>
                    <a:p>
                      <a:pPr algn="ctr" fontAlgn="base"/>
                      <a:r>
                        <a:rPr lang="tr-TR" b="1" u="none" dirty="0">
                          <a:effectLst/>
                        </a:rPr>
                        <a:t>rdbuf()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250" b="0" dirty="0">
                          <a:effectLst/>
                        </a:rPr>
                        <a:t>İlişkili akış arabellek nesnesini (</a:t>
                      </a:r>
                      <a:r>
                        <a:rPr lang="tr-TR" sz="1250" b="0" dirty="0" err="1">
                          <a:effectLst/>
                        </a:rPr>
                        <a:t>buffer</a:t>
                      </a:r>
                      <a:r>
                        <a:rPr lang="tr-TR" sz="1250" b="0" dirty="0">
                          <a:effectLst/>
                        </a:rPr>
                        <a:t>) alır veya ayarlar.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187163476"/>
                  </a:ext>
                </a:extLst>
              </a:tr>
            </a:tbl>
          </a:graphicData>
        </a:graphic>
      </p:graphicFrame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826325BD-18EC-6B28-3EEA-DB7FE35EB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cin nesnesi, </a:t>
            </a:r>
            <a:r>
              <a:rPr lang="tr-TR" dirty="0" err="1"/>
              <a:t>istream</a:t>
            </a:r>
            <a:r>
              <a:rPr lang="tr-TR" dirty="0"/>
              <a:t> sınıfının bir örneğidir. </a:t>
            </a:r>
          </a:p>
          <a:p>
            <a:r>
              <a:rPr lang="tr-TR" dirty="0"/>
              <a:t>Klavyeden veri almak için kullanılır. </a:t>
            </a:r>
          </a:p>
          <a:p>
            <a:r>
              <a:rPr lang="tr-TR" dirty="0"/>
              <a:t>Bu nesnenin sahip olduğu davranışlar yanda verilmiştir.</a:t>
            </a:r>
          </a:p>
        </p:txBody>
      </p:sp>
    </p:spTree>
    <p:extLst>
      <p:ext uri="{BB962C8B-B14F-4D97-AF65-F5344CB8AC3E}">
        <p14:creationId xmlns:p14="http://schemas.microsoft.com/office/powerpoint/2010/main" val="179136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9A9428-1564-A00B-6FBF-EE01F87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CIN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49F0A9-37D8-2B3B-6B4F-EE12F29E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tr-TR" dirty="0">
                <a:latin typeface="Consolas" panose="020B0609020204030204" pitchFamily="49" charset="0"/>
              </a:rPr>
              <a:t> metin;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soyad</a:t>
            </a:r>
            <a:r>
              <a:rPr lang="tr-TR" dirty="0">
                <a:latin typeface="Consolas" panose="020B0609020204030204" pitchFamily="49" charset="0"/>
              </a:rPr>
              <a:t>[50];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"Adınızı Giriniz: ";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getline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(cin, metin);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"Merhaba: " + metin + "! </a:t>
            </a:r>
            <a:r>
              <a:rPr lang="tr-TR" dirty="0" err="1">
                <a:latin typeface="Consolas" panose="020B0609020204030204" pitchFamily="49" charset="0"/>
              </a:rPr>
              <a:t>Hoşgeldiniz</a:t>
            </a:r>
            <a:r>
              <a:rPr lang="tr-TR" dirty="0">
                <a:latin typeface="Consolas" panose="020B0609020204030204" pitchFamily="49" charset="0"/>
              </a:rPr>
              <a:t>." &lt;&lt;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"Soyadınızı Giriniz: ";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cin.getline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(soyad,50);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"Soyadınız:" &lt;&lt;</a:t>
            </a:r>
            <a:r>
              <a:rPr lang="tr-TR" dirty="0" err="1">
                <a:latin typeface="Consolas" panose="020B0609020204030204" pitchFamily="49" charset="0"/>
              </a:rPr>
              <a:t>soyad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4F48A6-2E14-866A-CED1-7BD81E2F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763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2E609653-03F5-3B1A-7F54-A8376F7B4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2.COUT ÇIKIŞ akışı (</a:t>
            </a:r>
            <a:r>
              <a:rPr lang="tr-TR" dirty="0" err="1"/>
              <a:t>ostream</a:t>
            </a:r>
            <a:r>
              <a:rPr lang="tr-TR" dirty="0"/>
              <a:t>) NESNESİ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2E0BADE7-CEB6-0D70-EFD6-E2B264CA3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087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34D963F-7B73-8001-5792-56D55F65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ostream</a:t>
            </a:r>
            <a:r>
              <a:rPr lang="tr-TR" dirty="0"/>
              <a:t> </a:t>
            </a:r>
            <a:r>
              <a:rPr lang="tr-TR" dirty="0" err="1"/>
              <a:t>NESNeleri</a:t>
            </a:r>
            <a:r>
              <a:rPr lang="tr-TR" dirty="0"/>
              <a:t> ÜYE YÖNTEMLERİ</a:t>
            </a:r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73CB2672-8EF8-EE0A-7C8D-E1BA09D2D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828633"/>
              </p:ext>
            </p:extLst>
          </p:nvPr>
        </p:nvGraphicFramePr>
        <p:xfrm>
          <a:off x="158750" y="192088"/>
          <a:ext cx="8175625" cy="2730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222">
                  <a:extLst>
                    <a:ext uri="{9D8B030D-6E8A-4147-A177-3AD203B41FA5}">
                      <a16:colId xmlns:a16="http://schemas.microsoft.com/office/drawing/2014/main" val="1845578555"/>
                    </a:ext>
                  </a:extLst>
                </a:gridCol>
                <a:gridCol w="5208403">
                  <a:extLst>
                    <a:ext uri="{9D8B030D-6E8A-4147-A177-3AD203B41FA5}">
                      <a16:colId xmlns:a16="http://schemas.microsoft.com/office/drawing/2014/main" val="256990024"/>
                    </a:ext>
                  </a:extLst>
                </a:gridCol>
              </a:tblGrid>
              <a:tr h="454188"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800" b="1" dirty="0">
                          <a:effectLst/>
                        </a:rPr>
                        <a:t>Üye yöntemler</a:t>
                      </a:r>
                    </a:p>
                  </a:txBody>
                  <a:tcPr marL="38100" marR="3810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800" b="1" dirty="0">
                          <a:effectLst/>
                        </a:rPr>
                        <a:t>Açıklama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456997"/>
                  </a:ext>
                </a:extLst>
              </a:tr>
              <a:tr h="634617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dirty="0">
                          <a:effectLst/>
                        </a:rPr>
                        <a:t>write(char *str, int n)</a:t>
                      </a:r>
                      <a:endParaRPr lang="tr-TR" sz="1800" b="1" dirty="0">
                        <a:effectLst/>
                      </a:endParaRP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n-NO" sz="1800" b="0" dirty="0">
                          <a:effectLst/>
                        </a:rPr>
                        <a:t>Str'den okunan ilk N karakterini </a:t>
                      </a:r>
                      <a:r>
                        <a:rPr lang="tr-TR" sz="1800" b="0" dirty="0">
                          <a:effectLst/>
                        </a:rPr>
                        <a:t>çıkış akışı nesnesine gönderir</a:t>
                      </a:r>
                      <a:r>
                        <a:rPr lang="nn-NO" sz="1800" b="0" dirty="0">
                          <a:effectLst/>
                        </a:rPr>
                        <a:t>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100065219"/>
                  </a:ext>
                </a:extLst>
              </a:tr>
              <a:tr h="634617"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800" b="1" dirty="0">
                          <a:effectLst/>
                        </a:rPr>
                        <a:t>put(</a:t>
                      </a:r>
                      <a:r>
                        <a:rPr lang="tr-TR" sz="1800" b="1" dirty="0" err="1">
                          <a:effectLst/>
                        </a:rPr>
                        <a:t>char</a:t>
                      </a:r>
                      <a:r>
                        <a:rPr lang="tr-TR" sz="1800" b="1" dirty="0">
                          <a:effectLst/>
                        </a:rPr>
                        <a:t> &amp;</a:t>
                      </a:r>
                      <a:r>
                        <a:rPr lang="tr-TR" sz="1800" b="1" dirty="0" err="1">
                          <a:effectLst/>
                        </a:rPr>
                        <a:t>ch</a:t>
                      </a:r>
                      <a:r>
                        <a:rPr lang="tr-TR" sz="1800" b="1" dirty="0">
                          <a:effectLst/>
                        </a:rPr>
                        <a:t>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dirty="0" err="1">
                          <a:effectLst/>
                        </a:rPr>
                        <a:t>Ch</a:t>
                      </a:r>
                      <a:r>
                        <a:rPr lang="tr-TR" sz="1800" b="0" dirty="0">
                          <a:effectLst/>
                        </a:rPr>
                        <a:t> karakterini çıkış akışı nesnesine gönderir.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578466533"/>
                  </a:ext>
                </a:extLst>
              </a:tr>
              <a:tr h="634617">
                <a:tc>
                  <a:txBody>
                    <a:bodyPr/>
                    <a:lstStyle/>
                    <a:p>
                      <a:pPr algn="ctr" fontAlgn="base"/>
                      <a:r>
                        <a:rPr lang="tr-TR" sz="1800" b="1" dirty="0" err="1">
                          <a:effectLst/>
                        </a:rPr>
                        <a:t>precision</a:t>
                      </a:r>
                      <a:r>
                        <a:rPr lang="tr-TR" sz="1800" b="1" dirty="0">
                          <a:effectLst/>
                        </a:rPr>
                        <a:t>(</a:t>
                      </a:r>
                      <a:r>
                        <a:rPr lang="tr-TR" sz="1800" b="1" dirty="0" err="1">
                          <a:effectLst/>
                        </a:rPr>
                        <a:t>int</a:t>
                      </a:r>
                      <a:r>
                        <a:rPr lang="tr-TR" sz="1800" b="1" dirty="0">
                          <a:effectLst/>
                        </a:rPr>
                        <a:t> n)</a:t>
                      </a:r>
                    </a:p>
                  </a:txBody>
                  <a:tcPr marL="38100" marR="38100" marT="75152" marB="75152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800" b="0" dirty="0">
                          <a:effectLst/>
                        </a:rPr>
                        <a:t>Kayan noktalı değerler kullanıldığında ondalık hassasiyetini N olarak ayarlar.</a:t>
                      </a:r>
                      <a:endParaRPr lang="en-US" sz="1800" b="0" dirty="0">
                        <a:effectLst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626979056"/>
                  </a:ext>
                </a:extLst>
              </a:tr>
            </a:tbl>
          </a:graphicData>
        </a:graphic>
      </p:graphicFrame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826325BD-18EC-6B28-3EEA-DB7FE35EB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 err="1"/>
              <a:t>cout</a:t>
            </a:r>
            <a:r>
              <a:rPr lang="tr-TR" sz="2000" dirty="0"/>
              <a:t> nesnesi, </a:t>
            </a:r>
            <a:r>
              <a:rPr lang="tr-TR" sz="2000" dirty="0" err="1"/>
              <a:t>ostream</a:t>
            </a:r>
            <a:r>
              <a:rPr lang="tr-TR" sz="2000" dirty="0"/>
              <a:t> sınıfının bir örneğidir. </a:t>
            </a:r>
          </a:p>
          <a:p>
            <a:r>
              <a:rPr lang="tr-TR" sz="2000" dirty="0"/>
              <a:t>Konsola veri yazmak için kullanılır.</a:t>
            </a:r>
          </a:p>
          <a:p>
            <a:r>
              <a:rPr lang="tr-TR" sz="2000" dirty="0"/>
              <a:t>Bu nesnenin sahip olduğu davranışlar yanda verilmiştir.</a:t>
            </a:r>
          </a:p>
        </p:txBody>
      </p:sp>
    </p:spTree>
    <p:extLst>
      <p:ext uri="{BB962C8B-B14F-4D97-AF65-F5344CB8AC3E}">
        <p14:creationId xmlns:p14="http://schemas.microsoft.com/office/powerpoint/2010/main" val="285008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9A9428-1564-A00B-6FBF-EE01F87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COUT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49F0A9-37D8-2B3B-6B4F-EE12F29E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metin[] = "</a:t>
            </a:r>
            <a:r>
              <a:rPr lang="tr-TR" dirty="0" err="1">
                <a:latin typeface="Consolas" panose="020B0609020204030204" pitchFamily="49" charset="0"/>
              </a:rPr>
              <a:t>Hosgeldin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Ilhan</a:t>
            </a:r>
            <a:r>
              <a:rPr lang="tr-TR" dirty="0">
                <a:latin typeface="Consolas" panose="020B0609020204030204" pitchFamily="49" charset="0"/>
              </a:rPr>
              <a:t>!";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ch</a:t>
            </a:r>
            <a:r>
              <a:rPr lang="tr-TR" dirty="0">
                <a:latin typeface="Consolas" panose="020B0609020204030204" pitchFamily="49" charset="0"/>
              </a:rPr>
              <a:t> = '!';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cout.write</a:t>
            </a:r>
            <a:r>
              <a:rPr lang="tr-TR" dirty="0">
                <a:latin typeface="Consolas" panose="020B0609020204030204" pitchFamily="49" charset="0"/>
              </a:rPr>
              <a:t>(metin, 9);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cout.put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ch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04F48A6-2E14-866A-CED1-7BD81E2F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27723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6902</TotalTime>
  <Words>2808</Words>
  <Application>Microsoft Office PowerPoint</Application>
  <PresentationFormat>Geniş ekran</PresentationFormat>
  <Paragraphs>375</Paragraphs>
  <Slides>24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Consolas</vt:lpstr>
      <vt:lpstr>inherit</vt:lpstr>
      <vt:lpstr>Wingdings</vt:lpstr>
      <vt:lpstr>Wood Type</vt:lpstr>
      <vt:lpstr>C++ dili ile  NESNE yönelimli programlama</vt:lpstr>
      <vt:lpstr>akışlar (STREAMS)</vt:lpstr>
      <vt:lpstr>Standart akışlar</vt:lpstr>
      <vt:lpstr>1.CIN Giriş akışı (ıstream) NESNEsi</vt:lpstr>
      <vt:lpstr>ıstream NESNeleri ÜYE YÖNTEMLERİ</vt:lpstr>
      <vt:lpstr>CIN Örnek</vt:lpstr>
      <vt:lpstr>2.COUT ÇIKIŞ akışı (ostream) NESNESİ</vt:lpstr>
      <vt:lpstr>ostream NESNeleri ÜYE YÖNTEMLERİ</vt:lpstr>
      <vt:lpstr>COUT Örnek</vt:lpstr>
      <vt:lpstr>3.MANİPÜLATÖRLER</vt:lpstr>
      <vt:lpstr>Manipülatörler 1</vt:lpstr>
      <vt:lpstr>Manipülatörler 2</vt:lpstr>
      <vt:lpstr>COUT Örnek</vt:lpstr>
      <vt:lpstr>dosyalar</vt:lpstr>
      <vt:lpstr>DOSYA</vt:lpstr>
      <vt:lpstr>METİN DOSYASI OLUŞTURMA</vt:lpstr>
      <vt:lpstr>METİN DOSYASI OKUMA</vt:lpstr>
      <vt:lpstr>İKİLİ DOSYA OLUŞTURMA</vt:lpstr>
      <vt:lpstr>İKİLİ DOSYA OLUŞTURMA</vt:lpstr>
      <vt:lpstr>İKİLİ DOSYA OKUMA</vt:lpstr>
      <vt:lpstr>Dosya açma</vt:lpstr>
      <vt:lpstr>std::cerr Nesnesini Dosyaya Yönlendirme</vt:lpstr>
      <vt:lpstr>strIngstream Sınıfı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473</cp:revision>
  <dcterms:created xsi:type="dcterms:W3CDTF">2020-05-21T06:51:03Z</dcterms:created>
  <dcterms:modified xsi:type="dcterms:W3CDTF">2025-04-22T10:08:12Z</dcterms:modified>
</cp:coreProperties>
</file>