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90" r:id="rId3"/>
    <p:sldId id="355" r:id="rId4"/>
    <p:sldId id="260" r:id="rId5"/>
    <p:sldId id="391" r:id="rId6"/>
    <p:sldId id="392" r:id="rId7"/>
    <p:sldId id="393" r:id="rId8"/>
    <p:sldId id="394" r:id="rId9"/>
    <p:sldId id="395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vwR9UTAefDSZSgrgSTWe9wuXJ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B8D577-9A3A-45FC-BECC-0D7F935B6A57}">
  <a:tblStyle styleId="{CBB8D577-9A3A-45FC-BECC-0D7F935B6A57}" styleName="Table_0">
    <a:wholeTbl>
      <a:tcTxStyle b="off" i="off">
        <a:font>
          <a:latin typeface="Cambria"/>
          <a:ea typeface="Cambria"/>
          <a:cs typeface="Cambr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mbria"/>
          <a:ea typeface="Cambria"/>
          <a:cs typeface="Cambr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mbria"/>
          <a:ea typeface="Cambria"/>
          <a:cs typeface="Cambr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19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9575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71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1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8" name="Google Shape;28;p1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dt" idx="10"/>
          </p:nvPr>
        </p:nvSpPr>
        <p:spPr>
          <a:xfrm>
            <a:off x="8549640" y="6272784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ftr" idx="11"/>
          </p:nvPr>
        </p:nvSpPr>
        <p:spPr>
          <a:xfrm>
            <a:off x="238539" y="6272784"/>
            <a:ext cx="7824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1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6" name="Google Shape;46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1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4" name="Google Shape;54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Cambria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1052716" y="263905"/>
            <a:ext cx="10075531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1052716" y="1906835"/>
            <a:ext cx="10075531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1052716" y="401738"/>
            <a:ext cx="10075532" cy="1429227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8549640" y="1812267"/>
            <a:ext cx="3200400" cy="436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8549640" y="6272784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5" name="Google Shape;95;p1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1052716" y="263905"/>
            <a:ext cx="10075531" cy="80683"/>
          </a:xfrm>
          <a:prstGeom prst="rect">
            <a:avLst/>
          </a:prstGeom>
          <a:blipFill rotWithShape="1">
            <a:blip r:embed="rId1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1052716" y="1906835"/>
            <a:ext cx="10075531" cy="80683"/>
          </a:xfrm>
          <a:prstGeom prst="rect">
            <a:avLst/>
          </a:prstGeom>
          <a:blipFill rotWithShape="1">
            <a:blip r:embed="rId1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1052716" y="401738"/>
            <a:ext cx="10075532" cy="1429227"/>
          </a:xfrm>
          <a:prstGeom prst="rect">
            <a:avLst/>
          </a:prstGeom>
          <a:blipFill rotWithShape="1">
            <a:blip r:embed="rId1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  <a:defRPr sz="4800" b="0" i="0" u="none" strike="noStrike" cap="none"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grpSp>
        <p:nvGrpSpPr>
          <p:cNvPr id="17" name="Google Shape;17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Google Shape;18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 sz="8000" dirty="0"/>
              <a:t>C++ DİLİ İLE</a:t>
            </a:r>
            <a:br>
              <a:rPr lang="tr-TR" sz="8000" dirty="0"/>
            </a:br>
            <a:r>
              <a:rPr lang="tr-TR" sz="8000" dirty="0"/>
              <a:t>NESNE YÖNELİMLİ PROGRAMLAMA</a:t>
            </a:r>
            <a:endParaRPr sz="8000"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4E4A4A"/>
                </a:solidFill>
              </a:rPr>
              <a:t>İlhan ÖZKAN, Elektronik Yüksek Mühendisi</a:t>
            </a:r>
            <a:br>
              <a:rPr lang="tr-TR">
                <a:solidFill>
                  <a:srgbClr val="4E4A4A"/>
                </a:solidFill>
              </a:rPr>
            </a:br>
            <a:r>
              <a:rPr lang="tr-TR">
                <a:solidFill>
                  <a:srgbClr val="4E4A4A"/>
                </a:solidFill>
              </a:rPr>
              <a:t>Mayıs 2020</a:t>
            </a:r>
            <a:endParaRPr>
              <a:solidFill>
                <a:srgbClr val="4E4A4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/>
              <a:t>DINLEDIĞINIZ IÇIN TEŞEKKÜR EDERIM.</a:t>
            </a:r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7F7F7F"/>
                </a:solidFill>
              </a:rPr>
              <a:t>İlhan ÖZKAN, hoydabre@gmail.com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Elektronik Yüksek Mühendisi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Mayıs 2020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fonksiyonda bu veri yapılarını işleyen kontrol yapıları kodlanır.</a:t>
            </a:r>
            <a:br>
              <a:rPr lang="tr-TR" dirty="0">
                <a:highlight>
                  <a:srgbClr val="FFFF00"/>
                </a:highlight>
              </a:rPr>
            </a:br>
            <a:endParaRPr lang="tr-TR" dirty="0">
              <a:highlight>
                <a:srgbClr val="FFFF00"/>
              </a:highlight>
            </a:endParaRP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3191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C++ DİLİ C DİLİ ÜZERİNE EKLENTİ YAPILARAK GELİŞTİRİLMİŞTİR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Yapısal Programlamanın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ana fonksiyondan başlayarak fonksiyonların birbirlerini çağırmasıyla yapılır!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C++ dili açısından Nesne Yönelimli 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Ana fonksiyonda nesneler imal edilir ve birine </a:t>
            </a:r>
            <a:r>
              <a:rPr lang="tr-TR" dirty="0">
                <a:solidFill>
                  <a:srgbClr val="0070C0"/>
                </a:solidFill>
              </a:rPr>
              <a:t>ileti gönderilerek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message-passing</a:t>
            </a:r>
            <a:r>
              <a:rPr lang="tr-TR" dirty="0"/>
              <a:t>) program başlatılır.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Bir nesne başka nesneler imal edebilir. </a:t>
            </a:r>
            <a:endParaRPr lang="tr-TR" dirty="0">
              <a:solidFill>
                <a:srgbClr val="0070C0"/>
              </a:solidFill>
            </a:endParaRP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Nesnelerin </a:t>
            </a:r>
            <a:r>
              <a:rPr lang="tr-TR" dirty="0">
                <a:solidFill>
                  <a:srgbClr val="0070C0"/>
                </a:solidFill>
              </a:rPr>
              <a:t>davranışları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</a:t>
            </a:r>
            <a:r>
              <a:rPr lang="tr-TR" dirty="0"/>
              <a:t>), durumlarına göre farklılaşabilir. Her nesne durumuna göre farklı </a:t>
            </a:r>
            <a:r>
              <a:rPr lang="tr-TR" dirty="0">
                <a:solidFill>
                  <a:srgbClr val="0070C0"/>
                </a:solidFill>
              </a:rPr>
              <a:t>yöntem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method</a:t>
            </a:r>
            <a:r>
              <a:rPr lang="tr-TR" dirty="0"/>
              <a:t>) ile davranışını gösterir. 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imal edilmiş nesnelerin birbirine ileti göndermesiyle yapılır!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20E3037-5A60-4C0F-B5B0-FD5C9304AB6E}"/>
              </a:ext>
            </a:extLst>
          </p:cNvPr>
          <p:cNvSpPr/>
          <p:nvPr/>
        </p:nvSpPr>
        <p:spPr>
          <a:xfrm rot="19152993">
            <a:off x="3258348" y="2521058"/>
            <a:ext cx="567225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Nesne Yönelimli Programlamada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Yöntemler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method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Yapısal Programlamadaki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gibi tanımlanırlar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tr-TR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 dirty="0"/>
              <a:t>İSİM UZAYLARI</a:t>
            </a:r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800" dirty="0"/>
              <a:t>İsim uzayları (namespace), değişkenleri, metotları ve sınıfları bir isim altında toplayabileceğimiz bir tanımlamadır. </a:t>
            </a:r>
            <a:endParaRPr sz="18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54D9E4D-3975-4036-9764-8F0C4FE02D8B}"/>
              </a:ext>
            </a:extLst>
          </p:cNvPr>
          <p:cNvSpPr txBox="1"/>
          <p:nvPr/>
        </p:nvSpPr>
        <p:spPr>
          <a:xfrm>
            <a:off x="294475" y="352839"/>
            <a:ext cx="780730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&lt;iostream&gt;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std;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std::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kullanmamak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endParaRPr lang="tr-TR" sz="140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40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birinci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birinci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kimlikli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uzayı</a:t>
            </a:r>
            <a:endParaRPr lang="tr-TR" sz="140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tamsayi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=100;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Birinci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uzayındaki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tamsayi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değişkeni</a:t>
            </a:r>
            <a:endParaRPr lang="tr-TR" sz="140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void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fonksiyon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Birinci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isim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uzayındaki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fonksiyon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." &lt;&lt;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ikinci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ikinci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kimlikli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uzayı</a:t>
            </a:r>
            <a:endParaRPr lang="tr-TR" sz="140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tamsayi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=200;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ikinci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uzayındaki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tamsayi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değişkeni</a:t>
            </a:r>
            <a:endParaRPr lang="tr-TR" sz="140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void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fonksiyon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İkinci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isim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uzayındaki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fonksiyon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." &lt;&lt;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birinci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birinci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kullanmamak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endParaRPr lang="tr-TR" sz="140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main () {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fonksiyon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birinci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uzayındaki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fonksiyon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çağrılır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140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tamsayi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ikinci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fonksiyon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tr-TR" sz="1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ikinci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tamsayi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 dirty="0"/>
              <a:t>Bağımlı Argüman Arama</a:t>
            </a:r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800" dirty="0"/>
              <a:t>Açık bir ad alanı niteleyicisi olmadan bir işlevi çağırırken, derleyici, o işlevin parametre türlerinden biri de o ad alanındaysa, bir ad alanı içindeki bir işlevi çağırmayı seçebilir. bağımlı argüman arama (argument </a:t>
            </a:r>
            <a:r>
              <a:rPr lang="tr-TR" sz="1800" dirty="0" err="1"/>
              <a:t>dependent</a:t>
            </a:r>
            <a:r>
              <a:rPr lang="tr-TR" sz="1800" dirty="0"/>
              <a:t> lookup- ADL)</a:t>
            </a:r>
            <a:endParaRPr sz="18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54D9E4D-3975-4036-9764-8F0C4FE02D8B}"/>
              </a:ext>
            </a:extLst>
          </p:cNvPr>
          <p:cNvSpPr txBox="1"/>
          <p:nvPr/>
        </p:nvSpPr>
        <p:spPr>
          <a:xfrm>
            <a:off x="294475" y="352839"/>
            <a:ext cx="780730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 Test</a:t>
            </a:r>
          </a:p>
          <a:p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int </a:t>
            </a:r>
            <a:r>
              <a:rPr lang="tr-TR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 i);</a:t>
            </a:r>
          </a:p>
          <a:p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tr-TR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AClass</a:t>
            </a:r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{...};</a:t>
            </a:r>
          </a:p>
          <a:p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int func2(const </a:t>
            </a:r>
            <a:r>
              <a:rPr lang="tr-TR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AClass</a:t>
            </a:r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&amp;data);</a:t>
            </a:r>
          </a:p>
          <a:p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tr-TR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//...</a:t>
            </a:r>
          </a:p>
          <a:p>
            <a:r>
              <a:rPr lang="tr-TR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//Hata alınır. Hangi İsim Uzayından olduğu belli değil.</a:t>
            </a:r>
          </a:p>
          <a:p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Test::</a:t>
            </a:r>
            <a:r>
              <a:rPr lang="tr-TR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AClass</a:t>
            </a:r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data;</a:t>
            </a:r>
          </a:p>
          <a:p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func2(data);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//Hata alınmaz. Kullandığı argümana göre isim uzayı belli.</a:t>
            </a:r>
          </a:p>
        </p:txBody>
      </p:sp>
    </p:spTree>
    <p:extLst>
      <p:ext uri="{BB962C8B-B14F-4D97-AF65-F5344CB8AC3E}">
        <p14:creationId xmlns:p14="http://schemas.microsoft.com/office/powerpoint/2010/main" val="31210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 dirty="0"/>
              <a:t>İsim Uzayı Genişletme</a:t>
            </a:r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endParaRPr sz="18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54D9E4D-3975-4036-9764-8F0C4FE02D8B}"/>
              </a:ext>
            </a:extLst>
          </p:cNvPr>
          <p:cNvSpPr txBox="1"/>
          <p:nvPr/>
        </p:nvSpPr>
        <p:spPr>
          <a:xfrm>
            <a:off x="294475" y="352839"/>
            <a:ext cx="78073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 Test</a:t>
            </a:r>
          </a:p>
          <a:p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tr-TR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fonk1() {}</a:t>
            </a:r>
          </a:p>
          <a:p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tr-TR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//arada başka kodlar yer alabilir</a:t>
            </a:r>
          </a:p>
          <a:p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 Test</a:t>
            </a:r>
          </a:p>
          <a:p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tr-TR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fonk2() {}</a:t>
            </a:r>
          </a:p>
          <a:p>
            <a:r>
              <a:rPr lang="tr-TR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761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BD5FC-6037-4843-A624-6E9380B0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using</a:t>
            </a:r>
            <a:r>
              <a:rPr lang="tr-TR" dirty="0"/>
              <a:t> Anahtar Kelimesi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AE469CC-14EA-4DEE-8FCA-C5D5CE8F9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CC"/>
                </a:solidFill>
                <a:latin typeface="Consolas" panose="020B0609020204030204" pitchFamily="49" charset="0"/>
              </a:rPr>
              <a:t>namespace</a:t>
            </a:r>
            <a:r>
              <a:rPr lang="tr-TR" dirty="0">
                <a:latin typeface="Consolas" panose="020B0609020204030204" pitchFamily="49" charset="0"/>
              </a:rPr>
              <a:t> 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CC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func</a:t>
            </a:r>
            <a:r>
              <a:rPr lang="tr-TR" dirty="0">
                <a:latin typeface="Consolas" panose="020B0609020204030204" pitchFamily="49" charset="0"/>
              </a:rPr>
              <a:t>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CC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func2()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Test::func2();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/*kapsam çözümleme işleci kullanarak istediğimiz üyeyi kullanabiliriz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CC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CC"/>
                </a:solidFill>
                <a:latin typeface="Consolas" panose="020B0609020204030204" pitchFamily="49" charset="0"/>
              </a:rPr>
              <a:t>namespace</a:t>
            </a:r>
            <a:r>
              <a:rPr lang="tr-TR" dirty="0">
                <a:latin typeface="Consolas" panose="020B0609020204030204" pitchFamily="49" charset="0"/>
              </a:rPr>
              <a:t> Test;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/*Test isim uzayını projemize dahil ediyoruz. Artık kapsam çözümleme işlecini kullanmamıza gerek kalmaz.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func</a:t>
            </a:r>
            <a:r>
              <a:rPr lang="tr-TR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func2();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B47EC1C-A84C-4526-90A9-22875DAD55D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940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BD5FC-6037-4843-A624-6E9380B0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Numaralandırma Sınıfı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AE469CC-14EA-4DEE-8FCA-C5D5CE8F9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enum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class</a:t>
            </a:r>
            <a:r>
              <a:rPr lang="tr-TR" dirty="0">
                <a:latin typeface="Consolas" panose="020B0609020204030204" pitchFamily="49" charset="0"/>
              </a:rPr>
              <a:t> Durum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OK = 0,     // 0 : Tamsayı olduğu varsayılır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Hata = 1,   //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Uyarı = 2   //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enum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class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cinsiyetKodu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:char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ERKEK = 'E',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KADIN = 'K',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BELIRSIZ = 'B'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B47EC1C-A84C-4526-90A9-22875DAD55D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tr-TR" sz="2400" dirty="0"/>
              <a:t>numaralandırma sınıfı (enumaration </a:t>
            </a:r>
            <a:r>
              <a:rPr lang="tr-TR" sz="2400" dirty="0" err="1"/>
              <a:t>class</a:t>
            </a:r>
            <a:r>
              <a:rPr lang="tr-TR" sz="2400" dirty="0"/>
              <a:t>), bir grup tamsayılardan oluşan (integral) değişmezden (literal) oluşan numaralandırılmış kullanıcı tanımlı bir veri tipidir. </a:t>
            </a:r>
          </a:p>
        </p:txBody>
      </p:sp>
    </p:spTree>
    <p:extLst>
      <p:ext uri="{BB962C8B-B14F-4D97-AF65-F5344CB8AC3E}">
        <p14:creationId xmlns:p14="http://schemas.microsoft.com/office/powerpoint/2010/main" val="174816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BD5FC-6037-4843-A624-6E9380B0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Numaralandırma Sınıfı Nasıl Kullanılır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AE469CC-14EA-4DEE-8FCA-C5D5CE8F9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iostream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latin typeface="Consolas" panose="020B0609020204030204" pitchFamily="49" charset="0"/>
              </a:rPr>
              <a:t> namespace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enum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cinsiyetKodu:char</a:t>
            </a:r>
            <a:r>
              <a:rPr lang="tr-TR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ERKEK = 'E',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KADIN = 'K',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BELIRSIZ = 'B'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ogrenci</a:t>
            </a:r>
            <a:r>
              <a:rPr lang="tr-TR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unsigned</a:t>
            </a:r>
            <a:r>
              <a:rPr lang="tr-TR" sz="1400" dirty="0">
                <a:latin typeface="Consolas" panose="020B0609020204030204" pitchFamily="49" charset="0"/>
              </a:rPr>
              <a:t> yas;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</a:t>
            </a: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latin typeface="Consolas" panose="020B0609020204030204" pitchFamily="49" charset="0"/>
              </a:rPr>
              <a:t> cinsiyet;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</a:t>
            </a: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kilo;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unsigned</a:t>
            </a:r>
            <a:r>
              <a:rPr lang="tr-TR" sz="1400" dirty="0">
                <a:latin typeface="Consolas" panose="020B0609020204030204" pitchFamily="49" charset="0"/>
              </a:rPr>
              <a:t> boy;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} ogrenci1;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ogrenci1.yas=19;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ogrenci1.cinsiyet=</a:t>
            </a:r>
            <a:r>
              <a:rPr lang="tr-T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static_cast</a:t>
            </a:r>
            <a:r>
              <a:rPr lang="tr-TR" sz="1400" dirty="0"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latin typeface="Consolas" panose="020B0609020204030204" pitchFamily="49" charset="0"/>
              </a:rPr>
              <a:t>&gt;(</a:t>
            </a:r>
            <a:r>
              <a:rPr lang="tr-T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cinsiyetKodu</a:t>
            </a:r>
            <a:r>
              <a:rPr lang="tr-TR" sz="1400" dirty="0">
                <a:solidFill>
                  <a:srgbClr val="C00000"/>
                </a:solidFill>
                <a:latin typeface="Consolas" panose="020B0609020204030204" pitchFamily="49" charset="0"/>
              </a:rPr>
              <a:t>::ERKEK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ogrenci1.kilo=75.5;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ogrenci1.boy=180;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"Öğrenci1'in:"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 &lt;&lt; "yaşı:" &lt;&lt; ogrenci1.yas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&lt;&lt; ", cinsiyeti: " &lt;&lt;ogrenci1.cinsiyet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&lt;&lt; ", kilosu:" &lt;&lt; ogrenci1.kilo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&lt;&lt; ", boyu:" &lt;&lt; ogrenci1.boy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ogrenci</a:t>
            </a:r>
            <a:r>
              <a:rPr lang="tr-TR" sz="1400" dirty="0">
                <a:latin typeface="Consolas" panose="020B0609020204030204" pitchFamily="49" charset="0"/>
              </a:rPr>
              <a:t> ogrenci2=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         </a:t>
            </a:r>
            <a:r>
              <a:rPr lang="tr-T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static_cast</a:t>
            </a:r>
            <a:r>
              <a:rPr lang="tr-TR" sz="1400" dirty="0"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latin typeface="Consolas" panose="020B0609020204030204" pitchFamily="49" charset="0"/>
              </a:rPr>
              <a:t>&gt;(</a:t>
            </a:r>
            <a:r>
              <a:rPr lang="tr-T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cinsiyetKodu</a:t>
            </a:r>
            <a:r>
              <a:rPr lang="tr-TR" sz="1400" dirty="0">
                <a:solidFill>
                  <a:srgbClr val="C00000"/>
                </a:solidFill>
                <a:latin typeface="Consolas" panose="020B0609020204030204" pitchFamily="49" charset="0"/>
              </a:rPr>
              <a:t>::KADIN</a:t>
            </a:r>
            <a:r>
              <a:rPr lang="tr-TR" sz="1400" dirty="0">
                <a:latin typeface="Consolas" panose="020B0609020204030204" pitchFamily="49" charset="0"/>
              </a:rPr>
              <a:t>),55.0,165};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"Öğrenci 2'nin:"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 &lt;&lt; "yaşı:" &lt;&lt; ogrenci2.yas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&lt;&lt; ", cinsiyeti: " &lt;&lt; ogrenci2.cinsiyet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&lt;&lt; ", kilosu:" &lt;&lt; ogrenci2.kilo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&lt;&lt; ", boyu:" &lt;&lt; ogrenci2.boy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B47EC1C-A84C-4526-90A9-22875DAD55D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0" indent="0"/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176681853"/>
      </p:ext>
    </p:extLst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986</Words>
  <Application>Microsoft Office PowerPoint</Application>
  <PresentationFormat>Geniş ekran</PresentationFormat>
  <Paragraphs>145</Paragraphs>
  <Slides>10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Consolas</vt:lpstr>
      <vt:lpstr>Noto Sans Symbols</vt:lpstr>
      <vt:lpstr>Wood Type</vt:lpstr>
      <vt:lpstr>C++ DİLİ İLE NESNE YÖNELİMLİ PROGRAMLAMA</vt:lpstr>
      <vt:lpstr>yapısal (structural) programlama nedir?</vt:lpstr>
      <vt:lpstr>C++ DİLİ C DİLİ ÜZERİNE EKLENTİ YAPILARAK GELİŞTİRİLMİŞTİR</vt:lpstr>
      <vt:lpstr>İSİM UZAYLARI</vt:lpstr>
      <vt:lpstr>Bağımlı Argüman Arama</vt:lpstr>
      <vt:lpstr>İsim Uzayı Genişletme</vt:lpstr>
      <vt:lpstr>using Anahtar Kelimesi</vt:lpstr>
      <vt:lpstr>Numaralandırma Sınıfı</vt:lpstr>
      <vt:lpstr>Numaralandırma Sınıfı Nasıl Kullanılır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DILI ILE  YAPISAL PROGRAMLAMA</dc:title>
  <dc:creator>İlhan ÖZKAN</dc:creator>
  <cp:lastModifiedBy>İlhan ÖZKAN</cp:lastModifiedBy>
  <cp:revision>6</cp:revision>
  <dcterms:created xsi:type="dcterms:W3CDTF">2020-05-21T06:51:03Z</dcterms:created>
  <dcterms:modified xsi:type="dcterms:W3CDTF">2025-04-21T06:31:27Z</dcterms:modified>
</cp:coreProperties>
</file>