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86" r:id="rId3"/>
    <p:sldId id="355" r:id="rId4"/>
    <p:sldId id="258" r:id="rId5"/>
    <p:sldId id="259" r:id="rId6"/>
    <p:sldId id="260" r:id="rId7"/>
    <p:sldId id="356" r:id="rId8"/>
    <p:sldId id="357" r:id="rId9"/>
    <p:sldId id="358" r:id="rId10"/>
    <p:sldId id="359" r:id="rId11"/>
    <p:sldId id="360" r:id="rId12"/>
    <p:sldId id="262" r:id="rId13"/>
    <p:sldId id="362" r:id="rId14"/>
    <p:sldId id="361" r:id="rId15"/>
    <p:sldId id="363" r:id="rId16"/>
    <p:sldId id="364" r:id="rId17"/>
    <p:sldId id="264"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vwR9UTAefDSZSgrgSTWe9wuXJu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B8D577-9A3A-45FC-BECC-0D7F935B6A57}">
  <a:tblStyle styleId="{CBB8D577-9A3A-45FC-BECC-0D7F935B6A57}" styleName="Table_0">
    <a:wholeTbl>
      <a:tcTxStyle b="off" i="off">
        <a:font>
          <a:latin typeface="Cambria"/>
          <a:ea typeface="Cambria"/>
          <a:cs typeface="Cambr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a:tcStyle>
        <a:tcBdr/>
        <a:fill>
          <a:solidFill>
            <a:srgbClr val="EFCECA"/>
          </a:solidFill>
        </a:fill>
      </a:tcStyle>
    </a:band1H>
    <a:band2H>
      <a:tcTxStyle/>
      <a:tcStyle>
        <a:tcBdr/>
      </a:tcStyle>
    </a:band2H>
    <a:band1V>
      <a:tcTxStyle/>
      <a:tcStyle>
        <a:tcBdr/>
        <a:fill>
          <a:solidFill>
            <a:srgbClr val="EFCECA"/>
          </a:solidFill>
        </a:fill>
      </a:tcStyle>
    </a:band1V>
    <a:band2V>
      <a:tcTxStyle/>
      <a:tcStyle>
        <a:tcBdr/>
      </a:tcStyle>
    </a:band2V>
    <a:lastCol>
      <a:tcTxStyle b="on" i="off">
        <a:font>
          <a:latin typeface="Cambria"/>
          <a:ea typeface="Cambria"/>
          <a:cs typeface="Cambria"/>
        </a:font>
        <a:schemeClr val="lt1"/>
      </a:tcTxStyle>
      <a:tcStyle>
        <a:tcBdr/>
        <a:fill>
          <a:solidFill>
            <a:schemeClr val="accent1"/>
          </a:solidFill>
        </a:fill>
      </a:tcStyle>
    </a:lastCol>
    <a:firstCol>
      <a:tcTxStyle b="on" i="off">
        <a:font>
          <a:latin typeface="Cambria"/>
          <a:ea typeface="Cambria"/>
          <a:cs typeface="Cambria"/>
        </a:font>
        <a:schemeClr val="lt1"/>
      </a:tcTxStyle>
      <a:tcStyle>
        <a:tcBdr/>
        <a:fill>
          <a:solidFill>
            <a:schemeClr val="accent1"/>
          </a:solidFill>
        </a:fill>
      </a:tcStyle>
    </a:firstCol>
    <a:lastRow>
      <a:tcTxStyle b="on" i="off">
        <a:font>
          <a:latin typeface="Cambria"/>
          <a:ea typeface="Cambria"/>
          <a:cs typeface="Cambr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mbria"/>
          <a:ea typeface="Cambria"/>
          <a:cs typeface="Cambr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1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3331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398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607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83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6576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098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2</a:t>
            </a:fld>
            <a:endParaRPr lang="tr-TR"/>
          </a:p>
        </p:txBody>
      </p:sp>
    </p:spTree>
    <p:extLst>
      <p:ext uri="{BB962C8B-B14F-4D97-AF65-F5344CB8AC3E}">
        <p14:creationId xmlns:p14="http://schemas.microsoft.com/office/powerpoint/2010/main" val="146023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3</a:t>
            </a:fld>
            <a:endParaRPr lang="tr-TR"/>
          </a:p>
        </p:txBody>
      </p:sp>
    </p:spTree>
    <p:extLst>
      <p:ext uri="{BB962C8B-B14F-4D97-AF65-F5344CB8AC3E}">
        <p14:creationId xmlns:p14="http://schemas.microsoft.com/office/powerpoint/2010/main" val="3526193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extLst>
      <p:ext uri="{BB962C8B-B14F-4D97-AF65-F5344CB8AC3E}">
        <p14:creationId xmlns:p14="http://schemas.microsoft.com/office/powerpoint/2010/main" val="211131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198373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extLst>
      <p:ext uri="{BB962C8B-B14F-4D97-AF65-F5344CB8AC3E}">
        <p14:creationId xmlns:p14="http://schemas.microsoft.com/office/powerpoint/2010/main" val="10577945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11"/>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1"/>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Cambria"/>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1"/>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25" name="Google Shape;25;p11"/>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7" name="Google Shape;27;p11"/>
          <p:cNvGrpSpPr/>
          <p:nvPr/>
        </p:nvGrpSpPr>
        <p:grpSpPr>
          <a:xfrm>
            <a:off x="897399" y="2325848"/>
            <a:ext cx="1080904" cy="1080902"/>
            <a:chOff x="9685338" y="4460675"/>
            <a:chExt cx="1080904" cy="1080902"/>
          </a:xfrm>
        </p:grpSpPr>
        <p:sp>
          <p:nvSpPr>
            <p:cNvPr id="28" name="Google Shape;28;p11"/>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1"/>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11"/>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0"/>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2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4" name="Google Shape;34;p12"/>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5" name="Google Shape;35;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38"/>
        <p:cNvGrpSpPr/>
        <p:nvPr/>
      </p:nvGrpSpPr>
      <p:grpSpPr>
        <a:xfrm>
          <a:off x="0" y="0"/>
          <a:ext cx="0" cy="0"/>
          <a:chOff x="0" y="0"/>
          <a:chExt cx="0" cy="0"/>
        </a:xfrm>
      </p:grpSpPr>
      <p:sp>
        <p:nvSpPr>
          <p:cNvPr id="39" name="Google Shape;39;p13"/>
          <p:cNvSpPr/>
          <p:nvPr/>
        </p:nvSpPr>
        <p:spPr>
          <a:xfrm>
            <a:off x="8343497"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3"/>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3"/>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2" name="Google Shape;42;p13"/>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43" name="Google Shape;43;p13"/>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ftr" idx="11"/>
          </p:nvPr>
        </p:nvSpPr>
        <p:spPr>
          <a:xfrm>
            <a:off x="238539" y="6272784"/>
            <a:ext cx="78244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5" name="Google Shape;45;p13"/>
          <p:cNvGrpSpPr/>
          <p:nvPr/>
        </p:nvGrpSpPr>
        <p:grpSpPr>
          <a:xfrm>
            <a:off x="11401725" y="6229681"/>
            <a:ext cx="457200" cy="457200"/>
            <a:chOff x="11361456" y="6195813"/>
            <a:chExt cx="548640" cy="548640"/>
          </a:xfrm>
        </p:grpSpPr>
        <p:sp>
          <p:nvSpPr>
            <p:cNvPr id="46" name="Google Shape;46;p13"/>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1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9"/>
        <p:cNvGrpSpPr/>
        <p:nvPr/>
      </p:nvGrpSpPr>
      <p:grpSpPr>
        <a:xfrm>
          <a:off x="0" y="0"/>
          <a:ext cx="0" cy="0"/>
          <a:chOff x="0" y="0"/>
          <a:chExt cx="0" cy="0"/>
        </a:xfrm>
      </p:grpSpPr>
      <p:sp>
        <p:nvSpPr>
          <p:cNvPr id="50" name="Google Shape;50;p14"/>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4"/>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4"/>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14"/>
          <p:cNvGrpSpPr/>
          <p:nvPr/>
        </p:nvGrpSpPr>
        <p:grpSpPr>
          <a:xfrm>
            <a:off x="9649215" y="4068923"/>
            <a:ext cx="1080904" cy="1080902"/>
            <a:chOff x="9685338" y="4460675"/>
            <a:chExt cx="1080904" cy="1080902"/>
          </a:xfrm>
        </p:grpSpPr>
        <p:sp>
          <p:nvSpPr>
            <p:cNvPr id="54" name="Google Shape;54;p1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14"/>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7200"/>
              <a:buFont typeface="Cambria"/>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4"/>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58" name="Google Shape;58;p1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1"/>
        <p:cNvGrpSpPr/>
        <p:nvPr/>
      </p:nvGrpSpPr>
      <p:grpSpPr>
        <a:xfrm>
          <a:off x="0" y="0"/>
          <a:ext cx="0" cy="0"/>
          <a:chOff x="0" y="0"/>
          <a:chExt cx="0" cy="0"/>
        </a:xfrm>
      </p:grpSpPr>
      <p:sp>
        <p:nvSpPr>
          <p:cNvPr id="62" name="Google Shape;62;p15"/>
          <p:cNvSpPr/>
          <p:nvPr/>
        </p:nvSpPr>
        <p:spPr>
          <a:xfrm>
            <a:off x="1052716" y="263905"/>
            <a:ext cx="10075531"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1052716" y="1906835"/>
            <a:ext cx="10075531"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1052716" y="401738"/>
            <a:ext cx="10075532" cy="1429227"/>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000"/>
              <a:buFont typeface="Cambri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67" name="Google Shape;67;p1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3" name="Google Shape;73;p1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4" name="Google Shape;74;p1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5" name="Google Shape;75;p1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6" name="Google Shape;76;p1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8"/>
        <p:cNvGrpSpPr/>
        <p:nvPr/>
      </p:nvGrpSpPr>
      <p:grpSpPr>
        <a:xfrm>
          <a:off x="0" y="0"/>
          <a:ext cx="0" cy="0"/>
          <a:chOff x="0" y="0"/>
          <a:chExt cx="0" cy="0"/>
        </a:xfrm>
      </p:grpSpPr>
      <p:sp>
        <p:nvSpPr>
          <p:cNvPr id="89" name="Google Shape;89;p1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9"/>
          <p:cNvSpPr txBox="1">
            <a:spLocks noGrp="1"/>
          </p:cNvSpPr>
          <p:nvPr>
            <p:ph type="title"/>
          </p:nvPr>
        </p:nvSpPr>
        <p:spPr>
          <a:xfrm>
            <a:off x="8549640" y="342900"/>
            <a:ext cx="3200400" cy="14262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9"/>
          <p:cNvSpPr>
            <a:spLocks noGrp="1"/>
          </p:cNvSpPr>
          <p:nvPr>
            <p:ph type="pic" idx="2"/>
          </p:nvPr>
        </p:nvSpPr>
        <p:spPr>
          <a:xfrm>
            <a:off x="0" y="0"/>
            <a:ext cx="8303740" cy="6858000"/>
          </a:xfrm>
          <a:prstGeom prst="rect">
            <a:avLst/>
          </a:prstGeom>
          <a:solidFill>
            <a:srgbClr val="E1DFDF"/>
          </a:solidFill>
          <a:ln>
            <a:noFill/>
          </a:ln>
        </p:spPr>
      </p:sp>
      <p:sp>
        <p:nvSpPr>
          <p:cNvPr id="92" name="Google Shape;92;p19"/>
          <p:cNvSpPr txBox="1">
            <a:spLocks noGrp="1"/>
          </p:cNvSpPr>
          <p:nvPr>
            <p:ph type="body" idx="1"/>
          </p:nvPr>
        </p:nvSpPr>
        <p:spPr>
          <a:xfrm>
            <a:off x="8549640" y="1812267"/>
            <a:ext cx="3200400" cy="436844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93" name="Google Shape;93;p19"/>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94" name="Google Shape;94;p19"/>
          <p:cNvGrpSpPr/>
          <p:nvPr/>
        </p:nvGrpSpPr>
        <p:grpSpPr>
          <a:xfrm>
            <a:off x="11401725" y="6229681"/>
            <a:ext cx="457200" cy="457200"/>
            <a:chOff x="11361456" y="6195813"/>
            <a:chExt cx="548640" cy="548640"/>
          </a:xfrm>
        </p:grpSpPr>
        <p:sp>
          <p:nvSpPr>
            <p:cNvPr id="95" name="Google Shape;95;p1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p:nvPr/>
        </p:nvSpPr>
        <p:spPr>
          <a:xfrm>
            <a:off x="1052716" y="263905"/>
            <a:ext cx="10075531" cy="80683"/>
          </a:xfrm>
          <a:prstGeom prst="rect">
            <a:avLst/>
          </a:prstGeom>
          <a:blipFill rotWithShape="1">
            <a:blip r:embed="rId1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0"/>
          <p:cNvSpPr/>
          <p:nvPr/>
        </p:nvSpPr>
        <p:spPr>
          <a:xfrm>
            <a:off x="1052716" y="1906835"/>
            <a:ext cx="10075531" cy="80683"/>
          </a:xfrm>
          <a:prstGeom prst="rect">
            <a:avLst/>
          </a:prstGeom>
          <a:blipFill rotWithShape="1">
            <a:blip r:embed="rId1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1052716" y="401738"/>
            <a:ext cx="10075532" cy="1429227"/>
          </a:xfrm>
          <a:prstGeom prst="rect">
            <a:avLst/>
          </a:prstGeom>
          <a:blipFill rotWithShape="1">
            <a:blip r:embed="rId1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0"/>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4800"/>
              <a:buFont typeface="Cambria"/>
              <a:buNone/>
              <a:defRPr sz="4800" b="0" i="0" u="none" strike="noStrike" cap="non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Cambria"/>
                <a:ea typeface="Cambria"/>
                <a:cs typeface="Cambria"/>
                <a:sym typeface="Cambria"/>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Cambria"/>
                <a:ea typeface="Cambria"/>
                <a:cs typeface="Cambria"/>
                <a:sym typeface="Cambria"/>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9pPr>
          </a:lstStyle>
          <a:p>
            <a:endParaRPr/>
          </a:p>
        </p:txBody>
      </p:sp>
      <p:sp>
        <p:nvSpPr>
          <p:cNvPr id="15" name="Google Shape;15;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6" name="Google Shape;16;p1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grpSp>
        <p:nvGrpSpPr>
          <p:cNvPr id="17" name="Google Shape;17;p10"/>
          <p:cNvGrpSpPr/>
          <p:nvPr/>
        </p:nvGrpSpPr>
        <p:grpSpPr>
          <a:xfrm>
            <a:off x="11401725" y="6229681"/>
            <a:ext cx="457200" cy="457200"/>
            <a:chOff x="11361456" y="6195813"/>
            <a:chExt cx="548640" cy="548640"/>
          </a:xfrm>
        </p:grpSpPr>
        <p:sp>
          <p:nvSpPr>
            <p:cNvPr id="18" name="Google Shape;18;p10"/>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ambria"/>
                <a:ea typeface="Cambria"/>
                <a:cs typeface="Cambria"/>
                <a:sym typeface="Cambria"/>
              </a:defRPr>
            </a:lvl1pPr>
            <a:lvl2pPr marL="0" marR="0" lvl="1" indent="0" algn="ctr" rtl="0">
              <a:spcBef>
                <a:spcPts val="0"/>
              </a:spcBef>
              <a:buNone/>
              <a:defRPr sz="1400" b="1" i="0" u="none" strike="noStrike" cap="none">
                <a:solidFill>
                  <a:srgbClr val="FFFFFF"/>
                </a:solidFill>
                <a:latin typeface="Cambria"/>
                <a:ea typeface="Cambria"/>
                <a:cs typeface="Cambria"/>
                <a:sym typeface="Cambria"/>
              </a:defRPr>
            </a:lvl2pPr>
            <a:lvl3pPr marL="0" marR="0" lvl="2" indent="0" algn="ctr" rtl="0">
              <a:spcBef>
                <a:spcPts val="0"/>
              </a:spcBef>
              <a:buNone/>
              <a:defRPr sz="1400" b="1" i="0" u="none" strike="noStrike" cap="none">
                <a:solidFill>
                  <a:srgbClr val="FFFFFF"/>
                </a:solidFill>
                <a:latin typeface="Cambria"/>
                <a:ea typeface="Cambria"/>
                <a:cs typeface="Cambria"/>
                <a:sym typeface="Cambria"/>
              </a:defRPr>
            </a:lvl3pPr>
            <a:lvl4pPr marL="0" marR="0" lvl="3" indent="0" algn="ctr" rtl="0">
              <a:spcBef>
                <a:spcPts val="0"/>
              </a:spcBef>
              <a:buNone/>
              <a:defRPr sz="1400" b="1" i="0" u="none" strike="noStrike" cap="none">
                <a:solidFill>
                  <a:srgbClr val="FFFFFF"/>
                </a:solidFill>
                <a:latin typeface="Cambria"/>
                <a:ea typeface="Cambria"/>
                <a:cs typeface="Cambria"/>
                <a:sym typeface="Cambria"/>
              </a:defRPr>
            </a:lvl4pPr>
            <a:lvl5pPr marL="0" marR="0" lvl="4" indent="0" algn="ctr" rtl="0">
              <a:spcBef>
                <a:spcPts val="0"/>
              </a:spcBef>
              <a:buNone/>
              <a:defRPr sz="1400" b="1" i="0" u="none" strike="noStrike" cap="none">
                <a:solidFill>
                  <a:srgbClr val="FFFFFF"/>
                </a:solidFill>
                <a:latin typeface="Cambria"/>
                <a:ea typeface="Cambria"/>
                <a:cs typeface="Cambria"/>
                <a:sym typeface="Cambria"/>
              </a:defRPr>
            </a:lvl5pPr>
            <a:lvl6pPr marL="0" marR="0" lvl="5" indent="0" algn="ctr" rtl="0">
              <a:spcBef>
                <a:spcPts val="0"/>
              </a:spcBef>
              <a:buNone/>
              <a:defRPr sz="1400" b="1" i="0" u="none" strike="noStrike" cap="none">
                <a:solidFill>
                  <a:srgbClr val="FFFFFF"/>
                </a:solidFill>
                <a:latin typeface="Cambria"/>
                <a:ea typeface="Cambria"/>
                <a:cs typeface="Cambria"/>
                <a:sym typeface="Cambria"/>
              </a:defRPr>
            </a:lvl6pPr>
            <a:lvl7pPr marL="0" marR="0" lvl="6" indent="0" algn="ctr" rtl="0">
              <a:spcBef>
                <a:spcPts val="0"/>
              </a:spcBef>
              <a:buNone/>
              <a:defRPr sz="1400" b="1" i="0" u="none" strike="noStrike" cap="none">
                <a:solidFill>
                  <a:srgbClr val="FFFFFF"/>
                </a:solidFill>
                <a:latin typeface="Cambria"/>
                <a:ea typeface="Cambria"/>
                <a:cs typeface="Cambria"/>
                <a:sym typeface="Cambria"/>
              </a:defRPr>
            </a:lvl7pPr>
            <a:lvl8pPr marL="0" marR="0" lvl="7" indent="0" algn="ctr" rtl="0">
              <a:spcBef>
                <a:spcPts val="0"/>
              </a:spcBef>
              <a:buNone/>
              <a:defRPr sz="1400" b="1" i="0" u="none" strike="noStrike" cap="none">
                <a:solidFill>
                  <a:srgbClr val="FFFFFF"/>
                </a:solidFill>
                <a:latin typeface="Cambria"/>
                <a:ea typeface="Cambria"/>
                <a:cs typeface="Cambria"/>
                <a:sym typeface="Cambria"/>
              </a:defRPr>
            </a:lvl8pPr>
            <a:lvl9pPr marL="0" marR="0" lvl="8" indent="0" algn="ctr" rtl="0">
              <a:spcBef>
                <a:spcPts val="0"/>
              </a:spcBef>
              <a:buNone/>
              <a:defRPr sz="14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sz="8000" dirty="0"/>
              <a:t>C++ DİLİ İLE</a:t>
            </a:r>
            <a:br>
              <a:rPr lang="tr-TR" sz="8000" dirty="0"/>
            </a:br>
            <a:r>
              <a:rPr lang="tr-TR" sz="8000" dirty="0"/>
              <a:t>NESNE YÖNELİMLİ PROGRAMLAMA</a:t>
            </a:r>
            <a:endParaRPr sz="8000" dirty="0"/>
          </a:p>
        </p:txBody>
      </p:sp>
      <p:sp>
        <p:nvSpPr>
          <p:cNvPr id="109" name="Google Shape;109;p1"/>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00"/>
              <a:buNone/>
            </a:pPr>
            <a:r>
              <a:rPr lang="tr-TR">
                <a:solidFill>
                  <a:srgbClr val="4E4A4A"/>
                </a:solidFill>
              </a:rPr>
              <a:t>İlhan ÖZKAN, Elektronik Yüksek Mühendisi</a:t>
            </a:r>
            <a:br>
              <a:rPr lang="tr-TR">
                <a:solidFill>
                  <a:srgbClr val="4E4A4A"/>
                </a:solidFill>
              </a:rPr>
            </a:br>
            <a:r>
              <a:rPr lang="tr-TR">
                <a:solidFill>
                  <a:srgbClr val="4E4A4A"/>
                </a:solidFill>
              </a:rPr>
              <a:t>Mayıs 2020</a:t>
            </a:r>
            <a:endParaRPr>
              <a:solidFill>
                <a:srgbClr val="4E4A4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dirty="0"/>
              <a:t>LAMDA (LAMBDA) İFADELERİ</a:t>
            </a:r>
          </a:p>
        </p:txBody>
      </p:sp>
      <p:sp>
        <p:nvSpPr>
          <p:cNvPr id="123" name="Google Shape;123;p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190"/>
              <a:buNone/>
            </a:pPr>
            <a:r>
              <a:rPr lang="tr-TR" sz="1800" b="1" dirty="0">
                <a:latin typeface="Cambria" panose="02040503050406030204" pitchFamily="18" charset="0"/>
                <a:ea typeface="Cambria" panose="02040503050406030204" pitchFamily="18" charset="0"/>
                <a:cs typeface="Consolas"/>
                <a:sym typeface="Consolas"/>
              </a:rPr>
              <a:t>Bir lamda ifadesi genellikle çağrılabilir bir nesne alan fonksiyonlara argüman olarak kullanılır.</a:t>
            </a:r>
            <a:r>
              <a:rPr lang="tr-TR" sz="1800" dirty="0">
                <a:latin typeface="Cambria" panose="02040503050406030204" pitchFamily="18" charset="0"/>
                <a:ea typeface="Cambria" panose="02040503050406030204" pitchFamily="18" charset="0"/>
                <a:cs typeface="Consolas"/>
                <a:sym typeface="Consolas"/>
              </a:rPr>
              <a:t> L</a:t>
            </a:r>
          </a:p>
          <a:p>
            <a:pPr marL="0" lvl="0" indent="0" algn="ctr" rtl="0">
              <a:lnSpc>
                <a:spcPct val="100000"/>
              </a:lnSpc>
              <a:spcBef>
                <a:spcPts val="0"/>
              </a:spcBef>
              <a:spcAft>
                <a:spcPts val="0"/>
              </a:spcAft>
              <a:buSzPts val="1190"/>
              <a:buNone/>
            </a:pPr>
            <a:r>
              <a:rPr lang="tr-TR" sz="1800" dirty="0">
                <a:latin typeface="Cambria" panose="02040503050406030204" pitchFamily="18" charset="0"/>
                <a:ea typeface="Cambria" panose="02040503050406030204" pitchFamily="18" charset="0"/>
                <a:cs typeface="Consolas"/>
                <a:sym typeface="Consolas"/>
              </a:rPr>
              <a:t>amda ifadesi, yalnızca argüman olarak geçirildiğinde kullanılacak olan gövdesi tanımlı bir fonksiyon oluşturmaktan daha basit olabilir. Bu gibi durumlarda, lamda ifadeleri genellikle tercih edilir </a:t>
            </a:r>
            <a:r>
              <a:rPr lang="tr-TR" sz="1800" b="1" dirty="0">
                <a:latin typeface="Cambria" panose="02040503050406030204" pitchFamily="18" charset="0"/>
                <a:ea typeface="Cambria" panose="02040503050406030204" pitchFamily="18" charset="0"/>
                <a:cs typeface="Consolas"/>
                <a:sym typeface="Consolas"/>
              </a:rPr>
              <a:t>çünkü fonksiyon nesnelerini satır içi (inline) tanımlamaya izin verirler.</a:t>
            </a:r>
          </a:p>
          <a:p>
            <a:pPr marL="0" lvl="0" indent="0" algn="ctr" rtl="0">
              <a:lnSpc>
                <a:spcPct val="100000"/>
              </a:lnSpc>
              <a:spcBef>
                <a:spcPts val="0"/>
              </a:spcBef>
              <a:spcAft>
                <a:spcPts val="0"/>
              </a:spcAft>
              <a:buSzPts val="1190"/>
              <a:buNone/>
            </a:pPr>
            <a:endParaRPr lang="tr-TR" sz="1800" b="1" dirty="0">
              <a:latin typeface="Cambria" panose="02040503050406030204" pitchFamily="18" charset="0"/>
              <a:ea typeface="Cambria" panose="02040503050406030204" pitchFamily="18" charset="0"/>
              <a:cs typeface="Consolas"/>
              <a:sym typeface="Consolas"/>
            </a:endParaRPr>
          </a:p>
          <a:p>
            <a:pPr marL="0" lvl="0" indent="0" algn="ctr" rtl="0">
              <a:lnSpc>
                <a:spcPct val="100000"/>
              </a:lnSpc>
              <a:spcBef>
                <a:spcPts val="0"/>
              </a:spcBef>
              <a:spcAft>
                <a:spcPts val="0"/>
              </a:spcAft>
              <a:buSzPts val="1190"/>
              <a:buNone/>
            </a:pPr>
            <a:r>
              <a:rPr lang="tr-TR" sz="1800" b="1" dirty="0">
                <a:latin typeface="Cambria" panose="02040503050406030204" pitchFamily="18" charset="0"/>
                <a:ea typeface="Cambria" panose="02040503050406030204" pitchFamily="18" charset="0"/>
                <a:cs typeface="Consolas"/>
                <a:sym typeface="Consolas"/>
              </a:rPr>
              <a:t>Bir lamda tipik olarak üç bölümden oluşur; bir yakalama listesi </a:t>
            </a:r>
            <a:r>
              <a:rPr lang="tr-TR" sz="1800" b="1" dirty="0">
                <a:highlight>
                  <a:srgbClr val="FFFF00"/>
                </a:highlight>
                <a:latin typeface="Cambria" panose="02040503050406030204" pitchFamily="18" charset="0"/>
                <a:ea typeface="Cambria" panose="02040503050406030204" pitchFamily="18" charset="0"/>
                <a:cs typeface="Consolas"/>
                <a:sym typeface="Consolas"/>
              </a:rPr>
              <a:t>[]</a:t>
            </a:r>
            <a:r>
              <a:rPr lang="tr-TR" sz="1800" b="1" dirty="0">
                <a:latin typeface="Cambria" panose="02040503050406030204" pitchFamily="18" charset="0"/>
                <a:ea typeface="Cambria" panose="02040503050406030204" pitchFamily="18" charset="0"/>
                <a:cs typeface="Consolas"/>
                <a:sym typeface="Consolas"/>
              </a:rPr>
              <a:t>, isteğe bağlı bir parametre listesi </a:t>
            </a:r>
            <a:r>
              <a:rPr lang="tr-TR" sz="1800" b="1" dirty="0">
                <a:highlight>
                  <a:srgbClr val="FFFF00"/>
                </a:highlight>
                <a:latin typeface="Cambria" panose="02040503050406030204" pitchFamily="18" charset="0"/>
                <a:ea typeface="Cambria" panose="02040503050406030204" pitchFamily="18" charset="0"/>
                <a:cs typeface="Consolas"/>
                <a:sym typeface="Consolas"/>
              </a:rPr>
              <a:t>()</a:t>
            </a:r>
            <a:r>
              <a:rPr lang="tr-TR" sz="1800" b="1" dirty="0">
                <a:latin typeface="Cambria" panose="02040503050406030204" pitchFamily="18" charset="0"/>
                <a:ea typeface="Cambria" panose="02040503050406030204" pitchFamily="18" charset="0"/>
                <a:cs typeface="Consolas"/>
                <a:sym typeface="Consolas"/>
              </a:rPr>
              <a:t> ve bir gövde </a:t>
            </a:r>
            <a:r>
              <a:rPr lang="tr-TR" sz="1800" b="1" dirty="0">
                <a:highlight>
                  <a:srgbClr val="FFFF00"/>
                </a:highlight>
                <a:latin typeface="Cambria" panose="02040503050406030204" pitchFamily="18" charset="0"/>
                <a:ea typeface="Cambria" panose="02040503050406030204" pitchFamily="18" charset="0"/>
                <a:cs typeface="Consolas"/>
                <a:sym typeface="Consolas"/>
              </a:rPr>
              <a:t>{}</a:t>
            </a:r>
            <a:r>
              <a:rPr lang="tr-TR" sz="1800" b="1" dirty="0">
                <a:latin typeface="Cambria" panose="02040503050406030204" pitchFamily="18" charset="0"/>
                <a:ea typeface="Cambria" panose="02040503050406030204" pitchFamily="18" charset="0"/>
                <a:cs typeface="Consolas"/>
                <a:sym typeface="Consolas"/>
              </a:rPr>
              <a:t>, bunların hepsi boş olabilir.</a:t>
            </a:r>
          </a:p>
        </p:txBody>
      </p:sp>
      <p:sp>
        <p:nvSpPr>
          <p:cNvPr id="124" name="Google Shape;124;p3"/>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b="1" dirty="0"/>
              <a:t>[] yakalama listesidir. Varsayılan olarak, çevreleyen kapsamın değişkenlerine bir lamda tarafından erişilemez. </a:t>
            </a:r>
            <a:r>
              <a:rPr lang="tr-TR" sz="1400" dirty="0"/>
              <a:t>Bir değişkeni yakalamak, onu lamda içinde, bir kopya veya bir referans olarak erişilebilir hale getirir. Yakalanan değişkenler lamdanın bir parçası haline gelir; fonksiyon argümanlarının aksine, lamda çağrılırken geçirilmeleri gerekmez;</a:t>
            </a:r>
          </a:p>
          <a:p>
            <a:pPr marL="0" lvl="0" indent="0" algn="l" rtl="0">
              <a:lnSpc>
                <a:spcPct val="100000"/>
              </a:lnSpc>
              <a:spcBef>
                <a:spcPts val="0"/>
              </a:spcBef>
              <a:spcAft>
                <a:spcPts val="0"/>
              </a:spcAft>
              <a:buSzPts val="1190"/>
              <a:buNone/>
            </a:pPr>
            <a:endParaRPr lang="tr-TR" sz="1400" b="1" dirty="0"/>
          </a:p>
          <a:p>
            <a:pPr marL="0" lvl="0" indent="0" algn="l" rtl="0">
              <a:lnSpc>
                <a:spcPct val="100000"/>
              </a:lnSpc>
              <a:spcBef>
                <a:spcPts val="0"/>
              </a:spcBef>
              <a:spcAft>
                <a:spcPts val="0"/>
              </a:spcAft>
              <a:buSzPts val="1190"/>
              <a:buNone/>
            </a:pPr>
            <a:r>
              <a:rPr lang="tr-TR" sz="1400" dirty="0">
                <a:latin typeface="Consolas" panose="020B0609020204030204" pitchFamily="49" charset="0"/>
              </a:rPr>
              <a:t>int a = 0; </a:t>
            </a:r>
          </a:p>
          <a:p>
            <a:pPr marL="0" lvl="0" indent="0" algn="l" rtl="0">
              <a:lnSpc>
                <a:spcPct val="100000"/>
              </a:lnSpc>
              <a:spcBef>
                <a:spcPts val="0"/>
              </a:spcBef>
              <a:spcAft>
                <a:spcPts val="0"/>
              </a:spcAft>
              <a:buSzPts val="1190"/>
              <a:buNone/>
            </a:pPr>
            <a:r>
              <a:rPr lang="tr-TR" sz="1400" dirty="0">
                <a:latin typeface="Consolas" panose="020B0609020204030204" pitchFamily="49" charset="0"/>
              </a:rPr>
              <a:t>auto f = []() { return a*9; }; </a:t>
            </a:r>
          </a:p>
          <a:p>
            <a:pPr marL="0" lvl="0" indent="0" algn="l" rtl="0">
              <a:lnSpc>
                <a:spcPct val="100000"/>
              </a:lnSpc>
              <a:spcBef>
                <a:spcPts val="0"/>
              </a:spcBef>
              <a:spcAft>
                <a:spcPts val="0"/>
              </a:spcAft>
              <a:buSzPts val="1190"/>
              <a:buNone/>
            </a:pPr>
            <a:r>
              <a:rPr lang="tr-TR" sz="1400" dirty="0">
                <a:solidFill>
                  <a:schemeClr val="bg1">
                    <a:lumMod val="65000"/>
                  </a:schemeClr>
                </a:solidFill>
                <a:latin typeface="Consolas" panose="020B0609020204030204" pitchFamily="49" charset="0"/>
              </a:rPr>
              <a:t>/* Hata: 'a' erişilemez */</a:t>
            </a:r>
          </a:p>
          <a:p>
            <a:pPr marL="0" lvl="0" indent="0" algn="l" rtl="0">
              <a:lnSpc>
                <a:spcPct val="100000"/>
              </a:lnSpc>
              <a:spcBef>
                <a:spcPts val="0"/>
              </a:spcBef>
              <a:spcAft>
                <a:spcPts val="0"/>
              </a:spcAft>
              <a:buSzPts val="1190"/>
              <a:buNone/>
            </a:pPr>
            <a:r>
              <a:rPr lang="tr-TR" sz="1400" dirty="0">
                <a:latin typeface="Consolas" panose="020B0609020204030204" pitchFamily="49" charset="0"/>
              </a:rPr>
              <a:t>auto f = [a]() { return a*9; }; </a:t>
            </a:r>
            <a:r>
              <a:rPr lang="tr-TR" sz="1400" dirty="0">
                <a:solidFill>
                  <a:schemeClr val="bg1">
                    <a:lumMod val="65000"/>
                  </a:schemeClr>
                </a:solidFill>
                <a:latin typeface="Consolas" panose="020B0609020204030204" pitchFamily="49" charset="0"/>
              </a:rPr>
              <a:t>/* 'a' değerinden yakalanır */</a:t>
            </a:r>
          </a:p>
          <a:p>
            <a:pPr marL="0" lvl="0" indent="0" algn="l" rtl="0">
              <a:lnSpc>
                <a:spcPct val="100000"/>
              </a:lnSpc>
              <a:spcBef>
                <a:spcPts val="0"/>
              </a:spcBef>
              <a:spcAft>
                <a:spcPts val="0"/>
              </a:spcAft>
              <a:buSzPts val="1190"/>
              <a:buNone/>
            </a:pPr>
            <a:r>
              <a:rPr lang="tr-TR" sz="1400" dirty="0">
                <a:latin typeface="Consolas" panose="020B0609020204030204" pitchFamily="49" charset="0"/>
              </a:rPr>
              <a:t>auto f = [&amp;a]() { return a++; }; </a:t>
            </a:r>
            <a:r>
              <a:rPr lang="tr-TR" sz="1400" dirty="0">
                <a:solidFill>
                  <a:schemeClr val="bg1">
                    <a:lumMod val="65000"/>
                  </a:schemeClr>
                </a:solidFill>
                <a:latin typeface="Consolas" panose="020B0609020204030204" pitchFamily="49" charset="0"/>
              </a:rPr>
              <a:t>/*'a' referansından yakalanır. */</a:t>
            </a:r>
          </a:p>
          <a:p>
            <a:pPr marL="0" lvl="0" indent="0" algn="l" rtl="0">
              <a:lnSpc>
                <a:spcPct val="100000"/>
              </a:lnSpc>
              <a:spcBef>
                <a:spcPts val="0"/>
              </a:spcBef>
              <a:spcAft>
                <a:spcPts val="0"/>
              </a:spcAft>
              <a:buSzPts val="1190"/>
              <a:buNone/>
            </a:pPr>
            <a:r>
              <a:rPr lang="tr-TR" sz="1400" dirty="0">
                <a:latin typeface="Consolas" panose="020B0609020204030204" pitchFamily="49" charset="0"/>
              </a:rPr>
              <a:t>auto </a:t>
            </a:r>
            <a:r>
              <a:rPr lang="tr-TR" sz="1400" dirty="0" err="1">
                <a:latin typeface="Consolas" panose="020B0609020204030204" pitchFamily="49" charset="0"/>
              </a:rPr>
              <a:t>call_b</a:t>
            </a:r>
            <a:r>
              <a:rPr lang="tr-TR" sz="1400" dirty="0">
                <a:latin typeface="Consolas" panose="020B0609020204030204" pitchFamily="49" charset="0"/>
              </a:rPr>
              <a:t> = f(); </a:t>
            </a:r>
            <a:r>
              <a:rPr lang="tr-TR" sz="1400" dirty="0">
                <a:solidFill>
                  <a:schemeClr val="bg1">
                    <a:lumMod val="65000"/>
                  </a:schemeClr>
                </a:solidFill>
                <a:latin typeface="Consolas" panose="020B0609020204030204" pitchFamily="49" charset="0"/>
              </a:rPr>
              <a:t>/* Lamda fonksiyonu çağrılır */</a:t>
            </a:r>
          </a:p>
          <a:p>
            <a:pPr marL="0" lvl="0" indent="0" algn="l" rtl="0">
              <a:lnSpc>
                <a:spcPct val="100000"/>
              </a:lnSpc>
              <a:spcBef>
                <a:spcPts val="0"/>
              </a:spcBef>
              <a:spcAft>
                <a:spcPts val="0"/>
              </a:spcAft>
              <a:buSzPts val="1190"/>
              <a:buNone/>
            </a:pPr>
            <a:endParaRPr sz="1400" b="1" dirty="0"/>
          </a:p>
        </p:txBody>
      </p:sp>
    </p:spTree>
    <p:extLst>
      <p:ext uri="{BB962C8B-B14F-4D97-AF65-F5344CB8AC3E}">
        <p14:creationId xmlns:p14="http://schemas.microsoft.com/office/powerpoint/2010/main" val="3916088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dirty="0"/>
              <a:t>LAMDA (LAMBDA) İFADELERİ</a:t>
            </a:r>
          </a:p>
        </p:txBody>
      </p:sp>
      <p:sp>
        <p:nvSpPr>
          <p:cNvPr id="123" name="Google Shape;123;p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190"/>
              <a:buNone/>
            </a:pPr>
            <a:r>
              <a:rPr lang="tr-TR" sz="1400" b="1" dirty="0">
                <a:latin typeface="Cambria" panose="02040503050406030204" pitchFamily="18" charset="0"/>
                <a:ea typeface="Cambria" panose="02040503050406030204" pitchFamily="18" charset="0"/>
                <a:cs typeface="Consolas"/>
                <a:sym typeface="Consolas"/>
              </a:rPr>
              <a:t>() parametre listesidir ve normal fonksiyonlardakiyle hemen hemen aynıdır. </a:t>
            </a:r>
            <a:r>
              <a:rPr lang="tr-TR" sz="1400" dirty="0">
                <a:latin typeface="Cambria" panose="02040503050406030204" pitchFamily="18" charset="0"/>
                <a:ea typeface="Cambria" panose="02040503050406030204" pitchFamily="18" charset="0"/>
                <a:cs typeface="Consolas"/>
                <a:sym typeface="Consolas"/>
              </a:rPr>
              <a:t>Lamda hiçbir argüman almazsa, bu parantezler atlanabilir (lamdayı değiştirilebilir olarak bildirmeniz gerekmediği sürece). Bu iki lamda eşdeğerdir;</a:t>
            </a:r>
          </a:p>
          <a:p>
            <a:pPr marL="0" lvl="0" indent="0" algn="ctr" rtl="0">
              <a:lnSpc>
                <a:spcPct val="100000"/>
              </a:lnSpc>
              <a:spcBef>
                <a:spcPts val="0"/>
              </a:spcBef>
              <a:spcAft>
                <a:spcPts val="0"/>
              </a:spcAft>
              <a:buSzPts val="1190"/>
              <a:buNone/>
            </a:pPr>
            <a:endParaRPr lang="tr-TR" sz="1400" dirty="0">
              <a:latin typeface="Cambria" panose="02040503050406030204" pitchFamily="18" charset="0"/>
              <a:ea typeface="Cambria" panose="02040503050406030204" pitchFamily="18" charset="0"/>
              <a:cs typeface="Consolas"/>
              <a:sym typeface="Consolas"/>
            </a:endParaRPr>
          </a:p>
          <a:p>
            <a:pPr marL="0" lvl="0" indent="0" rtl="0">
              <a:lnSpc>
                <a:spcPct val="100000"/>
              </a:lnSpc>
              <a:spcBef>
                <a:spcPts val="0"/>
              </a:spcBef>
              <a:spcAft>
                <a:spcPts val="0"/>
              </a:spcAft>
              <a:buSzPts val="1190"/>
              <a:buNone/>
            </a:pPr>
            <a:r>
              <a:rPr lang="tr-TR" sz="1400" dirty="0">
                <a:solidFill>
                  <a:srgbClr val="0000CC"/>
                </a:solidFill>
                <a:latin typeface="Consolas" panose="020B0609020204030204" pitchFamily="49" charset="0"/>
                <a:ea typeface="Cambria" panose="02040503050406030204" pitchFamily="18" charset="0"/>
                <a:cs typeface="Consolas"/>
                <a:sym typeface="Consolas"/>
              </a:rPr>
              <a:t>auto</a:t>
            </a:r>
            <a:r>
              <a:rPr lang="tr-TR" sz="1400" dirty="0">
                <a:latin typeface="Consolas" panose="020B0609020204030204" pitchFamily="49" charset="0"/>
                <a:ea typeface="Cambria" panose="02040503050406030204" pitchFamily="18" charset="0"/>
                <a:cs typeface="Consolas"/>
                <a:sym typeface="Consolas"/>
              </a:rPr>
              <a:t> </a:t>
            </a:r>
            <a:r>
              <a:rPr lang="tr-TR" sz="1400" dirty="0" err="1">
                <a:latin typeface="Consolas" panose="020B0609020204030204" pitchFamily="49" charset="0"/>
                <a:ea typeface="Cambria" panose="02040503050406030204" pitchFamily="18" charset="0"/>
                <a:cs typeface="Consolas"/>
                <a:sym typeface="Consolas"/>
              </a:rPr>
              <a:t>call_foo</a:t>
            </a:r>
            <a:r>
              <a:rPr lang="tr-TR" sz="1400" dirty="0">
                <a:latin typeface="Consolas" panose="020B0609020204030204" pitchFamily="49" charset="0"/>
                <a:ea typeface="Cambria" panose="02040503050406030204" pitchFamily="18" charset="0"/>
                <a:cs typeface="Consolas"/>
                <a:sym typeface="Consolas"/>
              </a:rPr>
              <a:t> = [x](){ </a:t>
            </a:r>
            <a:r>
              <a:rPr lang="tr-TR" sz="1400" dirty="0" err="1">
                <a:latin typeface="Consolas" panose="020B0609020204030204" pitchFamily="49" charset="0"/>
                <a:ea typeface="Cambria" panose="02040503050406030204" pitchFamily="18" charset="0"/>
                <a:cs typeface="Consolas"/>
                <a:sym typeface="Consolas"/>
              </a:rPr>
              <a:t>x.foo</a:t>
            </a:r>
            <a:r>
              <a:rPr lang="tr-TR" sz="1400" dirty="0">
                <a:latin typeface="Consolas" panose="020B0609020204030204" pitchFamily="49" charset="0"/>
                <a:ea typeface="Cambria" panose="02040503050406030204" pitchFamily="18" charset="0"/>
                <a:cs typeface="Consolas"/>
                <a:sym typeface="Consolas"/>
              </a:rPr>
              <a:t>(); };</a:t>
            </a:r>
          </a:p>
          <a:p>
            <a:pPr marL="0" lvl="0" indent="0" rtl="0">
              <a:lnSpc>
                <a:spcPct val="100000"/>
              </a:lnSpc>
              <a:spcBef>
                <a:spcPts val="0"/>
              </a:spcBef>
              <a:spcAft>
                <a:spcPts val="0"/>
              </a:spcAft>
              <a:buSzPts val="1190"/>
              <a:buNone/>
            </a:pPr>
            <a:endParaRPr lang="tr-TR" sz="1400" dirty="0">
              <a:latin typeface="Consolas" panose="020B0609020204030204" pitchFamily="49" charset="0"/>
              <a:ea typeface="Cambria" panose="02040503050406030204" pitchFamily="18" charset="0"/>
              <a:cs typeface="Consolas"/>
              <a:sym typeface="Consolas"/>
            </a:endParaRPr>
          </a:p>
          <a:p>
            <a:pPr marL="0" lvl="0" indent="0" rtl="0">
              <a:lnSpc>
                <a:spcPct val="100000"/>
              </a:lnSpc>
              <a:spcBef>
                <a:spcPts val="0"/>
              </a:spcBef>
              <a:spcAft>
                <a:spcPts val="0"/>
              </a:spcAft>
              <a:buSzPts val="1190"/>
              <a:buNone/>
            </a:pPr>
            <a:r>
              <a:rPr lang="tr-TR" sz="1400" dirty="0">
                <a:solidFill>
                  <a:srgbClr val="0000CC"/>
                </a:solidFill>
                <a:latin typeface="Consolas" panose="020B0609020204030204" pitchFamily="49" charset="0"/>
                <a:ea typeface="Cambria" panose="02040503050406030204" pitchFamily="18" charset="0"/>
                <a:cs typeface="Consolas"/>
                <a:sym typeface="Consolas"/>
              </a:rPr>
              <a:t>auto</a:t>
            </a:r>
            <a:r>
              <a:rPr lang="tr-TR" sz="1400" dirty="0">
                <a:latin typeface="Consolas" panose="020B0609020204030204" pitchFamily="49" charset="0"/>
                <a:ea typeface="Cambria" panose="02040503050406030204" pitchFamily="18" charset="0"/>
                <a:cs typeface="Consolas"/>
                <a:sym typeface="Consolas"/>
              </a:rPr>
              <a:t> call_foo2 = [x]{ </a:t>
            </a:r>
            <a:r>
              <a:rPr lang="tr-TR" sz="1400" dirty="0" err="1">
                <a:latin typeface="Consolas" panose="020B0609020204030204" pitchFamily="49" charset="0"/>
                <a:ea typeface="Cambria" panose="02040503050406030204" pitchFamily="18" charset="0"/>
                <a:cs typeface="Consolas"/>
                <a:sym typeface="Consolas"/>
              </a:rPr>
              <a:t>x.foo</a:t>
            </a:r>
            <a:r>
              <a:rPr lang="tr-TR" sz="1400" dirty="0">
                <a:latin typeface="Consolas" panose="020B0609020204030204" pitchFamily="49" charset="0"/>
                <a:ea typeface="Cambria" panose="02040503050406030204" pitchFamily="18" charset="0"/>
                <a:cs typeface="Consolas"/>
                <a:sym typeface="Consolas"/>
              </a:rPr>
              <a:t>(); };</a:t>
            </a:r>
          </a:p>
          <a:p>
            <a:pPr marL="0" lvl="0" indent="0" rtl="0">
              <a:lnSpc>
                <a:spcPct val="100000"/>
              </a:lnSpc>
              <a:spcBef>
                <a:spcPts val="0"/>
              </a:spcBef>
              <a:spcAft>
                <a:spcPts val="0"/>
              </a:spcAft>
              <a:buSzPts val="1190"/>
              <a:buNone/>
            </a:pPr>
            <a:endParaRPr lang="tr-TR" sz="1400" dirty="0">
              <a:latin typeface="Consolas" panose="020B0609020204030204" pitchFamily="49" charset="0"/>
              <a:ea typeface="Cambria" panose="02040503050406030204" pitchFamily="18" charset="0"/>
              <a:cs typeface="Consolas"/>
              <a:sym typeface="Consolas"/>
            </a:endParaRPr>
          </a:p>
          <a:p>
            <a:pPr marL="0" lvl="0" indent="0" rtl="0">
              <a:lnSpc>
                <a:spcPct val="100000"/>
              </a:lnSpc>
              <a:spcBef>
                <a:spcPts val="0"/>
              </a:spcBef>
              <a:spcAft>
                <a:spcPts val="0"/>
              </a:spcAft>
              <a:buSzPts val="1190"/>
              <a:buNone/>
            </a:pPr>
            <a:r>
              <a:rPr lang="tr-TR" sz="1400" dirty="0">
                <a:solidFill>
                  <a:srgbClr val="0000CC"/>
                </a:solidFill>
                <a:latin typeface="Consolas" panose="020B0609020204030204" pitchFamily="49" charset="0"/>
                <a:ea typeface="Cambria" panose="02040503050406030204" pitchFamily="18" charset="0"/>
                <a:cs typeface="Consolas"/>
                <a:sym typeface="Consolas"/>
              </a:rPr>
              <a:t>auto</a:t>
            </a:r>
            <a:r>
              <a:rPr lang="tr-TR" sz="1400" dirty="0">
                <a:latin typeface="Consolas" panose="020B0609020204030204" pitchFamily="49" charset="0"/>
                <a:ea typeface="Cambria" panose="02040503050406030204" pitchFamily="18" charset="0"/>
                <a:cs typeface="Consolas"/>
                <a:sym typeface="Consolas"/>
              </a:rPr>
              <a:t> sort_cpp11 = [] (          </a:t>
            </a:r>
          </a:p>
          <a:p>
            <a:pPr marL="0" lvl="0" indent="0" rtl="0">
              <a:lnSpc>
                <a:spcPct val="100000"/>
              </a:lnSpc>
              <a:spcBef>
                <a:spcPts val="0"/>
              </a:spcBef>
              <a:spcAft>
                <a:spcPts val="0"/>
              </a:spcAft>
              <a:buSzPts val="1190"/>
              <a:buNone/>
            </a:pPr>
            <a:r>
              <a:rPr lang="tr-TR" sz="1400" dirty="0">
                <a:latin typeface="Consolas" panose="020B0609020204030204" pitchFamily="49" charset="0"/>
                <a:ea typeface="Cambria" panose="02040503050406030204" pitchFamily="18" charset="0"/>
                <a:cs typeface="Consolas"/>
                <a:sym typeface="Consolas"/>
              </a:rPr>
              <a:t>     </a:t>
            </a:r>
            <a:r>
              <a:rPr lang="tr-TR" sz="1400" dirty="0" err="1">
                <a:latin typeface="Consolas" panose="020B0609020204030204" pitchFamily="49" charset="0"/>
                <a:ea typeface="Cambria" panose="02040503050406030204" pitchFamily="18" charset="0"/>
                <a:cs typeface="Consolas"/>
                <a:sym typeface="Consolas"/>
              </a:rPr>
              <a:t>std</a:t>
            </a:r>
            <a:r>
              <a:rPr lang="tr-TR" sz="1400" dirty="0">
                <a:latin typeface="Consolas" panose="020B0609020204030204" pitchFamily="49" charset="0"/>
                <a:ea typeface="Cambria" panose="02040503050406030204" pitchFamily="18" charset="0"/>
                <a:cs typeface="Consolas"/>
                <a:sym typeface="Consolas"/>
              </a:rPr>
              <a:t>::</a:t>
            </a:r>
            <a:r>
              <a:rPr lang="tr-TR" sz="1400" dirty="0" err="1">
                <a:latin typeface="Consolas" panose="020B0609020204030204" pitchFamily="49" charset="0"/>
                <a:ea typeface="Cambria" panose="02040503050406030204" pitchFamily="18" charset="0"/>
                <a:cs typeface="Consolas"/>
                <a:sym typeface="Consolas"/>
              </a:rPr>
              <a:t>vector</a:t>
            </a:r>
            <a:r>
              <a:rPr lang="tr-TR" sz="1400" dirty="0">
                <a:latin typeface="Consolas" panose="020B0609020204030204" pitchFamily="49" charset="0"/>
                <a:ea typeface="Cambria" panose="02040503050406030204" pitchFamily="18" charset="0"/>
                <a:cs typeface="Consolas"/>
                <a:sym typeface="Consolas"/>
              </a:rPr>
              <a:t>&lt;T&gt;::</a:t>
            </a:r>
            <a:r>
              <a:rPr lang="tr-TR" sz="1400" dirty="0" err="1">
                <a:latin typeface="Consolas" panose="020B0609020204030204" pitchFamily="49" charset="0"/>
                <a:ea typeface="Cambria" panose="02040503050406030204" pitchFamily="18" charset="0"/>
                <a:cs typeface="Consolas"/>
                <a:sym typeface="Consolas"/>
              </a:rPr>
              <a:t>const_reference</a:t>
            </a:r>
            <a:r>
              <a:rPr lang="tr-TR" sz="1400" dirty="0">
                <a:latin typeface="Consolas" panose="020B0609020204030204" pitchFamily="49" charset="0"/>
                <a:ea typeface="Cambria" panose="02040503050406030204" pitchFamily="18" charset="0"/>
                <a:cs typeface="Consolas"/>
                <a:sym typeface="Consolas"/>
              </a:rPr>
              <a:t>     </a:t>
            </a:r>
          </a:p>
          <a:p>
            <a:pPr marL="0" lvl="0" indent="0" rtl="0">
              <a:lnSpc>
                <a:spcPct val="100000"/>
              </a:lnSpc>
              <a:spcBef>
                <a:spcPts val="0"/>
              </a:spcBef>
              <a:spcAft>
                <a:spcPts val="0"/>
              </a:spcAft>
              <a:buSzPts val="1190"/>
              <a:buNone/>
            </a:pPr>
            <a:r>
              <a:rPr lang="tr-TR" sz="1400" dirty="0">
                <a:latin typeface="Consolas" panose="020B0609020204030204" pitchFamily="49" charset="0"/>
                <a:ea typeface="Cambria" panose="02040503050406030204" pitchFamily="18" charset="0"/>
                <a:cs typeface="Consolas"/>
                <a:sym typeface="Consolas"/>
              </a:rPr>
              <a:t>     </a:t>
            </a:r>
            <a:r>
              <a:rPr lang="tr-TR" sz="1400" dirty="0" err="1">
                <a:latin typeface="Consolas" panose="020B0609020204030204" pitchFamily="49" charset="0"/>
                <a:ea typeface="Cambria" panose="02040503050406030204" pitchFamily="18" charset="0"/>
                <a:cs typeface="Consolas"/>
                <a:sym typeface="Consolas"/>
              </a:rPr>
              <a:t>lhs</a:t>
            </a:r>
            <a:r>
              <a:rPr lang="tr-TR" sz="1400" dirty="0">
                <a:latin typeface="Consolas" panose="020B0609020204030204" pitchFamily="49" charset="0"/>
                <a:ea typeface="Cambria" panose="02040503050406030204" pitchFamily="18" charset="0"/>
                <a:cs typeface="Consolas"/>
                <a:sym typeface="Consolas"/>
              </a:rPr>
              <a:t>, </a:t>
            </a:r>
            <a:r>
              <a:rPr lang="tr-TR" sz="1400" dirty="0" err="1">
                <a:latin typeface="Consolas" panose="020B0609020204030204" pitchFamily="49" charset="0"/>
                <a:ea typeface="Cambria" panose="02040503050406030204" pitchFamily="18" charset="0"/>
                <a:cs typeface="Consolas"/>
                <a:sym typeface="Consolas"/>
              </a:rPr>
              <a:t>std</a:t>
            </a:r>
            <a:r>
              <a:rPr lang="tr-TR" sz="1400" dirty="0">
                <a:latin typeface="Consolas" panose="020B0609020204030204" pitchFamily="49" charset="0"/>
                <a:ea typeface="Cambria" panose="02040503050406030204" pitchFamily="18" charset="0"/>
                <a:cs typeface="Consolas"/>
                <a:sym typeface="Consolas"/>
              </a:rPr>
              <a:t>::</a:t>
            </a:r>
            <a:r>
              <a:rPr lang="tr-TR" sz="1400" dirty="0" err="1">
                <a:latin typeface="Consolas" panose="020B0609020204030204" pitchFamily="49" charset="0"/>
                <a:ea typeface="Cambria" panose="02040503050406030204" pitchFamily="18" charset="0"/>
                <a:cs typeface="Consolas"/>
                <a:sym typeface="Consolas"/>
              </a:rPr>
              <a:t>vector</a:t>
            </a:r>
            <a:r>
              <a:rPr lang="tr-TR" sz="1400" dirty="0">
                <a:latin typeface="Consolas" panose="020B0609020204030204" pitchFamily="49" charset="0"/>
                <a:ea typeface="Cambria" panose="02040503050406030204" pitchFamily="18" charset="0"/>
                <a:cs typeface="Consolas"/>
                <a:sym typeface="Consolas"/>
              </a:rPr>
              <a:t>&lt;T&gt;::</a:t>
            </a:r>
            <a:r>
              <a:rPr lang="tr-TR" sz="1400" dirty="0" err="1">
                <a:latin typeface="Consolas" panose="020B0609020204030204" pitchFamily="49" charset="0"/>
                <a:ea typeface="Cambria" panose="02040503050406030204" pitchFamily="18" charset="0"/>
                <a:cs typeface="Consolas"/>
                <a:sym typeface="Consolas"/>
              </a:rPr>
              <a:t>const_reference</a:t>
            </a:r>
            <a:r>
              <a:rPr lang="tr-TR" sz="1400" dirty="0">
                <a:latin typeface="Consolas" panose="020B0609020204030204" pitchFamily="49" charset="0"/>
                <a:ea typeface="Cambria" panose="02040503050406030204" pitchFamily="18" charset="0"/>
                <a:cs typeface="Consolas"/>
                <a:sym typeface="Consolas"/>
              </a:rPr>
              <a:t> </a:t>
            </a:r>
            <a:r>
              <a:rPr lang="tr-TR" sz="1400" dirty="0" err="1">
                <a:latin typeface="Consolas" panose="020B0609020204030204" pitchFamily="49" charset="0"/>
                <a:ea typeface="Cambria" panose="02040503050406030204" pitchFamily="18" charset="0"/>
                <a:cs typeface="Consolas"/>
                <a:sym typeface="Consolas"/>
              </a:rPr>
              <a:t>rhs</a:t>
            </a:r>
            <a:endParaRPr lang="tr-TR" sz="1400" dirty="0">
              <a:latin typeface="Consolas" panose="020B0609020204030204" pitchFamily="49" charset="0"/>
              <a:ea typeface="Cambria" panose="02040503050406030204" pitchFamily="18" charset="0"/>
              <a:cs typeface="Consolas"/>
              <a:sym typeface="Consolas"/>
            </a:endParaRPr>
          </a:p>
          <a:p>
            <a:pPr marL="0" lvl="0" indent="0" rtl="0">
              <a:lnSpc>
                <a:spcPct val="100000"/>
              </a:lnSpc>
              <a:spcBef>
                <a:spcPts val="0"/>
              </a:spcBef>
              <a:spcAft>
                <a:spcPts val="0"/>
              </a:spcAft>
              <a:buSzPts val="1190"/>
              <a:buNone/>
            </a:pPr>
            <a:r>
              <a:rPr lang="tr-TR" sz="1400" dirty="0">
                <a:latin typeface="Consolas" panose="020B0609020204030204" pitchFamily="49" charset="0"/>
                <a:ea typeface="Cambria" panose="02040503050406030204" pitchFamily="18" charset="0"/>
                <a:cs typeface="Consolas"/>
                <a:sym typeface="Consolas"/>
              </a:rPr>
              <a:t>     ) { </a:t>
            </a:r>
            <a:r>
              <a:rPr lang="tr-TR" sz="1400" dirty="0">
                <a:solidFill>
                  <a:srgbClr val="0000CC"/>
                </a:solidFill>
                <a:latin typeface="Consolas" panose="020B0609020204030204" pitchFamily="49" charset="0"/>
                <a:ea typeface="Cambria" panose="02040503050406030204" pitchFamily="18" charset="0"/>
                <a:cs typeface="Consolas"/>
                <a:sym typeface="Consolas"/>
              </a:rPr>
              <a:t>return</a:t>
            </a:r>
            <a:r>
              <a:rPr lang="tr-TR" sz="1400" dirty="0">
                <a:latin typeface="Consolas" panose="020B0609020204030204" pitchFamily="49" charset="0"/>
                <a:ea typeface="Cambria" panose="02040503050406030204" pitchFamily="18" charset="0"/>
                <a:cs typeface="Consolas"/>
                <a:sym typeface="Consolas"/>
              </a:rPr>
              <a:t> </a:t>
            </a:r>
            <a:r>
              <a:rPr lang="tr-TR" sz="1400" dirty="0" err="1">
                <a:latin typeface="Consolas" panose="020B0609020204030204" pitchFamily="49" charset="0"/>
                <a:ea typeface="Cambria" panose="02040503050406030204" pitchFamily="18" charset="0"/>
                <a:cs typeface="Consolas"/>
                <a:sym typeface="Consolas"/>
              </a:rPr>
              <a:t>lhs</a:t>
            </a:r>
            <a:r>
              <a:rPr lang="tr-TR" sz="1400" dirty="0">
                <a:latin typeface="Consolas" panose="020B0609020204030204" pitchFamily="49" charset="0"/>
                <a:ea typeface="Cambria" panose="02040503050406030204" pitchFamily="18" charset="0"/>
                <a:cs typeface="Consolas"/>
                <a:sym typeface="Consolas"/>
              </a:rPr>
              <a:t> &lt; </a:t>
            </a:r>
            <a:r>
              <a:rPr lang="tr-TR" sz="1400" dirty="0" err="1">
                <a:latin typeface="Consolas" panose="020B0609020204030204" pitchFamily="49" charset="0"/>
                <a:ea typeface="Cambria" panose="02040503050406030204" pitchFamily="18" charset="0"/>
                <a:cs typeface="Consolas"/>
                <a:sym typeface="Consolas"/>
              </a:rPr>
              <a:t>rhs</a:t>
            </a:r>
            <a:r>
              <a:rPr lang="tr-TR" sz="1400" dirty="0">
                <a:latin typeface="Consolas" panose="020B0609020204030204" pitchFamily="49" charset="0"/>
                <a:ea typeface="Cambria" panose="02040503050406030204" pitchFamily="18" charset="0"/>
                <a:cs typeface="Consolas"/>
                <a:sym typeface="Consolas"/>
              </a:rPr>
              <a:t>; };</a:t>
            </a:r>
          </a:p>
          <a:p>
            <a:pPr marL="0" lvl="0" indent="0" rtl="0">
              <a:lnSpc>
                <a:spcPct val="100000"/>
              </a:lnSpc>
              <a:spcBef>
                <a:spcPts val="0"/>
              </a:spcBef>
              <a:spcAft>
                <a:spcPts val="0"/>
              </a:spcAft>
              <a:buSzPts val="1190"/>
              <a:buNone/>
            </a:pPr>
            <a:endParaRPr lang="tr-TR" sz="1400" dirty="0">
              <a:latin typeface="Consolas" panose="020B0609020204030204" pitchFamily="49" charset="0"/>
              <a:ea typeface="Cambria" panose="02040503050406030204" pitchFamily="18" charset="0"/>
              <a:cs typeface="Consolas"/>
              <a:sym typeface="Consolas"/>
            </a:endParaRPr>
          </a:p>
          <a:p>
            <a:pPr marL="0" lvl="0" indent="0" rtl="0">
              <a:lnSpc>
                <a:spcPct val="100000"/>
              </a:lnSpc>
              <a:spcBef>
                <a:spcPts val="0"/>
              </a:spcBef>
              <a:spcAft>
                <a:spcPts val="0"/>
              </a:spcAft>
              <a:buSzPts val="1190"/>
              <a:buNone/>
            </a:pPr>
            <a:r>
              <a:rPr lang="tr-TR" sz="1400" dirty="0">
                <a:solidFill>
                  <a:srgbClr val="0000CC"/>
                </a:solidFill>
                <a:latin typeface="Consolas" panose="020B0609020204030204" pitchFamily="49" charset="0"/>
                <a:ea typeface="Cambria" panose="02040503050406030204" pitchFamily="18" charset="0"/>
                <a:cs typeface="Consolas"/>
                <a:sym typeface="Consolas"/>
              </a:rPr>
              <a:t>auto</a:t>
            </a:r>
            <a:r>
              <a:rPr lang="tr-TR" sz="1400" dirty="0">
                <a:latin typeface="Consolas" panose="020B0609020204030204" pitchFamily="49" charset="0"/>
                <a:ea typeface="Cambria" panose="02040503050406030204" pitchFamily="18" charset="0"/>
                <a:cs typeface="Consolas"/>
                <a:sym typeface="Consolas"/>
              </a:rPr>
              <a:t> sort_cpp14 = [](</a:t>
            </a:r>
            <a:r>
              <a:rPr lang="tr-TR" sz="1400" dirty="0">
                <a:solidFill>
                  <a:srgbClr val="0000CC"/>
                </a:solidFill>
                <a:latin typeface="Consolas" panose="020B0609020204030204" pitchFamily="49" charset="0"/>
                <a:ea typeface="Cambria" panose="02040503050406030204" pitchFamily="18" charset="0"/>
                <a:cs typeface="Consolas"/>
                <a:sym typeface="Consolas"/>
              </a:rPr>
              <a:t>const</a:t>
            </a:r>
            <a:r>
              <a:rPr lang="tr-TR" sz="1400" dirty="0">
                <a:latin typeface="Consolas" panose="020B0609020204030204" pitchFamily="49" charset="0"/>
                <a:ea typeface="Cambria" panose="02040503050406030204" pitchFamily="18" charset="0"/>
                <a:cs typeface="Consolas"/>
                <a:sym typeface="Consolas"/>
              </a:rPr>
              <a:t> </a:t>
            </a:r>
            <a:r>
              <a:rPr lang="tr-TR" sz="1400" dirty="0">
                <a:solidFill>
                  <a:srgbClr val="0000CC"/>
                </a:solidFill>
                <a:latin typeface="Consolas" panose="020B0609020204030204" pitchFamily="49" charset="0"/>
                <a:ea typeface="Cambria" panose="02040503050406030204" pitchFamily="18" charset="0"/>
                <a:cs typeface="Consolas"/>
                <a:sym typeface="Consolas"/>
              </a:rPr>
              <a:t>auto</a:t>
            </a:r>
            <a:r>
              <a:rPr lang="tr-TR" sz="1400" dirty="0">
                <a:latin typeface="Consolas" panose="020B0609020204030204" pitchFamily="49" charset="0"/>
                <a:ea typeface="Cambria" panose="02040503050406030204" pitchFamily="18" charset="0"/>
                <a:cs typeface="Consolas"/>
                <a:sym typeface="Consolas"/>
              </a:rPr>
              <a:t> &amp;</a:t>
            </a:r>
            <a:r>
              <a:rPr lang="tr-TR" sz="1400" dirty="0" err="1">
                <a:latin typeface="Consolas" panose="020B0609020204030204" pitchFamily="49" charset="0"/>
                <a:ea typeface="Cambria" panose="02040503050406030204" pitchFamily="18" charset="0"/>
                <a:cs typeface="Consolas"/>
                <a:sym typeface="Consolas"/>
              </a:rPr>
              <a:t>lhs</a:t>
            </a:r>
            <a:r>
              <a:rPr lang="tr-TR" sz="1400" dirty="0">
                <a:latin typeface="Consolas" panose="020B0609020204030204" pitchFamily="49" charset="0"/>
                <a:ea typeface="Cambria" panose="02040503050406030204" pitchFamily="18" charset="0"/>
                <a:cs typeface="Consolas"/>
                <a:sym typeface="Consolas"/>
              </a:rPr>
              <a:t>, </a:t>
            </a:r>
          </a:p>
          <a:p>
            <a:pPr marL="0" lvl="0" indent="0" rtl="0">
              <a:lnSpc>
                <a:spcPct val="100000"/>
              </a:lnSpc>
              <a:spcBef>
                <a:spcPts val="0"/>
              </a:spcBef>
              <a:spcAft>
                <a:spcPts val="0"/>
              </a:spcAft>
              <a:buSzPts val="1190"/>
              <a:buNone/>
            </a:pPr>
            <a:r>
              <a:rPr lang="tr-TR" sz="1400" dirty="0">
                <a:solidFill>
                  <a:srgbClr val="0000CC"/>
                </a:solidFill>
                <a:latin typeface="Consolas" panose="020B0609020204030204" pitchFamily="49" charset="0"/>
                <a:ea typeface="Cambria" panose="02040503050406030204" pitchFamily="18" charset="0"/>
                <a:cs typeface="Consolas"/>
                <a:sym typeface="Consolas"/>
              </a:rPr>
              <a:t>                     const</a:t>
            </a:r>
            <a:r>
              <a:rPr lang="tr-TR" sz="1400" dirty="0">
                <a:latin typeface="Consolas" panose="020B0609020204030204" pitchFamily="49" charset="0"/>
                <a:ea typeface="Cambria" panose="02040503050406030204" pitchFamily="18" charset="0"/>
                <a:cs typeface="Consolas"/>
                <a:sym typeface="Consolas"/>
              </a:rPr>
              <a:t> </a:t>
            </a:r>
            <a:r>
              <a:rPr lang="tr-TR" sz="1400" dirty="0">
                <a:solidFill>
                  <a:srgbClr val="0000CC"/>
                </a:solidFill>
                <a:latin typeface="Consolas" panose="020B0609020204030204" pitchFamily="49" charset="0"/>
                <a:ea typeface="Cambria" panose="02040503050406030204" pitchFamily="18" charset="0"/>
                <a:cs typeface="Consolas"/>
                <a:sym typeface="Consolas"/>
              </a:rPr>
              <a:t>auto</a:t>
            </a:r>
            <a:r>
              <a:rPr lang="tr-TR" sz="1400" dirty="0">
                <a:latin typeface="Consolas" panose="020B0609020204030204" pitchFamily="49" charset="0"/>
                <a:ea typeface="Cambria" panose="02040503050406030204" pitchFamily="18" charset="0"/>
                <a:cs typeface="Consolas"/>
                <a:sym typeface="Consolas"/>
              </a:rPr>
              <a:t> &amp;</a:t>
            </a:r>
            <a:r>
              <a:rPr lang="tr-TR" sz="1400" dirty="0" err="1">
                <a:latin typeface="Consolas" panose="020B0609020204030204" pitchFamily="49" charset="0"/>
                <a:ea typeface="Cambria" panose="02040503050406030204" pitchFamily="18" charset="0"/>
                <a:cs typeface="Consolas"/>
                <a:sym typeface="Consolas"/>
              </a:rPr>
              <a:t>rhs</a:t>
            </a:r>
            <a:r>
              <a:rPr lang="tr-TR" sz="1400" dirty="0">
                <a:latin typeface="Consolas" panose="020B0609020204030204" pitchFamily="49" charset="0"/>
                <a:ea typeface="Cambria" panose="02040503050406030204" pitchFamily="18" charset="0"/>
                <a:cs typeface="Consolas"/>
                <a:sym typeface="Consolas"/>
              </a:rPr>
              <a:t>) </a:t>
            </a:r>
          </a:p>
          <a:p>
            <a:pPr marL="0" lvl="0" indent="0" rtl="0">
              <a:lnSpc>
                <a:spcPct val="100000"/>
              </a:lnSpc>
              <a:spcBef>
                <a:spcPts val="0"/>
              </a:spcBef>
              <a:spcAft>
                <a:spcPts val="0"/>
              </a:spcAft>
              <a:buSzPts val="1190"/>
              <a:buNone/>
            </a:pPr>
            <a:r>
              <a:rPr lang="tr-TR" sz="1400" dirty="0">
                <a:latin typeface="Consolas" panose="020B0609020204030204" pitchFamily="49" charset="0"/>
                <a:ea typeface="Cambria" panose="02040503050406030204" pitchFamily="18" charset="0"/>
                <a:cs typeface="Consolas"/>
                <a:sym typeface="Consolas"/>
              </a:rPr>
              <a:t>                    { </a:t>
            </a:r>
            <a:r>
              <a:rPr lang="tr-TR" sz="1400" dirty="0">
                <a:solidFill>
                  <a:srgbClr val="0000CC"/>
                </a:solidFill>
                <a:latin typeface="Consolas" panose="020B0609020204030204" pitchFamily="49" charset="0"/>
                <a:ea typeface="Cambria" panose="02040503050406030204" pitchFamily="18" charset="0"/>
                <a:cs typeface="Consolas"/>
                <a:sym typeface="Consolas"/>
              </a:rPr>
              <a:t>return</a:t>
            </a:r>
            <a:r>
              <a:rPr lang="tr-TR" sz="1400" dirty="0">
                <a:latin typeface="Consolas" panose="020B0609020204030204" pitchFamily="49" charset="0"/>
                <a:ea typeface="Cambria" panose="02040503050406030204" pitchFamily="18" charset="0"/>
                <a:cs typeface="Consolas"/>
                <a:sym typeface="Consolas"/>
              </a:rPr>
              <a:t> </a:t>
            </a:r>
            <a:r>
              <a:rPr lang="tr-TR" sz="1400" dirty="0" err="1">
                <a:latin typeface="Consolas" panose="020B0609020204030204" pitchFamily="49" charset="0"/>
                <a:ea typeface="Cambria" panose="02040503050406030204" pitchFamily="18" charset="0"/>
                <a:cs typeface="Consolas"/>
                <a:sym typeface="Consolas"/>
              </a:rPr>
              <a:t>lhs</a:t>
            </a:r>
            <a:r>
              <a:rPr lang="tr-TR" sz="1400" dirty="0">
                <a:latin typeface="Consolas" panose="020B0609020204030204" pitchFamily="49" charset="0"/>
                <a:ea typeface="Cambria" panose="02040503050406030204" pitchFamily="18" charset="0"/>
                <a:cs typeface="Consolas"/>
                <a:sym typeface="Consolas"/>
              </a:rPr>
              <a:t> &lt; </a:t>
            </a:r>
            <a:r>
              <a:rPr lang="tr-TR" sz="1400" dirty="0" err="1">
                <a:latin typeface="Consolas" panose="020B0609020204030204" pitchFamily="49" charset="0"/>
                <a:ea typeface="Cambria" panose="02040503050406030204" pitchFamily="18" charset="0"/>
                <a:cs typeface="Consolas"/>
                <a:sym typeface="Consolas"/>
              </a:rPr>
              <a:t>rhs</a:t>
            </a:r>
            <a:r>
              <a:rPr lang="tr-TR" sz="1400" dirty="0">
                <a:latin typeface="Consolas" panose="020B0609020204030204" pitchFamily="49" charset="0"/>
                <a:ea typeface="Cambria" panose="02040503050406030204" pitchFamily="18" charset="0"/>
                <a:cs typeface="Consolas"/>
                <a:sym typeface="Consolas"/>
              </a:rPr>
              <a:t>; };</a:t>
            </a:r>
          </a:p>
          <a:p>
            <a:pPr marL="0" lvl="0" indent="0" rtl="0">
              <a:lnSpc>
                <a:spcPct val="100000"/>
              </a:lnSpc>
              <a:spcBef>
                <a:spcPts val="0"/>
              </a:spcBef>
              <a:spcAft>
                <a:spcPts val="0"/>
              </a:spcAft>
              <a:buSzPts val="1190"/>
              <a:buNone/>
            </a:pPr>
            <a:endParaRPr lang="tr-TR" sz="1400" dirty="0">
              <a:latin typeface="Cambria" panose="02040503050406030204" pitchFamily="18" charset="0"/>
              <a:ea typeface="Cambria" panose="02040503050406030204" pitchFamily="18" charset="0"/>
              <a:cs typeface="Consolas"/>
              <a:sym typeface="Consolas"/>
            </a:endParaRPr>
          </a:p>
        </p:txBody>
      </p:sp>
      <p:sp>
        <p:nvSpPr>
          <p:cNvPr id="124" name="Google Shape;124;p3"/>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b="1" dirty="0"/>
              <a:t>{} normal fonksiyonlardakiyle aynı olan gövdedir. Bir lamda ifadesinin sonuç nesnesi, diğer fonksiyon nesnelerinde olduğu gibi, () işleci kullanılarak yapılır:</a:t>
            </a:r>
          </a:p>
          <a:p>
            <a:pPr marL="0" lvl="0" indent="0" algn="l" rtl="0">
              <a:lnSpc>
                <a:spcPct val="100000"/>
              </a:lnSpc>
              <a:spcBef>
                <a:spcPts val="0"/>
              </a:spcBef>
              <a:spcAft>
                <a:spcPts val="0"/>
              </a:spcAft>
              <a:buSzPts val="1190"/>
              <a:buNone/>
            </a:pPr>
            <a:endParaRPr lang="tr-TR" sz="1400" b="1" dirty="0"/>
          </a:p>
          <a:p>
            <a:pPr marL="0" lvl="0" indent="0" algn="l" rtl="0">
              <a:lnSpc>
                <a:spcPct val="100000"/>
              </a:lnSpc>
              <a:spcBef>
                <a:spcPts val="0"/>
              </a:spcBef>
              <a:spcAft>
                <a:spcPts val="0"/>
              </a:spcAft>
              <a:buSzPts val="1190"/>
              <a:buNone/>
            </a:pPr>
            <a:r>
              <a:rPr lang="en-US" sz="1400" dirty="0">
                <a:solidFill>
                  <a:srgbClr val="0000CC"/>
                </a:solidFill>
                <a:latin typeface="Consolas" panose="020B0609020204030204" pitchFamily="49" charset="0"/>
              </a:rPr>
              <a:t>int</a:t>
            </a:r>
            <a:r>
              <a:rPr lang="en-US" sz="1400" dirty="0">
                <a:latin typeface="Consolas" panose="020B0609020204030204" pitchFamily="49" charset="0"/>
              </a:rPr>
              <a:t> multiplier = 5;</a:t>
            </a:r>
          </a:p>
          <a:p>
            <a:pPr marL="0" lvl="0" indent="0" algn="l" rtl="0">
              <a:lnSpc>
                <a:spcPct val="100000"/>
              </a:lnSpc>
              <a:spcBef>
                <a:spcPts val="0"/>
              </a:spcBef>
              <a:spcAft>
                <a:spcPts val="0"/>
              </a:spcAft>
              <a:buSzPts val="1190"/>
              <a:buNone/>
            </a:pPr>
            <a:r>
              <a:rPr lang="en-US" sz="1400" dirty="0">
                <a:solidFill>
                  <a:srgbClr val="0000CC"/>
                </a:solidFill>
                <a:latin typeface="Consolas" panose="020B0609020204030204" pitchFamily="49" charset="0"/>
              </a:rPr>
              <a:t>auto</a:t>
            </a:r>
            <a:r>
              <a:rPr lang="en-US" sz="1400" dirty="0">
                <a:latin typeface="Consolas" panose="020B0609020204030204" pitchFamily="49" charset="0"/>
              </a:rPr>
              <a:t> </a:t>
            </a:r>
            <a:r>
              <a:rPr lang="en-US" sz="1400" dirty="0" err="1">
                <a:latin typeface="Consolas" panose="020B0609020204030204" pitchFamily="49" charset="0"/>
              </a:rPr>
              <a:t>timesFive</a:t>
            </a:r>
            <a:r>
              <a:rPr lang="en-US" sz="1400" dirty="0">
                <a:latin typeface="Consolas" panose="020B0609020204030204" pitchFamily="49" charset="0"/>
              </a:rPr>
              <a:t> = [multiplier](</a:t>
            </a:r>
            <a:r>
              <a:rPr lang="en-US" sz="1400" dirty="0">
                <a:solidFill>
                  <a:srgbClr val="0000CC"/>
                </a:solidFill>
                <a:latin typeface="Consolas" panose="020B0609020204030204" pitchFamily="49" charset="0"/>
              </a:rPr>
              <a:t>int</a:t>
            </a:r>
            <a:r>
              <a:rPr lang="en-US" sz="1400" dirty="0">
                <a:latin typeface="Consolas" panose="020B0609020204030204" pitchFamily="49" charset="0"/>
              </a:rPr>
              <a:t> a) </a:t>
            </a:r>
            <a:endParaRPr lang="tr-TR" sz="1400" dirty="0">
              <a:latin typeface="Consolas" panose="020B0609020204030204" pitchFamily="49" charset="0"/>
            </a:endParaRPr>
          </a:p>
          <a:p>
            <a:pPr marL="0" lvl="0" indent="0" algn="l" rtl="0">
              <a:lnSpc>
                <a:spcPct val="100000"/>
              </a:lnSpc>
              <a:spcBef>
                <a:spcPts val="0"/>
              </a:spcBef>
              <a:spcAft>
                <a:spcPts val="0"/>
              </a:spcAft>
              <a:buSzPts val="1190"/>
              <a:buNone/>
            </a:pPr>
            <a:r>
              <a:rPr lang="tr-TR" sz="1400" dirty="0">
                <a:latin typeface="Consolas" panose="020B0609020204030204" pitchFamily="49" charset="0"/>
              </a:rPr>
              <a:t>                 </a:t>
            </a:r>
            <a:r>
              <a:rPr lang="en-US" sz="1400" dirty="0">
                <a:latin typeface="Consolas" panose="020B0609020204030204" pitchFamily="49" charset="0"/>
              </a:rPr>
              <a:t>{ </a:t>
            </a:r>
            <a:r>
              <a:rPr lang="en-US" sz="1400" dirty="0">
                <a:solidFill>
                  <a:srgbClr val="0000CC"/>
                </a:solidFill>
                <a:latin typeface="Consolas" panose="020B0609020204030204" pitchFamily="49" charset="0"/>
              </a:rPr>
              <a:t>return</a:t>
            </a:r>
            <a:r>
              <a:rPr lang="en-US" sz="1400" dirty="0">
                <a:latin typeface="Consolas" panose="020B0609020204030204" pitchFamily="49" charset="0"/>
              </a:rPr>
              <a:t> a * multiplier; };</a:t>
            </a:r>
            <a:endParaRPr lang="tr-TR" sz="1400" dirty="0">
              <a:latin typeface="Consolas" panose="020B0609020204030204" pitchFamily="49" charset="0"/>
            </a:endParaRPr>
          </a:p>
          <a:p>
            <a:pPr marL="0" lvl="0" indent="0" algn="l" rtl="0">
              <a:lnSpc>
                <a:spcPct val="100000"/>
              </a:lnSpc>
              <a:spcBef>
                <a:spcPts val="0"/>
              </a:spcBef>
              <a:spcAft>
                <a:spcPts val="0"/>
              </a:spcAft>
              <a:buSzPts val="1190"/>
              <a:buNone/>
            </a:pPr>
            <a:endParaRPr lang="en-US" sz="1400" dirty="0">
              <a:latin typeface="Consolas" panose="020B0609020204030204" pitchFamily="49" charset="0"/>
            </a:endParaRPr>
          </a:p>
          <a:p>
            <a:pPr marL="0" lvl="0" indent="0" algn="l" rtl="0">
              <a:lnSpc>
                <a:spcPct val="100000"/>
              </a:lnSpc>
              <a:spcBef>
                <a:spcPts val="0"/>
              </a:spcBef>
              <a:spcAft>
                <a:spcPts val="0"/>
              </a:spcAft>
              <a:buSzPts val="1190"/>
              <a:buNone/>
            </a:pPr>
            <a:r>
              <a:rPr lang="en-US" sz="1400" dirty="0">
                <a:latin typeface="Consolas" panose="020B0609020204030204" pitchFamily="49" charset="0"/>
              </a:rPr>
              <a:t>std::out &lt;&lt; </a:t>
            </a:r>
            <a:r>
              <a:rPr lang="en-US" sz="1400" dirty="0" err="1">
                <a:latin typeface="Consolas" panose="020B0609020204030204" pitchFamily="49" charset="0"/>
              </a:rPr>
              <a:t>timesFive</a:t>
            </a:r>
            <a:r>
              <a:rPr lang="en-US" sz="1400" dirty="0">
                <a:latin typeface="Consolas" panose="020B0609020204030204" pitchFamily="49" charset="0"/>
              </a:rPr>
              <a:t>(2); </a:t>
            </a:r>
            <a:r>
              <a:rPr lang="en-US" sz="1400" dirty="0">
                <a:solidFill>
                  <a:schemeClr val="bg1">
                    <a:lumMod val="65000"/>
                  </a:schemeClr>
                </a:solidFill>
                <a:latin typeface="Consolas" panose="020B0609020204030204" pitchFamily="49" charset="0"/>
              </a:rPr>
              <a:t>// 10</a:t>
            </a:r>
          </a:p>
          <a:p>
            <a:pPr marL="0" lvl="0" indent="0" algn="l" rtl="0">
              <a:lnSpc>
                <a:spcPct val="100000"/>
              </a:lnSpc>
              <a:spcBef>
                <a:spcPts val="0"/>
              </a:spcBef>
              <a:spcAft>
                <a:spcPts val="0"/>
              </a:spcAft>
              <a:buSzPts val="1190"/>
              <a:buNone/>
            </a:pPr>
            <a:r>
              <a:rPr lang="en-US" sz="1400" dirty="0">
                <a:latin typeface="Consolas" panose="020B0609020204030204" pitchFamily="49" charset="0"/>
              </a:rPr>
              <a:t>multiplier = 15;</a:t>
            </a:r>
          </a:p>
          <a:p>
            <a:pPr marL="0" lvl="0" indent="0" algn="l" rtl="0">
              <a:lnSpc>
                <a:spcPct val="100000"/>
              </a:lnSpc>
              <a:spcBef>
                <a:spcPts val="0"/>
              </a:spcBef>
              <a:spcAft>
                <a:spcPts val="0"/>
              </a:spcAft>
              <a:buSzPts val="1190"/>
              <a:buNone/>
            </a:pPr>
            <a:r>
              <a:rPr lang="en-US" sz="1400" dirty="0">
                <a:latin typeface="Consolas" panose="020B0609020204030204" pitchFamily="49" charset="0"/>
              </a:rPr>
              <a:t>std::out &lt;&lt; </a:t>
            </a:r>
            <a:r>
              <a:rPr lang="en-US" sz="1400" dirty="0" err="1">
                <a:latin typeface="Consolas" panose="020B0609020204030204" pitchFamily="49" charset="0"/>
              </a:rPr>
              <a:t>timesFive</a:t>
            </a:r>
            <a:r>
              <a:rPr lang="en-US" sz="1400" dirty="0">
                <a:latin typeface="Consolas" panose="020B0609020204030204" pitchFamily="49" charset="0"/>
              </a:rPr>
              <a:t>(2); </a:t>
            </a:r>
            <a:r>
              <a:rPr lang="en-US" sz="1400" dirty="0">
                <a:solidFill>
                  <a:schemeClr val="bg1">
                    <a:lumMod val="65000"/>
                  </a:schemeClr>
                </a:solidFill>
                <a:latin typeface="Consolas" panose="020B0609020204030204" pitchFamily="49" charset="0"/>
              </a:rPr>
              <a:t>// 2*5 = 10</a:t>
            </a:r>
          </a:p>
          <a:p>
            <a:pPr marL="0" lvl="0" indent="0" algn="l" rtl="0">
              <a:lnSpc>
                <a:spcPct val="100000"/>
              </a:lnSpc>
              <a:spcBef>
                <a:spcPts val="0"/>
              </a:spcBef>
              <a:spcAft>
                <a:spcPts val="0"/>
              </a:spcAft>
              <a:buSzPts val="1190"/>
              <a:buNone/>
            </a:pPr>
            <a:endParaRPr lang="tr-TR" sz="1400" b="1" dirty="0">
              <a:latin typeface="Consolas" panose="020B0609020204030204" pitchFamily="49" charset="0"/>
            </a:endParaRPr>
          </a:p>
          <a:p>
            <a:pPr marL="0" indent="0">
              <a:lnSpc>
                <a:spcPct val="100000"/>
              </a:lnSpc>
              <a:spcBef>
                <a:spcPts val="0"/>
              </a:spcBef>
              <a:buSzPts val="1190"/>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return</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true</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tr-TR" sz="14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//dönüş tipi bool</a:t>
            </a:r>
          </a:p>
          <a:p>
            <a:pPr marL="0" lvl="0" indent="0" algn="l" rtl="0">
              <a:lnSpc>
                <a:spcPct val="100000"/>
              </a:lnSpc>
              <a:spcBef>
                <a:spcPts val="0"/>
              </a:spcBef>
              <a:spcAft>
                <a:spcPts val="0"/>
              </a:spcAft>
              <a:buSzPts val="1190"/>
              <a:buNone/>
            </a:pPr>
            <a:endParaRPr lang="tr-TR" sz="1400" dirty="0">
              <a:latin typeface="Consolas" panose="020B0609020204030204" pitchFamily="49" charset="0"/>
            </a:endParaRPr>
          </a:p>
          <a:p>
            <a:pPr marL="0" lvl="0" indent="0" algn="l" rtl="0">
              <a:lnSpc>
                <a:spcPct val="100000"/>
              </a:lnSpc>
              <a:spcBef>
                <a:spcPts val="0"/>
              </a:spcBef>
              <a:spcAft>
                <a:spcPts val="0"/>
              </a:spcAft>
              <a:buSzPts val="1190"/>
              <a:buNone/>
            </a:pPr>
            <a:r>
              <a:rPr lang="tr-TR" sz="1400" dirty="0">
                <a:latin typeface="Consolas" panose="020B0609020204030204" pitchFamily="49" charset="0"/>
              </a:rPr>
              <a:t>[]() -&gt; </a:t>
            </a:r>
            <a:r>
              <a:rPr lang="tr-TR" sz="1400" dirty="0">
                <a:solidFill>
                  <a:srgbClr val="0000CC"/>
                </a:solidFill>
                <a:latin typeface="Consolas" panose="020B0609020204030204" pitchFamily="49" charset="0"/>
              </a:rPr>
              <a:t>bool</a:t>
            </a:r>
            <a:r>
              <a:rPr lang="tr-TR" sz="1400" dirty="0">
                <a:latin typeface="Consolas" panose="020B0609020204030204" pitchFamily="49" charset="0"/>
              </a:rPr>
              <a:t> { </a:t>
            </a:r>
            <a:r>
              <a:rPr lang="tr-TR" sz="1400" dirty="0">
                <a:solidFill>
                  <a:srgbClr val="0000CC"/>
                </a:solidFill>
                <a:latin typeface="Consolas" panose="020B0609020204030204" pitchFamily="49" charset="0"/>
              </a:rPr>
              <a:t>return</a:t>
            </a:r>
            <a:r>
              <a:rPr lang="tr-TR" sz="1400" dirty="0">
                <a:latin typeface="Consolas" panose="020B0609020204030204" pitchFamily="49" charset="0"/>
              </a:rPr>
              <a:t> </a:t>
            </a:r>
            <a:r>
              <a:rPr lang="tr-TR" sz="1400" dirty="0">
                <a:solidFill>
                  <a:srgbClr val="0000CC"/>
                </a:solidFill>
                <a:latin typeface="Consolas" panose="020B0609020204030204" pitchFamily="49" charset="0"/>
              </a:rPr>
              <a:t>true</a:t>
            </a:r>
            <a:r>
              <a:rPr lang="tr-TR" sz="1400" dirty="0">
                <a:latin typeface="Consolas" panose="020B0609020204030204" pitchFamily="49" charset="0"/>
              </a:rPr>
              <a:t>; }; </a:t>
            </a:r>
          </a:p>
          <a:p>
            <a:pPr marL="0" lvl="0" indent="0" algn="l" rtl="0">
              <a:lnSpc>
                <a:spcPct val="100000"/>
              </a:lnSpc>
              <a:spcBef>
                <a:spcPts val="0"/>
              </a:spcBef>
              <a:spcAft>
                <a:spcPts val="0"/>
              </a:spcAft>
              <a:buSzPts val="1190"/>
              <a:buNone/>
            </a:pPr>
            <a:r>
              <a:rPr lang="tr-TR" sz="1400" dirty="0">
                <a:solidFill>
                  <a:schemeClr val="bg1">
                    <a:lumMod val="65000"/>
                  </a:schemeClr>
                </a:solidFill>
                <a:latin typeface="Consolas" panose="020B0609020204030204" pitchFamily="49" charset="0"/>
              </a:rPr>
              <a:t>/* Yukarıdakiyle aynı */</a:t>
            </a:r>
          </a:p>
        </p:txBody>
      </p:sp>
    </p:spTree>
    <p:extLst>
      <p:ext uri="{BB962C8B-B14F-4D97-AF65-F5344CB8AC3E}">
        <p14:creationId xmlns:p14="http://schemas.microsoft.com/office/powerpoint/2010/main" val="3173086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dirty="0"/>
              <a:t>Lamda Dönüş Tipleri</a:t>
            </a:r>
            <a:endParaRPr dirty="0"/>
          </a:p>
        </p:txBody>
      </p:sp>
      <p:sp>
        <p:nvSpPr>
          <p:cNvPr id="154" name="Google Shape;154;p7"/>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20000"/>
              </a:lnSpc>
              <a:spcBef>
                <a:spcPts val="0"/>
              </a:spcBef>
              <a:spcAft>
                <a:spcPts val="0"/>
              </a:spcAft>
              <a:buSzPct val="85000"/>
              <a:buNone/>
            </a:pPr>
            <a:r>
              <a:rPr lang="tr-TR" dirty="0">
                <a:solidFill>
                  <a:schemeClr val="bg1">
                    <a:lumMod val="65000"/>
                  </a:schemeClr>
                </a:solidFill>
                <a:latin typeface="Consolas" panose="020B0609020204030204" pitchFamily="49" charset="0"/>
              </a:rPr>
              <a:t>/* Dönüş tipleri? */</a:t>
            </a:r>
          </a:p>
          <a:p>
            <a:pPr marL="0" lvl="0" indent="0" algn="l" rtl="0">
              <a:lnSpc>
                <a:spcPct val="120000"/>
              </a:lnSpc>
              <a:spcBef>
                <a:spcPts val="0"/>
              </a:spcBef>
              <a:spcAft>
                <a:spcPts val="0"/>
              </a:spcAft>
              <a:buSzPct val="85000"/>
              <a:buNone/>
            </a:pPr>
            <a:r>
              <a:rPr lang="tr-TR" dirty="0">
                <a:solidFill>
                  <a:srgbClr val="0000CC"/>
                </a:solidFill>
                <a:latin typeface="Consolas" panose="020B0609020204030204" pitchFamily="49" charset="0"/>
              </a:rPr>
              <a:t>auto</a:t>
            </a:r>
            <a:r>
              <a:rPr lang="tr-TR" dirty="0">
                <a:latin typeface="Consolas" panose="020B0609020204030204" pitchFamily="49" charset="0"/>
              </a:rPr>
              <a:t> l = [](</a:t>
            </a:r>
            <a:r>
              <a:rPr lang="tr-TR" dirty="0">
                <a:solidFill>
                  <a:srgbClr val="0000CC"/>
                </a:solidFill>
                <a:latin typeface="Consolas" panose="020B0609020204030204" pitchFamily="49" charset="0"/>
              </a:rPr>
              <a:t>int</a:t>
            </a:r>
            <a:r>
              <a:rPr lang="tr-TR" dirty="0">
                <a:latin typeface="Consolas" panose="020B0609020204030204" pitchFamily="49" charset="0"/>
              </a:rPr>
              <a:t> value) {</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r>
              <a:rPr lang="tr-TR" dirty="0">
                <a:solidFill>
                  <a:srgbClr val="0000CC"/>
                </a:solidFill>
                <a:latin typeface="Consolas" panose="020B0609020204030204" pitchFamily="49" charset="0"/>
              </a:rPr>
              <a:t>return</a:t>
            </a:r>
            <a:r>
              <a:rPr lang="tr-TR" dirty="0">
                <a:latin typeface="Consolas" panose="020B0609020204030204" pitchFamily="49" charset="0"/>
              </a:rPr>
              <a:t> </a:t>
            </a:r>
            <a:r>
              <a:rPr lang="tr-TR" dirty="0">
                <a:solidFill>
                  <a:srgbClr val="0000CC"/>
                </a:solidFill>
                <a:latin typeface="Consolas" panose="020B0609020204030204" pitchFamily="49" charset="0"/>
              </a:rPr>
              <a:t>value</a:t>
            </a:r>
            <a:r>
              <a:rPr lang="tr-TR" dirty="0">
                <a:latin typeface="Consolas" panose="020B0609020204030204" pitchFamily="49" charset="0"/>
              </a:rPr>
              <a:t> &gt; 10; </a:t>
            </a:r>
            <a:r>
              <a:rPr lang="tr-TR" dirty="0">
                <a:solidFill>
                  <a:schemeClr val="bg1">
                    <a:lumMod val="65000"/>
                  </a:schemeClr>
                </a:solidFill>
                <a:latin typeface="Consolas" panose="020B0609020204030204" pitchFamily="49" charset="0"/>
              </a:rPr>
              <a:t>// Return bool</a:t>
            </a:r>
          </a:p>
          <a:p>
            <a:pPr marL="0" lvl="0" indent="0" algn="l" rtl="0">
              <a:lnSpc>
                <a:spcPct val="120000"/>
              </a:lnSpc>
              <a:spcBef>
                <a:spcPts val="0"/>
              </a:spcBef>
              <a:spcAft>
                <a:spcPts val="0"/>
              </a:spcAft>
              <a:buSzPct val="85000"/>
              <a:buNone/>
            </a:pPr>
            <a:r>
              <a:rPr lang="tr-TR" dirty="0">
                <a:latin typeface="Consolas" panose="020B0609020204030204" pitchFamily="49" charset="0"/>
              </a:rPr>
              <a:t>};</a:t>
            </a:r>
          </a:p>
          <a:p>
            <a:pPr marL="0" lvl="0" indent="0" algn="l" rtl="0">
              <a:lnSpc>
                <a:spcPct val="120000"/>
              </a:lnSpc>
              <a:spcBef>
                <a:spcPts val="0"/>
              </a:spcBef>
              <a:spcAft>
                <a:spcPts val="0"/>
              </a:spcAft>
              <a:buSzPct val="85000"/>
              <a:buNone/>
            </a:pPr>
            <a:endParaRPr lang="tr-TR" dirty="0">
              <a:latin typeface="Consolas" panose="020B0609020204030204" pitchFamily="49" charset="0"/>
            </a:endParaRPr>
          </a:p>
          <a:p>
            <a:pPr marL="0" lvl="0" indent="0" algn="l" rtl="0">
              <a:lnSpc>
                <a:spcPct val="120000"/>
              </a:lnSpc>
              <a:spcBef>
                <a:spcPts val="0"/>
              </a:spcBef>
              <a:spcAft>
                <a:spcPts val="0"/>
              </a:spcAft>
              <a:buSzPct val="85000"/>
              <a:buNone/>
            </a:pPr>
            <a:r>
              <a:rPr lang="tr-TR" dirty="0">
                <a:solidFill>
                  <a:srgbClr val="0000CC"/>
                </a:solidFill>
                <a:latin typeface="Consolas" panose="020B0609020204030204" pitchFamily="49" charset="0"/>
              </a:rPr>
              <a:t>auto</a:t>
            </a:r>
            <a:r>
              <a:rPr lang="tr-TR" dirty="0">
                <a:latin typeface="Consolas" panose="020B0609020204030204" pitchFamily="49" charset="0"/>
              </a:rPr>
              <a:t> l = [](</a:t>
            </a:r>
            <a:r>
              <a:rPr lang="tr-TR" dirty="0">
                <a:solidFill>
                  <a:srgbClr val="0000CC"/>
                </a:solidFill>
                <a:latin typeface="Consolas" panose="020B0609020204030204" pitchFamily="49" charset="0"/>
              </a:rPr>
              <a:t>int</a:t>
            </a:r>
            <a:r>
              <a:rPr lang="tr-TR" dirty="0">
                <a:latin typeface="Consolas" panose="020B0609020204030204" pitchFamily="49" charset="0"/>
              </a:rPr>
              <a:t> value) {</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r>
              <a:rPr lang="tr-TR" dirty="0">
                <a:solidFill>
                  <a:srgbClr val="0000CC"/>
                </a:solidFill>
                <a:latin typeface="Consolas" panose="020B0609020204030204" pitchFamily="49" charset="0"/>
              </a:rPr>
              <a:t>if</a:t>
            </a:r>
            <a:r>
              <a:rPr lang="tr-TR" dirty="0">
                <a:latin typeface="Consolas" panose="020B0609020204030204" pitchFamily="49" charset="0"/>
              </a:rPr>
              <a:t> (</a:t>
            </a:r>
            <a:r>
              <a:rPr lang="tr-TR" dirty="0">
                <a:solidFill>
                  <a:srgbClr val="0000CC"/>
                </a:solidFill>
                <a:latin typeface="Consolas" panose="020B0609020204030204" pitchFamily="49" charset="0"/>
              </a:rPr>
              <a:t>value</a:t>
            </a:r>
            <a:r>
              <a:rPr lang="tr-TR" dirty="0">
                <a:latin typeface="Consolas" panose="020B0609020204030204" pitchFamily="49" charset="0"/>
              </a:rPr>
              <a:t> &lt; 10) {</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r>
              <a:rPr lang="tr-TR" dirty="0">
                <a:solidFill>
                  <a:srgbClr val="0000CC"/>
                </a:solidFill>
                <a:latin typeface="Consolas" panose="020B0609020204030204" pitchFamily="49" charset="0"/>
              </a:rPr>
              <a:t>return</a:t>
            </a:r>
            <a:r>
              <a:rPr lang="tr-TR" dirty="0">
                <a:latin typeface="Consolas" panose="020B0609020204030204" pitchFamily="49" charset="0"/>
              </a:rPr>
              <a:t> 1; </a:t>
            </a:r>
            <a:r>
              <a:rPr lang="tr-TR" dirty="0">
                <a:solidFill>
                  <a:schemeClr val="bg1">
                    <a:lumMod val="65000"/>
                  </a:schemeClr>
                </a:solidFill>
                <a:latin typeface="Consolas" panose="020B0609020204030204" pitchFamily="49" charset="0"/>
              </a:rPr>
              <a:t>/* Hata: lamda dönüş tipini belirleyemedi int? */</a:t>
            </a:r>
          </a:p>
          <a:p>
            <a:pPr marL="0" lvl="0" indent="0" algn="l" rtl="0">
              <a:lnSpc>
                <a:spcPct val="120000"/>
              </a:lnSpc>
              <a:spcBef>
                <a:spcPts val="0"/>
              </a:spcBef>
              <a:spcAft>
                <a:spcPts val="0"/>
              </a:spcAft>
              <a:buSzPct val="85000"/>
              <a:buNone/>
            </a:pPr>
            <a:endParaRPr lang="tr-TR" dirty="0">
              <a:latin typeface="Consolas" panose="020B0609020204030204" pitchFamily="49" charset="0"/>
            </a:endParaRPr>
          </a:p>
          <a:p>
            <a:pPr marL="0" lvl="0" indent="0" algn="l" rtl="0">
              <a:lnSpc>
                <a:spcPct val="120000"/>
              </a:lnSpc>
              <a:spcBef>
                <a:spcPts val="0"/>
              </a:spcBef>
              <a:spcAft>
                <a:spcPts val="0"/>
              </a:spcAft>
              <a:buSzPct val="85000"/>
              <a:buNone/>
            </a:pPr>
            <a:r>
              <a:rPr lang="tr-TR" dirty="0">
                <a:latin typeface="Consolas" panose="020B0609020204030204" pitchFamily="49" charset="0"/>
              </a:rPr>
              <a:t>    } </a:t>
            </a:r>
            <a:r>
              <a:rPr lang="tr-TR" dirty="0">
                <a:solidFill>
                  <a:srgbClr val="0000CC"/>
                </a:solidFill>
                <a:latin typeface="Consolas" panose="020B0609020204030204" pitchFamily="49" charset="0"/>
              </a:rPr>
              <a:t>else</a:t>
            </a:r>
            <a:r>
              <a:rPr lang="tr-TR" dirty="0">
                <a:latin typeface="Consolas" panose="020B0609020204030204" pitchFamily="49" charset="0"/>
              </a:rPr>
              <a:t> {</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r>
              <a:rPr lang="tr-TR" dirty="0">
                <a:solidFill>
                  <a:srgbClr val="0000CC"/>
                </a:solidFill>
                <a:latin typeface="Consolas" panose="020B0609020204030204" pitchFamily="49" charset="0"/>
              </a:rPr>
              <a:t>return</a:t>
            </a:r>
            <a:r>
              <a:rPr lang="tr-TR" dirty="0">
                <a:latin typeface="Consolas" panose="020B0609020204030204" pitchFamily="49" charset="0"/>
              </a:rPr>
              <a:t> 1.5; </a:t>
            </a:r>
            <a:r>
              <a:rPr lang="tr-TR" dirty="0">
                <a:solidFill>
                  <a:schemeClr val="bg1">
                    <a:lumMod val="65000"/>
                  </a:schemeClr>
                </a:solidFill>
                <a:latin typeface="Consolas" panose="020B0609020204030204" pitchFamily="49" charset="0"/>
              </a:rPr>
              <a:t>/* Hata: lamda dönüş tipini belirleyemedi double? */</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p>
          <a:p>
            <a:pPr marL="0" lvl="0" indent="0" algn="l" rtl="0">
              <a:lnSpc>
                <a:spcPct val="120000"/>
              </a:lnSpc>
              <a:spcBef>
                <a:spcPts val="0"/>
              </a:spcBef>
              <a:spcAft>
                <a:spcPts val="0"/>
              </a:spcAft>
              <a:buSzPct val="85000"/>
              <a:buNone/>
            </a:pPr>
            <a:r>
              <a:rPr lang="tr-TR" dirty="0">
                <a:latin typeface="Consolas" panose="020B0609020204030204" pitchFamily="49" charset="0"/>
              </a:rPr>
              <a:t>};</a:t>
            </a:r>
          </a:p>
          <a:p>
            <a:pPr marL="0" lvl="0" indent="0" algn="l" rtl="0">
              <a:lnSpc>
                <a:spcPct val="120000"/>
              </a:lnSpc>
              <a:spcBef>
                <a:spcPts val="0"/>
              </a:spcBef>
              <a:spcAft>
                <a:spcPts val="0"/>
              </a:spcAft>
              <a:buSzPct val="85000"/>
              <a:buNone/>
            </a:pPr>
            <a:endParaRPr lang="tr-TR" dirty="0">
              <a:latin typeface="Consolas" panose="020B0609020204030204" pitchFamily="49" charset="0"/>
            </a:endParaRPr>
          </a:p>
          <a:p>
            <a:pPr marL="0" lvl="0" indent="0" algn="l" rtl="0">
              <a:lnSpc>
                <a:spcPct val="120000"/>
              </a:lnSpc>
              <a:spcBef>
                <a:spcPts val="0"/>
              </a:spcBef>
              <a:spcAft>
                <a:spcPts val="0"/>
              </a:spcAft>
              <a:buSzPct val="85000"/>
              <a:buNone/>
            </a:pPr>
            <a:r>
              <a:rPr lang="tr-TR" dirty="0">
                <a:solidFill>
                  <a:srgbClr val="0000CC"/>
                </a:solidFill>
                <a:latin typeface="Consolas" panose="020B0609020204030204" pitchFamily="49" charset="0"/>
              </a:rPr>
              <a:t>auto</a:t>
            </a:r>
            <a:r>
              <a:rPr lang="tr-TR" dirty="0">
                <a:latin typeface="Consolas" panose="020B0609020204030204" pitchFamily="49" charset="0"/>
              </a:rPr>
              <a:t> l2 = [](</a:t>
            </a:r>
            <a:r>
              <a:rPr lang="tr-TR" dirty="0">
                <a:solidFill>
                  <a:srgbClr val="0000CC"/>
                </a:solidFill>
                <a:latin typeface="Consolas" panose="020B0609020204030204" pitchFamily="49" charset="0"/>
              </a:rPr>
              <a:t>int</a:t>
            </a:r>
            <a:r>
              <a:rPr lang="tr-TR" dirty="0">
                <a:latin typeface="Consolas" panose="020B0609020204030204" pitchFamily="49" charset="0"/>
              </a:rPr>
              <a:t> value) -&gt; </a:t>
            </a:r>
            <a:r>
              <a:rPr lang="tr-TR" dirty="0">
                <a:solidFill>
                  <a:srgbClr val="0000CC"/>
                </a:solidFill>
                <a:latin typeface="Consolas" panose="020B0609020204030204" pitchFamily="49" charset="0"/>
              </a:rPr>
              <a:t>double</a:t>
            </a:r>
            <a:r>
              <a:rPr lang="tr-TR" dirty="0">
                <a:latin typeface="Consolas" panose="020B0609020204030204" pitchFamily="49" charset="0"/>
              </a:rPr>
              <a:t> { </a:t>
            </a:r>
            <a:r>
              <a:rPr lang="tr-TR" dirty="0">
                <a:solidFill>
                  <a:schemeClr val="bg1">
                    <a:lumMod val="65000"/>
                  </a:schemeClr>
                </a:solidFill>
                <a:latin typeface="Consolas" panose="020B0609020204030204" pitchFamily="49" charset="0"/>
              </a:rPr>
              <a:t>// Dönüş tipi 'double'</a:t>
            </a:r>
          </a:p>
          <a:p>
            <a:pPr marL="0" lvl="0" indent="0" algn="l" rtl="0">
              <a:lnSpc>
                <a:spcPct val="120000"/>
              </a:lnSpc>
              <a:spcBef>
                <a:spcPts val="0"/>
              </a:spcBef>
              <a:spcAft>
                <a:spcPts val="0"/>
              </a:spcAft>
              <a:buSzPct val="85000"/>
              <a:buNone/>
            </a:pPr>
            <a:r>
              <a:rPr lang="tr-TR" dirty="0">
                <a:latin typeface="Consolas" panose="020B0609020204030204" pitchFamily="49" charset="0"/>
              </a:rPr>
              <a:t>    if (</a:t>
            </a:r>
            <a:r>
              <a:rPr lang="tr-TR" dirty="0">
                <a:solidFill>
                  <a:srgbClr val="0000CC"/>
                </a:solidFill>
                <a:latin typeface="Consolas" panose="020B0609020204030204" pitchFamily="49" charset="0"/>
              </a:rPr>
              <a:t>value</a:t>
            </a:r>
            <a:r>
              <a:rPr lang="tr-TR" dirty="0">
                <a:latin typeface="Consolas" panose="020B0609020204030204" pitchFamily="49" charset="0"/>
              </a:rPr>
              <a:t> &lt; 10) {</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r>
              <a:rPr lang="tr-TR" dirty="0">
                <a:solidFill>
                  <a:srgbClr val="0000CC"/>
                </a:solidFill>
                <a:latin typeface="Consolas" panose="020B0609020204030204" pitchFamily="49" charset="0"/>
              </a:rPr>
              <a:t>return</a:t>
            </a:r>
            <a:r>
              <a:rPr lang="tr-TR" dirty="0">
                <a:latin typeface="Consolas" panose="020B0609020204030204" pitchFamily="49" charset="0"/>
              </a:rPr>
              <a:t> 1;</a:t>
            </a:r>
          </a:p>
          <a:p>
            <a:pPr marL="0" lvl="0" indent="0" algn="l" rtl="0">
              <a:lnSpc>
                <a:spcPct val="120000"/>
              </a:lnSpc>
              <a:spcBef>
                <a:spcPts val="0"/>
              </a:spcBef>
              <a:spcAft>
                <a:spcPts val="0"/>
              </a:spcAft>
              <a:buSzPct val="85000"/>
              <a:buNone/>
            </a:pPr>
            <a:r>
              <a:rPr lang="tr-TR" dirty="0">
                <a:latin typeface="Consolas" panose="020B0609020204030204" pitchFamily="49" charset="0"/>
              </a:rPr>
              <a:t>    } else {</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r>
              <a:rPr lang="tr-TR" dirty="0">
                <a:solidFill>
                  <a:srgbClr val="0000CC"/>
                </a:solidFill>
                <a:latin typeface="Consolas" panose="020B0609020204030204" pitchFamily="49" charset="0"/>
              </a:rPr>
              <a:t>return</a:t>
            </a:r>
            <a:r>
              <a:rPr lang="tr-TR" dirty="0">
                <a:latin typeface="Consolas" panose="020B0609020204030204" pitchFamily="49" charset="0"/>
              </a:rPr>
              <a:t> 1.5;</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p>
          <a:p>
            <a:pPr marL="0" lvl="0" indent="0" algn="l" rtl="0">
              <a:lnSpc>
                <a:spcPct val="120000"/>
              </a:lnSpc>
              <a:spcBef>
                <a:spcPts val="0"/>
              </a:spcBef>
              <a:spcAft>
                <a:spcPts val="0"/>
              </a:spcAft>
              <a:buSzPct val="85000"/>
              <a:buNone/>
            </a:pPr>
            <a:r>
              <a:rPr lang="tr-TR" dirty="0">
                <a:latin typeface="Consolas" panose="020B0609020204030204" pitchFamily="49" charset="0"/>
              </a:rPr>
              <a:t>};</a:t>
            </a:r>
          </a:p>
          <a:p>
            <a:pPr marL="0" lvl="0" indent="0" algn="l" rtl="0">
              <a:lnSpc>
                <a:spcPct val="120000"/>
              </a:lnSpc>
              <a:spcBef>
                <a:spcPts val="0"/>
              </a:spcBef>
              <a:spcAft>
                <a:spcPts val="0"/>
              </a:spcAft>
              <a:buSzPct val="85000"/>
              <a:buNone/>
            </a:pPr>
            <a:endParaRPr lang="tr-TR" dirty="0">
              <a:latin typeface="Consolas" panose="020B0609020204030204" pitchFamily="49" charset="0"/>
            </a:endParaRPr>
          </a:p>
        </p:txBody>
      </p:sp>
      <p:sp>
        <p:nvSpPr>
          <p:cNvPr id="155" name="Google Shape;155;p7"/>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dirty="0"/>
              <a:t>Dönüş tiplerinde dikkat edilmesi gerekenler</a:t>
            </a:r>
            <a:endParaRPr b="1" dirty="0">
              <a:solidFill>
                <a:schemeClr val="dk1"/>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dirty="0"/>
              <a:t>Lamda Örneği</a:t>
            </a:r>
            <a:endParaRPr dirty="0"/>
          </a:p>
        </p:txBody>
      </p:sp>
      <p:sp>
        <p:nvSpPr>
          <p:cNvPr id="154" name="Google Shape;154;p7"/>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20000"/>
              </a:lnSpc>
              <a:spcBef>
                <a:spcPts val="0"/>
              </a:spcBef>
              <a:spcAft>
                <a:spcPts val="0"/>
              </a:spcAft>
              <a:buSzPct val="85000"/>
              <a:buNone/>
            </a:pPr>
            <a:r>
              <a:rPr lang="tr-TR" dirty="0">
                <a:latin typeface="Consolas" panose="020B0609020204030204" pitchFamily="49" charset="0"/>
              </a:rPr>
              <a:t>#include &lt;</a:t>
            </a:r>
            <a:r>
              <a:rPr lang="tr-TR" dirty="0" err="1">
                <a:latin typeface="Consolas" panose="020B0609020204030204" pitchFamily="49" charset="0"/>
              </a:rPr>
              <a:t>algorithm</a:t>
            </a:r>
            <a:r>
              <a:rPr lang="tr-TR" dirty="0">
                <a:latin typeface="Consolas" panose="020B0609020204030204" pitchFamily="49" charset="0"/>
              </a:rPr>
              <a:t>&gt;  </a:t>
            </a:r>
            <a:r>
              <a:rPr lang="tr-TR" dirty="0">
                <a:solidFill>
                  <a:schemeClr val="bg1">
                    <a:lumMod val="65000"/>
                  </a:schemeClr>
                </a:solidFill>
                <a:latin typeface="Consolas" panose="020B0609020204030204" pitchFamily="49" charset="0"/>
              </a:rPr>
              <a:t>// </a:t>
            </a:r>
            <a:r>
              <a:rPr lang="tr-TR" dirty="0" err="1">
                <a:solidFill>
                  <a:schemeClr val="bg1">
                    <a:lumMod val="65000"/>
                  </a:schemeClr>
                </a:solidFill>
                <a:latin typeface="Consolas" panose="020B0609020204030204" pitchFamily="49" charset="0"/>
              </a:rPr>
              <a:t>std</a:t>
            </a:r>
            <a:r>
              <a:rPr lang="tr-TR" dirty="0">
                <a:solidFill>
                  <a:schemeClr val="bg1">
                    <a:lumMod val="65000"/>
                  </a:schemeClr>
                </a:solidFill>
                <a:latin typeface="Consolas" panose="020B0609020204030204" pitchFamily="49" charset="0"/>
              </a:rPr>
              <a:t>::sort</a:t>
            </a:r>
          </a:p>
          <a:p>
            <a:pPr marL="0" lvl="0" indent="0" algn="l" rtl="0">
              <a:lnSpc>
                <a:spcPct val="120000"/>
              </a:lnSpc>
              <a:spcBef>
                <a:spcPts val="0"/>
              </a:spcBef>
              <a:spcAft>
                <a:spcPts val="0"/>
              </a:spcAft>
              <a:buSzPct val="85000"/>
              <a:buNone/>
            </a:pPr>
            <a:r>
              <a:rPr lang="tr-TR" dirty="0">
                <a:latin typeface="Consolas" panose="020B0609020204030204" pitchFamily="49" charset="0"/>
              </a:rPr>
              <a:t>#include &lt;</a:t>
            </a:r>
            <a:r>
              <a:rPr lang="tr-TR" dirty="0" err="1">
                <a:latin typeface="Consolas" panose="020B0609020204030204" pitchFamily="49" charset="0"/>
              </a:rPr>
              <a:t>iostream</a:t>
            </a:r>
            <a:r>
              <a:rPr lang="tr-TR" dirty="0">
                <a:latin typeface="Consolas" panose="020B0609020204030204" pitchFamily="49" charset="0"/>
              </a:rPr>
              <a:t>&gt;</a:t>
            </a:r>
          </a:p>
          <a:p>
            <a:pPr marL="0" lvl="0" indent="0" algn="l" rtl="0">
              <a:lnSpc>
                <a:spcPct val="120000"/>
              </a:lnSpc>
              <a:spcBef>
                <a:spcPts val="0"/>
              </a:spcBef>
              <a:spcAft>
                <a:spcPts val="0"/>
              </a:spcAft>
              <a:buSzPct val="85000"/>
              <a:buNone/>
            </a:pPr>
            <a:r>
              <a:rPr lang="tr-TR" dirty="0" err="1">
                <a:solidFill>
                  <a:srgbClr val="0000CC"/>
                </a:solidFill>
                <a:latin typeface="Consolas" panose="020B0609020204030204" pitchFamily="49" charset="0"/>
              </a:rPr>
              <a:t>using</a:t>
            </a:r>
            <a:r>
              <a:rPr lang="tr-TR" dirty="0">
                <a:latin typeface="Consolas" panose="020B0609020204030204" pitchFamily="49" charset="0"/>
              </a:rPr>
              <a:t> </a:t>
            </a:r>
            <a:r>
              <a:rPr lang="tr-TR" dirty="0">
                <a:solidFill>
                  <a:srgbClr val="0000CC"/>
                </a:solidFill>
                <a:latin typeface="Consolas" panose="020B0609020204030204" pitchFamily="49" charset="0"/>
              </a:rPr>
              <a:t>namespace</a:t>
            </a:r>
            <a:r>
              <a:rPr lang="tr-TR" dirty="0">
                <a:latin typeface="Consolas" panose="020B0609020204030204" pitchFamily="49" charset="0"/>
              </a:rPr>
              <a:t> </a:t>
            </a:r>
            <a:r>
              <a:rPr lang="tr-TR" dirty="0" err="1">
                <a:latin typeface="Consolas" panose="020B0609020204030204" pitchFamily="49" charset="0"/>
              </a:rPr>
              <a:t>std</a:t>
            </a:r>
            <a:r>
              <a:rPr lang="tr-TR" dirty="0">
                <a:latin typeface="Consolas" panose="020B0609020204030204" pitchFamily="49" charset="0"/>
              </a:rPr>
              <a:t>;</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p>
          <a:p>
            <a:pPr marL="0" lvl="0" indent="0" algn="l" rtl="0">
              <a:lnSpc>
                <a:spcPct val="120000"/>
              </a:lnSpc>
              <a:spcBef>
                <a:spcPts val="0"/>
              </a:spcBef>
              <a:spcAft>
                <a:spcPts val="0"/>
              </a:spcAft>
              <a:buSzPct val="85000"/>
              <a:buNone/>
            </a:pPr>
            <a:r>
              <a:rPr lang="tr-TR" dirty="0">
                <a:solidFill>
                  <a:srgbClr val="0000CC"/>
                </a:solidFill>
                <a:latin typeface="Consolas" panose="020B0609020204030204" pitchFamily="49" charset="0"/>
              </a:rPr>
              <a:t>auto</a:t>
            </a:r>
            <a:r>
              <a:rPr lang="tr-TR" dirty="0">
                <a:latin typeface="Consolas" panose="020B0609020204030204" pitchFamily="49" charset="0"/>
              </a:rPr>
              <a:t> </a:t>
            </a:r>
            <a:r>
              <a:rPr lang="tr-TR" dirty="0" err="1">
                <a:latin typeface="Consolas" panose="020B0609020204030204" pitchFamily="49" charset="0"/>
              </a:rPr>
              <a:t>int_from_cin</a:t>
            </a:r>
            <a:r>
              <a:rPr lang="tr-TR" dirty="0">
                <a:latin typeface="Consolas" panose="020B0609020204030204" pitchFamily="49" charset="0"/>
              </a:rPr>
              <a:t>() -&gt; </a:t>
            </a:r>
            <a:r>
              <a:rPr lang="tr-TR" dirty="0">
                <a:solidFill>
                  <a:srgbClr val="0000CC"/>
                </a:solidFill>
                <a:latin typeface="Consolas" panose="020B0609020204030204" pitchFamily="49" charset="0"/>
              </a:rPr>
              <a:t>int</a:t>
            </a:r>
            <a:r>
              <a:rPr lang="tr-TR" dirty="0">
                <a:latin typeface="Consolas" panose="020B0609020204030204" pitchFamily="49" charset="0"/>
              </a:rPr>
              <a:t> { </a:t>
            </a:r>
            <a:r>
              <a:rPr lang="tr-TR" dirty="0">
                <a:solidFill>
                  <a:srgbClr val="0000CC"/>
                </a:solidFill>
                <a:latin typeface="Consolas" panose="020B0609020204030204" pitchFamily="49" charset="0"/>
              </a:rPr>
              <a:t>int</a:t>
            </a:r>
            <a:r>
              <a:rPr lang="tr-TR" dirty="0">
                <a:latin typeface="Consolas" panose="020B0609020204030204" pitchFamily="49" charset="0"/>
              </a:rPr>
              <a:t> x; </a:t>
            </a:r>
            <a:r>
              <a:rPr lang="tr-TR" dirty="0" err="1">
                <a:latin typeface="Consolas" panose="020B0609020204030204" pitchFamily="49" charset="0"/>
              </a:rPr>
              <a:t>std</a:t>
            </a:r>
            <a:r>
              <a:rPr lang="tr-TR" dirty="0">
                <a:latin typeface="Consolas" panose="020B0609020204030204" pitchFamily="49" charset="0"/>
              </a:rPr>
              <a:t>::cin &gt;&gt; x; </a:t>
            </a:r>
            <a:r>
              <a:rPr lang="tr-TR" dirty="0">
                <a:solidFill>
                  <a:srgbClr val="0000CC"/>
                </a:solidFill>
                <a:latin typeface="Consolas" panose="020B0609020204030204" pitchFamily="49" charset="0"/>
              </a:rPr>
              <a:t>return</a:t>
            </a:r>
            <a:r>
              <a:rPr lang="tr-TR" dirty="0">
                <a:latin typeface="Consolas" panose="020B0609020204030204" pitchFamily="49" charset="0"/>
              </a:rPr>
              <a:t> x; }</a:t>
            </a:r>
          </a:p>
          <a:p>
            <a:pPr marL="0" lvl="0" indent="0" algn="l" rtl="0">
              <a:lnSpc>
                <a:spcPct val="120000"/>
              </a:lnSpc>
              <a:spcBef>
                <a:spcPts val="0"/>
              </a:spcBef>
              <a:spcAft>
                <a:spcPts val="0"/>
              </a:spcAft>
              <a:buSzPct val="85000"/>
              <a:buNone/>
            </a:pPr>
            <a:endParaRPr lang="tr-TR" dirty="0">
              <a:latin typeface="Consolas" panose="020B0609020204030204" pitchFamily="49" charset="0"/>
            </a:endParaRPr>
          </a:p>
          <a:p>
            <a:pPr marL="0" lvl="0" indent="0" algn="l" rtl="0">
              <a:lnSpc>
                <a:spcPct val="120000"/>
              </a:lnSpc>
              <a:spcBef>
                <a:spcPts val="0"/>
              </a:spcBef>
              <a:spcAft>
                <a:spcPts val="0"/>
              </a:spcAft>
              <a:buSzPct val="85000"/>
              <a:buNone/>
            </a:pPr>
            <a:r>
              <a:rPr lang="tr-TR" dirty="0">
                <a:solidFill>
                  <a:srgbClr val="0000CC"/>
                </a:solidFill>
                <a:latin typeface="Consolas" panose="020B0609020204030204" pitchFamily="49" charset="0"/>
              </a:rPr>
              <a:t>auto</a:t>
            </a:r>
            <a:r>
              <a:rPr lang="tr-TR" dirty="0">
                <a:latin typeface="Consolas" panose="020B0609020204030204" pitchFamily="49" charset="0"/>
              </a:rPr>
              <a:t> main() -&gt; </a:t>
            </a:r>
            <a:r>
              <a:rPr lang="tr-TR" dirty="0">
                <a:solidFill>
                  <a:srgbClr val="0000CC"/>
                </a:solidFill>
                <a:latin typeface="Consolas" panose="020B0609020204030204" pitchFamily="49" charset="0"/>
              </a:rPr>
              <a:t>int</a:t>
            </a:r>
          </a:p>
          <a:p>
            <a:pPr marL="0" lvl="0" indent="0" algn="l" rtl="0">
              <a:lnSpc>
                <a:spcPct val="120000"/>
              </a:lnSpc>
              <a:spcBef>
                <a:spcPts val="0"/>
              </a:spcBef>
              <a:spcAft>
                <a:spcPts val="0"/>
              </a:spcAft>
              <a:buSzPct val="85000"/>
              <a:buNone/>
            </a:pPr>
            <a:r>
              <a:rPr lang="tr-TR" dirty="0">
                <a:latin typeface="Consolas" panose="020B0609020204030204" pitchFamily="49" charset="0"/>
              </a:rPr>
              <a:t>{</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"Girilen Tamsayıları Sıralama..." &lt;&lt; </a:t>
            </a:r>
            <a:r>
              <a:rPr lang="tr-TR" dirty="0" err="1">
                <a:latin typeface="Consolas" panose="020B0609020204030204" pitchFamily="49" charset="0"/>
              </a:rPr>
              <a:t>endl</a:t>
            </a:r>
            <a:r>
              <a:rPr lang="tr-TR" dirty="0">
                <a:latin typeface="Consolas" panose="020B0609020204030204" pitchFamily="49" charset="0"/>
              </a:rPr>
              <a:t>;</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"Kaç adet sayı gireceksiniz: ";</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r>
              <a:rPr lang="tr-TR" dirty="0">
                <a:solidFill>
                  <a:srgbClr val="0000CC"/>
                </a:solidFill>
                <a:latin typeface="Consolas" panose="020B0609020204030204" pitchFamily="49" charset="0"/>
              </a:rPr>
              <a:t>int</a:t>
            </a:r>
            <a:r>
              <a:rPr lang="tr-TR" dirty="0">
                <a:latin typeface="Consolas" panose="020B0609020204030204" pitchFamily="49" charset="0"/>
              </a:rPr>
              <a:t> const n= </a:t>
            </a:r>
            <a:r>
              <a:rPr lang="tr-TR" dirty="0" err="1">
                <a:latin typeface="Consolas" panose="020B0609020204030204" pitchFamily="49" charset="0"/>
              </a:rPr>
              <a:t>int_from_cin</a:t>
            </a:r>
            <a:r>
              <a:rPr lang="tr-TR" dirty="0">
                <a:latin typeface="Consolas" panose="020B0609020204030204" pitchFamily="49" charset="0"/>
              </a:rPr>
              <a:t>();</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r>
              <a:rPr lang="tr-TR" dirty="0">
                <a:solidFill>
                  <a:srgbClr val="0000CC"/>
                </a:solidFill>
                <a:latin typeface="Consolas" panose="020B0609020204030204" pitchFamily="49" charset="0"/>
              </a:rPr>
              <a:t>int</a:t>
            </a:r>
            <a:r>
              <a:rPr lang="tr-TR" dirty="0">
                <a:latin typeface="Consolas" panose="020B0609020204030204" pitchFamily="49" charset="0"/>
              </a:rPr>
              <a:t>* a = new int[n];  </a:t>
            </a:r>
            <a:r>
              <a:rPr lang="tr-TR" dirty="0">
                <a:solidFill>
                  <a:schemeClr val="bg1">
                    <a:lumMod val="65000"/>
                  </a:schemeClr>
                </a:solidFill>
                <a:latin typeface="Consolas" panose="020B0609020204030204" pitchFamily="49" charset="0"/>
              </a:rPr>
              <a:t>// Diziye bellekte yer ayırma</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r>
              <a:rPr lang="tr-TR" dirty="0">
                <a:solidFill>
                  <a:srgbClr val="0000CC"/>
                </a:solidFill>
                <a:latin typeface="Consolas" panose="020B0609020204030204" pitchFamily="49" charset="0"/>
              </a:rPr>
              <a:t>for </a:t>
            </a:r>
            <a:r>
              <a:rPr lang="tr-TR" dirty="0">
                <a:latin typeface="Consolas" panose="020B0609020204030204" pitchFamily="49" charset="0"/>
              </a:rPr>
              <a:t>(</a:t>
            </a:r>
            <a:r>
              <a:rPr lang="tr-TR" dirty="0">
                <a:solidFill>
                  <a:srgbClr val="0000CC"/>
                </a:solidFill>
                <a:latin typeface="Consolas" panose="020B0609020204030204" pitchFamily="49" charset="0"/>
              </a:rPr>
              <a:t>int</a:t>
            </a:r>
            <a:r>
              <a:rPr lang="tr-TR" dirty="0">
                <a:latin typeface="Consolas" panose="020B0609020204030204" pitchFamily="49" charset="0"/>
              </a:rPr>
              <a:t> i = 1; i &lt;= n; ++i ) {</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i &lt;&lt; ". elamanı girin:";</a:t>
            </a:r>
          </a:p>
          <a:p>
            <a:pPr marL="0" lvl="0" indent="0" algn="l" rtl="0">
              <a:lnSpc>
                <a:spcPct val="120000"/>
              </a:lnSpc>
              <a:spcBef>
                <a:spcPts val="0"/>
              </a:spcBef>
              <a:spcAft>
                <a:spcPts val="0"/>
              </a:spcAft>
              <a:buSzPct val="85000"/>
              <a:buNone/>
            </a:pPr>
            <a:r>
              <a:rPr lang="tr-TR" dirty="0">
                <a:latin typeface="Consolas" panose="020B0609020204030204" pitchFamily="49" charset="0"/>
              </a:rPr>
              <a:t>        a[i-1] = </a:t>
            </a:r>
            <a:r>
              <a:rPr lang="tr-TR" dirty="0" err="1">
                <a:latin typeface="Consolas" panose="020B0609020204030204" pitchFamily="49" charset="0"/>
              </a:rPr>
              <a:t>int_from_cin</a:t>
            </a:r>
            <a:r>
              <a:rPr lang="tr-TR" dirty="0">
                <a:latin typeface="Consolas" panose="020B0609020204030204" pitchFamily="49" charset="0"/>
              </a:rPr>
              <a:t>();</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p>
          <a:p>
            <a:pPr marL="0" lvl="0" indent="0" algn="l" rtl="0">
              <a:lnSpc>
                <a:spcPct val="120000"/>
              </a:lnSpc>
              <a:spcBef>
                <a:spcPts val="0"/>
              </a:spcBef>
              <a:spcAft>
                <a:spcPts val="0"/>
              </a:spcAft>
              <a:buSzPct val="85000"/>
              <a:buNone/>
            </a:pPr>
            <a:endParaRPr lang="tr-TR" dirty="0">
              <a:latin typeface="Consolas" panose="020B0609020204030204" pitchFamily="49" charset="0"/>
            </a:endParaRPr>
          </a:p>
          <a:p>
            <a:pPr marL="0" lvl="0" indent="0" algn="l" rtl="0">
              <a:lnSpc>
                <a:spcPct val="120000"/>
              </a:lnSpc>
              <a:spcBef>
                <a:spcPts val="0"/>
              </a:spcBef>
              <a:spcAft>
                <a:spcPts val="0"/>
              </a:spcAft>
              <a:buSzPct val="85000"/>
              <a:buNone/>
            </a:pPr>
            <a:r>
              <a:rPr lang="tr-TR" dirty="0">
                <a:latin typeface="Consolas" panose="020B0609020204030204" pitchFamily="49" charset="0"/>
              </a:rPr>
              <a:t>    sort( a, a + n );</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r>
              <a:rPr lang="tr-TR" dirty="0">
                <a:solidFill>
                  <a:srgbClr val="0000CC"/>
                </a:solidFill>
                <a:latin typeface="Consolas" panose="020B0609020204030204" pitchFamily="49" charset="0"/>
              </a:rPr>
              <a:t>for </a:t>
            </a:r>
            <a:r>
              <a:rPr lang="tr-TR" dirty="0">
                <a:latin typeface="Consolas" panose="020B0609020204030204" pitchFamily="49" charset="0"/>
              </a:rPr>
              <a:t>(</a:t>
            </a:r>
            <a:r>
              <a:rPr lang="tr-TR" dirty="0">
                <a:solidFill>
                  <a:srgbClr val="0000CC"/>
                </a:solidFill>
                <a:latin typeface="Consolas" panose="020B0609020204030204" pitchFamily="49" charset="0"/>
              </a:rPr>
              <a:t>int</a:t>
            </a:r>
            <a:r>
              <a:rPr lang="tr-TR" dirty="0">
                <a:latin typeface="Consolas" panose="020B0609020204030204" pitchFamily="49" charset="0"/>
              </a:rPr>
              <a:t> i = 0; i &lt; n; ++i ) { </a:t>
            </a:r>
            <a:r>
              <a:rPr lang="tr-TR" dirty="0" err="1">
                <a:latin typeface="Consolas" panose="020B0609020204030204" pitchFamily="49" charset="0"/>
              </a:rPr>
              <a:t>cout</a:t>
            </a:r>
            <a:r>
              <a:rPr lang="tr-TR" dirty="0">
                <a:latin typeface="Consolas" panose="020B0609020204030204" pitchFamily="49" charset="0"/>
              </a:rPr>
              <a:t> &lt;&lt; a[i] &lt;&lt; ' '; }</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r>
              <a:rPr lang="tr-TR" dirty="0" err="1">
                <a:solidFill>
                  <a:srgbClr val="0000CC"/>
                </a:solidFill>
                <a:latin typeface="Consolas" panose="020B0609020204030204" pitchFamily="49" charset="0"/>
              </a:rPr>
              <a:t>delete</a:t>
            </a:r>
            <a:r>
              <a:rPr lang="tr-TR" dirty="0">
                <a:latin typeface="Consolas" panose="020B0609020204030204" pitchFamily="49" charset="0"/>
              </a:rPr>
              <a:t>[] a;</a:t>
            </a:r>
          </a:p>
          <a:p>
            <a:pPr marL="0" lvl="0" indent="0" algn="l" rtl="0">
              <a:lnSpc>
                <a:spcPct val="120000"/>
              </a:lnSpc>
              <a:spcBef>
                <a:spcPts val="0"/>
              </a:spcBef>
              <a:spcAft>
                <a:spcPts val="0"/>
              </a:spcAft>
              <a:buSzPct val="85000"/>
              <a:buNone/>
            </a:pPr>
            <a:r>
              <a:rPr lang="tr-TR" dirty="0">
                <a:latin typeface="Consolas" panose="020B0609020204030204" pitchFamily="49" charset="0"/>
              </a:rPr>
              <a:t> }</a:t>
            </a:r>
          </a:p>
        </p:txBody>
      </p:sp>
      <p:sp>
        <p:nvSpPr>
          <p:cNvPr id="155" name="Google Shape;155;p7"/>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endParaRPr b="1" dirty="0">
              <a:solidFill>
                <a:schemeClr val="dk1"/>
              </a:solidFill>
              <a:latin typeface="Consolas"/>
              <a:ea typeface="Consolas"/>
              <a:cs typeface="Consolas"/>
              <a:sym typeface="Consolas"/>
            </a:endParaRPr>
          </a:p>
        </p:txBody>
      </p:sp>
    </p:spTree>
    <p:extLst>
      <p:ext uri="{BB962C8B-B14F-4D97-AF65-F5344CB8AC3E}">
        <p14:creationId xmlns:p14="http://schemas.microsoft.com/office/powerpoint/2010/main" val="1472450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SzPts val="3200"/>
              <a:buFont typeface="Cambria"/>
              <a:buNone/>
            </a:pPr>
            <a:r>
              <a:rPr lang="tr-TR" dirty="0"/>
              <a:t>Lamda İfadeleriyle Yakalanan Nesneler</a:t>
            </a:r>
            <a:endParaRPr dirty="0"/>
          </a:p>
        </p:txBody>
      </p:sp>
      <p:sp>
        <p:nvSpPr>
          <p:cNvPr id="154" name="Google Shape;154;p7"/>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sz="2000" dirty="0">
                <a:solidFill>
                  <a:srgbClr val="0000CC"/>
                </a:solidFill>
                <a:latin typeface="Consolas"/>
                <a:ea typeface="Consolas"/>
                <a:cs typeface="Consolas"/>
                <a:sym typeface="Consolas"/>
              </a:rPr>
              <a:t>auto</a:t>
            </a:r>
            <a:r>
              <a:rPr lang="tr-TR" sz="2000" dirty="0">
                <a:solidFill>
                  <a:schemeClr val="dk1"/>
                </a:solidFill>
                <a:latin typeface="Consolas"/>
                <a:ea typeface="Consolas"/>
                <a:cs typeface="Consolas"/>
                <a:sym typeface="Consolas"/>
              </a:rPr>
              <a:t> </a:t>
            </a:r>
            <a:r>
              <a:rPr lang="tr-TR" sz="2000" dirty="0" err="1">
                <a:solidFill>
                  <a:schemeClr val="dk1"/>
                </a:solidFill>
                <a:latin typeface="Consolas"/>
                <a:ea typeface="Consolas"/>
                <a:cs typeface="Consolas"/>
                <a:sym typeface="Consolas"/>
              </a:rPr>
              <a:t>func</a:t>
            </a:r>
            <a:r>
              <a:rPr lang="tr-TR" sz="2000" dirty="0">
                <a:solidFill>
                  <a:schemeClr val="dk1"/>
                </a:solidFill>
                <a:latin typeface="Consolas"/>
                <a:ea typeface="Consolas"/>
                <a:cs typeface="Consolas"/>
                <a:sym typeface="Consolas"/>
              </a:rPr>
              <a:t> = [c = 0] () {++c; </a:t>
            </a:r>
            <a:r>
              <a:rPr lang="tr-TR" sz="2000" dirty="0" err="1">
                <a:solidFill>
                  <a:schemeClr val="dk1"/>
                </a:solidFill>
                <a:latin typeface="Consolas"/>
                <a:ea typeface="Consolas"/>
                <a:cs typeface="Consolas"/>
                <a:sym typeface="Consolas"/>
              </a:rPr>
              <a:t>std</a:t>
            </a:r>
            <a:r>
              <a:rPr lang="tr-TR" sz="2000" dirty="0">
                <a:solidFill>
                  <a:schemeClr val="dk1"/>
                </a:solidFill>
                <a:latin typeface="Consolas"/>
                <a:ea typeface="Consolas"/>
                <a:cs typeface="Consolas"/>
                <a:sym typeface="Consolas"/>
              </a:rPr>
              <a:t>::</a:t>
            </a:r>
            <a:r>
              <a:rPr lang="tr-TR" sz="2000" dirty="0" err="1">
                <a:solidFill>
                  <a:schemeClr val="dk1"/>
                </a:solidFill>
                <a:latin typeface="Consolas"/>
                <a:ea typeface="Consolas"/>
                <a:cs typeface="Consolas"/>
                <a:sym typeface="Consolas"/>
              </a:rPr>
              <a:t>cout</a:t>
            </a:r>
            <a:r>
              <a:rPr lang="tr-TR" sz="2000" dirty="0">
                <a:solidFill>
                  <a:schemeClr val="dk1"/>
                </a:solidFill>
                <a:latin typeface="Consolas"/>
                <a:ea typeface="Consolas"/>
                <a:cs typeface="Consolas"/>
                <a:sym typeface="Consolas"/>
              </a:rPr>
              <a:t> &lt;&lt; c;}; </a:t>
            </a:r>
          </a:p>
          <a:p>
            <a:pPr marL="0" lvl="0" indent="0" algn="l" rtl="0">
              <a:lnSpc>
                <a:spcPct val="100000"/>
              </a:lnSpc>
              <a:spcBef>
                <a:spcPts val="0"/>
              </a:spcBef>
              <a:spcAft>
                <a:spcPts val="0"/>
              </a:spcAft>
              <a:buSzPts val="1190"/>
              <a:buNone/>
            </a:pPr>
            <a:r>
              <a:rPr lang="tr-TR" sz="2000" dirty="0">
                <a:solidFill>
                  <a:schemeClr val="bg1">
                    <a:lumMod val="65000"/>
                  </a:schemeClr>
                </a:solidFill>
                <a:highlight>
                  <a:srgbClr val="FFFF00"/>
                </a:highlight>
                <a:latin typeface="Consolas"/>
                <a:ea typeface="Consolas"/>
                <a:cs typeface="Consolas"/>
                <a:sym typeface="Consolas"/>
              </a:rPr>
              <a:t>/* ++c </a:t>
            </a:r>
            <a:r>
              <a:rPr lang="tr-TR" sz="2000" dirty="0" err="1">
                <a:solidFill>
                  <a:schemeClr val="bg1">
                    <a:lumMod val="65000"/>
                  </a:schemeClr>
                </a:solidFill>
                <a:highlight>
                  <a:srgbClr val="FFFF00"/>
                </a:highlight>
                <a:latin typeface="Consolas"/>
                <a:ea typeface="Consolas"/>
                <a:cs typeface="Consolas"/>
                <a:sym typeface="Consolas"/>
              </a:rPr>
              <a:t>lamda'nın</a:t>
            </a:r>
            <a:r>
              <a:rPr lang="tr-TR" sz="2000" dirty="0">
                <a:solidFill>
                  <a:schemeClr val="bg1">
                    <a:lumMod val="65000"/>
                  </a:schemeClr>
                </a:solidFill>
                <a:highlight>
                  <a:srgbClr val="FFFF00"/>
                </a:highlight>
                <a:latin typeface="Consolas"/>
                <a:ea typeface="Consolas"/>
                <a:cs typeface="Consolas"/>
                <a:sym typeface="Consolas"/>
              </a:rPr>
              <a:t> durumunu değiştirmeye çalıştığı için derlenemez.*/</a:t>
            </a:r>
            <a:endParaRPr lang="tr-TR" dirty="0">
              <a:latin typeface="Consolas" panose="020B0609020204030204" pitchFamily="49" charset="0"/>
            </a:endParaRPr>
          </a:p>
          <a:p>
            <a:pPr marL="0" lvl="0" indent="0" algn="l" rtl="0">
              <a:lnSpc>
                <a:spcPct val="120000"/>
              </a:lnSpc>
              <a:spcBef>
                <a:spcPts val="0"/>
              </a:spcBef>
              <a:spcAft>
                <a:spcPts val="0"/>
              </a:spcAft>
              <a:buSzPct val="85000"/>
              <a:buNone/>
            </a:pPr>
            <a:r>
              <a:rPr lang="tr-TR" dirty="0">
                <a:solidFill>
                  <a:schemeClr val="bg1">
                    <a:lumMod val="65000"/>
                  </a:schemeClr>
                </a:solidFill>
                <a:latin typeface="Consolas" panose="020B0609020204030204" pitchFamily="49" charset="0"/>
              </a:rPr>
              <a:t>/* Değiştirilmeye, </a:t>
            </a:r>
            <a:r>
              <a:rPr lang="tr-TR" dirty="0" err="1">
                <a:solidFill>
                  <a:schemeClr val="bg1">
                    <a:lumMod val="65000"/>
                  </a:schemeClr>
                </a:solidFill>
                <a:latin typeface="Consolas" panose="020B0609020204030204" pitchFamily="49" charset="0"/>
              </a:rPr>
              <a:t>mutable</a:t>
            </a:r>
            <a:r>
              <a:rPr lang="tr-TR" dirty="0">
                <a:solidFill>
                  <a:schemeClr val="bg1">
                    <a:lumMod val="65000"/>
                  </a:schemeClr>
                </a:solidFill>
                <a:latin typeface="Consolas" panose="020B0609020204030204" pitchFamily="49" charset="0"/>
              </a:rPr>
              <a:t> anahtar sözcüğü kullanılarak izin verilebilir; */</a:t>
            </a:r>
          </a:p>
          <a:p>
            <a:pPr marL="0" indent="0">
              <a:lnSpc>
                <a:spcPct val="120000"/>
              </a:lnSpc>
              <a:spcBef>
                <a:spcPts val="0"/>
              </a:spcBef>
              <a:buSzPct val="85000"/>
              <a:buNone/>
            </a:pPr>
            <a:r>
              <a:rPr lang="en-US" sz="18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auto</a:t>
            </a:r>
            <a:r>
              <a:rPr lang="en-US" sz="18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func</a:t>
            </a:r>
            <a:r>
              <a:rPr lang="en-US" sz="18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 [c = 0]</a:t>
            </a:r>
            <a:r>
              <a:rPr lang="tr-TR" sz="18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en-US" sz="18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mutable {++c; std::</a:t>
            </a:r>
            <a:r>
              <a:rPr lang="en-US" sz="18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cout</a:t>
            </a:r>
            <a:r>
              <a:rPr lang="en-US" sz="18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&lt;&lt; c;};</a:t>
            </a:r>
            <a:endParaRPr lang="tr-TR" sz="18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endParaRPr>
          </a:p>
          <a:p>
            <a:pPr marL="0" indent="0">
              <a:lnSpc>
                <a:spcPct val="120000"/>
              </a:lnSpc>
              <a:spcBef>
                <a:spcPts val="0"/>
              </a:spcBef>
              <a:buSzPct val="85000"/>
              <a:buNone/>
            </a:pPr>
            <a:endParaRPr lang="tr-TR" sz="1800" dirty="0">
              <a:effectLst/>
              <a:latin typeface="JetBrains Mono" panose="02000009000000000000" pitchFamily="49" charset="0"/>
              <a:ea typeface="Calibri" panose="020F0502020204030204" pitchFamily="34" charset="0"/>
              <a:cs typeface="Times New Roman" panose="02020603050405020304" pitchFamily="18" charset="0"/>
            </a:endParaRPr>
          </a:p>
          <a:p>
            <a:pPr marL="0" indent="0">
              <a:lnSpc>
                <a:spcPct val="120000"/>
              </a:lnSpc>
              <a:spcBef>
                <a:spcPts val="0"/>
              </a:spcBef>
              <a:buSzPct val="85000"/>
              <a:buNone/>
            </a:pPr>
            <a:r>
              <a:rPr lang="en-US" sz="18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auto</a:t>
            </a:r>
            <a:r>
              <a:rPr lang="en-US" sz="18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func</a:t>
            </a:r>
            <a:r>
              <a:rPr lang="en-US" sz="18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 [c = 0]() mutable -&gt; </a:t>
            </a:r>
            <a:r>
              <a:rPr lang="en-US" sz="18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int</a:t>
            </a:r>
            <a:r>
              <a:rPr lang="en-US" sz="18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endParaRPr lang="tr-TR" sz="18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endParaRPr>
          </a:p>
          <a:p>
            <a:pPr marL="0" indent="0">
              <a:lnSpc>
                <a:spcPct val="120000"/>
              </a:lnSpc>
              <a:spcBef>
                <a:spcPts val="0"/>
              </a:spcBef>
              <a:buSzPct val="85000"/>
              <a:buNone/>
            </a:pPr>
            <a:r>
              <a:rPr lang="tr-TR" sz="1800" dirty="0">
                <a:solidFill>
                  <a:srgbClr val="000000"/>
                </a:solidFill>
                <a:latin typeface="JetBrains Mono" panose="02000009000000000000" pitchFamily="49" charset="0"/>
                <a:ea typeface="Calibri" panose="020F0502020204030204" pitchFamily="34" charset="0"/>
                <a:cs typeface="Times New Roman" panose="02020603050405020304" pitchFamily="18" charset="0"/>
              </a:rPr>
              <a:t>            </a:t>
            </a:r>
            <a:r>
              <a:rPr lang="en-US" sz="18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{++c; std::</a:t>
            </a:r>
            <a:r>
              <a:rPr lang="en-US" sz="18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cout</a:t>
            </a:r>
            <a:r>
              <a:rPr lang="en-US" sz="18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&lt;&lt; c; </a:t>
            </a:r>
            <a:r>
              <a:rPr lang="en-US" sz="18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return</a:t>
            </a:r>
            <a:r>
              <a:rPr lang="en-US" sz="18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c;};</a:t>
            </a:r>
            <a:endParaRPr lang="tr-TR" sz="18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endParaRPr>
          </a:p>
          <a:p>
            <a:pPr marL="0" indent="0">
              <a:lnSpc>
                <a:spcPct val="120000"/>
              </a:lnSpc>
              <a:spcBef>
                <a:spcPts val="0"/>
              </a:spcBef>
              <a:buSzPct val="85000"/>
              <a:buNone/>
            </a:pPr>
            <a:endParaRPr lang="tr-TR" sz="18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endParaRPr>
          </a:p>
          <a:p>
            <a:pPr marL="0" indent="0">
              <a:lnSpc>
                <a:spcPct val="120000"/>
              </a:lnSpc>
              <a:spcBef>
                <a:spcPts val="0"/>
              </a:spcBef>
              <a:buSzPct val="85000"/>
              <a:buNone/>
            </a:pPr>
            <a:endParaRPr lang="tr-TR" sz="1800" dirty="0">
              <a:solidFill>
                <a:srgbClr val="000000"/>
              </a:solidFill>
              <a:latin typeface="JetBrains Mono" panose="02000009000000000000" pitchFamily="49" charset="0"/>
              <a:ea typeface="Calibri" panose="020F0502020204030204" pitchFamily="34" charset="0"/>
              <a:cs typeface="Times New Roman" panose="02020603050405020304" pitchFamily="18" charset="0"/>
            </a:endParaRPr>
          </a:p>
          <a:p>
            <a:pPr marL="0" indent="0">
              <a:lnSpc>
                <a:spcPct val="120000"/>
              </a:lnSpc>
              <a:spcBef>
                <a:spcPts val="0"/>
              </a:spcBef>
              <a:buSzPct val="85000"/>
              <a:buNone/>
            </a:pPr>
            <a:endParaRPr lang="tr-TR" sz="1800" dirty="0">
              <a:effectLst/>
              <a:latin typeface="JetBrains Mono" panose="02000009000000000000" pitchFamily="49" charset="0"/>
              <a:ea typeface="Calibri" panose="020F0502020204030204" pitchFamily="34" charset="0"/>
              <a:cs typeface="Times New Roman" panose="02020603050405020304" pitchFamily="18" charset="0"/>
            </a:endParaRPr>
          </a:p>
          <a:p>
            <a:pPr marL="0" lvl="0" indent="0" algn="l" rtl="0">
              <a:lnSpc>
                <a:spcPct val="120000"/>
              </a:lnSpc>
              <a:spcBef>
                <a:spcPts val="0"/>
              </a:spcBef>
              <a:spcAft>
                <a:spcPts val="0"/>
              </a:spcAft>
              <a:buSzPct val="85000"/>
              <a:buNone/>
            </a:pPr>
            <a:endParaRPr lang="tr-TR" dirty="0">
              <a:latin typeface="Consolas" panose="020B0609020204030204" pitchFamily="49" charset="0"/>
            </a:endParaRPr>
          </a:p>
        </p:txBody>
      </p:sp>
      <p:sp>
        <p:nvSpPr>
          <p:cNvPr id="155" name="Google Shape;155;p7"/>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sz="2000" dirty="0"/>
              <a:t>Lamdadaki değerle yakalanan nesneler varsayılan olarak </a:t>
            </a:r>
            <a:r>
              <a:rPr lang="tr-TR" sz="2000" b="1" dirty="0"/>
              <a:t>değişmezdir</a:t>
            </a:r>
            <a:r>
              <a:rPr lang="tr-TR" sz="2000" dirty="0"/>
              <a:t> (</a:t>
            </a:r>
            <a:r>
              <a:rPr lang="tr-TR" sz="2000" b="1" dirty="0" err="1"/>
              <a:t>immutable</a:t>
            </a:r>
            <a:r>
              <a:rPr lang="tr-TR" sz="2000" dirty="0"/>
              <a:t>). Bunun nedeni, oluşturulan kapatma nesnesinin işleci olan ()'i varsayılan olarak </a:t>
            </a:r>
            <a:r>
              <a:rPr lang="tr-TR" sz="2000" b="1" dirty="0"/>
              <a:t>const</a:t>
            </a:r>
            <a:r>
              <a:rPr lang="tr-TR" sz="2000" dirty="0"/>
              <a:t> olmasıdır.</a:t>
            </a:r>
          </a:p>
          <a:p>
            <a:pPr marL="0" lvl="0" indent="0" algn="l" rtl="0">
              <a:lnSpc>
                <a:spcPct val="100000"/>
              </a:lnSpc>
              <a:spcBef>
                <a:spcPts val="0"/>
              </a:spcBef>
              <a:spcAft>
                <a:spcPts val="0"/>
              </a:spcAft>
              <a:buSzPts val="1190"/>
              <a:buNone/>
            </a:pPr>
            <a:endParaRPr lang="tr-TR" sz="2000" b="1" dirty="0">
              <a:solidFill>
                <a:schemeClr val="dk1"/>
              </a:solidFill>
              <a:latin typeface="Consolas"/>
              <a:ea typeface="Consolas"/>
              <a:cs typeface="Consolas"/>
              <a:sym typeface="Consolas"/>
            </a:endParaRPr>
          </a:p>
        </p:txBody>
      </p:sp>
    </p:spTree>
    <p:extLst>
      <p:ext uri="{BB962C8B-B14F-4D97-AF65-F5344CB8AC3E}">
        <p14:creationId xmlns:p14="http://schemas.microsoft.com/office/powerpoint/2010/main" val="2073885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dirty="0"/>
              <a:t>Explicit Sıfatı</a:t>
            </a:r>
            <a:endParaRPr dirty="0"/>
          </a:p>
        </p:txBody>
      </p:sp>
      <p:sp>
        <p:nvSpPr>
          <p:cNvPr id="154" name="Google Shape;154;p7"/>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fontScale="85000" lnSpcReduction="10000"/>
          </a:bodyPr>
          <a:lstStyle/>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#include &lt;</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iostream</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&gt;</a:t>
            </a:r>
          </a:p>
          <a:p>
            <a:pPr marL="0" indent="0">
              <a:lnSpc>
                <a:spcPct val="120000"/>
              </a:lnSpc>
              <a:spcBef>
                <a:spcPts val="0"/>
              </a:spcBef>
              <a:buSzPct val="85000"/>
              <a:buNone/>
            </a:pPr>
            <a:r>
              <a:rPr lang="tr-TR" sz="1400" dirty="0" err="1">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using</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namespace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std</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p>
          <a:p>
            <a:pPr marL="0" indent="0">
              <a:lnSpc>
                <a:spcPct val="120000"/>
              </a:lnSpc>
              <a:spcBef>
                <a:spcPts val="0"/>
              </a:spcBef>
              <a:buSzPct val="85000"/>
              <a:buNone/>
            </a:pPr>
            <a:r>
              <a:rPr lang="tr-TR" sz="1400" dirty="0" err="1">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class</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Karmasik</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p>
          <a:p>
            <a:pPr marL="0" indent="0">
              <a:lnSpc>
                <a:spcPct val="120000"/>
              </a:lnSpc>
              <a:spcBef>
                <a:spcPts val="0"/>
              </a:spcBef>
              <a:buSzPct val="85000"/>
              <a:buNone/>
            </a:pP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private</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double</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gercek</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double</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sanal;</a:t>
            </a:r>
          </a:p>
          <a:p>
            <a:pPr marL="0" indent="0">
              <a:lnSpc>
                <a:spcPct val="120000"/>
              </a:lnSpc>
              <a:spcBef>
                <a:spcPts val="0"/>
              </a:spcBef>
              <a:buSzPct val="85000"/>
              <a:buNone/>
            </a:pP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public</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Karmasik</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double</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r = 0.0, </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double</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i = 0.0) : </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gercek</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(r), sanal(i)</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bool</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operator ==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Karmasik</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c) </a:t>
            </a:r>
          </a:p>
          <a:p>
            <a:pPr marL="0" indent="0">
              <a:lnSpc>
                <a:spcPct val="120000"/>
              </a:lnSpc>
              <a:spcBef>
                <a:spcPts val="0"/>
              </a:spcBef>
              <a:buSzPct val="85000"/>
              <a:buNone/>
            </a:pPr>
            <a:r>
              <a:rPr lang="tr-TR" sz="1400" dirty="0">
                <a:solidFill>
                  <a:srgbClr val="000000"/>
                </a:solidFill>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chemeClr val="bg1">
                    <a:lumMod val="65000"/>
                  </a:schemeClr>
                </a:solidFill>
                <a:effectLst/>
                <a:latin typeface="JetBrains Mono" panose="02000009000000000000" pitchFamily="49" charset="0"/>
                <a:ea typeface="Calibri" panose="020F0502020204030204" pitchFamily="34" charset="0"/>
                <a:cs typeface="Times New Roman" panose="02020603050405020304" pitchFamily="18" charset="0"/>
              </a:rPr>
              <a:t>//Bir başka karmaşık sayıya eşit mi?</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return</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gercek</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c.gercek</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&amp;&amp; sanal ==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c.sanal</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p>
          <a:p>
            <a:pPr marL="0" indent="0">
              <a:lnSpc>
                <a:spcPct val="120000"/>
              </a:lnSpc>
              <a:spcBef>
                <a:spcPts val="0"/>
              </a:spcBef>
              <a:buSzPct val="85000"/>
              <a:buNone/>
            </a:pP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int</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main()</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Karmasik</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k(3.0, 0.0);</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if</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(k == 3.0) </a:t>
            </a:r>
            <a:r>
              <a:rPr lang="tr-TR" sz="1400" dirty="0" err="1">
                <a:solidFill>
                  <a:srgbClr val="000000"/>
                </a:solidFill>
                <a:effectLst/>
                <a:highlight>
                  <a:srgbClr val="FFFF00"/>
                </a:highlight>
                <a:latin typeface="JetBrains Mono" panose="02000009000000000000" pitchFamily="49" charset="0"/>
                <a:ea typeface="Calibri" panose="020F0502020204030204" pitchFamily="34" charset="0"/>
                <a:cs typeface="Times New Roman" panose="02020603050405020304" pitchFamily="18" charset="0"/>
              </a:rPr>
              <a:t>cout</a:t>
            </a:r>
            <a:r>
              <a:rPr lang="tr-TR" sz="1400" dirty="0">
                <a:solidFill>
                  <a:srgbClr val="000000"/>
                </a:solidFill>
                <a:effectLst/>
                <a:highlight>
                  <a:srgbClr val="FFFF00"/>
                </a:highlight>
                <a:latin typeface="JetBrains Mono" panose="02000009000000000000" pitchFamily="49" charset="0"/>
                <a:ea typeface="Calibri" panose="020F0502020204030204" pitchFamily="34" charset="0"/>
                <a:cs typeface="Times New Roman" panose="02020603050405020304" pitchFamily="18" charset="0"/>
              </a:rPr>
              <a:t> &lt;&lt; "Aynı";</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else</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cout</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&lt;&lt; "Farklı";</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p>
          <a:p>
            <a:pPr marL="0" indent="0">
              <a:lnSpc>
                <a:spcPct val="120000"/>
              </a:lnSpc>
              <a:spcBef>
                <a:spcPts val="0"/>
              </a:spcBef>
              <a:buSzPct val="85000"/>
              <a:buNone/>
            </a:pPr>
            <a:r>
              <a:rPr lang="tr-TR" sz="1400" dirty="0">
                <a:solidFill>
                  <a:schemeClr val="bg1">
                    <a:lumMod val="65000"/>
                  </a:schemeClr>
                </a:solidFill>
                <a:effectLst/>
                <a:highlight>
                  <a:srgbClr val="FFFF00"/>
                </a:highlight>
                <a:latin typeface="JetBrains Mono" panose="02000009000000000000" pitchFamily="49" charset="0"/>
                <a:ea typeface="Calibri" panose="020F0502020204030204" pitchFamily="34" charset="0"/>
                <a:cs typeface="Times New Roman" panose="02020603050405020304" pitchFamily="18" charset="0"/>
              </a:rPr>
              <a:t>/*</a:t>
            </a:r>
          </a:p>
          <a:p>
            <a:pPr marL="0" indent="0">
              <a:lnSpc>
                <a:spcPct val="120000"/>
              </a:lnSpc>
              <a:spcBef>
                <a:spcPts val="0"/>
              </a:spcBef>
              <a:buSzPct val="85000"/>
              <a:buNone/>
            </a:pPr>
            <a:r>
              <a:rPr lang="tr-TR" sz="1400" dirty="0">
                <a:solidFill>
                  <a:schemeClr val="bg1">
                    <a:lumMod val="65000"/>
                  </a:schemeClr>
                </a:solidFill>
                <a:effectLst/>
                <a:highlight>
                  <a:srgbClr val="FFFF00"/>
                </a:highlight>
                <a:latin typeface="JetBrains Mono" panose="02000009000000000000" pitchFamily="49" charset="0"/>
                <a:ea typeface="Calibri" panose="020F0502020204030204" pitchFamily="34" charset="0"/>
                <a:cs typeface="Times New Roman" panose="02020603050405020304" pitchFamily="18" charset="0"/>
              </a:rPr>
              <a:t>Aşırı yüklenen eşitlik işlecinde kontrol ifadesindeki &amp;&amp; işlecinin solundaki ifade doğru ise sağdakine bakılmaz. Bu nedenle program çıktısı Aynı olacaktır.</a:t>
            </a:r>
          </a:p>
          <a:p>
            <a:pPr marL="0" indent="0">
              <a:lnSpc>
                <a:spcPct val="120000"/>
              </a:lnSpc>
              <a:spcBef>
                <a:spcPts val="0"/>
              </a:spcBef>
              <a:buSzPct val="85000"/>
              <a:buNone/>
            </a:pPr>
            <a:r>
              <a:rPr lang="tr-TR" sz="1400" dirty="0">
                <a:solidFill>
                  <a:schemeClr val="bg1">
                    <a:lumMod val="65000"/>
                  </a:schemeClr>
                </a:solidFill>
                <a:highlight>
                  <a:srgbClr val="FFFF00"/>
                </a:highlight>
                <a:latin typeface="JetBrains Mono" panose="02000009000000000000" pitchFamily="49" charset="0"/>
                <a:ea typeface="Calibri" panose="020F0502020204030204" pitchFamily="34" charset="0"/>
                <a:cs typeface="Times New Roman" panose="02020603050405020304" pitchFamily="18" charset="0"/>
              </a:rPr>
              <a:t>*/</a:t>
            </a:r>
            <a:endParaRPr lang="tr-TR" sz="1400" dirty="0">
              <a:solidFill>
                <a:schemeClr val="bg1">
                  <a:lumMod val="65000"/>
                </a:schemeClr>
              </a:solidFill>
              <a:effectLst/>
              <a:highlight>
                <a:srgbClr val="FFFF00"/>
              </a:highlight>
              <a:latin typeface="JetBrains Mono" panose="02000009000000000000" pitchFamily="49" charset="0"/>
              <a:ea typeface="Calibri" panose="020F0502020204030204" pitchFamily="34" charset="0"/>
              <a:cs typeface="Times New Roman" panose="02020603050405020304" pitchFamily="18" charset="0"/>
            </a:endParaRPr>
          </a:p>
        </p:txBody>
      </p:sp>
      <p:sp>
        <p:nvSpPr>
          <p:cNvPr id="155" name="Google Shape;155;p7"/>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sz="2000" dirty="0"/>
              <a:t>C++ dilinde explicit anahtar kelimesi, </a:t>
            </a:r>
            <a:r>
              <a:rPr lang="tr-TR" sz="2000" b="1" dirty="0">
                <a:solidFill>
                  <a:schemeClr val="tx1"/>
                </a:solidFill>
              </a:rPr>
              <a:t>tiplerin üstü kapalı olarak dönüştürülmemesi </a:t>
            </a:r>
            <a:r>
              <a:rPr lang="tr-TR" sz="2000" dirty="0"/>
              <a:t>için yapıcıları (constructor) nitelendirmek için kullanılır.</a:t>
            </a:r>
            <a:endParaRPr lang="tr-TR" sz="2000" b="1" dirty="0">
              <a:solidFill>
                <a:schemeClr val="dk1"/>
              </a:solidFill>
              <a:latin typeface="Consolas"/>
              <a:ea typeface="Consolas"/>
              <a:cs typeface="Consolas"/>
              <a:sym typeface="Consolas"/>
            </a:endParaRPr>
          </a:p>
        </p:txBody>
      </p:sp>
    </p:spTree>
    <p:extLst>
      <p:ext uri="{BB962C8B-B14F-4D97-AF65-F5344CB8AC3E}">
        <p14:creationId xmlns:p14="http://schemas.microsoft.com/office/powerpoint/2010/main" val="1149298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dirty="0"/>
              <a:t>Explicit Sıfatı</a:t>
            </a:r>
            <a:endParaRPr dirty="0"/>
          </a:p>
        </p:txBody>
      </p:sp>
      <p:sp>
        <p:nvSpPr>
          <p:cNvPr id="154" name="Google Shape;154;p7"/>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lnSpcReduction="10000"/>
          </a:bodyPr>
          <a:lstStyle/>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#include &lt;</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iostream</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&gt;</a:t>
            </a:r>
          </a:p>
          <a:p>
            <a:pPr marL="0" indent="0">
              <a:lnSpc>
                <a:spcPct val="120000"/>
              </a:lnSpc>
              <a:spcBef>
                <a:spcPts val="0"/>
              </a:spcBef>
              <a:buSzPct val="85000"/>
              <a:buNone/>
            </a:pPr>
            <a:r>
              <a:rPr lang="tr-TR" sz="1400" dirty="0" err="1">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using</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namespace</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std</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p>
          <a:p>
            <a:pPr marL="0" indent="0">
              <a:lnSpc>
                <a:spcPct val="120000"/>
              </a:lnSpc>
              <a:spcBef>
                <a:spcPts val="0"/>
              </a:spcBef>
              <a:buSzPct val="85000"/>
              <a:buNone/>
            </a:pPr>
            <a:r>
              <a:rPr lang="tr-TR" sz="1400" dirty="0" err="1">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class</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Karmasik</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p>
          <a:p>
            <a:pPr marL="0" indent="0">
              <a:lnSpc>
                <a:spcPct val="120000"/>
              </a:lnSpc>
              <a:spcBef>
                <a:spcPts val="0"/>
              </a:spcBef>
              <a:buSzPct val="85000"/>
              <a:buNone/>
            </a:pP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private</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double</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gercek</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double</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sanal;</a:t>
            </a:r>
          </a:p>
          <a:p>
            <a:pPr marL="0" indent="0">
              <a:lnSpc>
                <a:spcPct val="120000"/>
              </a:lnSpc>
              <a:spcBef>
                <a:spcPts val="0"/>
              </a:spcBef>
              <a:buSzPct val="85000"/>
              <a:buNone/>
            </a:pP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public</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rgbClr val="0000CC"/>
                </a:solidFill>
                <a:effectLst/>
                <a:highlight>
                  <a:srgbClr val="FFFF00"/>
                </a:highlight>
                <a:latin typeface="JetBrains Mono" panose="02000009000000000000" pitchFamily="49" charset="0"/>
                <a:ea typeface="Calibri" panose="020F0502020204030204" pitchFamily="34" charset="0"/>
                <a:cs typeface="Times New Roman" panose="02020603050405020304" pitchFamily="18" charset="0"/>
              </a:rPr>
              <a:t>explicit</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Karmasik</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double</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r = 0.0, </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double</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i = 0.0) : </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gercek</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(r), sanal(i)</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bool</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operator ==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Karmasik</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c) </a:t>
            </a:r>
          </a:p>
          <a:p>
            <a:pPr marL="0" indent="0">
              <a:lnSpc>
                <a:spcPct val="120000"/>
              </a:lnSpc>
              <a:spcBef>
                <a:spcPts val="0"/>
              </a:spcBef>
              <a:buSzPct val="85000"/>
              <a:buNone/>
            </a:pPr>
            <a:r>
              <a:rPr lang="tr-TR" sz="1400" dirty="0">
                <a:solidFill>
                  <a:srgbClr val="000000"/>
                </a:solidFill>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chemeClr val="bg1">
                    <a:lumMod val="65000"/>
                  </a:schemeClr>
                </a:solidFill>
                <a:effectLst/>
                <a:latin typeface="JetBrains Mono" panose="02000009000000000000" pitchFamily="49" charset="0"/>
                <a:ea typeface="Calibri" panose="020F0502020204030204" pitchFamily="34" charset="0"/>
                <a:cs typeface="Times New Roman" panose="02020603050405020304" pitchFamily="18" charset="0"/>
              </a:rPr>
              <a:t>//Bir başka karmaşık sayıya eşit mi?</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return</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gercek</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c.gercek</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&amp;&amp; sanal ==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c.sanal</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p>
          <a:p>
            <a:pPr marL="0" indent="0">
              <a:lnSpc>
                <a:spcPct val="120000"/>
              </a:lnSpc>
              <a:spcBef>
                <a:spcPts val="0"/>
              </a:spcBef>
              <a:buSzPct val="85000"/>
              <a:buNone/>
            </a:pP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int</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main()</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Karmasik</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k(3.0, 0.0);</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if</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(k == </a:t>
            </a:r>
            <a:r>
              <a:rPr lang="tr-TR" sz="1400" dirty="0">
                <a:solidFill>
                  <a:srgbClr val="000000"/>
                </a:solidFill>
                <a:effectLst/>
                <a:highlight>
                  <a:srgbClr val="FFFF00"/>
                </a:highlight>
                <a:latin typeface="JetBrains Mono" panose="02000009000000000000" pitchFamily="49" charset="0"/>
                <a:ea typeface="Calibri" panose="020F0502020204030204" pitchFamily="34" charset="0"/>
                <a:cs typeface="Times New Roman" panose="02020603050405020304" pitchFamily="18" charset="0"/>
              </a:rPr>
              <a:t>(</a:t>
            </a:r>
            <a:r>
              <a:rPr lang="tr-TR" sz="1400" dirty="0" err="1">
                <a:solidFill>
                  <a:srgbClr val="000000"/>
                </a:solidFill>
                <a:effectLst/>
                <a:highlight>
                  <a:srgbClr val="FFFF00"/>
                </a:highlight>
                <a:latin typeface="JetBrains Mono" panose="02000009000000000000" pitchFamily="49" charset="0"/>
                <a:ea typeface="Calibri" panose="020F0502020204030204" pitchFamily="34" charset="0"/>
                <a:cs typeface="Times New Roman" panose="02020603050405020304" pitchFamily="18" charset="0"/>
              </a:rPr>
              <a:t>Karmasik</a:t>
            </a:r>
            <a:r>
              <a:rPr lang="tr-TR" sz="1400" dirty="0">
                <a:solidFill>
                  <a:srgbClr val="000000"/>
                </a:solidFill>
                <a:effectLst/>
                <a:highlight>
                  <a:srgbClr val="FFFF00"/>
                </a:highlight>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3.0)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cout</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&lt;&lt; "Aynı";</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a:solidFill>
                  <a:srgbClr val="0000CC"/>
                </a:solidFill>
                <a:effectLst/>
                <a:latin typeface="JetBrains Mono" panose="02000009000000000000" pitchFamily="49" charset="0"/>
                <a:ea typeface="Calibri" panose="020F0502020204030204" pitchFamily="34" charset="0"/>
                <a:cs typeface="Times New Roman" panose="02020603050405020304" pitchFamily="18" charset="0"/>
              </a:rPr>
              <a:t>else</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a:t>
            </a:r>
            <a:r>
              <a:rPr lang="tr-TR" sz="1400" dirty="0" err="1">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cout</a:t>
            </a: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 &lt;&lt; "Farklı";</a:t>
            </a:r>
          </a:p>
          <a:p>
            <a:pPr marL="0" indent="0">
              <a:lnSpc>
                <a:spcPct val="120000"/>
              </a:lnSpc>
              <a:spcBef>
                <a:spcPts val="0"/>
              </a:spcBef>
              <a:buSzPct val="85000"/>
              <a:buNone/>
            </a:pPr>
            <a:r>
              <a:rPr lang="tr-TR" sz="1400" dirty="0">
                <a:solidFill>
                  <a:srgbClr val="000000"/>
                </a:solidFill>
                <a:effectLst/>
                <a:latin typeface="JetBrains Mono" panose="02000009000000000000" pitchFamily="49" charset="0"/>
                <a:ea typeface="Calibri" panose="020F0502020204030204" pitchFamily="34" charset="0"/>
                <a:cs typeface="Times New Roman" panose="02020603050405020304" pitchFamily="18" charset="0"/>
              </a:rPr>
              <a:t>}</a:t>
            </a:r>
          </a:p>
        </p:txBody>
      </p:sp>
      <p:sp>
        <p:nvSpPr>
          <p:cNvPr id="155" name="Google Shape;155;p7"/>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sz="2000" dirty="0"/>
              <a:t>C++ dilinde explicit anahtar kelimesi, </a:t>
            </a:r>
            <a:r>
              <a:rPr lang="tr-TR" sz="2000" b="1" dirty="0">
                <a:solidFill>
                  <a:schemeClr val="tx1"/>
                </a:solidFill>
              </a:rPr>
              <a:t>tiplerin üstü kapalı olarak dönüştürülmemesi </a:t>
            </a:r>
            <a:r>
              <a:rPr lang="tr-TR" sz="2000" dirty="0"/>
              <a:t>için yapıcıları (constructor) nitelendirmek için kullanılır.</a:t>
            </a:r>
            <a:endParaRPr lang="tr-TR" sz="2000" b="1" dirty="0">
              <a:solidFill>
                <a:schemeClr val="dk1"/>
              </a:solidFill>
              <a:latin typeface="Consolas"/>
              <a:ea typeface="Consolas"/>
              <a:cs typeface="Consolas"/>
              <a:sym typeface="Consolas"/>
            </a:endParaRPr>
          </a:p>
        </p:txBody>
      </p:sp>
    </p:spTree>
    <p:extLst>
      <p:ext uri="{BB962C8B-B14F-4D97-AF65-F5344CB8AC3E}">
        <p14:creationId xmlns:p14="http://schemas.microsoft.com/office/powerpoint/2010/main" val="105526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a:t>DINLEDIĞINIZ IÇIN TEŞEKKÜR EDERIM.</a:t>
            </a:r>
            <a:endParaRPr/>
          </a:p>
        </p:txBody>
      </p:sp>
      <p:sp>
        <p:nvSpPr>
          <p:cNvPr id="169" name="Google Shape;169;p9"/>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B050"/>
                </a:solidFill>
              </a:rPr>
              <a:t>yapısal (</a:t>
            </a:r>
            <a:r>
              <a:rPr lang="tr-TR" dirty="0" err="1">
                <a:solidFill>
                  <a:srgbClr val="00B050"/>
                </a:solidFill>
              </a:rPr>
              <a:t>structural</a:t>
            </a:r>
            <a:r>
              <a:rPr lang="tr-TR" dirty="0">
                <a:solidFill>
                  <a:srgbClr val="00B050"/>
                </a:solidFill>
              </a:rPr>
              <a:t>) programlama nedir?</a:t>
            </a:r>
          </a:p>
        </p:txBody>
      </p:sp>
      <p:sp>
        <p:nvSpPr>
          <p:cNvPr id="3" name="İçerik Yer Tutucusu 2"/>
          <p:cNvSpPr>
            <a:spLocks noGrp="1"/>
          </p:cNvSpPr>
          <p:nvPr>
            <p:ph sz="half" idx="1"/>
          </p:nvPr>
        </p:nvSpPr>
        <p:spPr/>
        <p:txBody>
          <a:bodyPr>
            <a:normAutofit fontScale="77500" lnSpcReduction="20000"/>
          </a:bodyPr>
          <a:lstStyle/>
          <a:p>
            <a:pPr marL="0" indent="0" algn="ctr">
              <a:buNone/>
            </a:pPr>
            <a:r>
              <a:rPr lang="tr-TR" b="1" dirty="0"/>
              <a:t>Yapısal programlama, ana fonksiyondan başlayarak tanımlanan fonksiyonların birbirlerini çağırmasıyla yapılır.</a:t>
            </a:r>
            <a:br>
              <a:rPr lang="tr-TR" b="1" dirty="0"/>
            </a:br>
            <a:endParaRPr lang="tr-TR" b="1" dirty="0"/>
          </a:p>
          <a:p>
            <a:pPr marL="0" indent="0">
              <a:buNone/>
            </a:pPr>
            <a:r>
              <a:rPr lang="tr-TR" dirty="0"/>
              <a:t>Programın ana çerçevesi:</a:t>
            </a:r>
          </a:p>
          <a:p>
            <a:pPr marL="273050" indent="-273050">
              <a:buFont typeface="+mj-lt"/>
              <a:buAutoNum type="arabicPeriod"/>
            </a:pPr>
            <a:r>
              <a:rPr lang="tr-TR" dirty="0">
                <a:highlight>
                  <a:srgbClr val="FFFF00"/>
                </a:highlight>
              </a:rPr>
              <a:t>İlk olarak </a:t>
            </a:r>
            <a:r>
              <a:rPr lang="tr-TR" dirty="0">
                <a:solidFill>
                  <a:srgbClr val="0070C0"/>
                </a:solidFill>
                <a:highlight>
                  <a:srgbClr val="FFFF00"/>
                </a:highlight>
              </a:rPr>
              <a:t>Ana fonksiyon </a:t>
            </a:r>
            <a:r>
              <a:rPr lang="tr-TR" dirty="0">
                <a:highlight>
                  <a:srgbClr val="FFFF00"/>
                </a:highlight>
              </a:rPr>
              <a:t>(</a:t>
            </a:r>
            <a:r>
              <a:rPr lang="tr-TR" dirty="0">
                <a:solidFill>
                  <a:srgbClr val="C00000"/>
                </a:solidFill>
                <a:highlight>
                  <a:srgbClr val="FFFF00"/>
                </a:highlight>
              </a:rPr>
              <a:t>main function</a:t>
            </a:r>
            <a:r>
              <a:rPr lang="tr-TR" dirty="0">
                <a:highlight>
                  <a:srgbClr val="FFFF00"/>
                </a:highlight>
              </a:rPr>
              <a:t>) tanımlanır. </a:t>
            </a:r>
          </a:p>
          <a:p>
            <a:pPr marL="273050" indent="-273050">
              <a:buFont typeface="+mj-lt"/>
              <a:buAutoNum type="arabicPeriod"/>
            </a:pPr>
            <a:r>
              <a:rPr lang="tr-TR" dirty="0">
                <a:highlight>
                  <a:srgbClr val="FFFF00"/>
                </a:highlight>
              </a:rPr>
              <a:t>Her bir fonksiyonda önce </a:t>
            </a:r>
            <a:r>
              <a:rPr lang="tr-TR" dirty="0">
                <a:solidFill>
                  <a:srgbClr val="0070C0"/>
                </a:solidFill>
                <a:highlight>
                  <a:srgbClr val="FFFF00"/>
                </a:highlight>
              </a:rPr>
              <a:t>veri yapıları </a:t>
            </a:r>
            <a:r>
              <a:rPr lang="tr-TR" dirty="0">
                <a:highlight>
                  <a:srgbClr val="FFFF00"/>
                </a:highlight>
              </a:rPr>
              <a:t>(</a:t>
            </a:r>
            <a:r>
              <a:rPr lang="tr-TR" dirty="0">
                <a:solidFill>
                  <a:srgbClr val="C00000"/>
                </a:solidFill>
                <a:highlight>
                  <a:srgbClr val="FFFF00"/>
                </a:highlight>
              </a:rPr>
              <a:t>data structure</a:t>
            </a:r>
            <a:r>
              <a:rPr lang="tr-TR" dirty="0">
                <a:highlight>
                  <a:srgbClr val="FFFF00"/>
                </a:highlight>
              </a:rPr>
              <a:t>)</a:t>
            </a:r>
            <a:r>
              <a:rPr lang="tr-TR" dirty="0">
                <a:solidFill>
                  <a:srgbClr val="0070C0"/>
                </a:solidFill>
                <a:highlight>
                  <a:srgbClr val="FFFF00"/>
                </a:highlight>
              </a:rPr>
              <a:t> tanımlanır </a:t>
            </a:r>
          </a:p>
          <a:p>
            <a:pPr marL="273050" indent="-273050">
              <a:buFont typeface="+mj-lt"/>
              <a:buAutoNum type="arabicPeriod"/>
            </a:pPr>
            <a:r>
              <a:rPr lang="tr-TR" dirty="0">
                <a:highlight>
                  <a:srgbClr val="FFFF00"/>
                </a:highlight>
              </a:rPr>
              <a:t>Her fonksiyonda bu veri yapılarını işleyen kontrol yapıları kodlanır.</a:t>
            </a:r>
            <a:br>
              <a:rPr lang="tr-TR" dirty="0">
                <a:highlight>
                  <a:srgbClr val="FFFF00"/>
                </a:highlight>
              </a:rPr>
            </a:br>
            <a:endParaRPr lang="tr-TR" dirty="0">
              <a:highlight>
                <a:srgbClr val="FFFF00"/>
              </a:highlight>
            </a:endParaRPr>
          </a:p>
          <a:p>
            <a:pPr marL="273050" indent="-273050">
              <a:buFont typeface="+mj-lt"/>
              <a:buAutoNum type="arabicPeriod"/>
            </a:pPr>
            <a:endParaRPr lang="tr-TR" dirty="0"/>
          </a:p>
          <a:p>
            <a:pPr marL="0" indent="0" algn="ctr">
              <a:buNone/>
            </a:pPr>
            <a:r>
              <a:rPr lang="tr-TR" b="1" dirty="0"/>
              <a:t>Yapısal programlamada veri ile bunu işleyen yapılar birbirinden ayrıdır.</a:t>
            </a:r>
          </a:p>
          <a:p>
            <a:endParaRPr lang="tr-TR" dirty="0"/>
          </a:p>
        </p:txBody>
      </p:sp>
      <p:sp>
        <p:nvSpPr>
          <p:cNvPr id="4" name="İçerik Yer Tutucusu 3"/>
          <p:cNvSpPr>
            <a:spLocks noGrp="1"/>
          </p:cNvSpPr>
          <p:nvPr>
            <p:ph sz="half" idx="2"/>
          </p:nvPr>
        </p:nvSpPr>
        <p:spPr/>
        <p:txBody>
          <a:bodyPr>
            <a:normAutofit fontScale="77500" lnSpcReduction="20000"/>
          </a:bodyPr>
          <a:lstStyle/>
          <a:p>
            <a:pPr marL="0" indent="0">
              <a:buNone/>
            </a:pPr>
            <a:r>
              <a:rPr lang="tr-TR" b="1" dirty="0">
                <a:solidFill>
                  <a:srgbClr val="0070C0"/>
                </a:solidFill>
              </a:rPr>
              <a:t>Veri yapıları </a:t>
            </a:r>
            <a:r>
              <a:rPr lang="tr-TR" b="1" dirty="0"/>
              <a:t>(</a:t>
            </a:r>
            <a:r>
              <a:rPr lang="tr-TR" b="1" dirty="0">
                <a:solidFill>
                  <a:srgbClr val="C00000"/>
                </a:solidFill>
              </a:rPr>
              <a:t>data </a:t>
            </a:r>
            <a:r>
              <a:rPr lang="tr-TR" b="1" dirty="0" err="1">
                <a:solidFill>
                  <a:srgbClr val="C00000"/>
                </a:solidFill>
              </a:rPr>
              <a:t>structures</a:t>
            </a:r>
            <a:r>
              <a:rPr lang="tr-TR" b="1" dirty="0"/>
              <a:t>) yada yeni ismiyle </a:t>
            </a:r>
            <a:r>
              <a:rPr lang="tr-TR" b="1" dirty="0">
                <a:solidFill>
                  <a:srgbClr val="0070C0"/>
                </a:solidFill>
              </a:rPr>
              <a:t>koleksiyonlar</a:t>
            </a:r>
            <a:r>
              <a:rPr lang="tr-TR" b="1" dirty="0"/>
              <a:t> (</a:t>
            </a:r>
            <a:r>
              <a:rPr lang="tr-TR" b="1" dirty="0" err="1">
                <a:solidFill>
                  <a:srgbClr val="C00000"/>
                </a:solidFill>
              </a:rPr>
              <a:t>collections</a:t>
            </a:r>
            <a:r>
              <a:rPr lang="tr-TR" b="1" dirty="0"/>
              <a:t>);</a:t>
            </a:r>
          </a:p>
          <a:p>
            <a:r>
              <a:rPr lang="tr-TR" dirty="0">
                <a:solidFill>
                  <a:srgbClr val="0070C0"/>
                </a:solidFill>
                <a:highlight>
                  <a:srgbClr val="FFFF00"/>
                </a:highlight>
              </a:rPr>
              <a:t>Değişken</a:t>
            </a:r>
            <a:r>
              <a:rPr lang="tr-TR" dirty="0">
                <a:highlight>
                  <a:srgbClr val="FFFF00"/>
                </a:highlight>
              </a:rPr>
              <a:t> (</a:t>
            </a:r>
            <a:r>
              <a:rPr lang="tr-TR" dirty="0" err="1">
                <a:highlight>
                  <a:srgbClr val="FFFF00"/>
                </a:highlight>
              </a:rPr>
              <a:t>variable</a:t>
            </a:r>
            <a:r>
              <a:rPr lang="tr-TR" dirty="0">
                <a:highlight>
                  <a:srgbClr val="FFFF00"/>
                </a:highlight>
              </a:rPr>
              <a:t>)</a:t>
            </a:r>
            <a:r>
              <a:rPr lang="tr-TR" dirty="0"/>
              <a:t>, </a:t>
            </a:r>
            <a:r>
              <a:rPr lang="tr-TR" dirty="0">
                <a:solidFill>
                  <a:srgbClr val="0070C0"/>
                </a:solidFill>
                <a:highlight>
                  <a:srgbClr val="FFFF00"/>
                </a:highlight>
              </a:rPr>
              <a:t>Dizi</a:t>
            </a:r>
            <a:r>
              <a:rPr lang="tr-TR" dirty="0">
                <a:highlight>
                  <a:srgbClr val="FFFF00"/>
                </a:highlight>
              </a:rPr>
              <a:t> (</a:t>
            </a:r>
            <a:r>
              <a:rPr lang="tr-TR" dirty="0" err="1">
                <a:highlight>
                  <a:srgbClr val="FFFF00"/>
                </a:highlight>
              </a:rPr>
              <a:t>array</a:t>
            </a:r>
            <a:r>
              <a:rPr lang="tr-TR" dirty="0">
                <a:highlight>
                  <a:srgbClr val="FFFF00"/>
                </a:highlight>
              </a:rPr>
              <a:t>), </a:t>
            </a:r>
            <a:r>
              <a:rPr lang="tr-TR" dirty="0">
                <a:solidFill>
                  <a:srgbClr val="0070C0"/>
                </a:solidFill>
              </a:rPr>
              <a:t>Liste</a:t>
            </a:r>
            <a:r>
              <a:rPr lang="tr-TR" dirty="0"/>
              <a:t> (</a:t>
            </a:r>
            <a:r>
              <a:rPr lang="tr-TR" dirty="0" err="1"/>
              <a:t>list</a:t>
            </a:r>
            <a:r>
              <a:rPr lang="tr-TR" dirty="0"/>
              <a:t>), </a:t>
            </a:r>
            <a:r>
              <a:rPr lang="tr-TR" dirty="0">
                <a:solidFill>
                  <a:srgbClr val="0070C0"/>
                </a:solidFill>
              </a:rPr>
              <a:t>Yığın</a:t>
            </a:r>
            <a:r>
              <a:rPr lang="tr-TR" dirty="0"/>
              <a:t> (</a:t>
            </a:r>
            <a:r>
              <a:rPr lang="tr-TR" dirty="0" err="1"/>
              <a:t>stack</a:t>
            </a:r>
            <a:r>
              <a:rPr lang="tr-TR" dirty="0"/>
              <a:t>), </a:t>
            </a:r>
            <a:r>
              <a:rPr lang="tr-TR" dirty="0">
                <a:solidFill>
                  <a:srgbClr val="0070C0"/>
                </a:solidFill>
              </a:rPr>
              <a:t>Kuyruk</a:t>
            </a:r>
            <a:r>
              <a:rPr lang="tr-TR" dirty="0"/>
              <a:t> (</a:t>
            </a:r>
            <a:r>
              <a:rPr lang="tr-TR" dirty="0" err="1"/>
              <a:t>queue</a:t>
            </a:r>
            <a:r>
              <a:rPr lang="tr-TR" dirty="0"/>
              <a:t>), </a:t>
            </a:r>
            <a:r>
              <a:rPr lang="tr-TR" dirty="0">
                <a:solidFill>
                  <a:srgbClr val="0070C0"/>
                </a:solidFill>
              </a:rPr>
              <a:t>Ağaç</a:t>
            </a:r>
            <a:r>
              <a:rPr lang="tr-TR" dirty="0"/>
              <a:t> (</a:t>
            </a:r>
            <a:r>
              <a:rPr lang="tr-TR" dirty="0" err="1"/>
              <a:t>tree</a:t>
            </a:r>
            <a:r>
              <a:rPr lang="tr-TR" dirty="0"/>
              <a:t>), </a:t>
            </a:r>
            <a:r>
              <a:rPr lang="tr-TR" dirty="0">
                <a:solidFill>
                  <a:srgbClr val="0070C0"/>
                </a:solidFill>
              </a:rPr>
              <a:t>Sözlük</a:t>
            </a:r>
            <a:r>
              <a:rPr lang="tr-TR" dirty="0"/>
              <a:t> (</a:t>
            </a:r>
            <a:r>
              <a:rPr lang="tr-TR" dirty="0" err="1"/>
              <a:t>dictionary</a:t>
            </a:r>
            <a:r>
              <a:rPr lang="tr-TR" dirty="0"/>
              <a:t>).</a:t>
            </a:r>
          </a:p>
          <a:p>
            <a:r>
              <a:rPr lang="tr-TR" dirty="0"/>
              <a:t>Günümüzde </a:t>
            </a:r>
            <a:r>
              <a:rPr lang="tr-TR" dirty="0">
                <a:solidFill>
                  <a:srgbClr val="0070C0"/>
                </a:solidFill>
              </a:rPr>
              <a:t>XML Belgesi </a:t>
            </a:r>
            <a:r>
              <a:rPr lang="tr-TR" dirty="0"/>
              <a:t>(</a:t>
            </a:r>
            <a:r>
              <a:rPr lang="tr-TR" dirty="0">
                <a:solidFill>
                  <a:srgbClr val="C00000"/>
                </a:solidFill>
              </a:rPr>
              <a:t>XML </a:t>
            </a:r>
            <a:r>
              <a:rPr lang="tr-TR" dirty="0" err="1">
                <a:solidFill>
                  <a:srgbClr val="C00000"/>
                </a:solidFill>
              </a:rPr>
              <a:t>document</a:t>
            </a:r>
            <a:r>
              <a:rPr lang="tr-TR" dirty="0"/>
              <a:t>), </a:t>
            </a:r>
            <a:r>
              <a:rPr lang="tr-TR" dirty="0">
                <a:solidFill>
                  <a:srgbClr val="0070C0"/>
                </a:solidFill>
              </a:rPr>
              <a:t>Nesne Grafiği</a:t>
            </a:r>
            <a:r>
              <a:rPr lang="tr-TR" dirty="0"/>
              <a:t> (</a:t>
            </a:r>
            <a:r>
              <a:rPr lang="tr-TR" dirty="0">
                <a:solidFill>
                  <a:srgbClr val="C00000"/>
                </a:solidFill>
              </a:rPr>
              <a:t>Object </a:t>
            </a:r>
            <a:r>
              <a:rPr lang="tr-TR" dirty="0" err="1">
                <a:solidFill>
                  <a:srgbClr val="C00000"/>
                </a:solidFill>
              </a:rPr>
              <a:t>Graph</a:t>
            </a:r>
            <a:r>
              <a:rPr lang="tr-TR" dirty="0"/>
              <a:t>), </a:t>
            </a:r>
            <a:r>
              <a:rPr lang="tr-TR" dirty="0">
                <a:solidFill>
                  <a:srgbClr val="0070C0"/>
                </a:solidFill>
              </a:rPr>
              <a:t>Veri Seti </a:t>
            </a:r>
            <a:r>
              <a:rPr lang="tr-TR" dirty="0"/>
              <a:t>(</a:t>
            </a:r>
            <a:r>
              <a:rPr lang="tr-TR" dirty="0" err="1">
                <a:solidFill>
                  <a:srgbClr val="C00000"/>
                </a:solidFill>
              </a:rPr>
              <a:t>Dataset</a:t>
            </a:r>
            <a:r>
              <a:rPr lang="tr-TR" dirty="0"/>
              <a:t>) </a:t>
            </a:r>
          </a:p>
          <a:p>
            <a:pPr marL="0" indent="0">
              <a:buNone/>
            </a:pPr>
            <a:endParaRPr lang="tr-TR" dirty="0"/>
          </a:p>
          <a:p>
            <a:pPr marL="0" indent="0">
              <a:buNone/>
            </a:pPr>
            <a:r>
              <a:rPr lang="tr-TR" b="1" dirty="0">
                <a:solidFill>
                  <a:srgbClr val="0070C0"/>
                </a:solidFill>
              </a:rPr>
              <a:t>Kontrol yapıları </a:t>
            </a:r>
            <a:r>
              <a:rPr lang="tr-TR" b="1" dirty="0"/>
              <a:t>(</a:t>
            </a:r>
            <a:r>
              <a:rPr lang="tr-TR" b="1" dirty="0" err="1">
                <a:solidFill>
                  <a:srgbClr val="C00000"/>
                </a:solidFill>
              </a:rPr>
              <a:t>control</a:t>
            </a:r>
            <a:r>
              <a:rPr lang="tr-TR" b="1" dirty="0">
                <a:solidFill>
                  <a:srgbClr val="C00000"/>
                </a:solidFill>
              </a:rPr>
              <a:t> </a:t>
            </a:r>
            <a:r>
              <a:rPr lang="tr-TR" b="1" dirty="0" err="1">
                <a:solidFill>
                  <a:srgbClr val="C00000"/>
                </a:solidFill>
              </a:rPr>
              <a:t>strructures</a:t>
            </a:r>
            <a:r>
              <a:rPr lang="tr-TR" b="1" dirty="0"/>
              <a:t>);</a:t>
            </a:r>
          </a:p>
          <a:p>
            <a:r>
              <a:rPr lang="tr-TR" dirty="0" err="1">
                <a:highlight>
                  <a:srgbClr val="FFFF00"/>
                </a:highlight>
                <a:latin typeface="Consolas" panose="020B0609020204030204" pitchFamily="49" charset="0"/>
              </a:rPr>
              <a:t>if</a:t>
            </a:r>
            <a:r>
              <a:rPr lang="tr-TR" dirty="0">
                <a:latin typeface="Consolas" panose="020B0609020204030204" pitchFamily="49" charset="0"/>
              </a:rPr>
              <a:t>, </a:t>
            </a:r>
            <a:r>
              <a:rPr lang="tr-TR" dirty="0" err="1">
                <a:highlight>
                  <a:srgbClr val="FFFF00"/>
                </a:highlight>
                <a:latin typeface="Consolas" panose="020B0609020204030204" pitchFamily="49" charset="0"/>
              </a:rPr>
              <a:t>if</a:t>
            </a:r>
            <a:r>
              <a:rPr lang="tr-TR" dirty="0">
                <a:highlight>
                  <a:srgbClr val="FFFF00"/>
                </a:highlight>
                <a:latin typeface="Consolas" panose="020B0609020204030204" pitchFamily="49" charset="0"/>
              </a:rPr>
              <a:t> else</a:t>
            </a:r>
          </a:p>
          <a:p>
            <a:r>
              <a:rPr lang="tr-TR" dirty="0" err="1">
                <a:highlight>
                  <a:srgbClr val="FFFF00"/>
                </a:highlight>
                <a:latin typeface="Consolas" panose="020B0609020204030204" pitchFamily="49" charset="0"/>
              </a:rPr>
              <a:t>switch</a:t>
            </a:r>
            <a:r>
              <a:rPr lang="tr-TR" dirty="0">
                <a:latin typeface="Consolas" panose="020B0609020204030204" pitchFamily="49" charset="0"/>
              </a:rPr>
              <a:t>, </a:t>
            </a:r>
            <a:r>
              <a:rPr lang="tr-TR" dirty="0" err="1">
                <a:latin typeface="Consolas" panose="020B0609020204030204" pitchFamily="49" charset="0"/>
              </a:rPr>
              <a:t>case</a:t>
            </a:r>
            <a:endParaRPr lang="tr-TR" dirty="0">
              <a:latin typeface="Consolas" panose="020B0609020204030204" pitchFamily="49" charset="0"/>
            </a:endParaRPr>
          </a:p>
          <a:p>
            <a:r>
              <a:rPr lang="tr-TR" dirty="0">
                <a:highlight>
                  <a:srgbClr val="FFFF00"/>
                </a:highlight>
                <a:latin typeface="Consolas" panose="020B0609020204030204" pitchFamily="49" charset="0"/>
              </a:rPr>
              <a:t>do</a:t>
            </a:r>
            <a:r>
              <a:rPr lang="tr-TR" dirty="0">
                <a:latin typeface="Consolas" panose="020B0609020204030204" pitchFamily="49" charset="0"/>
              </a:rPr>
              <a:t>, </a:t>
            </a:r>
            <a:r>
              <a:rPr lang="tr-TR" dirty="0">
                <a:highlight>
                  <a:srgbClr val="FFFF00"/>
                </a:highlight>
                <a:latin typeface="Consolas" panose="020B0609020204030204" pitchFamily="49" charset="0"/>
              </a:rPr>
              <a:t>while</a:t>
            </a:r>
            <a:r>
              <a:rPr lang="tr-TR" dirty="0">
                <a:latin typeface="Consolas" panose="020B0609020204030204" pitchFamily="49" charset="0"/>
              </a:rPr>
              <a:t>, </a:t>
            </a:r>
            <a:r>
              <a:rPr lang="tr-TR" dirty="0">
                <a:highlight>
                  <a:srgbClr val="FFFF00"/>
                </a:highlight>
                <a:latin typeface="Consolas" panose="020B0609020204030204" pitchFamily="49" charset="0"/>
              </a:rPr>
              <a:t>for</a:t>
            </a:r>
          </a:p>
          <a:p>
            <a:r>
              <a:rPr lang="tr-TR" dirty="0" err="1">
                <a:highlight>
                  <a:srgbClr val="FFFF00"/>
                </a:highlight>
                <a:latin typeface="Consolas" panose="020B0609020204030204" pitchFamily="49" charset="0"/>
              </a:rPr>
              <a:t>continue</a:t>
            </a:r>
            <a:r>
              <a:rPr lang="tr-TR" dirty="0">
                <a:latin typeface="Consolas" panose="020B0609020204030204" pitchFamily="49" charset="0"/>
              </a:rPr>
              <a:t>, </a:t>
            </a:r>
            <a:r>
              <a:rPr lang="tr-TR" dirty="0">
                <a:highlight>
                  <a:srgbClr val="FFFF00"/>
                </a:highlight>
                <a:latin typeface="Consolas" panose="020B0609020204030204" pitchFamily="49" charset="0"/>
              </a:rPr>
              <a:t>break</a:t>
            </a:r>
            <a:r>
              <a:rPr lang="tr-TR" dirty="0">
                <a:latin typeface="Consolas" panose="020B0609020204030204" pitchFamily="49" charset="0"/>
              </a:rPr>
              <a:t>, </a:t>
            </a:r>
            <a:r>
              <a:rPr lang="tr-TR" dirty="0" err="1">
                <a:highlight>
                  <a:srgbClr val="FFFF00"/>
                </a:highlight>
                <a:latin typeface="Consolas" panose="020B0609020204030204" pitchFamily="49" charset="0"/>
              </a:rPr>
              <a:t>goto</a:t>
            </a:r>
            <a:r>
              <a:rPr lang="tr-TR" dirty="0">
                <a:latin typeface="Consolas" panose="020B0609020204030204" pitchFamily="49" charset="0"/>
              </a:rPr>
              <a:t>, </a:t>
            </a:r>
            <a:r>
              <a:rPr lang="tr-TR" dirty="0">
                <a:highlight>
                  <a:srgbClr val="FFFF00"/>
                </a:highlight>
                <a:latin typeface="Consolas" panose="020B0609020204030204" pitchFamily="49" charset="0"/>
              </a:rPr>
              <a:t>return</a:t>
            </a:r>
          </a:p>
          <a:p>
            <a:endParaRPr lang="tr-TR" dirty="0"/>
          </a:p>
        </p:txBody>
      </p:sp>
      <p:sp>
        <p:nvSpPr>
          <p:cNvPr id="5" name="Dikdörtgen 4"/>
          <p:cNvSpPr/>
          <p:nvPr/>
        </p:nvSpPr>
        <p:spPr>
          <a:xfrm rot="19152993">
            <a:off x="3478991" y="2774129"/>
            <a:ext cx="4691477" cy="2123658"/>
          </a:xfrm>
          <a:prstGeom prst="rect">
            <a:avLst/>
          </a:prstGeom>
          <a:noFill/>
        </p:spPr>
        <p:txBody>
          <a:bodyPr wrap="none" lIns="91440" tIns="45720" rIns="91440" bIns="45720">
            <a:spAutoFit/>
          </a:bodyPr>
          <a:lstStyle/>
          <a:p>
            <a:pPr algn="ctr"/>
            <a:r>
              <a:rPr lang="tr-TR" sz="4400" b="1" dirty="0">
                <a:ln w="22225">
                  <a:solidFill>
                    <a:schemeClr val="accent2"/>
                  </a:solidFill>
                  <a:prstDash val="solid"/>
                </a:ln>
                <a:solidFill>
                  <a:schemeClr val="accent2">
                    <a:lumMod val="40000"/>
                    <a:lumOff val="60000"/>
                  </a:schemeClr>
                </a:solidFill>
              </a:rPr>
              <a:t>OKUNAKLILIK </a:t>
            </a:r>
            <a:br>
              <a:rPr lang="tr-TR" sz="4400" b="1" dirty="0">
                <a:ln w="22225">
                  <a:solidFill>
                    <a:schemeClr val="accent2"/>
                  </a:solidFill>
                  <a:prstDash val="solid"/>
                </a:ln>
                <a:solidFill>
                  <a:schemeClr val="accent2">
                    <a:lumMod val="40000"/>
                    <a:lumOff val="60000"/>
                  </a:schemeClr>
                </a:solidFill>
              </a:rPr>
            </a:br>
            <a:r>
              <a:rPr lang="tr-TR" sz="4400" b="1" dirty="0">
                <a:ln w="22225">
                  <a:solidFill>
                    <a:schemeClr val="accent2"/>
                  </a:solidFill>
                  <a:prstDash val="solid"/>
                </a:ln>
                <a:solidFill>
                  <a:schemeClr val="accent2">
                    <a:lumMod val="40000"/>
                    <a:lumOff val="60000"/>
                  </a:schemeClr>
                </a:solidFill>
              </a:rPr>
              <a:t>ÇOK YÜKSEK!</a:t>
            </a:r>
            <a:br>
              <a:rPr lang="tr-TR" sz="4400" dirty="0">
                <a:ln w="22225">
                  <a:solidFill>
                    <a:schemeClr val="accent2"/>
                  </a:solidFill>
                  <a:prstDash val="solid"/>
                </a:ln>
                <a:solidFill>
                  <a:schemeClr val="accent2">
                    <a:lumMod val="40000"/>
                    <a:lumOff val="60000"/>
                  </a:schemeClr>
                </a:solidFill>
              </a:rPr>
            </a:br>
            <a:r>
              <a:rPr lang="tr-TR" sz="4400" dirty="0">
                <a:ln w="22225">
                  <a:solidFill>
                    <a:schemeClr val="accent2"/>
                  </a:solidFill>
                  <a:prstDash val="solid"/>
                </a:ln>
                <a:solidFill>
                  <a:schemeClr val="accent2">
                    <a:lumMod val="40000"/>
                    <a:lumOff val="60000"/>
                  </a:schemeClr>
                </a:solidFill>
              </a:rPr>
              <a:t>GOTO talimatı Yok.</a:t>
            </a:r>
          </a:p>
        </p:txBody>
      </p:sp>
    </p:spTree>
    <p:extLst>
      <p:ext uri="{BB962C8B-B14F-4D97-AF65-F5344CB8AC3E}">
        <p14:creationId xmlns:p14="http://schemas.microsoft.com/office/powerpoint/2010/main" val="421192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chemeClr val="tx1"/>
                </a:solidFill>
              </a:rPr>
              <a:t>C++ DİLİ C DİLİ ÜZERİNE EKLENTİ YAPILARAK GELİŞTİRİLMİŞTİR</a:t>
            </a:r>
          </a:p>
        </p:txBody>
      </p:sp>
      <p:sp>
        <p:nvSpPr>
          <p:cNvPr id="3" name="İçerik Yer Tutucusu 2"/>
          <p:cNvSpPr>
            <a:spLocks noGrp="1"/>
          </p:cNvSpPr>
          <p:nvPr>
            <p:ph sz="half" idx="1"/>
          </p:nvPr>
        </p:nvSpPr>
        <p:spPr/>
        <p:txBody>
          <a:bodyPr>
            <a:normAutofit fontScale="77500" lnSpcReduction="20000"/>
          </a:bodyPr>
          <a:lstStyle/>
          <a:p>
            <a:pPr marL="0" indent="0">
              <a:buNone/>
            </a:pPr>
            <a:r>
              <a:rPr lang="tr-TR" dirty="0"/>
              <a:t>Yapısal Programlamanın ana çerçevesi:</a:t>
            </a:r>
          </a:p>
          <a:p>
            <a:pPr marL="273050" indent="-273050">
              <a:buFont typeface="+mj-lt"/>
              <a:buAutoNum type="arabicPeriod"/>
            </a:pPr>
            <a:r>
              <a:rPr lang="tr-TR" dirty="0"/>
              <a:t>İlk olarak </a:t>
            </a:r>
            <a:r>
              <a:rPr lang="tr-TR" dirty="0">
                <a:solidFill>
                  <a:srgbClr val="0070C0"/>
                </a:solidFill>
              </a:rPr>
              <a:t>Ana fonksiyon </a:t>
            </a:r>
            <a:r>
              <a:rPr lang="tr-TR" dirty="0"/>
              <a:t>(</a:t>
            </a:r>
            <a:r>
              <a:rPr lang="tr-TR" dirty="0">
                <a:solidFill>
                  <a:srgbClr val="C00000"/>
                </a:solidFill>
              </a:rPr>
              <a:t>main function</a:t>
            </a:r>
            <a:r>
              <a:rPr lang="tr-TR" dirty="0"/>
              <a:t>) tanımlanır. </a:t>
            </a:r>
          </a:p>
          <a:p>
            <a:pPr marL="273050" indent="-273050">
              <a:buFont typeface="+mj-lt"/>
              <a:buAutoNum type="arabicPeriod"/>
            </a:pPr>
            <a:r>
              <a:rPr lang="tr-TR" dirty="0"/>
              <a:t>Her bir fonksiyonda önce </a:t>
            </a:r>
            <a:r>
              <a:rPr lang="tr-TR" dirty="0">
                <a:solidFill>
                  <a:srgbClr val="0070C0"/>
                </a:solidFill>
              </a:rPr>
              <a:t>veri yapıları </a:t>
            </a:r>
            <a:r>
              <a:rPr lang="tr-TR" dirty="0"/>
              <a:t>(</a:t>
            </a:r>
            <a:r>
              <a:rPr lang="tr-TR" dirty="0">
                <a:solidFill>
                  <a:srgbClr val="C00000"/>
                </a:solidFill>
              </a:rPr>
              <a:t>data structure</a:t>
            </a:r>
            <a:r>
              <a:rPr lang="tr-TR" dirty="0"/>
              <a:t>)</a:t>
            </a:r>
            <a:r>
              <a:rPr lang="tr-TR" dirty="0">
                <a:solidFill>
                  <a:srgbClr val="0070C0"/>
                </a:solidFill>
              </a:rPr>
              <a:t> tanımlanır </a:t>
            </a:r>
          </a:p>
          <a:p>
            <a:pPr marL="273050" indent="-273050">
              <a:buFont typeface="+mj-lt"/>
              <a:buAutoNum type="arabicPeriod"/>
            </a:pPr>
            <a:r>
              <a:rPr lang="tr-TR" dirty="0"/>
              <a:t>Her fonksiyonda bu veri yapılarını işleyen kontrol yapıları kodlanır.</a:t>
            </a:r>
            <a:br>
              <a:rPr lang="tr-TR" dirty="0"/>
            </a:br>
            <a:endParaRPr lang="tr-TR" dirty="0"/>
          </a:p>
          <a:p>
            <a:pPr marL="0" indent="0" algn="ctr">
              <a:buNone/>
            </a:pPr>
            <a:r>
              <a:rPr lang="tr-TR" sz="2800" b="1" dirty="0"/>
              <a:t>Programlama, ana fonksiyondan başlayarak fonksiyonların birbirlerini çağırmasıyla yapılır!</a:t>
            </a:r>
          </a:p>
        </p:txBody>
      </p:sp>
      <p:sp>
        <p:nvSpPr>
          <p:cNvPr id="4" name="İçerik Yer Tutucusu 3"/>
          <p:cNvSpPr>
            <a:spLocks noGrp="1"/>
          </p:cNvSpPr>
          <p:nvPr>
            <p:ph sz="half" idx="2"/>
          </p:nvPr>
        </p:nvSpPr>
        <p:spPr/>
        <p:txBody>
          <a:bodyPr>
            <a:normAutofit fontScale="77500" lnSpcReduction="20000"/>
          </a:bodyPr>
          <a:lstStyle/>
          <a:p>
            <a:pPr marL="0" indent="0">
              <a:buNone/>
            </a:pPr>
            <a:r>
              <a:rPr lang="tr-TR" dirty="0"/>
              <a:t>C++ dili açısından Nesne Yönelimli Programın ana çerçevesi:</a:t>
            </a:r>
          </a:p>
          <a:p>
            <a:pPr marL="273050" indent="-273050">
              <a:buFont typeface="+mj-lt"/>
              <a:buAutoNum type="arabicPeriod"/>
            </a:pPr>
            <a:r>
              <a:rPr lang="tr-TR" dirty="0"/>
              <a:t>İlk olarak </a:t>
            </a:r>
            <a:r>
              <a:rPr lang="tr-TR" dirty="0">
                <a:solidFill>
                  <a:srgbClr val="0070C0"/>
                </a:solidFill>
              </a:rPr>
              <a:t>Ana fonksiyon </a:t>
            </a:r>
            <a:r>
              <a:rPr lang="tr-TR" dirty="0"/>
              <a:t>(</a:t>
            </a:r>
            <a:r>
              <a:rPr lang="tr-TR" dirty="0">
                <a:solidFill>
                  <a:srgbClr val="C00000"/>
                </a:solidFill>
              </a:rPr>
              <a:t>main function</a:t>
            </a:r>
            <a:r>
              <a:rPr lang="tr-TR" dirty="0"/>
              <a:t>) tanımlanır. </a:t>
            </a:r>
          </a:p>
          <a:p>
            <a:pPr marL="273050" indent="-273050">
              <a:buFont typeface="+mj-lt"/>
              <a:buAutoNum type="arabicPeriod"/>
            </a:pPr>
            <a:r>
              <a:rPr lang="tr-TR" dirty="0"/>
              <a:t>Ana fonksiyonda nesneler imal edilir ve birine </a:t>
            </a:r>
            <a:r>
              <a:rPr lang="tr-TR" dirty="0">
                <a:solidFill>
                  <a:srgbClr val="0070C0"/>
                </a:solidFill>
              </a:rPr>
              <a:t>ileti gönderilerek </a:t>
            </a:r>
            <a:r>
              <a:rPr lang="tr-TR" dirty="0"/>
              <a:t>(</a:t>
            </a:r>
            <a:r>
              <a:rPr lang="tr-TR" dirty="0" err="1">
                <a:solidFill>
                  <a:srgbClr val="C00000"/>
                </a:solidFill>
              </a:rPr>
              <a:t>message-passing</a:t>
            </a:r>
            <a:r>
              <a:rPr lang="tr-TR" dirty="0"/>
              <a:t>) program başlatılır. </a:t>
            </a:r>
          </a:p>
          <a:p>
            <a:pPr marL="273050" indent="-273050">
              <a:buFont typeface="+mj-lt"/>
              <a:buAutoNum type="arabicPeriod"/>
            </a:pPr>
            <a:r>
              <a:rPr lang="tr-TR" dirty="0"/>
              <a:t>Bir nesne başka nesneler imal edebilir. </a:t>
            </a:r>
            <a:endParaRPr lang="tr-TR" dirty="0">
              <a:solidFill>
                <a:srgbClr val="0070C0"/>
              </a:solidFill>
            </a:endParaRPr>
          </a:p>
          <a:p>
            <a:pPr marL="273050" indent="-273050">
              <a:buFont typeface="+mj-lt"/>
              <a:buAutoNum type="arabicPeriod"/>
            </a:pPr>
            <a:r>
              <a:rPr lang="tr-TR" dirty="0"/>
              <a:t>Nesnelerin </a:t>
            </a:r>
            <a:r>
              <a:rPr lang="tr-TR" dirty="0">
                <a:solidFill>
                  <a:srgbClr val="0070C0"/>
                </a:solidFill>
              </a:rPr>
              <a:t>davranışları</a:t>
            </a:r>
            <a:r>
              <a:rPr lang="tr-TR" dirty="0"/>
              <a:t> (</a:t>
            </a:r>
            <a:r>
              <a:rPr lang="tr-TR" dirty="0" err="1">
                <a:solidFill>
                  <a:srgbClr val="C00000"/>
                </a:solidFill>
              </a:rPr>
              <a:t>behavior</a:t>
            </a:r>
            <a:r>
              <a:rPr lang="tr-TR" dirty="0"/>
              <a:t>), durumlarına göre farklılaşabilir. Her nesne durumuna göre farklı </a:t>
            </a:r>
            <a:r>
              <a:rPr lang="tr-TR" dirty="0">
                <a:solidFill>
                  <a:srgbClr val="0070C0"/>
                </a:solidFill>
              </a:rPr>
              <a:t>yöntem</a:t>
            </a:r>
            <a:r>
              <a:rPr lang="tr-TR" dirty="0"/>
              <a:t> (</a:t>
            </a:r>
            <a:r>
              <a:rPr lang="tr-TR" dirty="0" err="1">
                <a:solidFill>
                  <a:srgbClr val="C00000"/>
                </a:solidFill>
              </a:rPr>
              <a:t>method</a:t>
            </a:r>
            <a:r>
              <a:rPr lang="tr-TR" dirty="0"/>
              <a:t>) ile davranışını gösterir. </a:t>
            </a:r>
            <a:br>
              <a:rPr lang="tr-TR" dirty="0"/>
            </a:br>
            <a:endParaRPr lang="tr-TR" dirty="0"/>
          </a:p>
          <a:p>
            <a:pPr marL="0" indent="0" algn="ctr">
              <a:buNone/>
            </a:pPr>
            <a:r>
              <a:rPr lang="tr-TR" sz="2800" b="1" dirty="0"/>
              <a:t>Programlama, imal edilmiş nesnelerin birbirine ileti göndermesiyle yapılır!</a:t>
            </a:r>
          </a:p>
          <a:p>
            <a:endParaRPr lang="tr-TR" dirty="0"/>
          </a:p>
        </p:txBody>
      </p:sp>
      <p:sp>
        <p:nvSpPr>
          <p:cNvPr id="6" name="Dikdörtgen 5">
            <a:extLst>
              <a:ext uri="{FF2B5EF4-FFF2-40B4-BE49-F238E27FC236}">
                <a16:creationId xmlns:a16="http://schemas.microsoft.com/office/drawing/2014/main" id="{A20E3037-5A60-4C0F-B5B0-FD5C9304AB6E}"/>
              </a:ext>
            </a:extLst>
          </p:cNvPr>
          <p:cNvSpPr/>
          <p:nvPr/>
        </p:nvSpPr>
        <p:spPr>
          <a:xfrm rot="19152993">
            <a:off x="3258348" y="2521058"/>
            <a:ext cx="5672258" cy="1815882"/>
          </a:xfrm>
          <a:prstGeom prst="rect">
            <a:avLst/>
          </a:prstGeom>
          <a:noFill/>
        </p:spPr>
        <p:txBody>
          <a:bodyPr wrap="none" lIns="91440" tIns="45720" rIns="91440" bIns="45720">
            <a:spAutoFit/>
          </a:bodyPr>
          <a:lstStyle/>
          <a:p>
            <a:pPr algn="ctr"/>
            <a:r>
              <a:rPr lang="tr-TR" sz="2800" b="1" dirty="0">
                <a:ln w="22225">
                  <a:solidFill>
                    <a:schemeClr val="accent2"/>
                  </a:solidFill>
                  <a:prstDash val="solid"/>
                </a:ln>
                <a:solidFill>
                  <a:schemeClr val="accent2">
                    <a:lumMod val="40000"/>
                    <a:lumOff val="60000"/>
                  </a:schemeClr>
                </a:solidFill>
              </a:rPr>
              <a:t>Nesne Yönelimli Programlamada </a:t>
            </a:r>
            <a:br>
              <a:rPr lang="tr-TR" sz="2800" b="1" dirty="0">
                <a:ln w="22225">
                  <a:solidFill>
                    <a:schemeClr val="accent2"/>
                  </a:solidFill>
                  <a:prstDash val="solid"/>
                </a:ln>
                <a:solidFill>
                  <a:schemeClr val="accent2">
                    <a:lumMod val="40000"/>
                    <a:lumOff val="60000"/>
                  </a:schemeClr>
                </a:solidFill>
              </a:rPr>
            </a:br>
            <a:r>
              <a:rPr lang="tr-TR" sz="2800" b="1" dirty="0">
                <a:ln w="22225">
                  <a:solidFill>
                    <a:schemeClr val="accent2"/>
                  </a:solidFill>
                  <a:prstDash val="solid"/>
                </a:ln>
                <a:solidFill>
                  <a:schemeClr val="accent2">
                    <a:lumMod val="40000"/>
                    <a:lumOff val="60000"/>
                  </a:schemeClr>
                </a:solidFill>
                <a:highlight>
                  <a:srgbClr val="FFFF00"/>
                </a:highlight>
              </a:rPr>
              <a:t>Yöntemler (</a:t>
            </a:r>
            <a:r>
              <a:rPr lang="tr-TR" sz="2800" b="1" dirty="0" err="1">
                <a:ln w="22225">
                  <a:solidFill>
                    <a:schemeClr val="accent2"/>
                  </a:solidFill>
                  <a:prstDash val="solid"/>
                </a:ln>
                <a:solidFill>
                  <a:schemeClr val="accent2">
                    <a:lumMod val="40000"/>
                    <a:lumOff val="60000"/>
                  </a:schemeClr>
                </a:solidFill>
                <a:highlight>
                  <a:srgbClr val="FFFF00"/>
                </a:highlight>
              </a:rPr>
              <a:t>method</a:t>
            </a:r>
            <a:r>
              <a:rPr lang="tr-TR" sz="2800" b="1" dirty="0">
                <a:ln w="22225">
                  <a:solidFill>
                    <a:schemeClr val="accent2"/>
                  </a:solidFill>
                  <a:prstDash val="solid"/>
                </a:ln>
                <a:solidFill>
                  <a:schemeClr val="accent2">
                    <a:lumMod val="40000"/>
                    <a:lumOff val="60000"/>
                  </a:schemeClr>
                </a:solidFill>
                <a:highlight>
                  <a:srgbClr val="FFFF00"/>
                </a:highlight>
              </a:rPr>
              <a:t>)</a:t>
            </a:r>
            <a:br>
              <a:rPr lang="tr-TR" sz="2800" b="1" dirty="0">
                <a:ln w="22225">
                  <a:solidFill>
                    <a:schemeClr val="accent2"/>
                  </a:solidFill>
                  <a:prstDash val="solid"/>
                </a:ln>
                <a:solidFill>
                  <a:schemeClr val="accent2">
                    <a:lumMod val="40000"/>
                    <a:lumOff val="60000"/>
                  </a:schemeClr>
                </a:solidFill>
                <a:highlight>
                  <a:srgbClr val="FFFF00"/>
                </a:highlight>
              </a:rPr>
            </a:br>
            <a:r>
              <a:rPr lang="tr-TR" sz="2800" b="1" dirty="0">
                <a:ln w="22225">
                  <a:solidFill>
                    <a:schemeClr val="accent2"/>
                  </a:solidFill>
                  <a:prstDash val="solid"/>
                </a:ln>
                <a:solidFill>
                  <a:schemeClr val="accent2">
                    <a:lumMod val="40000"/>
                    <a:lumOff val="60000"/>
                  </a:schemeClr>
                </a:solidFill>
                <a:highlight>
                  <a:srgbClr val="FFFF00"/>
                </a:highlight>
              </a:rPr>
              <a:t>Yapısal Programlamadaki </a:t>
            </a:r>
            <a:br>
              <a:rPr lang="tr-TR" sz="2800" b="1" dirty="0">
                <a:ln w="22225">
                  <a:solidFill>
                    <a:schemeClr val="accent2"/>
                  </a:solidFill>
                  <a:prstDash val="solid"/>
                </a:ln>
                <a:solidFill>
                  <a:schemeClr val="accent2">
                    <a:lumMod val="40000"/>
                    <a:lumOff val="60000"/>
                  </a:schemeClr>
                </a:solidFill>
                <a:highlight>
                  <a:srgbClr val="FFFF00"/>
                </a:highlight>
              </a:rPr>
            </a:br>
            <a:r>
              <a:rPr lang="tr-TR" sz="2800" b="1" dirty="0">
                <a:ln w="22225">
                  <a:solidFill>
                    <a:schemeClr val="accent2"/>
                  </a:solidFill>
                  <a:prstDash val="solid"/>
                </a:ln>
                <a:solidFill>
                  <a:schemeClr val="accent2">
                    <a:lumMod val="40000"/>
                    <a:lumOff val="60000"/>
                  </a:schemeClr>
                </a:solidFill>
                <a:highlight>
                  <a:srgbClr val="FFFF00"/>
                </a:highlight>
              </a:rPr>
              <a:t>gibi tanımlanırlar</a:t>
            </a:r>
            <a:r>
              <a:rPr lang="tr-TR" sz="2800" b="1" dirty="0">
                <a:ln w="22225">
                  <a:solidFill>
                    <a:schemeClr val="accent2"/>
                  </a:solidFill>
                  <a:prstDash val="solid"/>
                </a:ln>
                <a:solidFill>
                  <a:schemeClr val="accent2">
                    <a:lumMod val="40000"/>
                    <a:lumOff val="60000"/>
                  </a:schemeClr>
                </a:solidFill>
              </a:rPr>
              <a:t>!</a:t>
            </a:r>
            <a:endParaRPr lang="tr-TR" sz="2800"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86578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dirty="0"/>
              <a:t>OTOMATIK TIP DÖNÜŞÜMLERİ</a:t>
            </a:r>
            <a:br>
              <a:rPr lang="tr-TR" dirty="0"/>
            </a:br>
            <a:r>
              <a:rPr lang="tr-TR" dirty="0"/>
              <a:t>(IMPLICIT TYPE CASTING)</a:t>
            </a:r>
            <a:endParaRPr dirty="0"/>
          </a:p>
        </p:txBody>
      </p:sp>
      <p:sp>
        <p:nvSpPr>
          <p:cNvPr id="123" name="Google Shape;123;p3"/>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dirty="0">
                <a:solidFill>
                  <a:srgbClr val="0070C0"/>
                </a:solidFill>
              </a:rPr>
              <a:t>üstü kapalı tip dönüşümü </a:t>
            </a:r>
            <a:r>
              <a:rPr lang="tr-TR" sz="1400" dirty="0"/>
              <a:t>(</a:t>
            </a:r>
            <a:r>
              <a:rPr lang="tr-TR" sz="1400" dirty="0">
                <a:solidFill>
                  <a:srgbClr val="C00000"/>
                </a:solidFill>
              </a:rPr>
              <a:t>implicit/standart type casting</a:t>
            </a:r>
            <a:r>
              <a:rPr lang="tr-TR" sz="1400" dirty="0"/>
              <a:t>) , otomatik tip dönüşümü olarak da adlandırılır ve programcının açık talimatlar vermesine gerek kalmadan bir veri tipini otomatik olarak başka bir uyumlu tipe dönüştürmesidir.</a:t>
            </a:r>
          </a:p>
          <a:p>
            <a:pPr marL="0" lvl="0" indent="0" algn="ctr" rtl="0">
              <a:lnSpc>
                <a:spcPct val="100000"/>
              </a:lnSpc>
              <a:spcBef>
                <a:spcPts val="0"/>
              </a:spcBef>
              <a:spcAft>
                <a:spcPts val="0"/>
              </a:spcAft>
              <a:buSzPts val="1190"/>
              <a:buNone/>
            </a:pPr>
            <a:r>
              <a:rPr lang="tr-TR" dirty="0" err="1"/>
              <a:t>bool→char</a:t>
            </a:r>
            <a:r>
              <a:rPr lang="tr-TR" dirty="0"/>
              <a:t>→ </a:t>
            </a:r>
            <a:r>
              <a:rPr lang="tr-TR" dirty="0" err="1"/>
              <a:t>short</a:t>
            </a:r>
            <a:r>
              <a:rPr lang="tr-TR" dirty="0"/>
              <a:t> int→ int→ </a:t>
            </a:r>
            <a:r>
              <a:rPr lang="tr-TR" dirty="0" err="1"/>
              <a:t>unsigned</a:t>
            </a:r>
            <a:r>
              <a:rPr lang="tr-TR" dirty="0"/>
              <a:t> int→ </a:t>
            </a:r>
            <a:r>
              <a:rPr lang="tr-TR" dirty="0" err="1"/>
              <a:t>long</a:t>
            </a:r>
            <a:r>
              <a:rPr lang="tr-TR" dirty="0"/>
              <a:t>→ </a:t>
            </a:r>
            <a:r>
              <a:rPr lang="tr-TR" dirty="0" err="1"/>
              <a:t>unsigned→long</a:t>
            </a:r>
            <a:r>
              <a:rPr lang="tr-TR" dirty="0"/>
              <a:t> </a:t>
            </a:r>
            <a:r>
              <a:rPr lang="tr-TR" dirty="0" err="1"/>
              <a:t>long→float</a:t>
            </a:r>
            <a:r>
              <a:rPr lang="tr-TR" dirty="0"/>
              <a:t>→ double→ </a:t>
            </a:r>
            <a:r>
              <a:rPr lang="tr-TR" dirty="0" err="1"/>
              <a:t>long</a:t>
            </a:r>
            <a:r>
              <a:rPr lang="tr-TR" dirty="0"/>
              <a:t> double</a:t>
            </a:r>
            <a:endParaRPr dirty="0"/>
          </a:p>
          <a:p>
            <a:pPr marL="0" lvl="0" indent="0" algn="ctr" rtl="0">
              <a:lnSpc>
                <a:spcPct val="100000"/>
              </a:lnSpc>
              <a:spcBef>
                <a:spcPts val="0"/>
              </a:spcBef>
              <a:spcAft>
                <a:spcPts val="0"/>
              </a:spcAft>
              <a:buSzPts val="1190"/>
              <a:buNone/>
            </a:pPr>
            <a:r>
              <a:rPr lang="tr-TR" sz="1400" dirty="0"/>
              <a:t>Bellekte </a:t>
            </a:r>
            <a:r>
              <a:rPr lang="tr-TR" sz="1400" u="sng" dirty="0">
                <a:solidFill>
                  <a:srgbClr val="FF0000"/>
                </a:solidFill>
              </a:rPr>
              <a:t>az yer kaplayan veri tipinden </a:t>
            </a:r>
            <a:r>
              <a:rPr lang="tr-TR" sz="1400" dirty="0"/>
              <a:t>tanımlanmış değişkenler, bellekte </a:t>
            </a:r>
            <a:r>
              <a:rPr lang="tr-TR" sz="1400" u="sng" dirty="0">
                <a:solidFill>
                  <a:srgbClr val="FF0000"/>
                </a:solidFill>
              </a:rPr>
              <a:t>çok yer kaplayan değişkenlere atanmaya </a:t>
            </a:r>
            <a:r>
              <a:rPr lang="tr-TR" sz="1400" dirty="0"/>
              <a:t>çalışıldığında bu tip dönüşümü </a:t>
            </a:r>
            <a:r>
              <a:rPr lang="tr-TR" sz="1400" b="1" u="sng" dirty="0"/>
              <a:t>otomatik olarak yapılır</a:t>
            </a:r>
            <a:r>
              <a:rPr lang="tr-TR" sz="1400" b="1" dirty="0"/>
              <a:t>.</a:t>
            </a:r>
          </a:p>
          <a:p>
            <a:pPr marL="0" indent="0" algn="ctr">
              <a:lnSpc>
                <a:spcPct val="100000"/>
              </a:lnSpc>
              <a:spcBef>
                <a:spcPts val="0"/>
              </a:spcBef>
              <a:buSzPts val="1190"/>
              <a:buNone/>
            </a:pPr>
            <a:r>
              <a:rPr lang="tr-TR" sz="1400" dirty="0"/>
              <a:t>Bellekte </a:t>
            </a:r>
            <a:r>
              <a:rPr lang="tr-TR" sz="1400" u="sng" dirty="0">
                <a:solidFill>
                  <a:srgbClr val="FF0000"/>
                </a:solidFill>
              </a:rPr>
              <a:t>çok yer kaplayan veri tipinden </a:t>
            </a:r>
            <a:r>
              <a:rPr lang="tr-TR" sz="1400" dirty="0"/>
              <a:t>tanımlanmış değişkenler, bellekte </a:t>
            </a:r>
            <a:r>
              <a:rPr lang="tr-TR" sz="1400" u="sng" dirty="0">
                <a:solidFill>
                  <a:srgbClr val="FF0000"/>
                </a:solidFill>
              </a:rPr>
              <a:t>az yer kaplayan değişkenlere </a:t>
            </a:r>
            <a:r>
              <a:rPr lang="tr-TR" sz="1400" dirty="0"/>
              <a:t>atanmaya çalışıldığında, </a:t>
            </a:r>
            <a:r>
              <a:rPr lang="tr-TR" sz="1400" b="1" u="sng" dirty="0"/>
              <a:t>tip dönüşümü otomatik olarak yapılır ancak </a:t>
            </a:r>
            <a:r>
              <a:rPr lang="tr-TR" sz="1400" b="1" u="sng" dirty="0">
                <a:solidFill>
                  <a:srgbClr val="FF0000"/>
                </a:solidFill>
              </a:rPr>
              <a:t>veri kaybı söz konusu </a:t>
            </a:r>
            <a:r>
              <a:rPr lang="tr-TR" sz="1400" b="1" u="sng" dirty="0"/>
              <a:t>olur</a:t>
            </a:r>
            <a:r>
              <a:rPr lang="tr-TR" sz="1400" dirty="0"/>
              <a:t>.</a:t>
            </a:r>
          </a:p>
        </p:txBody>
      </p:sp>
      <p:sp>
        <p:nvSpPr>
          <p:cNvPr id="124" name="Google Shape;124;p3"/>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a:t>
            </a:r>
            <a:endParaRPr lang="tr-TR" sz="1200" dirty="0"/>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char c; int i; </a:t>
            </a:r>
            <a:r>
              <a:rPr lang="tr-TR" sz="1200" dirty="0" err="1">
                <a:latin typeface="Consolas"/>
                <a:ea typeface="Consolas"/>
                <a:cs typeface="Consolas"/>
                <a:sym typeface="Consolas"/>
              </a:rPr>
              <a:t>long</a:t>
            </a:r>
            <a:r>
              <a:rPr lang="tr-TR" sz="1200" dirty="0">
                <a:latin typeface="Consolas"/>
                <a:ea typeface="Consolas"/>
                <a:cs typeface="Consolas"/>
                <a:sym typeface="Consolas"/>
              </a:rPr>
              <a:t> l;</a:t>
            </a:r>
            <a:endParaRPr lang="tr-TR" sz="1200" dirty="0"/>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float f; double d;</a:t>
            </a:r>
            <a:endParaRPr lang="tr-TR" sz="1200" dirty="0"/>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c=65;</a:t>
            </a:r>
            <a:endParaRPr lang="tr-TR" sz="1200" dirty="0"/>
          </a:p>
          <a:p>
            <a:pPr marL="0" lvl="0" indent="0" algn="l" rtl="0">
              <a:lnSpc>
                <a:spcPct val="100000"/>
              </a:lnSpc>
              <a:spcBef>
                <a:spcPts val="0"/>
              </a:spcBef>
              <a:spcAft>
                <a:spcPts val="0"/>
              </a:spcAft>
              <a:buSzPts val="1190"/>
              <a:buNone/>
            </a:pPr>
            <a:r>
              <a:rPr lang="tr-TR" sz="1200" dirty="0">
                <a:highlight>
                  <a:srgbClr val="FFFF00"/>
                </a:highlight>
                <a:latin typeface="Consolas"/>
                <a:ea typeface="Consolas"/>
                <a:cs typeface="Consolas"/>
                <a:sym typeface="Consolas"/>
              </a:rPr>
              <a:t>i=c; //c 1 </a:t>
            </a:r>
            <a:r>
              <a:rPr lang="tr-TR" sz="1200" dirty="0" err="1">
                <a:highlight>
                  <a:srgbClr val="FFFF00"/>
                </a:highlight>
                <a:latin typeface="Consolas"/>
                <a:ea typeface="Consolas"/>
                <a:cs typeface="Consolas"/>
                <a:sym typeface="Consolas"/>
              </a:rPr>
              <a:t>byte</a:t>
            </a:r>
            <a:r>
              <a:rPr lang="tr-TR" sz="1200" dirty="0">
                <a:highlight>
                  <a:srgbClr val="FFFF00"/>
                </a:highlight>
                <a:latin typeface="Consolas"/>
                <a:ea typeface="Consolas"/>
                <a:cs typeface="Consolas"/>
                <a:sym typeface="Consolas"/>
              </a:rPr>
              <a:t>, i 4 </a:t>
            </a:r>
            <a:r>
              <a:rPr lang="tr-TR" sz="1200" dirty="0" err="1">
                <a:highlight>
                  <a:srgbClr val="FFFF00"/>
                </a:highlight>
                <a:latin typeface="Consolas"/>
                <a:ea typeface="Consolas"/>
                <a:cs typeface="Consolas"/>
                <a:sym typeface="Consolas"/>
              </a:rPr>
              <a:t>byte</a:t>
            </a:r>
            <a:endParaRPr lang="tr-TR" sz="1200" dirty="0"/>
          </a:p>
          <a:p>
            <a:pPr marL="0" lvl="0" indent="0" algn="l" rtl="0">
              <a:lnSpc>
                <a:spcPct val="100000"/>
              </a:lnSpc>
              <a:spcBef>
                <a:spcPts val="0"/>
              </a:spcBef>
              <a:spcAft>
                <a:spcPts val="0"/>
              </a:spcAft>
              <a:buSzPts val="1190"/>
              <a:buNone/>
            </a:pPr>
            <a:r>
              <a:rPr lang="tr-TR" sz="1200" dirty="0">
                <a:highlight>
                  <a:srgbClr val="FFFF00"/>
                </a:highlight>
                <a:latin typeface="Consolas"/>
                <a:ea typeface="Consolas"/>
                <a:cs typeface="Consolas"/>
                <a:sym typeface="Consolas"/>
              </a:rPr>
              <a:t>l=i; //l 8 </a:t>
            </a:r>
            <a:r>
              <a:rPr lang="tr-TR" sz="1200" dirty="0" err="1">
                <a:highlight>
                  <a:srgbClr val="FFFF00"/>
                </a:highlight>
                <a:latin typeface="Consolas"/>
                <a:ea typeface="Consolas"/>
                <a:cs typeface="Consolas"/>
                <a:sym typeface="Consolas"/>
              </a:rPr>
              <a:t>byte</a:t>
            </a:r>
            <a:r>
              <a:rPr lang="tr-TR" sz="1200" dirty="0">
                <a:highlight>
                  <a:srgbClr val="FFFF00"/>
                </a:highlight>
                <a:latin typeface="Consolas"/>
                <a:ea typeface="Consolas"/>
                <a:cs typeface="Consolas"/>
                <a:sym typeface="Consolas"/>
              </a:rPr>
              <a:t>, i 4 </a:t>
            </a:r>
            <a:r>
              <a:rPr lang="tr-TR" sz="1200" dirty="0" err="1">
                <a:highlight>
                  <a:srgbClr val="FFFF00"/>
                </a:highlight>
                <a:latin typeface="Consolas"/>
                <a:ea typeface="Consolas"/>
                <a:cs typeface="Consolas"/>
                <a:sym typeface="Consolas"/>
              </a:rPr>
              <a:t>byte</a:t>
            </a:r>
            <a:r>
              <a:rPr lang="tr-TR" sz="1200" dirty="0">
                <a:highlight>
                  <a:srgbClr val="FFFF00"/>
                </a:highlight>
                <a:latin typeface="Consolas"/>
                <a:ea typeface="Consolas"/>
                <a:cs typeface="Consolas"/>
                <a:sym typeface="Consolas"/>
              </a:rPr>
              <a:t> </a:t>
            </a:r>
            <a:endParaRPr lang="tr-TR" sz="1200" dirty="0"/>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f=12.50;</a:t>
            </a:r>
            <a:endParaRPr lang="tr-TR" sz="1200" dirty="0"/>
          </a:p>
          <a:p>
            <a:pPr marL="0" lvl="0" indent="0" algn="l" rtl="0">
              <a:lnSpc>
                <a:spcPct val="100000"/>
              </a:lnSpc>
              <a:spcBef>
                <a:spcPts val="0"/>
              </a:spcBef>
              <a:spcAft>
                <a:spcPts val="0"/>
              </a:spcAft>
              <a:buSzPts val="1190"/>
              <a:buNone/>
            </a:pPr>
            <a:r>
              <a:rPr lang="tr-TR" sz="1200" dirty="0">
                <a:highlight>
                  <a:srgbClr val="FFFF00"/>
                </a:highlight>
                <a:latin typeface="Consolas"/>
                <a:ea typeface="Consolas"/>
                <a:cs typeface="Consolas"/>
                <a:sym typeface="Consolas"/>
              </a:rPr>
              <a:t>d=f; // f 4 </a:t>
            </a:r>
            <a:r>
              <a:rPr lang="tr-TR" sz="1200" dirty="0" err="1">
                <a:highlight>
                  <a:srgbClr val="FFFF00"/>
                </a:highlight>
                <a:latin typeface="Consolas"/>
                <a:ea typeface="Consolas"/>
                <a:cs typeface="Consolas"/>
                <a:sym typeface="Consolas"/>
              </a:rPr>
              <a:t>byte</a:t>
            </a:r>
            <a:r>
              <a:rPr lang="tr-TR" sz="1200" dirty="0">
                <a:highlight>
                  <a:srgbClr val="FFFF00"/>
                </a:highlight>
                <a:latin typeface="Consolas"/>
                <a:ea typeface="Consolas"/>
                <a:cs typeface="Consolas"/>
                <a:sym typeface="Consolas"/>
              </a:rPr>
              <a:t>, d 8 </a:t>
            </a:r>
            <a:r>
              <a:rPr lang="tr-TR" sz="1200" dirty="0" err="1">
                <a:highlight>
                  <a:srgbClr val="FFFF00"/>
                </a:highlight>
                <a:latin typeface="Consolas"/>
                <a:ea typeface="Consolas"/>
                <a:cs typeface="Consolas"/>
                <a:sym typeface="Consolas"/>
              </a:rPr>
              <a:t>byte</a:t>
            </a:r>
            <a:endParaRPr lang="tr-TR" sz="1200" dirty="0"/>
          </a:p>
          <a:p>
            <a:pPr marL="0" lvl="0" indent="0" algn="l" rtl="0">
              <a:lnSpc>
                <a:spcPct val="100000"/>
              </a:lnSpc>
              <a:spcBef>
                <a:spcPts val="0"/>
              </a:spcBef>
              <a:spcAft>
                <a:spcPts val="0"/>
              </a:spcAft>
              <a:buSzPct val="85000"/>
              <a:buNone/>
            </a:pPr>
            <a:r>
              <a:rPr lang="tr-TR" sz="1200" dirty="0">
                <a:latin typeface="Consolas"/>
                <a:ea typeface="Consolas"/>
                <a:cs typeface="Consolas"/>
                <a:sym typeface="Consolas"/>
              </a:rPr>
              <a:t>//...</a:t>
            </a:r>
            <a:endParaRPr sz="1200" dirty="0"/>
          </a:p>
          <a:p>
            <a:pPr marL="0" lvl="0" indent="0" algn="l" rtl="0">
              <a:lnSpc>
                <a:spcPct val="100000"/>
              </a:lnSpc>
              <a:spcBef>
                <a:spcPts val="0"/>
              </a:spcBef>
              <a:spcAft>
                <a:spcPts val="0"/>
              </a:spcAft>
              <a:buSzPct val="85000"/>
              <a:buNone/>
            </a:pPr>
            <a:r>
              <a:rPr lang="tr-TR" sz="1200" dirty="0">
                <a:latin typeface="Consolas"/>
                <a:ea typeface="Consolas"/>
                <a:cs typeface="Consolas"/>
                <a:sym typeface="Consolas"/>
              </a:rPr>
              <a:t>char c; int i; </a:t>
            </a:r>
            <a:endParaRPr sz="1200" dirty="0"/>
          </a:p>
          <a:p>
            <a:pPr marL="0" lvl="0" indent="0" algn="l" rtl="0">
              <a:lnSpc>
                <a:spcPct val="100000"/>
              </a:lnSpc>
              <a:spcBef>
                <a:spcPts val="0"/>
              </a:spcBef>
              <a:spcAft>
                <a:spcPts val="0"/>
              </a:spcAft>
              <a:buSzPct val="85000"/>
              <a:buNone/>
            </a:pPr>
            <a:r>
              <a:rPr lang="tr-TR" sz="1200" dirty="0">
                <a:latin typeface="Consolas"/>
                <a:ea typeface="Consolas"/>
                <a:cs typeface="Consolas"/>
                <a:sym typeface="Consolas"/>
              </a:rPr>
              <a:t>float f; </a:t>
            </a:r>
            <a:endParaRPr sz="1200" dirty="0"/>
          </a:p>
          <a:p>
            <a:pPr marL="0" lvl="0" indent="0" algn="l" rtl="0">
              <a:lnSpc>
                <a:spcPct val="100000"/>
              </a:lnSpc>
              <a:spcBef>
                <a:spcPts val="0"/>
              </a:spcBef>
              <a:spcAft>
                <a:spcPts val="0"/>
              </a:spcAft>
              <a:buSzPct val="85000"/>
              <a:buNone/>
            </a:pPr>
            <a:r>
              <a:rPr lang="tr-TR" sz="1200" dirty="0">
                <a:latin typeface="Consolas"/>
                <a:ea typeface="Consolas"/>
                <a:cs typeface="Consolas"/>
                <a:sym typeface="Consolas"/>
              </a:rPr>
              <a:t>i=4095; //0x00000FFF</a:t>
            </a:r>
            <a:endParaRPr sz="1200" dirty="0"/>
          </a:p>
          <a:p>
            <a:pPr marL="0" lvl="0" indent="0" algn="l" rtl="0">
              <a:lnSpc>
                <a:spcPct val="100000"/>
              </a:lnSpc>
              <a:spcBef>
                <a:spcPts val="0"/>
              </a:spcBef>
              <a:spcAft>
                <a:spcPts val="0"/>
              </a:spcAft>
              <a:buSzPct val="85000"/>
              <a:buNone/>
            </a:pPr>
            <a:r>
              <a:rPr lang="tr-TR" sz="1200" dirty="0">
                <a:highlight>
                  <a:srgbClr val="FFFF00"/>
                </a:highlight>
                <a:latin typeface="Consolas"/>
                <a:ea typeface="Consolas"/>
                <a:cs typeface="Consolas"/>
                <a:sym typeface="Consolas"/>
              </a:rPr>
              <a:t>c=i;    //c=-1 -&gt; 0xff</a:t>
            </a:r>
            <a:endParaRPr sz="1200" dirty="0"/>
          </a:p>
          <a:p>
            <a:pPr marL="0" lvl="0" indent="0" algn="l" rtl="0">
              <a:lnSpc>
                <a:spcPct val="100000"/>
              </a:lnSpc>
              <a:spcBef>
                <a:spcPts val="0"/>
              </a:spcBef>
              <a:spcAft>
                <a:spcPts val="0"/>
              </a:spcAft>
              <a:buSzPct val="85000"/>
              <a:buNone/>
            </a:pPr>
            <a:r>
              <a:rPr lang="tr-TR" sz="1200" dirty="0">
                <a:latin typeface="Consolas"/>
                <a:ea typeface="Consolas"/>
                <a:cs typeface="Consolas"/>
                <a:sym typeface="Consolas"/>
              </a:rPr>
              <a:t>/*</a:t>
            </a:r>
            <a:endParaRPr sz="1200" dirty="0"/>
          </a:p>
          <a:p>
            <a:pPr marL="0" lvl="0" indent="0" algn="l" rtl="0">
              <a:lnSpc>
                <a:spcPct val="100000"/>
              </a:lnSpc>
              <a:spcBef>
                <a:spcPts val="0"/>
              </a:spcBef>
              <a:spcAft>
                <a:spcPts val="0"/>
              </a:spcAft>
              <a:buSzPct val="85000"/>
              <a:buNone/>
            </a:pPr>
            <a:r>
              <a:rPr lang="tr-TR" sz="1200" dirty="0">
                <a:latin typeface="Consolas"/>
                <a:ea typeface="Consolas"/>
                <a:cs typeface="Consolas"/>
                <a:sym typeface="Consolas"/>
              </a:rPr>
              <a:t>i değişkeninin en anlamsız </a:t>
            </a:r>
            <a:r>
              <a:rPr lang="tr-TR" sz="1200" dirty="0" err="1">
                <a:latin typeface="Consolas"/>
                <a:ea typeface="Consolas"/>
                <a:cs typeface="Consolas"/>
                <a:sym typeface="Consolas"/>
              </a:rPr>
              <a:t>byte</a:t>
            </a:r>
            <a:r>
              <a:rPr lang="tr-TR" sz="1200" dirty="0">
                <a:latin typeface="Consolas"/>
                <a:ea typeface="Consolas"/>
                <a:cs typeface="Consolas"/>
                <a:sym typeface="Consolas"/>
              </a:rPr>
              <a:t> içeriği c ye aktarılır.</a:t>
            </a:r>
            <a:endParaRPr sz="1200" dirty="0"/>
          </a:p>
          <a:p>
            <a:pPr marL="0" lvl="0" indent="0" algn="l" rtl="0">
              <a:lnSpc>
                <a:spcPct val="100000"/>
              </a:lnSpc>
              <a:spcBef>
                <a:spcPts val="0"/>
              </a:spcBef>
              <a:spcAft>
                <a:spcPts val="0"/>
              </a:spcAft>
              <a:buSzPct val="85000"/>
              <a:buNone/>
            </a:pPr>
            <a:r>
              <a:rPr lang="tr-TR" sz="1200" dirty="0">
                <a:latin typeface="Consolas"/>
                <a:ea typeface="Consolas"/>
                <a:cs typeface="Consolas"/>
                <a:sym typeface="Consolas"/>
              </a:rPr>
              <a:t>*/</a:t>
            </a:r>
            <a:endParaRPr sz="1200" dirty="0"/>
          </a:p>
          <a:p>
            <a:pPr marL="0" lvl="0" indent="0" algn="l" rtl="0">
              <a:lnSpc>
                <a:spcPct val="100000"/>
              </a:lnSpc>
              <a:spcBef>
                <a:spcPts val="0"/>
              </a:spcBef>
              <a:spcAft>
                <a:spcPts val="0"/>
              </a:spcAft>
              <a:buSzPct val="85000"/>
              <a:buNone/>
            </a:pPr>
            <a:r>
              <a:rPr lang="tr-TR" sz="1200" dirty="0">
                <a:latin typeface="Consolas"/>
                <a:ea typeface="Consolas"/>
                <a:cs typeface="Consolas"/>
                <a:sym typeface="Consolas"/>
              </a:rPr>
              <a:t>f=12.50;</a:t>
            </a:r>
            <a:endParaRPr sz="1200" dirty="0"/>
          </a:p>
          <a:p>
            <a:pPr marL="0" lvl="0" indent="0" algn="l" rtl="0">
              <a:lnSpc>
                <a:spcPct val="100000"/>
              </a:lnSpc>
              <a:spcBef>
                <a:spcPts val="0"/>
              </a:spcBef>
              <a:spcAft>
                <a:spcPts val="0"/>
              </a:spcAft>
              <a:buSzPct val="85000"/>
              <a:buNone/>
            </a:pPr>
            <a:r>
              <a:rPr lang="tr-TR" sz="1200" dirty="0">
                <a:latin typeface="Consolas"/>
                <a:ea typeface="Consolas"/>
                <a:cs typeface="Consolas"/>
                <a:sym typeface="Consolas"/>
              </a:rPr>
              <a:t>/*</a:t>
            </a:r>
            <a:endParaRPr sz="1200" dirty="0"/>
          </a:p>
          <a:p>
            <a:pPr marL="0" lvl="0" indent="0" algn="l" rtl="0">
              <a:lnSpc>
                <a:spcPct val="100000"/>
              </a:lnSpc>
              <a:spcBef>
                <a:spcPts val="0"/>
              </a:spcBef>
              <a:spcAft>
                <a:spcPts val="0"/>
              </a:spcAft>
              <a:buSzPct val="85000"/>
              <a:buNone/>
            </a:pPr>
            <a:r>
              <a:rPr lang="tr-TR" sz="1200" dirty="0">
                <a:latin typeface="Consolas"/>
                <a:ea typeface="Consolas"/>
                <a:cs typeface="Consolas"/>
                <a:sym typeface="Consolas"/>
              </a:rPr>
              <a:t>Kayan noktalı bir sayıdan tamsayıya atama yapılıyor ise tam kısmı tamsayıya çevrilir ve sonrasında atama yapılır.</a:t>
            </a:r>
            <a:endParaRPr sz="1200" dirty="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200" dirty="0">
                <a:latin typeface="Consolas"/>
                <a:ea typeface="Consolas"/>
                <a:cs typeface="Consolas"/>
                <a:sym typeface="Consolas"/>
              </a:rPr>
              <a:t>*/</a:t>
            </a:r>
            <a:endParaRPr sz="1200" dirty="0"/>
          </a:p>
          <a:p>
            <a:pPr marL="0" lvl="0" indent="0" algn="l" rtl="0">
              <a:lnSpc>
                <a:spcPct val="100000"/>
              </a:lnSpc>
              <a:spcBef>
                <a:spcPts val="0"/>
              </a:spcBef>
              <a:spcAft>
                <a:spcPts val="0"/>
              </a:spcAft>
              <a:buSzPct val="85000"/>
              <a:buNone/>
            </a:pPr>
            <a:r>
              <a:rPr lang="tr-TR" sz="1200" dirty="0">
                <a:highlight>
                  <a:srgbClr val="FFFF00"/>
                </a:highlight>
                <a:latin typeface="Consolas"/>
                <a:ea typeface="Consolas"/>
                <a:cs typeface="Consolas"/>
                <a:sym typeface="Consolas"/>
              </a:rPr>
              <a:t>i=f; // i=12</a:t>
            </a:r>
            <a:endParaRPr sz="1200" dirty="0"/>
          </a:p>
          <a:p>
            <a:pPr marL="0" lvl="0" indent="0" algn="l" rtl="0">
              <a:lnSpc>
                <a:spcPct val="100000"/>
              </a:lnSpc>
              <a:spcBef>
                <a:spcPts val="0"/>
              </a:spcBef>
              <a:spcAft>
                <a:spcPts val="0"/>
              </a:spcAft>
              <a:buSzPct val="85000"/>
              <a:buNone/>
            </a:pPr>
            <a:r>
              <a:rPr lang="tr-TR" sz="1200" dirty="0">
                <a:latin typeface="Consolas"/>
                <a:ea typeface="Consolas"/>
                <a:cs typeface="Consolas"/>
                <a:sym typeface="Consolas"/>
              </a:rPr>
              <a:t>//...</a:t>
            </a:r>
            <a:endParaRPr sz="1200" b="1" dirty="0">
              <a:highlight>
                <a:srgbClr val="FF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BILINÇLI TIP DÖNÜŞÜMLERİ</a:t>
            </a:r>
            <a:br>
              <a:rPr lang="tr-TR"/>
            </a:br>
            <a:r>
              <a:rPr lang="tr-TR"/>
              <a:t>(EXPLICIT TYPE CASTING)</a:t>
            </a:r>
            <a:endParaRPr/>
          </a:p>
        </p:txBody>
      </p:sp>
      <p:sp>
        <p:nvSpPr>
          <p:cNvPr id="131" name="Google Shape;131;p4"/>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t>Bazen belli işlemleri daha kontrollü yapmak amacıyla programcı yapılan işlemde işlene veri tipini bir başka ver tipine kasıtlı olarak değiştirir. İşle bu durumda </a:t>
            </a:r>
            <a:r>
              <a:rPr lang="tr-TR" sz="1400">
                <a:solidFill>
                  <a:srgbClr val="0070C0"/>
                </a:solidFill>
              </a:rPr>
              <a:t>tip dönüştürme</a:t>
            </a:r>
            <a:r>
              <a:rPr lang="tr-TR" sz="1400"/>
              <a:t> (</a:t>
            </a:r>
            <a:r>
              <a:rPr lang="tr-TR" sz="1400">
                <a:solidFill>
                  <a:srgbClr val="FF0000"/>
                </a:solidFill>
              </a:rPr>
              <a:t>unary cast</a:t>
            </a:r>
            <a:r>
              <a:rPr lang="tr-TR" sz="1400"/>
              <a:t>) işleci (operatör) kullanılır. </a:t>
            </a:r>
            <a:endParaRPr/>
          </a:p>
          <a:p>
            <a:pPr marL="0" lvl="0" indent="0" algn="l" rtl="0">
              <a:lnSpc>
                <a:spcPct val="100000"/>
              </a:lnSpc>
              <a:spcBef>
                <a:spcPts val="1200"/>
              </a:spcBef>
              <a:spcAft>
                <a:spcPts val="0"/>
              </a:spcAft>
              <a:buSzPts val="1190"/>
              <a:buNone/>
            </a:pPr>
            <a:r>
              <a:rPr lang="tr-TR" sz="1400"/>
              <a:t>Bu işleç, diğer </a:t>
            </a:r>
            <a:r>
              <a:rPr lang="tr-TR" sz="1400" b="1">
                <a:latin typeface="Consolas"/>
                <a:ea typeface="Consolas"/>
                <a:cs typeface="Consolas"/>
                <a:sym typeface="Consolas"/>
              </a:rPr>
              <a:t>-</a:t>
            </a:r>
            <a:r>
              <a:rPr lang="tr-TR" sz="1400"/>
              <a:t>,</a:t>
            </a:r>
            <a:r>
              <a:rPr lang="tr-TR" sz="1400" b="1">
                <a:latin typeface="Consolas"/>
                <a:ea typeface="Consolas"/>
                <a:cs typeface="Consolas"/>
                <a:sym typeface="Consolas"/>
              </a:rPr>
              <a:t>+</a:t>
            </a:r>
            <a:r>
              <a:rPr lang="tr-TR" sz="1400"/>
              <a:t>, !, </a:t>
            </a:r>
            <a:r>
              <a:rPr lang="tr-TR" sz="1400" b="1">
                <a:latin typeface="Consolas"/>
                <a:ea typeface="Consolas"/>
                <a:cs typeface="Consolas"/>
                <a:sym typeface="Consolas"/>
              </a:rPr>
              <a:t>--</a:t>
            </a:r>
            <a:r>
              <a:rPr lang="tr-TR" sz="1400"/>
              <a:t>(pre-decrement), </a:t>
            </a:r>
            <a:r>
              <a:rPr lang="tr-TR" sz="1400" b="1">
                <a:latin typeface="Consolas"/>
                <a:ea typeface="Consolas"/>
                <a:cs typeface="Consolas"/>
                <a:sym typeface="Consolas"/>
              </a:rPr>
              <a:t>++</a:t>
            </a:r>
            <a:r>
              <a:rPr lang="tr-TR" sz="1400"/>
              <a:t>(pre-increment) gibi işleçlerle aynı önceliklidir.</a:t>
            </a:r>
            <a:endParaRPr/>
          </a:p>
          <a:p>
            <a:pPr marL="0" lvl="0" indent="0" algn="l" rtl="0">
              <a:lnSpc>
                <a:spcPct val="100000"/>
              </a:lnSpc>
              <a:spcBef>
                <a:spcPts val="1200"/>
              </a:spcBef>
              <a:spcAft>
                <a:spcPts val="0"/>
              </a:spcAft>
              <a:buSzPts val="1190"/>
              <a:buNone/>
            </a:pPr>
            <a:r>
              <a:rPr lang="tr-TR" sz="1400"/>
              <a:t>İfadenin (</a:t>
            </a:r>
            <a:r>
              <a:rPr lang="tr-TR" sz="1400">
                <a:solidFill>
                  <a:srgbClr val="FF0000"/>
                </a:solidFill>
              </a:rPr>
              <a:t>expression</a:t>
            </a:r>
            <a:r>
              <a:rPr lang="tr-TR" sz="1400"/>
              <a:t>) önünde kullanılır ve parantez içerisinde dönüştürülmek istenen veri tipi olarak kullanılır.</a:t>
            </a:r>
            <a:endParaRPr/>
          </a:p>
          <a:p>
            <a:pPr marL="0" lvl="0" indent="0" algn="l" rtl="0">
              <a:lnSpc>
                <a:spcPct val="100000"/>
              </a:lnSpc>
              <a:spcBef>
                <a:spcPts val="1200"/>
              </a:spcBef>
              <a:spcAft>
                <a:spcPts val="0"/>
              </a:spcAft>
              <a:buSzPts val="1190"/>
              <a:buNone/>
            </a:pPr>
            <a:r>
              <a:rPr lang="tr-TR" sz="1400">
                <a:latin typeface="Consolas"/>
                <a:ea typeface="Consolas"/>
                <a:cs typeface="Consolas"/>
                <a:sym typeface="Consolas"/>
              </a:rPr>
              <a:t>int j=</a:t>
            </a:r>
            <a:r>
              <a:rPr lang="tr-TR" sz="1400">
                <a:highlight>
                  <a:srgbClr val="FFFF00"/>
                </a:highlight>
                <a:latin typeface="Consolas"/>
                <a:ea typeface="Consolas"/>
                <a:cs typeface="Consolas"/>
                <a:sym typeface="Consolas"/>
              </a:rPr>
              <a:t>(int)</a:t>
            </a:r>
            <a:r>
              <a:rPr lang="tr-TR" sz="1400">
                <a:latin typeface="Consolas"/>
                <a:ea typeface="Consolas"/>
                <a:cs typeface="Consolas"/>
                <a:sym typeface="Consolas"/>
              </a:rPr>
              <a:t> 12.8/4;</a:t>
            </a:r>
            <a:endParaRPr/>
          </a:p>
          <a:p>
            <a:pPr marL="0" lvl="0" indent="0" algn="l" rtl="0">
              <a:lnSpc>
                <a:spcPct val="100000"/>
              </a:lnSpc>
              <a:spcBef>
                <a:spcPts val="1200"/>
              </a:spcBef>
              <a:spcAft>
                <a:spcPts val="0"/>
              </a:spcAft>
              <a:buSzPts val="1190"/>
              <a:buNone/>
            </a:pPr>
            <a:endParaRPr sz="1400"/>
          </a:p>
        </p:txBody>
      </p:sp>
      <p:sp>
        <p:nvSpPr>
          <p:cNvPr id="132" name="Google Shape;132;p4"/>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00000"/>
              </a:lnSpc>
              <a:spcBef>
                <a:spcPts val="0"/>
              </a:spcBef>
              <a:spcAft>
                <a:spcPts val="0"/>
              </a:spcAft>
              <a:buSzPct val="85000"/>
              <a:buNone/>
            </a:pPr>
            <a:r>
              <a:rPr lang="tr-TR" dirty="0">
                <a:latin typeface="Consolas" panose="020B0609020204030204" pitchFamily="49" charset="0"/>
              </a:rPr>
              <a:t>#include &lt;</a:t>
            </a:r>
            <a:r>
              <a:rPr lang="tr-TR" dirty="0" err="1">
                <a:latin typeface="Consolas" panose="020B0609020204030204" pitchFamily="49" charset="0"/>
              </a:rPr>
              <a:t>iostream</a:t>
            </a:r>
            <a:r>
              <a:rPr lang="tr-TR" dirty="0">
                <a:latin typeface="Consolas" panose="020B0609020204030204" pitchFamily="49" charset="0"/>
              </a:rPr>
              <a:t>&gt;</a:t>
            </a:r>
          </a:p>
          <a:p>
            <a:pPr marL="0" lvl="0" indent="0" algn="l" rtl="0">
              <a:lnSpc>
                <a:spcPct val="100000"/>
              </a:lnSpc>
              <a:spcBef>
                <a:spcPts val="0"/>
              </a:spcBef>
              <a:spcAft>
                <a:spcPts val="0"/>
              </a:spcAft>
              <a:buSzPct val="85000"/>
              <a:buNone/>
            </a:pPr>
            <a:r>
              <a:rPr lang="tr-TR" dirty="0" err="1">
                <a:solidFill>
                  <a:srgbClr val="0000CC"/>
                </a:solidFill>
                <a:latin typeface="Consolas" panose="020B0609020204030204" pitchFamily="49" charset="0"/>
              </a:rPr>
              <a:t>using</a:t>
            </a:r>
            <a:r>
              <a:rPr lang="tr-TR" dirty="0">
                <a:latin typeface="Consolas" panose="020B0609020204030204" pitchFamily="49" charset="0"/>
              </a:rPr>
              <a:t> namespace </a:t>
            </a:r>
            <a:r>
              <a:rPr lang="tr-TR" dirty="0" err="1">
                <a:latin typeface="Consolas" panose="020B0609020204030204" pitchFamily="49" charset="0"/>
              </a:rPr>
              <a:t>std</a:t>
            </a:r>
            <a:r>
              <a:rPr lang="tr-TR" dirty="0">
                <a:latin typeface="Consolas" panose="020B0609020204030204" pitchFamily="49" charset="0"/>
              </a:rPr>
              <a:t>;</a:t>
            </a:r>
          </a:p>
          <a:p>
            <a:pPr marL="0" lvl="0" indent="0" algn="l" rtl="0">
              <a:lnSpc>
                <a:spcPct val="100000"/>
              </a:lnSpc>
              <a:spcBef>
                <a:spcPts val="0"/>
              </a:spcBef>
              <a:spcAft>
                <a:spcPts val="0"/>
              </a:spcAft>
              <a:buSzPct val="85000"/>
              <a:buNone/>
            </a:pPr>
            <a:r>
              <a:rPr lang="tr-TR" dirty="0">
                <a:solidFill>
                  <a:srgbClr val="0000CC"/>
                </a:solidFill>
                <a:latin typeface="Consolas" panose="020B0609020204030204" pitchFamily="49" charset="0"/>
              </a:rPr>
              <a:t>int</a:t>
            </a:r>
            <a:r>
              <a:rPr lang="tr-TR" dirty="0">
                <a:latin typeface="Consolas" panose="020B0609020204030204" pitchFamily="49" charset="0"/>
              </a:rPr>
              <a:t> main() {</a:t>
            </a:r>
          </a:p>
          <a:p>
            <a:pPr marL="0" lvl="0" indent="0" algn="l" rtl="0">
              <a:lnSpc>
                <a:spcPct val="100000"/>
              </a:lnSpc>
              <a:spcBef>
                <a:spcPts val="0"/>
              </a:spcBef>
              <a:spcAft>
                <a:spcPts val="0"/>
              </a:spcAft>
              <a:buSzPct val="85000"/>
              <a:buNone/>
            </a:pPr>
            <a:r>
              <a:rPr lang="tr-TR" dirty="0">
                <a:latin typeface="Consolas" panose="020B0609020204030204" pitchFamily="49" charset="0"/>
              </a:rPr>
              <a:t>    </a:t>
            </a:r>
            <a:r>
              <a:rPr lang="tr-TR" dirty="0">
                <a:solidFill>
                  <a:srgbClr val="0000CC"/>
                </a:solidFill>
                <a:latin typeface="Consolas" panose="020B0609020204030204" pitchFamily="49" charset="0"/>
              </a:rPr>
              <a:t>int</a:t>
            </a:r>
            <a:r>
              <a:rPr lang="tr-TR" dirty="0">
                <a:latin typeface="Consolas" panose="020B0609020204030204" pitchFamily="49" charset="0"/>
              </a:rPr>
              <a:t> i = 10; </a:t>
            </a:r>
          </a:p>
          <a:p>
            <a:pPr marL="0" lvl="0" indent="0" algn="l" rtl="0">
              <a:lnSpc>
                <a:spcPct val="100000"/>
              </a:lnSpc>
              <a:spcBef>
                <a:spcPts val="0"/>
              </a:spcBef>
              <a:spcAft>
                <a:spcPts val="0"/>
              </a:spcAft>
              <a:buSzPct val="85000"/>
              <a:buNone/>
            </a:pPr>
            <a:r>
              <a:rPr lang="tr-TR" dirty="0">
                <a:latin typeface="Consolas" panose="020B0609020204030204" pitchFamily="49" charset="0"/>
              </a:rPr>
              <a:t>    </a:t>
            </a:r>
            <a:r>
              <a:rPr lang="tr-TR" dirty="0">
                <a:solidFill>
                  <a:srgbClr val="0000CC"/>
                </a:solidFill>
                <a:latin typeface="Consolas" panose="020B0609020204030204" pitchFamily="49" charset="0"/>
              </a:rPr>
              <a:t>char</a:t>
            </a:r>
            <a:r>
              <a:rPr lang="tr-TR" dirty="0">
                <a:latin typeface="Consolas" panose="020B0609020204030204" pitchFamily="49" charset="0"/>
              </a:rPr>
              <a:t> c = 'A';</a:t>
            </a:r>
          </a:p>
          <a:p>
            <a:pPr marL="0" lvl="0" indent="0" algn="l" rtl="0">
              <a:lnSpc>
                <a:spcPct val="100000"/>
              </a:lnSpc>
              <a:spcBef>
                <a:spcPts val="0"/>
              </a:spcBef>
              <a:spcAft>
                <a:spcPts val="0"/>
              </a:spcAft>
              <a:buSzPct val="85000"/>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a:t>
            </a:r>
            <a:r>
              <a:rPr lang="tr-TR" dirty="0">
                <a:highlight>
                  <a:srgbClr val="FFFF00"/>
                </a:highlight>
                <a:latin typeface="Consolas" panose="020B0609020204030204" pitchFamily="49" charset="0"/>
              </a:rPr>
              <a:t>(</a:t>
            </a:r>
            <a:r>
              <a:rPr lang="tr-TR" dirty="0">
                <a:solidFill>
                  <a:srgbClr val="0000CC"/>
                </a:solidFill>
                <a:highlight>
                  <a:srgbClr val="FFFF00"/>
                </a:highlight>
                <a:latin typeface="Consolas" panose="020B0609020204030204" pitchFamily="49" charset="0"/>
              </a:rPr>
              <a:t>int</a:t>
            </a:r>
            <a:r>
              <a:rPr lang="tr-TR" dirty="0">
                <a:highlight>
                  <a:srgbClr val="FFFF00"/>
                </a:highlight>
                <a:latin typeface="Consolas" panose="020B0609020204030204" pitchFamily="49" charset="0"/>
              </a:rPr>
              <a:t>)</a:t>
            </a:r>
            <a:r>
              <a:rPr lang="tr-TR" dirty="0">
                <a:latin typeface="Consolas" panose="020B0609020204030204" pitchFamily="49" charset="0"/>
              </a:rPr>
              <a:t>c &lt;&lt; </a:t>
            </a:r>
            <a:r>
              <a:rPr lang="tr-TR" dirty="0" err="1">
                <a:latin typeface="Consolas" panose="020B0609020204030204" pitchFamily="49" charset="0"/>
              </a:rPr>
              <a:t>endl</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 c karakterinin tamsayı kodu ekrana yazıldı: 65 */</a:t>
            </a:r>
          </a:p>
          <a:p>
            <a:pPr marL="0" lvl="0" indent="0" algn="l" rtl="0">
              <a:lnSpc>
                <a:spcPct val="100000"/>
              </a:lnSpc>
              <a:spcBef>
                <a:spcPts val="0"/>
              </a:spcBef>
              <a:spcAft>
                <a:spcPts val="0"/>
              </a:spcAft>
              <a:buSzPct val="85000"/>
              <a:buNone/>
            </a:pPr>
            <a:endParaRPr lang="tr-TR" dirty="0">
              <a:latin typeface="Consolas" panose="020B0609020204030204" pitchFamily="49" charset="0"/>
            </a:endParaRPr>
          </a:p>
          <a:p>
            <a:pPr marL="0" lvl="0" indent="0" algn="l" rtl="0">
              <a:lnSpc>
                <a:spcPct val="100000"/>
              </a:lnSpc>
              <a:spcBef>
                <a:spcPts val="0"/>
              </a:spcBef>
              <a:spcAft>
                <a:spcPts val="0"/>
              </a:spcAft>
              <a:buSzPct val="85000"/>
              <a:buNone/>
            </a:pPr>
            <a:r>
              <a:rPr lang="tr-TR" dirty="0">
                <a:latin typeface="Consolas" panose="020B0609020204030204" pitchFamily="49" charset="0"/>
              </a:rPr>
              <a:t>    </a:t>
            </a:r>
            <a:r>
              <a:rPr lang="tr-TR" dirty="0">
                <a:solidFill>
                  <a:srgbClr val="0000CC"/>
                </a:solidFill>
                <a:latin typeface="Consolas" panose="020B0609020204030204" pitchFamily="49" charset="0"/>
              </a:rPr>
              <a:t>int</a:t>
            </a:r>
            <a:r>
              <a:rPr lang="tr-TR" dirty="0">
                <a:latin typeface="Consolas" panose="020B0609020204030204" pitchFamily="49" charset="0"/>
              </a:rPr>
              <a:t> </a:t>
            </a:r>
            <a:r>
              <a:rPr lang="tr-TR" dirty="0" err="1">
                <a:latin typeface="Consolas" panose="020B0609020204030204" pitchFamily="49" charset="0"/>
              </a:rPr>
              <a:t>sum</a:t>
            </a:r>
            <a:r>
              <a:rPr lang="tr-TR" dirty="0">
                <a:latin typeface="Consolas" panose="020B0609020204030204" pitchFamily="49" charset="0"/>
              </a:rPr>
              <a:t> = i + c; </a:t>
            </a:r>
            <a:r>
              <a:rPr lang="tr-TR" dirty="0">
                <a:solidFill>
                  <a:schemeClr val="bg1">
                    <a:lumMod val="65000"/>
                  </a:schemeClr>
                </a:solidFill>
                <a:latin typeface="Consolas" panose="020B0609020204030204" pitchFamily="49" charset="0"/>
              </a:rPr>
              <a:t>/* c karakteri char veri tipinden int veri tipine dönüştürüldü ve i değişkeni ile toplandı ardından atama işleci ile </a:t>
            </a:r>
            <a:r>
              <a:rPr lang="tr-TR" dirty="0" err="1">
                <a:solidFill>
                  <a:schemeClr val="bg1">
                    <a:lumMod val="65000"/>
                  </a:schemeClr>
                </a:solidFill>
                <a:latin typeface="Consolas" panose="020B0609020204030204" pitchFamily="49" charset="0"/>
              </a:rPr>
              <a:t>sum</a:t>
            </a:r>
            <a:r>
              <a:rPr lang="tr-TR" dirty="0">
                <a:solidFill>
                  <a:schemeClr val="bg1">
                    <a:lumMod val="65000"/>
                  </a:schemeClr>
                </a:solidFill>
                <a:latin typeface="Consolas" panose="020B0609020204030204" pitchFamily="49" charset="0"/>
              </a:rPr>
              <a:t> değişkenine atandı */</a:t>
            </a:r>
          </a:p>
          <a:p>
            <a:pPr marL="0" lvl="0" indent="0" algn="l" rtl="0">
              <a:lnSpc>
                <a:spcPct val="100000"/>
              </a:lnSpc>
              <a:spcBef>
                <a:spcPts val="0"/>
              </a:spcBef>
              <a:spcAft>
                <a:spcPts val="0"/>
              </a:spcAft>
              <a:buSzPct val="85000"/>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a:t>
            </a:r>
            <a:r>
              <a:rPr lang="tr-TR" dirty="0" err="1">
                <a:latin typeface="Consolas" panose="020B0609020204030204" pitchFamily="49" charset="0"/>
              </a:rPr>
              <a:t>sum</a:t>
            </a:r>
            <a:r>
              <a:rPr lang="tr-TR" dirty="0">
                <a:latin typeface="Consolas" panose="020B0609020204030204" pitchFamily="49" charset="0"/>
              </a:rPr>
              <a:t>; //75</a:t>
            </a:r>
          </a:p>
          <a:p>
            <a:pPr marL="0" lvl="0" indent="0" algn="l" rtl="0">
              <a:lnSpc>
                <a:spcPct val="100000"/>
              </a:lnSpc>
              <a:spcBef>
                <a:spcPts val="0"/>
              </a:spcBef>
              <a:spcAft>
                <a:spcPts val="0"/>
              </a:spcAft>
              <a:buSzPct val="85000"/>
              <a:buNone/>
            </a:pPr>
            <a:r>
              <a:rPr lang="tr-TR" dirty="0">
                <a:latin typeface="Consolas" panose="020B0609020204030204" pitchFamily="49"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TIP DÖNÜŞÜMÜ</a:t>
            </a:r>
            <a:endParaRPr/>
          </a:p>
        </p:txBody>
      </p:sp>
      <p:graphicFrame>
        <p:nvGraphicFramePr>
          <p:cNvPr id="139" name="Google Shape;139;p5"/>
          <p:cNvGraphicFramePr/>
          <p:nvPr/>
        </p:nvGraphicFramePr>
        <p:xfrm>
          <a:off x="238125" y="352425"/>
          <a:ext cx="7829550" cy="5781110"/>
        </p:xfrm>
        <a:graphic>
          <a:graphicData uri="http://schemas.openxmlformats.org/drawingml/2006/table">
            <a:tbl>
              <a:tblPr firstRow="1" bandRow="1">
                <a:noFill/>
                <a:tableStyleId>{CBB8D577-9A3A-45FC-BECC-0D7F935B6A57}</a:tableStyleId>
              </a:tblPr>
              <a:tblGrid>
                <a:gridCol w="3914775">
                  <a:extLst>
                    <a:ext uri="{9D8B030D-6E8A-4147-A177-3AD203B41FA5}">
                      <a16:colId xmlns:a16="http://schemas.microsoft.com/office/drawing/2014/main" val="20000"/>
                    </a:ext>
                  </a:extLst>
                </a:gridCol>
                <a:gridCol w="391477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tr-TR" sz="1100" u="none" strike="noStrike" cap="none"/>
                        <a:t>Üstünlükleri</a:t>
                      </a:r>
                      <a:endParaRPr/>
                    </a:p>
                  </a:txBody>
                  <a:tcPr marL="91450" marR="91450" marT="45725" marB="45725"/>
                </a:tc>
                <a:tc>
                  <a:txBody>
                    <a:bodyPr/>
                    <a:lstStyle/>
                    <a:p>
                      <a:pPr marL="0" marR="0" lvl="0" indent="0" algn="l" rtl="0">
                        <a:spcBef>
                          <a:spcPts val="0"/>
                        </a:spcBef>
                        <a:spcAft>
                          <a:spcPts val="0"/>
                        </a:spcAft>
                        <a:buNone/>
                      </a:pPr>
                      <a:r>
                        <a:rPr lang="tr-TR" sz="1100"/>
                        <a:t>Zayıflıkları</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tr-TR" sz="1100" b="1"/>
                        <a:t>İşlemlerde Esneklik: </a:t>
                      </a:r>
                      <a:r>
                        <a:rPr lang="tr-TR" sz="1100"/>
                        <a:t>Farklı veri tiplerini içeren işlemleri gerçekleştirmede esneklik sağlar. Programcının verileri bir tipten diğerine açıkça dönüştürmesini sağlayarak karışık tip aritmetiğini ve diğer işlemleri kolaylaştırır. </a:t>
                      </a:r>
                      <a:endParaRPr/>
                    </a:p>
                  </a:txBody>
                  <a:tcPr marL="91450" marR="91450" marT="45725" marB="45725"/>
                </a:tc>
                <a:tc>
                  <a:txBody>
                    <a:bodyPr/>
                    <a:lstStyle/>
                    <a:p>
                      <a:pPr marL="0" marR="0" lvl="0" indent="0" algn="l" rtl="0">
                        <a:spcBef>
                          <a:spcPts val="0"/>
                        </a:spcBef>
                        <a:spcAft>
                          <a:spcPts val="0"/>
                        </a:spcAft>
                        <a:buNone/>
                      </a:pPr>
                      <a:r>
                        <a:rPr lang="tr-TR" sz="1100" b="1"/>
                        <a:t>Hassasiyet Kaybı: T</a:t>
                      </a:r>
                      <a:r>
                        <a:rPr lang="tr-TR" sz="1100"/>
                        <a:t>ip dönüştürmenin en büyük dezavantajlarından biri hassasiyet kaybı potansiyelidir. Örneğin, kayan noktalı bir sayıyı tam sayıya dönüştürürken kesirli kısım kesilir ve bu da bilgi kaybına yol açar.</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tr-TR" sz="1100" b="1"/>
                        <a:t>Uyumluluk: </a:t>
                      </a:r>
                      <a:r>
                        <a:rPr lang="tr-TR" sz="1100"/>
                        <a:t>Farklı veri tipleri arasında uyumluluğun sağlanmasına yardımcı olur. Programcının verileri belirli bir bağlamda kullanmadan önce uyumlu bir tipe dönüştürmesini sağlayarak veri uyumsuzluğu hatalarını önler. </a:t>
                      </a:r>
                      <a:endParaRPr/>
                    </a:p>
                  </a:txBody>
                  <a:tcPr marL="91450" marR="91450" marT="45725" marB="45725"/>
                </a:tc>
                <a:tc>
                  <a:txBody>
                    <a:bodyPr/>
                    <a:lstStyle/>
                    <a:p>
                      <a:pPr marL="0" marR="0" lvl="0" indent="0" algn="l" rtl="0">
                        <a:spcBef>
                          <a:spcPts val="0"/>
                        </a:spcBef>
                        <a:spcAft>
                          <a:spcPts val="0"/>
                        </a:spcAft>
                        <a:buNone/>
                      </a:pPr>
                      <a:r>
                        <a:rPr lang="tr-TR" sz="1100" b="1"/>
                        <a:t>Çalışma Zamanı Yükü:</a:t>
                      </a:r>
                      <a:r>
                        <a:rPr lang="tr-TR" sz="1100" b="0"/>
                        <a:t> Bilinçli</a:t>
                      </a:r>
                      <a:r>
                        <a:rPr lang="tr-TR" sz="1100"/>
                        <a:t> tip dönüştürme genellikle program yürütme sırasında dönüştürmenin gerçekleştirilmesi gerektiğinden çalışma zamanı yüküne neden olur. Bu ek işlem, özellikle tip dönüştürmenin sık olduğu durumlarda performansı etkileyebilir.</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tr-TR" sz="1100" b="1"/>
                        <a:t>Hassasiyet Kontrolü: </a:t>
                      </a:r>
                      <a:r>
                        <a:rPr lang="tr-TR" sz="1100"/>
                        <a:t>Hassasiyet kontrolünün kritik olduğu durumlarda, programcının özellikle sayısal işlemlerde veri tipleri arasında dönüşüm yaparak istenen hassasiyeti açıkça belirtmesini sağlar. </a:t>
                      </a:r>
                      <a:endParaRPr/>
                    </a:p>
                  </a:txBody>
                  <a:tcPr marL="91450" marR="91450" marT="45725" marB="45725"/>
                </a:tc>
                <a:tc>
                  <a:txBody>
                    <a:bodyPr/>
                    <a:lstStyle/>
                    <a:p>
                      <a:pPr marL="0" marR="0" lvl="0" indent="0" algn="l" rtl="0">
                        <a:spcBef>
                          <a:spcPts val="0"/>
                        </a:spcBef>
                        <a:spcAft>
                          <a:spcPts val="0"/>
                        </a:spcAft>
                        <a:buNone/>
                      </a:pPr>
                      <a:r>
                        <a:rPr lang="tr-TR" sz="1100" b="1"/>
                        <a:t>Derleyici Uyarıları ve Hataları</a:t>
                      </a:r>
                      <a:r>
                        <a:rPr lang="tr-TR" sz="1100"/>
                        <a:t>: Yanlış veya güvenli olmayan tip dönüştürme, derleyici uyarılarına veya hatalarına yol açabilir. Örneğin, uyumsuz tipler arasında dönüştürme yapmaya çalışmak veya geçersiz dönüştürme sözdizimi kullanmak, hata ayıklaması zor olabilecek sorunlara yol açabilir.</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tr-TR" sz="1100" b="1"/>
                        <a:t>Açıklık: </a:t>
                      </a:r>
                      <a:r>
                        <a:rPr lang="tr-TR" sz="1100"/>
                        <a:t>Tip dönüşümü, programcının veri tipini değiştirme niyetini belirterek kodu daha açık hale getirir. Bu, kod okunabilirliğini artırabilir ve işlenen veri tipiyle ilgili kafa karışıklığını azaltabilir.</a:t>
                      </a:r>
                      <a:endParaRPr/>
                    </a:p>
                  </a:txBody>
                  <a:tcPr marL="91450" marR="91450" marT="45725" marB="45725"/>
                </a:tc>
                <a:tc>
                  <a:txBody>
                    <a:bodyPr/>
                    <a:lstStyle/>
                    <a:p>
                      <a:pPr marL="0" marR="0" lvl="0" indent="0" algn="l" rtl="0">
                        <a:spcBef>
                          <a:spcPts val="0"/>
                        </a:spcBef>
                        <a:spcAft>
                          <a:spcPts val="0"/>
                        </a:spcAft>
                        <a:buNone/>
                      </a:pPr>
                      <a:r>
                        <a:rPr lang="tr-TR" sz="1100" b="1"/>
                        <a:t>Tanımsız Davranış Potansiyeli: </a:t>
                      </a:r>
                      <a:r>
                        <a:rPr lang="tr-TR" sz="1100"/>
                        <a:t>Bazı durumlarda, tip dönüştürme, özellikle uyumsuz tipler arasında dönüştürme yaparken veya dönüştürülen değer hedef tipin aralığının dışında olduğunda tanımsız davranışa yol açabilir. Bu, programda öngörülemezliğe neden olabilir.</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r>
                        <a:rPr lang="tr-TR" sz="1100" b="1"/>
                        <a:t>Kod Bakım Zorlukları: </a:t>
                      </a:r>
                      <a:r>
                        <a:rPr lang="tr-TR" sz="1100"/>
                        <a:t>Bilinçli tip dönüşümüne kodun bakımı ve anlaşılması, özellikle karmaşık veya iç içe ifadelerde gerçekleştirildiğinde, daha zor hale gelebilir. Bu, artan kod karmaşıklığına ve azalan okunabilirliğe yol açabilir.</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r>
                        <a:rPr lang="tr-TR" sz="1100" b="1"/>
                        <a:t>Taşınabilirlik Endişeleri: </a:t>
                      </a:r>
                      <a:r>
                        <a:rPr lang="tr-TR" sz="1100"/>
                        <a:t>Bilinçli tip dönüşümüne farklı platformlar veya derleyiciler arasında daha az taşınabilir olabilir. C'de tip dönüşümünün davranışı değişebilir ve belirli veri tipi boyutları hakkındaki varsayımlar tüm ortamlarda geçerli olmayabilir.</a:t>
                      </a:r>
                      <a:endParaRPr/>
                    </a:p>
                  </a:txBody>
                  <a:tcPr marL="91450" marR="91450" marT="45725" marB="45725"/>
                </a:tc>
                <a:extLst>
                  <a:ext uri="{0D108BD9-81ED-4DB2-BD59-A6C34878D82A}">
                    <a16:rowId xmlns:a16="http://schemas.microsoft.com/office/drawing/2014/main" val="10006"/>
                  </a:ext>
                </a:extLst>
              </a:tr>
            </a:tbl>
          </a:graphicData>
        </a:graphic>
      </p:graphicFrame>
      <p:sp>
        <p:nvSpPr>
          <p:cNvPr id="140" name="Google Shape;140;p5"/>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b="1"/>
              <a:t>Otomatik (implicit) Tip Dönüşümü: </a:t>
            </a:r>
            <a:r>
              <a:rPr lang="tr-TR"/>
              <a:t>Derleyici tarafından herhangi bir veri kaybı olmadan bir veri tipini diğerine güvenli bir şekilde dönüştürebildiğinde otomatik olarak gerçekleştirilir. Örneğin, bir tam sayıyı kayan nokta sayısına dönüştürür. </a:t>
            </a:r>
            <a:endParaRPr/>
          </a:p>
          <a:p>
            <a:pPr marL="0" lvl="0" indent="0" algn="l" rtl="0">
              <a:lnSpc>
                <a:spcPct val="100000"/>
              </a:lnSpc>
              <a:spcBef>
                <a:spcPts val="1000"/>
              </a:spcBef>
              <a:spcAft>
                <a:spcPts val="0"/>
              </a:spcAft>
              <a:buSzPts val="1190"/>
              <a:buNone/>
            </a:pPr>
            <a:r>
              <a:rPr lang="tr-TR" b="1"/>
              <a:t>Açık Tip Dönüşümü: </a:t>
            </a:r>
            <a:endParaRPr/>
          </a:p>
          <a:p>
            <a:pPr marL="0" lvl="0" indent="0" algn="l" rtl="0">
              <a:lnSpc>
                <a:spcPct val="100000"/>
              </a:lnSpc>
              <a:spcBef>
                <a:spcPts val="1000"/>
              </a:spcBef>
              <a:spcAft>
                <a:spcPts val="0"/>
              </a:spcAft>
              <a:buSzPts val="1190"/>
              <a:buNone/>
            </a:pPr>
            <a:r>
              <a:rPr lang="tr-TR"/>
              <a:t>Tip dönüşüm operatörü veya tip zorlaması olarak da bilinen bu tip dönüşüm, programcı tarafından açık bir şekilde yapılır. Bir değeri bir tipten diğerine dönüştürmek için dönüşüm operatörünü (içinde bir tip bulunan parantezler) kullanmayı içerir.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sz="2400" dirty="0"/>
              <a:t>TİP ÇIKARIMI</a:t>
            </a:r>
            <a:endParaRPr dirty="0"/>
          </a:p>
        </p:txBody>
      </p:sp>
      <p:sp>
        <p:nvSpPr>
          <p:cNvPr id="147" name="Google Shape;147;p6"/>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dirty="0">
                <a:latin typeface="Consolas" panose="020B0609020204030204" pitchFamily="49" charset="0"/>
              </a:rPr>
              <a:t>#include &lt;</a:t>
            </a:r>
            <a:r>
              <a:rPr lang="tr-TR" dirty="0" err="1">
                <a:latin typeface="Consolas" panose="020B0609020204030204" pitchFamily="49" charset="0"/>
              </a:rPr>
              <a:t>iostream</a:t>
            </a:r>
            <a:r>
              <a:rPr lang="tr-TR" dirty="0">
                <a:latin typeface="Consolas" panose="020B0609020204030204" pitchFamily="49" charset="0"/>
              </a:rPr>
              <a:t>&gt;</a:t>
            </a:r>
          </a:p>
          <a:p>
            <a:pPr marL="0" lvl="0" indent="0" algn="l" rtl="0">
              <a:lnSpc>
                <a:spcPct val="100000"/>
              </a:lnSpc>
              <a:spcBef>
                <a:spcPts val="0"/>
              </a:spcBef>
              <a:spcAft>
                <a:spcPts val="0"/>
              </a:spcAft>
              <a:buSzPts val="1190"/>
              <a:buNone/>
            </a:pPr>
            <a:r>
              <a:rPr lang="tr-TR" dirty="0" err="1">
                <a:solidFill>
                  <a:srgbClr val="0000CC"/>
                </a:solidFill>
                <a:latin typeface="Consolas" panose="020B0609020204030204" pitchFamily="49" charset="0"/>
              </a:rPr>
              <a:t>using</a:t>
            </a:r>
            <a:r>
              <a:rPr lang="tr-TR" dirty="0">
                <a:latin typeface="Consolas" panose="020B0609020204030204" pitchFamily="49" charset="0"/>
              </a:rPr>
              <a:t> namespace </a:t>
            </a:r>
            <a:r>
              <a:rPr lang="tr-TR" dirty="0" err="1">
                <a:latin typeface="Consolas" panose="020B0609020204030204" pitchFamily="49" charset="0"/>
              </a:rPr>
              <a:t>std</a:t>
            </a:r>
            <a:r>
              <a:rPr lang="tr-TR" dirty="0">
                <a:latin typeface="Consolas" panose="020B0609020204030204" pitchFamily="49" charset="0"/>
              </a:rPr>
              <a:t>;</a:t>
            </a:r>
          </a:p>
          <a:p>
            <a:pPr marL="0" lvl="0" indent="0" algn="l" rtl="0">
              <a:lnSpc>
                <a:spcPct val="100000"/>
              </a:lnSpc>
              <a:spcBef>
                <a:spcPts val="0"/>
              </a:spcBef>
              <a:spcAft>
                <a:spcPts val="0"/>
              </a:spcAft>
              <a:buSzPts val="1190"/>
              <a:buNone/>
            </a:pPr>
            <a:r>
              <a:rPr lang="tr-TR" dirty="0">
                <a:solidFill>
                  <a:srgbClr val="0000CC"/>
                </a:solidFill>
                <a:latin typeface="Consolas" panose="020B0609020204030204" pitchFamily="49" charset="0"/>
              </a:rPr>
              <a:t>int</a:t>
            </a:r>
            <a:r>
              <a:rPr lang="tr-TR" dirty="0">
                <a:latin typeface="Consolas" panose="020B0609020204030204" pitchFamily="49" charset="0"/>
              </a:rPr>
              <a:t> main() {</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 auto a; hata verir. Çünkü ilk değer</a:t>
            </a:r>
          </a:p>
          <a:p>
            <a:pPr marL="0" lvl="0" indent="0" algn="l" rtl="0">
              <a:lnSpc>
                <a:spcPct val="100000"/>
              </a:lnSpc>
              <a:spcBef>
                <a:spcPts val="0"/>
              </a:spcBef>
              <a:spcAft>
                <a:spcPts val="0"/>
              </a:spcAft>
              <a:buSzPts val="1190"/>
              <a:buNone/>
            </a:pPr>
            <a:r>
              <a:rPr lang="tr-TR" dirty="0">
                <a:solidFill>
                  <a:schemeClr val="bg1">
                    <a:lumMod val="65000"/>
                  </a:schemeClr>
                </a:solidFill>
                <a:latin typeface="Consolas" panose="020B0609020204030204" pitchFamily="49" charset="0"/>
              </a:rPr>
              <a:t>       verilmediğinden veri tipi belirlenemez! */</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auto</a:t>
            </a:r>
            <a:r>
              <a:rPr lang="tr-TR" dirty="0">
                <a:latin typeface="Consolas" panose="020B0609020204030204" pitchFamily="49" charset="0"/>
              </a:rPr>
              <a:t> x = 4;</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auto</a:t>
            </a:r>
            <a:r>
              <a:rPr lang="tr-TR" dirty="0">
                <a:latin typeface="Consolas" panose="020B0609020204030204" pitchFamily="49" charset="0"/>
              </a:rPr>
              <a:t> y = 3.37;</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auto</a:t>
            </a:r>
            <a:r>
              <a:rPr lang="tr-TR" dirty="0">
                <a:latin typeface="Consolas" panose="020B0609020204030204" pitchFamily="49" charset="0"/>
              </a:rPr>
              <a:t> z = 3.37f;</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auto</a:t>
            </a:r>
            <a:r>
              <a:rPr lang="tr-TR" dirty="0">
                <a:latin typeface="Consolas" panose="020B0609020204030204" pitchFamily="49" charset="0"/>
              </a:rPr>
              <a:t> c = 'a';</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auto</a:t>
            </a:r>
            <a:r>
              <a:rPr lang="tr-TR" dirty="0">
                <a:latin typeface="Consolas" panose="020B0609020204030204" pitchFamily="49" charset="0"/>
              </a:rPr>
              <a:t> </a:t>
            </a:r>
            <a:r>
              <a:rPr lang="tr-TR" dirty="0" err="1">
                <a:latin typeface="Consolas" panose="020B0609020204030204" pitchFamily="49" charset="0"/>
              </a:rPr>
              <a:t>ptr</a:t>
            </a:r>
            <a:r>
              <a:rPr lang="tr-TR" dirty="0">
                <a:latin typeface="Consolas" panose="020B0609020204030204" pitchFamily="49" charset="0"/>
              </a:rPr>
              <a:t> = &amp;x;</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auto</a:t>
            </a:r>
            <a:r>
              <a:rPr lang="tr-TR" dirty="0">
                <a:latin typeface="Consolas" panose="020B0609020204030204" pitchFamily="49" charset="0"/>
              </a:rPr>
              <a:t> </a:t>
            </a:r>
            <a:r>
              <a:rPr lang="tr-TR" dirty="0" err="1">
                <a:latin typeface="Consolas" panose="020B0609020204030204" pitchFamily="49" charset="0"/>
              </a:rPr>
              <a:t>pptr</a:t>
            </a:r>
            <a:r>
              <a:rPr lang="tr-TR" dirty="0">
                <a:latin typeface="Consolas" panose="020B0609020204030204" pitchFamily="49" charset="0"/>
              </a:rPr>
              <a:t> = &amp;</a:t>
            </a:r>
            <a:r>
              <a:rPr lang="tr-TR" dirty="0" err="1">
                <a:latin typeface="Consolas" panose="020B0609020204030204" pitchFamily="49" charset="0"/>
              </a:rPr>
              <a:t>ptr</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//pointer </a:t>
            </a:r>
            <a:r>
              <a:rPr lang="tr-TR" dirty="0" err="1">
                <a:solidFill>
                  <a:schemeClr val="bg1">
                    <a:lumMod val="65000"/>
                  </a:schemeClr>
                </a:solidFill>
                <a:latin typeface="Consolas" panose="020B0609020204030204" pitchFamily="49" charset="0"/>
              </a:rPr>
              <a:t>to</a:t>
            </a:r>
            <a:r>
              <a:rPr lang="tr-TR" dirty="0">
                <a:solidFill>
                  <a:schemeClr val="bg1">
                    <a:lumMod val="65000"/>
                  </a:schemeClr>
                </a:solidFill>
                <a:latin typeface="Consolas" panose="020B0609020204030204" pitchFamily="49" charset="0"/>
              </a:rPr>
              <a:t> a pointer</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a:t>
            </a:r>
            <a:r>
              <a:rPr lang="tr-TR" dirty="0" err="1">
                <a:latin typeface="Consolas" panose="020B0609020204030204" pitchFamily="49" charset="0"/>
              </a:rPr>
              <a:t>typeid</a:t>
            </a:r>
            <a:r>
              <a:rPr lang="tr-TR" dirty="0">
                <a:latin typeface="Consolas" panose="020B0609020204030204" pitchFamily="49" charset="0"/>
              </a:rPr>
              <a:t>(x).name() &lt;&lt; </a:t>
            </a:r>
            <a:r>
              <a:rPr lang="tr-TR" dirty="0" err="1">
                <a:latin typeface="Consolas" panose="020B0609020204030204" pitchFamily="49" charset="0"/>
              </a:rPr>
              <a:t>endl</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//i</a:t>
            </a:r>
          </a:p>
          <a:p>
            <a:pPr marL="0" lvl="0" indent="0" algn="l" rtl="0">
              <a:lnSpc>
                <a:spcPct val="100000"/>
              </a:lnSpc>
              <a:spcBef>
                <a:spcPts val="0"/>
              </a:spcBef>
              <a:spcAft>
                <a:spcPts val="0"/>
              </a:spcAft>
              <a:buSzPts val="1190"/>
              <a:buNone/>
            </a:pPr>
            <a:r>
              <a:rPr lang="tr-TR" dirty="0">
                <a:latin typeface="Consolas" panose="020B0609020204030204" pitchFamily="49" charset="0"/>
              </a:rPr>
              <a:t>         &lt;&lt; </a:t>
            </a:r>
            <a:r>
              <a:rPr lang="tr-TR" dirty="0" err="1">
                <a:latin typeface="Consolas" panose="020B0609020204030204" pitchFamily="49" charset="0"/>
              </a:rPr>
              <a:t>typeid</a:t>
            </a:r>
            <a:r>
              <a:rPr lang="tr-TR" dirty="0">
                <a:latin typeface="Consolas" panose="020B0609020204030204" pitchFamily="49" charset="0"/>
              </a:rPr>
              <a:t>(y).name() &lt;&lt; </a:t>
            </a:r>
            <a:r>
              <a:rPr lang="tr-TR" dirty="0" err="1">
                <a:latin typeface="Consolas" panose="020B0609020204030204" pitchFamily="49" charset="0"/>
              </a:rPr>
              <a:t>endl</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//d</a:t>
            </a:r>
          </a:p>
          <a:p>
            <a:pPr marL="0" lvl="0" indent="0" algn="l" rtl="0">
              <a:lnSpc>
                <a:spcPct val="100000"/>
              </a:lnSpc>
              <a:spcBef>
                <a:spcPts val="0"/>
              </a:spcBef>
              <a:spcAft>
                <a:spcPts val="0"/>
              </a:spcAft>
              <a:buSzPts val="1190"/>
              <a:buNone/>
            </a:pPr>
            <a:r>
              <a:rPr lang="tr-TR" dirty="0">
                <a:latin typeface="Consolas" panose="020B0609020204030204" pitchFamily="49" charset="0"/>
              </a:rPr>
              <a:t>         &lt;&lt; </a:t>
            </a:r>
            <a:r>
              <a:rPr lang="tr-TR" dirty="0" err="1">
                <a:latin typeface="Consolas" panose="020B0609020204030204" pitchFamily="49" charset="0"/>
              </a:rPr>
              <a:t>typeid</a:t>
            </a:r>
            <a:r>
              <a:rPr lang="tr-TR" dirty="0">
                <a:latin typeface="Consolas" panose="020B0609020204030204" pitchFamily="49" charset="0"/>
              </a:rPr>
              <a:t>(z).name() &lt;&lt; </a:t>
            </a:r>
            <a:r>
              <a:rPr lang="tr-TR" dirty="0" err="1">
                <a:latin typeface="Consolas" panose="020B0609020204030204" pitchFamily="49" charset="0"/>
              </a:rPr>
              <a:t>endl</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//f</a:t>
            </a:r>
          </a:p>
          <a:p>
            <a:pPr marL="0" lvl="0" indent="0" algn="l" rtl="0">
              <a:lnSpc>
                <a:spcPct val="100000"/>
              </a:lnSpc>
              <a:spcBef>
                <a:spcPts val="0"/>
              </a:spcBef>
              <a:spcAft>
                <a:spcPts val="0"/>
              </a:spcAft>
              <a:buSzPts val="1190"/>
              <a:buNone/>
            </a:pPr>
            <a:r>
              <a:rPr lang="tr-TR" dirty="0">
                <a:latin typeface="Consolas" panose="020B0609020204030204" pitchFamily="49" charset="0"/>
              </a:rPr>
              <a:t>         &lt;&lt; </a:t>
            </a:r>
            <a:r>
              <a:rPr lang="tr-TR" dirty="0" err="1">
                <a:latin typeface="Consolas" panose="020B0609020204030204" pitchFamily="49" charset="0"/>
              </a:rPr>
              <a:t>typeid</a:t>
            </a:r>
            <a:r>
              <a:rPr lang="tr-TR" dirty="0">
                <a:latin typeface="Consolas" panose="020B0609020204030204" pitchFamily="49" charset="0"/>
              </a:rPr>
              <a:t>(c).name() &lt;&lt; </a:t>
            </a:r>
            <a:r>
              <a:rPr lang="tr-TR" dirty="0" err="1">
                <a:latin typeface="Consolas" panose="020B0609020204030204" pitchFamily="49" charset="0"/>
              </a:rPr>
              <a:t>endl</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//c</a:t>
            </a:r>
          </a:p>
          <a:p>
            <a:pPr marL="0" lvl="0" indent="0" algn="l" rtl="0">
              <a:lnSpc>
                <a:spcPct val="100000"/>
              </a:lnSpc>
              <a:spcBef>
                <a:spcPts val="0"/>
              </a:spcBef>
              <a:spcAft>
                <a:spcPts val="0"/>
              </a:spcAft>
              <a:buSzPts val="1190"/>
              <a:buNone/>
            </a:pPr>
            <a:r>
              <a:rPr lang="tr-TR" dirty="0">
                <a:latin typeface="Consolas" panose="020B0609020204030204" pitchFamily="49" charset="0"/>
              </a:rPr>
              <a:t>         &lt;&lt; </a:t>
            </a:r>
            <a:r>
              <a:rPr lang="tr-TR" dirty="0" err="1">
                <a:latin typeface="Consolas" panose="020B0609020204030204" pitchFamily="49" charset="0"/>
              </a:rPr>
              <a:t>typeid</a:t>
            </a:r>
            <a:r>
              <a:rPr lang="tr-TR" dirty="0">
                <a:latin typeface="Consolas" panose="020B0609020204030204" pitchFamily="49" charset="0"/>
              </a:rPr>
              <a:t>(</a:t>
            </a:r>
            <a:r>
              <a:rPr lang="tr-TR" dirty="0" err="1">
                <a:latin typeface="Consolas" panose="020B0609020204030204" pitchFamily="49" charset="0"/>
              </a:rPr>
              <a:t>ptr</a:t>
            </a:r>
            <a:r>
              <a:rPr lang="tr-TR" dirty="0">
                <a:latin typeface="Consolas" panose="020B0609020204030204" pitchFamily="49" charset="0"/>
              </a:rPr>
              <a:t>).name() &lt;&lt; </a:t>
            </a:r>
            <a:r>
              <a:rPr lang="tr-TR" dirty="0" err="1">
                <a:latin typeface="Consolas" panose="020B0609020204030204" pitchFamily="49" charset="0"/>
              </a:rPr>
              <a:t>endl</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//pi</a:t>
            </a:r>
          </a:p>
          <a:p>
            <a:pPr marL="0" lvl="0" indent="0" algn="l" rtl="0">
              <a:lnSpc>
                <a:spcPct val="100000"/>
              </a:lnSpc>
              <a:spcBef>
                <a:spcPts val="0"/>
              </a:spcBef>
              <a:spcAft>
                <a:spcPts val="0"/>
              </a:spcAft>
              <a:buSzPts val="1190"/>
              <a:buNone/>
            </a:pPr>
            <a:r>
              <a:rPr lang="tr-TR" dirty="0">
                <a:latin typeface="Consolas" panose="020B0609020204030204" pitchFamily="49" charset="0"/>
              </a:rPr>
              <a:t>         &lt;&lt; </a:t>
            </a:r>
            <a:r>
              <a:rPr lang="tr-TR" dirty="0" err="1">
                <a:latin typeface="Consolas" panose="020B0609020204030204" pitchFamily="49" charset="0"/>
              </a:rPr>
              <a:t>typeid</a:t>
            </a:r>
            <a:r>
              <a:rPr lang="tr-TR" dirty="0">
                <a:latin typeface="Consolas" panose="020B0609020204030204" pitchFamily="49" charset="0"/>
              </a:rPr>
              <a:t>(</a:t>
            </a:r>
            <a:r>
              <a:rPr lang="tr-TR" dirty="0" err="1">
                <a:latin typeface="Consolas" panose="020B0609020204030204" pitchFamily="49" charset="0"/>
              </a:rPr>
              <a:t>pptr</a:t>
            </a:r>
            <a:r>
              <a:rPr lang="tr-TR" dirty="0">
                <a:latin typeface="Consolas" panose="020B0609020204030204" pitchFamily="49" charset="0"/>
              </a:rPr>
              <a:t>).name() &lt;&lt; </a:t>
            </a:r>
            <a:r>
              <a:rPr lang="tr-TR" dirty="0" err="1">
                <a:latin typeface="Consolas" panose="020B0609020204030204" pitchFamily="49" charset="0"/>
              </a:rPr>
              <a:t>endl</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 </a:t>
            </a:r>
            <a:r>
              <a:rPr lang="tr-TR" dirty="0" err="1">
                <a:solidFill>
                  <a:schemeClr val="bg1">
                    <a:lumMod val="65000"/>
                  </a:schemeClr>
                </a:solidFill>
                <a:latin typeface="Consolas" panose="020B0609020204030204" pitchFamily="49" charset="0"/>
              </a:rPr>
              <a:t>ppi</a:t>
            </a:r>
            <a:endParaRPr lang="tr-TR" dirty="0">
              <a:solidFill>
                <a:schemeClr val="bg1">
                  <a:lumMod val="65000"/>
                </a:schemeClr>
              </a:solidFill>
              <a:latin typeface="Consolas" panose="020B0609020204030204" pitchFamily="49" charset="0"/>
            </a:endParaRPr>
          </a:p>
          <a:p>
            <a:pPr marL="0" lvl="0" indent="0" algn="l" rtl="0">
              <a:lnSpc>
                <a:spcPct val="100000"/>
              </a:lnSpc>
              <a:spcBef>
                <a:spcPts val="0"/>
              </a:spcBef>
              <a:spcAft>
                <a:spcPts val="0"/>
              </a:spcAft>
              <a:buSzPts val="1190"/>
              <a:buNone/>
            </a:pPr>
            <a:r>
              <a:rPr lang="tr-TR" dirty="0">
                <a:latin typeface="Consolas" panose="020B0609020204030204" pitchFamily="49" charset="0"/>
              </a:rPr>
              <a:t>}</a:t>
            </a:r>
          </a:p>
        </p:txBody>
      </p:sp>
      <p:sp>
        <p:nvSpPr>
          <p:cNvPr id="148" name="Google Shape;148;p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2400" dirty="0"/>
              <a:t>Tip çıkarımı (type </a:t>
            </a:r>
            <a:r>
              <a:rPr lang="tr-TR" sz="2400" dirty="0" err="1"/>
              <a:t>inference</a:t>
            </a:r>
            <a:r>
              <a:rPr lang="tr-TR" sz="2400" dirty="0"/>
              <a:t>), bir ifadenin veri tipinin otomatik olarak belirlenmesi anlamına gelir. C++ dilinin 2011 sürümünden sonra, </a:t>
            </a:r>
            <a:r>
              <a:rPr lang="tr-TR" sz="2400" b="1" dirty="0">
                <a:latin typeface="Consolas" panose="020B0609020204030204" pitchFamily="49" charset="0"/>
              </a:rPr>
              <a:t>auto</a:t>
            </a:r>
            <a:r>
              <a:rPr lang="tr-TR" sz="2400" dirty="0"/>
              <a:t> ve </a:t>
            </a:r>
            <a:r>
              <a:rPr lang="tr-TR" sz="2400" b="1" dirty="0" err="1">
                <a:latin typeface="Consolas" panose="020B0609020204030204" pitchFamily="49" charset="0"/>
              </a:rPr>
              <a:t>decltype</a:t>
            </a:r>
            <a:r>
              <a:rPr lang="tr-TR" sz="2400" dirty="0"/>
              <a:t> gibi anahtar sözcükler bu amaçla dile dahil edilmiştir. </a:t>
            </a:r>
            <a:endParaRPr sz="2000" dirty="0"/>
          </a:p>
        </p:txBody>
      </p:sp>
    </p:spTree>
    <p:extLst>
      <p:ext uri="{BB962C8B-B14F-4D97-AF65-F5344CB8AC3E}">
        <p14:creationId xmlns:p14="http://schemas.microsoft.com/office/powerpoint/2010/main" val="239985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sz="2400" dirty="0"/>
              <a:t>TİP ÇIKARIMI</a:t>
            </a:r>
            <a:endParaRPr dirty="0"/>
          </a:p>
        </p:txBody>
      </p:sp>
      <p:sp>
        <p:nvSpPr>
          <p:cNvPr id="147" name="Google Shape;147;p6"/>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dirty="0">
                <a:latin typeface="Consolas" panose="020B0609020204030204" pitchFamily="49" charset="0"/>
              </a:rPr>
              <a:t>#include &lt;</a:t>
            </a:r>
            <a:r>
              <a:rPr lang="tr-TR" dirty="0" err="1">
                <a:latin typeface="Consolas" panose="020B0609020204030204" pitchFamily="49" charset="0"/>
              </a:rPr>
              <a:t>iostream</a:t>
            </a:r>
            <a:r>
              <a:rPr lang="tr-TR" dirty="0">
                <a:latin typeface="Consolas" panose="020B0609020204030204" pitchFamily="49" charset="0"/>
              </a:rPr>
              <a:t>&gt;</a:t>
            </a:r>
          </a:p>
          <a:p>
            <a:pPr marL="0" lvl="0" indent="0" algn="l" rtl="0">
              <a:lnSpc>
                <a:spcPct val="100000"/>
              </a:lnSpc>
              <a:spcBef>
                <a:spcPts val="0"/>
              </a:spcBef>
              <a:spcAft>
                <a:spcPts val="0"/>
              </a:spcAft>
              <a:buSzPts val="1190"/>
              <a:buNone/>
            </a:pPr>
            <a:r>
              <a:rPr lang="tr-TR" dirty="0" err="1">
                <a:solidFill>
                  <a:srgbClr val="0000CC"/>
                </a:solidFill>
                <a:latin typeface="Consolas" panose="020B0609020204030204" pitchFamily="49" charset="0"/>
              </a:rPr>
              <a:t>using</a:t>
            </a:r>
            <a:r>
              <a:rPr lang="tr-TR" dirty="0">
                <a:latin typeface="Consolas" panose="020B0609020204030204" pitchFamily="49" charset="0"/>
              </a:rPr>
              <a:t> namespace </a:t>
            </a:r>
            <a:r>
              <a:rPr lang="tr-TR" dirty="0" err="1">
                <a:latin typeface="Consolas" panose="020B0609020204030204" pitchFamily="49" charset="0"/>
              </a:rPr>
              <a:t>std</a:t>
            </a:r>
            <a:r>
              <a:rPr lang="tr-TR" dirty="0">
                <a:latin typeface="Consolas" panose="020B0609020204030204" pitchFamily="49" charset="0"/>
              </a:rPr>
              <a:t>;</a:t>
            </a:r>
          </a:p>
          <a:p>
            <a:pPr marL="0" lvl="0" indent="0" algn="l" rtl="0">
              <a:lnSpc>
                <a:spcPct val="100000"/>
              </a:lnSpc>
              <a:spcBef>
                <a:spcPts val="0"/>
              </a:spcBef>
              <a:spcAft>
                <a:spcPts val="0"/>
              </a:spcAft>
              <a:buSzPts val="1190"/>
              <a:buNone/>
            </a:pPr>
            <a:r>
              <a:rPr lang="tr-TR" dirty="0">
                <a:solidFill>
                  <a:srgbClr val="0000CC"/>
                </a:solidFill>
                <a:latin typeface="Consolas" panose="020B0609020204030204" pitchFamily="49" charset="0"/>
              </a:rPr>
              <a:t>int</a:t>
            </a:r>
            <a:r>
              <a:rPr lang="tr-TR" dirty="0">
                <a:latin typeface="Consolas" panose="020B0609020204030204" pitchFamily="49" charset="0"/>
              </a:rPr>
              <a:t> main() {</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 auto a; hata verir. Çünkü ilk değer</a:t>
            </a:r>
          </a:p>
          <a:p>
            <a:pPr marL="0" lvl="0" indent="0" algn="l" rtl="0">
              <a:lnSpc>
                <a:spcPct val="100000"/>
              </a:lnSpc>
              <a:spcBef>
                <a:spcPts val="0"/>
              </a:spcBef>
              <a:spcAft>
                <a:spcPts val="0"/>
              </a:spcAft>
              <a:buSzPts val="1190"/>
              <a:buNone/>
            </a:pPr>
            <a:r>
              <a:rPr lang="tr-TR" dirty="0">
                <a:solidFill>
                  <a:schemeClr val="bg1">
                    <a:lumMod val="65000"/>
                  </a:schemeClr>
                </a:solidFill>
                <a:latin typeface="Consolas" panose="020B0609020204030204" pitchFamily="49" charset="0"/>
              </a:rPr>
              <a:t>       verilmediğinden veri tipi belirlenemez! */</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auto</a:t>
            </a:r>
            <a:r>
              <a:rPr lang="tr-TR" dirty="0">
                <a:latin typeface="Consolas" panose="020B0609020204030204" pitchFamily="49" charset="0"/>
              </a:rPr>
              <a:t> x = 4;</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auto</a:t>
            </a:r>
            <a:r>
              <a:rPr lang="tr-TR" dirty="0">
                <a:latin typeface="Consolas" panose="020B0609020204030204" pitchFamily="49" charset="0"/>
              </a:rPr>
              <a:t> y = 3.37;</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auto</a:t>
            </a:r>
            <a:r>
              <a:rPr lang="tr-TR" dirty="0">
                <a:latin typeface="Consolas" panose="020B0609020204030204" pitchFamily="49" charset="0"/>
              </a:rPr>
              <a:t> z = 3.37f;</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auto</a:t>
            </a:r>
            <a:r>
              <a:rPr lang="tr-TR" dirty="0">
                <a:latin typeface="Consolas" panose="020B0609020204030204" pitchFamily="49" charset="0"/>
              </a:rPr>
              <a:t> c = 'a';</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auto</a:t>
            </a:r>
            <a:r>
              <a:rPr lang="tr-TR" dirty="0">
                <a:latin typeface="Consolas" panose="020B0609020204030204" pitchFamily="49" charset="0"/>
              </a:rPr>
              <a:t> </a:t>
            </a:r>
            <a:r>
              <a:rPr lang="tr-TR" dirty="0" err="1">
                <a:latin typeface="Consolas" panose="020B0609020204030204" pitchFamily="49" charset="0"/>
              </a:rPr>
              <a:t>ptr</a:t>
            </a:r>
            <a:r>
              <a:rPr lang="tr-TR" dirty="0">
                <a:latin typeface="Consolas" panose="020B0609020204030204" pitchFamily="49" charset="0"/>
              </a:rPr>
              <a:t> = &amp;x;</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auto</a:t>
            </a:r>
            <a:r>
              <a:rPr lang="tr-TR" dirty="0">
                <a:latin typeface="Consolas" panose="020B0609020204030204" pitchFamily="49" charset="0"/>
              </a:rPr>
              <a:t> </a:t>
            </a:r>
            <a:r>
              <a:rPr lang="tr-TR" dirty="0" err="1">
                <a:latin typeface="Consolas" panose="020B0609020204030204" pitchFamily="49" charset="0"/>
              </a:rPr>
              <a:t>pptr</a:t>
            </a:r>
            <a:r>
              <a:rPr lang="tr-TR" dirty="0">
                <a:latin typeface="Consolas" panose="020B0609020204030204" pitchFamily="49" charset="0"/>
              </a:rPr>
              <a:t> = &amp;</a:t>
            </a:r>
            <a:r>
              <a:rPr lang="tr-TR" dirty="0" err="1">
                <a:latin typeface="Consolas" panose="020B0609020204030204" pitchFamily="49" charset="0"/>
              </a:rPr>
              <a:t>ptr</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//pointer </a:t>
            </a:r>
            <a:r>
              <a:rPr lang="tr-TR" dirty="0" err="1">
                <a:solidFill>
                  <a:schemeClr val="bg1">
                    <a:lumMod val="65000"/>
                  </a:schemeClr>
                </a:solidFill>
                <a:latin typeface="Consolas" panose="020B0609020204030204" pitchFamily="49" charset="0"/>
              </a:rPr>
              <a:t>to</a:t>
            </a:r>
            <a:r>
              <a:rPr lang="tr-TR" dirty="0">
                <a:solidFill>
                  <a:schemeClr val="bg1">
                    <a:lumMod val="65000"/>
                  </a:schemeClr>
                </a:solidFill>
                <a:latin typeface="Consolas" panose="020B0609020204030204" pitchFamily="49" charset="0"/>
              </a:rPr>
              <a:t> a pointer</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a:t>
            </a:r>
            <a:r>
              <a:rPr lang="tr-TR" dirty="0" err="1">
                <a:latin typeface="Consolas" panose="020B0609020204030204" pitchFamily="49" charset="0"/>
              </a:rPr>
              <a:t>typeid</a:t>
            </a:r>
            <a:r>
              <a:rPr lang="tr-TR" dirty="0">
                <a:latin typeface="Consolas" panose="020B0609020204030204" pitchFamily="49" charset="0"/>
              </a:rPr>
              <a:t>(x).name() &lt;&lt; </a:t>
            </a:r>
            <a:r>
              <a:rPr lang="tr-TR" dirty="0" err="1">
                <a:latin typeface="Consolas" panose="020B0609020204030204" pitchFamily="49" charset="0"/>
              </a:rPr>
              <a:t>endl</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//i</a:t>
            </a:r>
          </a:p>
          <a:p>
            <a:pPr marL="0" lvl="0" indent="0" algn="l" rtl="0">
              <a:lnSpc>
                <a:spcPct val="100000"/>
              </a:lnSpc>
              <a:spcBef>
                <a:spcPts val="0"/>
              </a:spcBef>
              <a:spcAft>
                <a:spcPts val="0"/>
              </a:spcAft>
              <a:buSzPts val="1190"/>
              <a:buNone/>
            </a:pPr>
            <a:r>
              <a:rPr lang="tr-TR" dirty="0">
                <a:latin typeface="Consolas" panose="020B0609020204030204" pitchFamily="49" charset="0"/>
              </a:rPr>
              <a:t>         &lt;&lt; </a:t>
            </a:r>
            <a:r>
              <a:rPr lang="tr-TR" dirty="0" err="1">
                <a:latin typeface="Consolas" panose="020B0609020204030204" pitchFamily="49" charset="0"/>
              </a:rPr>
              <a:t>typeid</a:t>
            </a:r>
            <a:r>
              <a:rPr lang="tr-TR" dirty="0">
                <a:latin typeface="Consolas" panose="020B0609020204030204" pitchFamily="49" charset="0"/>
              </a:rPr>
              <a:t>(y).name() &lt;&lt; </a:t>
            </a:r>
            <a:r>
              <a:rPr lang="tr-TR" dirty="0" err="1">
                <a:latin typeface="Consolas" panose="020B0609020204030204" pitchFamily="49" charset="0"/>
              </a:rPr>
              <a:t>endl</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//d</a:t>
            </a:r>
          </a:p>
          <a:p>
            <a:pPr marL="0" lvl="0" indent="0" algn="l" rtl="0">
              <a:lnSpc>
                <a:spcPct val="100000"/>
              </a:lnSpc>
              <a:spcBef>
                <a:spcPts val="0"/>
              </a:spcBef>
              <a:spcAft>
                <a:spcPts val="0"/>
              </a:spcAft>
              <a:buSzPts val="1190"/>
              <a:buNone/>
            </a:pPr>
            <a:r>
              <a:rPr lang="tr-TR" dirty="0">
                <a:latin typeface="Consolas" panose="020B0609020204030204" pitchFamily="49" charset="0"/>
              </a:rPr>
              <a:t>         &lt;&lt; </a:t>
            </a:r>
            <a:r>
              <a:rPr lang="tr-TR" dirty="0" err="1">
                <a:latin typeface="Consolas" panose="020B0609020204030204" pitchFamily="49" charset="0"/>
              </a:rPr>
              <a:t>typeid</a:t>
            </a:r>
            <a:r>
              <a:rPr lang="tr-TR" dirty="0">
                <a:latin typeface="Consolas" panose="020B0609020204030204" pitchFamily="49" charset="0"/>
              </a:rPr>
              <a:t>(z).name() &lt;&lt; </a:t>
            </a:r>
            <a:r>
              <a:rPr lang="tr-TR" dirty="0" err="1">
                <a:latin typeface="Consolas" panose="020B0609020204030204" pitchFamily="49" charset="0"/>
              </a:rPr>
              <a:t>endl</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//f</a:t>
            </a:r>
          </a:p>
          <a:p>
            <a:pPr marL="0" lvl="0" indent="0" algn="l" rtl="0">
              <a:lnSpc>
                <a:spcPct val="100000"/>
              </a:lnSpc>
              <a:spcBef>
                <a:spcPts val="0"/>
              </a:spcBef>
              <a:spcAft>
                <a:spcPts val="0"/>
              </a:spcAft>
              <a:buSzPts val="1190"/>
              <a:buNone/>
            </a:pPr>
            <a:r>
              <a:rPr lang="tr-TR" dirty="0">
                <a:latin typeface="Consolas" panose="020B0609020204030204" pitchFamily="49" charset="0"/>
              </a:rPr>
              <a:t>         &lt;&lt; </a:t>
            </a:r>
            <a:r>
              <a:rPr lang="tr-TR" dirty="0" err="1">
                <a:latin typeface="Consolas" panose="020B0609020204030204" pitchFamily="49" charset="0"/>
              </a:rPr>
              <a:t>typeid</a:t>
            </a:r>
            <a:r>
              <a:rPr lang="tr-TR" dirty="0">
                <a:latin typeface="Consolas" panose="020B0609020204030204" pitchFamily="49" charset="0"/>
              </a:rPr>
              <a:t>(c).name() &lt;&lt; </a:t>
            </a:r>
            <a:r>
              <a:rPr lang="tr-TR" dirty="0" err="1">
                <a:latin typeface="Consolas" panose="020B0609020204030204" pitchFamily="49" charset="0"/>
              </a:rPr>
              <a:t>endl</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//c</a:t>
            </a:r>
          </a:p>
          <a:p>
            <a:pPr marL="0" lvl="0" indent="0" algn="l" rtl="0">
              <a:lnSpc>
                <a:spcPct val="100000"/>
              </a:lnSpc>
              <a:spcBef>
                <a:spcPts val="0"/>
              </a:spcBef>
              <a:spcAft>
                <a:spcPts val="0"/>
              </a:spcAft>
              <a:buSzPts val="1190"/>
              <a:buNone/>
            </a:pPr>
            <a:r>
              <a:rPr lang="tr-TR" dirty="0">
                <a:latin typeface="Consolas" panose="020B0609020204030204" pitchFamily="49" charset="0"/>
              </a:rPr>
              <a:t>         &lt;&lt; </a:t>
            </a:r>
            <a:r>
              <a:rPr lang="tr-TR" dirty="0" err="1">
                <a:latin typeface="Consolas" panose="020B0609020204030204" pitchFamily="49" charset="0"/>
              </a:rPr>
              <a:t>typeid</a:t>
            </a:r>
            <a:r>
              <a:rPr lang="tr-TR" dirty="0">
                <a:latin typeface="Consolas" panose="020B0609020204030204" pitchFamily="49" charset="0"/>
              </a:rPr>
              <a:t>(</a:t>
            </a:r>
            <a:r>
              <a:rPr lang="tr-TR" dirty="0" err="1">
                <a:latin typeface="Consolas" panose="020B0609020204030204" pitchFamily="49" charset="0"/>
              </a:rPr>
              <a:t>ptr</a:t>
            </a:r>
            <a:r>
              <a:rPr lang="tr-TR" dirty="0">
                <a:latin typeface="Consolas" panose="020B0609020204030204" pitchFamily="49" charset="0"/>
              </a:rPr>
              <a:t>).name() &lt;&lt; </a:t>
            </a:r>
            <a:r>
              <a:rPr lang="tr-TR" dirty="0" err="1">
                <a:latin typeface="Consolas" panose="020B0609020204030204" pitchFamily="49" charset="0"/>
              </a:rPr>
              <a:t>endl</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//pi</a:t>
            </a:r>
          </a:p>
          <a:p>
            <a:pPr marL="0" lvl="0" indent="0" algn="l" rtl="0">
              <a:lnSpc>
                <a:spcPct val="100000"/>
              </a:lnSpc>
              <a:spcBef>
                <a:spcPts val="0"/>
              </a:spcBef>
              <a:spcAft>
                <a:spcPts val="0"/>
              </a:spcAft>
              <a:buSzPts val="1190"/>
              <a:buNone/>
            </a:pPr>
            <a:r>
              <a:rPr lang="tr-TR" dirty="0">
                <a:latin typeface="Consolas" panose="020B0609020204030204" pitchFamily="49" charset="0"/>
              </a:rPr>
              <a:t>         &lt;&lt; </a:t>
            </a:r>
            <a:r>
              <a:rPr lang="tr-TR" dirty="0" err="1">
                <a:latin typeface="Consolas" panose="020B0609020204030204" pitchFamily="49" charset="0"/>
              </a:rPr>
              <a:t>typeid</a:t>
            </a:r>
            <a:r>
              <a:rPr lang="tr-TR" dirty="0">
                <a:latin typeface="Consolas" panose="020B0609020204030204" pitchFamily="49" charset="0"/>
              </a:rPr>
              <a:t>(</a:t>
            </a:r>
            <a:r>
              <a:rPr lang="tr-TR" dirty="0" err="1">
                <a:latin typeface="Consolas" panose="020B0609020204030204" pitchFamily="49" charset="0"/>
              </a:rPr>
              <a:t>pptr</a:t>
            </a:r>
            <a:r>
              <a:rPr lang="tr-TR" dirty="0">
                <a:latin typeface="Consolas" panose="020B0609020204030204" pitchFamily="49" charset="0"/>
              </a:rPr>
              <a:t>).name() &lt;&lt; </a:t>
            </a:r>
            <a:r>
              <a:rPr lang="tr-TR" dirty="0" err="1">
                <a:latin typeface="Consolas" panose="020B0609020204030204" pitchFamily="49" charset="0"/>
              </a:rPr>
              <a:t>endl</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 </a:t>
            </a:r>
            <a:r>
              <a:rPr lang="tr-TR" dirty="0" err="1">
                <a:solidFill>
                  <a:schemeClr val="bg1">
                    <a:lumMod val="65000"/>
                  </a:schemeClr>
                </a:solidFill>
                <a:latin typeface="Consolas" panose="020B0609020204030204" pitchFamily="49" charset="0"/>
              </a:rPr>
              <a:t>ppi</a:t>
            </a:r>
            <a:endParaRPr lang="tr-TR" dirty="0">
              <a:solidFill>
                <a:schemeClr val="bg1">
                  <a:lumMod val="65000"/>
                </a:schemeClr>
              </a:solidFill>
              <a:latin typeface="Consolas" panose="020B0609020204030204" pitchFamily="49" charset="0"/>
            </a:endParaRPr>
          </a:p>
          <a:p>
            <a:pPr marL="0" lvl="0" indent="0" algn="l" rtl="0">
              <a:lnSpc>
                <a:spcPct val="100000"/>
              </a:lnSpc>
              <a:spcBef>
                <a:spcPts val="0"/>
              </a:spcBef>
              <a:spcAft>
                <a:spcPts val="0"/>
              </a:spcAft>
              <a:buSzPts val="1190"/>
              <a:buNone/>
            </a:pPr>
            <a:r>
              <a:rPr lang="tr-TR" dirty="0">
                <a:latin typeface="Consolas" panose="020B0609020204030204" pitchFamily="49" charset="0"/>
              </a:rPr>
              <a:t>}</a:t>
            </a:r>
          </a:p>
        </p:txBody>
      </p:sp>
      <p:sp>
        <p:nvSpPr>
          <p:cNvPr id="148" name="Google Shape;148;p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2400" dirty="0"/>
              <a:t>Tip çıkarımı (type </a:t>
            </a:r>
            <a:r>
              <a:rPr lang="tr-TR" sz="2400" dirty="0" err="1"/>
              <a:t>inference</a:t>
            </a:r>
            <a:r>
              <a:rPr lang="tr-TR" sz="2400" dirty="0"/>
              <a:t>), bir ifadenin veri tipinin otomatik olarak belirlenmesi anlamına gelir. C++ dilinin 2011 sürümünden sonra, </a:t>
            </a:r>
            <a:r>
              <a:rPr lang="tr-TR" sz="2400" b="1" dirty="0">
                <a:latin typeface="Consolas" panose="020B0609020204030204" pitchFamily="49" charset="0"/>
              </a:rPr>
              <a:t>auto</a:t>
            </a:r>
            <a:r>
              <a:rPr lang="tr-TR" sz="2400" dirty="0"/>
              <a:t> ve </a:t>
            </a:r>
            <a:r>
              <a:rPr lang="tr-TR" sz="2400" b="1" dirty="0" err="1">
                <a:latin typeface="Consolas" panose="020B0609020204030204" pitchFamily="49" charset="0"/>
              </a:rPr>
              <a:t>decltype</a:t>
            </a:r>
            <a:r>
              <a:rPr lang="tr-TR" sz="2400" dirty="0"/>
              <a:t> gibi anahtar sözcükler bu amaçla dile dahil edilmiştir. </a:t>
            </a:r>
            <a:endParaRPr sz="2000" dirty="0"/>
          </a:p>
        </p:txBody>
      </p:sp>
    </p:spTree>
    <p:extLst>
      <p:ext uri="{BB962C8B-B14F-4D97-AF65-F5344CB8AC3E}">
        <p14:creationId xmlns:p14="http://schemas.microsoft.com/office/powerpoint/2010/main" val="633711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sz="2400" dirty="0"/>
              <a:t>TİP ÇIKARIMI</a:t>
            </a:r>
            <a:endParaRPr dirty="0"/>
          </a:p>
        </p:txBody>
      </p:sp>
      <p:sp>
        <p:nvSpPr>
          <p:cNvPr id="147" name="Google Shape;147;p6"/>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dirty="0">
                <a:solidFill>
                  <a:srgbClr val="0000CC"/>
                </a:solidFill>
                <a:latin typeface="Consolas" panose="020B0609020204030204" pitchFamily="49" charset="0"/>
              </a:rPr>
              <a:t>int</a:t>
            </a:r>
            <a:r>
              <a:rPr lang="tr-TR" dirty="0">
                <a:latin typeface="Consolas" panose="020B0609020204030204" pitchFamily="49" charset="0"/>
              </a:rPr>
              <a:t> fun1() { </a:t>
            </a:r>
            <a:r>
              <a:rPr lang="tr-TR" dirty="0">
                <a:solidFill>
                  <a:srgbClr val="0000CC"/>
                </a:solidFill>
                <a:latin typeface="Consolas" panose="020B0609020204030204" pitchFamily="49" charset="0"/>
              </a:rPr>
              <a:t>return</a:t>
            </a:r>
            <a:r>
              <a:rPr lang="tr-TR" dirty="0">
                <a:latin typeface="Consolas" panose="020B0609020204030204" pitchFamily="49" charset="0"/>
              </a:rPr>
              <a:t> 10; }</a:t>
            </a:r>
          </a:p>
          <a:p>
            <a:pPr marL="0" lvl="0" indent="0" algn="l" rtl="0">
              <a:lnSpc>
                <a:spcPct val="100000"/>
              </a:lnSpc>
              <a:spcBef>
                <a:spcPts val="0"/>
              </a:spcBef>
              <a:spcAft>
                <a:spcPts val="0"/>
              </a:spcAft>
              <a:buSzPts val="1190"/>
              <a:buNone/>
            </a:pPr>
            <a:endParaRPr lang="tr-TR" dirty="0">
              <a:latin typeface="Consolas" panose="020B0609020204030204" pitchFamily="49" charset="0"/>
            </a:endParaRPr>
          </a:p>
          <a:p>
            <a:pPr marL="0" lvl="0" indent="0" algn="l" rtl="0">
              <a:lnSpc>
                <a:spcPct val="100000"/>
              </a:lnSpc>
              <a:spcBef>
                <a:spcPts val="0"/>
              </a:spcBef>
              <a:spcAft>
                <a:spcPts val="0"/>
              </a:spcAft>
              <a:buSzPts val="1190"/>
              <a:buNone/>
            </a:pPr>
            <a:r>
              <a:rPr lang="tr-TR" dirty="0">
                <a:solidFill>
                  <a:srgbClr val="0000CC"/>
                </a:solidFill>
                <a:latin typeface="Consolas" panose="020B0609020204030204" pitchFamily="49" charset="0"/>
              </a:rPr>
              <a:t>char</a:t>
            </a:r>
            <a:r>
              <a:rPr lang="tr-TR" dirty="0">
                <a:latin typeface="Consolas" panose="020B0609020204030204" pitchFamily="49" charset="0"/>
              </a:rPr>
              <a:t> fun2() { </a:t>
            </a:r>
            <a:r>
              <a:rPr lang="tr-TR" dirty="0">
                <a:solidFill>
                  <a:srgbClr val="0000CC"/>
                </a:solidFill>
                <a:latin typeface="Consolas" panose="020B0609020204030204" pitchFamily="49" charset="0"/>
              </a:rPr>
              <a:t>return</a:t>
            </a:r>
            <a:r>
              <a:rPr lang="tr-TR" dirty="0">
                <a:latin typeface="Consolas" panose="020B0609020204030204" pitchFamily="49" charset="0"/>
              </a:rPr>
              <a:t> 'g’; }</a:t>
            </a:r>
          </a:p>
          <a:p>
            <a:pPr marL="0" lvl="0" indent="0" algn="l" rtl="0">
              <a:lnSpc>
                <a:spcPct val="100000"/>
              </a:lnSpc>
              <a:spcBef>
                <a:spcPts val="0"/>
              </a:spcBef>
              <a:spcAft>
                <a:spcPts val="0"/>
              </a:spcAft>
              <a:buSzPts val="1190"/>
              <a:buNone/>
            </a:pPr>
            <a:endParaRPr lang="tr-TR" dirty="0">
              <a:latin typeface="Consolas" panose="020B0609020204030204" pitchFamily="49" charset="0"/>
            </a:endParaRPr>
          </a:p>
          <a:p>
            <a:pPr marL="0" lvl="0" indent="0" algn="l" rtl="0">
              <a:lnSpc>
                <a:spcPct val="100000"/>
              </a:lnSpc>
              <a:spcBef>
                <a:spcPts val="0"/>
              </a:spcBef>
              <a:spcAft>
                <a:spcPts val="0"/>
              </a:spcAft>
              <a:buSzPts val="1190"/>
              <a:buNone/>
            </a:pPr>
            <a:r>
              <a:rPr lang="tr-TR" dirty="0">
                <a:solidFill>
                  <a:srgbClr val="0000CC"/>
                </a:solidFill>
                <a:latin typeface="Consolas" panose="020B0609020204030204" pitchFamily="49" charset="0"/>
              </a:rPr>
              <a:t>int</a:t>
            </a:r>
            <a:r>
              <a:rPr lang="tr-TR" dirty="0">
                <a:latin typeface="Consolas" panose="020B0609020204030204" pitchFamily="49" charset="0"/>
              </a:rPr>
              <a:t> main() {</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err="1">
                <a:solidFill>
                  <a:srgbClr val="0000CC"/>
                </a:solidFill>
                <a:latin typeface="Consolas" panose="020B0609020204030204" pitchFamily="49" charset="0"/>
              </a:rPr>
              <a:t>decltype</a:t>
            </a:r>
            <a:r>
              <a:rPr lang="tr-TR" dirty="0">
                <a:latin typeface="Consolas" panose="020B0609020204030204" pitchFamily="49" charset="0"/>
              </a:rPr>
              <a:t>(</a:t>
            </a:r>
            <a:r>
              <a:rPr lang="tr-TR" dirty="0">
                <a:highlight>
                  <a:srgbClr val="FFFF00"/>
                </a:highlight>
                <a:latin typeface="Consolas" panose="020B0609020204030204" pitchFamily="49" charset="0"/>
              </a:rPr>
              <a:t>fun1()</a:t>
            </a:r>
            <a:r>
              <a:rPr lang="tr-TR" dirty="0">
                <a:latin typeface="Consolas" panose="020B0609020204030204" pitchFamily="49" charset="0"/>
              </a:rPr>
              <a:t>) x;</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err="1">
                <a:solidFill>
                  <a:srgbClr val="0000CC"/>
                </a:solidFill>
                <a:latin typeface="Consolas" panose="020B0609020204030204" pitchFamily="49" charset="0"/>
              </a:rPr>
              <a:t>decltype</a:t>
            </a:r>
            <a:r>
              <a:rPr lang="tr-TR" dirty="0">
                <a:latin typeface="Consolas" panose="020B0609020204030204" pitchFamily="49" charset="0"/>
              </a:rPr>
              <a:t>(</a:t>
            </a:r>
            <a:r>
              <a:rPr lang="tr-TR" dirty="0">
                <a:highlight>
                  <a:srgbClr val="FFFF00"/>
                </a:highlight>
                <a:latin typeface="Consolas" panose="020B0609020204030204" pitchFamily="49" charset="0"/>
              </a:rPr>
              <a:t>fun2()</a:t>
            </a:r>
            <a:r>
              <a:rPr lang="tr-TR" dirty="0">
                <a:latin typeface="Consolas" panose="020B0609020204030204" pitchFamily="49" charset="0"/>
              </a:rPr>
              <a:t>) y;</a:t>
            </a:r>
          </a:p>
          <a:p>
            <a:pPr marL="0" lvl="0" indent="0" algn="l" rtl="0">
              <a:lnSpc>
                <a:spcPct val="100000"/>
              </a:lnSpc>
              <a:spcBef>
                <a:spcPts val="0"/>
              </a:spcBef>
              <a:spcAft>
                <a:spcPts val="0"/>
              </a:spcAft>
              <a:buSzPts val="1190"/>
              <a:buNone/>
            </a:pPr>
            <a:endParaRPr lang="tr-TR" dirty="0">
              <a:latin typeface="Consolas" panose="020B0609020204030204" pitchFamily="49" charset="0"/>
            </a:endParaRP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a:t>
            </a:r>
            <a:r>
              <a:rPr lang="tr-TR" dirty="0" err="1">
                <a:latin typeface="Consolas" panose="020B0609020204030204" pitchFamily="49" charset="0"/>
              </a:rPr>
              <a:t>typeid</a:t>
            </a:r>
            <a:r>
              <a:rPr lang="tr-TR" dirty="0">
                <a:latin typeface="Consolas" panose="020B0609020204030204" pitchFamily="49" charset="0"/>
              </a:rPr>
              <a:t>(x).name() &lt;&lt; </a:t>
            </a:r>
            <a:r>
              <a:rPr lang="tr-TR" dirty="0" err="1">
                <a:latin typeface="Consolas" panose="020B0609020204030204" pitchFamily="49" charset="0"/>
              </a:rPr>
              <a:t>endl</a:t>
            </a:r>
            <a:r>
              <a:rPr lang="tr-TR" dirty="0">
                <a:latin typeface="Consolas" panose="020B0609020204030204" pitchFamily="49" charset="0"/>
              </a:rPr>
              <a:t>; //i</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a:t>
            </a:r>
            <a:r>
              <a:rPr lang="tr-TR" dirty="0" err="1">
                <a:latin typeface="Consolas" panose="020B0609020204030204" pitchFamily="49" charset="0"/>
              </a:rPr>
              <a:t>typeid</a:t>
            </a:r>
            <a:r>
              <a:rPr lang="tr-TR" dirty="0">
                <a:latin typeface="Consolas" panose="020B0609020204030204" pitchFamily="49" charset="0"/>
              </a:rPr>
              <a:t>(y).name() &lt;&lt; </a:t>
            </a:r>
            <a:r>
              <a:rPr lang="tr-TR" dirty="0" err="1">
                <a:latin typeface="Consolas" panose="020B0609020204030204" pitchFamily="49" charset="0"/>
              </a:rPr>
              <a:t>endl</a:t>
            </a:r>
            <a:r>
              <a:rPr lang="tr-TR" dirty="0">
                <a:latin typeface="Consolas" panose="020B0609020204030204" pitchFamily="49" charset="0"/>
              </a:rPr>
              <a:t>; //c</a:t>
            </a:r>
          </a:p>
          <a:p>
            <a:pPr marL="0" lvl="0" indent="0" algn="l" rtl="0">
              <a:lnSpc>
                <a:spcPct val="100000"/>
              </a:lnSpc>
              <a:spcBef>
                <a:spcPts val="0"/>
              </a:spcBef>
              <a:spcAft>
                <a:spcPts val="0"/>
              </a:spcAft>
              <a:buSzPts val="1190"/>
              <a:buNone/>
            </a:pPr>
            <a:endParaRPr lang="tr-TR" dirty="0">
              <a:latin typeface="Consolas" panose="020B0609020204030204" pitchFamily="49" charset="0"/>
            </a:endParaRP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char</a:t>
            </a:r>
            <a:r>
              <a:rPr lang="tr-TR" dirty="0">
                <a:latin typeface="Consolas" panose="020B0609020204030204" pitchFamily="49" charset="0"/>
              </a:rPr>
              <a:t> a = 65;</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err="1">
                <a:solidFill>
                  <a:srgbClr val="0000CC"/>
                </a:solidFill>
                <a:latin typeface="Consolas" panose="020B0609020204030204" pitchFamily="49" charset="0"/>
              </a:rPr>
              <a:t>decltype</a:t>
            </a:r>
            <a:r>
              <a:rPr lang="tr-TR" dirty="0">
                <a:latin typeface="Consolas" panose="020B0609020204030204" pitchFamily="49" charset="0"/>
              </a:rPr>
              <a:t>(</a:t>
            </a:r>
            <a:r>
              <a:rPr lang="tr-TR" dirty="0">
                <a:highlight>
                  <a:srgbClr val="FFFF00"/>
                </a:highlight>
                <a:latin typeface="Consolas" panose="020B0609020204030204" pitchFamily="49" charset="0"/>
              </a:rPr>
              <a:t>a</a:t>
            </a:r>
            <a:r>
              <a:rPr lang="tr-TR" dirty="0">
                <a:latin typeface="Consolas" panose="020B0609020204030204" pitchFamily="49" charset="0"/>
              </a:rPr>
              <a:t>) b = a + 5;</a:t>
            </a:r>
          </a:p>
          <a:p>
            <a:pPr marL="0" lvl="0" indent="0" algn="l" rtl="0">
              <a:lnSpc>
                <a:spcPct val="100000"/>
              </a:lnSpc>
              <a:spcBef>
                <a:spcPts val="0"/>
              </a:spcBef>
              <a:spcAft>
                <a:spcPts val="0"/>
              </a:spcAft>
              <a:buSzPts val="1190"/>
              <a:buNone/>
            </a:pPr>
            <a:endParaRPr lang="tr-TR" dirty="0">
              <a:latin typeface="Consolas" panose="020B0609020204030204" pitchFamily="49" charset="0"/>
            </a:endParaRP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a:t>
            </a:r>
            <a:r>
              <a:rPr lang="tr-TR" dirty="0" err="1">
                <a:latin typeface="Consolas" panose="020B0609020204030204" pitchFamily="49" charset="0"/>
              </a:rPr>
              <a:t>typeid</a:t>
            </a:r>
            <a:r>
              <a:rPr lang="tr-TR" dirty="0">
                <a:latin typeface="Consolas" panose="020B0609020204030204" pitchFamily="49" charset="0"/>
              </a:rPr>
              <a:t>(b).name() &lt;&lt; </a:t>
            </a:r>
            <a:r>
              <a:rPr lang="tr-TR" dirty="0" err="1">
                <a:latin typeface="Consolas" panose="020B0609020204030204" pitchFamily="49" charset="0"/>
              </a:rPr>
              <a:t>endl</a:t>
            </a:r>
            <a:r>
              <a:rPr lang="tr-TR" dirty="0">
                <a:latin typeface="Consolas" panose="020B0609020204030204" pitchFamily="49" charset="0"/>
              </a:rPr>
              <a:t>; //c</a:t>
            </a:r>
          </a:p>
          <a:p>
            <a:pPr marL="0" lvl="0" indent="0" algn="l" rtl="0">
              <a:lnSpc>
                <a:spcPct val="100000"/>
              </a:lnSpc>
              <a:spcBef>
                <a:spcPts val="0"/>
              </a:spcBef>
              <a:spcAft>
                <a:spcPts val="0"/>
              </a:spcAft>
              <a:buSzPts val="1190"/>
              <a:buNone/>
            </a:pPr>
            <a:r>
              <a:rPr lang="tr-TR" dirty="0">
                <a:latin typeface="Consolas" panose="020B0609020204030204" pitchFamily="49" charset="0"/>
              </a:rPr>
              <a:t>}</a:t>
            </a:r>
          </a:p>
          <a:p>
            <a:pPr marL="0" lvl="0" indent="0" algn="l" rtl="0">
              <a:lnSpc>
                <a:spcPct val="100000"/>
              </a:lnSpc>
              <a:spcBef>
                <a:spcPts val="0"/>
              </a:spcBef>
              <a:spcAft>
                <a:spcPts val="0"/>
              </a:spcAft>
              <a:buSzPts val="1190"/>
              <a:buNone/>
            </a:pPr>
            <a:endParaRPr lang="tr-TR" dirty="0">
              <a:latin typeface="Consolas" panose="020B0609020204030204" pitchFamily="49" charset="0"/>
            </a:endParaRPr>
          </a:p>
        </p:txBody>
      </p:sp>
      <p:sp>
        <p:nvSpPr>
          <p:cNvPr id="148" name="Google Shape;148;p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2400" dirty="0"/>
              <a:t>C++ dilinde </a:t>
            </a:r>
            <a:r>
              <a:rPr lang="tr-TR" sz="2400" dirty="0">
                <a:latin typeface="Consolas" panose="020B0609020204030204" pitchFamily="49" charset="0"/>
              </a:rPr>
              <a:t>auto</a:t>
            </a:r>
            <a:r>
              <a:rPr lang="tr-TR" sz="2400" dirty="0"/>
              <a:t> anahtar sözcüğü belirli bir tipe sahip bir </a:t>
            </a:r>
            <a:r>
              <a:rPr lang="tr-TR" sz="2400" b="1" dirty="0"/>
              <a:t>değişken bildirimine olanak tanırken</a:t>
            </a:r>
            <a:r>
              <a:rPr lang="tr-TR" sz="2400" dirty="0"/>
              <a:t>, </a:t>
            </a:r>
            <a:r>
              <a:rPr lang="tr-TR" sz="2400" dirty="0" err="1">
                <a:latin typeface="Consolas" panose="020B0609020204030204" pitchFamily="49" charset="0"/>
              </a:rPr>
              <a:t>decltype</a:t>
            </a:r>
            <a:r>
              <a:rPr lang="tr-TR" sz="2400" dirty="0"/>
              <a:t> </a:t>
            </a:r>
            <a:r>
              <a:rPr lang="tr-TR" sz="2400" b="1" dirty="0"/>
              <a:t>İFADEDEN tip çıkarmanıza olanak tanır</a:t>
            </a:r>
            <a:r>
              <a:rPr lang="tr-TR" sz="2400" dirty="0"/>
              <a:t>; dolayısıyla </a:t>
            </a:r>
            <a:r>
              <a:rPr lang="tr-TR" sz="2400" dirty="0" err="1">
                <a:latin typeface="Consolas" panose="020B0609020204030204" pitchFamily="49" charset="0"/>
              </a:rPr>
              <a:t>decltype</a:t>
            </a:r>
            <a:r>
              <a:rPr lang="tr-TR" sz="2400" dirty="0"/>
              <a:t>, geçirilen ifadenin tipini değerlendiren bir tip işlecidir (</a:t>
            </a:r>
            <a:r>
              <a:rPr lang="tr-TR" sz="2400" dirty="0" err="1">
                <a:latin typeface="Consolas" panose="020B0609020204030204" pitchFamily="49" charset="0"/>
              </a:rPr>
              <a:t>decltype</a:t>
            </a:r>
            <a:r>
              <a:rPr lang="tr-TR" sz="2400" dirty="0"/>
              <a:t> operator).</a:t>
            </a:r>
            <a:endParaRPr sz="2000" dirty="0"/>
          </a:p>
        </p:txBody>
      </p:sp>
    </p:spTree>
    <p:extLst>
      <p:ext uri="{BB962C8B-B14F-4D97-AF65-F5344CB8AC3E}">
        <p14:creationId xmlns:p14="http://schemas.microsoft.com/office/powerpoint/2010/main" val="853232352"/>
      </p:ext>
    </p:extLst>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2833</Words>
  <Application>Microsoft Office PowerPoint</Application>
  <PresentationFormat>Geniş ekran</PresentationFormat>
  <Paragraphs>311</Paragraphs>
  <Slides>17</Slides>
  <Notes>17</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17</vt:i4>
      </vt:variant>
    </vt:vector>
  </HeadingPairs>
  <TitlesOfParts>
    <vt:vector size="24" baseType="lpstr">
      <vt:lpstr>Arial</vt:lpstr>
      <vt:lpstr>Calibri</vt:lpstr>
      <vt:lpstr>Cambria</vt:lpstr>
      <vt:lpstr>Consolas</vt:lpstr>
      <vt:lpstr>JetBrains Mono</vt:lpstr>
      <vt:lpstr>Noto Sans Symbols</vt:lpstr>
      <vt:lpstr>Wood Type</vt:lpstr>
      <vt:lpstr>C++ DİLİ İLE NESNE YÖNELİMLİ PROGRAMLAMA</vt:lpstr>
      <vt:lpstr>yapısal (structural) programlama nedir?</vt:lpstr>
      <vt:lpstr>C++ DİLİ C DİLİ ÜZERİNE EKLENTİ YAPILARAK GELİŞTİRİLMİŞTİR</vt:lpstr>
      <vt:lpstr>OTOMATIK TIP DÖNÜŞÜMLERİ (IMPLICIT TYPE CASTING)</vt:lpstr>
      <vt:lpstr>BILINÇLI TIP DÖNÜŞÜMLERİ (EXPLICIT TYPE CASTING)</vt:lpstr>
      <vt:lpstr>TIP DÖNÜŞÜMÜ</vt:lpstr>
      <vt:lpstr>TİP ÇIKARIMI</vt:lpstr>
      <vt:lpstr>TİP ÇIKARIMI</vt:lpstr>
      <vt:lpstr>TİP ÇIKARIMI</vt:lpstr>
      <vt:lpstr>LAMDA (LAMBDA) İFADELERİ</vt:lpstr>
      <vt:lpstr>LAMDA (LAMBDA) İFADELERİ</vt:lpstr>
      <vt:lpstr>Lamda Dönüş Tipleri</vt:lpstr>
      <vt:lpstr>Lamda Örneği</vt:lpstr>
      <vt:lpstr>Lamda İfadeleriyle Yakalanan Nesneler</vt:lpstr>
      <vt:lpstr>Explicit Sıfatı</vt:lpstr>
      <vt:lpstr>Explicit Sıfatı</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DILI ILE  YAPISAL PROGRAMLAMA</dc:title>
  <dc:creator>İlhan ÖZKAN</dc:creator>
  <cp:lastModifiedBy>İlhan ÖZKAN</cp:lastModifiedBy>
  <cp:revision>8</cp:revision>
  <dcterms:created xsi:type="dcterms:W3CDTF">2020-05-21T06:51:03Z</dcterms:created>
  <dcterms:modified xsi:type="dcterms:W3CDTF">2025-04-21T07:45:58Z</dcterms:modified>
</cp:coreProperties>
</file>