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52"/>
  </p:notesMasterIdLst>
  <p:sldIdLst>
    <p:sldId id="256" r:id="rId2"/>
    <p:sldId id="376" r:id="rId3"/>
    <p:sldId id="355" r:id="rId4"/>
    <p:sldId id="301" r:id="rId5"/>
    <p:sldId id="307" r:id="rId6"/>
    <p:sldId id="303" r:id="rId7"/>
    <p:sldId id="331" r:id="rId8"/>
    <p:sldId id="332" r:id="rId9"/>
    <p:sldId id="333" r:id="rId10"/>
    <p:sldId id="335" r:id="rId11"/>
    <p:sldId id="338" r:id="rId12"/>
    <p:sldId id="337" r:id="rId13"/>
    <p:sldId id="336" r:id="rId14"/>
    <p:sldId id="340" r:id="rId15"/>
    <p:sldId id="339" r:id="rId16"/>
    <p:sldId id="341" r:id="rId17"/>
    <p:sldId id="343" r:id="rId18"/>
    <p:sldId id="351" r:id="rId19"/>
    <p:sldId id="345" r:id="rId20"/>
    <p:sldId id="346" r:id="rId21"/>
    <p:sldId id="352" r:id="rId22"/>
    <p:sldId id="367" r:id="rId23"/>
    <p:sldId id="349" r:id="rId24"/>
    <p:sldId id="350" r:id="rId25"/>
    <p:sldId id="370" r:id="rId26"/>
    <p:sldId id="353" r:id="rId27"/>
    <p:sldId id="354" r:id="rId28"/>
    <p:sldId id="377" r:id="rId29"/>
    <p:sldId id="378" r:id="rId30"/>
    <p:sldId id="356" r:id="rId31"/>
    <p:sldId id="379" r:id="rId32"/>
    <p:sldId id="357" r:id="rId33"/>
    <p:sldId id="380" r:id="rId34"/>
    <p:sldId id="381" r:id="rId35"/>
    <p:sldId id="382" r:id="rId36"/>
    <p:sldId id="383" r:id="rId37"/>
    <p:sldId id="365" r:id="rId38"/>
    <p:sldId id="384" r:id="rId39"/>
    <p:sldId id="385" r:id="rId40"/>
    <p:sldId id="361" r:id="rId41"/>
    <p:sldId id="362" r:id="rId42"/>
    <p:sldId id="363" r:id="rId43"/>
    <p:sldId id="368" r:id="rId44"/>
    <p:sldId id="366" r:id="rId45"/>
    <p:sldId id="364" r:id="rId46"/>
    <p:sldId id="371" r:id="rId47"/>
    <p:sldId id="386" r:id="rId48"/>
    <p:sldId id="387" r:id="rId49"/>
    <p:sldId id="373" r:id="rId50"/>
    <p:sldId id="271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00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0273" autoAdjust="0"/>
  </p:normalViewPr>
  <p:slideViewPr>
    <p:cSldViewPr snapToGrid="0">
      <p:cViewPr varScale="1">
        <p:scale>
          <a:sx n="81" d="100"/>
          <a:sy n="81" d="100"/>
        </p:scale>
        <p:origin x="12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50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19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0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71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1" i="1" dirty="0">
                <a:solidFill>
                  <a:srgbClr val="0070C0"/>
                </a:solidFill>
                <a:highlight>
                  <a:srgbClr val="FFFF00"/>
                </a:highlight>
              </a:rPr>
              <a:t>mantıksal olarak 5 satır </a:t>
            </a:r>
            <a:r>
              <a:rPr lang="tr-TR" sz="1200" b="1" i="1" dirty="0">
                <a:highlight>
                  <a:srgbClr val="FFFF00"/>
                </a:highlight>
              </a:rPr>
              <a:t>(</a:t>
            </a:r>
            <a:r>
              <a:rPr lang="tr-TR" sz="1200" b="1" i="1" dirty="0" err="1">
                <a:solidFill>
                  <a:srgbClr val="C00000"/>
                </a:solidFill>
                <a:highlight>
                  <a:srgbClr val="FFFF00"/>
                </a:highlight>
              </a:rPr>
              <a:t>logical</a:t>
            </a:r>
            <a:r>
              <a:rPr lang="tr-TR" sz="1200" b="1" i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tr-TR" sz="1200" b="1" i="1" dirty="0" err="1">
                <a:solidFill>
                  <a:srgbClr val="C00000"/>
                </a:solidFill>
                <a:highlight>
                  <a:srgbClr val="FFFF00"/>
                </a:highlight>
              </a:rPr>
              <a:t>sequences-statements</a:t>
            </a:r>
            <a:r>
              <a:rPr lang="tr-TR" sz="1200" b="1" i="1" dirty="0">
                <a:highlight>
                  <a:srgbClr val="FFFF00"/>
                </a:highlight>
              </a:rPr>
              <a:t>), </a:t>
            </a:r>
            <a:br>
              <a:rPr lang="tr-TR" sz="1200" b="1" i="1" dirty="0">
                <a:highlight>
                  <a:srgbClr val="FFFF00"/>
                </a:highlight>
              </a:rPr>
            </a:br>
            <a:r>
              <a:rPr lang="tr-TR" sz="1200" b="1" i="1" dirty="0">
                <a:highlight>
                  <a:srgbClr val="FFFF00"/>
                </a:highlight>
              </a:rPr>
              <a:t>ancak </a:t>
            </a:r>
            <a:r>
              <a:rPr lang="tr-TR" sz="1200" b="1" i="1" dirty="0">
                <a:solidFill>
                  <a:srgbClr val="0070C0"/>
                </a:solidFill>
                <a:highlight>
                  <a:srgbClr val="FFFF00"/>
                </a:highlight>
              </a:rPr>
              <a:t>fiziksel olarak 40 satırdır </a:t>
            </a:r>
            <a:r>
              <a:rPr lang="tr-TR" sz="1200" b="1" i="1" dirty="0">
                <a:highlight>
                  <a:srgbClr val="FFFF00"/>
                </a:highlight>
              </a:rPr>
              <a:t>(</a:t>
            </a:r>
            <a:r>
              <a:rPr lang="tr-TR" sz="1200" b="1" i="1" dirty="0" err="1">
                <a:solidFill>
                  <a:srgbClr val="C00000"/>
                </a:solidFill>
                <a:highlight>
                  <a:srgbClr val="FFFF00"/>
                </a:highlight>
              </a:rPr>
              <a:t>physical</a:t>
            </a:r>
            <a:r>
              <a:rPr lang="tr-TR" sz="1200" b="1" i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tr-TR" sz="1200" b="1" i="1" dirty="0" err="1">
                <a:solidFill>
                  <a:srgbClr val="C00000"/>
                </a:solidFill>
                <a:highlight>
                  <a:srgbClr val="FFFF00"/>
                </a:highlight>
              </a:rPr>
              <a:t>sequences</a:t>
            </a:r>
            <a:r>
              <a:rPr lang="tr-TR" sz="1200" b="1" i="1" dirty="0">
                <a:highlight>
                  <a:srgbClr val="FFFF00"/>
                </a:highlight>
              </a:rPr>
              <a:t>).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9731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Burada döngünün gövdesi olan komut, i değişkeninin 1'den 10'a kadar olan değerleri için 10 kere tekrar edilir. </a:t>
            </a:r>
          </a:p>
          <a:p>
            <a:r>
              <a:rPr lang="tr-TR" dirty="0"/>
              <a:t>Döngü içine ilk girildiğinde i değişkenin değeri 1, ikinci girildiğinde 2 ve en son girildiğinde ise 10 olacaktır.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153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Burada döngünün gövdesi olan komut, i değişkeninin 1'den 10'a kadar olan değerleri için 10 kere tekrar edilir. </a:t>
            </a:r>
          </a:p>
          <a:p>
            <a:r>
              <a:rPr lang="tr-TR" dirty="0"/>
              <a:t>Döngü içine ilk girildiğinde i değişkenin değeri 1, ikinci girildiğinde 2 ve en son girildiğinde ise 10 olacaktır.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0565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9648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709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4/14/2025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C++ dili </a:t>
            </a:r>
            <a:r>
              <a:rPr lang="tr-TR" sz="8000"/>
              <a:t>ile  NESNE YÖNELİMLİ </a:t>
            </a:r>
            <a:r>
              <a:rPr lang="tr-TR" sz="8000" dirty="0"/>
              <a:t>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SAYAÇ KONTROLÜ şablonu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6232A-C2CD-4B80-960A-C031725D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2400" dirty="0"/>
              <a:t>BAŞLA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 </a:t>
            </a:r>
            <a:r>
              <a:rPr lang="tr-TR" sz="2400" b="1" dirty="0" err="1">
                <a:solidFill>
                  <a:srgbClr val="0000FF"/>
                </a:solidFill>
              </a:rPr>
              <a:t>Sayac</a:t>
            </a:r>
            <a:r>
              <a:rPr lang="tr-TR" sz="2400" b="1" dirty="0">
                <a:solidFill>
                  <a:srgbClr val="0000FF"/>
                </a:solidFill>
              </a:rPr>
              <a:t>=&lt;başlangıç değeri&gt;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&lt;tekrarlanacak talimat1&gt;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&lt;tekrarlanacak talimat2&gt;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&lt;tekrarlanacak talimat3&gt;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&lt;tekrarlanacak talimat4&gt;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&lt;tekrarlanacak </a:t>
            </a:r>
            <a:r>
              <a:rPr lang="tr-TR" sz="2400" dirty="0" err="1"/>
              <a:t>talimatN</a:t>
            </a:r>
            <a:r>
              <a:rPr lang="tr-TR" sz="2400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b="1" dirty="0" err="1">
                <a:solidFill>
                  <a:srgbClr val="FF0000"/>
                </a:solidFill>
              </a:rPr>
              <a:t>Sayac</a:t>
            </a:r>
            <a:r>
              <a:rPr lang="tr-TR" sz="2400" b="1" dirty="0">
                <a:solidFill>
                  <a:srgbClr val="FF0000"/>
                </a:solidFill>
              </a:rPr>
              <a:t>=</a:t>
            </a:r>
            <a:r>
              <a:rPr lang="tr-TR" sz="2400" b="1" dirty="0" err="1">
                <a:solidFill>
                  <a:srgbClr val="FF0000"/>
                </a:solidFill>
              </a:rPr>
              <a:t>Sayac</a:t>
            </a:r>
            <a:r>
              <a:rPr lang="tr-TR" sz="2400" b="1" dirty="0">
                <a:solidFill>
                  <a:srgbClr val="FF0000"/>
                </a:solidFill>
              </a:rPr>
              <a:t> + | - &lt;artma ya da azalma miktarı&gt;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>
                <a:solidFill>
                  <a:srgbClr val="0000FF"/>
                </a:solidFill>
              </a:rPr>
              <a:t>EĞER sayaç &gt; | &lt; | &gt;= | &lt;= | = &lt;bitiş değeri&gt; İSE </a:t>
            </a:r>
            <a:br>
              <a:rPr lang="tr-TR" sz="2400" dirty="0">
                <a:solidFill>
                  <a:srgbClr val="0000FF"/>
                </a:solidFill>
              </a:rPr>
            </a:br>
            <a:r>
              <a:rPr lang="tr-TR" sz="2400" dirty="0">
                <a:solidFill>
                  <a:srgbClr val="0000FF"/>
                </a:solidFill>
              </a:rPr>
              <a:t>        GİT </a:t>
            </a:r>
            <a:r>
              <a:rPr lang="tr-TR" sz="2400" dirty="0">
                <a:solidFill>
                  <a:srgbClr val="0000FF"/>
                </a:solidFill>
                <a:highlight>
                  <a:srgbClr val="FFFF00"/>
                </a:highlight>
              </a:rPr>
              <a:t>ADIM 3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DUR</a:t>
            </a:r>
          </a:p>
          <a:p>
            <a:pPr marL="0" indent="0">
              <a:buNone/>
            </a:pPr>
            <a:endParaRPr lang="tr-TR" sz="2400" dirty="0"/>
          </a:p>
          <a:p>
            <a:endParaRPr lang="tr-TR" sz="2400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9BF57F0-A831-48C4-823C-02E8139FF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tr-TR" sz="2400" b="1" dirty="0"/>
              <a:t>Sayaç </a:t>
            </a:r>
            <a:r>
              <a:rPr lang="tr-TR" sz="2400" b="1" dirty="0">
                <a:highlight>
                  <a:srgbClr val="FFFF00"/>
                </a:highlight>
              </a:rPr>
              <a:t>başlangıç değeri </a:t>
            </a:r>
            <a:r>
              <a:rPr lang="tr-TR" sz="2400" b="1" u="sng" dirty="0"/>
              <a:t>döngüye girmeden </a:t>
            </a:r>
            <a:r>
              <a:rPr lang="tr-TR" sz="2400" b="1" dirty="0"/>
              <a:t>verilir</a:t>
            </a:r>
          </a:p>
          <a:p>
            <a:pPr marL="457200" indent="-457200">
              <a:buFont typeface="+mj-lt"/>
              <a:buAutoNum type="alphaUcPeriod"/>
            </a:pPr>
            <a:r>
              <a:rPr lang="tr-TR" sz="2400" b="1" dirty="0"/>
              <a:t>Döngü içinde </a:t>
            </a:r>
            <a:r>
              <a:rPr lang="tr-TR" sz="2400" b="1" u="sng" dirty="0"/>
              <a:t>sayaç güncellenir.</a:t>
            </a:r>
          </a:p>
          <a:p>
            <a:pPr marL="457200" indent="-457200">
              <a:buFont typeface="+mj-lt"/>
              <a:buAutoNum type="alphaUcPeriod"/>
            </a:pPr>
            <a:r>
              <a:rPr lang="tr-TR" sz="2400" b="1" dirty="0"/>
              <a:t>döngü içerisinde şart kontrol edilir; </a:t>
            </a:r>
            <a:r>
              <a:rPr lang="tr-TR" sz="2400" b="1" dirty="0">
                <a:highlight>
                  <a:srgbClr val="FFFF00"/>
                </a:highlight>
              </a:rPr>
              <a:t>istenilen sınır değere ulaşılmamış ise </a:t>
            </a:r>
            <a:r>
              <a:rPr lang="tr-TR" sz="2400" b="1" dirty="0"/>
              <a:t>döngüye başlanan ifadeye giden </a:t>
            </a:r>
            <a:r>
              <a:rPr lang="tr-TR" sz="2400" b="1" u="sng" dirty="0"/>
              <a:t>GİT komutu verilir</a:t>
            </a:r>
            <a:r>
              <a:rPr lang="tr-T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554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SAYAÇ KONTROLÜ Akış Diyagramı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9BF57F0-A831-48C4-823C-02E8139FF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tr-TR" sz="2000" dirty="0"/>
              <a:t>C dilinde, 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tr-TR" sz="2000" dirty="0"/>
              <a:t>Döngü kodunun başındaki </a:t>
            </a:r>
            <a:r>
              <a:rPr lang="tr-TR" sz="2000" dirty="0">
                <a:solidFill>
                  <a:srgbClr val="0070C0"/>
                </a:solidFill>
              </a:rPr>
              <a:t>talimatın</a:t>
            </a:r>
            <a:r>
              <a:rPr lang="tr-TR" sz="2000" dirty="0"/>
              <a:t> (</a:t>
            </a:r>
            <a:r>
              <a:rPr lang="tr-TR" sz="2000" dirty="0">
                <a:solidFill>
                  <a:srgbClr val="FF0000"/>
                </a:solidFill>
              </a:rPr>
              <a:t>statement</a:t>
            </a:r>
            <a:r>
              <a:rPr lang="tr-TR" sz="2000" dirty="0"/>
              <a:t>) üzerine bir </a:t>
            </a:r>
            <a:r>
              <a:rPr lang="tr-TR" sz="2000" dirty="0">
                <a:solidFill>
                  <a:srgbClr val="0070C0"/>
                </a:solidFill>
              </a:rPr>
              <a:t>etiket</a:t>
            </a:r>
            <a:r>
              <a:rPr lang="tr-TR" sz="2000" dirty="0"/>
              <a:t> (</a:t>
            </a:r>
            <a:r>
              <a:rPr lang="tr-TR" sz="2000" dirty="0" err="1">
                <a:solidFill>
                  <a:srgbClr val="C00000"/>
                </a:solidFill>
              </a:rPr>
              <a:t>label</a:t>
            </a:r>
            <a:r>
              <a:rPr lang="tr-TR" sz="2000" dirty="0"/>
              <a:t>) konulur.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tr-TR" sz="2000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tr-TR" sz="2000" dirty="0"/>
              <a:t>Etiketli yere gitmek için </a:t>
            </a:r>
            <a:r>
              <a:rPr lang="tr-TR" sz="2000" b="1" dirty="0" err="1">
                <a:latin typeface="Consolas" panose="020B0609020204030204" pitchFamily="49" charset="0"/>
              </a:rPr>
              <a:t>goto</a:t>
            </a:r>
            <a:r>
              <a:rPr lang="tr-TR" sz="2000" dirty="0"/>
              <a:t> saklı kelimesi kullanılır.</a:t>
            </a:r>
          </a:p>
          <a:p>
            <a:pPr algn="ctr"/>
            <a:endParaRPr lang="tr-TR" sz="2000" b="1" dirty="0"/>
          </a:p>
        </p:txBody>
      </p:sp>
      <p:sp>
        <p:nvSpPr>
          <p:cNvPr id="21" name="Akış Çizelgesi: Karar 20">
            <a:extLst>
              <a:ext uri="{FF2B5EF4-FFF2-40B4-BE49-F238E27FC236}">
                <a16:creationId xmlns:a16="http://schemas.microsoft.com/office/drawing/2014/main" id="{5A1E9E22-186B-486A-8124-5349D1BA33A4}"/>
              </a:ext>
            </a:extLst>
          </p:cNvPr>
          <p:cNvSpPr/>
          <p:nvPr/>
        </p:nvSpPr>
        <p:spPr>
          <a:xfrm>
            <a:off x="3037741" y="3236900"/>
            <a:ext cx="2138074" cy="1184420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 İstenilen Değere Ulaştı mı?</a:t>
            </a:r>
          </a:p>
        </p:txBody>
      </p: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7ECC4084-4EAD-44B9-B5EB-BAD51165891A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>
          <a:xfrm>
            <a:off x="2646489" y="1233262"/>
            <a:ext cx="2" cy="223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FE8E14AC-9512-4580-9F6C-0BC3E9B6931D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flipH="1">
            <a:off x="4106777" y="4421320"/>
            <a:ext cx="1" cy="273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D2CC2FF6-3243-4B31-9311-CF8C7C4F7C71}"/>
              </a:ext>
            </a:extLst>
          </p:cNvPr>
          <p:cNvSpPr txBox="1"/>
          <p:nvPr/>
        </p:nvSpPr>
        <p:spPr>
          <a:xfrm>
            <a:off x="5102648" y="3846671"/>
            <a:ext cx="667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Hayır</a:t>
            </a:r>
          </a:p>
        </p:txBody>
      </p:sp>
      <p:cxnSp>
        <p:nvCxnSpPr>
          <p:cNvPr id="27" name="Bağlayıcı: Dirsek 26">
            <a:extLst>
              <a:ext uri="{FF2B5EF4-FFF2-40B4-BE49-F238E27FC236}">
                <a16:creationId xmlns:a16="http://schemas.microsoft.com/office/drawing/2014/main" id="{518B9401-9D1C-4CA8-B204-7299AE68D64D}"/>
              </a:ext>
            </a:extLst>
          </p:cNvPr>
          <p:cNvCxnSpPr>
            <a:cxnSpLocks/>
            <a:stCxn id="21" idx="3"/>
            <a:endCxn id="29" idx="0"/>
          </p:cNvCxnSpPr>
          <p:nvPr/>
        </p:nvCxnSpPr>
        <p:spPr>
          <a:xfrm flipH="1" flipV="1">
            <a:off x="4106779" y="2048341"/>
            <a:ext cx="1069036" cy="1780769"/>
          </a:xfrm>
          <a:prstGeom prst="bentConnector4">
            <a:avLst>
              <a:gd name="adj1" fmla="val -21384"/>
              <a:gd name="adj2" fmla="val 112837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kış Çizelgesi: İşlem 27">
            <a:extLst>
              <a:ext uri="{FF2B5EF4-FFF2-40B4-BE49-F238E27FC236}">
                <a16:creationId xmlns:a16="http://schemas.microsoft.com/office/drawing/2014/main" id="{C4ED979C-3AE8-428E-8621-03526AE026C1}"/>
              </a:ext>
            </a:extLst>
          </p:cNvPr>
          <p:cNvSpPr/>
          <p:nvPr/>
        </p:nvSpPr>
        <p:spPr>
          <a:xfrm>
            <a:off x="1650620" y="1457212"/>
            <a:ext cx="1991741" cy="47569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Sayaca başlangıç değeri verme</a:t>
            </a:r>
          </a:p>
        </p:txBody>
      </p:sp>
      <p:sp>
        <p:nvSpPr>
          <p:cNvPr id="29" name="Akış Çizelgesi: İşlem 28">
            <a:extLst>
              <a:ext uri="{FF2B5EF4-FFF2-40B4-BE49-F238E27FC236}">
                <a16:creationId xmlns:a16="http://schemas.microsoft.com/office/drawing/2014/main" id="{1C408020-55C9-4A9D-9B30-E20FB21B9AE1}"/>
              </a:ext>
            </a:extLst>
          </p:cNvPr>
          <p:cNvSpPr/>
          <p:nvPr/>
        </p:nvSpPr>
        <p:spPr>
          <a:xfrm>
            <a:off x="3110908" y="2048341"/>
            <a:ext cx="1991741" cy="47570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Döngü Kodu</a:t>
            </a:r>
          </a:p>
          <a:p>
            <a:pPr algn="ctr"/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loop code</a:t>
            </a:r>
          </a:p>
        </p:txBody>
      </p:sp>
      <p:sp>
        <p:nvSpPr>
          <p:cNvPr id="32" name="Akış Çizelgesi: İşlem 31">
            <a:extLst>
              <a:ext uri="{FF2B5EF4-FFF2-40B4-BE49-F238E27FC236}">
                <a16:creationId xmlns:a16="http://schemas.microsoft.com/office/drawing/2014/main" id="{609C87B4-592A-45C7-8BF7-FCF8EA05924E}"/>
              </a:ext>
            </a:extLst>
          </p:cNvPr>
          <p:cNvSpPr/>
          <p:nvPr/>
        </p:nvSpPr>
        <p:spPr>
          <a:xfrm>
            <a:off x="3110906" y="2745712"/>
            <a:ext cx="1991742" cy="29657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 Güncelleme</a:t>
            </a:r>
          </a:p>
        </p:txBody>
      </p: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0763618A-6273-4037-8766-F9A3FC36809D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flipH="1">
            <a:off x="4106777" y="2524041"/>
            <a:ext cx="2" cy="221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EA880DC9-C56E-4593-A729-C4F973775CFE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>
            <a:off x="4106777" y="3042291"/>
            <a:ext cx="1" cy="194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13">
            <a:extLst>
              <a:ext uri="{FF2B5EF4-FFF2-40B4-BE49-F238E27FC236}">
                <a16:creationId xmlns:a16="http://schemas.microsoft.com/office/drawing/2014/main" id="{937B660F-31DE-4EF1-85D5-6F77A43B2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489" y="945262"/>
            <a:ext cx="288000" cy="288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A</a:t>
            </a:r>
          </a:p>
        </p:txBody>
      </p:sp>
      <p:sp>
        <p:nvSpPr>
          <p:cNvPr id="37" name="AutoShape 13">
            <a:extLst>
              <a:ext uri="{FF2B5EF4-FFF2-40B4-BE49-F238E27FC236}">
                <a16:creationId xmlns:a16="http://schemas.microsoft.com/office/drawing/2014/main" id="{6F92E7E9-CCC0-46A8-91BF-484FE0861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777" y="4694548"/>
            <a:ext cx="288000" cy="288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B</a:t>
            </a:r>
          </a:p>
        </p:txBody>
      </p:sp>
      <p:cxnSp>
        <p:nvCxnSpPr>
          <p:cNvPr id="38" name="Bağlayıcı: Dirsek 37">
            <a:extLst>
              <a:ext uri="{FF2B5EF4-FFF2-40B4-BE49-F238E27FC236}">
                <a16:creationId xmlns:a16="http://schemas.microsoft.com/office/drawing/2014/main" id="{6A9412B0-6A8D-4B55-A805-C5C3B1EFCC36}"/>
              </a:ext>
            </a:extLst>
          </p:cNvPr>
          <p:cNvCxnSpPr>
            <a:stCxn id="28" idx="2"/>
            <a:endCxn id="29" idx="1"/>
          </p:cNvCxnSpPr>
          <p:nvPr/>
        </p:nvCxnSpPr>
        <p:spPr>
          <a:xfrm rot="16200000" flipH="1">
            <a:off x="2702059" y="1877342"/>
            <a:ext cx="353280" cy="46441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47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85FC2FCE-B639-4580-9D57-8391841D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SAYAÇ KONTROLÜ ÇALIŞMASI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7DB27774-BB8E-4CF7-AE20-420B3F037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Programcı adını ekrana 10 kere yazan algoritmayı ve akış diyagramını yapınız.</a:t>
            </a:r>
          </a:p>
          <a:p>
            <a:r>
              <a:rPr lang="tr-TR" sz="2800" dirty="0">
                <a:highlight>
                  <a:srgbClr val="FFFF00"/>
                </a:highlight>
              </a:rPr>
              <a:t>C dilinde sayaçlar genellikle sıfırdan başlatılır.</a:t>
            </a:r>
          </a:p>
        </p:txBody>
      </p:sp>
      <p:sp>
        <p:nvSpPr>
          <p:cNvPr id="24" name="Akış Çizelgesi: Karar 23">
            <a:extLst>
              <a:ext uri="{FF2B5EF4-FFF2-40B4-BE49-F238E27FC236}">
                <a16:creationId xmlns:a16="http://schemas.microsoft.com/office/drawing/2014/main" id="{FB70556C-E093-4463-A8CD-B0BB203401B5}"/>
              </a:ext>
            </a:extLst>
          </p:cNvPr>
          <p:cNvSpPr/>
          <p:nvPr/>
        </p:nvSpPr>
        <p:spPr>
          <a:xfrm>
            <a:off x="3377898" y="3789392"/>
            <a:ext cx="1763024" cy="455960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Sayaç&lt;10</a:t>
            </a:r>
          </a:p>
        </p:txBody>
      </p: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1BE0F65C-9B01-4DF9-A272-CEB0657FFFB7}"/>
              </a:ext>
            </a:extLst>
          </p:cNvPr>
          <p:cNvCxnSpPr>
            <a:cxnSpLocks/>
            <a:stCxn id="37" idx="2"/>
            <a:endCxn id="29" idx="0"/>
          </p:cNvCxnSpPr>
          <p:nvPr/>
        </p:nvCxnSpPr>
        <p:spPr>
          <a:xfrm>
            <a:off x="2799122" y="1253434"/>
            <a:ext cx="2" cy="223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221F7308-04FB-4059-8888-2D80E80C1CB3}"/>
              </a:ext>
            </a:extLst>
          </p:cNvPr>
          <p:cNvCxnSpPr>
            <a:cxnSpLocks/>
            <a:stCxn id="24" idx="2"/>
            <a:endCxn id="38" idx="0"/>
          </p:cNvCxnSpPr>
          <p:nvPr/>
        </p:nvCxnSpPr>
        <p:spPr>
          <a:xfrm>
            <a:off x="4259410" y="4245352"/>
            <a:ext cx="21375" cy="11178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4601E221-6696-49E2-A92A-A8A5CEB5D387}"/>
              </a:ext>
            </a:extLst>
          </p:cNvPr>
          <p:cNvSpPr txBox="1"/>
          <p:nvPr/>
        </p:nvSpPr>
        <p:spPr>
          <a:xfrm>
            <a:off x="5091281" y="4017372"/>
            <a:ext cx="667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Evet</a:t>
            </a:r>
          </a:p>
        </p:txBody>
      </p:sp>
      <p:cxnSp>
        <p:nvCxnSpPr>
          <p:cNvPr id="28" name="Bağlayıcı: Dirsek 27">
            <a:extLst>
              <a:ext uri="{FF2B5EF4-FFF2-40B4-BE49-F238E27FC236}">
                <a16:creationId xmlns:a16="http://schemas.microsoft.com/office/drawing/2014/main" id="{5FBEC466-FB40-4B3A-987D-06F23EA4BD21}"/>
              </a:ext>
            </a:extLst>
          </p:cNvPr>
          <p:cNvCxnSpPr>
            <a:cxnSpLocks/>
            <a:stCxn id="24" idx="3"/>
            <a:endCxn id="41" idx="0"/>
          </p:cNvCxnSpPr>
          <p:nvPr/>
        </p:nvCxnSpPr>
        <p:spPr>
          <a:xfrm flipH="1" flipV="1">
            <a:off x="4270097" y="2442524"/>
            <a:ext cx="870825" cy="1574848"/>
          </a:xfrm>
          <a:prstGeom prst="bentConnector4">
            <a:avLst>
              <a:gd name="adj1" fmla="val -40610"/>
              <a:gd name="adj2" fmla="val 11451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kış Çizelgesi: İşlem 28">
            <a:extLst>
              <a:ext uri="{FF2B5EF4-FFF2-40B4-BE49-F238E27FC236}">
                <a16:creationId xmlns:a16="http://schemas.microsoft.com/office/drawing/2014/main" id="{56EFC851-EEEB-4F02-82B3-E84F6C6518CC}"/>
              </a:ext>
            </a:extLst>
          </p:cNvPr>
          <p:cNvSpPr/>
          <p:nvPr/>
        </p:nvSpPr>
        <p:spPr>
          <a:xfrm>
            <a:off x="1803253" y="1477385"/>
            <a:ext cx="1991741" cy="47569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Sayaç=0</a:t>
            </a:r>
          </a:p>
        </p:txBody>
      </p:sp>
      <p:sp>
        <p:nvSpPr>
          <p:cNvPr id="31" name="Akış Çizelgesi: İşlem 30">
            <a:extLst>
              <a:ext uri="{FF2B5EF4-FFF2-40B4-BE49-F238E27FC236}">
                <a16:creationId xmlns:a16="http://schemas.microsoft.com/office/drawing/2014/main" id="{2DFC71E4-1802-4768-8B8C-EA4504E6E9ED}"/>
              </a:ext>
            </a:extLst>
          </p:cNvPr>
          <p:cNvSpPr/>
          <p:nvPr/>
        </p:nvSpPr>
        <p:spPr>
          <a:xfrm>
            <a:off x="3260360" y="3248580"/>
            <a:ext cx="1991742" cy="29657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Sayaç=Sayaç+1</a:t>
            </a:r>
          </a:p>
        </p:txBody>
      </p: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1810D19E-E816-4C66-84F8-D29C1443A4AF}"/>
              </a:ext>
            </a:extLst>
          </p:cNvPr>
          <p:cNvCxnSpPr>
            <a:cxnSpLocks/>
            <a:stCxn id="41" idx="2"/>
            <a:endCxn id="31" idx="0"/>
          </p:cNvCxnSpPr>
          <p:nvPr/>
        </p:nvCxnSpPr>
        <p:spPr>
          <a:xfrm flipH="1">
            <a:off x="4256231" y="2898484"/>
            <a:ext cx="13866" cy="350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EECEB9ED-E218-4AD4-9B54-02B8F111B2F7}"/>
              </a:ext>
            </a:extLst>
          </p:cNvPr>
          <p:cNvCxnSpPr>
            <a:cxnSpLocks/>
            <a:stCxn id="31" idx="2"/>
            <a:endCxn id="24" idx="0"/>
          </p:cNvCxnSpPr>
          <p:nvPr/>
        </p:nvCxnSpPr>
        <p:spPr>
          <a:xfrm>
            <a:off x="4256231" y="3545159"/>
            <a:ext cx="3179" cy="244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Bağlayıcı: Dirsek 35">
            <a:extLst>
              <a:ext uri="{FF2B5EF4-FFF2-40B4-BE49-F238E27FC236}">
                <a16:creationId xmlns:a16="http://schemas.microsoft.com/office/drawing/2014/main" id="{C29AC03E-3750-4EDA-B33C-659D85251013}"/>
              </a:ext>
            </a:extLst>
          </p:cNvPr>
          <p:cNvCxnSpPr>
            <a:cxnSpLocks/>
            <a:stCxn id="29" idx="2"/>
            <a:endCxn id="41" idx="1"/>
          </p:cNvCxnSpPr>
          <p:nvPr/>
        </p:nvCxnSpPr>
        <p:spPr>
          <a:xfrm rot="16200000" flipH="1">
            <a:off x="2677964" y="2074243"/>
            <a:ext cx="717420" cy="4751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kış Çizelgesi: Sonlandırıcı 36">
            <a:extLst>
              <a:ext uri="{FF2B5EF4-FFF2-40B4-BE49-F238E27FC236}">
                <a16:creationId xmlns:a16="http://schemas.microsoft.com/office/drawing/2014/main" id="{6260E7FA-A93B-4896-9808-A0AF7540F29D}"/>
              </a:ext>
            </a:extLst>
          </p:cNvPr>
          <p:cNvSpPr/>
          <p:nvPr/>
        </p:nvSpPr>
        <p:spPr>
          <a:xfrm>
            <a:off x="2230727" y="888448"/>
            <a:ext cx="1136789" cy="364986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Başla</a:t>
            </a:r>
          </a:p>
        </p:txBody>
      </p:sp>
      <p:sp>
        <p:nvSpPr>
          <p:cNvPr id="38" name="Akış Çizelgesi: Sonlandırıcı 37">
            <a:extLst>
              <a:ext uri="{FF2B5EF4-FFF2-40B4-BE49-F238E27FC236}">
                <a16:creationId xmlns:a16="http://schemas.microsoft.com/office/drawing/2014/main" id="{0C537B9C-5305-4BFF-9406-DEAFEF6B92F7}"/>
              </a:ext>
            </a:extLst>
          </p:cNvPr>
          <p:cNvSpPr/>
          <p:nvPr/>
        </p:nvSpPr>
        <p:spPr>
          <a:xfrm>
            <a:off x="3712390" y="5363196"/>
            <a:ext cx="1136789" cy="364986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Bitir</a:t>
            </a:r>
          </a:p>
        </p:txBody>
      </p:sp>
      <p:sp>
        <p:nvSpPr>
          <p:cNvPr id="41" name="Akış Çizelgesi: Görüntüleme 40">
            <a:extLst>
              <a:ext uri="{FF2B5EF4-FFF2-40B4-BE49-F238E27FC236}">
                <a16:creationId xmlns:a16="http://schemas.microsoft.com/office/drawing/2014/main" id="{46CEA076-0A31-48BA-9869-1623D4152176}"/>
              </a:ext>
            </a:extLst>
          </p:cNvPr>
          <p:cNvSpPr/>
          <p:nvPr/>
        </p:nvSpPr>
        <p:spPr>
          <a:xfrm>
            <a:off x="3274225" y="2442524"/>
            <a:ext cx="1991743" cy="455960"/>
          </a:xfrm>
          <a:prstGeom prst="flowChartDisp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>
                <a:ln w="0"/>
                <a:solidFill>
                  <a:schemeClr val="tx1"/>
                </a:solidFill>
                <a:latin typeface="Outfit" pitchFamily="2" charset="0"/>
              </a:rPr>
              <a:t>ProgramcıAdı</a:t>
            </a:r>
            <a:endParaRPr lang="tr-TR" sz="1200" dirty="0">
              <a:ln w="0"/>
              <a:solidFill>
                <a:schemeClr val="tx1"/>
              </a:solidFill>
              <a:latin typeface="Outfit" pitchFamily="2" charset="0"/>
            </a:endParaRPr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09C945D1-1A96-4AC5-87AA-1184C14AA779}"/>
              </a:ext>
            </a:extLst>
          </p:cNvPr>
          <p:cNvSpPr txBox="1"/>
          <p:nvPr/>
        </p:nvSpPr>
        <p:spPr>
          <a:xfrm>
            <a:off x="3642361" y="4182845"/>
            <a:ext cx="667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Hayır</a:t>
            </a:r>
          </a:p>
        </p:txBody>
      </p:sp>
    </p:spTree>
    <p:extLst>
      <p:ext uri="{BB962C8B-B14F-4D97-AF65-F5344CB8AC3E}">
        <p14:creationId xmlns:p14="http://schemas.microsoft.com/office/powerpoint/2010/main" val="263089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SAYAÇ KONTROLÜ ÇALIŞMASI ALGORİTMA VE UYGULAMA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6232A-C2CD-4B80-960A-C031725D9E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sz="4400" b="1" dirty="0"/>
              <a:t>Algoritma: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/>
              <a:t>BAŞLA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 err="1"/>
              <a:t>Sayac</a:t>
            </a:r>
            <a:r>
              <a:rPr lang="tr-TR" sz="4400" dirty="0"/>
              <a:t>=0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/>
              <a:t>YAZ "ILHAN"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 err="1"/>
              <a:t>Sayac</a:t>
            </a:r>
            <a:r>
              <a:rPr lang="tr-TR" sz="4400" dirty="0"/>
              <a:t>=Sayac+1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/>
              <a:t>EĞER </a:t>
            </a:r>
            <a:r>
              <a:rPr lang="tr-TR" sz="4400" dirty="0" err="1"/>
              <a:t>Sayac</a:t>
            </a:r>
            <a:r>
              <a:rPr lang="tr-TR" sz="4400" dirty="0"/>
              <a:t>&lt;10 İSE GİT Adım 3 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/>
              <a:t>DUR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9BF57F0-A831-48C4-823C-02E8139FF8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using namespace std;</a:t>
            </a: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int </a:t>
            </a:r>
            <a:r>
              <a:rPr lang="en-US" sz="1800" dirty="0" err="1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sayac</a:t>
            </a:r>
            <a:r>
              <a:rPr lang="en-US" sz="1800" dirty="0">
                <a:solidFill>
                  <a:srgbClr val="C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=0;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Etiket</a:t>
            </a:r>
            <a:r>
              <a:rPr lang="en-US" sz="18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"ILHAN" &lt;&lt; </a:t>
            </a:r>
            <a:r>
              <a:rPr lang="en-US" sz="1800" dirty="0" err="1">
                <a:latin typeface="Consolas" panose="020B0609020204030204" pitchFamily="49" charset="0"/>
              </a:rPr>
              <a:t>endl</a:t>
            </a:r>
            <a:r>
              <a:rPr lang="en-US" sz="1800" dirty="0">
                <a:latin typeface="Consolas" panose="020B0609020204030204" pitchFamily="49" charset="0"/>
              </a:rPr>
              <a:t>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sayac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</a:rPr>
              <a:t>++;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</a:t>
            </a:r>
            <a:r>
              <a:rPr lang="en-US" sz="1800" dirty="0" err="1">
                <a:latin typeface="Consolas" panose="020B0609020204030204" pitchFamily="49" charset="0"/>
              </a:rPr>
              <a:t>sayac</a:t>
            </a:r>
            <a:r>
              <a:rPr lang="en-US" sz="1800" dirty="0">
                <a:latin typeface="Consolas" panose="020B0609020204030204" pitchFamily="49" charset="0"/>
              </a:rPr>
              <a:t>&lt;10)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goto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Etiket</a:t>
            </a:r>
            <a:r>
              <a:rPr lang="en-US" sz="1800" dirty="0"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endParaRPr lang="tr-TR" sz="1800" dirty="0"/>
          </a:p>
          <a:p>
            <a:pPr marL="0" indent="0" algn="ctr">
              <a:buNone/>
            </a:pPr>
            <a:endParaRPr lang="tr-TR" sz="18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301A2E3-44FF-45CD-AAFB-5E0067165FC7}"/>
              </a:ext>
            </a:extLst>
          </p:cNvPr>
          <p:cNvSpPr/>
          <p:nvPr/>
        </p:nvSpPr>
        <p:spPr>
          <a:xfrm rot="19152993">
            <a:off x="3341848" y="3398550"/>
            <a:ext cx="55083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Etiketlere de kimlik verilirken </a:t>
            </a:r>
            <a:br>
              <a:rPr lang="tr-TR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değişken </a:t>
            </a:r>
            <a:r>
              <a:rPr lang="tr-TR" sz="32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kimliklendirme</a:t>
            </a:r>
            <a:r>
              <a:rPr lang="tr-TR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br>
              <a:rPr lang="tr-TR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kuralları geçerlidir!</a:t>
            </a:r>
          </a:p>
        </p:txBody>
      </p:sp>
    </p:spTree>
    <p:extLst>
      <p:ext uri="{BB962C8B-B14F-4D97-AF65-F5344CB8AC3E}">
        <p14:creationId xmlns:p14="http://schemas.microsoft.com/office/powerpoint/2010/main" val="5748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CE0C726-7D7F-4565-8CC1-85AC5784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KARŞILAŞTIRMA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1B186AB-360E-4F25-A0B6-2A1DB38B9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3143564" cy="397764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stdio.h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#define PROGRAMCIADI "ILHAN"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//1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//2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//3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//5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//9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439AF615-F5F7-421E-908B-9EAAB7506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9872" y="2241561"/>
            <a:ext cx="6502280" cy="397764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PROGRAMCIADI "ILHAN"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tr-TR" dirty="0">
                <a:latin typeface="Consolas" panose="020B0609020204030204" pitchFamily="49" charset="0"/>
              </a:rPr>
              <a:t>=0;             //1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Basla:                   </a:t>
            </a:r>
            <a:r>
              <a:rPr lang="tr-TR" dirty="0">
                <a:latin typeface="Consolas" panose="020B0609020204030204" pitchFamily="49" charset="0"/>
              </a:rPr>
              <a:t>//Etiket icra edilemez!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PROGRAMCIADI; //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2-6-10-14-18-22-26-30-34-38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tr-TR" dirty="0">
                <a:latin typeface="Consolas" panose="020B0609020204030204" pitchFamily="49" charset="0"/>
              </a:rPr>
              <a:t>=sayac+1;        //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3-7-11-15-19-23-27-31-35-39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tr-TR" dirty="0">
                <a:latin typeface="Consolas" panose="020B0609020204030204" pitchFamily="49" charset="0"/>
              </a:rPr>
              <a:t>&lt;10)         //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4-8-12-16-20-24-28-32-36-40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Basla;       </a:t>
            </a:r>
            <a:r>
              <a:rPr lang="tr-TR" dirty="0"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5-9-13-17-21-25-29-33-37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E556DAFA-27BC-41EF-BA8E-D2253FB89890}"/>
              </a:ext>
            </a:extLst>
          </p:cNvPr>
          <p:cNvSpPr/>
          <p:nvPr/>
        </p:nvSpPr>
        <p:spPr>
          <a:xfrm rot="19152993">
            <a:off x="2515949" y="2331289"/>
            <a:ext cx="716010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 defTabSz="914400">
              <a:defRPr/>
            </a:pP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Buradaki Döngü: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Mantıksal</a:t>
            </a:r>
            <a:r>
              <a:rPr lang="tr-TR" sz="4000" b="1" i="1" dirty="0">
                <a:solidFill>
                  <a:srgbClr val="0070C0"/>
                </a:solidFill>
              </a:rPr>
              <a:t> </a:t>
            </a: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olarak 5 satır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ancak fiziksel olarak 40 satırdır </a:t>
            </a:r>
          </a:p>
        </p:txBody>
      </p:sp>
    </p:spTree>
    <p:extLst>
      <p:ext uri="{BB962C8B-B14F-4D97-AF65-F5344CB8AC3E}">
        <p14:creationId xmlns:p14="http://schemas.microsoft.com/office/powerpoint/2010/main" val="376909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44465B-541C-4406-BE11-E0871BF7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ve DO..</a:t>
            </a:r>
            <a:r>
              <a:rPr lang="tr-TR" dirty="0" err="1"/>
              <a:t>whıle</a:t>
            </a:r>
            <a:r>
              <a:rPr lang="tr-TR" dirty="0"/>
              <a:t> döngüleri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C48626-42A7-46BE-A4E1-CD834A1A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tr-TR" b="1" dirty="0"/>
              <a:t>1968 Yılında </a:t>
            </a:r>
            <a:r>
              <a:rPr lang="tr-TR" b="1" i="1" dirty="0" err="1"/>
              <a:t>Edsger</a:t>
            </a:r>
            <a:r>
              <a:rPr lang="tr-TR" b="1" i="1" dirty="0"/>
              <a:t> W. </a:t>
            </a:r>
            <a:r>
              <a:rPr lang="tr-TR" b="1" i="1" dirty="0" err="1"/>
              <a:t>Dijkstra</a:t>
            </a:r>
            <a:r>
              <a:rPr lang="tr-TR" b="1" i="1" dirty="0"/>
              <a:t> </a:t>
            </a:r>
            <a:br>
              <a:rPr lang="tr-TR" i="1" dirty="0"/>
            </a:br>
            <a:r>
              <a:rPr lang="tr-TR" b="1" i="1" dirty="0">
                <a:solidFill>
                  <a:srgbClr val="0000FF"/>
                </a:solidFill>
              </a:rPr>
              <a:t>GOTO/JUMP TO</a:t>
            </a:r>
            <a:r>
              <a:rPr lang="tr-TR" b="1" i="1" dirty="0">
                <a:solidFill>
                  <a:srgbClr val="00B050"/>
                </a:solidFill>
              </a:rPr>
              <a:t> ifadelerini zararlı olarak ilan edilmiştir</a:t>
            </a:r>
            <a:r>
              <a:rPr lang="tr-TR" dirty="0"/>
              <a:t>. </a:t>
            </a:r>
          </a:p>
          <a:p>
            <a:pPr marL="0" indent="0" algn="ctr">
              <a:buNone/>
            </a:pPr>
            <a:r>
              <a:rPr lang="tr-TR" sz="4800" b="1" i="1" dirty="0">
                <a:solidFill>
                  <a:srgbClr val="FF0000"/>
                </a:solidFill>
              </a:rPr>
              <a:t>Yapısal ve nesne yönelimli programlamada </a:t>
            </a:r>
            <a:br>
              <a:rPr lang="tr-TR" sz="4800" b="1" i="1" dirty="0">
                <a:solidFill>
                  <a:srgbClr val="FF0000"/>
                </a:solidFill>
              </a:rPr>
            </a:br>
            <a:r>
              <a:rPr lang="tr-TR" sz="4800" b="1" i="1" dirty="0">
                <a:solidFill>
                  <a:srgbClr val="FF0000"/>
                </a:solidFill>
              </a:rPr>
              <a:t>GOTO kullanılmaz</a:t>
            </a:r>
            <a:r>
              <a:rPr lang="tr-TR" sz="4800" i="1" dirty="0">
                <a:solidFill>
                  <a:srgbClr val="FF0000"/>
                </a:solidFill>
              </a:rPr>
              <a:t>.</a:t>
            </a:r>
            <a:r>
              <a:rPr lang="tr-TR" sz="4800" i="1" dirty="0"/>
              <a:t> </a:t>
            </a:r>
          </a:p>
          <a:p>
            <a:pPr marL="0" indent="0" algn="ctr">
              <a:buNone/>
            </a:pPr>
            <a:r>
              <a:rPr lang="tr-TR" i="1" dirty="0"/>
              <a:t>C dilinde kullanılmasının nedeni, </a:t>
            </a:r>
            <a:br>
              <a:rPr lang="tr-TR" i="1" dirty="0"/>
            </a:br>
            <a:r>
              <a:rPr lang="tr-TR" i="1" dirty="0"/>
              <a:t>düşük düzey </a:t>
            </a:r>
            <a:r>
              <a:rPr lang="tr-TR" i="1" dirty="0" err="1"/>
              <a:t>assembly</a:t>
            </a:r>
            <a:r>
              <a:rPr lang="tr-TR" i="1" dirty="0"/>
              <a:t> yada makine kodu yazılmasını desteklemektir. </a:t>
            </a:r>
          </a:p>
          <a:p>
            <a:pPr marL="0" indent="0" algn="ctr">
              <a:buNone/>
            </a:pPr>
            <a:r>
              <a:rPr lang="tr-TR" dirty="0"/>
              <a:t>GOTO kullanmamak için;</a:t>
            </a:r>
            <a:br>
              <a:rPr lang="tr-TR" dirty="0"/>
            </a:br>
            <a:r>
              <a:rPr lang="tr-TR" dirty="0"/>
              <a:t> </a:t>
            </a:r>
            <a:r>
              <a:rPr lang="tr-TR" b="1" dirty="0" err="1">
                <a:latin typeface="Consolas" panose="020B0609020204030204" pitchFamily="49" charset="0"/>
              </a:rPr>
              <a:t>while</a:t>
            </a:r>
            <a:r>
              <a:rPr lang="tr-TR" dirty="0"/>
              <a:t>, </a:t>
            </a:r>
            <a:r>
              <a:rPr lang="tr-TR" b="1" dirty="0">
                <a:latin typeface="Consolas" panose="020B0609020204030204" pitchFamily="49" charset="0"/>
              </a:rPr>
              <a:t>do..</a:t>
            </a:r>
            <a:r>
              <a:rPr lang="tr-TR" b="1" dirty="0" err="1"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/>
              <a:t>ve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/>
              <a:t>olmak üzere talimatları (</a:t>
            </a:r>
            <a:r>
              <a:rPr lang="tr-TR" dirty="0" err="1">
                <a:solidFill>
                  <a:srgbClr val="FF0000"/>
                </a:solidFill>
              </a:rPr>
              <a:t>statements</a:t>
            </a:r>
            <a:r>
              <a:rPr lang="tr-TR" dirty="0"/>
              <a:t>) yapısal programlamayı karşılayacak şekilde C diline eklenmiştir.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030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A881000-256C-4693-84B2-A2A2A62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talimatı (STATEMENT)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71A281A-0212-4169-B913-D1B3C60BC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while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KoşulDoğruİseİcraEdilecekTEKTalimat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while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{ //DÖNGÜ Bloğu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İcraEdilecektalimat1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  İcraEdilecektalimat2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//...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İcraEdilecektalimatN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 //DÖNGÜ Bloğu Bitişi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192F53-F1AC-4990-A582-C6183288E3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Bu döngüde; </a:t>
            </a:r>
            <a:r>
              <a:rPr lang="tr-TR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kosul</a:t>
            </a:r>
            <a:r>
              <a:rPr lang="tr-TR" sz="1600" dirty="0"/>
              <a:t> ifadesi test edilir. </a:t>
            </a:r>
            <a:r>
              <a:rPr lang="tr-TR" sz="1600" b="1" dirty="0"/>
              <a:t>DOĞRU/SIFIRDANFARKLI/EVET </a:t>
            </a:r>
            <a:br>
              <a:rPr lang="tr-TR" sz="1600" b="1" dirty="0"/>
            </a:br>
            <a:r>
              <a:rPr lang="tr-TR" sz="1600" b="1" u="sng" dirty="0">
                <a:solidFill>
                  <a:srgbClr val="FF0000"/>
                </a:solidFill>
              </a:rPr>
              <a:t>olduğu sürece</a:t>
            </a:r>
            <a:r>
              <a:rPr lang="tr-TR" sz="1600" b="1" dirty="0"/>
              <a:t> </a:t>
            </a:r>
            <a:r>
              <a:rPr lang="tr-TR" sz="1600" b="1" dirty="0" err="1">
                <a:latin typeface="Consolas" panose="020B0609020204030204" pitchFamily="49" charset="0"/>
              </a:rPr>
              <a:t>KoşulDoğruİseİcraEdilecekTEKTalimat</a:t>
            </a:r>
            <a:r>
              <a:rPr lang="tr-TR" sz="1600" dirty="0"/>
              <a:t> çalıştırılır.</a:t>
            </a:r>
          </a:p>
          <a:p>
            <a:r>
              <a:rPr lang="tr-TR" sz="1600" dirty="0"/>
              <a:t>Birden fazla talimat icra edilecekse blok içine alınır.</a:t>
            </a:r>
          </a:p>
          <a:p>
            <a:r>
              <a:rPr lang="tr-TR" sz="1600" u="sng" dirty="0">
                <a:highlight>
                  <a:srgbClr val="FFFF00"/>
                </a:highlight>
              </a:rPr>
              <a:t>Sayaca ilk değer </a:t>
            </a:r>
            <a:r>
              <a:rPr lang="tr-TR" sz="1600" b="1" u="sng" dirty="0" err="1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sz="1600" u="sng" dirty="0">
                <a:highlight>
                  <a:srgbClr val="FFFF00"/>
                </a:highlight>
              </a:rPr>
              <a:t> talimatı öncesi yine verilir.</a:t>
            </a:r>
          </a:p>
          <a:p>
            <a:r>
              <a:rPr lang="tr-TR" sz="1600" u="sng" dirty="0">
                <a:highlight>
                  <a:srgbClr val="FFFF00"/>
                </a:highlight>
              </a:rPr>
              <a:t>Artırma veya eksiltme ifadesi blok içinde yer alır. </a:t>
            </a:r>
          </a:p>
          <a:p>
            <a:pPr marL="0" indent="0" algn="ctr">
              <a:buNone/>
            </a:pPr>
            <a:r>
              <a:rPr lang="tr-TR" sz="1600" b="1" i="1" dirty="0">
                <a:solidFill>
                  <a:srgbClr val="C00000"/>
                </a:solidFill>
              </a:rPr>
              <a:t>Klasik Döngüdeki GOTO ve IF talimatlarından kurtulmuş olduk.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285704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1DA7E-5397-47DA-BCA0-CC82DBAB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akışı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5BC9EEC6-A16D-4803-A492-C7F81A25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latin typeface="Consolas" panose="020B0609020204030204" pitchFamily="49" charset="0"/>
              </a:rPr>
              <a:t>A: </a:t>
            </a:r>
            <a:r>
              <a:rPr lang="tr-TR" sz="2400" dirty="0" err="1">
                <a:latin typeface="Consolas" panose="020B0609020204030204" pitchFamily="49" charset="0"/>
              </a:rPr>
              <a:t>While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i="1" dirty="0"/>
              <a:t>Döngüsü Başlangıcı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u="sng" dirty="0"/>
              <a:t>Koşul, döngü bloğunun </a:t>
            </a:r>
            <a:r>
              <a:rPr lang="tr-TR" sz="2400" u="sng" dirty="0">
                <a:highlight>
                  <a:srgbClr val="FFFF00"/>
                </a:highlight>
              </a:rPr>
              <a:t>her yinelemesi öncesinde</a:t>
            </a:r>
            <a:r>
              <a:rPr lang="tr-TR" sz="2400" u="sng" dirty="0"/>
              <a:t> test edilir. Doğrulanırsa yinelemeye devam edilir.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i="1" u="sng" dirty="0"/>
              <a:t>Döngü bloğu icra edilmese de koşul en az 1 kez kontrol edilir.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latin typeface="Consolas" panose="020B0609020204030204" pitchFamily="49" charset="0"/>
              </a:rPr>
              <a:t>B: </a:t>
            </a:r>
            <a:r>
              <a:rPr lang="tr-TR" sz="2400" dirty="0" err="1">
                <a:latin typeface="Consolas" panose="020B0609020204030204" pitchFamily="49" charset="0"/>
              </a:rPr>
              <a:t>While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i="1" dirty="0"/>
              <a:t>Döngüsü Bitişi</a:t>
            </a:r>
            <a:endParaRPr lang="tr-TR" sz="24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u="sng" dirty="0"/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B496BB60-A16F-49E0-8288-108D8AE08DD6}"/>
              </a:ext>
            </a:extLst>
          </p:cNvPr>
          <p:cNvGrpSpPr/>
          <p:nvPr/>
        </p:nvGrpSpPr>
        <p:grpSpPr>
          <a:xfrm>
            <a:off x="391160" y="1648227"/>
            <a:ext cx="6918502" cy="3008440"/>
            <a:chOff x="1184733" y="1216427"/>
            <a:chExt cx="5535931" cy="2407243"/>
          </a:xfrm>
        </p:grpSpPr>
        <p:sp>
          <p:nvSpPr>
            <p:cNvPr id="15" name="Akış Çizelgesi: Karar 14">
              <a:extLst>
                <a:ext uri="{FF2B5EF4-FFF2-40B4-BE49-F238E27FC236}">
                  <a16:creationId xmlns:a16="http://schemas.microsoft.com/office/drawing/2014/main" id="{56EC4673-BBB3-4561-94D8-41C27B9521ED}"/>
                </a:ext>
              </a:extLst>
            </p:cNvPr>
            <p:cNvSpPr/>
            <p:nvPr/>
          </p:nvSpPr>
          <p:spPr>
            <a:xfrm>
              <a:off x="3060423" y="1714500"/>
              <a:ext cx="2023306" cy="810585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while koşul kontrolü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</a:t>
              </a:r>
            </a:p>
          </p:txBody>
        </p:sp>
        <p:cxnSp>
          <p:nvCxnSpPr>
            <p:cNvPr id="16" name="Düz Ok Bağlayıcısı 15">
              <a:extLst>
                <a:ext uri="{FF2B5EF4-FFF2-40B4-BE49-F238E27FC236}">
                  <a16:creationId xmlns:a16="http://schemas.microsoft.com/office/drawing/2014/main" id="{2272F4AD-0006-42C1-8FD6-A78B01BCF507}"/>
                </a:ext>
              </a:extLst>
            </p:cNvPr>
            <p:cNvCxnSpPr>
              <a:cxnSpLocks/>
              <a:stCxn id="23" idx="4"/>
              <a:endCxn id="15" idx="0"/>
            </p:cNvCxnSpPr>
            <p:nvPr/>
          </p:nvCxnSpPr>
          <p:spPr>
            <a:xfrm>
              <a:off x="4072076" y="1504427"/>
              <a:ext cx="0" cy="2100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76796B56-C4DB-4CE8-9E5B-ED89272308FB}"/>
                </a:ext>
              </a:extLst>
            </p:cNvPr>
            <p:cNvSpPr txBox="1"/>
            <p:nvPr/>
          </p:nvSpPr>
          <p:spPr>
            <a:xfrm>
              <a:off x="1184733" y="2032088"/>
              <a:ext cx="169621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Koşul Sağlanmıyor</a:t>
              </a:r>
            </a:p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Hayır/Yanlış</a:t>
              </a:r>
            </a:p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18" name="Bağlayıcı: Dirsek 17">
              <a:extLst>
                <a:ext uri="{FF2B5EF4-FFF2-40B4-BE49-F238E27FC236}">
                  <a16:creationId xmlns:a16="http://schemas.microsoft.com/office/drawing/2014/main" id="{FCCB92C7-6C20-43BA-8A87-EC271F26F4CD}"/>
                </a:ext>
              </a:extLst>
            </p:cNvPr>
            <p:cNvCxnSpPr>
              <a:cxnSpLocks/>
              <a:stCxn id="19" idx="1"/>
              <a:endCxn id="15" idx="2"/>
            </p:cNvCxnSpPr>
            <p:nvPr/>
          </p:nvCxnSpPr>
          <p:spPr>
            <a:xfrm rot="10800000">
              <a:off x="4072077" y="2525085"/>
              <a:ext cx="539471" cy="516074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kış Çizelgesi: İşlem 18">
              <a:extLst>
                <a:ext uri="{FF2B5EF4-FFF2-40B4-BE49-F238E27FC236}">
                  <a16:creationId xmlns:a16="http://schemas.microsoft.com/office/drawing/2014/main" id="{66680260-F8F3-46E3-A484-D439413185BD}"/>
                </a:ext>
              </a:extLst>
            </p:cNvPr>
            <p:cNvSpPr/>
            <p:nvPr/>
          </p:nvSpPr>
          <p:spPr>
            <a:xfrm>
              <a:off x="4611547" y="2779408"/>
              <a:ext cx="1574653" cy="523502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Döngü kodu</a:t>
              </a:r>
            </a:p>
            <a:p>
              <a:pPr algn="ctr"/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loop code</a:t>
              </a:r>
            </a:p>
          </p:txBody>
        </p:sp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2EAA5D7D-539E-4425-86FB-E540FB285A19}"/>
                </a:ext>
              </a:extLst>
            </p:cNvPr>
            <p:cNvSpPr txBox="1"/>
            <p:nvPr/>
          </p:nvSpPr>
          <p:spPr>
            <a:xfrm>
              <a:off x="5146011" y="1865122"/>
              <a:ext cx="157465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Evet/Doğru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cxnSp>
          <p:nvCxnSpPr>
            <p:cNvPr id="21" name="Bağlayıcı: Dirsek 20">
              <a:extLst>
                <a:ext uri="{FF2B5EF4-FFF2-40B4-BE49-F238E27FC236}">
                  <a16:creationId xmlns:a16="http://schemas.microsoft.com/office/drawing/2014/main" id="{C7B28103-AEE1-4CAD-9B52-4967F54694AC}"/>
                </a:ext>
              </a:extLst>
            </p:cNvPr>
            <p:cNvCxnSpPr>
              <a:cxnSpLocks/>
              <a:stCxn id="15" idx="1"/>
              <a:endCxn id="24" idx="2"/>
            </p:cNvCxnSpPr>
            <p:nvPr/>
          </p:nvCxnSpPr>
          <p:spPr>
            <a:xfrm rot="10800000" flipH="1" flipV="1">
              <a:off x="3060422" y="2119792"/>
              <a:ext cx="867653" cy="1359877"/>
            </a:xfrm>
            <a:prstGeom prst="bentConnector3">
              <a:avLst>
                <a:gd name="adj1" fmla="val -2634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Bağlayıcı: Dirsek 21">
              <a:extLst>
                <a:ext uri="{FF2B5EF4-FFF2-40B4-BE49-F238E27FC236}">
                  <a16:creationId xmlns:a16="http://schemas.microsoft.com/office/drawing/2014/main" id="{5F02C0ED-93F1-402C-9E97-C4E319F23EB8}"/>
                </a:ext>
              </a:extLst>
            </p:cNvPr>
            <p:cNvCxnSpPr>
              <a:cxnSpLocks/>
              <a:stCxn id="15" idx="3"/>
              <a:endCxn id="19" idx="0"/>
            </p:cNvCxnSpPr>
            <p:nvPr/>
          </p:nvCxnSpPr>
          <p:spPr>
            <a:xfrm>
              <a:off x="5083729" y="2119793"/>
              <a:ext cx="315145" cy="65961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utoShape 13">
              <a:extLst>
                <a:ext uri="{FF2B5EF4-FFF2-40B4-BE49-F238E27FC236}">
                  <a16:creationId xmlns:a16="http://schemas.microsoft.com/office/drawing/2014/main" id="{69446B01-EAF6-413D-AE56-0A9758CAB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076" y="1216427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24" name="AutoShape 13">
              <a:extLst>
                <a:ext uri="{FF2B5EF4-FFF2-40B4-BE49-F238E27FC236}">
                  <a16:creationId xmlns:a16="http://schemas.microsoft.com/office/drawing/2014/main" id="{37797AB4-46B2-4EC9-92C8-760E835B3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076" y="3335670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585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1DA7E-5397-47DA-BCA0-CC82DBAB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örneği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BF7E71C-80DD-47CC-BC0F-D195B774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tr-TR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//1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while (</a:t>
            </a:r>
            <a:r>
              <a:rPr lang="en-US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tr-TR" b="1" dirty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)</a:t>
            </a:r>
            <a:r>
              <a:rPr lang="tr-TR" b="1" dirty="0">
                <a:solidFill>
                  <a:srgbClr val="FF00FF"/>
                </a:solidFill>
                <a:latin typeface="Consolas" panose="020B0609020204030204" pitchFamily="49" charset="0"/>
              </a:rPr>
              <a:t> {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//2-5- 8-11-14-17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  </a:t>
            </a:r>
            <a:r>
              <a:rPr lang="tr-TR" dirty="0">
                <a:latin typeface="Consolas" panose="020B0609020204030204" pitchFamily="49" charset="0"/>
              </a:rPr>
              <a:t>                 //3-6- 9-12-15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i &lt;&lt; </a:t>
            </a:r>
            <a:r>
              <a:rPr lang="en-US" dirty="0">
                <a:latin typeface="Consolas" panose="020B0609020204030204" pitchFamily="49" charset="0"/>
              </a:rPr>
              <a:t>".</a:t>
            </a:r>
            <a:r>
              <a:rPr lang="tr-TR" dirty="0">
                <a:latin typeface="Consolas" panose="020B0609020204030204" pitchFamily="49" charset="0"/>
              </a:rPr>
              <a:t>ILHAN</a:t>
            </a:r>
            <a:r>
              <a:rPr lang="en-US" dirty="0">
                <a:latin typeface="Consolas" panose="020B0609020204030204" pitchFamily="49" charset="0"/>
              </a:rPr>
              <a:t>\n";</a:t>
            </a:r>
            <a:r>
              <a:rPr lang="tr-TR" dirty="0">
                <a:latin typeface="Consolas" panose="020B0609020204030204" pitchFamily="49" charset="0"/>
              </a:rPr>
              <a:t> //4-7-10-13-16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u="sng" dirty="0">
                <a:latin typeface="Consolas" panose="020B0609020204030204" pitchFamily="49" charset="0"/>
              </a:rPr>
              <a:t>İcra sırası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  <a:r>
              <a:rPr lang="tr-TR" sz="2000" u="sng" dirty="0">
                <a:latin typeface="Consolas" panose="020B0609020204030204" pitchFamily="49" charset="0"/>
              </a:rPr>
              <a:t>i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  <a:r>
              <a:rPr lang="tr-TR" sz="2000" u="sng" dirty="0">
                <a:latin typeface="Consolas" panose="020B0609020204030204" pitchFamily="49" charset="0"/>
              </a:rPr>
              <a:t>ÇIKTI</a:t>
            </a:r>
            <a:r>
              <a:rPr lang="tr-TR" sz="2000" dirty="0">
                <a:latin typeface="Consolas" panose="020B0609020204030204" pitchFamily="49" charset="0"/>
              </a:rPr>
              <a:t>   </a:t>
            </a:r>
            <a:r>
              <a:rPr lang="tr-TR" sz="2000" u="sng" dirty="0">
                <a:latin typeface="Consolas" panose="020B0609020204030204" pitchFamily="49" charset="0"/>
              </a:rPr>
              <a:t>ACIKLAMA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1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2  0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  i&lt;5 olduğundan döngüye girilir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3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4  1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1.ILHAN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5  1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6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2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7  2  2.ILHAN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8  2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9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10  3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3.ILHAN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11  3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12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13  </a:t>
            </a:r>
            <a:r>
              <a:rPr lang="tr-TR" dirty="0">
                <a:latin typeface="Consolas" panose="020B0609020204030204" pitchFamily="49" charset="0"/>
              </a:rPr>
              <a:t>4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dirty="0">
                <a:latin typeface="Consolas" panose="020B0609020204030204" pitchFamily="49" charset="0"/>
              </a:rPr>
              <a:t>4</a:t>
            </a:r>
            <a:r>
              <a:rPr lang="tr-TR" sz="2000" dirty="0">
                <a:latin typeface="Consolas" panose="020B0609020204030204" pitchFamily="49" charset="0"/>
              </a:rPr>
              <a:t>.ILHAN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14  </a:t>
            </a:r>
            <a:r>
              <a:rPr lang="tr-TR" dirty="0">
                <a:latin typeface="Consolas" panose="020B0609020204030204" pitchFamily="49" charset="0"/>
              </a:rPr>
              <a:t>4</a:t>
            </a:r>
            <a:r>
              <a:rPr lang="tr-TR" sz="2000" dirty="0">
                <a:latin typeface="Consolas" panose="020B0609020204030204" pitchFamily="49" charset="0"/>
              </a:rPr>
              <a:t>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15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16  5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5.ILHAN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17  </a:t>
            </a:r>
            <a:r>
              <a:rPr lang="tr-TR" dirty="0">
                <a:latin typeface="Consolas" panose="020B0609020204030204" pitchFamily="49" charset="0"/>
              </a:rPr>
              <a:t>5</a:t>
            </a:r>
            <a:r>
              <a:rPr lang="tr-TR" sz="2000" dirty="0">
                <a:latin typeface="Consolas" panose="020B0609020204030204" pitchFamily="49" charset="0"/>
              </a:rPr>
              <a:t>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</a:t>
            </a:r>
            <a:r>
              <a:rPr lang="tr-TR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olmadığından döngü biter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18  5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*/ 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5BC9EEC6-A16D-4803-A492-C7F81A25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Önceki örneği ele alalım.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Döngü öncesinde sayaca başlangıç değeri verildi. </a:t>
            </a:r>
            <a:r>
              <a:rPr lang="tr-TR" sz="2400" dirty="0">
                <a:highlight>
                  <a:srgbClr val="FFFF00"/>
                </a:highlight>
              </a:rPr>
              <a:t>Vermezsek ne olur?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latin typeface="Consolas" panose="020B0609020204030204" pitchFamily="49" charset="0"/>
              </a:rPr>
              <a:t>i&lt;5 </a:t>
            </a:r>
            <a:r>
              <a:rPr lang="tr-TR" sz="2400" u="sng" dirty="0">
                <a:highlight>
                  <a:srgbClr val="FFFF00"/>
                </a:highlight>
              </a:rPr>
              <a:t>olduğu sürece </a:t>
            </a:r>
            <a:r>
              <a:rPr lang="tr-T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tr-TR" sz="2400" dirty="0"/>
              <a:t> bloğu içindeki talimatlar icra edilir.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Döngü içinde sayaç artırıldı. </a:t>
            </a:r>
            <a:r>
              <a:rPr lang="tr-TR" sz="2400" dirty="0">
                <a:highlight>
                  <a:srgbClr val="FFFF00"/>
                </a:highlight>
              </a:rPr>
              <a:t>Artırılmazsa ne olur?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74DD8BE-B045-4CC4-9728-928E72D57C99}"/>
              </a:ext>
            </a:extLst>
          </p:cNvPr>
          <p:cNvSpPr/>
          <p:nvPr/>
        </p:nvSpPr>
        <p:spPr>
          <a:xfrm rot="19152993">
            <a:off x="-33591" y="2457502"/>
            <a:ext cx="925445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ve bloğu;</a:t>
            </a:r>
          </a:p>
          <a:p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Mantıksal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logical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olarak 3 satır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sequence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fiziksel olarak ise 16 satırdır.</a:t>
            </a:r>
          </a:p>
        </p:txBody>
      </p:sp>
    </p:spTree>
    <p:extLst>
      <p:ext uri="{BB962C8B-B14F-4D97-AF65-F5344CB8AC3E}">
        <p14:creationId xmlns:p14="http://schemas.microsoft.com/office/powerpoint/2010/main" val="166551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A881000-256C-4693-84B2-A2A2A62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Do..</a:t>
            </a:r>
            <a:r>
              <a:rPr lang="tr-TR" dirty="0" err="1"/>
              <a:t>whıle</a:t>
            </a:r>
            <a:r>
              <a:rPr lang="tr-TR" dirty="0"/>
              <a:t> talimatı (STATEMENT)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71A281A-0212-4169-B913-D1B3C60BC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do </a:t>
            </a:r>
            <a:br>
              <a:rPr lang="tr-TR" dirty="0">
                <a:latin typeface="Consolas" panose="020B0609020204030204" pitchFamily="49" charset="0"/>
              </a:rPr>
            </a:b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İcraEdilecekTEKTalimat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 //DÖNGÜ Bloğu Başlangıcı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İcraEdilecektalimat1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İcraEdilecektalimat2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İcraEdilecektalimatN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 //DÖNGÜ Bloğu Bitişi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192F53-F1AC-4990-A582-C6183288E3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Bu döngüde; </a:t>
            </a:r>
            <a:r>
              <a:rPr lang="tr-TR" dirty="0" err="1">
                <a:latin typeface="Consolas" panose="020B0609020204030204" pitchFamily="49" charset="0"/>
              </a:rPr>
              <a:t>İcraEdilecektalimat</a:t>
            </a:r>
            <a:r>
              <a:rPr lang="tr-TR" dirty="0"/>
              <a:t> bir kez çalıştırıldıktan sonra,  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dirty="0"/>
              <a:t> test edilir ve DOĞRU </a:t>
            </a:r>
            <a:r>
              <a:rPr lang="tr-TR" u="sng" dirty="0">
                <a:solidFill>
                  <a:srgbClr val="FF0000"/>
                </a:solidFill>
              </a:rPr>
              <a:t>olduğu sürece </a:t>
            </a:r>
            <a:r>
              <a:rPr lang="tr-TR" dirty="0" err="1">
                <a:latin typeface="Consolas" panose="020B0609020204030204" pitchFamily="49" charset="0"/>
              </a:rPr>
              <a:t>İcraEdilecekTEKTalimat</a:t>
            </a:r>
            <a:r>
              <a:rPr lang="tr-TR" dirty="0"/>
              <a:t> çalıştırılır.</a:t>
            </a:r>
          </a:p>
          <a:p>
            <a:r>
              <a:rPr lang="tr-TR" dirty="0"/>
              <a:t>Birden fazla talimat icra edilecekse blok içine alınır.</a:t>
            </a:r>
          </a:p>
          <a:p>
            <a:r>
              <a:rPr lang="tr-TR" u="sng" dirty="0">
                <a:highlight>
                  <a:srgbClr val="FFFF00"/>
                </a:highlight>
              </a:rPr>
              <a:t>Sayaca ilk değer </a:t>
            </a:r>
            <a:r>
              <a:rPr lang="tr-TR" b="1" u="sng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u="sng" dirty="0">
                <a:highlight>
                  <a:srgbClr val="FFFF00"/>
                </a:highlight>
              </a:rPr>
              <a:t> öncesi yine verilir</a:t>
            </a:r>
            <a:r>
              <a:rPr lang="tr-TR" dirty="0"/>
              <a:t>.</a:t>
            </a:r>
          </a:p>
          <a:p>
            <a:r>
              <a:rPr lang="tr-TR" dirty="0">
                <a:highlight>
                  <a:srgbClr val="FFFF00"/>
                </a:highlight>
              </a:rPr>
              <a:t>Artırma veya eksiltme ifadesi blok içinde yer alır. </a:t>
            </a:r>
          </a:p>
          <a:p>
            <a:pPr marL="0" indent="0" algn="ctr">
              <a:buNone/>
            </a:pPr>
            <a:r>
              <a:rPr lang="tr-TR" b="1" i="1" dirty="0">
                <a:solidFill>
                  <a:srgbClr val="C00000"/>
                </a:solidFill>
              </a:rPr>
              <a:t>Burada da klasik Döngüdeki GOTO ve IF talimatlarından kurtulmuş olduk.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709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</a:rPr>
              <a:t>Değişken</a:t>
            </a:r>
            <a:r>
              <a:rPr lang="tr-TR" dirty="0"/>
              <a:t> (</a:t>
            </a:r>
            <a:r>
              <a:rPr lang="tr-TR" dirty="0" err="1"/>
              <a:t>variable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do, while, for</a:t>
            </a:r>
          </a:p>
          <a:p>
            <a:r>
              <a:rPr lang="tr-TR" dirty="0" err="1"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break, </a:t>
            </a:r>
            <a:r>
              <a:rPr lang="tr-TR" dirty="0" err="1"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748738" y="2774130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7199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1DA7E-5397-47DA-BCA0-CC82DBAB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Do..</a:t>
            </a:r>
            <a:r>
              <a:rPr lang="tr-TR" dirty="0" err="1"/>
              <a:t>Whıle</a:t>
            </a:r>
            <a:r>
              <a:rPr lang="tr-TR" dirty="0"/>
              <a:t> akışı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5BC9EEC6-A16D-4803-A492-C7F81A25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tr-TR" sz="2400" b="1" dirty="0"/>
              <a:t>A: </a:t>
            </a:r>
            <a:r>
              <a:rPr lang="tr-TR" sz="2400" dirty="0"/>
              <a:t>Do etiketi ve Döngü Başlangıcı</a:t>
            </a:r>
          </a:p>
          <a:p>
            <a:r>
              <a:rPr lang="tr-TR" sz="2400" dirty="0"/>
              <a:t>Do bloğu en az 1 kez icra edilir.</a:t>
            </a:r>
          </a:p>
          <a:p>
            <a:r>
              <a:rPr lang="tr-TR" sz="2400" b="1" dirty="0"/>
              <a:t>B:</a:t>
            </a:r>
            <a:r>
              <a:rPr lang="tr-TR" sz="2400" dirty="0"/>
              <a:t> Döngüsü Bloğu Bitişi</a:t>
            </a:r>
            <a:endParaRPr lang="tr-TR" sz="2400" u="sng" dirty="0"/>
          </a:p>
          <a:p>
            <a:r>
              <a:rPr lang="tr-TR" sz="2400" dirty="0"/>
              <a:t>Döngü bloğunun </a:t>
            </a:r>
            <a:r>
              <a:rPr lang="tr-TR" sz="2400" dirty="0">
                <a:highlight>
                  <a:srgbClr val="FFFF00"/>
                </a:highlight>
              </a:rPr>
              <a:t>her yinelenmesi sonrasında koşul test edilir</a:t>
            </a:r>
            <a:r>
              <a:rPr lang="tr-TR" sz="2400" dirty="0"/>
              <a:t>. </a:t>
            </a:r>
          </a:p>
          <a:p>
            <a:r>
              <a:rPr lang="tr-TR" sz="2400" dirty="0"/>
              <a:t>Koşul doğrulanırsa do etiketine dönülerek yinelemeye devam edilir.</a:t>
            </a: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F6A062A7-5A4F-4C47-B252-FF1FC41AFA79}"/>
              </a:ext>
            </a:extLst>
          </p:cNvPr>
          <p:cNvGrpSpPr/>
          <p:nvPr/>
        </p:nvGrpSpPr>
        <p:grpSpPr>
          <a:xfrm>
            <a:off x="1347214" y="1412132"/>
            <a:ext cx="5756924" cy="4158935"/>
            <a:chOff x="1347214" y="1412132"/>
            <a:chExt cx="4507288" cy="3256169"/>
          </a:xfrm>
        </p:grpSpPr>
        <p:sp>
          <p:nvSpPr>
            <p:cNvPr id="16" name="Akış Çizelgesi: Karar 15">
              <a:extLst>
                <a:ext uri="{FF2B5EF4-FFF2-40B4-BE49-F238E27FC236}">
                  <a16:creationId xmlns:a16="http://schemas.microsoft.com/office/drawing/2014/main" id="{3B5B4583-DFCE-42B5-BE9D-409B3F9F16C8}"/>
                </a:ext>
              </a:extLst>
            </p:cNvPr>
            <p:cNvSpPr/>
            <p:nvPr/>
          </p:nvSpPr>
          <p:spPr>
            <a:xfrm>
              <a:off x="2424418" y="2628512"/>
              <a:ext cx="1627465" cy="112136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do-while  koşul </a:t>
              </a:r>
              <a:r>
                <a:rPr lang="tr-TR" sz="1200" dirty="0" err="1">
                  <a:ln w="0"/>
                  <a:solidFill>
                    <a:schemeClr val="tx1"/>
                  </a:solidFill>
                  <a:latin typeface="Outfit" pitchFamily="2" charset="0"/>
                </a:rPr>
                <a:t>koltrolü</a:t>
              </a:r>
              <a:endParaRPr lang="tr-TR" sz="1200" dirty="0">
                <a:ln w="0"/>
                <a:solidFill>
                  <a:schemeClr val="tx1"/>
                </a:solidFill>
                <a:latin typeface="Outfit" pitchFamily="2" charset="0"/>
              </a:endParaRPr>
            </a:p>
            <a:p>
              <a:pPr algn="ctr"/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</a:t>
              </a:r>
            </a:p>
          </p:txBody>
        </p:sp>
        <p:cxnSp>
          <p:nvCxnSpPr>
            <p:cNvPr id="21" name="Düz Ok Bağlayıcısı 20">
              <a:extLst>
                <a:ext uri="{FF2B5EF4-FFF2-40B4-BE49-F238E27FC236}">
                  <a16:creationId xmlns:a16="http://schemas.microsoft.com/office/drawing/2014/main" id="{6302E21C-86C1-49D5-8F77-17621B997FBB}"/>
                </a:ext>
              </a:extLst>
            </p:cNvPr>
            <p:cNvCxnSpPr>
              <a:cxnSpLocks/>
              <a:stCxn id="16" idx="2"/>
              <a:endCxn id="30" idx="0"/>
            </p:cNvCxnSpPr>
            <p:nvPr/>
          </p:nvCxnSpPr>
          <p:spPr>
            <a:xfrm flipH="1">
              <a:off x="3238150" y="3749879"/>
              <a:ext cx="1" cy="6304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Bağlayıcı: Dirsek 22">
              <a:extLst>
                <a:ext uri="{FF2B5EF4-FFF2-40B4-BE49-F238E27FC236}">
                  <a16:creationId xmlns:a16="http://schemas.microsoft.com/office/drawing/2014/main" id="{E90D8307-4E5E-4CC7-BC0D-86DA21707066}"/>
                </a:ext>
              </a:extLst>
            </p:cNvPr>
            <p:cNvCxnSpPr>
              <a:cxnSpLocks/>
              <a:stCxn id="16" idx="3"/>
              <a:endCxn id="29" idx="6"/>
            </p:cNvCxnSpPr>
            <p:nvPr/>
          </p:nvCxnSpPr>
          <p:spPr>
            <a:xfrm flipH="1" flipV="1">
              <a:off x="3382150" y="1556132"/>
              <a:ext cx="669733" cy="1633064"/>
            </a:xfrm>
            <a:prstGeom prst="bentConnector3">
              <a:avLst>
                <a:gd name="adj1" fmla="val -34133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kış Çizelgesi: İşlem 23">
              <a:extLst>
                <a:ext uri="{FF2B5EF4-FFF2-40B4-BE49-F238E27FC236}">
                  <a16:creationId xmlns:a16="http://schemas.microsoft.com/office/drawing/2014/main" id="{77512FB3-00C9-4038-8AF1-6BA7D9CAD073}"/>
                </a:ext>
              </a:extLst>
            </p:cNvPr>
            <p:cNvSpPr/>
            <p:nvPr/>
          </p:nvSpPr>
          <p:spPr>
            <a:xfrm>
              <a:off x="2424418" y="1918028"/>
              <a:ext cx="1627465" cy="449656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Döngü kodu</a:t>
              </a:r>
            </a:p>
            <a:p>
              <a:pPr algn="ctr"/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loop code</a:t>
              </a:r>
            </a:p>
          </p:txBody>
        </p:sp>
        <p:cxnSp>
          <p:nvCxnSpPr>
            <p:cNvPr id="25" name="Düz Ok Bağlayıcısı 24">
              <a:extLst>
                <a:ext uri="{FF2B5EF4-FFF2-40B4-BE49-F238E27FC236}">
                  <a16:creationId xmlns:a16="http://schemas.microsoft.com/office/drawing/2014/main" id="{B244DA6A-F1D7-4994-8B09-21F83E55B75C}"/>
                </a:ext>
              </a:extLst>
            </p:cNvPr>
            <p:cNvCxnSpPr>
              <a:cxnSpLocks/>
              <a:stCxn id="29" idx="4"/>
              <a:endCxn id="24" idx="0"/>
            </p:cNvCxnSpPr>
            <p:nvPr/>
          </p:nvCxnSpPr>
          <p:spPr>
            <a:xfrm>
              <a:off x="3238150" y="1700132"/>
              <a:ext cx="1" cy="2178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Ok Bağlayıcısı 25">
              <a:extLst>
                <a:ext uri="{FF2B5EF4-FFF2-40B4-BE49-F238E27FC236}">
                  <a16:creationId xmlns:a16="http://schemas.microsoft.com/office/drawing/2014/main" id="{39636FC2-14F6-4867-A44B-46893561AF22}"/>
                </a:ext>
              </a:extLst>
            </p:cNvPr>
            <p:cNvCxnSpPr>
              <a:cxnSpLocks/>
              <a:stCxn id="24" idx="2"/>
              <a:endCxn id="16" idx="0"/>
            </p:cNvCxnSpPr>
            <p:nvPr/>
          </p:nvCxnSpPr>
          <p:spPr>
            <a:xfrm>
              <a:off x="3238151" y="2367684"/>
              <a:ext cx="0" cy="2608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Metin kutusu 26">
              <a:extLst>
                <a:ext uri="{FF2B5EF4-FFF2-40B4-BE49-F238E27FC236}">
                  <a16:creationId xmlns:a16="http://schemas.microsoft.com/office/drawing/2014/main" id="{CA263F8B-D09D-4496-88F4-523ED93CE6AC}"/>
                </a:ext>
              </a:extLst>
            </p:cNvPr>
            <p:cNvSpPr txBox="1"/>
            <p:nvPr/>
          </p:nvSpPr>
          <p:spPr>
            <a:xfrm>
              <a:off x="1347214" y="3702789"/>
              <a:ext cx="1926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Koşul Sağlanmıyor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Hayır/Yanlış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Sıfır</a:t>
              </a:r>
            </a:p>
          </p:txBody>
        </p: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7B438EBE-E35D-4512-8874-1423BEB6A2FD}"/>
                </a:ext>
              </a:extLst>
            </p:cNvPr>
            <p:cNvSpPr txBox="1"/>
            <p:nvPr/>
          </p:nvSpPr>
          <p:spPr>
            <a:xfrm>
              <a:off x="4287790" y="2498098"/>
              <a:ext cx="15667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Evet/Doğru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sp>
          <p:nvSpPr>
            <p:cNvPr id="29" name="AutoShape 13">
              <a:extLst>
                <a:ext uri="{FF2B5EF4-FFF2-40B4-BE49-F238E27FC236}">
                  <a16:creationId xmlns:a16="http://schemas.microsoft.com/office/drawing/2014/main" id="{E344C9D6-59BA-4D91-9338-0398AE777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150" y="1412132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30" name="AutoShape 13">
              <a:extLst>
                <a:ext uri="{FF2B5EF4-FFF2-40B4-BE49-F238E27FC236}">
                  <a16:creationId xmlns:a16="http://schemas.microsoft.com/office/drawing/2014/main" id="{7DEC399C-4FF0-4A83-B313-CA285C50C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150" y="4380301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03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1DA7E-5397-47DA-BCA0-CC82DBAB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Do-</a:t>
            </a:r>
            <a:r>
              <a:rPr lang="tr-TR" dirty="0" err="1"/>
              <a:t>Whıle</a:t>
            </a:r>
            <a:r>
              <a:rPr lang="tr-TR" dirty="0"/>
              <a:t> örneği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BF7E71C-80DD-47CC-BC0F-D195B774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</a:t>
            </a:r>
            <a:r>
              <a:rPr lang="tr-TR" dirty="0">
                <a:latin typeface="Consolas" panose="020B0609020204030204" pitchFamily="49" charset="0"/>
              </a:rPr>
              <a:t> 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b="1" dirty="0">
                <a:solidFill>
                  <a:srgbClr val="FF00FF"/>
                </a:solidFill>
                <a:latin typeface="Consolas" panose="020B0609020204030204" pitchFamily="49" charset="0"/>
              </a:rPr>
              <a:t>do { </a:t>
            </a:r>
            <a:r>
              <a:rPr lang="tr-TR" dirty="0">
                <a:latin typeface="Consolas" panose="020B0609020204030204" pitchFamily="49" charset="0"/>
              </a:rPr>
              <a:t>// do etiket olduğundan icra edilemez!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</a:t>
            </a:r>
            <a:r>
              <a:rPr lang="tr-TR" dirty="0">
                <a:latin typeface="Consolas" panose="020B0609020204030204" pitchFamily="49" charset="0"/>
              </a:rPr>
              <a:t>                   //2-5-8-11-14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("%d.</a:t>
            </a:r>
            <a:r>
              <a:rPr lang="tr-TR" dirty="0">
                <a:latin typeface="Consolas" panose="020B0609020204030204" pitchFamily="49" charset="0"/>
              </a:rPr>
              <a:t>ILHAN</a:t>
            </a:r>
            <a:r>
              <a:rPr lang="en-US" dirty="0">
                <a:latin typeface="Consolas" panose="020B0609020204030204" pitchFamily="49" charset="0"/>
              </a:rPr>
              <a:t>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//3-6-9-12-15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}</a:t>
            </a:r>
            <a:r>
              <a:rPr lang="tr-TR" b="1" dirty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while (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             //4-7-10-13-16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u="sng" dirty="0">
                <a:latin typeface="Consolas" panose="020B0609020204030204" pitchFamily="49" charset="0"/>
              </a:rPr>
              <a:t>İcra sırası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  <a:r>
              <a:rPr lang="tr-TR" sz="2000" u="sng" dirty="0">
                <a:latin typeface="Consolas" panose="020B0609020204030204" pitchFamily="49" charset="0"/>
              </a:rPr>
              <a:t>i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  <a:r>
              <a:rPr lang="tr-TR" sz="2000" u="sng" dirty="0">
                <a:latin typeface="Consolas" panose="020B0609020204030204" pitchFamily="49" charset="0"/>
              </a:rPr>
              <a:t>ÇIKTI</a:t>
            </a:r>
            <a:r>
              <a:rPr lang="tr-TR" sz="2000" dirty="0">
                <a:latin typeface="Consolas" panose="020B0609020204030204" pitchFamily="49" charset="0"/>
              </a:rPr>
              <a:t>   </a:t>
            </a:r>
            <a:r>
              <a:rPr lang="tr-TR" sz="2000" u="sng" dirty="0">
                <a:latin typeface="Consolas" panose="020B0609020204030204" pitchFamily="49" charset="0"/>
              </a:rPr>
              <a:t>ACIKLAMA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1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2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3  1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1.ILHAN 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4  1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  i&lt;5 olduğundan döngüye devam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5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tr-TR" sz="2000" dirty="0">
                <a:latin typeface="Consolas" panose="020B060902020403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6  2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2.ILHAN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7  2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8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9  3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3.ILHAN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10  3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11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12  4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dirty="0">
                <a:latin typeface="Consolas" panose="020B0609020204030204" pitchFamily="49" charset="0"/>
              </a:rPr>
              <a:t>4</a:t>
            </a:r>
            <a:r>
              <a:rPr lang="tr-TR" sz="2000" dirty="0">
                <a:latin typeface="Consolas" panose="020B0609020204030204" pitchFamily="49" charset="0"/>
              </a:rPr>
              <a:t>.ILHAN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13  </a:t>
            </a:r>
            <a:r>
              <a:rPr lang="tr-TR" dirty="0">
                <a:latin typeface="Consolas" panose="020B0609020204030204" pitchFamily="49" charset="0"/>
              </a:rPr>
              <a:t>4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 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14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15  </a:t>
            </a:r>
            <a:r>
              <a:rPr lang="tr-TR" dirty="0"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5.ILHAN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16  5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</a:t>
            </a:r>
            <a:r>
              <a:rPr lang="tr-TR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olmadığından döngü biter</a:t>
            </a:r>
            <a:endParaRPr lang="tr-TR" u="sng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17  </a:t>
            </a:r>
            <a:r>
              <a:rPr lang="tr-TR" dirty="0"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5BC9EEC6-A16D-4803-A492-C7F81A25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4825" y="1832145"/>
            <a:ext cx="3200400" cy="434856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Önceki örneği ele alalım.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Bloğa girmeden sayaç değişkenine ilk değer verildi. </a:t>
            </a:r>
            <a:r>
              <a:rPr lang="tr-TR" sz="2400" dirty="0">
                <a:highlight>
                  <a:srgbClr val="FFFF00"/>
                </a:highlight>
              </a:rPr>
              <a:t>Verilmeseydi ne olurdu?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Bloğun içinde sayaç değişkeni değiştiriliyor. </a:t>
            </a:r>
            <a:r>
              <a:rPr lang="tr-TR" sz="2400" dirty="0">
                <a:highlight>
                  <a:srgbClr val="FFFF00"/>
                </a:highlight>
              </a:rPr>
              <a:t>Artırılmasaydı ne olurdu?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latin typeface="Consolas" panose="020B0609020204030204" pitchFamily="49" charset="0"/>
              </a:rPr>
              <a:t>i&lt;5 </a:t>
            </a:r>
            <a:r>
              <a:rPr lang="tr-TR" sz="2400" u="sng" dirty="0">
                <a:highlight>
                  <a:srgbClr val="FFFF00"/>
                </a:highlight>
              </a:rPr>
              <a:t>olduğu sürece </a:t>
            </a:r>
            <a:r>
              <a:rPr lang="tr-T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do </a:t>
            </a:r>
            <a:r>
              <a:rPr lang="tr-TR" sz="2400" dirty="0"/>
              <a:t>bloğu icra edilir.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AAA59BA-4B8D-4FEE-AE4D-277DB55F5FD5}"/>
              </a:ext>
            </a:extLst>
          </p:cNvPr>
          <p:cNvSpPr/>
          <p:nvPr/>
        </p:nvSpPr>
        <p:spPr>
          <a:xfrm rot="19152993">
            <a:off x="-274450" y="2574276"/>
            <a:ext cx="925445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do..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bloğu;</a:t>
            </a:r>
          </a:p>
          <a:p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Mantıksal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logical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olarak 3 satır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sequence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fiziksel olarak ise 15 satırdır.</a:t>
            </a:r>
          </a:p>
        </p:txBody>
      </p:sp>
    </p:spTree>
    <p:extLst>
      <p:ext uri="{BB962C8B-B14F-4D97-AF65-F5344CB8AC3E}">
        <p14:creationId xmlns:p14="http://schemas.microsoft.com/office/powerpoint/2010/main" val="378162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2B5EC3F5-3259-40A3-968A-EF7E9A91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KARŞILAŞTIRMA</a:t>
            </a:r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06673897-8F22-4605-8FB9-4F4E4A0C0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While</a:t>
            </a:r>
            <a:endParaRPr lang="tr-TR" dirty="0">
              <a:highlight>
                <a:srgbClr val="FFFF00"/>
              </a:highlight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C212274-6904-4DF8-8AB0-0759FCA559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using namespace std;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#define PROGRAMCIADI "ILHAN"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while (</a:t>
            </a:r>
            <a:r>
              <a:rPr lang="en-US" sz="1600" dirty="0" err="1">
                <a:highlight>
                  <a:srgbClr val="FF00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00FF"/>
                </a:highlight>
                <a:latin typeface="Consolas" panose="020B0609020204030204" pitchFamily="49" charset="0"/>
              </a:rPr>
              <a:t>&lt;1</a:t>
            </a:r>
            <a:r>
              <a:rPr lang="tr-TR" sz="1600" dirty="0">
                <a:highlight>
                  <a:srgbClr val="FF00FF"/>
                </a:highlight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=i+1; </a:t>
            </a:r>
            <a:endParaRPr lang="tr-TR" sz="16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("%d. %s\n",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, PROGRAMCIADI);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1B189105-948D-4202-AF2D-60D4F274E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Do..</a:t>
            </a:r>
            <a:r>
              <a:rPr lang="tr-TR" dirty="0" err="1"/>
              <a:t>While</a:t>
            </a:r>
            <a:endParaRPr lang="tr-TR" dirty="0">
              <a:highlight>
                <a:srgbClr val="FFFF00"/>
              </a:highlight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E8B68A90-C7DA-4E4C-BC89-694503B45B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#define PROGRAMCIADI "ILHAN"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=0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do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=i+1;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("%d. %s\n",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PROGRAMCIADI);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while (</a:t>
            </a:r>
            <a:r>
              <a:rPr lang="en-US" sz="1600" dirty="0" err="1">
                <a:highlight>
                  <a:srgbClr val="FF00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00FF"/>
                </a:highlight>
                <a:latin typeface="Consolas" panose="020B0609020204030204" pitchFamily="49" charset="0"/>
              </a:rPr>
              <a:t>&lt;1</a:t>
            </a:r>
            <a:r>
              <a:rPr lang="tr-TR" sz="1600" dirty="0">
                <a:highlight>
                  <a:srgbClr val="FF00FF"/>
                </a:highlight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tr-TR" sz="1600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6BFF832-48B6-4214-810B-E51B3810C108}"/>
              </a:ext>
            </a:extLst>
          </p:cNvPr>
          <p:cNvSpPr/>
          <p:nvPr/>
        </p:nvSpPr>
        <p:spPr>
          <a:xfrm rot="19152993">
            <a:off x="1799391" y="2051848"/>
            <a:ext cx="8044575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 defTabSz="914400">
              <a:defRPr/>
            </a:pP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 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while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talimatında koşul en başta,</a:t>
            </a:r>
            <a:b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 do..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while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talimatında ise en sonda kontrol edilir.</a:t>
            </a:r>
          </a:p>
          <a:p>
            <a:pPr lvl="0" algn="ctr" defTabSz="914400">
              <a:defRPr/>
            </a:pP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- 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while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 de koşul kontrolü en az 1 kez,</a:t>
            </a:r>
            <a:b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- do..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while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 da ise döngü bloğu en az 1 kez icra edilir.</a:t>
            </a:r>
          </a:p>
        </p:txBody>
      </p:sp>
    </p:spTree>
    <p:extLst>
      <p:ext uri="{BB962C8B-B14F-4D97-AF65-F5344CB8AC3E}">
        <p14:creationId xmlns:p14="http://schemas.microsoft.com/office/powerpoint/2010/main" val="214971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6BDC3232-B650-47DB-8C80-6A1CB13D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8C652C7-64DA-455D-94D3-3E70360D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1'den 50'ye kadar  olan </a:t>
            </a:r>
            <a:r>
              <a:rPr lang="tr-TR" u="sng" dirty="0">
                <a:solidFill>
                  <a:srgbClr val="FF0000"/>
                </a:solidFill>
              </a:rPr>
              <a:t>tamsayılar içerisindeki </a:t>
            </a:r>
            <a:r>
              <a:rPr lang="tr-TR" b="1" u="sng" dirty="0">
                <a:solidFill>
                  <a:srgbClr val="FF0000"/>
                </a:solidFill>
              </a:rPr>
              <a:t>tek olanların toplamını </a:t>
            </a:r>
            <a:r>
              <a:rPr lang="tr-TR" dirty="0"/>
              <a:t>bulup yazdıran programın;</a:t>
            </a:r>
          </a:p>
          <a:p>
            <a:r>
              <a:rPr lang="tr-TR" dirty="0"/>
              <a:t>Algoritma ve </a:t>
            </a:r>
          </a:p>
          <a:p>
            <a:r>
              <a:rPr lang="tr-TR" dirty="0"/>
              <a:t>Akış diyagramını yapınız</a:t>
            </a:r>
          </a:p>
          <a:p>
            <a:r>
              <a:rPr lang="tr-TR" dirty="0"/>
              <a:t>Kodunu yazınız.</a:t>
            </a:r>
          </a:p>
        </p:txBody>
      </p:sp>
    </p:spTree>
    <p:extLst>
      <p:ext uri="{BB962C8B-B14F-4D97-AF65-F5344CB8AC3E}">
        <p14:creationId xmlns:p14="http://schemas.microsoft.com/office/powerpoint/2010/main" val="3357227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5533C70E-ED19-4DAE-A39B-C73DA943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Örnek 1</a:t>
            </a:r>
            <a:br>
              <a:rPr lang="tr-TR" dirty="0"/>
            </a:br>
            <a:r>
              <a:rPr lang="tr-TR" dirty="0"/>
              <a:t>algoritma ve Akış </a:t>
            </a:r>
            <a:r>
              <a:rPr lang="tr-TR" dirty="0" err="1"/>
              <a:t>diyagyamı</a:t>
            </a:r>
            <a:endParaRPr lang="tr-TR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87424B6A-A97C-40E4-A1E3-B326475B1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Sayac</a:t>
            </a:r>
            <a:r>
              <a:rPr lang="tr-TR" dirty="0"/>
              <a:t>=1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Toplam=0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</a:t>
            </a:r>
            <a:r>
              <a:rPr lang="tr-TR" dirty="0" err="1"/>
              <a:t>Sayac</a:t>
            </a:r>
            <a:r>
              <a:rPr lang="tr-TR" dirty="0"/>
              <a:t> MOD 2 ≠0 İSE Toplam=Toplam + </a:t>
            </a:r>
            <a:r>
              <a:rPr lang="tr-TR" dirty="0" err="1"/>
              <a:t>Sayac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Sayac</a:t>
            </a:r>
            <a:r>
              <a:rPr lang="tr-TR" dirty="0"/>
              <a:t>=</a:t>
            </a:r>
            <a:r>
              <a:rPr lang="tr-TR" dirty="0" err="1"/>
              <a:t>Sayac+l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</a:t>
            </a:r>
            <a:r>
              <a:rPr lang="tr-TR" dirty="0" err="1"/>
              <a:t>Sayac</a:t>
            </a:r>
            <a:r>
              <a:rPr lang="tr-TR" dirty="0"/>
              <a:t>&lt;=50 İSE GİT adım 4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Toplam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DUR</a:t>
            </a:r>
          </a:p>
        </p:txBody>
      </p:sp>
      <p:sp>
        <p:nvSpPr>
          <p:cNvPr id="9" name="Akış Çizelgesi: Karar 8">
            <a:extLst>
              <a:ext uri="{FF2B5EF4-FFF2-40B4-BE49-F238E27FC236}">
                <a16:creationId xmlns:a16="http://schemas.microsoft.com/office/drawing/2014/main" id="{4E93596C-5C43-4CBF-A763-E5E21572ACB4}"/>
              </a:ext>
            </a:extLst>
          </p:cNvPr>
          <p:cNvSpPr/>
          <p:nvPr/>
        </p:nvSpPr>
        <p:spPr>
          <a:xfrm>
            <a:off x="2709686" y="4066061"/>
            <a:ext cx="2070955" cy="594672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 &lt;=50</a:t>
            </a:r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316FEC6B-BAE7-4686-92A5-C805D3173730}"/>
              </a:ext>
            </a:extLst>
          </p:cNvPr>
          <p:cNvCxnSpPr>
            <a:cxnSpLocks/>
            <a:stCxn id="22" idx="2"/>
            <a:endCxn id="14" idx="0"/>
          </p:cNvCxnSpPr>
          <p:nvPr/>
        </p:nvCxnSpPr>
        <p:spPr>
          <a:xfrm>
            <a:off x="3737183" y="717825"/>
            <a:ext cx="7980" cy="2190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A800F42F-68FF-49A3-8888-F69059141E9D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 flipH="1">
            <a:off x="3737181" y="5411786"/>
            <a:ext cx="1" cy="266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FF8B0D8-D341-43F4-B04F-E78F0A225843}"/>
              </a:ext>
            </a:extLst>
          </p:cNvPr>
          <p:cNvSpPr txBox="1"/>
          <p:nvPr/>
        </p:nvSpPr>
        <p:spPr>
          <a:xfrm>
            <a:off x="2142634" y="4340634"/>
            <a:ext cx="667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ln w="0"/>
                <a:latin typeface="Outfit" pitchFamily="2" charset="0"/>
              </a:rPr>
              <a:t>Evet</a:t>
            </a:r>
          </a:p>
        </p:txBody>
      </p:sp>
      <p:cxnSp>
        <p:nvCxnSpPr>
          <p:cNvPr id="13" name="Bağlayıcı: Dirsek 12">
            <a:extLst>
              <a:ext uri="{FF2B5EF4-FFF2-40B4-BE49-F238E27FC236}">
                <a16:creationId xmlns:a16="http://schemas.microsoft.com/office/drawing/2014/main" id="{7B8919CD-1A78-4B13-9827-58BCF8674629}"/>
              </a:ext>
            </a:extLst>
          </p:cNvPr>
          <p:cNvCxnSpPr>
            <a:cxnSpLocks/>
            <a:stCxn id="9" idx="1"/>
            <a:endCxn id="31" idx="1"/>
          </p:cNvCxnSpPr>
          <p:nvPr/>
        </p:nvCxnSpPr>
        <p:spPr>
          <a:xfrm rot="10800000" flipH="1">
            <a:off x="2709686" y="2271801"/>
            <a:ext cx="166680" cy="2091597"/>
          </a:xfrm>
          <a:prstGeom prst="bentConnector3">
            <a:avLst>
              <a:gd name="adj1" fmla="val -13714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kış Çizelgesi: İşlem 13">
            <a:extLst>
              <a:ext uri="{FF2B5EF4-FFF2-40B4-BE49-F238E27FC236}">
                <a16:creationId xmlns:a16="http://schemas.microsoft.com/office/drawing/2014/main" id="{4E00EE1C-3242-4D52-A358-A941C14E9982}"/>
              </a:ext>
            </a:extLst>
          </p:cNvPr>
          <p:cNvSpPr/>
          <p:nvPr/>
        </p:nvSpPr>
        <p:spPr>
          <a:xfrm>
            <a:off x="3176768" y="936849"/>
            <a:ext cx="1136789" cy="494646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Sayaç=1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Toplam=0</a:t>
            </a: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CB733ABC-4D2E-49CB-A318-6B9156F4A3C4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>
            <a:off x="3745163" y="1431495"/>
            <a:ext cx="942" cy="387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kış Çizelgesi: İşlem 17">
            <a:extLst>
              <a:ext uri="{FF2B5EF4-FFF2-40B4-BE49-F238E27FC236}">
                <a16:creationId xmlns:a16="http://schemas.microsoft.com/office/drawing/2014/main" id="{BEFC9406-0BD5-4F30-9954-8A731441DBA6}"/>
              </a:ext>
            </a:extLst>
          </p:cNvPr>
          <p:cNvSpPr/>
          <p:nvPr/>
        </p:nvSpPr>
        <p:spPr>
          <a:xfrm>
            <a:off x="3037486" y="3289068"/>
            <a:ext cx="1401277" cy="38281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Sayaç=Sayaç+1</a:t>
            </a: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B7DD5D11-85AD-4175-BF53-76F1D6BDB118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3738125" y="3671883"/>
            <a:ext cx="7039" cy="3941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kış Çizelgesi: Sonlandırıcı 21">
            <a:extLst>
              <a:ext uri="{FF2B5EF4-FFF2-40B4-BE49-F238E27FC236}">
                <a16:creationId xmlns:a16="http://schemas.microsoft.com/office/drawing/2014/main" id="{B4ECB3C8-75F9-43AE-9AE4-871D005BFF33}"/>
              </a:ext>
            </a:extLst>
          </p:cNvPr>
          <p:cNvSpPr/>
          <p:nvPr/>
        </p:nvSpPr>
        <p:spPr>
          <a:xfrm>
            <a:off x="3168788" y="352839"/>
            <a:ext cx="1136789" cy="364986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Başla</a:t>
            </a:r>
          </a:p>
        </p:txBody>
      </p:sp>
      <p:sp>
        <p:nvSpPr>
          <p:cNvPr id="23" name="Akış Çizelgesi: Sonlandırıcı 22">
            <a:extLst>
              <a:ext uri="{FF2B5EF4-FFF2-40B4-BE49-F238E27FC236}">
                <a16:creationId xmlns:a16="http://schemas.microsoft.com/office/drawing/2014/main" id="{DD71FBC2-A856-4882-A016-7AD7D89603EE}"/>
              </a:ext>
            </a:extLst>
          </p:cNvPr>
          <p:cNvSpPr/>
          <p:nvPr/>
        </p:nvSpPr>
        <p:spPr>
          <a:xfrm>
            <a:off x="3168786" y="5677828"/>
            <a:ext cx="1136789" cy="364986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Bitir</a:t>
            </a:r>
          </a:p>
        </p:txBody>
      </p:sp>
      <p:sp>
        <p:nvSpPr>
          <p:cNvPr id="27" name="Akış Çizelgesi: Görüntüleme 26">
            <a:extLst>
              <a:ext uri="{FF2B5EF4-FFF2-40B4-BE49-F238E27FC236}">
                <a16:creationId xmlns:a16="http://schemas.microsoft.com/office/drawing/2014/main" id="{8A3A7C09-CFBC-4FAA-813E-B433E48A448E}"/>
              </a:ext>
            </a:extLst>
          </p:cNvPr>
          <p:cNvSpPr/>
          <p:nvPr/>
        </p:nvSpPr>
        <p:spPr>
          <a:xfrm>
            <a:off x="3204207" y="4955826"/>
            <a:ext cx="1065949" cy="455960"/>
          </a:xfrm>
          <a:prstGeom prst="flowChartDisp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Toplam</a:t>
            </a:r>
          </a:p>
        </p:txBody>
      </p:sp>
      <p:sp>
        <p:nvSpPr>
          <p:cNvPr id="31" name="Akış Çizelgesi: Karar 30">
            <a:extLst>
              <a:ext uri="{FF2B5EF4-FFF2-40B4-BE49-F238E27FC236}">
                <a16:creationId xmlns:a16="http://schemas.microsoft.com/office/drawing/2014/main" id="{062C3A60-F5A5-4903-A22D-C5CF9FB94618}"/>
              </a:ext>
            </a:extLst>
          </p:cNvPr>
          <p:cNvSpPr/>
          <p:nvPr/>
        </p:nvSpPr>
        <p:spPr>
          <a:xfrm>
            <a:off x="2876366" y="1818726"/>
            <a:ext cx="1739477" cy="906147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 MOD 2 Sıfırdan Farklı</a:t>
            </a:r>
          </a:p>
        </p:txBody>
      </p:sp>
      <p:sp>
        <p:nvSpPr>
          <p:cNvPr id="50" name="Akış Çizelgesi: İşlem 49">
            <a:extLst>
              <a:ext uri="{FF2B5EF4-FFF2-40B4-BE49-F238E27FC236}">
                <a16:creationId xmlns:a16="http://schemas.microsoft.com/office/drawing/2014/main" id="{0AD0FCC4-A16B-4BF1-9564-3863BD9BCA6B}"/>
              </a:ext>
            </a:extLst>
          </p:cNvPr>
          <p:cNvSpPr/>
          <p:nvPr/>
        </p:nvSpPr>
        <p:spPr>
          <a:xfrm>
            <a:off x="4415445" y="2553897"/>
            <a:ext cx="1848948" cy="38281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Toplam=</a:t>
            </a:r>
            <a:r>
              <a:rPr lang="tr-TR" sz="1200" dirty="0" err="1">
                <a:ln w="0"/>
                <a:solidFill>
                  <a:schemeClr val="tx1"/>
                </a:solidFill>
                <a:latin typeface="Outfit" pitchFamily="2" charset="0"/>
              </a:rPr>
              <a:t>Toplam+Sayaç</a:t>
            </a:r>
            <a:endParaRPr lang="tr-TR" sz="1200" dirty="0">
              <a:ln w="0"/>
              <a:solidFill>
                <a:schemeClr val="tx1"/>
              </a:solidFill>
              <a:latin typeface="Outfit" pitchFamily="2" charset="0"/>
            </a:endParaRPr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2CD25C61-AB31-45A6-A5B6-7903204FB66C}"/>
              </a:ext>
            </a:extLst>
          </p:cNvPr>
          <p:cNvCxnSpPr>
            <a:cxnSpLocks/>
            <a:stCxn id="31" idx="2"/>
            <a:endCxn id="18" idx="0"/>
          </p:cNvCxnSpPr>
          <p:nvPr/>
        </p:nvCxnSpPr>
        <p:spPr>
          <a:xfrm flipH="1">
            <a:off x="3738125" y="2724873"/>
            <a:ext cx="7980" cy="564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Bağlayıcı: Dirsek 57">
            <a:extLst>
              <a:ext uri="{FF2B5EF4-FFF2-40B4-BE49-F238E27FC236}">
                <a16:creationId xmlns:a16="http://schemas.microsoft.com/office/drawing/2014/main" id="{DFC4D695-61E4-433F-98F4-76E06FC16114}"/>
              </a:ext>
            </a:extLst>
          </p:cNvPr>
          <p:cNvCxnSpPr>
            <a:cxnSpLocks/>
            <a:stCxn id="31" idx="3"/>
            <a:endCxn id="50" idx="0"/>
          </p:cNvCxnSpPr>
          <p:nvPr/>
        </p:nvCxnSpPr>
        <p:spPr>
          <a:xfrm>
            <a:off x="4615843" y="2271800"/>
            <a:ext cx="724076" cy="28209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Bağlayıcı: Dirsek 60">
            <a:extLst>
              <a:ext uri="{FF2B5EF4-FFF2-40B4-BE49-F238E27FC236}">
                <a16:creationId xmlns:a16="http://schemas.microsoft.com/office/drawing/2014/main" id="{77F897DD-1ACB-48D3-B351-82D06D58954E}"/>
              </a:ext>
            </a:extLst>
          </p:cNvPr>
          <p:cNvCxnSpPr>
            <a:cxnSpLocks/>
            <a:stCxn id="50" idx="2"/>
            <a:endCxn id="18" idx="3"/>
          </p:cNvCxnSpPr>
          <p:nvPr/>
        </p:nvCxnSpPr>
        <p:spPr>
          <a:xfrm rot="5400000">
            <a:off x="4617459" y="2758016"/>
            <a:ext cx="543764" cy="90115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Düz Ok Bağlayıcısı 99">
            <a:extLst>
              <a:ext uri="{FF2B5EF4-FFF2-40B4-BE49-F238E27FC236}">
                <a16:creationId xmlns:a16="http://schemas.microsoft.com/office/drawing/2014/main" id="{81C196B2-09BF-4C1D-894A-2AABAC9E5E17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flipH="1">
            <a:off x="3737182" y="4660733"/>
            <a:ext cx="7982" cy="295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86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5533C70E-ED19-4DAE-A39B-C73DA943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Örnek </a:t>
            </a:r>
            <a:br>
              <a:rPr lang="tr-TR" dirty="0"/>
            </a:br>
            <a:r>
              <a:rPr lang="tr-TR" dirty="0"/>
              <a:t>KOD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22404A-84F3-45FA-B25C-2558FB05F7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tr-TR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toplam=0;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tr-TR" dirty="0">
                <a:latin typeface="Consolas" panose="020B0609020204030204" pitchFamily="49" charset="0"/>
              </a:rPr>
              <a:t> </a:t>
            </a:r>
            <a:endParaRPr lang="tr-TR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(sayac%2!=0)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toplam=</a:t>
            </a:r>
            <a:r>
              <a:rPr lang="tr-TR" dirty="0" err="1">
                <a:latin typeface="Consolas" panose="020B0609020204030204" pitchFamily="49" charset="0"/>
              </a:rPr>
              <a:t>toplam+sayac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+1;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 (</a:t>
            </a:r>
            <a:r>
              <a:rPr lang="tr-TR" dirty="0" err="1">
                <a:solidFill>
                  <a:srgbClr val="FF00FF"/>
                </a:solidFill>
                <a:latin typeface="Consolas" panose="020B0609020204030204" pitchFamily="49" charset="0"/>
              </a:rPr>
              <a:t>sayac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=50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toplam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  <a:endParaRPr lang="tr-TR" dirty="0">
              <a:solidFill>
                <a:srgbClr val="FF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87424B6A-A97C-40E4-A1E3-B326475B19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tr-TR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toplam=0;</a:t>
            </a:r>
            <a:r>
              <a:rPr lang="tr-TR" dirty="0"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Basla: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((sayac%2)!=0)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toplam=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toplam+sayac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+1;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FF00FF"/>
                </a:solidFill>
                <a:latin typeface="Consolas" panose="020B0609020204030204" pitchFamily="49" charset="0"/>
              </a:rPr>
              <a:t>sayac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=50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 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 Basla;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toplam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598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44465B-541C-4406-BE11-E0871BF7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GÖZCÜ KONTROLLÜ döngüler</a:t>
            </a:r>
            <a:br>
              <a:rPr lang="tr-TR" dirty="0"/>
            </a:br>
            <a:r>
              <a:rPr lang="tr-TR" dirty="0"/>
              <a:t>(SENTINEL VALUE)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C48626-42A7-46BE-A4E1-CD834A1A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30010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Şu ana kadar sayaç kontrollü döngüleri gördük.  </a:t>
            </a:r>
            <a:r>
              <a:rPr lang="tr-TR" b="1" i="1" dirty="0"/>
              <a:t>Yani döngüye giriş, döngüden çıkma koşulu bir sayaca bağlı gerçekleşiyordu.</a:t>
            </a:r>
          </a:p>
          <a:p>
            <a:pPr marL="0" indent="0">
              <a:buNone/>
            </a:pP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Çalıştırılması gereken adımların tekrar sayısının bilinmediği problemlerle karşılaşılabilir. Bu tür problemlerde program;</a:t>
            </a:r>
          </a:p>
          <a:p>
            <a:r>
              <a:rPr lang="tr-TR" u="sng" dirty="0">
                <a:highlight>
                  <a:srgbClr val="FFFF00"/>
                </a:highlight>
              </a:rPr>
              <a:t>Kullanıcının dışarıdan belli bir değeri girmesiyle</a:t>
            </a:r>
            <a:r>
              <a:rPr lang="tr-TR" dirty="0"/>
              <a:t>, </a:t>
            </a:r>
            <a:br>
              <a:rPr lang="tr-TR" dirty="0"/>
            </a:br>
            <a:r>
              <a:rPr lang="tr-TR" dirty="0"/>
              <a:t>(Örneğin kullanıcı klavyeden 0 girene kadar döngü devam eder.)</a:t>
            </a:r>
          </a:p>
          <a:p>
            <a:r>
              <a:rPr lang="tr-TR" u="sng" dirty="0">
                <a:highlight>
                  <a:srgbClr val="FFFF00"/>
                </a:highlight>
              </a:rPr>
              <a:t>Program  içinde  üretilen  belli  bir değere  göre sonlandırılır</a:t>
            </a:r>
            <a:r>
              <a:rPr lang="tr-TR" dirty="0"/>
              <a:t>. </a:t>
            </a:r>
            <a:br>
              <a:rPr lang="tr-TR" dirty="0"/>
            </a:br>
            <a:r>
              <a:rPr lang="tr-TR" dirty="0"/>
              <a:t>( İleride göreceğiz; dosyayı okurken dosya sonuna (EOF-</a:t>
            </a:r>
            <a:r>
              <a:rPr lang="tr-TR" dirty="0" err="1"/>
              <a:t>End</a:t>
            </a:r>
            <a:r>
              <a:rPr lang="tr-TR" dirty="0"/>
              <a:t> of File) ulaşıldığında)</a:t>
            </a:r>
          </a:p>
          <a:p>
            <a:pPr marL="0" indent="0" algn="ctr">
              <a:buNone/>
            </a:pPr>
            <a:r>
              <a:rPr lang="tr-TR" dirty="0"/>
              <a:t>İşte yukarıda verilen örneklerdeki 0 ve EOF, </a:t>
            </a:r>
            <a:r>
              <a:rPr lang="tr-TR" b="1" dirty="0" err="1">
                <a:solidFill>
                  <a:srgbClr val="0070C0"/>
                </a:solidFill>
              </a:rPr>
              <a:t>sentinel-value</a:t>
            </a:r>
            <a:r>
              <a:rPr lang="tr-TR" dirty="0"/>
              <a:t> olarak adlandırılır.</a:t>
            </a:r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465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0C958EDD-CECE-4E70-BA95-15EF015D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7FD80E1-155A-44CC-88BA-663341604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	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1200" dirty="0">
                <a:latin typeface="Consolas" panose="020B0609020204030204" pitchFamily="49" charset="0"/>
              </a:rPr>
              <a:t> toplam =0;	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Notların toplamı. İlk değer mutlaka sıfırlanmalı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ogrenciSayisi</a:t>
            </a:r>
            <a:r>
              <a:rPr lang="tr-TR" sz="1200" dirty="0">
                <a:latin typeface="Consolas" panose="020B0609020204030204" pitchFamily="49" charset="0"/>
              </a:rPr>
              <a:t>= 0, not;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Öğrenci sayısı. İlk değer sıfırlanmalı */ </a:t>
            </a:r>
            <a:r>
              <a:rPr lang="tr-TR" sz="12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200" dirty="0">
                <a:latin typeface="Consolas" panose="020B0609020204030204" pitchFamily="49" charset="0"/>
              </a:rPr>
              <a:t> ortalama;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do </a:t>
            </a:r>
            <a:r>
              <a:rPr lang="tr-TR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"Notu giriniz (sonlandırmak için -1):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cin &gt;&gt; not;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(not != -1) {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eğer not gerçek not ise */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	toplam = toplam + not;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notu toplama ekle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</a:t>
            </a:r>
            <a:r>
              <a:rPr lang="tr-TR" sz="1200" dirty="0" err="1">
                <a:latin typeface="Consolas" panose="020B0609020204030204" pitchFamily="49" charset="0"/>
              </a:rPr>
              <a:t>ogrenciSayisi</a:t>
            </a:r>
            <a:r>
              <a:rPr lang="tr-TR" sz="1200" dirty="0">
                <a:latin typeface="Consolas" panose="020B0609020204030204" pitchFamily="49" charset="0"/>
              </a:rPr>
              <a:t> = </a:t>
            </a:r>
            <a:r>
              <a:rPr lang="tr-TR" sz="1200" dirty="0" err="1">
                <a:latin typeface="Consolas" panose="020B0609020204030204" pitchFamily="49" charset="0"/>
              </a:rPr>
              <a:t>ogrenciSayisi</a:t>
            </a:r>
            <a:r>
              <a:rPr lang="tr-TR" sz="1200" dirty="0">
                <a:latin typeface="Consolas" panose="020B0609020204030204" pitchFamily="49" charset="0"/>
              </a:rPr>
              <a:t> + 1;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}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}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(not != -1);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not -1'den farklı olduğu sürece işlemlere devam et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ogrenciSayisi</a:t>
            </a:r>
            <a:r>
              <a:rPr lang="tr-TR" sz="1200" dirty="0">
                <a:latin typeface="Consolas" panose="020B0609020204030204" pitchFamily="49" charset="0"/>
              </a:rPr>
              <a:t> !=0 )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/*İlk çalıştığı anda -1 girilirse 0'a bölme hatası olmaması için kontrol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ortalama= toplam / </a:t>
            </a:r>
            <a:r>
              <a:rPr lang="tr-TR" sz="1200" dirty="0" err="1">
                <a:latin typeface="Consolas" panose="020B0609020204030204" pitchFamily="49" charset="0"/>
              </a:rPr>
              <a:t>ogrenciSayisi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"\n\</a:t>
            </a:r>
            <a:r>
              <a:rPr lang="tr-TR" sz="1200" dirty="0" err="1">
                <a:latin typeface="Consolas" panose="020B0609020204030204" pitchFamily="49" charset="0"/>
              </a:rPr>
              <a:t>nOrtalama</a:t>
            </a:r>
            <a:r>
              <a:rPr lang="tr-TR" sz="1200" dirty="0">
                <a:latin typeface="Consolas" panose="020B0609020204030204" pitchFamily="49" charset="0"/>
              </a:rPr>
              <a:t>: " &lt;&lt; ortalama;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45BBD1ED-FC10-4C9C-9353-D9CA96A9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sz="2400" dirty="0"/>
              <a:t>Klavyeden -1 girilinceye kadar verilen notların ortalamasını hesaplayan program isteniyor.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Burada kaç adet not girileceği belirtilmemiştir.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Kullanıcı isterse 4 nottan sonra -1 , isterse de 100 nottan sonra -1 girebilir.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Bu amaçla bir </a:t>
            </a:r>
            <a:r>
              <a:rPr lang="tr-TR" sz="2400" dirty="0">
                <a:solidFill>
                  <a:srgbClr val="0070C0"/>
                </a:solidFill>
              </a:rPr>
              <a:t>kontrol değeri </a:t>
            </a:r>
            <a:r>
              <a:rPr lang="tr-TR" sz="2400" dirty="0"/>
              <a:t>(</a:t>
            </a:r>
            <a:r>
              <a:rPr lang="tr-TR" sz="2400" dirty="0" err="1">
                <a:solidFill>
                  <a:srgbClr val="FF0000"/>
                </a:solidFill>
              </a:rPr>
              <a:t>sentinel</a:t>
            </a:r>
            <a:r>
              <a:rPr lang="tr-TR" sz="2400" dirty="0">
                <a:solidFill>
                  <a:srgbClr val="FF0000"/>
                </a:solidFill>
              </a:rPr>
              <a:t> </a:t>
            </a:r>
            <a:r>
              <a:rPr lang="tr-TR" sz="2400" dirty="0" err="1">
                <a:solidFill>
                  <a:srgbClr val="FF0000"/>
                </a:solidFill>
              </a:rPr>
              <a:t>value</a:t>
            </a:r>
            <a:r>
              <a:rPr lang="tr-TR" sz="2400" dirty="0"/>
              <a:t>) kullanılır.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Bu çözümde </a:t>
            </a:r>
            <a:r>
              <a:rPr lang="tr-TR" sz="2400" u="sng" dirty="0">
                <a:highlight>
                  <a:srgbClr val="FFFF00"/>
                </a:highlight>
              </a:rPr>
              <a:t>sınav notu olamayacak bir değer olan</a:t>
            </a:r>
            <a:r>
              <a:rPr lang="tr-TR" sz="2400" dirty="0"/>
              <a:t> -1, kontrol değeri olarak seçilmiştir.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Klavyeden normal olarak sınav notlarını girerken, en son değer olarak bu kontrol değeri girildiğinde; döngü çalışmasını durdurmalıdır. 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336945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0C958EDD-CECE-4E70-BA95-15EF015D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7FD80E1-155A-44CC-88BA-663341604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14321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,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okunan tamsayı */ 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=2;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sayac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degiskeni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sonuc</a:t>
            </a:r>
            <a:r>
              <a:rPr lang="tr-TR" sz="1400" dirty="0">
                <a:latin typeface="Consolas" panose="020B0609020204030204" pitchFamily="49" charset="0"/>
              </a:rPr>
              <a:t>=1;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sayinin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faktoriyel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degeri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do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Pozitif girilmesini sağlıyoruz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"Lütfen pozitif sayı giriniz: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cin &gt;&gt; 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&lt;=0)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</a:t>
            </a:r>
            <a:r>
              <a:rPr lang="tr-TR" sz="1400" dirty="0" err="1">
                <a:latin typeface="Consolas" panose="020B0609020204030204" pitchFamily="49" charset="0"/>
              </a:rPr>
              <a:t>HATA:Pozitif</a:t>
            </a:r>
            <a:r>
              <a:rPr lang="tr-TR" sz="1400" dirty="0">
                <a:latin typeface="Consolas" panose="020B0609020204030204" pitchFamily="49" charset="0"/>
              </a:rPr>
              <a:t> sayı giriniz!\n";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 &lt;= 0)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Sayının faktöriyel değerini bulan kısım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 &lt;= 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sonuc</a:t>
            </a:r>
            <a:r>
              <a:rPr lang="tr-TR" sz="1400" dirty="0">
                <a:latin typeface="Consolas" panose="020B0609020204030204" pitchFamily="49" charset="0"/>
              </a:rPr>
              <a:t> = </a:t>
            </a:r>
            <a:r>
              <a:rPr lang="tr-TR" sz="1400" dirty="0" err="1">
                <a:latin typeface="Consolas" panose="020B0609020204030204" pitchFamily="49" charset="0"/>
              </a:rPr>
              <a:t>sonuc</a:t>
            </a:r>
            <a:r>
              <a:rPr lang="tr-TR" sz="1400" dirty="0">
                <a:latin typeface="Consolas" panose="020B0609020204030204" pitchFamily="49" charset="0"/>
              </a:rPr>
              <a:t> *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 =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 + 1;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"\</a:t>
            </a:r>
            <a:r>
              <a:rPr lang="tr-TR" sz="1400" dirty="0" err="1">
                <a:latin typeface="Consolas" panose="020B0609020204030204" pitchFamily="49" charset="0"/>
              </a:rPr>
              <a:t>nGirilen</a:t>
            </a:r>
            <a:r>
              <a:rPr lang="tr-TR" sz="1400" dirty="0">
                <a:latin typeface="Consolas" panose="020B0609020204030204" pitchFamily="49" charset="0"/>
              </a:rPr>
              <a:t> tamsayı:" &lt;&lt; 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"Faktöriyeli:" &lt;&lt; </a:t>
            </a:r>
            <a:r>
              <a:rPr lang="tr-TR" sz="1400" dirty="0" err="1">
                <a:latin typeface="Consolas" panose="020B0609020204030204" pitchFamily="49" charset="0"/>
              </a:rPr>
              <a:t>sonuc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45BBD1ED-FC10-4C9C-9353-D9CA96A9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400" dirty="0"/>
              <a:t>Klavyeden girilen pozitif tamsayının faktöriyelini bulan programı yazınız</a:t>
            </a:r>
          </a:p>
          <a:p>
            <a:r>
              <a:rPr lang="tr-TR" sz="2400" b="1" dirty="0"/>
              <a:t>Pozitif sayı girmeye zorlama iki türlü yapılabilir! </a:t>
            </a:r>
          </a:p>
          <a:p>
            <a:r>
              <a:rPr lang="tr-TR" sz="2400" b="1" dirty="0"/>
              <a:t>Bu iki yöntemle kullanıcı belli bir aralıkta sayı (5 ile 10 arsında sayı giriniz gibi) girilmeye zorlanabilir!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381B826-3EA2-4280-BD36-3CEFE887FE09}"/>
              </a:ext>
            </a:extLst>
          </p:cNvPr>
          <p:cNvSpPr txBox="1"/>
          <p:nvPr/>
        </p:nvSpPr>
        <p:spPr>
          <a:xfrm>
            <a:off x="441960" y="2141032"/>
            <a:ext cx="6957461" cy="2141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"Lütfen pozitif sayı giriniz: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cin &gt;&gt; 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 &lt;= 0)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Pozitif girilmesini sağlıyoruz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</a:t>
            </a:r>
            <a:r>
              <a:rPr lang="tr-TR" sz="1400" dirty="0" err="1">
                <a:latin typeface="Consolas" panose="020B0609020204030204" pitchFamily="49" charset="0"/>
              </a:rPr>
              <a:t>HATA:Pozitif</a:t>
            </a:r>
            <a:r>
              <a:rPr lang="tr-TR" sz="1400" dirty="0">
                <a:latin typeface="Consolas" panose="020B0609020204030204" pitchFamily="49" charset="0"/>
              </a:rPr>
              <a:t> sayı giriniz!\n";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"Lütfen pozitif sayı giriniz: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cin &gt;&gt; 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}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81864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A881000-256C-4693-84B2-A2A2A62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 talimatı (STATEMENT)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71A281A-0212-4169-B913-D1B3C60BC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nsolas" panose="020B0609020204030204" pitchFamily="49" charset="0"/>
              </a:rPr>
              <a:t>for (</a:t>
            </a:r>
            <a:r>
              <a:rPr lang="tr-TR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sayaçilkdeğer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  <a:r>
              <a:rPr lang="tr-TR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koşul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  <a:r>
              <a:rPr lang="tr-TR" sz="1400" b="1" dirty="0"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sayaçgüncelleme</a:t>
            </a:r>
            <a:r>
              <a:rPr lang="en-US" sz="1400" b="1" dirty="0">
                <a:latin typeface="Consolas" panose="020B0609020204030204" pitchFamily="49" charset="0"/>
              </a:rPr>
              <a:t>) </a:t>
            </a: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latin typeface="Consolas" panose="020B0609020204030204" pitchFamily="49" charset="0"/>
              </a:rPr>
              <a:t>   </a:t>
            </a:r>
            <a:r>
              <a:rPr lang="tr-TR" sz="1400" b="1" dirty="0" err="1">
                <a:latin typeface="Consolas" panose="020B0609020204030204" pitchFamily="49" charset="0"/>
              </a:rPr>
              <a:t>İcraEdilecekTekTalimat</a:t>
            </a:r>
            <a:r>
              <a:rPr lang="tr-TR" sz="1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#define PROGRAMCIADI "ILHANOZKAN"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(i=0; i&lt;10; i=i+1)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PROGRAMCIADI;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192F53-F1AC-4990-A582-C6183288E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272" y="2186458"/>
            <a:ext cx="4754880" cy="39776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tr-TR" altLang="tr-TR" sz="2000" b="1" dirty="0" err="1">
                <a:latin typeface="Consolas" panose="020B0609020204030204" pitchFamily="49" charset="0"/>
              </a:rPr>
              <a:t>for</a:t>
            </a:r>
            <a:r>
              <a:rPr lang="tr-TR" altLang="tr-TR" sz="2000" dirty="0"/>
              <a:t> döngüsü özellikle tekrar edilen işlemlerin sayısı belli olduğunda kullanılan başka bir döngü yapısıdır. </a:t>
            </a:r>
          </a:p>
          <a:p>
            <a:pPr marL="0" indent="0" algn="ctr">
              <a:buNone/>
            </a:pPr>
            <a:r>
              <a:rPr lang="tr-TR" altLang="tr-TR" dirty="0"/>
              <a:t>Sayaç kontrollü döngüler için en iyi seçimdir. Üç adımda çalışır;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sayaçilkdeğer</a:t>
            </a:r>
            <a:r>
              <a:rPr lang="tr-TR" altLang="tr-TR" dirty="0"/>
              <a:t> ifadesi </a:t>
            </a:r>
            <a:r>
              <a:rPr lang="tr-TR" altLang="tr-TR" u="sng" dirty="0">
                <a:highlight>
                  <a:srgbClr val="FFFF00"/>
                </a:highlight>
              </a:rPr>
              <a:t>ilk sefer ve yalnızca 1 kez icra edilir.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dirty="0"/>
              <a:t>Sonra </a:t>
            </a:r>
            <a:r>
              <a:rPr lang="tr-TR" alt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altLang="tr-TR" dirty="0"/>
              <a:t> test edilir. Şart DOĞRU ise döngü </a:t>
            </a:r>
            <a:r>
              <a:rPr lang="tr-TR" altLang="tr-TR" dirty="0">
                <a:solidFill>
                  <a:srgbClr val="0070C0"/>
                </a:solidFill>
              </a:rPr>
              <a:t>yinelenir</a:t>
            </a:r>
            <a:r>
              <a:rPr lang="tr-TR" altLang="tr-TR" dirty="0"/>
              <a:t> (</a:t>
            </a:r>
            <a:r>
              <a:rPr lang="tr-TR" altLang="tr-TR" dirty="0" err="1">
                <a:solidFill>
                  <a:srgbClr val="FF0000"/>
                </a:solidFill>
              </a:rPr>
              <a:t>iteration</a:t>
            </a:r>
            <a:r>
              <a:rPr lang="tr-TR" altLang="tr-TR" dirty="0"/>
              <a:t>). Şart yanlış ise döngü icra edilmez.</a:t>
            </a:r>
          </a:p>
          <a:p>
            <a:pPr marL="457200" indent="-457200">
              <a:buFont typeface="+mj-lt"/>
              <a:buAutoNum type="arabicPeriod"/>
            </a:pPr>
            <a:r>
              <a:rPr lang="tr-TR" u="sng" dirty="0">
                <a:highlight>
                  <a:srgbClr val="FFFF00"/>
                </a:highlight>
              </a:rPr>
              <a:t>Her yineleme sonrasında</a:t>
            </a:r>
            <a:r>
              <a:rPr lang="tr-TR" dirty="0"/>
              <a:t>, </a:t>
            </a:r>
            <a:r>
              <a:rPr lang="tr-TR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sayaçgüncelleme</a:t>
            </a:r>
            <a:r>
              <a:rPr lang="tr-TR" dirty="0"/>
              <a:t> ifadesi icra edilir  ve bir üstteki adıma dönülür.</a:t>
            </a:r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  <p:sp>
        <p:nvSpPr>
          <p:cNvPr id="2" name="Ok: Sağa Bükülü 1">
            <a:extLst>
              <a:ext uri="{FF2B5EF4-FFF2-40B4-BE49-F238E27FC236}">
                <a16:creationId xmlns:a16="http://schemas.microsoft.com/office/drawing/2014/main" id="{0753C120-93D1-44EF-9D58-7850E7A4385A}"/>
              </a:ext>
            </a:extLst>
          </p:cNvPr>
          <p:cNvSpPr/>
          <p:nvPr/>
        </p:nvSpPr>
        <p:spPr>
          <a:xfrm flipV="1">
            <a:off x="6096000" y="4712628"/>
            <a:ext cx="592718" cy="1010654"/>
          </a:xfrm>
          <a:prstGeom prst="curvedRightArrow">
            <a:avLst>
              <a:gd name="adj1" fmla="val 9931"/>
              <a:gd name="adj2" fmla="val 20735"/>
              <a:gd name="adj3" fmla="val 23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C0AE38DA-53CD-47ED-802B-D6A6ACCA507A}"/>
              </a:ext>
            </a:extLst>
          </p:cNvPr>
          <p:cNvSpPr/>
          <p:nvPr/>
        </p:nvSpPr>
        <p:spPr>
          <a:xfrm rot="19152993">
            <a:off x="2095547" y="2090173"/>
            <a:ext cx="8000908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talimatında;</a:t>
            </a:r>
            <a:b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1-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sayaçlara ilk değer </a:t>
            </a:r>
            <a:b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verilen ifadeler 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zorunlu değildir</a:t>
            </a:r>
          </a:p>
          <a:p>
            <a:pPr algn="ctr"/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2- koşul ifadesi yazmak 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zorunlu değildir</a:t>
            </a:r>
          </a:p>
          <a:p>
            <a:pPr algn="ctr"/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3- sayaç güncelleme ifadeleri 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zorunlu değildir</a:t>
            </a:r>
          </a:p>
          <a:p>
            <a:pPr algn="ctr"/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4-Birden Fazla Talimat İcra edilecekse </a:t>
            </a:r>
            <a:b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BLOK içine alınır</a:t>
            </a:r>
            <a:endParaRPr lang="tr-TR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7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C++ DİLİ c DİLİ ÜZERİNE EKLENTİ YAPILARAK GELİŞTİRİLMİŞTİR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Yapısal Programlamanın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ana fonksiyondan başlayarak fonksiyonların birbirlerini çağırmasıyla yapılır!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C++ dili açısından Nesne Yönelimli 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Ana fonksiyonda nesneler imal edilir ve birine </a:t>
            </a:r>
            <a:r>
              <a:rPr lang="tr-TR" dirty="0">
                <a:solidFill>
                  <a:srgbClr val="0070C0"/>
                </a:solidFill>
              </a:rPr>
              <a:t>ileti gönderilerek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message-passing</a:t>
            </a:r>
            <a:r>
              <a:rPr lang="tr-TR" dirty="0"/>
              <a:t>) program başlatılır.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Bir nesne başka nesneler imal edebilir. </a:t>
            </a:r>
            <a:endParaRPr lang="tr-TR" dirty="0">
              <a:solidFill>
                <a:srgbClr val="0070C0"/>
              </a:solidFill>
            </a:endParaRP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Nesnelerin </a:t>
            </a:r>
            <a:r>
              <a:rPr lang="tr-TR" dirty="0">
                <a:solidFill>
                  <a:srgbClr val="0070C0"/>
                </a:solidFill>
              </a:rPr>
              <a:t>davranışları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behavior</a:t>
            </a:r>
            <a:r>
              <a:rPr lang="tr-TR" dirty="0"/>
              <a:t>), durumlarına göre farklılaşabilir. Her nesne durumuna göre farklı </a:t>
            </a:r>
            <a:r>
              <a:rPr lang="tr-TR" dirty="0">
                <a:solidFill>
                  <a:srgbClr val="0070C0"/>
                </a:solidFill>
              </a:rPr>
              <a:t>yöntem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method</a:t>
            </a:r>
            <a:r>
              <a:rPr lang="tr-TR" dirty="0"/>
              <a:t>) ile davranışını gösterir. 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imal edilmiş nesnelerin birbirine ileti göndermesiyle yapılır!</a:t>
            </a:r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20E3037-5A60-4C0F-B5B0-FD5C9304AB6E}"/>
              </a:ext>
            </a:extLst>
          </p:cNvPr>
          <p:cNvSpPr/>
          <p:nvPr/>
        </p:nvSpPr>
        <p:spPr>
          <a:xfrm rot="19152993">
            <a:off x="3258348" y="2521058"/>
            <a:ext cx="567225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Nesne Yönelimli Programlamada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Yöntemler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method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Yapısal Programlamadaki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gibi tanımlanırlar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tr-TR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A881000-256C-4693-84B2-A2A2A62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 </a:t>
            </a:r>
            <a:r>
              <a:rPr lang="tr-TR" dirty="0" err="1"/>
              <a:t>talimatI</a:t>
            </a:r>
            <a:r>
              <a:rPr lang="tr-TR" dirty="0"/>
              <a:t> (STATEMENT) akışı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192F53-F1AC-4990-A582-C6183288E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altLang="tr-TR" sz="1800" b="1" dirty="0"/>
              <a:t>A: </a:t>
            </a:r>
            <a:r>
              <a:rPr lang="tr-TR" altLang="tr-TR" sz="1800" dirty="0" err="1"/>
              <a:t>For</a:t>
            </a:r>
            <a:r>
              <a:rPr lang="tr-TR" altLang="tr-TR" sz="1800" dirty="0"/>
              <a:t> Döngüsü Başlangıcı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ilkdeğer</a:t>
            </a:r>
            <a:r>
              <a:rPr lang="tr-TR" altLang="tr-TR" sz="1800" dirty="0"/>
              <a:t> ifadesi </a:t>
            </a:r>
            <a:r>
              <a:rPr lang="tr-TR" altLang="tr-TR" sz="1800" b="1" u="sng" dirty="0"/>
              <a:t>ilk sefer </a:t>
            </a:r>
            <a:r>
              <a:rPr lang="tr-TR" altLang="tr-TR" sz="1800" u="sng" dirty="0">
                <a:highlight>
                  <a:srgbClr val="FFFF00"/>
                </a:highlight>
              </a:rPr>
              <a:t>ve yalnızca 1 kez icra edilir.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1800" dirty="0"/>
              <a:t>Sonra </a:t>
            </a:r>
            <a:r>
              <a:rPr lang="tr-TR" altLang="tr-TR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altLang="tr-TR" sz="1800" dirty="0"/>
              <a:t> test edilir. </a:t>
            </a:r>
            <a:r>
              <a:rPr lang="tr-TR" altLang="tr-TR" sz="1800" u="sng" dirty="0"/>
              <a:t>Şart doğru ise yinelemeye devam edilir</a:t>
            </a:r>
            <a:r>
              <a:rPr lang="tr-TR" altLang="tr-TR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800" u="sng" dirty="0">
                <a:highlight>
                  <a:srgbClr val="FFFF00"/>
                </a:highlight>
              </a:rPr>
              <a:t>Her yineleme sonunda</a:t>
            </a:r>
            <a:r>
              <a:rPr lang="tr-TR" sz="1800" dirty="0"/>
              <a:t>, </a:t>
            </a:r>
            <a:r>
              <a:rPr lang="tr-TR" sz="1800" b="1" dirty="0">
                <a:solidFill>
                  <a:srgbClr val="FF00FF"/>
                </a:solidFill>
                <a:latin typeface="Consolas" panose="020B0609020204030204" pitchFamily="49" charset="0"/>
              </a:rPr>
              <a:t>artım</a:t>
            </a:r>
            <a:r>
              <a:rPr lang="tr-TR" sz="1800" dirty="0"/>
              <a:t> ifadesi icra edilir  ve </a:t>
            </a:r>
            <a:r>
              <a:rPr lang="tr-TR" altLang="tr-TR" sz="1800" b="1" dirty="0">
                <a:highlight>
                  <a:srgbClr val="FFFF00"/>
                </a:highlight>
              </a:rPr>
              <a:t>bir üst adıma geçilir</a:t>
            </a:r>
            <a:r>
              <a:rPr lang="tr-TR" altLang="tr-TR" sz="18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1800" b="1" dirty="0"/>
              <a:t>B: </a:t>
            </a:r>
            <a:r>
              <a:rPr lang="tr-TR" altLang="tr-TR" sz="1800" dirty="0" err="1"/>
              <a:t>For</a:t>
            </a:r>
            <a:r>
              <a:rPr lang="tr-TR" altLang="tr-TR" sz="1800" dirty="0"/>
              <a:t> Döngüsü Bitişi</a:t>
            </a:r>
          </a:p>
          <a:p>
            <a:pPr marL="457200" indent="-457200">
              <a:buFont typeface="+mj-lt"/>
              <a:buAutoNum type="arabicPeriod"/>
            </a:pPr>
            <a:endParaRPr lang="tr-TR" sz="1800" dirty="0"/>
          </a:p>
        </p:txBody>
      </p:sp>
      <p:sp>
        <p:nvSpPr>
          <p:cNvPr id="9" name="Ok: Sağa Bükülü 8">
            <a:extLst>
              <a:ext uri="{FF2B5EF4-FFF2-40B4-BE49-F238E27FC236}">
                <a16:creationId xmlns:a16="http://schemas.microsoft.com/office/drawing/2014/main" id="{AE72EEA1-E619-4D9F-A5CC-18E5B90066E5}"/>
              </a:ext>
            </a:extLst>
          </p:cNvPr>
          <p:cNvSpPr/>
          <p:nvPr/>
        </p:nvSpPr>
        <p:spPr>
          <a:xfrm flipV="1">
            <a:off x="8158955" y="3638601"/>
            <a:ext cx="781369" cy="1135782"/>
          </a:xfrm>
          <a:prstGeom prst="curvedRightArrow">
            <a:avLst>
              <a:gd name="adj1" fmla="val 8325"/>
              <a:gd name="adj2" fmla="val 2449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4" name="Akış Çizelgesi: Karar 23">
            <a:extLst>
              <a:ext uri="{FF2B5EF4-FFF2-40B4-BE49-F238E27FC236}">
                <a16:creationId xmlns:a16="http://schemas.microsoft.com/office/drawing/2014/main" id="{1551FED4-FCFB-405B-B45D-12E868195BE2}"/>
              </a:ext>
            </a:extLst>
          </p:cNvPr>
          <p:cNvSpPr/>
          <p:nvPr/>
        </p:nvSpPr>
        <p:spPr>
          <a:xfrm>
            <a:off x="3271401" y="2521729"/>
            <a:ext cx="2077838" cy="883291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Koşul Kontrolü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condition</a:t>
            </a:r>
          </a:p>
        </p:txBody>
      </p: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8C269B39-51B2-4BC7-AB44-F1A7AC138B0B}"/>
              </a:ext>
            </a:extLst>
          </p:cNvPr>
          <p:cNvCxnSpPr>
            <a:cxnSpLocks/>
            <a:stCxn id="36" idx="4"/>
            <a:endCxn id="28" idx="0"/>
          </p:cNvCxnSpPr>
          <p:nvPr/>
        </p:nvCxnSpPr>
        <p:spPr>
          <a:xfrm>
            <a:off x="4310320" y="1552119"/>
            <a:ext cx="0" cy="199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DDA425F6-59F0-4197-85D6-14D69CBEFAD1}"/>
              </a:ext>
            </a:extLst>
          </p:cNvPr>
          <p:cNvSpPr txBox="1"/>
          <p:nvPr/>
        </p:nvSpPr>
        <p:spPr>
          <a:xfrm>
            <a:off x="5537307" y="2893964"/>
            <a:ext cx="16524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ln w="0"/>
                <a:latin typeface="Outfit" pitchFamily="2" charset="0"/>
              </a:rPr>
              <a:t>Koşul Sağlanmıyor</a:t>
            </a:r>
            <a:br>
              <a:rPr lang="tr-TR" sz="1200" dirty="0">
                <a:ln w="0"/>
                <a:latin typeface="Outfit" pitchFamily="2" charset="0"/>
              </a:rPr>
            </a:br>
            <a:r>
              <a:rPr lang="tr-TR" sz="1200" dirty="0">
                <a:ln w="0"/>
                <a:latin typeface="Outfit" pitchFamily="2" charset="0"/>
              </a:rPr>
              <a:t>Hayır/Yanlış</a:t>
            </a:r>
          </a:p>
          <a:p>
            <a:r>
              <a:rPr lang="tr-TR" sz="1200" dirty="0">
                <a:ln w="0"/>
                <a:latin typeface="Outfit" pitchFamily="2" charset="0"/>
              </a:rPr>
              <a:t>Sıfır</a:t>
            </a:r>
          </a:p>
        </p:txBody>
      </p:sp>
      <p:cxnSp>
        <p:nvCxnSpPr>
          <p:cNvPr id="27" name="Bağlayıcı: Dirsek 26">
            <a:extLst>
              <a:ext uri="{FF2B5EF4-FFF2-40B4-BE49-F238E27FC236}">
                <a16:creationId xmlns:a16="http://schemas.microsoft.com/office/drawing/2014/main" id="{8C370EE4-86F8-4071-A6B3-2319147949AC}"/>
              </a:ext>
            </a:extLst>
          </p:cNvPr>
          <p:cNvCxnSpPr>
            <a:cxnSpLocks/>
            <a:stCxn id="33" idx="0"/>
            <a:endCxn id="24" idx="2"/>
          </p:cNvCxnSpPr>
          <p:nvPr/>
        </p:nvCxnSpPr>
        <p:spPr>
          <a:xfrm rot="5400000" flipH="1" flipV="1">
            <a:off x="4166402" y="3548257"/>
            <a:ext cx="287155" cy="682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kış Çizelgesi: İşlem 27">
            <a:extLst>
              <a:ext uri="{FF2B5EF4-FFF2-40B4-BE49-F238E27FC236}">
                <a16:creationId xmlns:a16="http://schemas.microsoft.com/office/drawing/2014/main" id="{08559C24-ED0A-4DFB-BEA3-D5F158C96882}"/>
              </a:ext>
            </a:extLst>
          </p:cNvPr>
          <p:cNvSpPr/>
          <p:nvPr/>
        </p:nvSpPr>
        <p:spPr>
          <a:xfrm>
            <a:off x="3271401" y="1751892"/>
            <a:ext cx="2077838" cy="56256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İlk-değer-verme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initialization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A9EB10A5-9A27-4356-B79A-D2040416552F}"/>
              </a:ext>
            </a:extLst>
          </p:cNvPr>
          <p:cNvCxnSpPr>
            <a:cxnSpLocks/>
            <a:stCxn id="28" idx="2"/>
            <a:endCxn id="24" idx="0"/>
          </p:cNvCxnSpPr>
          <p:nvPr/>
        </p:nvCxnSpPr>
        <p:spPr>
          <a:xfrm>
            <a:off x="4310320" y="2314461"/>
            <a:ext cx="0" cy="2072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kış Çizelgesi: İşlem 29">
            <a:extLst>
              <a:ext uri="{FF2B5EF4-FFF2-40B4-BE49-F238E27FC236}">
                <a16:creationId xmlns:a16="http://schemas.microsoft.com/office/drawing/2014/main" id="{B37C762E-2FBB-4861-8E4C-7601D29A819E}"/>
              </a:ext>
            </a:extLst>
          </p:cNvPr>
          <p:cNvSpPr/>
          <p:nvPr/>
        </p:nvSpPr>
        <p:spPr>
          <a:xfrm>
            <a:off x="1668210" y="3632628"/>
            <a:ext cx="1440183" cy="53729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Döngü kodu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loop code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913DF196-693F-4823-A7CE-893102CD34FE}"/>
              </a:ext>
            </a:extLst>
          </p:cNvPr>
          <p:cNvSpPr txBox="1"/>
          <p:nvPr/>
        </p:nvSpPr>
        <p:spPr>
          <a:xfrm>
            <a:off x="1290841" y="2663132"/>
            <a:ext cx="1539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  <a:t>Koşul Sağlanıyor</a:t>
            </a:r>
            <a:b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  <a:t>Evet/Doğru</a:t>
            </a:r>
            <a:b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  <a:t>Sıfırdan Farklı</a:t>
            </a:r>
          </a:p>
        </p:txBody>
      </p:sp>
      <p:cxnSp>
        <p:nvCxnSpPr>
          <p:cNvPr id="32" name="Bağlayıcı: Dirsek 31">
            <a:extLst>
              <a:ext uri="{FF2B5EF4-FFF2-40B4-BE49-F238E27FC236}">
                <a16:creationId xmlns:a16="http://schemas.microsoft.com/office/drawing/2014/main" id="{9BBEA714-755A-4781-A9A3-99E96C32CDDB}"/>
              </a:ext>
            </a:extLst>
          </p:cNvPr>
          <p:cNvCxnSpPr>
            <a:cxnSpLocks/>
            <a:stCxn id="24" idx="3"/>
            <a:endCxn id="37" idx="0"/>
          </p:cNvCxnSpPr>
          <p:nvPr/>
        </p:nvCxnSpPr>
        <p:spPr>
          <a:xfrm>
            <a:off x="5349239" y="2963375"/>
            <a:ext cx="188068" cy="152300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Akış Çizelgesi: İşlem 32">
            <a:extLst>
              <a:ext uri="{FF2B5EF4-FFF2-40B4-BE49-F238E27FC236}">
                <a16:creationId xmlns:a16="http://schemas.microsoft.com/office/drawing/2014/main" id="{A18AF2C0-448D-4646-98FB-77B93525FD5E}"/>
              </a:ext>
            </a:extLst>
          </p:cNvPr>
          <p:cNvSpPr/>
          <p:nvPr/>
        </p:nvSpPr>
        <p:spPr>
          <a:xfrm>
            <a:off x="3507395" y="3692175"/>
            <a:ext cx="1604486" cy="53729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 güncelleme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updation</a:t>
            </a:r>
          </a:p>
        </p:txBody>
      </p:sp>
      <p:cxnSp>
        <p:nvCxnSpPr>
          <p:cNvPr id="34" name="Bağlayıcı: Dirsek 33">
            <a:extLst>
              <a:ext uri="{FF2B5EF4-FFF2-40B4-BE49-F238E27FC236}">
                <a16:creationId xmlns:a16="http://schemas.microsoft.com/office/drawing/2014/main" id="{4412499B-FFE8-4647-93F5-7DD4ABFB74A6}"/>
              </a:ext>
            </a:extLst>
          </p:cNvPr>
          <p:cNvCxnSpPr>
            <a:cxnSpLocks/>
            <a:stCxn id="24" idx="1"/>
            <a:endCxn id="30" idx="0"/>
          </p:cNvCxnSpPr>
          <p:nvPr/>
        </p:nvCxnSpPr>
        <p:spPr>
          <a:xfrm rot="10800000" flipV="1">
            <a:off x="2388303" y="2963374"/>
            <a:ext cx="883099" cy="66925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Bağlayıcı: Dirsek 34">
            <a:extLst>
              <a:ext uri="{FF2B5EF4-FFF2-40B4-BE49-F238E27FC236}">
                <a16:creationId xmlns:a16="http://schemas.microsoft.com/office/drawing/2014/main" id="{6308C26F-7056-492B-AA4F-59A77AD1877D}"/>
              </a:ext>
            </a:extLst>
          </p:cNvPr>
          <p:cNvCxnSpPr>
            <a:cxnSpLocks/>
            <a:stCxn id="30" idx="2"/>
            <a:endCxn id="33" idx="2"/>
          </p:cNvCxnSpPr>
          <p:nvPr/>
        </p:nvCxnSpPr>
        <p:spPr>
          <a:xfrm rot="16200000" flipH="1">
            <a:off x="3319197" y="3239023"/>
            <a:ext cx="59547" cy="1921336"/>
          </a:xfrm>
          <a:prstGeom prst="bentConnector3">
            <a:avLst>
              <a:gd name="adj1" fmla="val 48389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13">
            <a:extLst>
              <a:ext uri="{FF2B5EF4-FFF2-40B4-BE49-F238E27FC236}">
                <a16:creationId xmlns:a16="http://schemas.microsoft.com/office/drawing/2014/main" id="{1762F795-D217-4AD4-B4C5-098496AE3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320" y="1264119"/>
            <a:ext cx="288000" cy="288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A</a:t>
            </a:r>
          </a:p>
        </p:txBody>
      </p:sp>
      <p:sp>
        <p:nvSpPr>
          <p:cNvPr id="37" name="AutoShape 13">
            <a:extLst>
              <a:ext uri="{FF2B5EF4-FFF2-40B4-BE49-F238E27FC236}">
                <a16:creationId xmlns:a16="http://schemas.microsoft.com/office/drawing/2014/main" id="{14E536D9-5A5A-4620-98E7-20A68F542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307" y="4486383"/>
            <a:ext cx="288000" cy="288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737290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7F209F8-DF2E-4EAE-82F6-E77FA4AD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ve FOR karşılaştırması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D91D0067-FAB3-4A28-9486-56FDB5517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Sayaca </a:t>
            </a:r>
            <a:r>
              <a:rPr lang="tr-TR" dirty="0">
                <a:highlight>
                  <a:srgbClr val="FFFF00"/>
                </a:highlight>
              </a:rPr>
              <a:t>ilk değer verme ve artım ifadeleri </a:t>
            </a:r>
            <a:r>
              <a:rPr lang="tr-TR" dirty="0" err="1">
                <a:highlight>
                  <a:srgbClr val="FFFF00"/>
                </a:highlight>
              </a:rPr>
              <a:t>for</a:t>
            </a:r>
            <a:r>
              <a:rPr lang="tr-TR" dirty="0">
                <a:highlight>
                  <a:srgbClr val="FFFF00"/>
                </a:highlight>
              </a:rPr>
              <a:t> içinde</a:t>
            </a:r>
            <a:r>
              <a:rPr lang="tr-TR" dirty="0"/>
              <a:t> yer alır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AF2F50B-5A57-4483-8A52-4782058435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PROGRAMCIADI "ILHANOZKAN"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i;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i=0</a:t>
            </a:r>
            <a:r>
              <a:rPr lang="tr-TR" dirty="0">
                <a:latin typeface="Consolas" panose="020B0609020204030204" pitchFamily="49" charset="0"/>
              </a:rPr>
              <a:t>; i&lt;10;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i=i+1</a:t>
            </a:r>
            <a:r>
              <a:rPr lang="tr-T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PROGRAMCIADI;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EA37777-ED60-44B7-9439-26B77943F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/>
              <a:t>Sayaca ilk değer verme </a:t>
            </a:r>
            <a:r>
              <a:rPr lang="tr-TR" dirty="0" err="1"/>
              <a:t>while</a:t>
            </a:r>
            <a:r>
              <a:rPr lang="tr-TR" dirty="0"/>
              <a:t> bloğuna girmeden, </a:t>
            </a:r>
            <a:r>
              <a:rPr lang="tr-TR" dirty="0">
                <a:highlight>
                  <a:srgbClr val="FFFF00"/>
                </a:highlight>
              </a:rPr>
              <a:t>artım ifadesi ile blok içinde yer alır</a:t>
            </a:r>
            <a:r>
              <a:rPr lang="tr-TR" dirty="0"/>
              <a:t>.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E382090B-790D-47BF-ACDC-A204E69C1A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PROGRAMCIADI "ILHANOZKAN"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i=0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(i&lt;10)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PROGRAMCIADI;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i=i+1;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841443F-6785-439D-A885-440F50273C42}"/>
              </a:ext>
            </a:extLst>
          </p:cNvPr>
          <p:cNvSpPr/>
          <p:nvPr/>
        </p:nvSpPr>
        <p:spPr>
          <a:xfrm rot="19152993">
            <a:off x="378335" y="2954964"/>
            <a:ext cx="6131807" cy="12887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Buradaki </a:t>
            </a:r>
            <a:r>
              <a:rPr lang="tr-TR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talimatı;</a:t>
            </a:r>
          </a:p>
          <a:p>
            <a:pPr algn="ctr">
              <a:lnSpc>
                <a:spcPct val="110000"/>
              </a:lnSpc>
            </a:pP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Mantıksal (</a:t>
            </a:r>
            <a:r>
              <a:rPr lang="tr-TR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logical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olarak 2 satır,</a:t>
            </a:r>
          </a:p>
          <a:p>
            <a:pPr algn="ctr">
              <a:lnSpc>
                <a:spcPct val="110000"/>
              </a:lnSpc>
            </a:pP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Fiziksel olarak 10 satırdır.</a:t>
            </a:r>
          </a:p>
        </p:txBody>
      </p:sp>
    </p:spTree>
    <p:extLst>
      <p:ext uri="{BB962C8B-B14F-4D97-AF65-F5344CB8AC3E}">
        <p14:creationId xmlns:p14="http://schemas.microsoft.com/office/powerpoint/2010/main" val="73328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7F209F8-DF2E-4EAE-82F6-E77FA4AD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 talimatı (</a:t>
            </a:r>
            <a:r>
              <a:rPr lang="tr-TR" dirty="0" err="1"/>
              <a:t>statement</a:t>
            </a:r>
            <a:r>
              <a:rPr lang="tr-TR" dirty="0"/>
              <a:t>)</a:t>
            </a:r>
            <a:br>
              <a:rPr lang="tr-TR" dirty="0"/>
            </a:br>
            <a:r>
              <a:rPr lang="tr-TR" dirty="0"/>
              <a:t>AYNI ÖRNEK </a:t>
            </a:r>
            <a:r>
              <a:rPr lang="tr-TR" dirty="0">
                <a:highlight>
                  <a:srgbClr val="FFFF00"/>
                </a:highlight>
              </a:rPr>
              <a:t>azalan SAYAÇ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AF2F50B-5A57-4483-8A52-4782058435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#define PROGRAMCIADI "ILHANOZKAN"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i=10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i&gt;=1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i-=1</a:t>
            </a:r>
            <a:r>
              <a:rPr lang="tr-TR" sz="1800" dirty="0">
                <a:latin typeface="Consolas" panose="020B0609020204030204" pitchFamily="49" charset="0"/>
              </a:rPr>
              <a:t>) </a:t>
            </a:r>
            <a:endParaRPr lang="tr-TR" sz="1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PROGRAMCIADI;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E382090B-790D-47BF-ACDC-A204E69C1A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Burada döngünün gövdesi farklıdır;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i değişkeninin 10'dan 1'e kadar olan değerleri azaltılarak döngü bloğu yinelenir.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Bloğa ilk girildiğinde i değişkenin değeri 10, ikinci girildiğinde 9, ... ve en son girildiğinde ise 1 olacaktır.</a:t>
            </a:r>
          </a:p>
        </p:txBody>
      </p:sp>
    </p:spTree>
    <p:extLst>
      <p:ext uri="{BB962C8B-B14F-4D97-AF65-F5344CB8AC3E}">
        <p14:creationId xmlns:p14="http://schemas.microsoft.com/office/powerpoint/2010/main" val="1281427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46F4336-4D7A-4BD4-8F15-9A91B24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46C7253-FABA-45CC-8B16-99869571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iomanip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i,j</a:t>
            </a:r>
            <a:r>
              <a:rPr lang="tr-TR" sz="1400" dirty="0">
                <a:latin typeface="Consolas" panose="020B0609020204030204" pitchFamily="49" charset="0"/>
              </a:rPr>
              <a:t>;                   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 i- j:\n";        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i=0</a:t>
            </a:r>
            <a:r>
              <a:rPr lang="tr-TR" sz="1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j=5</a:t>
            </a:r>
            <a:r>
              <a:rPr lang="tr-TR" sz="1400" dirty="0">
                <a:latin typeface="Consolas" panose="020B0609020204030204" pitchFamily="49" charset="0"/>
              </a:rPr>
              <a:t>; i&lt;5;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i=i+1</a:t>
            </a:r>
            <a:r>
              <a:rPr lang="tr-TR" sz="1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j=j-1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//3-5-7- 9-11-13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setw</a:t>
            </a:r>
            <a:r>
              <a:rPr lang="tr-TR" sz="1400" dirty="0">
                <a:latin typeface="Consolas" panose="020B0609020204030204" pitchFamily="49" charset="0"/>
              </a:rPr>
              <a:t>(2) &lt;&lt; i &lt;&lt; "-" &lt;&lt; </a:t>
            </a:r>
            <a:r>
              <a:rPr lang="tr-TR" sz="1400" dirty="0" err="1">
                <a:latin typeface="Consolas" panose="020B0609020204030204" pitchFamily="49" charset="0"/>
              </a:rPr>
              <a:t>setw</a:t>
            </a:r>
            <a:r>
              <a:rPr lang="tr-TR" sz="1400" dirty="0">
                <a:latin typeface="Consolas" panose="020B0609020204030204" pitchFamily="49" charset="0"/>
              </a:rPr>
              <a:t>(2) &lt;&lt; j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//4-6-8-10-12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İcra sırası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ÇIKTI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ACIKLAMA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1  ?  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2  ?  ?  i- j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3  0  5        i&lt;5 olduğundan döngüye girilir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4  0  5 00-05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5  1  4        döngü sonunda güncelleme ve i&lt;5 olduğundan döngüye devam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6  1  5 01-04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7 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2  3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döngü sonunda güncelleme ve i&lt;5 olduğundan döngüye devam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8  2  3 02-04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9 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3  2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döngü sonunda güncelleme ve i&lt;5 olduğundan döngüye devam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10  3  2 03-02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11 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4  1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döngü sonunda güncelleme ve i&lt;5 olduğundan döngüye devam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12  4  1 04-01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13 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5  0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döngü sonunda güncelleme i&lt;5 </a:t>
            </a: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olmadığından döngü biter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 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A55C34B9-98FE-48C2-B29A-2DB00EBBB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İki sayaçlı tek </a:t>
            </a:r>
            <a:r>
              <a:rPr lang="tr-TR" sz="1600" dirty="0" err="1"/>
              <a:t>for</a:t>
            </a:r>
            <a:r>
              <a:rPr lang="tr-TR" sz="1600" dirty="0"/>
              <a:t> döngüsü tanımlanabileceği gibi, sayaç güncelleme ifadeleri de birden fazla tanımlanabilir.</a:t>
            </a:r>
          </a:p>
          <a:p>
            <a:r>
              <a:rPr lang="tr-TR" sz="1600" dirty="0"/>
              <a:t>Bu durumda </a:t>
            </a:r>
            <a:r>
              <a:rPr lang="tr-TR" sz="1600" dirty="0">
                <a:latin typeface="Consolas" panose="020B0609020204030204" pitchFamily="49" charset="0"/>
              </a:rPr>
              <a:t>virgül (,) </a:t>
            </a:r>
            <a:r>
              <a:rPr lang="tr-TR" sz="1600" dirty="0"/>
              <a:t>kullanılır. </a:t>
            </a:r>
          </a:p>
          <a:p>
            <a:pPr algn="ctr"/>
            <a:r>
              <a:rPr lang="tr-TR" sz="1600" b="1" dirty="0"/>
              <a:t>Şart ifadesi olmayabilir ama birden fazla şart ifadesi OLAMAZ.</a:t>
            </a:r>
          </a:p>
        </p:txBody>
      </p:sp>
    </p:spTree>
    <p:extLst>
      <p:ext uri="{BB962C8B-B14F-4D97-AF65-F5344CB8AC3E}">
        <p14:creationId xmlns:p14="http://schemas.microsoft.com/office/powerpoint/2010/main" val="19547482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46F4336-4D7A-4BD4-8F15-9A91B24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46C7253-FABA-45CC-8B16-99869571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, sayi1,sayi2;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tekToplam</a:t>
            </a:r>
            <a:r>
              <a:rPr lang="tr-TR" sz="1400" dirty="0">
                <a:latin typeface="Consolas" panose="020B0609020204030204" pitchFamily="49" charset="0"/>
              </a:rPr>
              <a:t>=0,ciftToplam=0;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"İki Sayı Giriniz (1-5) gibi: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cin &gt;&gt; sayi1 &gt;&gt; sayi2;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(sayi2&lt;sayi1) {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//sayi2 sayi1 den büyük olmalı.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temp</a:t>
            </a:r>
            <a:r>
              <a:rPr lang="tr-TR" sz="1400" dirty="0">
                <a:latin typeface="Consolas" panose="020B0609020204030204" pitchFamily="49" charset="0"/>
              </a:rPr>
              <a:t>=sayi1;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//küçük ise yer değiştiriyoruz.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sayi1=sayi2;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sayi2=</a:t>
            </a:r>
            <a:r>
              <a:rPr lang="tr-TR" sz="1400" dirty="0" err="1">
                <a:latin typeface="Consolas" panose="020B0609020204030204" pitchFamily="49" charset="0"/>
              </a:rPr>
              <a:t>temp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sayi1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&lt;=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sayi2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=sayac+1)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(sayac%2==1)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tekToplam</a:t>
            </a:r>
            <a:r>
              <a:rPr lang="tr-TR" sz="1400" dirty="0">
                <a:latin typeface="Consolas" panose="020B0609020204030204" pitchFamily="49" charset="0"/>
              </a:rPr>
              <a:t>+=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ciftToplam</a:t>
            </a:r>
            <a:r>
              <a:rPr lang="tr-TR" sz="1400" dirty="0">
                <a:latin typeface="Consolas" panose="020B0609020204030204" pitchFamily="49" charset="0"/>
              </a:rPr>
              <a:t>+=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</a:t>
            </a:r>
            <a:r>
              <a:rPr lang="tr-TR" sz="1400" dirty="0" err="1">
                <a:latin typeface="Consolas" panose="020B0609020204030204" pitchFamily="49" charset="0"/>
              </a:rPr>
              <a:t>Tektoplam</a:t>
            </a:r>
            <a:r>
              <a:rPr lang="tr-TR" sz="1400" dirty="0">
                <a:latin typeface="Consolas" panose="020B0609020204030204" pitchFamily="49" charset="0"/>
              </a:rPr>
              <a:t>: " &lt;&lt; </a:t>
            </a:r>
            <a:r>
              <a:rPr lang="tr-TR" sz="1400" dirty="0" err="1">
                <a:latin typeface="Consolas" panose="020B0609020204030204" pitchFamily="49" charset="0"/>
              </a:rPr>
              <a:t>tekToplam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&lt;&lt; « </a:t>
            </a:r>
            <a:r>
              <a:rPr lang="tr-TR" sz="1400" dirty="0" err="1">
                <a:latin typeface="Consolas" panose="020B0609020204030204" pitchFamily="49" charset="0"/>
              </a:rPr>
              <a:t>CiftToplam</a:t>
            </a:r>
            <a:r>
              <a:rPr lang="tr-TR" sz="1400" dirty="0">
                <a:latin typeface="Consolas" panose="020B0609020204030204" pitchFamily="49" charset="0"/>
              </a:rPr>
              <a:t>: " &lt;&lt;  </a:t>
            </a:r>
            <a:r>
              <a:rPr lang="tr-TR" sz="1400" dirty="0" err="1">
                <a:latin typeface="Consolas" panose="020B0609020204030204" pitchFamily="49" charset="0"/>
              </a:rPr>
              <a:t>ciftToplam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A55C34B9-98FE-48C2-B29A-2DB00EBBB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Klavyeden girilen iki sayı aralığında tek ve çift sayıların toplamını bulan ve ekrana yazan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161296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A5832E49-573E-436B-82DD-D97E69F2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 içe (</a:t>
            </a:r>
            <a:r>
              <a:rPr lang="tr-TR" dirty="0" err="1"/>
              <a:t>nested</a:t>
            </a:r>
            <a:r>
              <a:rPr lang="tr-TR" dirty="0"/>
              <a:t>) döngüler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AA2577A-F538-4A73-B4DE-9034BAC370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İç içe döngüde bir döngü diğerinin içinde bulunur. </a:t>
            </a:r>
          </a:p>
          <a:p>
            <a:r>
              <a:rPr lang="tr-TR" dirty="0"/>
              <a:t>Bunlar genellikle yanda gösterildiği gibi satırlara ve sütunlara yıldız yazdırmak gibi iki/üç.. boyutla çalışmak için kullanılır. </a:t>
            </a:r>
          </a:p>
          <a:p>
            <a:r>
              <a:rPr lang="tr-TR" dirty="0"/>
              <a:t>Bir döngü başka bir döngünün içine yerleştirildiğinde, iç döngü dış döngünün içinde birçok kez çalışır. </a:t>
            </a:r>
          </a:p>
          <a:p>
            <a:r>
              <a:rPr lang="tr-TR" dirty="0"/>
              <a:t>Dış döngünün her yinelemesinde iç döngü yeniden başlatılacaktır. </a:t>
            </a:r>
          </a:p>
          <a:p>
            <a:r>
              <a:rPr lang="tr-TR" dirty="0">
                <a:highlight>
                  <a:srgbClr val="FFFF00"/>
                </a:highlight>
              </a:rPr>
              <a:t>Dış döngünün </a:t>
            </a:r>
            <a:r>
              <a:rPr lang="tr-TR" u="sng" dirty="0">
                <a:highlight>
                  <a:srgbClr val="FFFF00"/>
                </a:highlight>
              </a:rPr>
              <a:t>bir sonraki yinelemeye devam edebilmesi için iç döngünün tüm yinelemelerini tamamlaması gerekir</a:t>
            </a:r>
            <a:r>
              <a:rPr lang="tr-TR" dirty="0"/>
              <a:t>.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20957FB0-A1C7-4992-8C63-3E0C6440AA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satir,sutun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 (satir=0; satir&lt;5; satir=satir+1)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sutun</a:t>
            </a:r>
            <a:r>
              <a:rPr lang="tr-TR" sz="1400" dirty="0">
                <a:latin typeface="Consolas" panose="020B0609020204030204" pitchFamily="49" charset="0"/>
              </a:rPr>
              <a:t>=0; </a:t>
            </a:r>
            <a:r>
              <a:rPr lang="tr-TR" sz="1400" dirty="0" err="1">
                <a:latin typeface="Consolas" panose="020B0609020204030204" pitchFamily="49" charset="0"/>
              </a:rPr>
              <a:t>sutun</a:t>
            </a:r>
            <a:r>
              <a:rPr lang="tr-TR" sz="1400" dirty="0">
                <a:latin typeface="Consolas" panose="020B0609020204030204" pitchFamily="49" charset="0"/>
              </a:rPr>
              <a:t>&lt;4; </a:t>
            </a:r>
            <a:r>
              <a:rPr lang="tr-TR" sz="1400" dirty="0" err="1">
                <a:latin typeface="Consolas" panose="020B0609020204030204" pitchFamily="49" charset="0"/>
              </a:rPr>
              <a:t>sutun</a:t>
            </a:r>
            <a:r>
              <a:rPr lang="tr-TR" sz="1400" dirty="0">
                <a:latin typeface="Consolas" panose="020B0609020204030204" pitchFamily="49" charset="0"/>
              </a:rPr>
              <a:t>=sutun+1)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"*";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  <a:endParaRPr lang="tr-T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sp>
        <p:nvSpPr>
          <p:cNvPr id="26" name="Akış Çizelgesi: Bağlayıcı 25">
            <a:extLst>
              <a:ext uri="{FF2B5EF4-FFF2-40B4-BE49-F238E27FC236}">
                <a16:creationId xmlns:a16="http://schemas.microsoft.com/office/drawing/2014/main" id="{D36524DC-0010-4B83-BB60-2004B0FF6A1C}"/>
              </a:ext>
            </a:extLst>
          </p:cNvPr>
          <p:cNvSpPr/>
          <p:nvPr/>
        </p:nvSpPr>
        <p:spPr>
          <a:xfrm>
            <a:off x="5498907" y="4171813"/>
            <a:ext cx="597093" cy="29160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DIŞ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3D30A135-6160-44A3-8C7E-EB6FC40D2C74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797454" y="3748674"/>
            <a:ext cx="838042" cy="42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E785B3E8-F077-478F-9BE3-D25F56B4A878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5797454" y="4463416"/>
            <a:ext cx="838042" cy="35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kış Çizelgesi: Bağlayıcı 40">
            <a:extLst>
              <a:ext uri="{FF2B5EF4-FFF2-40B4-BE49-F238E27FC236}">
                <a16:creationId xmlns:a16="http://schemas.microsoft.com/office/drawing/2014/main" id="{AF027339-41A2-4F42-83E4-B8AD7B031A4A}"/>
              </a:ext>
            </a:extLst>
          </p:cNvPr>
          <p:cNvSpPr/>
          <p:nvPr/>
        </p:nvSpPr>
        <p:spPr>
          <a:xfrm>
            <a:off x="6182501" y="4161303"/>
            <a:ext cx="516583" cy="26979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İÇ</a:t>
            </a:r>
          </a:p>
        </p:txBody>
      </p: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D2A3B1C2-F2C6-4412-9369-506057AF6194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6623432" y="4139493"/>
            <a:ext cx="289328" cy="6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DBBD7F83-1679-4DF8-8057-A1CB39BD5654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6623432" y="4391585"/>
            <a:ext cx="289328" cy="5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263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İNCELEME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using namespace std;</a:t>
            </a: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int main()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int </a:t>
            </a:r>
            <a:r>
              <a:rPr lang="en-US" sz="2400" dirty="0" err="1">
                <a:latin typeface="Consolas" panose="020B0609020204030204" pitchFamily="49" charset="0"/>
              </a:rPr>
              <a:t>m,p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for(m=0; m&lt;3;m+</a:t>
            </a:r>
            <a:r>
              <a:rPr lang="tr-TR" sz="2400" dirty="0">
                <a:latin typeface="Consolas" panose="020B0609020204030204" pitchFamily="49" charset="0"/>
              </a:rPr>
              <a:t>=1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</a:t>
            </a:r>
            <a:r>
              <a:rPr lang="en-US" sz="2400" dirty="0">
                <a:latin typeface="Consolas" panose="020B0609020204030204" pitchFamily="49" charset="0"/>
              </a:rPr>
              <a:t>"A,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for (p=0; p&lt;10;p+=3)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</a:t>
            </a:r>
            <a:r>
              <a:rPr lang="en-US" sz="2400" dirty="0">
                <a:latin typeface="Consolas" panose="020B0609020204030204" pitchFamily="49" charset="0"/>
              </a:rPr>
              <a:t>"B, "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</a:t>
            </a:r>
            <a:r>
              <a:rPr lang="en-US" sz="2400" dirty="0">
                <a:latin typeface="Consolas" panose="020B0609020204030204" pitchFamily="49" charset="0"/>
              </a:rPr>
              <a:t>"C,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Yanda verilen Programın çıktısını izleyerek gösteriniz;</a:t>
            </a:r>
          </a:p>
        </p:txBody>
      </p:sp>
    </p:spTree>
    <p:extLst>
      <p:ext uri="{BB962C8B-B14F-4D97-AF65-F5344CB8AC3E}">
        <p14:creationId xmlns:p14="http://schemas.microsoft.com/office/powerpoint/2010/main" val="14786600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İNCELEME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using namespace std;</a:t>
            </a: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main()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m,p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(m=0; m&lt;3;m+</a:t>
            </a:r>
            <a:r>
              <a:rPr lang="tr-TR" sz="2400" dirty="0">
                <a:latin typeface="Consolas" panose="020B0609020204030204" pitchFamily="49" charset="0"/>
              </a:rPr>
              <a:t>=1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(p=m; p&lt;10;p+=3)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</a:t>
            </a:r>
            <a:r>
              <a:rPr lang="en-US" sz="2400" dirty="0">
                <a:latin typeface="Consolas" panose="020B0609020204030204" pitchFamily="49" charset="0"/>
              </a:rPr>
              <a:t>"A,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</a:t>
            </a:r>
            <a:r>
              <a:rPr lang="en-US" sz="2400" dirty="0">
                <a:latin typeface="Consolas" panose="020B0609020204030204" pitchFamily="49" charset="0"/>
              </a:rPr>
              <a:t>"B\n";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Yanda verilen Programın çıktısını izleyerek gösteriniz;</a:t>
            </a:r>
          </a:p>
          <a:p>
            <a:r>
              <a:rPr lang="tr-TR" sz="2000" dirty="0"/>
              <a:t>İç içe (</a:t>
            </a:r>
            <a:r>
              <a:rPr lang="tr-TR" sz="2000" dirty="0" err="1">
                <a:solidFill>
                  <a:srgbClr val="FF0000"/>
                </a:solidFill>
              </a:rPr>
              <a:t>nested</a:t>
            </a:r>
            <a:r>
              <a:rPr lang="tr-TR" sz="2000" dirty="0"/>
              <a:t>) </a:t>
            </a:r>
            <a:r>
              <a:rPr lang="tr-TR" sz="2000" dirty="0" err="1"/>
              <a:t>for</a:t>
            </a:r>
            <a:r>
              <a:rPr lang="tr-TR" sz="2000" dirty="0"/>
              <a:t> döngüleri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372536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2.1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iomanip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int </a:t>
            </a:r>
            <a:r>
              <a:rPr lang="en-US" sz="1600" dirty="0" err="1">
                <a:latin typeface="Consolas" panose="020B0609020204030204" pitchFamily="49" charset="0"/>
              </a:rPr>
              <a:t>satir,sutun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//</a:t>
            </a:r>
            <a:r>
              <a:rPr lang="en-US" sz="1600" dirty="0" err="1">
                <a:latin typeface="Consolas" panose="020B0609020204030204" pitchFamily="49" charset="0"/>
              </a:rPr>
              <a:t>Başlığı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Yazdıran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Kısım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  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for(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&lt;3;sutun++)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setw</a:t>
            </a:r>
            <a:r>
              <a:rPr lang="en-US" sz="1600" dirty="0">
                <a:latin typeface="Consolas" panose="020B0609020204030204" pitchFamily="49" charset="0"/>
              </a:rPr>
              <a:t>(3)  &lt;&lt; sutun+1 &lt;&lt; " ";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//</a:t>
            </a:r>
            <a:r>
              <a:rPr lang="en-US" sz="1600" dirty="0" err="1">
                <a:latin typeface="Consolas" panose="020B0609020204030204" pitchFamily="49" charset="0"/>
              </a:rPr>
              <a:t>Matrisi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Yazdıran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Kısım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for (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&lt;5; 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("%2d.Satir: ",satir+1);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for(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&lt;3;sutun++)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setw</a:t>
            </a:r>
            <a:r>
              <a:rPr lang="en-US" sz="1600" dirty="0">
                <a:latin typeface="Consolas" panose="020B0609020204030204" pitchFamily="49" charset="0"/>
              </a:rPr>
              <a:t>(3) &lt;&lt; </a:t>
            </a:r>
            <a:r>
              <a:rPr lang="en-US" sz="1600" dirty="0" err="1">
                <a:latin typeface="Consolas" panose="020B0609020204030204" pitchFamily="49" charset="0"/>
              </a:rPr>
              <a:t>setfill</a:t>
            </a:r>
            <a:r>
              <a:rPr lang="en-US" sz="1600" dirty="0">
                <a:latin typeface="Consolas" panose="020B0609020204030204" pitchFamily="49" charset="0"/>
              </a:rPr>
              <a:t>('0') &lt;&lt;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 &lt;&lt; " ";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Aşağıdaki 4x5 </a:t>
            </a:r>
            <a:r>
              <a:rPr lang="tr-TR" sz="2000" dirty="0" err="1"/>
              <a:t>lik</a:t>
            </a:r>
            <a:r>
              <a:rPr lang="tr-TR" sz="2000" dirty="0"/>
              <a:t> bir matrisi ekrana yazdıran program.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Sutun</a:t>
            </a:r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:         1   2   3 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1.Satir:       000 001 002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2.Satir:       000 001 002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3.Satir:       000 001 002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4.Satir:       000 001 002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5.Satir:       000 001 002</a:t>
            </a:r>
          </a:p>
          <a:p>
            <a:endParaRPr lang="tr-TR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79756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2.2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iomanip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int </a:t>
            </a:r>
            <a:r>
              <a:rPr lang="en-US" sz="1600" dirty="0" err="1">
                <a:latin typeface="Consolas" panose="020B0609020204030204" pitchFamily="49" charset="0"/>
              </a:rPr>
              <a:t>satir,sutun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//</a:t>
            </a:r>
            <a:r>
              <a:rPr lang="en-US" sz="1600" dirty="0" err="1">
                <a:latin typeface="Consolas" panose="020B0609020204030204" pitchFamily="49" charset="0"/>
              </a:rPr>
              <a:t>Başlığı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Yazdıran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Kısım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  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: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for(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&lt;3;sutun++)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setw</a:t>
            </a:r>
            <a:r>
              <a:rPr lang="en-US" sz="1600" dirty="0">
                <a:latin typeface="Consolas" panose="020B0609020204030204" pitchFamily="49" charset="0"/>
              </a:rPr>
              <a:t>(3)  &lt;&lt; sutun+1 &lt;&lt; " ";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//</a:t>
            </a:r>
            <a:r>
              <a:rPr lang="en-US" sz="1600" dirty="0" err="1">
                <a:latin typeface="Consolas" panose="020B0609020204030204" pitchFamily="49" charset="0"/>
              </a:rPr>
              <a:t>Matrisi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Yazdıran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Kısım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for (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&lt;5; 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("%2d.Satir: ",satir+1);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for(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&lt;3;sutun++)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setw</a:t>
            </a:r>
            <a:r>
              <a:rPr lang="en-US" sz="1600" dirty="0">
                <a:latin typeface="Consolas" panose="020B0609020204030204" pitchFamily="49" charset="0"/>
              </a:rPr>
              <a:t>(3) &lt;&lt; </a:t>
            </a:r>
            <a:r>
              <a:rPr lang="en-US" sz="1600" dirty="0" err="1">
                <a:latin typeface="Consolas" panose="020B0609020204030204" pitchFamily="49" charset="0"/>
              </a:rPr>
              <a:t>setfill</a:t>
            </a:r>
            <a:r>
              <a:rPr lang="en-US" sz="1600" dirty="0">
                <a:latin typeface="Consolas" panose="020B0609020204030204" pitchFamily="49" charset="0"/>
              </a:rPr>
              <a:t>('0') &lt;&lt; 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*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 &lt;&lt; " ";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Aşağıdaki 4x5 </a:t>
            </a:r>
            <a:r>
              <a:rPr lang="tr-TR" sz="2000" dirty="0" err="1"/>
              <a:t>lik</a:t>
            </a:r>
            <a:r>
              <a:rPr lang="tr-TR" sz="2000" dirty="0"/>
              <a:t> bir matrisi ekrana yazdıran program.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Sutun</a:t>
            </a:r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:         1   2   3 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1.Satir:       001 002 003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2.Satir:       002 004 006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3.Satir:       003 006 009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4.Satir:       004 008 012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5.Satir:       005 010 015</a:t>
            </a:r>
          </a:p>
          <a:p>
            <a:endParaRPr lang="tr-TR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10835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solidFill>
                  <a:schemeClr val="tx1"/>
                </a:solidFill>
              </a:rPr>
              <a:t>Ardışık işlem ve kontrol işlemleri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0070C0"/>
                </a:solidFill>
              </a:rPr>
              <a:t>Ardışık İşlemler </a:t>
            </a:r>
            <a:r>
              <a:rPr lang="tr-TR" sz="1400" b="1" dirty="0"/>
              <a:t>(</a:t>
            </a:r>
            <a:r>
              <a:rPr lang="tr-TR" sz="1400" b="1" dirty="0" err="1">
                <a:solidFill>
                  <a:srgbClr val="C00000"/>
                </a:solidFill>
              </a:rPr>
              <a:t>sequential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operations</a:t>
            </a:r>
            <a:r>
              <a:rPr lang="tr-TR" sz="1400" b="1" dirty="0"/>
              <a:t>); </a:t>
            </a:r>
            <a:r>
              <a:rPr lang="tr-TR" sz="1400" b="1" dirty="0">
                <a:highlight>
                  <a:srgbClr val="FFFF00"/>
                </a:highlight>
              </a:rPr>
              <a:t>Program akışı, biri bitince sonraki icra edilecek şekilde devam eder.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Tanımlamalar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C00000"/>
                </a:solidFill>
              </a:rPr>
              <a:t>declarations</a:t>
            </a:r>
            <a:r>
              <a:rPr lang="tr-TR" sz="1400" dirty="0"/>
              <a:t>):  </a:t>
            </a: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yas,boy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bedenkitleindeksi,kilo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endParaRPr lang="tr-TR" sz="1400" dirty="0"/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b="1" dirty="0">
                <a:solidFill>
                  <a:srgbClr val="00B050"/>
                </a:solidFill>
              </a:rPr>
              <a:t>İfadeler</a:t>
            </a:r>
            <a:r>
              <a:rPr lang="tr-TR" sz="1400" dirty="0"/>
              <a:t> (</a:t>
            </a:r>
            <a:r>
              <a:rPr lang="tr-TR" sz="1400" b="1" dirty="0" err="1">
                <a:solidFill>
                  <a:srgbClr val="FF0000"/>
                </a:solidFill>
              </a:rPr>
              <a:t>expressions</a:t>
            </a:r>
            <a:r>
              <a:rPr lang="tr-TR" sz="1400" dirty="0"/>
              <a:t>): </a:t>
            </a:r>
            <a:r>
              <a:rPr lang="tr-TR" sz="1400" b="1" u="sng" dirty="0">
                <a:solidFill>
                  <a:srgbClr val="0000FF"/>
                </a:solidFill>
              </a:rPr>
              <a:t>Sabit, değişken ve operatör içeren sözdizimleri</a:t>
            </a:r>
            <a:br>
              <a:rPr lang="tr-TR" sz="1400" dirty="0"/>
            </a:br>
            <a:r>
              <a:rPr lang="tr-TR" sz="1400" dirty="0" err="1">
                <a:latin typeface="Consolas" panose="020B0609020204030204" pitchFamily="49" charset="0"/>
              </a:rPr>
              <a:t>bedenkitleindeksi</a:t>
            </a:r>
            <a:r>
              <a:rPr lang="tr-TR" sz="1400" dirty="0">
                <a:latin typeface="Consolas" panose="020B0609020204030204" pitchFamily="49" charset="0"/>
              </a:rPr>
              <a:t>=kilo/(boy*boy);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dirty="0" err="1">
                <a:latin typeface="Consolas" panose="020B0609020204030204" pitchFamily="49" charset="0"/>
              </a:rPr>
              <a:t>cevre</a:t>
            </a:r>
            <a:r>
              <a:rPr lang="tr-TR" sz="1400" dirty="0">
                <a:latin typeface="Consolas" panose="020B0609020204030204" pitchFamily="49" charset="0"/>
              </a:rPr>
              <a:t>=2.0*3.14*r; </a:t>
            </a:r>
            <a:br>
              <a:rPr lang="tr-TR" sz="1400" dirty="0">
                <a:latin typeface="Consolas" panose="020B0609020204030204" pitchFamily="49" charset="0"/>
              </a:rPr>
            </a:br>
            <a:endParaRPr lang="tr-TR" sz="1400" dirty="0">
              <a:latin typeface="Consolas" panose="020B0609020204030204" pitchFamily="49" charset="0"/>
            </a:endParaRP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Giriş/çıkış işlemleri </a:t>
            </a:r>
            <a:r>
              <a:rPr lang="tr-TR" sz="1400" dirty="0"/>
              <a:t>(</a:t>
            </a:r>
            <a:r>
              <a:rPr lang="tr-TR" sz="1400" dirty="0">
                <a:solidFill>
                  <a:srgbClr val="C00000"/>
                </a:solidFill>
              </a:rPr>
              <a:t>input/output </a:t>
            </a:r>
            <a:r>
              <a:rPr lang="tr-TR" sz="1400" dirty="0" err="1">
                <a:solidFill>
                  <a:srgbClr val="C00000"/>
                </a:solidFill>
              </a:rPr>
              <a:t>operations</a:t>
            </a:r>
            <a:r>
              <a:rPr lang="tr-TR" sz="1400" dirty="0"/>
              <a:t>):</a:t>
            </a: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std</a:t>
            </a:r>
            <a:r>
              <a:rPr lang="tr-TR" sz="1400" b="1" dirty="0">
                <a:latin typeface="Consolas" panose="020B0609020204030204" pitchFamily="49" charset="0"/>
              </a:rPr>
              <a:t>::</a:t>
            </a:r>
            <a:r>
              <a:rPr lang="tr-TR" sz="1400" b="1" dirty="0" err="1">
                <a:latin typeface="Consolas" panose="020B0609020204030204" pitchFamily="49" charset="0"/>
              </a:rPr>
              <a:t>cout</a:t>
            </a:r>
            <a:r>
              <a:rPr lang="tr-TR" sz="1400" b="1" dirty="0"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&lt;&lt; output;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std</a:t>
            </a:r>
            <a:r>
              <a:rPr lang="tr-TR" sz="1400" b="1" dirty="0">
                <a:latin typeface="Consolas" panose="020B0609020204030204" pitchFamily="49" charset="0"/>
              </a:rPr>
              <a:t>::cin &gt;&gt; </a:t>
            </a:r>
            <a:r>
              <a:rPr lang="tr-TR" sz="1400" dirty="0">
                <a:latin typeface="Consolas" panose="020B0609020204030204" pitchFamily="49" charset="0"/>
              </a:rPr>
              <a:t>input; 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200" b="1" dirty="0">
                <a:solidFill>
                  <a:srgbClr val="0070C0"/>
                </a:solidFill>
              </a:rPr>
              <a:t>Kontrol İşlemleri </a:t>
            </a:r>
            <a:r>
              <a:rPr lang="tr-TR" sz="1200" b="1" dirty="0"/>
              <a:t>(</a:t>
            </a:r>
            <a:r>
              <a:rPr lang="tr-TR" sz="1200" b="1" dirty="0">
                <a:solidFill>
                  <a:srgbClr val="C00000"/>
                </a:solidFill>
              </a:rPr>
              <a:t>control </a:t>
            </a:r>
            <a:r>
              <a:rPr lang="tr-TR" sz="1200" b="1" dirty="0" err="1">
                <a:solidFill>
                  <a:srgbClr val="C00000"/>
                </a:solidFill>
              </a:rPr>
              <a:t>operations</a:t>
            </a:r>
            <a:r>
              <a:rPr lang="tr-TR" sz="1200" b="1" dirty="0"/>
              <a:t>); </a:t>
            </a:r>
            <a:r>
              <a:rPr lang="tr-TR" sz="1200" b="1" dirty="0">
                <a:highlight>
                  <a:srgbClr val="FFFF00"/>
                </a:highlight>
              </a:rPr>
              <a:t>Program akışı, sırayla icra edilmeyecek şekilde devam eder. 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Duruma göre seçimler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conditional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choices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a=3; </a:t>
            </a: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 </a:t>
            </a:r>
            <a:r>
              <a:rPr lang="tr-TR" sz="1200" b="1" dirty="0">
                <a:latin typeface="Consolas" panose="020B0609020204030204" pitchFamily="49" charset="0"/>
              </a:rPr>
              <a:t>else</a:t>
            </a:r>
            <a:r>
              <a:rPr lang="tr-TR" sz="1200" dirty="0">
                <a:latin typeface="Consolas" panose="020B0609020204030204" pitchFamily="49" charset="0"/>
              </a:rPr>
              <a:t> a=2;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switch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(operator)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 };</a:t>
            </a:r>
            <a:endParaRPr lang="tr-TR" sz="1200" b="1" u="sng" dirty="0"/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İlişkisel Döngü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relational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loops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/>
            </a:b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 a=3*i;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>
                <a:latin typeface="Consolas" panose="020B0609020204030204" pitchFamily="49" charset="0"/>
              </a:rPr>
              <a:t>do</a:t>
            </a:r>
            <a:r>
              <a:rPr lang="tr-TR" sz="1200" dirty="0">
                <a:latin typeface="Consolas" panose="020B0609020204030204" pitchFamily="49" charset="0"/>
              </a:rPr>
              <a:t> a=3*i; </a:t>
            </a: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(i=1; i&lt;=10; i++) a=3*i;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Dallanmalar</a:t>
            </a:r>
            <a:r>
              <a:rPr lang="tr-TR" sz="1200" dirty="0"/>
              <a:t> (</a:t>
            </a:r>
            <a:r>
              <a:rPr lang="tr-TR" sz="1200" dirty="0" err="1">
                <a:solidFill>
                  <a:srgbClr val="C00000"/>
                </a:solidFill>
              </a:rPr>
              <a:t>jumps</a:t>
            </a:r>
            <a:r>
              <a:rPr lang="tr-TR" sz="1200" dirty="0"/>
              <a:t>): </a:t>
            </a:r>
            <a:br>
              <a:rPr lang="tr-TR" sz="1200" dirty="0"/>
            </a:br>
            <a:r>
              <a:rPr lang="tr-TR" sz="1200" dirty="0"/>
              <a:t> </a:t>
            </a:r>
            <a:br>
              <a:rPr lang="tr-TR" sz="1200" dirty="0"/>
            </a:b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samplefunc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n)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inf</a:t>
            </a:r>
            <a:r>
              <a:rPr lang="tr-TR" sz="1200" dirty="0">
                <a:latin typeface="Consolas" panose="020B0609020204030204" pitchFamily="49" charset="0"/>
              </a:rPr>
              <a:t> f=1;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(n&lt;1)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i=1; ; i++)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(i%2) </a:t>
            </a:r>
            <a:r>
              <a:rPr lang="tr-TR" sz="1200" b="1" dirty="0" err="1">
                <a:latin typeface="Consolas" panose="020B0609020204030204" pitchFamily="49" charset="0"/>
              </a:rPr>
              <a:t>continue</a:t>
            </a:r>
            <a:r>
              <a:rPr lang="tr-TR" sz="1200" dirty="0">
                <a:latin typeface="Consolas" panose="020B0609020204030204" pitchFamily="49" charset="0"/>
              </a:rPr>
              <a:t>; f=f*</a:t>
            </a:r>
            <a:r>
              <a:rPr lang="tr-TR" sz="1200" dirty="0" err="1">
                <a:latin typeface="Consolas" panose="020B0609020204030204" pitchFamily="49" charset="0"/>
              </a:rPr>
              <a:t>i;if</a:t>
            </a:r>
            <a:r>
              <a:rPr lang="tr-TR" sz="1200" dirty="0">
                <a:latin typeface="Consolas" panose="020B0609020204030204" pitchFamily="49" charset="0"/>
              </a:rPr>
              <a:t> (i==n) </a:t>
            </a:r>
            <a:r>
              <a:rPr lang="tr-TR" sz="1200" b="1" dirty="0">
                <a:latin typeface="Consolas" panose="020B0609020204030204" pitchFamily="49" charset="0"/>
              </a:rPr>
              <a:t>break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};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24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sayma sayısına kadar ekrana sayıların tümünü yazan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3385182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sayının bölenlerini yazan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  <a:p>
            <a:pPr marL="342900" indent="-342900">
              <a:buFont typeface="+mj-lt"/>
              <a:buAutoNum type="arabicPeriod"/>
            </a:pPr>
            <a:endParaRPr lang="tr-TR" sz="2000" dirty="0"/>
          </a:p>
          <a:p>
            <a:r>
              <a:rPr lang="tr-TR" sz="2000" b="1" dirty="0">
                <a:solidFill>
                  <a:schemeClr val="tx1"/>
                </a:solidFill>
              </a:rPr>
              <a:t>Burada düşünmemiz gereken girilen sayıdan 1 e kadar tüm sayıları test etmek</a:t>
            </a:r>
          </a:p>
        </p:txBody>
      </p:sp>
    </p:spTree>
    <p:extLst>
      <p:ext uri="{BB962C8B-B14F-4D97-AF65-F5344CB8AC3E}">
        <p14:creationId xmlns:p14="http://schemas.microsoft.com/office/powerpoint/2010/main" val="841452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sayının asal sayı olup olmadığını yazan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  <a:p>
            <a:pPr marL="342900" indent="-342900">
              <a:buFont typeface="+mj-lt"/>
              <a:buAutoNum type="arabicPeriod"/>
            </a:pPr>
            <a:endParaRPr lang="tr-TR" sz="2000" dirty="0"/>
          </a:p>
          <a:p>
            <a:r>
              <a:rPr lang="tr-TR" sz="2000" b="1" i="1" dirty="0">
                <a:solidFill>
                  <a:schemeClr val="tx1"/>
                </a:solidFill>
              </a:rPr>
              <a:t>Asal sayı, bölenleri s</a:t>
            </a:r>
            <a:r>
              <a:rPr lang="tr-TR" sz="2000" b="1" i="1" u="sng" dirty="0">
                <a:solidFill>
                  <a:schemeClr val="tx1"/>
                </a:solidFill>
              </a:rPr>
              <a:t>adece kendisi ve 1</a:t>
            </a:r>
            <a:r>
              <a:rPr lang="tr-TR" sz="2000" b="1" i="1" dirty="0">
                <a:solidFill>
                  <a:schemeClr val="tx1"/>
                </a:solidFill>
              </a:rPr>
              <a:t> olan sayıdır.</a:t>
            </a:r>
          </a:p>
        </p:txBody>
      </p:sp>
    </p:spTree>
    <p:extLst>
      <p:ext uri="{BB962C8B-B14F-4D97-AF65-F5344CB8AC3E}">
        <p14:creationId xmlns:p14="http://schemas.microsoft.com/office/powerpoint/2010/main" val="2290721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sayının mükemmel sayı olup olmadığını yazan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  <a:p>
            <a:r>
              <a:rPr lang="tr-TR" sz="2000" b="1" i="1" dirty="0">
                <a:solidFill>
                  <a:schemeClr val="tx1"/>
                </a:solidFill>
              </a:rPr>
              <a:t>Mükemmel sayı, Kendi dışında </a:t>
            </a:r>
            <a:r>
              <a:rPr lang="tr-TR" sz="2000" b="1" i="1" u="sng" dirty="0">
                <a:solidFill>
                  <a:schemeClr val="tx1"/>
                </a:solidFill>
              </a:rPr>
              <a:t>bölenlerinin toplamının kendisine eşit </a:t>
            </a:r>
            <a:r>
              <a:rPr lang="tr-TR" sz="2000" b="1" i="1" dirty="0">
                <a:solidFill>
                  <a:schemeClr val="tx1"/>
                </a:solidFill>
              </a:rPr>
              <a:t>olan sayışır.</a:t>
            </a:r>
          </a:p>
        </p:txBody>
      </p:sp>
    </p:spTree>
    <p:extLst>
      <p:ext uri="{BB962C8B-B14F-4D97-AF65-F5344CB8AC3E}">
        <p14:creationId xmlns:p14="http://schemas.microsoft.com/office/powerpoint/2010/main" val="3301695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Klavyeden negatif sayı girilene kadar girilen pozitif sayıların </a:t>
            </a:r>
            <a:r>
              <a:rPr lang="tr-TR" sz="2000" dirty="0" err="1"/>
              <a:t>ranjını</a:t>
            </a:r>
            <a:r>
              <a:rPr lang="tr-TR" sz="2000" dirty="0"/>
              <a:t>  veren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  <a:p>
            <a:r>
              <a:rPr lang="tr-TR" sz="2000" b="1" i="1" dirty="0" err="1">
                <a:solidFill>
                  <a:schemeClr val="tx1"/>
                </a:solidFill>
              </a:rPr>
              <a:t>Ranj</a:t>
            </a:r>
            <a:r>
              <a:rPr lang="tr-TR" sz="2000" b="1" i="1" dirty="0">
                <a:solidFill>
                  <a:schemeClr val="tx1"/>
                </a:solidFill>
              </a:rPr>
              <a:t>; bir takım sayının en küçüğü ile en büyüğü arsındaki farktır.</a:t>
            </a:r>
          </a:p>
        </p:txBody>
      </p:sp>
    </p:spTree>
    <p:extLst>
      <p:ext uri="{BB962C8B-B14F-4D97-AF65-F5344CB8AC3E}">
        <p14:creationId xmlns:p14="http://schemas.microsoft.com/office/powerpoint/2010/main" val="3904101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İlk 20 </a:t>
            </a:r>
            <a:r>
              <a:rPr lang="tr-TR" sz="2000" dirty="0" err="1"/>
              <a:t>Fibonacci</a:t>
            </a:r>
            <a:r>
              <a:rPr lang="tr-TR" sz="2000" dirty="0"/>
              <a:t> Sayısını yazan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  <a:p>
            <a:r>
              <a:rPr lang="tr-TR" sz="2000" b="1" i="1" dirty="0" err="1">
                <a:solidFill>
                  <a:schemeClr val="tx1"/>
                </a:solidFill>
              </a:rPr>
              <a:t>Fibonacci</a:t>
            </a:r>
            <a:r>
              <a:rPr lang="tr-TR" sz="2000" b="1" i="1" dirty="0">
                <a:solidFill>
                  <a:schemeClr val="tx1"/>
                </a:solidFill>
              </a:rPr>
              <a:t> sayıları, önceki iki sayma sayısının toplamına bir sonraki sayının eşit olduğu sayılardır. İlk iki sayıyı 1 kabul ediniz.</a:t>
            </a:r>
          </a:p>
        </p:txBody>
      </p:sp>
    </p:spTree>
    <p:extLst>
      <p:ext uri="{BB962C8B-B14F-4D97-AF65-F5344CB8AC3E}">
        <p14:creationId xmlns:p14="http://schemas.microsoft.com/office/powerpoint/2010/main" val="29549951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 7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FF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FF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Klavyeden 0 girilene kadar girilen sayıların </a:t>
            </a:r>
            <a:r>
              <a:rPr lang="tr-TR" sz="2000" u="sng" dirty="0"/>
              <a:t>en küçüğünü</a:t>
            </a:r>
            <a:r>
              <a:rPr lang="tr-TR" sz="2000" dirty="0"/>
              <a:t>, </a:t>
            </a:r>
            <a:r>
              <a:rPr lang="tr-TR" sz="2000" u="sng" dirty="0"/>
              <a:t>en büyüğünü </a:t>
            </a:r>
            <a:r>
              <a:rPr lang="tr-TR" sz="2000" dirty="0"/>
              <a:t>ve </a:t>
            </a:r>
            <a:r>
              <a:rPr lang="tr-TR" sz="2000" u="sng" dirty="0"/>
              <a:t>bunların sırasını</a:t>
            </a:r>
            <a:r>
              <a:rPr lang="tr-TR" sz="2000" dirty="0"/>
              <a:t> yazan programın</a:t>
            </a:r>
          </a:p>
        </p:txBody>
      </p:sp>
    </p:spTree>
    <p:extLst>
      <p:ext uri="{BB962C8B-B14F-4D97-AF65-F5344CB8AC3E}">
        <p14:creationId xmlns:p14="http://schemas.microsoft.com/office/powerpoint/2010/main" val="2418208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kenar uzunluğu dikkate alınarak ekrana * karakterleriyle üçgen çizen programı yazınız.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Örnek:</a:t>
            </a:r>
            <a:br>
              <a:rPr lang="tr-TR" sz="2000" dirty="0"/>
            </a:b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Taban Uzunluğu:5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2516253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kenar uzunluğu dikkate alınarak ekrana * karakterleriyle üçgen çizen programı yazınız.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Örnek:</a:t>
            </a:r>
            <a:br>
              <a:rPr lang="tr-TR" sz="2000" dirty="0"/>
            </a:b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Taban Uzunluğu:5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   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  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 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****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928465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kenar uzunluklarına göre içi dolu ve dörtgen çizen çizen programı yazınız.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Örnek:</a:t>
            </a:r>
            <a:br>
              <a:rPr lang="tr-TR" sz="2000" dirty="0"/>
            </a:b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Kenar Uzunlukları:4 5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 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666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Kontrol Yapıları Nelerdir?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Normal şartlar altında program için yazılan her bir </a:t>
            </a:r>
            <a:r>
              <a:rPr lang="tr-TR" b="1" dirty="0">
                <a:solidFill>
                  <a:srgbClr val="0070C0"/>
                </a:solidFill>
              </a:rPr>
              <a:t>talimat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statement</a:t>
            </a:r>
            <a:r>
              <a:rPr lang="tr-TR" dirty="0"/>
              <a:t>), yazılmış oldukları sırada icra edilir. Yani program her zaman </a:t>
            </a:r>
            <a:r>
              <a:rPr lang="tr-TR" dirty="0">
                <a:solidFill>
                  <a:srgbClr val="0070C0"/>
                </a:solidFill>
              </a:rPr>
              <a:t>ardışık işlemlerden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sequential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operations</a:t>
            </a:r>
            <a:r>
              <a:rPr lang="tr-TR" dirty="0"/>
              <a:t>) veya </a:t>
            </a:r>
            <a:r>
              <a:rPr lang="tr-TR" b="1" dirty="0">
                <a:solidFill>
                  <a:srgbClr val="0070C0"/>
                </a:solidFill>
              </a:rPr>
              <a:t>ifadelerden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expression</a:t>
            </a:r>
            <a:r>
              <a:rPr lang="tr-TR" dirty="0"/>
              <a:t>) oluşmaz.</a:t>
            </a:r>
          </a:p>
          <a:p>
            <a:pPr marL="0" indent="0" algn="ctr">
              <a:buNone/>
            </a:pPr>
            <a:r>
              <a:rPr lang="tr-TR" b="1" i="1" dirty="0"/>
              <a:t>Programın akışı, </a:t>
            </a:r>
            <a:r>
              <a:rPr lang="tr-TR" b="1" i="1" dirty="0">
                <a:highlight>
                  <a:srgbClr val="FFFF00"/>
                </a:highlight>
              </a:rPr>
              <a:t>bazı durumlarda talimatların yazıldığı sırada değil de farklı sırada icra edilmesi istenir. </a:t>
            </a:r>
            <a:r>
              <a:rPr lang="tr-TR" b="1" i="1" dirty="0"/>
              <a:t>İcra sırasında bir koşula göre sıradaki talimat değil bir başka talimat icra edilebilir.  </a:t>
            </a:r>
          </a:p>
          <a:p>
            <a:pPr marL="0" indent="0">
              <a:buNone/>
            </a:pPr>
            <a:r>
              <a:rPr lang="tr-TR" dirty="0"/>
              <a:t>Bu tür akışı değiştirecek yapılara </a:t>
            </a: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dirty="0"/>
              <a:t>(</a:t>
            </a:r>
            <a:r>
              <a:rPr lang="tr-TR" b="1" dirty="0" err="1">
                <a:solidFill>
                  <a:srgbClr val="FF0000"/>
                </a:solidFill>
              </a:rPr>
              <a:t>control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structure</a:t>
            </a:r>
            <a:r>
              <a:rPr lang="tr-TR" dirty="0"/>
              <a:t>) adı verilir.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370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A98D442-D29F-4829-8D0C-3B3FE224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KONROL YAPILARI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4B5F79BA-FB42-40E9-A218-9C094A1AD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İLİŞKİSEL DÖNGÜLER</a:t>
            </a:r>
          </a:p>
        </p:txBody>
      </p:sp>
    </p:spTree>
    <p:extLst>
      <p:ext uri="{BB962C8B-B14F-4D97-AF65-F5344CB8AC3E}">
        <p14:creationId xmlns:p14="http://schemas.microsoft.com/office/powerpoint/2010/main" val="158141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 SAĞLAYAN KONTROL YAPILARI:DÖNGÜLER (LOOPS)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6232A-C2CD-4B80-960A-C031725D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800" dirty="0"/>
              <a:t>İşlemciler iyi bir </a:t>
            </a:r>
            <a:r>
              <a:rPr lang="tr-TR" sz="2800" dirty="0">
                <a:highlight>
                  <a:srgbClr val="FFFF00"/>
                </a:highlight>
              </a:rPr>
              <a:t>sayıcıdır</a:t>
            </a:r>
            <a:r>
              <a:rPr lang="tr-TR" sz="2800" dirty="0"/>
              <a:t>. CPU içindeki </a:t>
            </a:r>
            <a:r>
              <a:rPr lang="tr-TR" sz="2800" dirty="0">
                <a:solidFill>
                  <a:srgbClr val="0070C0"/>
                </a:solidFill>
              </a:rPr>
              <a:t>kaydediciler</a:t>
            </a:r>
            <a:r>
              <a:rPr lang="tr-TR" sz="2800" dirty="0"/>
              <a:t> (</a:t>
            </a:r>
            <a:r>
              <a:rPr lang="tr-TR" sz="2800" dirty="0" err="1">
                <a:solidFill>
                  <a:srgbClr val="FF0000"/>
                </a:solidFill>
              </a:rPr>
              <a:t>registers</a:t>
            </a:r>
            <a:r>
              <a:rPr lang="tr-TR" sz="2800" dirty="0"/>
              <a:t>) </a:t>
            </a:r>
            <a:r>
              <a:rPr lang="tr-TR" sz="2800" u="sng" dirty="0"/>
              <a:t>sayma işlevini bir çok matematiksel işlemi yapmak için de </a:t>
            </a:r>
            <a:r>
              <a:rPr lang="tr-TR" sz="2800" dirty="0"/>
              <a:t>kullanılır.</a:t>
            </a:r>
          </a:p>
          <a:p>
            <a:r>
              <a:rPr lang="tr-TR" sz="2800" dirty="0"/>
              <a:t>Program akışında belli problemlerin çözümünde, </a:t>
            </a:r>
            <a:r>
              <a:rPr lang="tr-TR" sz="2800" u="sng" dirty="0">
                <a:highlight>
                  <a:srgbClr val="FFFF00"/>
                </a:highlight>
              </a:rPr>
              <a:t>gerçekleştirilen belli adımların tekrarlanması sonucu </a:t>
            </a:r>
            <a:r>
              <a:rPr lang="tr-TR" sz="2800" dirty="0"/>
              <a:t>gidilir. Bu tip problemler şimdiye kadar olan yöntemlerle yapılırsa, </a:t>
            </a:r>
            <a:r>
              <a:rPr lang="tr-TR" sz="2800" u="sng" dirty="0">
                <a:solidFill>
                  <a:srgbClr val="FF0000"/>
                </a:solidFill>
              </a:rPr>
              <a:t>tekrar tekrar aynı kodu yazmak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/>
              <a:t>zorunda kalırız.</a:t>
            </a:r>
          </a:p>
          <a:p>
            <a:r>
              <a:rPr lang="tr-TR" sz="2800" dirty="0"/>
              <a:t>İlk konularda da söylendiği gibi, iyi bir algoritma problemi olabilecek en kısa adımda ve en etkili biçimde çözebilendir.</a:t>
            </a:r>
          </a:p>
          <a:p>
            <a:pPr marL="0" indent="0" algn="ctr">
              <a:buNone/>
            </a:pPr>
            <a:r>
              <a:rPr lang="tr-TR" sz="2800" i="1" dirty="0">
                <a:highlight>
                  <a:srgbClr val="FFFF00"/>
                </a:highlight>
              </a:rPr>
              <a:t>talimatları</a:t>
            </a:r>
            <a:r>
              <a:rPr lang="tr-TR" sz="2800" i="1" dirty="0"/>
              <a:t> (</a:t>
            </a:r>
            <a:r>
              <a:rPr lang="tr-TR" sz="2800" i="1" dirty="0" err="1"/>
              <a:t>statement</a:t>
            </a:r>
            <a:r>
              <a:rPr lang="tr-TR" sz="2800" i="1" dirty="0"/>
              <a:t>) tekrar tekrar icra etmek için </a:t>
            </a:r>
            <a:r>
              <a:rPr lang="tr-TR" sz="2800" b="1" i="1" dirty="0">
                <a:solidFill>
                  <a:srgbClr val="0070C0"/>
                </a:solidFill>
              </a:rPr>
              <a:t>döngü</a:t>
            </a:r>
            <a:r>
              <a:rPr lang="tr-TR" sz="2800" i="1" dirty="0"/>
              <a:t> (</a:t>
            </a:r>
            <a:r>
              <a:rPr lang="tr-TR" sz="2800" b="1" i="1" dirty="0" err="1">
                <a:solidFill>
                  <a:srgbClr val="C00000"/>
                </a:solidFill>
              </a:rPr>
              <a:t>loop</a:t>
            </a:r>
            <a:r>
              <a:rPr lang="tr-TR" sz="2800" i="1" dirty="0"/>
              <a:t>) talimatlarını (</a:t>
            </a:r>
            <a:r>
              <a:rPr lang="tr-TR" sz="2800" b="1" i="1" dirty="0">
                <a:latin typeface="Consolas" panose="020B0609020204030204" pitchFamily="49" charset="0"/>
              </a:rPr>
              <a:t>do,</a:t>
            </a:r>
            <a:r>
              <a:rPr lang="tr-TR" sz="2800" i="1" dirty="0"/>
              <a:t> </a:t>
            </a:r>
            <a:r>
              <a:rPr lang="tr-TR" sz="2800" b="1" i="1" dirty="0" err="1">
                <a:latin typeface="Consolas" panose="020B0609020204030204" pitchFamily="49" charset="0"/>
              </a:rPr>
              <a:t>while</a:t>
            </a:r>
            <a:r>
              <a:rPr lang="tr-TR" sz="2800" b="1" i="1" dirty="0">
                <a:latin typeface="Consolas" panose="020B0609020204030204" pitchFamily="49" charset="0"/>
              </a:rPr>
              <a:t>, </a:t>
            </a:r>
            <a:r>
              <a:rPr lang="tr-TR" sz="2800" b="1" i="1" dirty="0" err="1">
                <a:latin typeface="Consolas" panose="020B0609020204030204" pitchFamily="49" charset="0"/>
              </a:rPr>
              <a:t>for</a:t>
            </a:r>
            <a:r>
              <a:rPr lang="tr-TR" sz="2800" b="1" i="1" dirty="0">
                <a:latin typeface="Consolas" panose="020B0609020204030204" pitchFamily="49" charset="0"/>
              </a:rPr>
              <a:t>)</a:t>
            </a:r>
            <a:r>
              <a:rPr lang="tr-TR" sz="2800" i="1" dirty="0"/>
              <a:t> kullanırız. 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0329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 SAĞLAYAN KONTROL YAPILARI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6232A-C2CD-4B80-960A-C031725D9E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altLang="tr-TR" sz="2800" dirty="0"/>
              <a:t>Ekrana 10 defa programcının adını yazan algoritmayı yapınız</a:t>
            </a:r>
            <a:endParaRPr lang="tr-TR" sz="28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6D60135-6A2B-4AEA-A285-63AF8B3DDA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DUR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900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SAYAÇ KONTROLÜ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6232A-C2CD-4B80-960A-C031725D9E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sz="2900" dirty="0"/>
              <a:t>Yapılacak tekrar miktarının bilindiği durumlarda döngü, bir </a:t>
            </a:r>
            <a:r>
              <a:rPr lang="tr-TR" sz="2900" b="1" dirty="0">
                <a:solidFill>
                  <a:srgbClr val="0070C0"/>
                </a:solidFill>
              </a:rPr>
              <a:t>sayaç</a:t>
            </a:r>
            <a:r>
              <a:rPr lang="tr-TR" sz="2900" dirty="0"/>
              <a:t> (</a:t>
            </a:r>
            <a:r>
              <a:rPr lang="tr-TR" sz="2900" dirty="0" err="1">
                <a:solidFill>
                  <a:srgbClr val="C00000"/>
                </a:solidFill>
              </a:rPr>
              <a:t>counter</a:t>
            </a:r>
            <a:r>
              <a:rPr lang="tr-TR" sz="2900" dirty="0"/>
              <a:t>) kullanarak tasarlanabilir.  Sayaç aslında tekrar edilme işleminin ne kadar yapıldığını tutan </a:t>
            </a:r>
            <a:r>
              <a:rPr lang="tr-TR" sz="2900" u="sng" dirty="0"/>
              <a:t>bir değişkendir</a:t>
            </a:r>
            <a:r>
              <a:rPr lang="tr-TR" sz="2900" dirty="0"/>
              <a:t>. </a:t>
            </a:r>
          </a:p>
          <a:p>
            <a:r>
              <a:rPr lang="tr-TR" sz="2900" dirty="0"/>
              <a:t>Bu amaç için tanımlanan değişkenler, </a:t>
            </a:r>
            <a:r>
              <a:rPr lang="tr-TR" sz="2900" b="1" dirty="0">
                <a:solidFill>
                  <a:srgbClr val="0070C0"/>
                </a:solidFill>
              </a:rPr>
              <a:t>döngü sayacı </a:t>
            </a:r>
            <a:r>
              <a:rPr lang="tr-TR" sz="2900" dirty="0"/>
              <a:t>(</a:t>
            </a:r>
            <a:r>
              <a:rPr lang="tr-TR" sz="2900" b="1" dirty="0" err="1">
                <a:solidFill>
                  <a:srgbClr val="C00000"/>
                </a:solidFill>
              </a:rPr>
              <a:t>loop</a:t>
            </a:r>
            <a:r>
              <a:rPr lang="tr-TR" sz="2900" b="1" dirty="0">
                <a:solidFill>
                  <a:srgbClr val="C00000"/>
                </a:solidFill>
              </a:rPr>
              <a:t> </a:t>
            </a:r>
            <a:r>
              <a:rPr lang="tr-TR" sz="2900" b="1" dirty="0" err="1">
                <a:solidFill>
                  <a:srgbClr val="C00000"/>
                </a:solidFill>
              </a:rPr>
              <a:t>counter</a:t>
            </a:r>
            <a:r>
              <a:rPr lang="tr-TR" sz="2900" dirty="0"/>
              <a:t>) olarak bilinir;</a:t>
            </a:r>
          </a:p>
          <a:p>
            <a:pPr marL="788670" lvl="1" indent="-5143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tr-TR" sz="2900" dirty="0"/>
              <a:t>Döngü sayacına bir atama </a:t>
            </a:r>
            <a:r>
              <a:rPr lang="tr-TR" sz="2900" dirty="0">
                <a:highlight>
                  <a:srgbClr val="FFFF00"/>
                </a:highlight>
              </a:rPr>
              <a:t>ifadesiyle </a:t>
            </a:r>
            <a:r>
              <a:rPr lang="tr-TR" sz="2900" u="sng" dirty="0">
                <a:highlight>
                  <a:srgbClr val="FFFF00"/>
                </a:highlight>
              </a:rPr>
              <a:t>ilk değer verilir</a:t>
            </a:r>
            <a:r>
              <a:rPr lang="tr-TR" sz="2900" dirty="0">
                <a:highlight>
                  <a:srgbClr val="FFFF00"/>
                </a:highlight>
              </a:rPr>
              <a:t>.</a:t>
            </a:r>
          </a:p>
          <a:p>
            <a:pPr marL="788670" lvl="1" indent="-5143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tr-TR" sz="2900" dirty="0"/>
              <a:t>Döngü sayacının değerinin </a:t>
            </a:r>
            <a:r>
              <a:rPr lang="tr-TR" sz="2900" u="sng" dirty="0">
                <a:highlight>
                  <a:srgbClr val="FFFF00"/>
                </a:highlight>
              </a:rPr>
              <a:t>sınır değere gelip gelmediği kontrol edilir</a:t>
            </a:r>
            <a:r>
              <a:rPr lang="tr-TR" sz="2900" dirty="0">
                <a:highlight>
                  <a:srgbClr val="FFFF00"/>
                </a:highlight>
              </a:rPr>
              <a:t>.</a:t>
            </a:r>
          </a:p>
          <a:p>
            <a:pPr marL="788670" lvl="1" indent="-5143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tr-TR" sz="2900" dirty="0"/>
              <a:t>Döngünün gövdesinin her çalışmasından sonra, </a:t>
            </a:r>
            <a:r>
              <a:rPr lang="tr-TR" sz="2900" u="sng" dirty="0">
                <a:highlight>
                  <a:srgbClr val="FFFF00"/>
                </a:highlight>
              </a:rPr>
              <a:t>sayacın değeri artırma ya da eksiltme işlemi ile değiştirilir</a:t>
            </a:r>
            <a:r>
              <a:rPr lang="tr-TR" sz="2900" dirty="0">
                <a:highlight>
                  <a:srgbClr val="FFFF00"/>
                </a:highlight>
              </a:rPr>
              <a:t>.</a:t>
            </a:r>
          </a:p>
          <a:p>
            <a:endParaRPr lang="tr-TR" sz="2800" dirty="0"/>
          </a:p>
          <a:p>
            <a:endParaRPr lang="tr-TR" sz="28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C84BD4C-0146-4486-8C50-D6E65B8B8E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tr-TR" sz="3400" dirty="0"/>
              <a:t>Bu tip bir döngüyü oluşturmak için şimdiye kadar verilen komutlara </a:t>
            </a:r>
            <a:r>
              <a:rPr lang="tr-TR" sz="3400" dirty="0">
                <a:solidFill>
                  <a:srgbClr val="FF0000"/>
                </a:solidFill>
              </a:rPr>
              <a:t>GİT </a:t>
            </a:r>
            <a:r>
              <a:rPr lang="tr-TR" sz="3400" dirty="0"/>
              <a:t>(</a:t>
            </a:r>
            <a:r>
              <a:rPr lang="tr-TR" sz="3400" dirty="0">
                <a:solidFill>
                  <a:srgbClr val="FF0000"/>
                </a:solidFill>
              </a:rPr>
              <a:t>GOTO/JUMP TO</a:t>
            </a:r>
            <a:r>
              <a:rPr lang="tr-TR" sz="3400" dirty="0"/>
              <a:t>) komutu eklenecektir. </a:t>
            </a:r>
            <a:br>
              <a:rPr lang="tr-TR" sz="3400" dirty="0"/>
            </a:br>
            <a:endParaRPr lang="tr-TR" sz="3400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tr-TR" sz="3400" dirty="0"/>
              <a:t>Genellikle </a:t>
            </a:r>
            <a:r>
              <a:rPr lang="tr-TR" sz="3400" b="1" u="sng" dirty="0"/>
              <a:t>tamsayı olarak seçilen bir sayaç</a:t>
            </a:r>
            <a:r>
              <a:rPr lang="tr-TR" sz="3400" dirty="0"/>
              <a:t> (</a:t>
            </a:r>
            <a:r>
              <a:rPr lang="tr-TR" sz="3400" dirty="0" err="1"/>
              <a:t>counter</a:t>
            </a:r>
            <a:r>
              <a:rPr lang="tr-TR" sz="3400" dirty="0"/>
              <a:t>) değişkeni tanımlanır. </a:t>
            </a:r>
            <a:br>
              <a:rPr lang="tr-TR" sz="3400" dirty="0"/>
            </a:br>
            <a:endParaRPr lang="tr-TR" sz="900" dirty="0"/>
          </a:p>
          <a:p>
            <a:pPr marL="0" indent="0">
              <a:buNone/>
            </a:pPr>
            <a:endParaRPr lang="tr-TR" sz="900" dirty="0"/>
          </a:p>
        </p:txBody>
      </p:sp>
    </p:spTree>
    <p:extLst>
      <p:ext uri="{BB962C8B-B14F-4D97-AF65-F5344CB8AC3E}">
        <p14:creationId xmlns:p14="http://schemas.microsoft.com/office/powerpoint/2010/main" val="233836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6218</TotalTime>
  <Words>5280</Words>
  <Application>Microsoft Office PowerPoint</Application>
  <PresentationFormat>Geniş ekran</PresentationFormat>
  <Paragraphs>795</Paragraphs>
  <Slides>50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50</vt:i4>
      </vt:variant>
    </vt:vector>
  </HeadingPairs>
  <TitlesOfParts>
    <vt:vector size="57" baseType="lpstr">
      <vt:lpstr>Arial</vt:lpstr>
      <vt:lpstr>Calibri</vt:lpstr>
      <vt:lpstr>Cambria</vt:lpstr>
      <vt:lpstr>Consolas</vt:lpstr>
      <vt:lpstr>Outfit</vt:lpstr>
      <vt:lpstr>Wingdings</vt:lpstr>
      <vt:lpstr>Wood Type</vt:lpstr>
      <vt:lpstr>C++ dili ile  NESNE YÖNELİMLİ programlama</vt:lpstr>
      <vt:lpstr>yapısal (structural) programlama nedir?</vt:lpstr>
      <vt:lpstr>C++ DİLİ c DİLİ ÜZERİNE EKLENTİ YAPILARAK GELİŞTİRİLMİŞTİR</vt:lpstr>
      <vt:lpstr>Ardışık işlem ve kontrol işlemleri</vt:lpstr>
      <vt:lpstr>Kontrol Yapıları Nelerdir?</vt:lpstr>
      <vt:lpstr>KONROL YAPILARI</vt:lpstr>
      <vt:lpstr>TEKRAR SAĞLAYAN KONTROL YAPILARI:DÖNGÜLER (LOOPS)</vt:lpstr>
      <vt:lpstr>TEKRAR SAĞLAYAN KONTROL YAPILARI</vt:lpstr>
      <vt:lpstr>SAYAÇ KONTROLÜ</vt:lpstr>
      <vt:lpstr>SAYAÇ KONTROLÜ şablonu</vt:lpstr>
      <vt:lpstr>SAYAÇ KONTROLÜ Akış Diyagramı</vt:lpstr>
      <vt:lpstr>SAYAÇ KONTROLÜ ÇALIŞMASI</vt:lpstr>
      <vt:lpstr>SAYAÇ KONTROLÜ ÇALIŞMASI ALGORİTMA VE UYGULAMA</vt:lpstr>
      <vt:lpstr>KARŞILAŞTIRMA</vt:lpstr>
      <vt:lpstr>Whıle ve DO..whıle döngüleri</vt:lpstr>
      <vt:lpstr>whıle talimatı (STATEMENT)</vt:lpstr>
      <vt:lpstr>Whıle akışı</vt:lpstr>
      <vt:lpstr>Whıle örneği</vt:lpstr>
      <vt:lpstr>Do..whıle talimatı (STATEMENT)</vt:lpstr>
      <vt:lpstr>Do..Whıle akışı</vt:lpstr>
      <vt:lpstr>Do-Whıle örneği</vt:lpstr>
      <vt:lpstr>KARŞILAŞTIRMA</vt:lpstr>
      <vt:lpstr>Örnek </vt:lpstr>
      <vt:lpstr>Örnek 1 algoritma ve Akış diyagyamı</vt:lpstr>
      <vt:lpstr>Örnek  KOD</vt:lpstr>
      <vt:lpstr>GÖZCÜ KONTROLLÜ döngüler (SENTINEL VALUE)</vt:lpstr>
      <vt:lpstr>Örnek </vt:lpstr>
      <vt:lpstr>Örnek</vt:lpstr>
      <vt:lpstr>FOR talimatı (STATEMENT)</vt:lpstr>
      <vt:lpstr>FOR talimatI (STATEMENT) akışı</vt:lpstr>
      <vt:lpstr>WHıLE ve FOR karşılaştırması</vt:lpstr>
      <vt:lpstr>FOR talimatı (statement) AYNI ÖRNEK azalan SAYAÇ</vt:lpstr>
      <vt:lpstr>ÖRNEK</vt:lpstr>
      <vt:lpstr>ÖRNEK</vt:lpstr>
      <vt:lpstr>İç içe (nested) döngüler</vt:lpstr>
      <vt:lpstr>İNCELEME 1</vt:lpstr>
      <vt:lpstr>İNCELEME 2</vt:lpstr>
      <vt:lpstr>ÖRNEK 2.1</vt:lpstr>
      <vt:lpstr>ÖRNEK 2.2</vt:lpstr>
      <vt:lpstr>ÖRNEK 1</vt:lpstr>
      <vt:lpstr>ÖRNEK 2</vt:lpstr>
      <vt:lpstr>ÖRNEK 3</vt:lpstr>
      <vt:lpstr>ÖRNEK 4</vt:lpstr>
      <vt:lpstr>ÖRNEK 5</vt:lpstr>
      <vt:lpstr>ÖRNEK 6</vt:lpstr>
      <vt:lpstr>ÖRNEK 7</vt:lpstr>
      <vt:lpstr>ÖRNEK 3</vt:lpstr>
      <vt:lpstr>ÖRNEK 4</vt:lpstr>
      <vt:lpstr>ÖRNEK 5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473</cp:revision>
  <dcterms:created xsi:type="dcterms:W3CDTF">2020-05-21T06:51:03Z</dcterms:created>
  <dcterms:modified xsi:type="dcterms:W3CDTF">2025-04-14T12:57:37Z</dcterms:modified>
</cp:coreProperties>
</file>