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376" r:id="rId3"/>
    <p:sldId id="355" r:id="rId4"/>
    <p:sldId id="301" r:id="rId5"/>
    <p:sldId id="307" r:id="rId6"/>
    <p:sldId id="303" r:id="rId7"/>
    <p:sldId id="388" r:id="rId8"/>
    <p:sldId id="343" r:id="rId9"/>
    <p:sldId id="346" r:id="rId10"/>
    <p:sldId id="387" r:id="rId11"/>
    <p:sldId id="344" r:id="rId12"/>
    <p:sldId id="356" r:id="rId13"/>
    <p:sldId id="359" r:id="rId14"/>
    <p:sldId id="360" r:id="rId15"/>
    <p:sldId id="362" r:id="rId16"/>
    <p:sldId id="381" r:id="rId17"/>
    <p:sldId id="382" r:id="rId18"/>
    <p:sldId id="328" r:id="rId19"/>
    <p:sldId id="369" r:id="rId20"/>
    <p:sldId id="391" r:id="rId21"/>
    <p:sldId id="390" r:id="rId22"/>
    <p:sldId id="380" r:id="rId23"/>
    <p:sldId id="375" r:id="rId24"/>
    <p:sldId id="36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73" autoAdjust="0"/>
  </p:normalViewPr>
  <p:slideViewPr>
    <p:cSldViewPr snapToGrid="0">
      <p:cViewPr varScale="1">
        <p:scale>
          <a:sx n="81" d="100"/>
          <a:sy n="81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3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</a:t>
            </a:r>
            <a:r>
              <a:rPr lang="tr-TR" sz="8000"/>
              <a:t>ile  NESNE YÖNELİMLİ </a:t>
            </a:r>
            <a:r>
              <a:rPr lang="tr-TR" sz="8000" dirty="0"/>
              <a:t>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DO..WHILE ve WHILE Break talimatı (</a:t>
            </a:r>
            <a:r>
              <a:rPr lang="tr-TR" dirty="0" err="1"/>
              <a:t>statement</a:t>
            </a:r>
            <a:r>
              <a:rPr lang="tr-TR" dirty="0"/>
              <a:t>) AKIŞI</a:t>
            </a:r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8FCEC918-7532-4345-9CA1-B1F0EB1305F5}"/>
              </a:ext>
            </a:extLst>
          </p:cNvPr>
          <p:cNvGrpSpPr/>
          <p:nvPr/>
        </p:nvGrpSpPr>
        <p:grpSpPr>
          <a:xfrm>
            <a:off x="-174419" y="2546005"/>
            <a:ext cx="6106066" cy="3212585"/>
            <a:chOff x="1265265" y="845808"/>
            <a:chExt cx="6106066" cy="3212585"/>
          </a:xfrm>
        </p:grpSpPr>
        <p:sp>
          <p:nvSpPr>
            <p:cNvPr id="30" name="Akış Çizelgesi: Bağlayıcı 29">
              <a:extLst>
                <a:ext uri="{FF2B5EF4-FFF2-40B4-BE49-F238E27FC236}">
                  <a16:creationId xmlns:a16="http://schemas.microsoft.com/office/drawing/2014/main" id="{A4216B26-BA4B-4E3A-92F8-378AD50CC89E}"/>
                </a:ext>
              </a:extLst>
            </p:cNvPr>
            <p:cNvSpPr/>
            <p:nvPr/>
          </p:nvSpPr>
          <p:spPr>
            <a:xfrm>
              <a:off x="5982223" y="3315958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31" name="Akış Çizelgesi: Bağlayıcı 30">
              <a:extLst>
                <a:ext uri="{FF2B5EF4-FFF2-40B4-BE49-F238E27FC236}">
                  <a16:creationId xmlns:a16="http://schemas.microsoft.com/office/drawing/2014/main" id="{25D4B103-E68B-47AA-AA7B-B4CEECABF330}"/>
                </a:ext>
              </a:extLst>
            </p:cNvPr>
            <p:cNvSpPr/>
            <p:nvPr/>
          </p:nvSpPr>
          <p:spPr>
            <a:xfrm>
              <a:off x="6072407" y="2958179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33" name="Akış Çizelgesi: İşlem 32">
              <a:extLst>
                <a:ext uri="{FF2B5EF4-FFF2-40B4-BE49-F238E27FC236}">
                  <a16:creationId xmlns:a16="http://schemas.microsoft.com/office/drawing/2014/main" id="{53453D10-5D78-41CA-ACA6-9D91D16E340B}"/>
                </a:ext>
              </a:extLst>
            </p:cNvPr>
            <p:cNvSpPr/>
            <p:nvPr/>
          </p:nvSpPr>
          <p:spPr>
            <a:xfrm>
              <a:off x="4731390" y="2430058"/>
              <a:ext cx="2231471" cy="13403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 (</a:t>
              </a: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34" name="Akış Çizelgesi: Karar 33">
              <a:extLst>
                <a:ext uri="{FF2B5EF4-FFF2-40B4-BE49-F238E27FC236}">
                  <a16:creationId xmlns:a16="http://schemas.microsoft.com/office/drawing/2014/main" id="{436E1A7B-C1A6-4FBE-9BB2-65F93EB60CD8}"/>
                </a:ext>
              </a:extLst>
            </p:cNvPr>
            <p:cNvSpPr/>
            <p:nvPr/>
          </p:nvSpPr>
          <p:spPr>
            <a:xfrm>
              <a:off x="3330429" y="1267262"/>
              <a:ext cx="1989170" cy="8944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35" name="Düz Ok Bağlayıcısı 34">
              <a:extLst>
                <a:ext uri="{FF2B5EF4-FFF2-40B4-BE49-F238E27FC236}">
                  <a16:creationId xmlns:a16="http://schemas.microsoft.com/office/drawing/2014/main" id="{674D4425-E013-4BF1-BA6C-12A22A7CC86D}"/>
                </a:ext>
              </a:extLst>
            </p:cNvPr>
            <p:cNvCxnSpPr>
              <a:cxnSpLocks/>
              <a:stCxn id="54" idx="4"/>
              <a:endCxn id="34" idx="0"/>
            </p:cNvCxnSpPr>
            <p:nvPr/>
          </p:nvCxnSpPr>
          <p:spPr>
            <a:xfrm>
              <a:off x="4325013" y="1133808"/>
              <a:ext cx="1" cy="133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2D6609FC-391B-4CB3-BBCF-13BA8E073503}"/>
                </a:ext>
              </a:extLst>
            </p:cNvPr>
            <p:cNvSpPr txBox="1"/>
            <p:nvPr/>
          </p:nvSpPr>
          <p:spPr>
            <a:xfrm>
              <a:off x="1265265" y="1632900"/>
              <a:ext cx="17769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37" name="Bağlayıcı: Dirsek 36">
              <a:extLst>
                <a:ext uri="{FF2B5EF4-FFF2-40B4-BE49-F238E27FC236}">
                  <a16:creationId xmlns:a16="http://schemas.microsoft.com/office/drawing/2014/main" id="{514FE8FF-F140-4A88-B1AA-15836CCF029E}"/>
                </a:ext>
              </a:extLst>
            </p:cNvPr>
            <p:cNvCxnSpPr>
              <a:cxnSpLocks/>
              <a:stCxn id="33" idx="1"/>
              <a:endCxn id="34" idx="2"/>
            </p:cNvCxnSpPr>
            <p:nvPr/>
          </p:nvCxnSpPr>
          <p:spPr>
            <a:xfrm rot="10800000">
              <a:off x="4325014" y="2161738"/>
              <a:ext cx="406376" cy="9384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15AC5B79-3442-44A8-9E94-A2280317905D}"/>
                </a:ext>
              </a:extLst>
            </p:cNvPr>
            <p:cNvSpPr txBox="1"/>
            <p:nvPr/>
          </p:nvSpPr>
          <p:spPr>
            <a:xfrm>
              <a:off x="5579669" y="1414486"/>
              <a:ext cx="17916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</a:p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 </a:t>
              </a:r>
            </a:p>
          </p:txBody>
        </p:sp>
        <p:cxnSp>
          <p:nvCxnSpPr>
            <p:cNvPr id="39" name="Bağlayıcı: Dirsek 38">
              <a:extLst>
                <a:ext uri="{FF2B5EF4-FFF2-40B4-BE49-F238E27FC236}">
                  <a16:creationId xmlns:a16="http://schemas.microsoft.com/office/drawing/2014/main" id="{DC4BF214-E10A-4C3A-85CB-1D81747A1E5B}"/>
                </a:ext>
              </a:extLst>
            </p:cNvPr>
            <p:cNvCxnSpPr>
              <a:cxnSpLocks/>
              <a:stCxn id="34" idx="1"/>
              <a:endCxn id="56" idx="2"/>
            </p:cNvCxnSpPr>
            <p:nvPr/>
          </p:nvCxnSpPr>
          <p:spPr>
            <a:xfrm rot="10800000" flipH="1" flipV="1">
              <a:off x="3330429" y="1714499"/>
              <a:ext cx="994584" cy="2199893"/>
            </a:xfrm>
            <a:prstGeom prst="bentConnector3">
              <a:avLst>
                <a:gd name="adj1" fmla="val -229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Bağlayıcı: Dirsek 39">
              <a:extLst>
                <a:ext uri="{FF2B5EF4-FFF2-40B4-BE49-F238E27FC236}">
                  <a16:creationId xmlns:a16="http://schemas.microsoft.com/office/drawing/2014/main" id="{B74DD2E9-6613-49CA-B2C1-6208195EF311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5319599" y="1714500"/>
              <a:ext cx="527527" cy="7155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BF685365-72A4-4A23-9C72-9255EF4E66A5}"/>
                </a:ext>
              </a:extLst>
            </p:cNvPr>
            <p:cNvCxnSpPr>
              <a:cxnSpLocks/>
              <a:stCxn id="30" idx="6"/>
              <a:endCxn id="56" idx="6"/>
            </p:cNvCxnSpPr>
            <p:nvPr/>
          </p:nvCxnSpPr>
          <p:spPr>
            <a:xfrm flipH="1">
              <a:off x="4613013" y="3387958"/>
              <a:ext cx="1513210" cy="526435"/>
            </a:xfrm>
            <a:prstGeom prst="bentConnector3">
              <a:avLst>
                <a:gd name="adj1" fmla="val -8560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Bağlayıcı: Dirsek 52">
              <a:extLst>
                <a:ext uri="{FF2B5EF4-FFF2-40B4-BE49-F238E27FC236}">
                  <a16:creationId xmlns:a16="http://schemas.microsoft.com/office/drawing/2014/main" id="{FDDCE7BD-8552-45E1-BED0-2E191E28A175}"/>
                </a:ext>
              </a:extLst>
            </p:cNvPr>
            <p:cNvCxnSpPr>
              <a:cxnSpLocks/>
              <a:stCxn id="31" idx="6"/>
              <a:endCxn id="54" idx="6"/>
            </p:cNvCxnSpPr>
            <p:nvPr/>
          </p:nvCxnSpPr>
          <p:spPr>
            <a:xfrm flipH="1" flipV="1">
              <a:off x="4469013" y="989808"/>
              <a:ext cx="1747394" cy="2040371"/>
            </a:xfrm>
            <a:prstGeom prst="bentConnector3">
              <a:avLst>
                <a:gd name="adj1" fmla="val -7020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C4B21745-8FCD-4185-BFBF-E722AC0D4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013" y="84580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56" name="AutoShape 13">
              <a:extLst>
                <a:ext uri="{FF2B5EF4-FFF2-40B4-BE49-F238E27FC236}">
                  <a16:creationId xmlns:a16="http://schemas.microsoft.com/office/drawing/2014/main" id="{716952A0-C89F-4A90-AAC0-12717CA8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013" y="3770393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A017638D-51F1-448C-A7FF-2C9A58DD02EA}"/>
              </a:ext>
            </a:extLst>
          </p:cNvPr>
          <p:cNvGrpSpPr/>
          <p:nvPr/>
        </p:nvGrpSpPr>
        <p:grpSpPr>
          <a:xfrm>
            <a:off x="6972108" y="2187259"/>
            <a:ext cx="4093129" cy="4287839"/>
            <a:chOff x="2089250" y="496059"/>
            <a:chExt cx="4093129" cy="4287839"/>
          </a:xfrm>
        </p:grpSpPr>
        <p:sp>
          <p:nvSpPr>
            <p:cNvPr id="58" name="Akış Çizelgesi: Bağlayıcı 57">
              <a:extLst>
                <a:ext uri="{FF2B5EF4-FFF2-40B4-BE49-F238E27FC236}">
                  <a16:creationId xmlns:a16="http://schemas.microsoft.com/office/drawing/2014/main" id="{993AFC66-8188-43DB-95A7-7E822C8924E2}"/>
                </a:ext>
              </a:extLst>
            </p:cNvPr>
            <p:cNvSpPr/>
            <p:nvPr/>
          </p:nvSpPr>
          <p:spPr>
            <a:xfrm>
              <a:off x="2907288" y="1883076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59" name="Akış Çizelgesi: Bağlayıcı 58">
              <a:extLst>
                <a:ext uri="{FF2B5EF4-FFF2-40B4-BE49-F238E27FC236}">
                  <a16:creationId xmlns:a16="http://schemas.microsoft.com/office/drawing/2014/main" id="{B1134471-21ED-48C0-B879-5C795944047B}"/>
                </a:ext>
              </a:extLst>
            </p:cNvPr>
            <p:cNvSpPr/>
            <p:nvPr/>
          </p:nvSpPr>
          <p:spPr>
            <a:xfrm>
              <a:off x="2767500" y="1472293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60" name="Akış Çizelgesi: Bağlayıcı 59">
              <a:extLst>
                <a:ext uri="{FF2B5EF4-FFF2-40B4-BE49-F238E27FC236}">
                  <a16:creationId xmlns:a16="http://schemas.microsoft.com/office/drawing/2014/main" id="{D6B96F8D-4445-4445-98C9-CE513B722E3C}"/>
                </a:ext>
              </a:extLst>
            </p:cNvPr>
            <p:cNvSpPr/>
            <p:nvPr/>
          </p:nvSpPr>
          <p:spPr>
            <a:xfrm>
              <a:off x="2888709" y="1839766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64" name="Akış Çizelgesi: Bağlayıcı 63">
              <a:extLst>
                <a:ext uri="{FF2B5EF4-FFF2-40B4-BE49-F238E27FC236}">
                  <a16:creationId xmlns:a16="http://schemas.microsoft.com/office/drawing/2014/main" id="{2BE683C4-2B35-42DA-8E81-8405AE9C3648}"/>
                </a:ext>
              </a:extLst>
            </p:cNvPr>
            <p:cNvSpPr/>
            <p:nvPr/>
          </p:nvSpPr>
          <p:spPr>
            <a:xfrm>
              <a:off x="2767500" y="1484791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71" name="Akış Çizelgesi: İşlem 70">
              <a:extLst>
                <a:ext uri="{FF2B5EF4-FFF2-40B4-BE49-F238E27FC236}">
                  <a16:creationId xmlns:a16="http://schemas.microsoft.com/office/drawing/2014/main" id="{20D4B411-8F9D-4AC7-BDC9-C15BFF823C80}"/>
                </a:ext>
              </a:extLst>
            </p:cNvPr>
            <p:cNvSpPr/>
            <p:nvPr/>
          </p:nvSpPr>
          <p:spPr>
            <a:xfrm>
              <a:off x="2089250" y="969793"/>
              <a:ext cx="2265026" cy="133222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 (</a:t>
              </a: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72" name="Akış Çizelgesi: Karar 71">
              <a:extLst>
                <a:ext uri="{FF2B5EF4-FFF2-40B4-BE49-F238E27FC236}">
                  <a16:creationId xmlns:a16="http://schemas.microsoft.com/office/drawing/2014/main" id="{3BB02A01-4FA8-421F-A4BD-229375FEE7CF}"/>
                </a:ext>
              </a:extLst>
            </p:cNvPr>
            <p:cNvSpPr/>
            <p:nvPr/>
          </p:nvSpPr>
          <p:spPr>
            <a:xfrm>
              <a:off x="2151203" y="2614074"/>
              <a:ext cx="2141119" cy="9541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koşulu</a:t>
              </a:r>
            </a:p>
            <a:p>
              <a:pPr algn="ctr"/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36E6D7E1-D6D7-4623-B114-AF2DF3030ABF}"/>
                </a:ext>
              </a:extLst>
            </p:cNvPr>
            <p:cNvCxnSpPr>
              <a:cxnSpLocks/>
              <a:stCxn id="72" idx="2"/>
              <a:endCxn id="83" idx="0"/>
            </p:cNvCxnSpPr>
            <p:nvPr/>
          </p:nvCxnSpPr>
          <p:spPr>
            <a:xfrm>
              <a:off x="3221763" y="3568181"/>
              <a:ext cx="1135" cy="927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Bağlayıcı: Dirsek 73">
              <a:extLst>
                <a:ext uri="{FF2B5EF4-FFF2-40B4-BE49-F238E27FC236}">
                  <a16:creationId xmlns:a16="http://schemas.microsoft.com/office/drawing/2014/main" id="{CDC7208C-C573-4109-A6E5-7F6F45B44B85}"/>
                </a:ext>
              </a:extLst>
            </p:cNvPr>
            <p:cNvCxnSpPr>
              <a:cxnSpLocks/>
              <a:stCxn id="72" idx="3"/>
              <a:endCxn id="82" idx="6"/>
            </p:cNvCxnSpPr>
            <p:nvPr/>
          </p:nvCxnSpPr>
          <p:spPr>
            <a:xfrm flipH="1" flipV="1">
              <a:off x="3366899" y="640059"/>
              <a:ext cx="925423" cy="2451069"/>
            </a:xfrm>
            <a:prstGeom prst="bentConnector3">
              <a:avLst>
                <a:gd name="adj1" fmla="val -3787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74A1B1B1-C15C-4309-8823-8F2452F03E50}"/>
                </a:ext>
              </a:extLst>
            </p:cNvPr>
            <p:cNvCxnSpPr>
              <a:cxnSpLocks/>
              <a:stCxn id="82" idx="4"/>
              <a:endCxn id="71" idx="0"/>
            </p:cNvCxnSpPr>
            <p:nvPr/>
          </p:nvCxnSpPr>
          <p:spPr>
            <a:xfrm flipH="1">
              <a:off x="3221763" y="784059"/>
              <a:ext cx="1136" cy="185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17BBA2D5-5A77-4FFA-94F4-FA7E9F74DC27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3221763" y="2302022"/>
              <a:ext cx="0" cy="312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BAE728A2-873E-45A7-9374-406A41CC5CAA}"/>
                </a:ext>
              </a:extLst>
            </p:cNvPr>
            <p:cNvSpPr txBox="1"/>
            <p:nvPr/>
          </p:nvSpPr>
          <p:spPr>
            <a:xfrm>
              <a:off x="3173962" y="3568181"/>
              <a:ext cx="168964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latin typeface="Outfit" pitchFamily="2" charset="0"/>
                </a:rPr>
                <a:t>Koşul Sağlanmıyor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Hayır/Yanlış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3AB9326A-8EB9-45EB-83D6-9B1664B472BB}"/>
                </a:ext>
              </a:extLst>
            </p:cNvPr>
            <p:cNvSpPr txBox="1"/>
            <p:nvPr/>
          </p:nvSpPr>
          <p:spPr>
            <a:xfrm>
              <a:off x="4608470" y="2458048"/>
              <a:ext cx="15739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80" name="Bağlayıcı: Dirsek 79">
              <a:extLst>
                <a:ext uri="{FF2B5EF4-FFF2-40B4-BE49-F238E27FC236}">
                  <a16:creationId xmlns:a16="http://schemas.microsoft.com/office/drawing/2014/main" id="{1572C19F-82FA-4897-8CB2-6F7B44D882D0}"/>
                </a:ext>
              </a:extLst>
            </p:cNvPr>
            <p:cNvCxnSpPr>
              <a:cxnSpLocks/>
              <a:stCxn id="59" idx="2"/>
              <a:endCxn id="82" idx="2"/>
            </p:cNvCxnSpPr>
            <p:nvPr/>
          </p:nvCxnSpPr>
          <p:spPr>
            <a:xfrm rot="10800000" flipH="1">
              <a:off x="2767499" y="640059"/>
              <a:ext cx="311399" cy="904234"/>
            </a:xfrm>
            <a:prstGeom prst="bentConnector3">
              <a:avLst>
                <a:gd name="adj1" fmla="val -300984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Bağlayıcı: Dirsek 80">
              <a:extLst>
                <a:ext uri="{FF2B5EF4-FFF2-40B4-BE49-F238E27FC236}">
                  <a16:creationId xmlns:a16="http://schemas.microsoft.com/office/drawing/2014/main" id="{10476C43-3E33-43E1-8E80-46DBFE6ECA6D}"/>
                </a:ext>
              </a:extLst>
            </p:cNvPr>
            <p:cNvCxnSpPr>
              <a:cxnSpLocks/>
              <a:stCxn id="58" idx="2"/>
              <a:endCxn id="83" idx="2"/>
            </p:cNvCxnSpPr>
            <p:nvPr/>
          </p:nvCxnSpPr>
          <p:spPr>
            <a:xfrm rot="10800000" flipH="1" flipV="1">
              <a:off x="2907288" y="1955076"/>
              <a:ext cx="171610" cy="2684822"/>
            </a:xfrm>
            <a:prstGeom prst="bentConnector3">
              <a:avLst>
                <a:gd name="adj1" fmla="val -63052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utoShape 13">
              <a:extLst>
                <a:ext uri="{FF2B5EF4-FFF2-40B4-BE49-F238E27FC236}">
                  <a16:creationId xmlns:a16="http://schemas.microsoft.com/office/drawing/2014/main" id="{D9D2F163-A37A-4AFB-A3E8-559B7069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899" y="49605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83" name="AutoShape 13">
              <a:extLst>
                <a:ext uri="{FF2B5EF4-FFF2-40B4-BE49-F238E27FC236}">
                  <a16:creationId xmlns:a16="http://schemas.microsoft.com/office/drawing/2014/main" id="{1FB70523-3533-4C00-A073-9EECDF10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898" y="449589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3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509D1-A4DD-4F58-895A-8F1372D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</a:t>
            </a:r>
            <a:br>
              <a:rPr lang="tr-TR" dirty="0"/>
            </a:br>
            <a:r>
              <a:rPr lang="tr-TR" dirty="0"/>
              <a:t>talimatı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66C8C6-AB96-4002-B178-78CEA8FA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2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=i+1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"." </a:t>
            </a:r>
            <a:r>
              <a:rPr lang="tr-TR" dirty="0">
                <a:latin typeface="Consolas" panose="020B0609020204030204" pitchFamily="49" charset="0"/>
              </a:rPr>
              <a:t>&lt;&lt; </a:t>
            </a:r>
            <a:r>
              <a:rPr lang="en-US" dirty="0">
                <a:latin typeface="Consolas" panose="020B0609020204030204" pitchFamily="49" charset="0"/>
              </a:rPr>
              <a:t>PROGRAMCIADI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==8)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"SON.";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43D884-6DE1-423C-85B5-FE402607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tr-T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0070C0"/>
                </a:solidFill>
              </a:rPr>
              <a:t>talimatında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olduğu gibi </a:t>
            </a:r>
            <a:r>
              <a:rPr lang="tr-TR" sz="2000" b="1" u="sng" dirty="0">
                <a:highlight>
                  <a:srgbClr val="FF9900"/>
                </a:highlight>
              </a:rPr>
              <a:t>döngü bloğunun işleyişini kırıp çıkmak istenirse</a:t>
            </a:r>
            <a:r>
              <a:rPr lang="tr-TR" sz="2000" b="1" dirty="0"/>
              <a:t> </a:t>
            </a: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kullanılır.</a:t>
            </a:r>
          </a:p>
          <a:p>
            <a:pPr marL="269875" indent="-269875">
              <a:buFont typeface="+mj-lt"/>
              <a:buAutoNum type="arabicPeriod"/>
            </a:pP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ile blok dışında </a:t>
            </a:r>
            <a:r>
              <a:rPr lang="tr-TR" sz="2000" b="1" u="sng" dirty="0">
                <a:highlight>
                  <a:srgbClr val="FFFF00"/>
                </a:highlight>
              </a:rPr>
              <a:t>icra edilecek ilk talimata </a:t>
            </a:r>
            <a:r>
              <a:rPr lang="tr-TR" sz="2000" dirty="0"/>
              <a:t>atlanır.</a:t>
            </a:r>
          </a:p>
          <a:p>
            <a:pPr algn="ctr"/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>
                <a:solidFill>
                  <a:schemeClr val="tx1"/>
                </a:solidFill>
              </a:rPr>
              <a:t> talimatı, tüm döngü talimatlarında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65190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</a:t>
            </a:r>
            <a:r>
              <a:rPr lang="tr-TR" dirty="0" err="1"/>
              <a:t>talimatI</a:t>
            </a:r>
            <a:r>
              <a:rPr lang="tr-TR" dirty="0"/>
              <a:t> (STATEMENT) akışı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A: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Başlangıcı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ilkdeğer</a:t>
            </a:r>
            <a:r>
              <a:rPr lang="tr-TR" altLang="tr-TR" sz="1800" dirty="0"/>
              <a:t> ifadesi </a:t>
            </a:r>
            <a:r>
              <a:rPr lang="tr-TR" altLang="tr-TR" sz="1800" b="1" u="sng" dirty="0"/>
              <a:t>ilk sefer </a:t>
            </a:r>
            <a:r>
              <a:rPr lang="tr-TR" altLang="tr-TR" sz="1800" u="sng" dirty="0">
                <a:highlight>
                  <a:srgbClr val="FFFF00"/>
                </a:highlight>
              </a:rPr>
              <a:t>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dirty="0"/>
              <a:t>Sonra </a:t>
            </a:r>
            <a:r>
              <a:rPr lang="tr-TR" alt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sz="1800" dirty="0"/>
              <a:t> test edilir. </a:t>
            </a:r>
            <a:r>
              <a:rPr lang="tr-TR" altLang="tr-TR" sz="1800" u="sng" dirty="0"/>
              <a:t>Şart doğru ise yinelemeye devam edilir</a:t>
            </a:r>
            <a:r>
              <a:rPr lang="tr-TR" altLang="tr-T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u="sng" dirty="0">
                <a:highlight>
                  <a:srgbClr val="FFFF00"/>
                </a:highlight>
              </a:rPr>
              <a:t>Her yineleme sonunda</a:t>
            </a:r>
            <a:r>
              <a:rPr lang="tr-TR" sz="1800" dirty="0"/>
              <a:t>, </a:t>
            </a:r>
            <a:r>
              <a:rPr lang="tr-TR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artım</a:t>
            </a:r>
            <a:r>
              <a:rPr lang="tr-TR" sz="1800" dirty="0"/>
              <a:t> ifadesi icra edilir  ve </a:t>
            </a:r>
            <a:r>
              <a:rPr lang="tr-TR" altLang="tr-TR" sz="1800" b="1" dirty="0">
                <a:highlight>
                  <a:srgbClr val="FFFF00"/>
                </a:highlight>
              </a:rPr>
              <a:t>bir üst adıma geçilir</a:t>
            </a:r>
            <a:r>
              <a:rPr lang="tr-TR" altLang="tr-T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B: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Bitişi</a:t>
            </a:r>
          </a:p>
          <a:p>
            <a:pPr marL="457200" indent="-457200">
              <a:buFont typeface="+mj-lt"/>
              <a:buAutoNum type="arabicPeriod"/>
            </a:pPr>
            <a:endParaRPr lang="tr-TR" sz="1800" dirty="0"/>
          </a:p>
        </p:txBody>
      </p:sp>
      <p:sp>
        <p:nvSpPr>
          <p:cNvPr id="9" name="Ok: Sağa Bükülü 8">
            <a:extLst>
              <a:ext uri="{FF2B5EF4-FFF2-40B4-BE49-F238E27FC236}">
                <a16:creationId xmlns:a16="http://schemas.microsoft.com/office/drawing/2014/main" id="{AE72EEA1-E619-4D9F-A5CC-18E5B90066E5}"/>
              </a:ext>
            </a:extLst>
          </p:cNvPr>
          <p:cNvSpPr/>
          <p:nvPr/>
        </p:nvSpPr>
        <p:spPr>
          <a:xfrm flipV="1">
            <a:off x="8158955" y="3638601"/>
            <a:ext cx="781369" cy="1135782"/>
          </a:xfrm>
          <a:prstGeom prst="curvedRightArrow">
            <a:avLst>
              <a:gd name="adj1" fmla="val 8325"/>
              <a:gd name="adj2" fmla="val 244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1551FED4-FCFB-405B-B45D-12E868195BE2}"/>
              </a:ext>
            </a:extLst>
          </p:cNvPr>
          <p:cNvSpPr/>
          <p:nvPr/>
        </p:nvSpPr>
        <p:spPr>
          <a:xfrm>
            <a:off x="3271401" y="2521729"/>
            <a:ext cx="2077838" cy="88329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Koşul Kontrolü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condition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C269B39-51B2-4BC7-AB44-F1A7AC138B0B}"/>
              </a:ext>
            </a:extLst>
          </p:cNvPr>
          <p:cNvCxnSpPr>
            <a:cxnSpLocks/>
            <a:stCxn id="36" idx="4"/>
            <a:endCxn id="28" idx="0"/>
          </p:cNvCxnSpPr>
          <p:nvPr/>
        </p:nvCxnSpPr>
        <p:spPr>
          <a:xfrm>
            <a:off x="4310320" y="1552119"/>
            <a:ext cx="0" cy="199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DA425F6-59F0-4197-85D6-14D69CBEFAD1}"/>
              </a:ext>
            </a:extLst>
          </p:cNvPr>
          <p:cNvSpPr txBox="1"/>
          <p:nvPr/>
        </p:nvSpPr>
        <p:spPr>
          <a:xfrm>
            <a:off x="5537307" y="2893964"/>
            <a:ext cx="1652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Koşul Sağlanmıyor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latin typeface="Outfit" pitchFamily="2" charset="0"/>
              </a:rPr>
              <a:t>Hayır/Yanlış</a:t>
            </a:r>
          </a:p>
          <a:p>
            <a:r>
              <a:rPr lang="tr-TR" sz="1200" dirty="0">
                <a:ln w="0"/>
                <a:latin typeface="Outfit" pitchFamily="2" charset="0"/>
              </a:rPr>
              <a:t>Sıfır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8C370EE4-86F8-4071-A6B3-2319147949AC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5400000" flipH="1" flipV="1">
            <a:off x="4166402" y="3548257"/>
            <a:ext cx="287155" cy="68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08559C24-ED0A-4DFB-BEA3-D5F158C96882}"/>
              </a:ext>
            </a:extLst>
          </p:cNvPr>
          <p:cNvSpPr/>
          <p:nvPr/>
        </p:nvSpPr>
        <p:spPr>
          <a:xfrm>
            <a:off x="3271401" y="1751892"/>
            <a:ext cx="2077838" cy="56256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İlk-değer-verme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initialization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9EB10A5-9A27-4356-B79A-D2040416552F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4310320" y="2314461"/>
            <a:ext cx="0" cy="207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B37C762E-2FBB-4861-8E4C-7601D29A819E}"/>
              </a:ext>
            </a:extLst>
          </p:cNvPr>
          <p:cNvSpPr/>
          <p:nvPr/>
        </p:nvSpPr>
        <p:spPr>
          <a:xfrm>
            <a:off x="1668210" y="3632628"/>
            <a:ext cx="1440183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13DF196-693F-4823-A7CE-893102CD34FE}"/>
              </a:ext>
            </a:extLst>
          </p:cNvPr>
          <p:cNvSpPr txBox="1"/>
          <p:nvPr/>
        </p:nvSpPr>
        <p:spPr>
          <a:xfrm>
            <a:off x="1290841" y="2663132"/>
            <a:ext cx="1539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Koşul Sağlanıyor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Evet/Doğru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Sıfırdan Farklı</a:t>
            </a: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9BBEA714-755A-4781-A9A3-99E96C32CDDB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>
            <a:off x="5349239" y="2963375"/>
            <a:ext cx="188068" cy="1523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A18AF2C0-448D-4646-98FB-77B93525FD5E}"/>
              </a:ext>
            </a:extLst>
          </p:cNvPr>
          <p:cNvSpPr/>
          <p:nvPr/>
        </p:nvSpPr>
        <p:spPr>
          <a:xfrm>
            <a:off x="3507395" y="3692175"/>
            <a:ext cx="1604486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updation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4412499B-FFE8-4647-93F5-7DD4ABFB74A6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 flipV="1">
            <a:off x="2388303" y="2963374"/>
            <a:ext cx="883099" cy="669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6308C26F-7056-492B-AA4F-59A77AD1877D}"/>
              </a:ext>
            </a:extLst>
          </p:cNvPr>
          <p:cNvCxnSpPr>
            <a:cxnSpLocks/>
            <a:stCxn id="30" idx="2"/>
            <a:endCxn id="33" idx="2"/>
          </p:cNvCxnSpPr>
          <p:nvPr/>
        </p:nvCxnSpPr>
        <p:spPr>
          <a:xfrm rot="16200000" flipH="1">
            <a:off x="3319197" y="3239023"/>
            <a:ext cx="59547" cy="1921336"/>
          </a:xfrm>
          <a:prstGeom prst="bentConnector3">
            <a:avLst>
              <a:gd name="adj1" fmla="val 4838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3">
            <a:extLst>
              <a:ext uri="{FF2B5EF4-FFF2-40B4-BE49-F238E27FC236}">
                <a16:creationId xmlns:a16="http://schemas.microsoft.com/office/drawing/2014/main" id="{1762F795-D217-4AD4-B4C5-098496AE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20" y="1264119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14E536D9-5A5A-4620-98E7-20A68F5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07" y="4486383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72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E91BA5-17B0-44BA-B371-1823CDD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 için Break ve </a:t>
            </a:r>
            <a:r>
              <a:rPr lang="tr-TR" dirty="0" err="1"/>
              <a:t>contınue</a:t>
            </a:r>
            <a:r>
              <a:rPr lang="tr-TR" dirty="0"/>
              <a:t> talimatları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FFC73C-4805-4707-A918-9FEC7506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bloğundan herhangi bir şekilde çıkılmak istendiği yerde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1800" dirty="0"/>
              <a:t> talimatı (</a:t>
            </a:r>
            <a:r>
              <a:rPr lang="tr-TR" sz="1800" dirty="0" err="1"/>
              <a:t>statement</a:t>
            </a:r>
            <a:r>
              <a:rPr lang="tr-TR" sz="1800" dirty="0"/>
              <a:t>)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bloğunun </a:t>
            </a:r>
            <a:r>
              <a:rPr lang="tr-TR" sz="1800" u="sng" dirty="0"/>
              <a:t>bir sonraki </a:t>
            </a:r>
            <a:r>
              <a:rPr lang="tr-TR" sz="1800" u="sng" dirty="0">
                <a:solidFill>
                  <a:srgbClr val="0070C0"/>
                </a:solidFill>
              </a:rPr>
              <a:t>yinelemesi</a:t>
            </a:r>
            <a:r>
              <a:rPr lang="tr-TR" sz="1800" u="sng" dirty="0"/>
              <a:t>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FF0000"/>
                </a:solidFill>
              </a:rPr>
              <a:t>iteration</a:t>
            </a:r>
            <a:r>
              <a:rPr lang="tr-TR" sz="1800" dirty="0"/>
              <a:t>) yapılmak istenirse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/>
              <a:t>For</a:t>
            </a:r>
            <a:r>
              <a:rPr lang="tr-TR" sz="1800" dirty="0"/>
              <a:t> döngüsünde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bir sonraki yineleme için artım ifadesine dallanır.</a:t>
            </a: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D07E4596-D976-4C4B-99C9-0237BCA08ADC}"/>
              </a:ext>
            </a:extLst>
          </p:cNvPr>
          <p:cNvGrpSpPr/>
          <p:nvPr/>
        </p:nvGrpSpPr>
        <p:grpSpPr>
          <a:xfrm>
            <a:off x="708357" y="1070941"/>
            <a:ext cx="6686074" cy="4302336"/>
            <a:chOff x="1036161" y="901323"/>
            <a:chExt cx="6686074" cy="4302336"/>
          </a:xfrm>
        </p:grpSpPr>
        <p:sp>
          <p:nvSpPr>
            <p:cNvPr id="22" name="Akış Çizelgesi: Bağlayıcı 21">
              <a:extLst>
                <a:ext uri="{FF2B5EF4-FFF2-40B4-BE49-F238E27FC236}">
                  <a16:creationId xmlns:a16="http://schemas.microsoft.com/office/drawing/2014/main" id="{EDA36E5A-2E06-45C4-9410-16C48BA1EBA3}"/>
                </a:ext>
              </a:extLst>
            </p:cNvPr>
            <p:cNvSpPr/>
            <p:nvPr/>
          </p:nvSpPr>
          <p:spPr>
            <a:xfrm>
              <a:off x="2540740" y="3675300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3" name="Akış Çizelgesi: Bağlayıcı 22">
              <a:extLst>
                <a:ext uri="{FF2B5EF4-FFF2-40B4-BE49-F238E27FC236}">
                  <a16:creationId xmlns:a16="http://schemas.microsoft.com/office/drawing/2014/main" id="{1952B71D-909E-422C-B015-AAAE0CC3138C}"/>
                </a:ext>
              </a:extLst>
            </p:cNvPr>
            <p:cNvSpPr/>
            <p:nvPr/>
          </p:nvSpPr>
          <p:spPr>
            <a:xfrm>
              <a:off x="1981502" y="4069230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58F7B56-C5A2-404F-9D2E-3C514A6D72E3}"/>
                </a:ext>
              </a:extLst>
            </p:cNvPr>
            <p:cNvSpPr/>
            <p:nvPr/>
          </p:nvSpPr>
          <p:spPr>
            <a:xfrm>
              <a:off x="1194436" y="3162300"/>
              <a:ext cx="2174242" cy="1358227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döngü-kodu (</a:t>
              </a: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25" name="Akış Çizelgesi: Bağlayıcı 24">
              <a:extLst>
                <a:ext uri="{FF2B5EF4-FFF2-40B4-BE49-F238E27FC236}">
                  <a16:creationId xmlns:a16="http://schemas.microsoft.com/office/drawing/2014/main" id="{54ADC38C-4BB1-44C4-8AA1-11CD6106768A}"/>
                </a:ext>
              </a:extLst>
            </p:cNvPr>
            <p:cNvSpPr/>
            <p:nvPr/>
          </p:nvSpPr>
          <p:spPr>
            <a:xfrm>
              <a:off x="2949546" y="3740950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6" name="Akış Çizelgesi: Karar 25">
              <a:extLst>
                <a:ext uri="{FF2B5EF4-FFF2-40B4-BE49-F238E27FC236}">
                  <a16:creationId xmlns:a16="http://schemas.microsoft.com/office/drawing/2014/main" id="{C5135A11-74DE-44CC-AA24-4897D6536707}"/>
                </a:ext>
              </a:extLst>
            </p:cNvPr>
            <p:cNvSpPr/>
            <p:nvPr/>
          </p:nvSpPr>
          <p:spPr>
            <a:xfrm>
              <a:off x="3708400" y="2103488"/>
              <a:ext cx="2114550" cy="95409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 Kontrolü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7" name="Düz Ok Bağlayıcısı 26">
              <a:extLst>
                <a:ext uri="{FF2B5EF4-FFF2-40B4-BE49-F238E27FC236}">
                  <a16:creationId xmlns:a16="http://schemas.microsoft.com/office/drawing/2014/main" id="{AAAD9FFA-1AC6-4786-9B14-51EB478A960F}"/>
                </a:ext>
              </a:extLst>
            </p:cNvPr>
            <p:cNvCxnSpPr>
              <a:cxnSpLocks/>
              <a:stCxn id="39" idx="4"/>
              <a:endCxn id="30" idx="0"/>
            </p:cNvCxnSpPr>
            <p:nvPr/>
          </p:nvCxnSpPr>
          <p:spPr>
            <a:xfrm flipH="1">
              <a:off x="4758690" y="1189323"/>
              <a:ext cx="6985" cy="222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817F68BB-A990-4019-953E-B9F46869EC51}"/>
                </a:ext>
              </a:extLst>
            </p:cNvPr>
            <p:cNvSpPr txBox="1"/>
            <p:nvPr/>
          </p:nvSpPr>
          <p:spPr>
            <a:xfrm>
              <a:off x="6033593" y="2510680"/>
              <a:ext cx="168864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latin typeface="Outfit" pitchFamily="2" charset="0"/>
                </a:rPr>
                <a:t>Koşul Sağlanmıyor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Hayır/Yanlış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58D2B617-03B8-4DB3-A064-881CC033917D}"/>
                </a:ext>
              </a:extLst>
            </p:cNvPr>
            <p:cNvCxnSpPr>
              <a:cxnSpLocks/>
              <a:stCxn id="34" idx="0"/>
              <a:endCxn id="26" idx="2"/>
            </p:cNvCxnSpPr>
            <p:nvPr/>
          </p:nvCxnSpPr>
          <p:spPr>
            <a:xfrm rot="5400000" flipH="1" flipV="1">
              <a:off x="4535492" y="3282926"/>
              <a:ext cx="455524" cy="484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Akış Çizelgesi: İşlem 29">
              <a:extLst>
                <a:ext uri="{FF2B5EF4-FFF2-40B4-BE49-F238E27FC236}">
                  <a16:creationId xmlns:a16="http://schemas.microsoft.com/office/drawing/2014/main" id="{EAF60FE8-A419-437B-8777-DD09FDD36C00}"/>
                </a:ext>
              </a:extLst>
            </p:cNvPr>
            <p:cNvSpPr/>
            <p:nvPr/>
          </p:nvSpPr>
          <p:spPr>
            <a:xfrm>
              <a:off x="3924300" y="1411395"/>
              <a:ext cx="1668780" cy="48482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İlk-değer-verme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initialization</a:t>
              </a:r>
            </a:p>
          </p:txBody>
        </p:sp>
        <p:cxnSp>
          <p:nvCxnSpPr>
            <p:cNvPr id="31" name="Düz Ok Bağlayıcısı 30">
              <a:extLst>
                <a:ext uri="{FF2B5EF4-FFF2-40B4-BE49-F238E27FC236}">
                  <a16:creationId xmlns:a16="http://schemas.microsoft.com/office/drawing/2014/main" id="{CA654063-7CF7-4D52-85EA-DA37BCDDC4B6}"/>
                </a:ext>
              </a:extLst>
            </p:cNvPr>
            <p:cNvCxnSpPr>
              <a:cxnSpLocks/>
              <a:stCxn id="30" idx="2"/>
              <a:endCxn id="26" idx="0"/>
            </p:cNvCxnSpPr>
            <p:nvPr/>
          </p:nvCxnSpPr>
          <p:spPr>
            <a:xfrm>
              <a:off x="4758690" y="1896219"/>
              <a:ext cx="6985" cy="207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F6512E4D-881A-4743-AF4F-396C20B3446B}"/>
                </a:ext>
              </a:extLst>
            </p:cNvPr>
            <p:cNvSpPr txBox="1"/>
            <p:nvPr/>
          </p:nvSpPr>
          <p:spPr>
            <a:xfrm>
              <a:off x="1036161" y="2318920"/>
              <a:ext cx="156051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503C6554-B899-4D59-9E90-71FEB5269245}"/>
                </a:ext>
              </a:extLst>
            </p:cNvPr>
            <p:cNvCxnSpPr>
              <a:cxnSpLocks/>
              <a:stCxn id="26" idx="3"/>
              <a:endCxn id="41" idx="6"/>
            </p:cNvCxnSpPr>
            <p:nvPr/>
          </p:nvCxnSpPr>
          <p:spPr>
            <a:xfrm flipH="1">
              <a:off x="4909675" y="2580536"/>
              <a:ext cx="913275" cy="2479123"/>
            </a:xfrm>
            <a:prstGeom prst="bentConnector3">
              <a:avLst>
                <a:gd name="adj1" fmla="val -25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kış Çizelgesi: İşlem 33">
              <a:extLst>
                <a:ext uri="{FF2B5EF4-FFF2-40B4-BE49-F238E27FC236}">
                  <a16:creationId xmlns:a16="http://schemas.microsoft.com/office/drawing/2014/main" id="{38B89ACE-22F9-4B4A-A76C-B5FE156D1CF3}"/>
                </a:ext>
              </a:extLst>
            </p:cNvPr>
            <p:cNvSpPr/>
            <p:nvPr/>
          </p:nvSpPr>
          <p:spPr>
            <a:xfrm>
              <a:off x="3928588" y="3513108"/>
              <a:ext cx="1664492" cy="46458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sayaç güncelleme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updation</a:t>
              </a:r>
            </a:p>
          </p:txBody>
        </p: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D41FC06A-5E4B-41C2-AE06-0B8419854AD8}"/>
                </a:ext>
              </a:extLst>
            </p:cNvPr>
            <p:cNvCxnSpPr>
              <a:cxnSpLocks/>
              <a:stCxn id="26" idx="1"/>
              <a:endCxn id="24" idx="0"/>
            </p:cNvCxnSpPr>
            <p:nvPr/>
          </p:nvCxnSpPr>
          <p:spPr>
            <a:xfrm rot="10800000" flipV="1">
              <a:off x="2281558" y="2580536"/>
              <a:ext cx="1426843" cy="5817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ağlayıcı: Dirsek 35">
              <a:extLst>
                <a:ext uri="{FF2B5EF4-FFF2-40B4-BE49-F238E27FC236}">
                  <a16:creationId xmlns:a16="http://schemas.microsoft.com/office/drawing/2014/main" id="{7A8787A3-AFE9-4262-8C5B-89A2842C5C26}"/>
                </a:ext>
              </a:extLst>
            </p:cNvPr>
            <p:cNvCxnSpPr>
              <a:cxnSpLocks/>
              <a:stCxn id="22" idx="6"/>
              <a:endCxn id="34" idx="1"/>
            </p:cNvCxnSpPr>
            <p:nvPr/>
          </p:nvCxnSpPr>
          <p:spPr>
            <a:xfrm flipV="1">
              <a:off x="2688103" y="3745403"/>
              <a:ext cx="1240485" cy="18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ağlayıcı: Dirsek 36">
              <a:extLst>
                <a:ext uri="{FF2B5EF4-FFF2-40B4-BE49-F238E27FC236}">
                  <a16:creationId xmlns:a16="http://schemas.microsoft.com/office/drawing/2014/main" id="{3057F605-D990-45E0-99B5-61FC7CCBE79E}"/>
                </a:ext>
              </a:extLst>
            </p:cNvPr>
            <p:cNvCxnSpPr>
              <a:cxnSpLocks/>
              <a:stCxn id="24" idx="2"/>
              <a:endCxn id="34" idx="2"/>
            </p:cNvCxnSpPr>
            <p:nvPr/>
          </p:nvCxnSpPr>
          <p:spPr>
            <a:xfrm rot="5400000" flipH="1" flipV="1">
              <a:off x="3249780" y="3009473"/>
              <a:ext cx="542830" cy="2479277"/>
            </a:xfrm>
            <a:prstGeom prst="bentConnector3">
              <a:avLst>
                <a:gd name="adj1" fmla="val -421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Bağlayıcı: Dirsek 37">
              <a:extLst>
                <a:ext uri="{FF2B5EF4-FFF2-40B4-BE49-F238E27FC236}">
                  <a16:creationId xmlns:a16="http://schemas.microsoft.com/office/drawing/2014/main" id="{C8E5381C-886D-4AD9-8C99-D38A269E2E1A}"/>
                </a:ext>
              </a:extLst>
            </p:cNvPr>
            <p:cNvCxnSpPr>
              <a:cxnSpLocks/>
              <a:stCxn id="23" idx="2"/>
              <a:endCxn id="41" idx="2"/>
            </p:cNvCxnSpPr>
            <p:nvPr/>
          </p:nvCxnSpPr>
          <p:spPr>
            <a:xfrm rot="10800000" flipH="1" flipV="1">
              <a:off x="1981501" y="4141229"/>
              <a:ext cx="2640173" cy="918429"/>
            </a:xfrm>
            <a:prstGeom prst="bentConnector3">
              <a:avLst>
                <a:gd name="adj1" fmla="val -3535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3">
              <a:extLst>
                <a:ext uri="{FF2B5EF4-FFF2-40B4-BE49-F238E27FC236}">
                  <a16:creationId xmlns:a16="http://schemas.microsoft.com/office/drawing/2014/main" id="{D526B52D-9BEE-495E-B816-B75CFC4D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675" y="901323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41" name="AutoShape 13">
              <a:extLst>
                <a:ext uri="{FF2B5EF4-FFF2-40B4-BE49-F238E27FC236}">
                  <a16:creationId xmlns:a16="http://schemas.microsoft.com/office/drawing/2014/main" id="{7D320006-DAF6-40BE-AC8E-5F1BF292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675" y="491565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47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8A690-2798-4B30-B2F2-0B572BE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Contınue</a:t>
            </a:r>
            <a:r>
              <a:rPr lang="tr-TR" dirty="0"/>
              <a:t>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186C7-9A94-45E8-B887-F2FE6B4F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altLang="tr-T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deyiminin uygulaması */</a:t>
            </a:r>
            <a:endParaRPr lang="en-US" altLang="tr-T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altLang="tr-TR" sz="2000" dirty="0">
                <a:latin typeface="Consolas" panose="020B0609020204030204" pitchFamily="49" charset="0"/>
              </a:rPr>
              <a:t> (i=0; i&lt;=15; i=i+1)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(i==3)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3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(i%5==0)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5 in katı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latin typeface="Consolas" panose="020B0609020204030204" pitchFamily="49" charset="0"/>
              </a:rPr>
              <a:t>cout</a:t>
            </a:r>
            <a:r>
              <a:rPr lang="tr-TR" altLang="tr-TR" sz="2000" dirty="0">
                <a:latin typeface="Consolas" panose="020B0609020204030204" pitchFamily="49" charset="0"/>
              </a:rPr>
              <a:t> &lt;&lt; "i ="&lt;&lt; i &lt;&lt;</a:t>
            </a:r>
            <a:r>
              <a:rPr lang="tr-TR" altLang="tr-TR" sz="2000" dirty="0" err="1">
                <a:latin typeface="Consolas" panose="020B0609020204030204" pitchFamily="49" charset="0"/>
              </a:rPr>
              <a:t>endl</a:t>
            </a:r>
            <a:r>
              <a:rPr lang="tr-TR" altLang="tr-TR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07B60-8A1E-4C89-8874-087A6542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0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i = 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2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4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6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7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8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9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11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12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13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14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FAE95425-87C3-474F-82EF-FA3B6C9048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9114" y="3052379"/>
            <a:ext cx="767257" cy="472968"/>
          </a:xfrm>
          <a:prstGeom prst="bentConnector3">
            <a:avLst>
              <a:gd name="adj1" fmla="val -6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C59D15FA-5A7C-4D19-B825-6BF990086A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0438" y="3231055"/>
            <a:ext cx="1355836" cy="704195"/>
          </a:xfrm>
          <a:prstGeom prst="bentConnector3">
            <a:avLst>
              <a:gd name="adj1" fmla="val 3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k: Sağa Bükülü 14">
            <a:extLst>
              <a:ext uri="{FF2B5EF4-FFF2-40B4-BE49-F238E27FC236}">
                <a16:creationId xmlns:a16="http://schemas.microsoft.com/office/drawing/2014/main" id="{37C0EB72-3EF5-4258-9544-04286AE1C2EA}"/>
              </a:ext>
            </a:extLst>
          </p:cNvPr>
          <p:cNvSpPr/>
          <p:nvPr/>
        </p:nvSpPr>
        <p:spPr>
          <a:xfrm rot="5400000">
            <a:off x="2980854" y="1959302"/>
            <a:ext cx="252245" cy="966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7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(m=0; m&lt;5;m</a:t>
            </a:r>
            <a:r>
              <a:rPr lang="tr-TR" sz="1600" dirty="0">
                <a:latin typeface="Consolas" panose="020B0609020204030204" pitchFamily="49" charset="0"/>
              </a:rPr>
              <a:t>=m+1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(m==3)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2A0D418B-2793-4491-917E-2EC5538405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7033" y="2715463"/>
            <a:ext cx="1124606" cy="378371"/>
          </a:xfrm>
          <a:prstGeom prst="bentConnector3">
            <a:avLst>
              <a:gd name="adj1" fmla="val -686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I.for</a:t>
            </a:r>
            <a:r>
              <a:rPr lang="en-US" sz="1400" dirty="0">
                <a:latin typeface="Consolas" panose="020B0609020204030204" pitchFamily="49" charset="0"/>
              </a:rPr>
              <a:t>( ;m&lt;5;m=m+1)\n";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;m&lt;5;m=m+1)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II.for</a:t>
            </a:r>
            <a:r>
              <a:rPr lang="en-US" sz="1400" dirty="0">
                <a:latin typeface="Consolas" panose="020B0609020204030204" pitchFamily="49" charset="0"/>
              </a:rPr>
              <a:t>( ; 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III.for</a:t>
            </a:r>
            <a:r>
              <a:rPr lang="en-US" sz="1400" dirty="0">
                <a:latin typeface="Consolas" panose="020B0609020204030204" pitchFamily="49" charset="0"/>
              </a:rPr>
              <a:t>( ;1;m=m+1)\n";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IV.for</a:t>
            </a:r>
            <a:r>
              <a:rPr lang="en-US" sz="1400" dirty="0">
                <a:latin typeface="Consolas" panose="020B0609020204030204" pitchFamily="49" charset="0"/>
              </a:rPr>
              <a:t>( ;0;m=m+1)\n";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91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"while(1)\n";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(1)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m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m+=2;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(m&gt;5)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do..while</a:t>
            </a:r>
            <a:r>
              <a:rPr lang="en-US" sz="1600" dirty="0">
                <a:latin typeface="Consolas" panose="020B0609020204030204" pitchFamily="49" charset="0"/>
              </a:rPr>
              <a:t>(1)\n";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m-=2;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(m&lt;-4)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1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İŞLEÇLER 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</p:nvPr>
        </p:nvGraphicFramePr>
        <p:xfrm>
          <a:off x="1069975" y="2193925"/>
          <a:ext cx="475456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</a:t>
                      </a:r>
                      <a:r>
                        <a:rPr lang="tr-TR" sz="1400" dirty="0" err="1">
                          <a:effectLst/>
                        </a:rPr>
                        <a:t>Oprandı</a:t>
                      </a:r>
                      <a:r>
                        <a:rPr lang="tr-TR" sz="14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</a:t>
                      </a:r>
                      <a:r>
                        <a:rPr lang="tr-TR" sz="1400" dirty="0" err="1">
                          <a:effectLst/>
                        </a:rPr>
                        <a:t>operanddan</a:t>
                      </a:r>
                      <a:r>
                        <a:rPr lang="tr-TR" sz="1400" dirty="0">
                          <a:effectLst/>
                        </a:rPr>
                        <a:t> ikincisini</a:t>
                      </a:r>
                      <a:r>
                        <a:rPr lang="tr-TR" sz="1400" baseline="0" dirty="0">
                          <a:effectLst/>
                        </a:rPr>
                        <a:t> çıkarır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operandı ikincisine böler.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14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1400" baseline="0" dirty="0">
                          <a:effectLst/>
                        </a:rPr>
                        <a:t>birinci operandı ikincisine bölündüğünde kalanı verir.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  <a:highlight>
                            <a:srgbClr val="FFFF00"/>
                          </a:highlight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geçerli 1 artırma. </a:t>
                      </a:r>
                    </a:p>
                    <a:p>
                      <a:pPr fontAlgn="t"/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7591375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  <a:highlight>
                            <a:srgbClr val="FFFF00"/>
                          </a:highlight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Tamsayılarda geçerli 1 eksiltme.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4648666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++ ve – operatörleri, özellikle </a:t>
            </a:r>
            <a:r>
              <a:rPr lang="tr-TR" dirty="0" err="1"/>
              <a:t>for</a:t>
            </a:r>
            <a:r>
              <a:rPr lang="tr-TR" dirty="0"/>
              <a:t> döngüsünde </a:t>
            </a:r>
            <a:r>
              <a:rPr lang="tr-TR" u="sng" dirty="0">
                <a:solidFill>
                  <a:srgbClr val="0070C0"/>
                </a:solidFill>
              </a:rPr>
              <a:t>artım ifadesinde </a:t>
            </a:r>
            <a:r>
              <a:rPr lang="tr-TR" u="sng" dirty="0">
                <a:solidFill>
                  <a:srgbClr val="FF0000"/>
                </a:solidFill>
              </a:rPr>
              <a:t>(</a:t>
            </a:r>
            <a:r>
              <a:rPr lang="tr-TR" u="sng" dirty="0" err="1">
                <a:solidFill>
                  <a:srgbClr val="FF0000"/>
                </a:solidFill>
              </a:rPr>
              <a:t>expression</a:t>
            </a:r>
            <a:r>
              <a:rPr lang="tr-TR" u="sng" dirty="0">
                <a:solidFill>
                  <a:srgbClr val="FF0000"/>
                </a:solidFill>
              </a:rPr>
              <a:t>) </a:t>
            </a:r>
            <a:r>
              <a:rPr lang="tr-TR" dirty="0"/>
              <a:t>yer alırlar.</a:t>
            </a:r>
          </a:p>
          <a:p>
            <a:r>
              <a:rPr lang="tr-TR" dirty="0"/>
              <a:t>++ veya – değişkenin önünde yer alırsa ifade </a:t>
            </a:r>
            <a:r>
              <a:rPr lang="tr-TR" b="1" u="sng" dirty="0"/>
              <a:t>ilk önce değişkenler değiştirilir </a:t>
            </a:r>
            <a:r>
              <a:rPr lang="tr-TR" dirty="0"/>
              <a:t>sonra ifade hesaplanır.</a:t>
            </a:r>
          </a:p>
          <a:p>
            <a:r>
              <a:rPr lang="tr-TR" dirty="0"/>
              <a:t>++ veya – değişkenin sonrasında yer alırsa ilk önce ifade hesaplanır </a:t>
            </a:r>
            <a:r>
              <a:rPr lang="tr-TR" b="1" u="sng" dirty="0"/>
              <a:t>daha sonra değişkenler değiştirilir </a:t>
            </a:r>
            <a:r>
              <a:rPr lang="tr-TR" dirty="0"/>
              <a:t>sonra.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ve -- operatörleri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 Basta: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++a;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one,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sonra ifade hesaplanır: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a=6,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++a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a++;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ifade hesaplanır sonra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a=7,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a</a:t>
            </a:r>
            <a:r>
              <a:rPr lang="tr-TR" sz="1200" dirty="0">
                <a:latin typeface="Consolas" panose="020B0609020204030204" pitchFamily="49" charset="0"/>
              </a:rPr>
              <a:t>++;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--b;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İlk önce b bir eksiltilir, sonra ifade hesaplanır: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b=2,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tr-TR" sz="1200" dirty="0">
                <a:latin typeface="Consolas" panose="020B0609020204030204" pitchFamily="49" charset="0"/>
              </a:rPr>
              <a:t>--b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b--;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ilk önce ifade hesaplanır sonra b 1 eksiltilir: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b=1,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tr-TR" sz="1200" dirty="0">
                <a:latin typeface="Consolas" panose="020B0609020204030204" pitchFamily="49" charset="0"/>
              </a:rPr>
              <a:t>b--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artırılır.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artırılır.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</a:t>
            </a:r>
            <a:r>
              <a:rPr lang="tr-TR" sz="1600" dirty="0" err="1"/>
              <a:t>ifade</a:t>
            </a:r>
            <a:r>
              <a:rPr lang="tr-TR" sz="1600" dirty="0"/>
              <a:t>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eksiltilir.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eksiltilir.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6960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719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, -- , &amp;&amp;, || operatörleri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x=0,y=0;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x++ </a:t>
            </a:r>
            <a:r>
              <a:rPr lang="en-US" dirty="0">
                <a:latin typeface="Consolas" panose="020B0609020204030204" pitchFamily="49" charset="0"/>
              </a:rPr>
              <a:t>&amp;&amp; y++)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Yanlış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x=1; y=1;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x-- &amp;&amp; y--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: -&gt; x:0,y:0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 &amp;&amp; ++y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</a:t>
            </a:r>
            <a:r>
              <a:rPr lang="en-US" dirty="0">
                <a:latin typeface="Consolas" panose="020B0609020204030204" pitchFamily="49" charset="0"/>
              </a:rPr>
              <a:t> || ++y)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/>
              <a:t>İlişkisel operatörlerde;</a:t>
            </a:r>
          </a:p>
          <a:p>
            <a:pPr algn="ctr"/>
            <a:r>
              <a:rPr lang="tr-TR" sz="1600" b="1" dirty="0">
                <a:highlight>
                  <a:srgbClr val="FFFF00"/>
                </a:highlight>
              </a:rPr>
              <a:t>Derleyici tarafından yapılan optimizasyon gereği şart sağlandığı anda </a:t>
            </a:r>
            <a:r>
              <a:rPr lang="tr-TR" sz="1600" b="1" dirty="0"/>
              <a:t>geri kalan ifadeler icra edilmez.</a:t>
            </a:r>
          </a:p>
          <a:p>
            <a:r>
              <a:rPr lang="tr-TR" sz="1600" dirty="0"/>
              <a:t>İlk </a:t>
            </a:r>
            <a:r>
              <a:rPr lang="tr-TR" sz="1600" dirty="0" err="1"/>
              <a:t>if</a:t>
            </a:r>
            <a:r>
              <a:rPr lang="tr-TR" sz="1600" dirty="0"/>
              <a:t> ifadesinde x sıfır olduğundan şartın tamamı yanlış olur ve sadece x artırılır.</a:t>
            </a:r>
          </a:p>
          <a:p>
            <a:r>
              <a:rPr lang="tr-TR" sz="1600" dirty="0"/>
              <a:t>İkinci </a:t>
            </a:r>
            <a:r>
              <a:rPr lang="tr-TR" sz="1600" dirty="0" err="1"/>
              <a:t>if</a:t>
            </a:r>
            <a:r>
              <a:rPr lang="tr-TR" sz="1600" dirty="0"/>
              <a:t> ifadesinde x ve y 1 olduğundan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Üçüncü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Dördüncü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|| </a:t>
            </a:r>
            <a:r>
              <a:rPr lang="tr-TR" sz="1600" dirty="0" err="1"/>
              <a:t>operandlarından</a:t>
            </a:r>
            <a:r>
              <a:rPr lang="tr-TR" sz="1600" dirty="0"/>
              <a:t> ilki 1 olduğu tespit edildiğinden geri kalan ifadeler icra edilmez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0980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212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latin typeface="Consolas" panose="020B0609020204030204" pitchFamily="49" charset="0"/>
              </a:rPr>
              <a:t>cin &gt;&gt; 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tr-TR" sz="1600" dirty="0">
                <a:latin typeface="Consolas" panose="020B0609020204030204" pitchFamily="49" charset="0"/>
              </a:rPr>
              <a:t> &gt;&gt; 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bitişten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büyük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olamaz</a:t>
            </a:r>
            <a:r>
              <a:rPr lang="en-US" sz="1600" dirty="0">
                <a:latin typeface="Consolas" panose="020B0609020204030204" pitchFamily="49" charset="0"/>
              </a:rPr>
              <a:t>!\n";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//döngü sonuna ulaşıldığından buna gerek var mı?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Böleni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>
                <a:latin typeface="Consolas" panose="020B0609020204030204" pitchFamily="49" charset="0"/>
              </a:rPr>
              <a:t>cin &gt;&gt;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olmalıdır</a:t>
            </a:r>
            <a:r>
              <a:rPr lang="en-US" sz="1600" dirty="0">
                <a:latin typeface="Consolas" panose="020B0609020204030204" pitchFamily="49" charset="0"/>
              </a:rPr>
              <a:t>!\n";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"----------------------------\n";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baslangic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" </a:t>
            </a:r>
            <a:r>
              <a:rPr lang="tr-TR" sz="1600" dirty="0">
                <a:latin typeface="Consolas" panose="020B0609020204030204" pitchFamily="49" charset="0"/>
              </a:rPr>
              <a:t>&lt;&lt; </a:t>
            </a:r>
            <a:r>
              <a:rPr lang="tr-TR" sz="1600" dirty="0" err="1">
                <a:latin typeface="Consolas" panose="020B0609020204030204" pitchFamily="49" charset="0"/>
              </a:rPr>
              <a:t>bitis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&lt;&lt;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sayısına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bölünenler</a:t>
            </a:r>
            <a:r>
              <a:rPr lang="en-US" sz="1600" dirty="0">
                <a:latin typeface="Consolas" panose="020B0609020204030204" pitchFamily="49" charset="0"/>
              </a:rPr>
              <a:t>:\n"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baslangic;sayac</a:t>
            </a:r>
            <a:r>
              <a:rPr lang="en-US" sz="1600" dirty="0">
                <a:latin typeface="Consolas" panose="020B0609020204030204" pitchFamily="49" charset="0"/>
              </a:rPr>
              <a:t>&lt;=</a:t>
            </a:r>
            <a:r>
              <a:rPr lang="en-US" sz="1600" dirty="0" err="1">
                <a:latin typeface="Consolas" panose="020B0609020204030204" pitchFamily="49" charset="0"/>
              </a:rPr>
              <a:t>bitis;sayac</a:t>
            </a:r>
            <a:r>
              <a:rPr lang="en-US" sz="16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sayac%bolen</a:t>
            </a:r>
            <a:r>
              <a:rPr lang="en-US" sz="1600" dirty="0">
                <a:latin typeface="Consolas" panose="020B0609020204030204" pitchFamily="49" charset="0"/>
              </a:rPr>
              <a:t>==0)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" </a:t>
            </a:r>
            <a:r>
              <a:rPr lang="tr-TR" sz="1600" dirty="0"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tr-TR" sz="1600" dirty="0">
                <a:latin typeface="Consolas" panose="020B06090202040302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</a:rPr>
              <a:t>e </a:t>
            </a:r>
            <a:r>
              <a:rPr lang="en-US" sz="1600" dirty="0" err="1">
                <a:latin typeface="Consolas" panose="020B0609020204030204" pitchFamily="49" charset="0"/>
              </a:rPr>
              <a:t>bölünür</a:t>
            </a:r>
            <a:r>
              <a:rPr lang="en-US" sz="1600" dirty="0">
                <a:latin typeface="Consolas" panose="020B0609020204030204" pitchFamily="49" charset="0"/>
              </a:rPr>
              <a:t>.\n";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adet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sayı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bulundu</a:t>
            </a:r>
            <a:r>
              <a:rPr lang="en-US" sz="1600" dirty="0">
                <a:latin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başlangıç ve bitiş arasındaki sayıların, girilen üçüncü bir sayının katının olup olmadığı ve kaç tane katının olduğu araştırılacaktır. Problemi çözen C++ programını yazınız. </a:t>
            </a:r>
            <a:endParaRPr lang="tr-T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39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i,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taban;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&lt;&lt;"Satir </a:t>
            </a:r>
            <a:r>
              <a:rPr lang="tr-TR" sz="1400" dirty="0" err="1">
                <a:latin typeface="Consolas" panose="020B0609020204030204" pitchFamily="49" charset="0"/>
              </a:rPr>
              <a:t>Sayisi</a:t>
            </a:r>
            <a:r>
              <a:rPr lang="tr-TR" sz="14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satir;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=taban-1;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tr-TR" sz="1400" dirty="0">
                <a:latin typeface="Consolas" panose="020B0609020204030204" pitchFamily="49" charset="0"/>
              </a:rPr>
              <a:t>(i=0; i&lt;</a:t>
            </a:r>
            <a:r>
              <a:rPr lang="tr-TR" sz="1400" dirty="0" err="1">
                <a:latin typeface="Consolas" panose="020B0609020204030204" pitchFamily="49" charset="0"/>
              </a:rPr>
              <a:t>tban</a:t>
            </a:r>
            <a:r>
              <a:rPr lang="tr-TR" sz="1400" dirty="0">
                <a:latin typeface="Consolas" panose="020B0609020204030204" pitchFamily="49" charset="0"/>
              </a:rPr>
              <a:t>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"*";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+=2;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4806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boş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6704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tersini yazan programı yazınız.</a:t>
            </a:r>
          </a:p>
          <a:p>
            <a:endParaRPr lang="tr-TR" sz="2000" dirty="0"/>
          </a:p>
          <a:p>
            <a:r>
              <a:rPr lang="tr-TR" sz="2000" b="1" i="1" dirty="0" err="1"/>
              <a:t>Pelindrome</a:t>
            </a:r>
            <a:r>
              <a:rPr lang="tr-TR" sz="2000" b="1" i="1" dirty="0"/>
              <a:t> rakam, düzü ile tersi birbirinin aynı olan rakamlardır. (123:321)</a:t>
            </a:r>
          </a:p>
        </p:txBody>
      </p:sp>
    </p:spTree>
    <p:extLst>
      <p:ext uri="{BB962C8B-B14F-4D97-AF65-F5344CB8AC3E}">
        <p14:creationId xmlns:p14="http://schemas.microsoft.com/office/powerpoint/2010/main" val="971372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>
                <a:solidFill>
                  <a:srgbClr val="C00000"/>
                </a:solidFill>
              </a:rPr>
              <a:t>input/output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</a:t>
            </a:r>
            <a:r>
              <a:rPr lang="tr-TR" sz="1400" b="1" dirty="0" err="1">
                <a:latin typeface="Consolas" panose="020B0609020204030204" pitchFamily="49" charset="0"/>
              </a:rPr>
              <a:t>cout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&lt;&lt; output;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::cin &gt;&gt; </a:t>
            </a:r>
            <a:r>
              <a:rPr lang="tr-TR" sz="1400" dirty="0">
                <a:latin typeface="Consolas" panose="020B0609020204030204" pitchFamily="49" charset="0"/>
              </a:rPr>
              <a:t>input;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DALLANMALAR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ve </a:t>
            </a:r>
            <a:r>
              <a:rPr lang="tr-TR" dirty="0" err="1"/>
              <a:t>contınue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59A93643-259D-4DE8-AB39-0BA8E6430F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 </a:t>
            </a:r>
            <a:r>
              <a:rPr lang="tr-TR" dirty="0" err="1"/>
              <a:t>switch</a:t>
            </a:r>
            <a:r>
              <a:rPr lang="tr-TR" dirty="0"/>
              <a:t> talimatında, </a:t>
            </a:r>
            <a:r>
              <a:rPr lang="tr-TR" u="sng" dirty="0" err="1">
                <a:highlight>
                  <a:srgbClr val="FFFF00"/>
                </a:highlight>
              </a:rPr>
              <a:t>switch</a:t>
            </a:r>
            <a:r>
              <a:rPr lang="tr-TR" u="sng" dirty="0">
                <a:highlight>
                  <a:srgbClr val="FFFF00"/>
                </a:highlight>
              </a:rPr>
              <a:t> bloğun dışına  çıkmamızı sağlayan </a:t>
            </a:r>
            <a:r>
              <a:rPr lang="tr-TR" u="sng" dirty="0" err="1">
                <a:highlight>
                  <a:srgbClr val="FFFF00"/>
                </a:highlight>
              </a:rPr>
              <a:t>talimatdır</a:t>
            </a:r>
            <a:r>
              <a:rPr lang="tr-TR" dirty="0"/>
              <a:t>.</a:t>
            </a:r>
          </a:p>
          <a:p>
            <a:r>
              <a:rPr lang="tr-TR" dirty="0"/>
              <a:t>Döngü talimatlarında ise </a:t>
            </a:r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talimatı, döngü bloğunun içinde </a:t>
            </a:r>
            <a:r>
              <a:rPr lang="tr-TR" b="1" u="sng" dirty="0">
                <a:solidFill>
                  <a:srgbClr val="FF0000"/>
                </a:solidFill>
              </a:rPr>
              <a:t>icra edildiği yerde derhal</a:t>
            </a:r>
            <a:r>
              <a:rPr lang="tr-TR" u="sng" dirty="0">
                <a:solidFill>
                  <a:srgbClr val="FF0000"/>
                </a:solidFill>
              </a:rPr>
              <a:t> </a:t>
            </a:r>
            <a:r>
              <a:rPr lang="tr-TR" b="1" u="sng" dirty="0">
                <a:solidFill>
                  <a:srgbClr val="FF0000"/>
                </a:solidFill>
              </a:rPr>
              <a:t>blok dışına çıkılır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tr-TR" dirty="0"/>
              <a:t>Birden fazla yerde bu talimat kullanılabilir ancak ilk çalışan talimatta döngü dışına çıkılır.</a:t>
            </a:r>
          </a:p>
          <a:p>
            <a:r>
              <a:rPr lang="tr-TR" dirty="0"/>
              <a:t>Genelde bir koşula bağlı olarak çalıştırılır.</a:t>
            </a:r>
          </a:p>
          <a:p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5A4ABEC-7AE7-42BC-8ADA-CB91F6148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>
                <a:latin typeface="Consolas" panose="020B0609020204030204" pitchFamily="49" charset="0"/>
              </a:rPr>
              <a:t>continue</a:t>
            </a:r>
            <a:r>
              <a:rPr lang="tr-TR" dirty="0"/>
              <a:t> talimatında döngü bloğunda bir sonraki </a:t>
            </a:r>
            <a:r>
              <a:rPr lang="tr-TR" dirty="0">
                <a:solidFill>
                  <a:srgbClr val="0070C0"/>
                </a:solidFill>
              </a:rPr>
              <a:t>yineleme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iterasyon</a:t>
            </a:r>
            <a:r>
              <a:rPr lang="tr-TR" dirty="0"/>
              <a:t>) yapılır.</a:t>
            </a:r>
          </a:p>
          <a:p>
            <a:r>
              <a:rPr lang="tr-TR" b="1" i="1" dirty="0" err="1"/>
              <a:t>While</a:t>
            </a:r>
            <a:r>
              <a:rPr lang="tr-TR" b="1" i="1" dirty="0"/>
              <a:t> ve Do..</a:t>
            </a:r>
            <a:r>
              <a:rPr lang="tr-TR" b="1" i="1" dirty="0" err="1"/>
              <a:t>While</a:t>
            </a:r>
            <a:r>
              <a:rPr lang="tr-TR" b="1" i="1" dirty="0"/>
              <a:t> talimatlarında artırma veya eksiltme ifadeleri icra edilmeden bu talimatın kullanılması sonsuz döngü yaratır. </a:t>
            </a:r>
            <a:r>
              <a:rPr lang="tr-TR" b="1" i="1" dirty="0">
                <a:highlight>
                  <a:srgbClr val="FFFF00"/>
                </a:highlight>
              </a:rPr>
              <a:t>Bu nedenle dikkatli kullanılmalıdır</a:t>
            </a:r>
          </a:p>
        </p:txBody>
      </p:sp>
    </p:spTree>
    <p:extLst>
      <p:ext uri="{BB962C8B-B14F-4D97-AF65-F5344CB8AC3E}">
        <p14:creationId xmlns:p14="http://schemas.microsoft.com/office/powerpoint/2010/main" val="347836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A: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Başlangıcı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u="sng" dirty="0"/>
              <a:t>Koşul, döngü bloğunun </a:t>
            </a:r>
            <a:r>
              <a:rPr lang="tr-TR" sz="2400" u="sng" dirty="0">
                <a:highlight>
                  <a:srgbClr val="FFFF00"/>
                </a:highlight>
              </a:rPr>
              <a:t>her yinelemesi öncesinde</a:t>
            </a:r>
            <a:r>
              <a:rPr lang="tr-TR" sz="2400" u="sng" dirty="0"/>
              <a:t> test edilir. Doğrulanırsa yinelemeye devam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i="1" u="sng" dirty="0"/>
              <a:t>Döngü bloğu icra edilmese de koşul en az 1 kez kontrol edilir.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B: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Bitişi</a:t>
            </a:r>
            <a:endParaRPr lang="tr-TR" sz="24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u="sng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496BB60-A16F-49E0-8288-108D8AE08DD6}"/>
              </a:ext>
            </a:extLst>
          </p:cNvPr>
          <p:cNvGrpSpPr/>
          <p:nvPr/>
        </p:nvGrpSpPr>
        <p:grpSpPr>
          <a:xfrm>
            <a:off x="391160" y="1648227"/>
            <a:ext cx="6918502" cy="3008440"/>
            <a:chOff x="1184733" y="1216427"/>
            <a:chExt cx="5535931" cy="2407243"/>
          </a:xfrm>
        </p:grpSpPr>
        <p:sp>
          <p:nvSpPr>
            <p:cNvPr id="15" name="Akış Çizelgesi: Karar 14">
              <a:extLst>
                <a:ext uri="{FF2B5EF4-FFF2-40B4-BE49-F238E27FC236}">
                  <a16:creationId xmlns:a16="http://schemas.microsoft.com/office/drawing/2014/main" id="{56EC4673-BBB3-4561-94D8-41C27B9521ED}"/>
                </a:ext>
              </a:extLst>
            </p:cNvPr>
            <p:cNvSpPr/>
            <p:nvPr/>
          </p:nvSpPr>
          <p:spPr>
            <a:xfrm>
              <a:off x="3060423" y="1714500"/>
              <a:ext cx="2023306" cy="81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2272F4AD-0006-42C1-8FD6-A78B01BCF507}"/>
                </a:ext>
              </a:extLst>
            </p:cNvPr>
            <p:cNvCxnSpPr>
              <a:cxnSpLocks/>
              <a:stCxn id="23" idx="4"/>
              <a:endCxn id="15" idx="0"/>
            </p:cNvCxnSpPr>
            <p:nvPr/>
          </p:nvCxnSpPr>
          <p:spPr>
            <a:xfrm>
              <a:off x="4072076" y="1504427"/>
              <a:ext cx="0" cy="21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76796B56-C4DB-4CE8-9E5B-ED89272308FB}"/>
                </a:ext>
              </a:extLst>
            </p:cNvPr>
            <p:cNvSpPr txBox="1"/>
            <p:nvPr/>
          </p:nvSpPr>
          <p:spPr>
            <a:xfrm>
              <a:off x="1184733" y="2032088"/>
              <a:ext cx="16962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FCCB92C7-6C20-43BA-8A87-EC271F26F4CD}"/>
                </a:ext>
              </a:extLst>
            </p:cNvPr>
            <p:cNvCxnSpPr>
              <a:cxnSpLocks/>
              <a:stCxn id="19" idx="1"/>
              <a:endCxn id="15" idx="2"/>
            </p:cNvCxnSpPr>
            <p:nvPr/>
          </p:nvCxnSpPr>
          <p:spPr>
            <a:xfrm rot="10800000">
              <a:off x="4072077" y="2525085"/>
              <a:ext cx="539471" cy="51607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İşlem 18">
              <a:extLst>
                <a:ext uri="{FF2B5EF4-FFF2-40B4-BE49-F238E27FC236}">
                  <a16:creationId xmlns:a16="http://schemas.microsoft.com/office/drawing/2014/main" id="{66680260-F8F3-46E3-A484-D439413185BD}"/>
                </a:ext>
              </a:extLst>
            </p:cNvPr>
            <p:cNvSpPr/>
            <p:nvPr/>
          </p:nvSpPr>
          <p:spPr>
            <a:xfrm>
              <a:off x="4611547" y="2779408"/>
              <a:ext cx="1574653" cy="52350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EAA5D7D-539E-4425-86FB-E540FB285A19}"/>
                </a:ext>
              </a:extLst>
            </p:cNvPr>
            <p:cNvSpPr txBox="1"/>
            <p:nvPr/>
          </p:nvSpPr>
          <p:spPr>
            <a:xfrm>
              <a:off x="5146011" y="1865122"/>
              <a:ext cx="15746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21" name="Bağlayıcı: Dirsek 20">
              <a:extLst>
                <a:ext uri="{FF2B5EF4-FFF2-40B4-BE49-F238E27FC236}">
                  <a16:creationId xmlns:a16="http://schemas.microsoft.com/office/drawing/2014/main" id="{C7B28103-AEE1-4CAD-9B52-4967F54694AC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rot="10800000" flipH="1" flipV="1">
              <a:off x="3060422" y="2119792"/>
              <a:ext cx="867653" cy="1359877"/>
            </a:xfrm>
            <a:prstGeom prst="bentConnector3">
              <a:avLst>
                <a:gd name="adj1" fmla="val -2634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5F02C0ED-93F1-402C-9E97-C4E319F23EB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>
              <a:off x="5083729" y="2119793"/>
              <a:ext cx="315145" cy="6596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69446B01-EAF6-413D-AE56-0A9758CA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1216427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24" name="AutoShape 13">
              <a:extLst>
                <a:ext uri="{FF2B5EF4-FFF2-40B4-BE49-F238E27FC236}">
                  <a16:creationId xmlns:a16="http://schemas.microsoft.com/office/drawing/2014/main" id="{37797AB4-46B2-4EC9-92C8-760E835B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3335670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/>
              <a:t>A: </a:t>
            </a:r>
            <a:r>
              <a:rPr lang="tr-TR" sz="2400" dirty="0"/>
              <a:t>Do etiketi ve Döngü Başlangıcı</a:t>
            </a:r>
          </a:p>
          <a:p>
            <a:r>
              <a:rPr lang="tr-TR" sz="2400" dirty="0"/>
              <a:t>Do bloğu en az 1 kez icra edilir.</a:t>
            </a:r>
          </a:p>
          <a:p>
            <a:r>
              <a:rPr lang="tr-TR" sz="2400" b="1" dirty="0"/>
              <a:t>B:</a:t>
            </a:r>
            <a:r>
              <a:rPr lang="tr-TR" sz="2400" dirty="0"/>
              <a:t> Döngüsü Bloğu Bitişi</a:t>
            </a:r>
            <a:endParaRPr lang="tr-TR" sz="2400" u="sng" dirty="0"/>
          </a:p>
          <a:p>
            <a:r>
              <a:rPr lang="tr-TR" sz="2400" dirty="0"/>
              <a:t>Döngü bloğunun </a:t>
            </a:r>
            <a:r>
              <a:rPr lang="tr-TR" sz="2400" dirty="0">
                <a:highlight>
                  <a:srgbClr val="FFFF00"/>
                </a:highlight>
              </a:rPr>
              <a:t>her yinelenmesi sonrasında koşul test edilir</a:t>
            </a:r>
            <a:r>
              <a:rPr lang="tr-TR" sz="2400" dirty="0"/>
              <a:t>. </a:t>
            </a:r>
          </a:p>
          <a:p>
            <a:r>
              <a:rPr lang="tr-TR" sz="2400" dirty="0"/>
              <a:t>Koşul doğrulanırsa do etiketine dönülerek yinelemeye devam edilir.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F6A062A7-5A4F-4C47-B252-FF1FC41AFA79}"/>
              </a:ext>
            </a:extLst>
          </p:cNvPr>
          <p:cNvGrpSpPr/>
          <p:nvPr/>
        </p:nvGrpSpPr>
        <p:grpSpPr>
          <a:xfrm>
            <a:off x="1347214" y="1412132"/>
            <a:ext cx="5756924" cy="4158935"/>
            <a:chOff x="1347214" y="1412132"/>
            <a:chExt cx="4507288" cy="3256169"/>
          </a:xfrm>
        </p:grpSpPr>
        <p:sp>
          <p:nvSpPr>
            <p:cNvPr id="16" name="Akış Çizelgesi: Karar 15">
              <a:extLst>
                <a:ext uri="{FF2B5EF4-FFF2-40B4-BE49-F238E27FC236}">
                  <a16:creationId xmlns:a16="http://schemas.microsoft.com/office/drawing/2014/main" id="{3B5B4583-DFCE-42B5-BE9D-409B3F9F16C8}"/>
                </a:ext>
              </a:extLst>
            </p:cNvPr>
            <p:cNvSpPr/>
            <p:nvPr/>
          </p:nvSpPr>
          <p:spPr>
            <a:xfrm>
              <a:off x="2424418" y="2628512"/>
              <a:ext cx="1627465" cy="112136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 </a:t>
              </a:r>
              <a:r>
                <a:rPr lang="tr-TR" sz="1200" dirty="0" err="1">
                  <a:ln w="0"/>
                  <a:solidFill>
                    <a:schemeClr val="tx1"/>
                  </a:solidFill>
                  <a:latin typeface="Outfit" pitchFamily="2" charset="0"/>
                </a:rPr>
                <a:t>koltrolü</a:t>
              </a:r>
              <a:endParaRPr lang="tr-TR" sz="1200" dirty="0">
                <a:ln w="0"/>
                <a:solidFill>
                  <a:schemeClr val="tx1"/>
                </a:solidFill>
                <a:latin typeface="Outfit" pitchFamily="2" charset="0"/>
              </a:endParaRP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6302E21C-86C1-49D5-8F77-17621B997FBB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 flipH="1">
              <a:off x="3238150" y="3749879"/>
              <a:ext cx="1" cy="630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ağlayıcı: Dirsek 22">
              <a:extLst>
                <a:ext uri="{FF2B5EF4-FFF2-40B4-BE49-F238E27FC236}">
                  <a16:creationId xmlns:a16="http://schemas.microsoft.com/office/drawing/2014/main" id="{E90D8307-4E5E-4CC7-BC0D-86DA21707066}"/>
                </a:ext>
              </a:extLst>
            </p:cNvPr>
            <p:cNvCxnSpPr>
              <a:cxnSpLocks/>
              <a:stCxn id="16" idx="3"/>
              <a:endCxn id="29" idx="6"/>
            </p:cNvCxnSpPr>
            <p:nvPr/>
          </p:nvCxnSpPr>
          <p:spPr>
            <a:xfrm flipH="1" flipV="1">
              <a:off x="3382150" y="1556132"/>
              <a:ext cx="669733" cy="1633064"/>
            </a:xfrm>
            <a:prstGeom prst="bentConnector3">
              <a:avLst>
                <a:gd name="adj1" fmla="val -341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7512FB3-00C9-4038-8AF1-6BA7D9CAD073}"/>
                </a:ext>
              </a:extLst>
            </p:cNvPr>
            <p:cNvSpPr/>
            <p:nvPr/>
          </p:nvSpPr>
          <p:spPr>
            <a:xfrm>
              <a:off x="2424418" y="1918028"/>
              <a:ext cx="1627465" cy="44965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B244DA6A-F1D7-4994-8B09-21F83E55B75C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3238150" y="1700132"/>
              <a:ext cx="1" cy="217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39636FC2-14F6-4867-A44B-46893561AF22}"/>
                </a:ext>
              </a:extLst>
            </p:cNvPr>
            <p:cNvCxnSpPr>
              <a:cxnSpLocks/>
              <a:stCxn id="24" idx="2"/>
              <a:endCxn id="16" idx="0"/>
            </p:cNvCxnSpPr>
            <p:nvPr/>
          </p:nvCxnSpPr>
          <p:spPr>
            <a:xfrm>
              <a:off x="3238151" y="2367684"/>
              <a:ext cx="0" cy="2608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CA263F8B-D09D-4496-88F4-523ED93CE6AC}"/>
                </a:ext>
              </a:extLst>
            </p:cNvPr>
            <p:cNvSpPr txBox="1"/>
            <p:nvPr/>
          </p:nvSpPr>
          <p:spPr>
            <a:xfrm>
              <a:off x="1347214" y="3702789"/>
              <a:ext cx="1926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B438EBE-E35D-4512-8874-1423BEB6A2FD}"/>
                </a:ext>
              </a:extLst>
            </p:cNvPr>
            <p:cNvSpPr txBox="1"/>
            <p:nvPr/>
          </p:nvSpPr>
          <p:spPr>
            <a:xfrm>
              <a:off x="4287790" y="2498098"/>
              <a:ext cx="15667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E344C9D6-59BA-4D91-9338-0398AE77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141213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7DEC399C-4FF0-4A83-B313-CA285C50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4380301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6260</TotalTime>
  <Words>3233</Words>
  <Application>Microsoft Office PowerPoint</Application>
  <PresentationFormat>Geniş ekran</PresentationFormat>
  <Paragraphs>415</Paragraphs>
  <Slides>25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Ardışık işlem ve kontrol işlemleri</vt:lpstr>
      <vt:lpstr>Kontrol Yapıları Nelerdir?</vt:lpstr>
      <vt:lpstr>KONROL YAPILARI</vt:lpstr>
      <vt:lpstr>Break ve contınue talimatı (statement)</vt:lpstr>
      <vt:lpstr>Whıle akışı</vt:lpstr>
      <vt:lpstr>Do..Whıle akışı</vt:lpstr>
      <vt:lpstr>DO..WHILE ve WHILE Break talimatı (statement) AKIŞI</vt:lpstr>
      <vt:lpstr>Break talimatı</vt:lpstr>
      <vt:lpstr>FOR talimatI (STATEMENT) akışı</vt:lpstr>
      <vt:lpstr>FOR için Break ve contınue talimatları</vt:lpstr>
      <vt:lpstr>Contınue örnek</vt:lpstr>
      <vt:lpstr>BREAK ÖRNEK</vt:lpstr>
      <vt:lpstr>ÇEŞİTLİ döngü örnekleri -I</vt:lpstr>
      <vt:lpstr>ÇEŞİTLİ döngü örnekleri -I</vt:lpstr>
      <vt:lpstr>İŞLEÇLER (operatOrS)</vt:lpstr>
      <vt:lpstr>++ ve -- operatörleri</vt:lpstr>
      <vt:lpstr>++ , -- , &amp;&amp;, || operatörleri </vt:lpstr>
      <vt:lpstr>ÖRNEK 5</vt:lpstr>
      <vt:lpstr>ÖRNEK 7</vt:lpstr>
      <vt:lpstr>ÖRNEK 9</vt:lpstr>
      <vt:lpstr>ÖRNEK 6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479</cp:revision>
  <dcterms:created xsi:type="dcterms:W3CDTF">2020-05-21T06:51:03Z</dcterms:created>
  <dcterms:modified xsi:type="dcterms:W3CDTF">2025-04-14T12:57:10Z</dcterms:modified>
</cp:coreProperties>
</file>