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46"/>
  </p:notesMasterIdLst>
  <p:sldIdLst>
    <p:sldId id="256" r:id="rId2"/>
    <p:sldId id="286" r:id="rId3"/>
    <p:sldId id="355" r:id="rId4"/>
    <p:sldId id="317" r:id="rId5"/>
    <p:sldId id="344" r:id="rId6"/>
    <p:sldId id="323" r:id="rId7"/>
    <p:sldId id="347" r:id="rId8"/>
    <p:sldId id="318" r:id="rId9"/>
    <p:sldId id="313" r:id="rId10"/>
    <p:sldId id="320" r:id="rId11"/>
    <p:sldId id="324" r:id="rId12"/>
    <p:sldId id="322" r:id="rId13"/>
    <p:sldId id="329" r:id="rId14"/>
    <p:sldId id="330" r:id="rId15"/>
    <p:sldId id="327" r:id="rId16"/>
    <p:sldId id="328" r:id="rId17"/>
    <p:sldId id="331" r:id="rId18"/>
    <p:sldId id="334" r:id="rId19"/>
    <p:sldId id="346" r:id="rId20"/>
    <p:sldId id="343" r:id="rId21"/>
    <p:sldId id="333" r:id="rId22"/>
    <p:sldId id="348" r:id="rId23"/>
    <p:sldId id="341" r:id="rId24"/>
    <p:sldId id="342" r:id="rId25"/>
    <p:sldId id="351" r:id="rId26"/>
    <p:sldId id="358" r:id="rId27"/>
    <p:sldId id="345" r:id="rId28"/>
    <p:sldId id="359" r:id="rId29"/>
    <p:sldId id="360" r:id="rId30"/>
    <p:sldId id="361" r:id="rId31"/>
    <p:sldId id="337" r:id="rId32"/>
    <p:sldId id="362" r:id="rId33"/>
    <p:sldId id="350" r:id="rId34"/>
    <p:sldId id="363" r:id="rId35"/>
    <p:sldId id="339" r:id="rId36"/>
    <p:sldId id="364" r:id="rId37"/>
    <p:sldId id="356" r:id="rId38"/>
    <p:sldId id="349" r:id="rId39"/>
    <p:sldId id="357" r:id="rId40"/>
    <p:sldId id="365" r:id="rId41"/>
    <p:sldId id="366" r:id="rId42"/>
    <p:sldId id="367" r:id="rId43"/>
    <p:sldId id="368" r:id="rId44"/>
    <p:sldId id="271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00CC99"/>
    <a:srgbClr val="FF9900"/>
    <a:srgbClr val="FF00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0835" autoAdjust="0"/>
  </p:normalViewPr>
  <p:slideViewPr>
    <p:cSldViewPr snapToGrid="0">
      <p:cViewPr varScale="1">
        <p:scale>
          <a:sx n="85" d="100"/>
          <a:sy n="85" d="100"/>
        </p:scale>
        <p:origin x="12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2A346C-4471-4F3D-8C15-CA475C142075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tr-TR"/>
        </a:p>
      </dgm:t>
    </dgm:pt>
    <dgm:pt modelId="{77A94978-CF90-4679-A177-EA15B5677E53}">
      <dgm:prSet phldrT="[Metin]"/>
      <dgm:spPr/>
      <dgm:t>
        <a:bodyPr/>
        <a:lstStyle/>
        <a:p>
          <a:r>
            <a:rPr lang="tr-TR" dirty="0"/>
            <a:t>1.Ön İşlemci (</a:t>
          </a:r>
          <a:r>
            <a:rPr lang="tr-TR" dirty="0" err="1"/>
            <a:t>PreProcessor</a:t>
          </a:r>
          <a:r>
            <a:rPr lang="tr-TR" dirty="0"/>
            <a:t>)</a:t>
          </a:r>
        </a:p>
      </dgm:t>
    </dgm:pt>
    <dgm:pt modelId="{B23A38C4-5162-4BD9-BF4E-61ADD6DF3B20}" type="parTrans" cxnId="{D8BE3A9D-0568-4BC3-8467-5407B1CFEBC4}">
      <dgm:prSet/>
      <dgm:spPr/>
      <dgm:t>
        <a:bodyPr/>
        <a:lstStyle/>
        <a:p>
          <a:endParaRPr lang="tr-TR"/>
        </a:p>
      </dgm:t>
    </dgm:pt>
    <dgm:pt modelId="{603BC995-ED0D-46FF-80A4-B38F508D077B}" type="sibTrans" cxnId="{D8BE3A9D-0568-4BC3-8467-5407B1CFEBC4}">
      <dgm:prSet/>
      <dgm:spPr/>
      <dgm:t>
        <a:bodyPr/>
        <a:lstStyle/>
        <a:p>
          <a:endParaRPr lang="tr-TR"/>
        </a:p>
      </dgm:t>
    </dgm:pt>
    <dgm:pt modelId="{D253CB0C-2C84-487F-A668-6DCFE8A9AED6}">
      <dgm:prSet phldrT="[Metin]"/>
      <dgm:spPr/>
      <dgm:t>
        <a:bodyPr/>
        <a:lstStyle/>
        <a:p>
          <a:r>
            <a:rPr lang="tr-TR" dirty="0"/>
            <a:t>3.1.Assembler</a:t>
          </a:r>
        </a:p>
      </dgm:t>
    </dgm:pt>
    <dgm:pt modelId="{CFA0C3B5-0E56-4AE4-916E-8767D1E7BA22}" type="parTrans" cxnId="{0993DC50-930A-4F97-BC00-B65892EE02E6}">
      <dgm:prSet/>
      <dgm:spPr/>
      <dgm:t>
        <a:bodyPr/>
        <a:lstStyle/>
        <a:p>
          <a:endParaRPr lang="tr-TR"/>
        </a:p>
      </dgm:t>
    </dgm:pt>
    <dgm:pt modelId="{471A74CD-4EE5-4B2E-9F8A-A1E5B0C4DDD7}" type="sibTrans" cxnId="{0993DC50-930A-4F97-BC00-B65892EE02E6}">
      <dgm:prSet/>
      <dgm:spPr/>
      <dgm:t>
        <a:bodyPr/>
        <a:lstStyle/>
        <a:p>
          <a:endParaRPr lang="tr-TR"/>
        </a:p>
      </dgm:t>
    </dgm:pt>
    <dgm:pt modelId="{835E14AB-8CE1-40DD-BFD4-E00644513643}">
      <dgm:prSet phldrT="[Metin]"/>
      <dgm:spPr/>
      <dgm:t>
        <a:bodyPr/>
        <a:lstStyle/>
        <a:p>
          <a:r>
            <a:rPr lang="tr-TR" dirty="0"/>
            <a:t>3.2.Linker</a:t>
          </a:r>
        </a:p>
      </dgm:t>
    </dgm:pt>
    <dgm:pt modelId="{E3B8A1DE-0EC4-4428-B960-4CACB951DD70}" type="parTrans" cxnId="{4975AAD5-C878-4B73-8658-19B5A9E6E784}">
      <dgm:prSet/>
      <dgm:spPr/>
      <dgm:t>
        <a:bodyPr/>
        <a:lstStyle/>
        <a:p>
          <a:endParaRPr lang="tr-TR"/>
        </a:p>
      </dgm:t>
    </dgm:pt>
    <dgm:pt modelId="{7C54FA9C-0D5C-47CA-8F1F-CEC3E7E1C553}" type="sibTrans" cxnId="{4975AAD5-C878-4B73-8658-19B5A9E6E784}">
      <dgm:prSet/>
      <dgm:spPr/>
      <dgm:t>
        <a:bodyPr/>
        <a:lstStyle/>
        <a:p>
          <a:endParaRPr lang="tr-TR"/>
        </a:p>
      </dgm:t>
    </dgm:pt>
    <dgm:pt modelId="{AB3A3792-CB8F-4AD4-AE8E-CF07FDFAFFDA}">
      <dgm:prSet phldrT="[Metin]"/>
      <dgm:spPr/>
      <dgm:t>
        <a:bodyPr/>
        <a:lstStyle/>
        <a:p>
          <a:r>
            <a:rPr lang="tr-TR" dirty="0"/>
            <a:t>2.Derleme (Compiler) </a:t>
          </a:r>
        </a:p>
      </dgm:t>
    </dgm:pt>
    <dgm:pt modelId="{A16F0AEC-23B8-4D1F-B352-4F43030BB46A}" type="parTrans" cxnId="{82668CD8-4F43-4966-8C08-DF9F6DED5F07}">
      <dgm:prSet/>
      <dgm:spPr/>
      <dgm:t>
        <a:bodyPr/>
        <a:lstStyle/>
        <a:p>
          <a:endParaRPr lang="tr-TR"/>
        </a:p>
      </dgm:t>
    </dgm:pt>
    <dgm:pt modelId="{CE28F615-A338-4EC8-8F3D-61DC38C54402}" type="sibTrans" cxnId="{82668CD8-4F43-4966-8C08-DF9F6DED5F07}">
      <dgm:prSet/>
      <dgm:spPr/>
      <dgm:t>
        <a:bodyPr/>
        <a:lstStyle/>
        <a:p>
          <a:endParaRPr lang="tr-TR"/>
        </a:p>
      </dgm:t>
    </dgm:pt>
    <dgm:pt modelId="{242937B9-CCC7-4A79-9C48-0EAA18334663}">
      <dgm:prSet phldrT="[Metin]"/>
      <dgm:spPr/>
      <dgm:t>
        <a:bodyPr/>
        <a:lstStyle/>
        <a:p>
          <a:r>
            <a:rPr lang="tr-TR" dirty="0"/>
            <a:t>Kaynak kod </a:t>
          </a:r>
          <a:r>
            <a:rPr lang="tr-TR" dirty="0" err="1"/>
            <a:t>assembly</a:t>
          </a:r>
          <a:r>
            <a:rPr lang="tr-TR" dirty="0"/>
            <a:t> koda çevrilir (Assembly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C8159D88-9BB4-41AD-9C23-37337E37901C}" type="parTrans" cxnId="{34D9230B-C240-4113-AD0B-B717EE66FC14}">
      <dgm:prSet/>
      <dgm:spPr/>
      <dgm:t>
        <a:bodyPr/>
        <a:lstStyle/>
        <a:p>
          <a:endParaRPr lang="tr-TR"/>
        </a:p>
      </dgm:t>
    </dgm:pt>
    <dgm:pt modelId="{BF2581ED-B3C7-45BA-9F7C-0EFADEA63B28}" type="sibTrans" cxnId="{34D9230B-C240-4113-AD0B-B717EE66FC14}">
      <dgm:prSet/>
      <dgm:spPr/>
      <dgm:t>
        <a:bodyPr/>
        <a:lstStyle/>
        <a:p>
          <a:endParaRPr lang="tr-TR"/>
        </a:p>
      </dgm:t>
    </dgm:pt>
    <dgm:pt modelId="{D0988B41-AFFA-4698-9495-8EE95B91EC85}">
      <dgm:prSet phldrT="[Metin]"/>
      <dgm:spPr/>
      <dgm:t>
        <a:bodyPr/>
        <a:lstStyle/>
        <a:p>
          <a:r>
            <a:rPr lang="tr-TR" dirty="0"/>
            <a:t>#define, #if, #include, gibi tüm direktiflerle verilen işlemler yapılır.</a:t>
          </a:r>
        </a:p>
      </dgm:t>
    </dgm:pt>
    <dgm:pt modelId="{5AF3B5D8-9A77-47E6-BE22-EB346C00FCF2}" type="parTrans" cxnId="{98EB05AF-8596-466D-AED9-5BDD3EB80DB9}">
      <dgm:prSet/>
      <dgm:spPr/>
      <dgm:t>
        <a:bodyPr/>
        <a:lstStyle/>
        <a:p>
          <a:endParaRPr lang="tr-TR"/>
        </a:p>
      </dgm:t>
    </dgm:pt>
    <dgm:pt modelId="{B4B6CCE6-7331-42E5-BEB1-49CEC7D8D5FE}" type="sibTrans" cxnId="{98EB05AF-8596-466D-AED9-5BDD3EB80DB9}">
      <dgm:prSet/>
      <dgm:spPr/>
      <dgm:t>
        <a:bodyPr/>
        <a:lstStyle/>
        <a:p>
          <a:endParaRPr lang="tr-TR"/>
        </a:p>
      </dgm:t>
    </dgm:pt>
    <dgm:pt modelId="{33826CF7-6D97-4078-A9DF-9240F189E50B}">
      <dgm:prSet phldrT="[Metin]"/>
      <dgm:spPr/>
      <dgm:t>
        <a:bodyPr/>
        <a:lstStyle/>
        <a:p>
          <a:r>
            <a:rPr lang="tr-TR" dirty="0"/>
            <a:t>Amaç Dosta (Object File-Machine </a:t>
          </a:r>
          <a:r>
            <a:rPr lang="tr-TR" dirty="0" err="1"/>
            <a:t>Code</a:t>
          </a:r>
          <a:r>
            <a:rPr lang="tr-TR" dirty="0"/>
            <a:t>)</a:t>
          </a:r>
        </a:p>
      </dgm:t>
    </dgm:pt>
    <dgm:pt modelId="{54CDFEA2-F8E3-4E1B-A155-FB7106F5286F}" type="parTrans" cxnId="{6FF144F5-CE14-4C6C-B06D-7A38EB3D2C69}">
      <dgm:prSet/>
      <dgm:spPr/>
      <dgm:t>
        <a:bodyPr/>
        <a:lstStyle/>
        <a:p>
          <a:endParaRPr lang="tr-TR"/>
        </a:p>
      </dgm:t>
    </dgm:pt>
    <dgm:pt modelId="{C457DFDC-FEDF-4A1B-8334-E9D9FEEE7959}" type="sibTrans" cxnId="{6FF144F5-CE14-4C6C-B06D-7A38EB3D2C69}">
      <dgm:prSet/>
      <dgm:spPr/>
      <dgm:t>
        <a:bodyPr/>
        <a:lstStyle/>
        <a:p>
          <a:endParaRPr lang="tr-TR"/>
        </a:p>
      </dgm:t>
    </dgm:pt>
    <dgm:pt modelId="{69D82EF5-A29D-4915-906B-E3ABF90B9276}">
      <dgm:prSet phldrT="[Metin]"/>
      <dgm:spPr/>
      <dgm:t>
        <a:bodyPr/>
        <a:lstStyle/>
        <a:p>
          <a:r>
            <a:rPr lang="tr-TR" dirty="0"/>
            <a:t>Kaynak kodda belirtilen başlık dosyalarına uygun kütüphaneler (</a:t>
          </a:r>
          <a:r>
            <a:rPr lang="tr-TR" dirty="0" err="1"/>
            <a:t>libraries</a:t>
          </a:r>
          <a:r>
            <a:rPr lang="tr-TR" dirty="0"/>
            <a:t>) makine kodu ile birbirine bağlanır. Çalıştırılabilir/icra edilebilir doya elde edilir.</a:t>
          </a:r>
        </a:p>
      </dgm:t>
    </dgm:pt>
    <dgm:pt modelId="{78E1697F-8605-4A18-A6BF-1AA7AC986122}" type="parTrans" cxnId="{8F5096B8-53AC-44DC-85CB-4C8EB4A52DD9}">
      <dgm:prSet/>
      <dgm:spPr/>
      <dgm:t>
        <a:bodyPr/>
        <a:lstStyle/>
        <a:p>
          <a:endParaRPr lang="tr-TR"/>
        </a:p>
      </dgm:t>
    </dgm:pt>
    <dgm:pt modelId="{59AEB0FB-B7CF-41C4-92FC-57BAA0E539A5}" type="sibTrans" cxnId="{8F5096B8-53AC-44DC-85CB-4C8EB4A52DD9}">
      <dgm:prSet/>
      <dgm:spPr/>
      <dgm:t>
        <a:bodyPr/>
        <a:lstStyle/>
        <a:p>
          <a:endParaRPr lang="tr-TR"/>
        </a:p>
      </dgm:t>
    </dgm:pt>
    <dgm:pt modelId="{BE60EF15-BBAB-44D8-8132-AADA2213A45A}">
      <dgm:prSet phldrT="[Metin]"/>
      <dgm:spPr/>
      <dgm:t>
        <a:bodyPr/>
        <a:lstStyle/>
        <a:p>
          <a:r>
            <a:rPr lang="tr-TR" dirty="0"/>
            <a:t>4.Executable File</a:t>
          </a:r>
        </a:p>
      </dgm:t>
    </dgm:pt>
    <dgm:pt modelId="{565428C1-D2EC-4D76-AC6D-1FCC3D94197A}" type="parTrans" cxnId="{77D626C7-CAD5-41C3-910B-9EC998F3CA30}">
      <dgm:prSet/>
      <dgm:spPr/>
      <dgm:t>
        <a:bodyPr/>
        <a:lstStyle/>
        <a:p>
          <a:endParaRPr lang="tr-TR"/>
        </a:p>
      </dgm:t>
    </dgm:pt>
    <dgm:pt modelId="{EB0E3C86-99A3-4542-8FB9-21024463ADC8}" type="sibTrans" cxnId="{77D626C7-CAD5-41C3-910B-9EC998F3CA30}">
      <dgm:prSet/>
      <dgm:spPr/>
      <dgm:t>
        <a:bodyPr/>
        <a:lstStyle/>
        <a:p>
          <a:endParaRPr lang="tr-TR"/>
        </a:p>
      </dgm:t>
    </dgm:pt>
    <dgm:pt modelId="{245CE7BC-E2AC-4899-845F-00327068C5C2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–E </a:t>
          </a:r>
          <a:r>
            <a:rPr lang="tr-TR" dirty="0" err="1"/>
            <a:t>main.c</a:t>
          </a:r>
          <a:endParaRPr lang="tr-TR" dirty="0"/>
        </a:p>
      </dgm:t>
    </dgm:pt>
    <dgm:pt modelId="{77627880-292E-477E-AC64-A0A15FE4B060}" type="parTrans" cxnId="{74DA93C7-7AAD-4371-B6EB-DF558906EFE9}">
      <dgm:prSet/>
      <dgm:spPr/>
      <dgm:t>
        <a:bodyPr/>
        <a:lstStyle/>
        <a:p>
          <a:endParaRPr lang="tr-TR"/>
        </a:p>
      </dgm:t>
    </dgm:pt>
    <dgm:pt modelId="{49723DF1-3DE5-42BA-8486-0CFCD52458A7}" type="sibTrans" cxnId="{74DA93C7-7AAD-4371-B6EB-DF558906EFE9}">
      <dgm:prSet/>
      <dgm:spPr/>
      <dgm:t>
        <a:bodyPr/>
        <a:lstStyle/>
        <a:p>
          <a:endParaRPr lang="tr-TR"/>
        </a:p>
      </dgm:t>
    </dgm:pt>
    <dgm:pt modelId="{EF1825EF-54F2-4FB4-9343-C9CB55F4134C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–S </a:t>
          </a:r>
          <a:r>
            <a:rPr lang="tr-TR" dirty="0" err="1"/>
            <a:t>main.c</a:t>
          </a:r>
          <a:endParaRPr lang="tr-TR" dirty="0"/>
        </a:p>
      </dgm:t>
    </dgm:pt>
    <dgm:pt modelId="{5BD989A2-F36E-4C40-B7F2-1361817470D4}" type="parTrans" cxnId="{5665BF72-1F13-4410-A99B-D9335836E4C1}">
      <dgm:prSet/>
      <dgm:spPr/>
      <dgm:t>
        <a:bodyPr/>
        <a:lstStyle/>
        <a:p>
          <a:endParaRPr lang="tr-TR"/>
        </a:p>
      </dgm:t>
    </dgm:pt>
    <dgm:pt modelId="{659F330C-E214-483C-9A3D-36164A18D962}" type="sibTrans" cxnId="{5665BF72-1F13-4410-A99B-D9335836E4C1}">
      <dgm:prSet/>
      <dgm:spPr/>
      <dgm:t>
        <a:bodyPr/>
        <a:lstStyle/>
        <a:p>
          <a:endParaRPr lang="tr-TR"/>
        </a:p>
      </dgm:t>
    </dgm:pt>
    <dgm:pt modelId="{83A9EA49-636C-4C3B-8EE4-86F55E55C5E6}">
      <dgm:prSet phldrT="[Metin]"/>
      <dgm:spPr/>
      <dgm:t>
        <a:bodyPr/>
        <a:lstStyle/>
        <a:p>
          <a:r>
            <a:rPr lang="tr-TR" dirty="0" err="1"/>
            <a:t>Gcc</a:t>
          </a:r>
          <a:r>
            <a:rPr lang="tr-TR" dirty="0"/>
            <a:t> –O main.exe</a:t>
          </a:r>
        </a:p>
      </dgm:t>
    </dgm:pt>
    <dgm:pt modelId="{89FB3C4D-C66C-4947-AEE3-7782CFC99C73}" type="parTrans" cxnId="{BFFE91DC-64F1-4317-87B7-FA593FDBBCF6}">
      <dgm:prSet/>
      <dgm:spPr/>
      <dgm:t>
        <a:bodyPr/>
        <a:lstStyle/>
        <a:p>
          <a:endParaRPr lang="tr-TR"/>
        </a:p>
      </dgm:t>
    </dgm:pt>
    <dgm:pt modelId="{09B8C422-28A1-49E2-BCC5-53E71F2CE95C}" type="sibTrans" cxnId="{BFFE91DC-64F1-4317-87B7-FA593FDBBCF6}">
      <dgm:prSet/>
      <dgm:spPr/>
      <dgm:t>
        <a:bodyPr/>
        <a:lstStyle/>
        <a:p>
          <a:endParaRPr lang="tr-TR"/>
        </a:p>
      </dgm:t>
    </dgm:pt>
    <dgm:pt modelId="{2B9D81CB-E4C0-4B7D-804F-0395366C5587}">
      <dgm:prSet phldrT="[Metin]"/>
      <dgm:spPr/>
      <dgm:t>
        <a:bodyPr/>
        <a:lstStyle/>
        <a:p>
          <a:r>
            <a:rPr lang="tr-TR" dirty="0"/>
            <a:t>.\main.exe</a:t>
          </a:r>
        </a:p>
      </dgm:t>
    </dgm:pt>
    <dgm:pt modelId="{CE21FF61-B495-4A76-B103-A9C810579C97}" type="parTrans" cxnId="{D84ED5B7-9CC3-42E6-B817-4CDAB0F30136}">
      <dgm:prSet/>
      <dgm:spPr/>
      <dgm:t>
        <a:bodyPr/>
        <a:lstStyle/>
        <a:p>
          <a:endParaRPr lang="tr-TR"/>
        </a:p>
      </dgm:t>
    </dgm:pt>
    <dgm:pt modelId="{4E66ADEF-7783-4FD6-87F8-FD253E9824F1}" type="sibTrans" cxnId="{D84ED5B7-9CC3-42E6-B817-4CDAB0F30136}">
      <dgm:prSet/>
      <dgm:spPr/>
      <dgm:t>
        <a:bodyPr/>
        <a:lstStyle/>
        <a:p>
          <a:endParaRPr lang="tr-TR"/>
        </a:p>
      </dgm:t>
    </dgm:pt>
    <dgm:pt modelId="{CD6490EA-63FE-493B-8D89-D918D39E7360}">
      <dgm:prSet phldrT="[Metin]"/>
      <dgm:spPr/>
      <dgm:t>
        <a:bodyPr/>
        <a:lstStyle/>
        <a:p>
          <a:r>
            <a:rPr lang="tr-TR" dirty="0"/>
            <a:t>Kaynak koddaki tüm açıklamalar silinir.</a:t>
          </a:r>
        </a:p>
      </dgm:t>
    </dgm:pt>
    <dgm:pt modelId="{8AC64EE6-6D97-4767-8A87-1A1E694C01D6}" type="parTrans" cxnId="{996CD0C8-716B-49B3-AA0B-7681D96DB8D8}">
      <dgm:prSet/>
      <dgm:spPr/>
      <dgm:t>
        <a:bodyPr/>
        <a:lstStyle/>
        <a:p>
          <a:endParaRPr lang="tr-TR"/>
        </a:p>
      </dgm:t>
    </dgm:pt>
    <dgm:pt modelId="{DAEC4D02-A268-4D21-9564-D76124116613}" type="sibTrans" cxnId="{996CD0C8-716B-49B3-AA0B-7681D96DB8D8}">
      <dgm:prSet/>
      <dgm:spPr/>
      <dgm:t>
        <a:bodyPr/>
        <a:lstStyle/>
        <a:p>
          <a:endParaRPr lang="tr-TR"/>
        </a:p>
      </dgm:t>
    </dgm:pt>
    <dgm:pt modelId="{0498FF04-17CF-4C9E-965A-0164B7D7BB96}">
      <dgm:prSet phldrT="[Metin]"/>
      <dgm:spPr/>
      <dgm:t>
        <a:bodyPr/>
        <a:lstStyle/>
        <a:p>
          <a:r>
            <a:rPr lang="tr-TR" dirty="0"/>
            <a:t>Kaynak koddan oluşturulan </a:t>
          </a:r>
          <a:r>
            <a:rPr lang="tr-TR" dirty="0" err="1"/>
            <a:t>assembly</a:t>
          </a:r>
          <a:r>
            <a:rPr lang="tr-TR" dirty="0"/>
            <a:t> kod makine diline çevrilir.</a:t>
          </a:r>
        </a:p>
      </dgm:t>
    </dgm:pt>
    <dgm:pt modelId="{F5DC4564-EBE6-41DD-901D-732F889A09E2}" type="parTrans" cxnId="{DB0470B2-70E3-441C-947D-3E5A5DBDDFE3}">
      <dgm:prSet/>
      <dgm:spPr/>
      <dgm:t>
        <a:bodyPr/>
        <a:lstStyle/>
        <a:p>
          <a:endParaRPr lang="tr-TR"/>
        </a:p>
      </dgm:t>
    </dgm:pt>
    <dgm:pt modelId="{2ABE3C38-1F4D-4703-9677-7756F9C4EE32}" type="sibTrans" cxnId="{DB0470B2-70E3-441C-947D-3E5A5DBDDFE3}">
      <dgm:prSet/>
      <dgm:spPr/>
      <dgm:t>
        <a:bodyPr/>
        <a:lstStyle/>
        <a:p>
          <a:endParaRPr lang="tr-TR"/>
        </a:p>
      </dgm:t>
    </dgm:pt>
    <dgm:pt modelId="{11543237-F631-4263-9846-4815A5399716}">
      <dgm:prSet phldrT="[Metin]"/>
      <dgm:spPr/>
      <dgm:t>
        <a:bodyPr/>
        <a:lstStyle/>
        <a:p>
          <a:r>
            <a:rPr lang="tr-TR" dirty="0"/>
            <a:t>Çalıştırılabilir dosya </a:t>
          </a:r>
          <a:r>
            <a:rPr lang="tr-TR" u="sng" dirty="0">
              <a:solidFill>
                <a:srgbClr val="FF0000"/>
              </a:solidFill>
            </a:rPr>
            <a:t>işletim sistemi tarafından belleğe yüklenir </a:t>
          </a:r>
          <a:r>
            <a:rPr lang="tr-TR" dirty="0"/>
            <a:t>ve bellekteki main fonksiyonu çalıştırılır/koşulur.</a:t>
          </a:r>
        </a:p>
      </dgm:t>
    </dgm:pt>
    <dgm:pt modelId="{82DD7EA4-43AF-4D3A-856B-4D437C11EB51}" type="parTrans" cxnId="{0684206C-1E55-4FB4-8AA2-776CC3947437}">
      <dgm:prSet/>
      <dgm:spPr/>
      <dgm:t>
        <a:bodyPr/>
        <a:lstStyle/>
        <a:p>
          <a:endParaRPr lang="tr-TR"/>
        </a:p>
      </dgm:t>
    </dgm:pt>
    <dgm:pt modelId="{883927B3-37BF-4B0D-978D-B150FBB172A0}" type="sibTrans" cxnId="{0684206C-1E55-4FB4-8AA2-776CC3947437}">
      <dgm:prSet/>
      <dgm:spPr/>
      <dgm:t>
        <a:bodyPr/>
        <a:lstStyle/>
        <a:p>
          <a:endParaRPr lang="tr-TR"/>
        </a:p>
      </dgm:t>
    </dgm:pt>
    <dgm:pt modelId="{2414A616-0759-447C-99E9-6C0865BF8505}" type="pres">
      <dgm:prSet presAssocID="{7B2A346C-4471-4F3D-8C15-CA475C142075}" presName="linear" presStyleCnt="0">
        <dgm:presLayoutVars>
          <dgm:animLvl val="lvl"/>
          <dgm:resizeHandles val="exact"/>
        </dgm:presLayoutVars>
      </dgm:prSet>
      <dgm:spPr/>
    </dgm:pt>
    <dgm:pt modelId="{F0FA05A0-A5BB-4629-955E-1907F456EE39}" type="pres">
      <dgm:prSet presAssocID="{77A94978-CF90-4679-A177-EA15B5677E5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BCBD9F-6004-46C5-BA64-384442305679}" type="pres">
      <dgm:prSet presAssocID="{77A94978-CF90-4679-A177-EA15B5677E53}" presName="childText" presStyleLbl="revTx" presStyleIdx="0" presStyleCnt="5">
        <dgm:presLayoutVars>
          <dgm:bulletEnabled val="1"/>
        </dgm:presLayoutVars>
      </dgm:prSet>
      <dgm:spPr/>
    </dgm:pt>
    <dgm:pt modelId="{AB44B266-7C19-4ED9-B977-8C1C057E8C52}" type="pres">
      <dgm:prSet presAssocID="{AB3A3792-CB8F-4AD4-AE8E-CF07FDFAFFD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ECA2FC1-1D94-4A35-AF0C-405EF9173D0C}" type="pres">
      <dgm:prSet presAssocID="{AB3A3792-CB8F-4AD4-AE8E-CF07FDFAFFDA}" presName="childText" presStyleLbl="revTx" presStyleIdx="1" presStyleCnt="5">
        <dgm:presLayoutVars>
          <dgm:bulletEnabled val="1"/>
        </dgm:presLayoutVars>
      </dgm:prSet>
      <dgm:spPr/>
    </dgm:pt>
    <dgm:pt modelId="{C8C6B028-95B4-4138-B658-77771C7DFA13}" type="pres">
      <dgm:prSet presAssocID="{D253CB0C-2C84-487F-A668-6DCFE8A9AED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23834B-0481-403A-AC83-2C42C7BCB6E7}" type="pres">
      <dgm:prSet presAssocID="{D253CB0C-2C84-487F-A668-6DCFE8A9AED6}" presName="childText" presStyleLbl="revTx" presStyleIdx="2" presStyleCnt="5">
        <dgm:presLayoutVars>
          <dgm:bulletEnabled val="1"/>
        </dgm:presLayoutVars>
      </dgm:prSet>
      <dgm:spPr/>
    </dgm:pt>
    <dgm:pt modelId="{FDF9F9BB-3FC2-4B0F-8C2A-EEAB2A6445B2}" type="pres">
      <dgm:prSet presAssocID="{835E14AB-8CE1-40DD-BFD4-E0064451364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219A11D-A85B-49D4-8627-A2F8812999A1}" type="pres">
      <dgm:prSet presAssocID="{835E14AB-8CE1-40DD-BFD4-E00644513643}" presName="childText" presStyleLbl="revTx" presStyleIdx="3" presStyleCnt="5">
        <dgm:presLayoutVars>
          <dgm:bulletEnabled val="1"/>
        </dgm:presLayoutVars>
      </dgm:prSet>
      <dgm:spPr/>
    </dgm:pt>
    <dgm:pt modelId="{FCF5FF22-2EB8-4F0D-B184-F4E701ABD074}" type="pres">
      <dgm:prSet presAssocID="{BE60EF15-BBAB-44D8-8132-AADA2213A45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F5209989-A1A6-419F-826C-ACDED1AC146D}" type="pres">
      <dgm:prSet presAssocID="{BE60EF15-BBAB-44D8-8132-AADA2213A45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A3DA070B-D714-4C43-817D-4BBA99152B1C}" type="presOf" srcId="{83A9EA49-636C-4C3B-8EE4-86F55E55C5E6}" destId="{C219A11D-A85B-49D4-8627-A2F8812999A1}" srcOrd="0" destOrd="1" presId="urn:microsoft.com/office/officeart/2005/8/layout/vList2"/>
    <dgm:cxn modelId="{34D9230B-C240-4113-AD0B-B717EE66FC14}" srcId="{AB3A3792-CB8F-4AD4-AE8E-CF07FDFAFFDA}" destId="{242937B9-CCC7-4A79-9C48-0EAA18334663}" srcOrd="0" destOrd="0" parTransId="{C8159D88-9BB4-41AD-9C23-37337E37901C}" sibTransId="{BF2581ED-B3C7-45BA-9F7C-0EFADEA63B28}"/>
    <dgm:cxn modelId="{33D5271C-9941-4437-A5A1-89A40A64B340}" type="presOf" srcId="{33826CF7-6D97-4078-A9DF-9240F189E50B}" destId="{D423834B-0481-403A-AC83-2C42C7BCB6E7}" srcOrd="0" destOrd="1" presId="urn:microsoft.com/office/officeart/2005/8/layout/vList2"/>
    <dgm:cxn modelId="{E4994222-70CD-4B97-8074-2DFDF62565D7}" type="presOf" srcId="{D253CB0C-2C84-487F-A668-6DCFE8A9AED6}" destId="{C8C6B028-95B4-4138-B658-77771C7DFA13}" srcOrd="0" destOrd="0" presId="urn:microsoft.com/office/officeart/2005/8/layout/vList2"/>
    <dgm:cxn modelId="{D4E3162D-A88F-43AA-9B11-F84DBB92F06E}" type="presOf" srcId="{BE60EF15-BBAB-44D8-8132-AADA2213A45A}" destId="{FCF5FF22-2EB8-4F0D-B184-F4E701ABD074}" srcOrd="0" destOrd="0" presId="urn:microsoft.com/office/officeart/2005/8/layout/vList2"/>
    <dgm:cxn modelId="{7589FD2D-27DE-45CF-A2E1-1BC92B659F49}" type="presOf" srcId="{245CE7BC-E2AC-4899-845F-00327068C5C2}" destId="{E0BCBD9F-6004-46C5-BA64-384442305679}" srcOrd="0" destOrd="2" presId="urn:microsoft.com/office/officeart/2005/8/layout/vList2"/>
    <dgm:cxn modelId="{699F2231-5316-4959-B607-5A56DD8ED501}" type="presOf" srcId="{69D82EF5-A29D-4915-906B-E3ABF90B9276}" destId="{C219A11D-A85B-49D4-8627-A2F8812999A1}" srcOrd="0" destOrd="0" presId="urn:microsoft.com/office/officeart/2005/8/layout/vList2"/>
    <dgm:cxn modelId="{3A0CF537-EB2A-48F2-AB20-7B14A705CC9E}" type="presOf" srcId="{835E14AB-8CE1-40DD-BFD4-E00644513643}" destId="{FDF9F9BB-3FC2-4B0F-8C2A-EEAB2A6445B2}" srcOrd="0" destOrd="0" presId="urn:microsoft.com/office/officeart/2005/8/layout/vList2"/>
    <dgm:cxn modelId="{A5A2A549-C164-4F8E-91B3-4AC02728152A}" type="presOf" srcId="{EF1825EF-54F2-4FB4-9343-C9CB55F4134C}" destId="{9ECA2FC1-1D94-4A35-AF0C-405EF9173D0C}" srcOrd="0" destOrd="1" presId="urn:microsoft.com/office/officeart/2005/8/layout/vList2"/>
    <dgm:cxn modelId="{0684206C-1E55-4FB4-8AA2-776CC3947437}" srcId="{BE60EF15-BBAB-44D8-8132-AADA2213A45A}" destId="{11543237-F631-4263-9846-4815A5399716}" srcOrd="0" destOrd="0" parTransId="{82DD7EA4-43AF-4D3A-856B-4D437C11EB51}" sibTransId="{883927B3-37BF-4B0D-978D-B150FBB172A0}"/>
    <dgm:cxn modelId="{82CD4C4D-39D4-42F4-9F4A-EBC8B3B0CADD}" type="presOf" srcId="{CD6490EA-63FE-493B-8D89-D918D39E7360}" destId="{E0BCBD9F-6004-46C5-BA64-384442305679}" srcOrd="0" destOrd="1" presId="urn:microsoft.com/office/officeart/2005/8/layout/vList2"/>
    <dgm:cxn modelId="{9997706F-6D3D-4B29-B5BC-0BF920D15A35}" type="presOf" srcId="{242937B9-CCC7-4A79-9C48-0EAA18334663}" destId="{9ECA2FC1-1D94-4A35-AF0C-405EF9173D0C}" srcOrd="0" destOrd="0" presId="urn:microsoft.com/office/officeart/2005/8/layout/vList2"/>
    <dgm:cxn modelId="{0993DC50-930A-4F97-BC00-B65892EE02E6}" srcId="{7B2A346C-4471-4F3D-8C15-CA475C142075}" destId="{D253CB0C-2C84-487F-A668-6DCFE8A9AED6}" srcOrd="2" destOrd="0" parTransId="{CFA0C3B5-0E56-4AE4-916E-8767D1E7BA22}" sibTransId="{471A74CD-4EE5-4B2E-9F8A-A1E5B0C4DDD7}"/>
    <dgm:cxn modelId="{5665BF72-1F13-4410-A99B-D9335836E4C1}" srcId="{AB3A3792-CB8F-4AD4-AE8E-CF07FDFAFFDA}" destId="{EF1825EF-54F2-4FB4-9343-C9CB55F4134C}" srcOrd="1" destOrd="0" parTransId="{5BD989A2-F36E-4C40-B7F2-1361817470D4}" sibTransId="{659F330C-E214-483C-9A3D-36164A18D962}"/>
    <dgm:cxn modelId="{CAF5DE86-BFA1-46BE-B073-190FE345E757}" type="presOf" srcId="{7B2A346C-4471-4F3D-8C15-CA475C142075}" destId="{2414A616-0759-447C-99E9-6C0865BF8505}" srcOrd="0" destOrd="0" presId="urn:microsoft.com/office/officeart/2005/8/layout/vList2"/>
    <dgm:cxn modelId="{D8BE3A9D-0568-4BC3-8467-5407B1CFEBC4}" srcId="{7B2A346C-4471-4F3D-8C15-CA475C142075}" destId="{77A94978-CF90-4679-A177-EA15B5677E53}" srcOrd="0" destOrd="0" parTransId="{B23A38C4-5162-4BD9-BF4E-61ADD6DF3B20}" sibTransId="{603BC995-ED0D-46FF-80A4-B38F508D077B}"/>
    <dgm:cxn modelId="{98EB05AF-8596-466D-AED9-5BDD3EB80DB9}" srcId="{77A94978-CF90-4679-A177-EA15B5677E53}" destId="{D0988B41-AFFA-4698-9495-8EE95B91EC85}" srcOrd="0" destOrd="0" parTransId="{5AF3B5D8-9A77-47E6-BE22-EB346C00FCF2}" sibTransId="{B4B6CCE6-7331-42E5-BEB1-49CEC7D8D5FE}"/>
    <dgm:cxn modelId="{DB0470B2-70E3-441C-947D-3E5A5DBDDFE3}" srcId="{D253CB0C-2C84-487F-A668-6DCFE8A9AED6}" destId="{0498FF04-17CF-4C9E-965A-0164B7D7BB96}" srcOrd="0" destOrd="0" parTransId="{F5DC4564-EBE6-41DD-901D-732F889A09E2}" sibTransId="{2ABE3C38-1F4D-4703-9677-7756F9C4EE32}"/>
    <dgm:cxn modelId="{3667B3B5-A5D0-4A34-9394-653E92A55914}" type="presOf" srcId="{0498FF04-17CF-4C9E-965A-0164B7D7BB96}" destId="{D423834B-0481-403A-AC83-2C42C7BCB6E7}" srcOrd="0" destOrd="0" presId="urn:microsoft.com/office/officeart/2005/8/layout/vList2"/>
    <dgm:cxn modelId="{7292C4B7-892A-45EB-A7CB-476071496856}" type="presOf" srcId="{77A94978-CF90-4679-A177-EA15B5677E53}" destId="{F0FA05A0-A5BB-4629-955E-1907F456EE39}" srcOrd="0" destOrd="0" presId="urn:microsoft.com/office/officeart/2005/8/layout/vList2"/>
    <dgm:cxn modelId="{D84ED5B7-9CC3-42E6-B817-4CDAB0F30136}" srcId="{BE60EF15-BBAB-44D8-8132-AADA2213A45A}" destId="{2B9D81CB-E4C0-4B7D-804F-0395366C5587}" srcOrd="1" destOrd="0" parTransId="{CE21FF61-B495-4A76-B103-A9C810579C97}" sibTransId="{4E66ADEF-7783-4FD6-87F8-FD253E9824F1}"/>
    <dgm:cxn modelId="{8F5096B8-53AC-44DC-85CB-4C8EB4A52DD9}" srcId="{835E14AB-8CE1-40DD-BFD4-E00644513643}" destId="{69D82EF5-A29D-4915-906B-E3ABF90B9276}" srcOrd="0" destOrd="0" parTransId="{78E1697F-8605-4A18-A6BF-1AA7AC986122}" sibTransId="{59AEB0FB-B7CF-41C4-92FC-57BAA0E539A5}"/>
    <dgm:cxn modelId="{77D626C7-CAD5-41C3-910B-9EC998F3CA30}" srcId="{7B2A346C-4471-4F3D-8C15-CA475C142075}" destId="{BE60EF15-BBAB-44D8-8132-AADA2213A45A}" srcOrd="4" destOrd="0" parTransId="{565428C1-D2EC-4D76-AC6D-1FCC3D94197A}" sibTransId="{EB0E3C86-99A3-4542-8FB9-21024463ADC8}"/>
    <dgm:cxn modelId="{74DA93C7-7AAD-4371-B6EB-DF558906EFE9}" srcId="{77A94978-CF90-4679-A177-EA15B5677E53}" destId="{245CE7BC-E2AC-4899-845F-00327068C5C2}" srcOrd="2" destOrd="0" parTransId="{77627880-292E-477E-AC64-A0A15FE4B060}" sibTransId="{49723DF1-3DE5-42BA-8486-0CFCD52458A7}"/>
    <dgm:cxn modelId="{996CD0C8-716B-49B3-AA0B-7681D96DB8D8}" srcId="{77A94978-CF90-4679-A177-EA15B5677E53}" destId="{CD6490EA-63FE-493B-8D89-D918D39E7360}" srcOrd="1" destOrd="0" parTransId="{8AC64EE6-6D97-4767-8A87-1A1E694C01D6}" sibTransId="{DAEC4D02-A268-4D21-9564-D76124116613}"/>
    <dgm:cxn modelId="{98ED03CB-5272-42C9-89B4-B3BAE3024D90}" type="presOf" srcId="{2B9D81CB-E4C0-4B7D-804F-0395366C5587}" destId="{F5209989-A1A6-419F-826C-ACDED1AC146D}" srcOrd="0" destOrd="1" presId="urn:microsoft.com/office/officeart/2005/8/layout/vList2"/>
    <dgm:cxn modelId="{4975AAD5-C878-4B73-8658-19B5A9E6E784}" srcId="{7B2A346C-4471-4F3D-8C15-CA475C142075}" destId="{835E14AB-8CE1-40DD-BFD4-E00644513643}" srcOrd="3" destOrd="0" parTransId="{E3B8A1DE-0EC4-4428-B960-4CACB951DD70}" sibTransId="{7C54FA9C-0D5C-47CA-8F1F-CEC3E7E1C553}"/>
    <dgm:cxn modelId="{82668CD8-4F43-4966-8C08-DF9F6DED5F07}" srcId="{7B2A346C-4471-4F3D-8C15-CA475C142075}" destId="{AB3A3792-CB8F-4AD4-AE8E-CF07FDFAFFDA}" srcOrd="1" destOrd="0" parTransId="{A16F0AEC-23B8-4D1F-B352-4F43030BB46A}" sibTransId="{CE28F615-A338-4EC8-8F3D-61DC38C54402}"/>
    <dgm:cxn modelId="{BFFE91DC-64F1-4317-87B7-FA593FDBBCF6}" srcId="{835E14AB-8CE1-40DD-BFD4-E00644513643}" destId="{83A9EA49-636C-4C3B-8EE4-86F55E55C5E6}" srcOrd="1" destOrd="0" parTransId="{89FB3C4D-C66C-4947-AEE3-7782CFC99C73}" sibTransId="{09B8C422-28A1-49E2-BCC5-53E71F2CE95C}"/>
    <dgm:cxn modelId="{68E630E5-8FB4-4D36-A9D7-5920AF326D8F}" type="presOf" srcId="{AB3A3792-CB8F-4AD4-AE8E-CF07FDFAFFDA}" destId="{AB44B266-7C19-4ED9-B977-8C1C057E8C52}" srcOrd="0" destOrd="0" presId="urn:microsoft.com/office/officeart/2005/8/layout/vList2"/>
    <dgm:cxn modelId="{B648A9F0-04E2-4DA9-8095-05FBA0EAA090}" type="presOf" srcId="{11543237-F631-4263-9846-4815A5399716}" destId="{F5209989-A1A6-419F-826C-ACDED1AC146D}" srcOrd="0" destOrd="0" presId="urn:microsoft.com/office/officeart/2005/8/layout/vList2"/>
    <dgm:cxn modelId="{6FF144F5-CE14-4C6C-B06D-7A38EB3D2C69}" srcId="{D253CB0C-2C84-487F-A668-6DCFE8A9AED6}" destId="{33826CF7-6D97-4078-A9DF-9240F189E50B}" srcOrd="1" destOrd="0" parTransId="{54CDFEA2-F8E3-4E1B-A155-FB7106F5286F}" sibTransId="{C457DFDC-FEDF-4A1B-8334-E9D9FEEE7959}"/>
    <dgm:cxn modelId="{D9D7CBFA-B3EE-4334-8B64-FC98CBBCD73B}" type="presOf" srcId="{D0988B41-AFFA-4698-9495-8EE95B91EC85}" destId="{E0BCBD9F-6004-46C5-BA64-384442305679}" srcOrd="0" destOrd="0" presId="urn:microsoft.com/office/officeart/2005/8/layout/vList2"/>
    <dgm:cxn modelId="{4C5A5982-E701-4551-925C-EC3E77C65FB3}" type="presParOf" srcId="{2414A616-0759-447C-99E9-6C0865BF8505}" destId="{F0FA05A0-A5BB-4629-955E-1907F456EE39}" srcOrd="0" destOrd="0" presId="urn:microsoft.com/office/officeart/2005/8/layout/vList2"/>
    <dgm:cxn modelId="{7843AB7C-DDC9-4D40-9218-DCCDDCD7B079}" type="presParOf" srcId="{2414A616-0759-447C-99E9-6C0865BF8505}" destId="{E0BCBD9F-6004-46C5-BA64-384442305679}" srcOrd="1" destOrd="0" presId="urn:microsoft.com/office/officeart/2005/8/layout/vList2"/>
    <dgm:cxn modelId="{0F34A64E-9FB1-473E-A4B0-41B958A0D1C1}" type="presParOf" srcId="{2414A616-0759-447C-99E9-6C0865BF8505}" destId="{AB44B266-7C19-4ED9-B977-8C1C057E8C52}" srcOrd="2" destOrd="0" presId="urn:microsoft.com/office/officeart/2005/8/layout/vList2"/>
    <dgm:cxn modelId="{06F9363F-E3BA-4442-AD49-64C50A8A7377}" type="presParOf" srcId="{2414A616-0759-447C-99E9-6C0865BF8505}" destId="{9ECA2FC1-1D94-4A35-AF0C-405EF9173D0C}" srcOrd="3" destOrd="0" presId="urn:microsoft.com/office/officeart/2005/8/layout/vList2"/>
    <dgm:cxn modelId="{9F9029DF-ECD4-45F9-B8E3-E0C146E8B4E0}" type="presParOf" srcId="{2414A616-0759-447C-99E9-6C0865BF8505}" destId="{C8C6B028-95B4-4138-B658-77771C7DFA13}" srcOrd="4" destOrd="0" presId="urn:microsoft.com/office/officeart/2005/8/layout/vList2"/>
    <dgm:cxn modelId="{CDC142F5-5AE7-4D48-89FA-A8D2AFCEB671}" type="presParOf" srcId="{2414A616-0759-447C-99E9-6C0865BF8505}" destId="{D423834B-0481-403A-AC83-2C42C7BCB6E7}" srcOrd="5" destOrd="0" presId="urn:microsoft.com/office/officeart/2005/8/layout/vList2"/>
    <dgm:cxn modelId="{2A60D589-726E-49B5-AF61-0E5C27B81B66}" type="presParOf" srcId="{2414A616-0759-447C-99E9-6C0865BF8505}" destId="{FDF9F9BB-3FC2-4B0F-8C2A-EEAB2A6445B2}" srcOrd="6" destOrd="0" presId="urn:microsoft.com/office/officeart/2005/8/layout/vList2"/>
    <dgm:cxn modelId="{6881BF21-165F-4467-A1AA-10BE777AE35B}" type="presParOf" srcId="{2414A616-0759-447C-99E9-6C0865BF8505}" destId="{C219A11D-A85B-49D4-8627-A2F8812999A1}" srcOrd="7" destOrd="0" presId="urn:microsoft.com/office/officeart/2005/8/layout/vList2"/>
    <dgm:cxn modelId="{0EBB4563-CF99-4CBB-B87D-5105A91A024C}" type="presParOf" srcId="{2414A616-0759-447C-99E9-6C0865BF8505}" destId="{FCF5FF22-2EB8-4F0D-B184-F4E701ABD074}" srcOrd="8" destOrd="0" presId="urn:microsoft.com/office/officeart/2005/8/layout/vList2"/>
    <dgm:cxn modelId="{4B4DF4AC-EAD2-4950-AF7C-367D35A83C3D}" type="presParOf" srcId="{2414A616-0759-447C-99E9-6C0865BF8505}" destId="{F5209989-A1A6-419F-826C-ACDED1AC146D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482013-9386-43B0-B146-AF784DE3B881}" type="doc">
      <dgm:prSet loTypeId="urn:microsoft.com/office/officeart/2005/8/layout/cycle5" loCatId="cycle" qsTypeId="urn:microsoft.com/office/officeart/2005/8/quickstyle/simple1" qsCatId="simple" csTypeId="urn:microsoft.com/office/officeart/2005/8/colors/colorful2" csCatId="colorful" phldr="1"/>
      <dgm:spPr/>
    </dgm:pt>
    <dgm:pt modelId="{ADE64911-87E4-4680-9528-F54806E7FBA6}">
      <dgm:prSet phldrT="[Metin]"/>
      <dgm:spPr/>
      <dgm:t>
        <a:bodyPr/>
        <a:lstStyle/>
        <a:p>
          <a:r>
            <a:rPr lang="tr-TR" b="1" dirty="0">
              <a:latin typeface="Consolas" panose="020B0609020204030204" pitchFamily="49" charset="0"/>
            </a:rPr>
            <a:t>İLK OLARAK</a:t>
          </a:r>
        </a:p>
        <a:p>
          <a:r>
            <a:rPr lang="tr-TR" b="1" dirty="0">
              <a:latin typeface="Consolas" panose="020B0609020204030204" pitchFamily="49" charset="0"/>
            </a:rPr>
            <a:t>main()</a:t>
          </a:r>
          <a:br>
            <a:rPr lang="tr-TR" b="1" dirty="0">
              <a:latin typeface="Consolas" panose="020B0609020204030204" pitchFamily="49" charset="0"/>
            </a:rPr>
          </a:br>
          <a:r>
            <a:rPr lang="tr-TR" dirty="0"/>
            <a:t>icra edilmeye başlanır.</a:t>
          </a:r>
        </a:p>
      </dgm:t>
    </dgm:pt>
    <dgm:pt modelId="{5336CE62-33E7-465C-9FDE-FA6F35DE44BC}" type="parTrans" cxnId="{2F49C1FB-F445-47ED-919E-0C678E9EC004}">
      <dgm:prSet/>
      <dgm:spPr/>
      <dgm:t>
        <a:bodyPr/>
        <a:lstStyle/>
        <a:p>
          <a:endParaRPr lang="tr-TR"/>
        </a:p>
      </dgm:t>
    </dgm:pt>
    <dgm:pt modelId="{3BA7D22C-235B-4571-A686-48570DEEF37A}" type="sibTrans" cxnId="{2F49C1FB-F445-47ED-919E-0C678E9EC004}">
      <dgm:prSet/>
      <dgm:spPr/>
      <dgm:t>
        <a:bodyPr/>
        <a:lstStyle/>
        <a:p>
          <a:endParaRPr lang="tr-TR"/>
        </a:p>
      </dgm:t>
    </dgm:pt>
    <dgm:pt modelId="{D3BB5438-14FB-4081-BF61-57F278D805F4}">
      <dgm:prSet phldrT="[Metin]"/>
      <dgm:spPr/>
      <dgm:t>
        <a:bodyPr/>
        <a:lstStyle/>
        <a:p>
          <a:r>
            <a:rPr lang="tr-TR" dirty="0" err="1"/>
            <a:t>int</a:t>
          </a:r>
          <a:r>
            <a:rPr lang="tr-TR" dirty="0"/>
            <a:t> topla( </a:t>
          </a:r>
          <a:r>
            <a:rPr lang="tr-TR" dirty="0" err="1"/>
            <a:t>int</a:t>
          </a:r>
          <a:r>
            <a:rPr lang="tr-TR" dirty="0"/>
            <a:t> op1,int op2) fonksiyon gövdesi icra edilir.</a:t>
          </a:r>
        </a:p>
      </dgm:t>
    </dgm:pt>
    <dgm:pt modelId="{68373122-514E-47E5-8148-E7062AC6EDCC}" type="parTrans" cxnId="{4E9A5DCE-38C4-4A2A-81E1-D78E8E2C5DF0}">
      <dgm:prSet/>
      <dgm:spPr/>
      <dgm:t>
        <a:bodyPr/>
        <a:lstStyle/>
        <a:p>
          <a:endParaRPr lang="tr-TR"/>
        </a:p>
      </dgm:t>
    </dgm:pt>
    <dgm:pt modelId="{ADD2449C-8375-4808-9E62-DDC721F9E22C}" type="sibTrans" cxnId="{4E9A5DCE-38C4-4A2A-81E1-D78E8E2C5DF0}">
      <dgm:prSet/>
      <dgm:spPr/>
      <dgm:t>
        <a:bodyPr/>
        <a:lstStyle/>
        <a:p>
          <a:endParaRPr lang="tr-TR"/>
        </a:p>
      </dgm:t>
    </dgm:pt>
    <dgm:pt modelId="{6CD6CE84-B5CE-471C-8602-CFA4C0A7035E}">
      <dgm:prSet phldrT="[Metin]"/>
      <dgm:spPr/>
      <dgm:t>
        <a:bodyPr/>
        <a:lstStyle/>
        <a:p>
          <a:r>
            <a:rPr lang="tr-TR" dirty="0"/>
            <a:t>Varsa topla fonksiyonunun geri döndürdüğü değer çağrı ortamında bir değişkene atanır. (Burada </a:t>
          </a:r>
          <a:r>
            <a:rPr lang="tr-TR" dirty="0" err="1">
              <a:latin typeface="Consolas" panose="020B0609020204030204" pitchFamily="49" charset="0"/>
            </a:rPr>
            <a:t>sonuc</a:t>
          </a:r>
          <a:r>
            <a:rPr lang="tr-TR" dirty="0"/>
            <a:t> değişkeni.)</a:t>
          </a:r>
        </a:p>
      </dgm:t>
    </dgm:pt>
    <dgm:pt modelId="{5A5EC2AB-22A9-49B3-8447-66E52DA505B1}" type="parTrans" cxnId="{20B71F49-5C5C-4682-AE70-2ACDF52A717F}">
      <dgm:prSet/>
      <dgm:spPr/>
      <dgm:t>
        <a:bodyPr/>
        <a:lstStyle/>
        <a:p>
          <a:endParaRPr lang="tr-TR"/>
        </a:p>
      </dgm:t>
    </dgm:pt>
    <dgm:pt modelId="{75419DF0-8933-4408-9E23-F9359A7E1871}" type="sibTrans" cxnId="{20B71F49-5C5C-4682-AE70-2ACDF52A717F}">
      <dgm:prSet/>
      <dgm:spPr/>
      <dgm:t>
        <a:bodyPr/>
        <a:lstStyle/>
        <a:p>
          <a:endParaRPr lang="tr-TR"/>
        </a:p>
      </dgm:t>
    </dgm:pt>
    <dgm:pt modelId="{A91ADAF9-9691-4356-9CE2-60C30D187B34}" type="pres">
      <dgm:prSet presAssocID="{FB482013-9386-43B0-B146-AF784DE3B881}" presName="cycle" presStyleCnt="0">
        <dgm:presLayoutVars>
          <dgm:dir/>
          <dgm:resizeHandles val="exact"/>
        </dgm:presLayoutVars>
      </dgm:prSet>
      <dgm:spPr/>
    </dgm:pt>
    <dgm:pt modelId="{1B17AAD1-B454-4C68-94ED-61BB91CBED6E}" type="pres">
      <dgm:prSet presAssocID="{ADE64911-87E4-4680-9528-F54806E7FBA6}" presName="node" presStyleLbl="node1" presStyleIdx="0" presStyleCnt="3">
        <dgm:presLayoutVars>
          <dgm:bulletEnabled val="1"/>
        </dgm:presLayoutVars>
      </dgm:prSet>
      <dgm:spPr/>
    </dgm:pt>
    <dgm:pt modelId="{75998028-B057-44FC-80D2-42A15D780929}" type="pres">
      <dgm:prSet presAssocID="{ADE64911-87E4-4680-9528-F54806E7FBA6}" presName="spNode" presStyleCnt="0"/>
      <dgm:spPr/>
    </dgm:pt>
    <dgm:pt modelId="{C3E2AE48-73F2-478F-8B86-40F62CC09FD3}" type="pres">
      <dgm:prSet presAssocID="{3BA7D22C-235B-4571-A686-48570DEEF37A}" presName="sibTrans" presStyleLbl="sibTrans1D1" presStyleIdx="0" presStyleCnt="3"/>
      <dgm:spPr/>
    </dgm:pt>
    <dgm:pt modelId="{6E7808A3-78E4-4577-8402-17E4B45AEB4C}" type="pres">
      <dgm:prSet presAssocID="{D3BB5438-14FB-4081-BF61-57F278D805F4}" presName="node" presStyleLbl="node1" presStyleIdx="1" presStyleCnt="3">
        <dgm:presLayoutVars>
          <dgm:bulletEnabled val="1"/>
        </dgm:presLayoutVars>
      </dgm:prSet>
      <dgm:spPr/>
    </dgm:pt>
    <dgm:pt modelId="{1431ACB0-F06D-4D30-8A01-FD7889A2AF00}" type="pres">
      <dgm:prSet presAssocID="{D3BB5438-14FB-4081-BF61-57F278D805F4}" presName="spNode" presStyleCnt="0"/>
      <dgm:spPr/>
    </dgm:pt>
    <dgm:pt modelId="{E4A85AE1-E84D-47E1-8C8A-329089C260D9}" type="pres">
      <dgm:prSet presAssocID="{ADD2449C-8375-4808-9E62-DDC721F9E22C}" presName="sibTrans" presStyleLbl="sibTrans1D1" presStyleIdx="1" presStyleCnt="3"/>
      <dgm:spPr/>
    </dgm:pt>
    <dgm:pt modelId="{B4FDE1B5-D87E-4D10-8491-BFBBFF5A3F34}" type="pres">
      <dgm:prSet presAssocID="{6CD6CE84-B5CE-471C-8602-CFA4C0A7035E}" presName="node" presStyleLbl="node1" presStyleIdx="2" presStyleCnt="3">
        <dgm:presLayoutVars>
          <dgm:bulletEnabled val="1"/>
        </dgm:presLayoutVars>
      </dgm:prSet>
      <dgm:spPr/>
    </dgm:pt>
    <dgm:pt modelId="{99597F4F-DC37-4FD3-9890-BB86C6E4A44A}" type="pres">
      <dgm:prSet presAssocID="{6CD6CE84-B5CE-471C-8602-CFA4C0A7035E}" presName="spNode" presStyleCnt="0"/>
      <dgm:spPr/>
    </dgm:pt>
    <dgm:pt modelId="{917AC658-D42E-4C60-A52F-F5C66035441F}" type="pres">
      <dgm:prSet presAssocID="{75419DF0-8933-4408-9E23-F9359A7E1871}" presName="sibTrans" presStyleLbl="sibTrans1D1" presStyleIdx="2" presStyleCnt="3"/>
      <dgm:spPr/>
    </dgm:pt>
  </dgm:ptLst>
  <dgm:cxnLst>
    <dgm:cxn modelId="{D8D1E605-70FB-46F4-90C4-A584B6D5336F}" type="presOf" srcId="{D3BB5438-14FB-4081-BF61-57F278D805F4}" destId="{6E7808A3-78E4-4577-8402-17E4B45AEB4C}" srcOrd="0" destOrd="0" presId="urn:microsoft.com/office/officeart/2005/8/layout/cycle5"/>
    <dgm:cxn modelId="{9A7BE126-3805-4C59-8DEC-329849FD6C50}" type="presOf" srcId="{3BA7D22C-235B-4571-A686-48570DEEF37A}" destId="{C3E2AE48-73F2-478F-8B86-40F62CC09FD3}" srcOrd="0" destOrd="0" presId="urn:microsoft.com/office/officeart/2005/8/layout/cycle5"/>
    <dgm:cxn modelId="{5335F02A-E562-45BC-8AD2-4606A46BA937}" type="presOf" srcId="{FB482013-9386-43B0-B146-AF784DE3B881}" destId="{A91ADAF9-9691-4356-9CE2-60C30D187B34}" srcOrd="0" destOrd="0" presId="urn:microsoft.com/office/officeart/2005/8/layout/cycle5"/>
    <dgm:cxn modelId="{20B71F49-5C5C-4682-AE70-2ACDF52A717F}" srcId="{FB482013-9386-43B0-B146-AF784DE3B881}" destId="{6CD6CE84-B5CE-471C-8602-CFA4C0A7035E}" srcOrd="2" destOrd="0" parTransId="{5A5EC2AB-22A9-49B3-8447-66E52DA505B1}" sibTransId="{75419DF0-8933-4408-9E23-F9359A7E1871}"/>
    <dgm:cxn modelId="{0FB22CBC-5CD2-479E-A2D2-BBB50B17DD5A}" type="presOf" srcId="{75419DF0-8933-4408-9E23-F9359A7E1871}" destId="{917AC658-D42E-4C60-A52F-F5C66035441F}" srcOrd="0" destOrd="0" presId="urn:microsoft.com/office/officeart/2005/8/layout/cycle5"/>
    <dgm:cxn modelId="{522F2ECC-9DC6-4B1F-ADE5-EBCFD5F5434A}" type="presOf" srcId="{6CD6CE84-B5CE-471C-8602-CFA4C0A7035E}" destId="{B4FDE1B5-D87E-4D10-8491-BFBBFF5A3F34}" srcOrd="0" destOrd="0" presId="urn:microsoft.com/office/officeart/2005/8/layout/cycle5"/>
    <dgm:cxn modelId="{4E9A5DCE-38C4-4A2A-81E1-D78E8E2C5DF0}" srcId="{FB482013-9386-43B0-B146-AF784DE3B881}" destId="{D3BB5438-14FB-4081-BF61-57F278D805F4}" srcOrd="1" destOrd="0" parTransId="{68373122-514E-47E5-8148-E7062AC6EDCC}" sibTransId="{ADD2449C-8375-4808-9E62-DDC721F9E22C}"/>
    <dgm:cxn modelId="{67D8ACE3-0923-4C86-82C6-77DA9F8CDA57}" type="presOf" srcId="{ADE64911-87E4-4680-9528-F54806E7FBA6}" destId="{1B17AAD1-B454-4C68-94ED-61BB91CBED6E}" srcOrd="0" destOrd="0" presId="urn:microsoft.com/office/officeart/2005/8/layout/cycle5"/>
    <dgm:cxn modelId="{6E1C08F9-6490-4943-9973-353A579CCF77}" type="presOf" srcId="{ADD2449C-8375-4808-9E62-DDC721F9E22C}" destId="{E4A85AE1-E84D-47E1-8C8A-329089C260D9}" srcOrd="0" destOrd="0" presId="urn:microsoft.com/office/officeart/2005/8/layout/cycle5"/>
    <dgm:cxn modelId="{2F49C1FB-F445-47ED-919E-0C678E9EC004}" srcId="{FB482013-9386-43B0-B146-AF784DE3B881}" destId="{ADE64911-87E4-4680-9528-F54806E7FBA6}" srcOrd="0" destOrd="0" parTransId="{5336CE62-33E7-465C-9FDE-FA6F35DE44BC}" sibTransId="{3BA7D22C-235B-4571-A686-48570DEEF37A}"/>
    <dgm:cxn modelId="{5F675376-707F-454D-BE4D-DD22AB1B1A3D}" type="presParOf" srcId="{A91ADAF9-9691-4356-9CE2-60C30D187B34}" destId="{1B17AAD1-B454-4C68-94ED-61BB91CBED6E}" srcOrd="0" destOrd="0" presId="urn:microsoft.com/office/officeart/2005/8/layout/cycle5"/>
    <dgm:cxn modelId="{D17F958D-D1C7-4FA2-A66C-C58194EC5F44}" type="presParOf" srcId="{A91ADAF9-9691-4356-9CE2-60C30D187B34}" destId="{75998028-B057-44FC-80D2-42A15D780929}" srcOrd="1" destOrd="0" presId="urn:microsoft.com/office/officeart/2005/8/layout/cycle5"/>
    <dgm:cxn modelId="{E2E44610-A73A-4AEF-BDC6-C946D4E77CB3}" type="presParOf" srcId="{A91ADAF9-9691-4356-9CE2-60C30D187B34}" destId="{C3E2AE48-73F2-478F-8B86-40F62CC09FD3}" srcOrd="2" destOrd="0" presId="urn:microsoft.com/office/officeart/2005/8/layout/cycle5"/>
    <dgm:cxn modelId="{CDAD6D43-EAB2-403E-9744-0EB8571C4BA3}" type="presParOf" srcId="{A91ADAF9-9691-4356-9CE2-60C30D187B34}" destId="{6E7808A3-78E4-4577-8402-17E4B45AEB4C}" srcOrd="3" destOrd="0" presId="urn:microsoft.com/office/officeart/2005/8/layout/cycle5"/>
    <dgm:cxn modelId="{5A317644-A724-4D17-A5A2-728FBA71C3F8}" type="presParOf" srcId="{A91ADAF9-9691-4356-9CE2-60C30D187B34}" destId="{1431ACB0-F06D-4D30-8A01-FD7889A2AF00}" srcOrd="4" destOrd="0" presId="urn:microsoft.com/office/officeart/2005/8/layout/cycle5"/>
    <dgm:cxn modelId="{E05457F5-C4A2-4A6E-ACE2-73ABAFFE38A6}" type="presParOf" srcId="{A91ADAF9-9691-4356-9CE2-60C30D187B34}" destId="{E4A85AE1-E84D-47E1-8C8A-329089C260D9}" srcOrd="5" destOrd="0" presId="urn:microsoft.com/office/officeart/2005/8/layout/cycle5"/>
    <dgm:cxn modelId="{267E3E4F-F3A6-4353-A369-8FDAD6106658}" type="presParOf" srcId="{A91ADAF9-9691-4356-9CE2-60C30D187B34}" destId="{B4FDE1B5-D87E-4D10-8491-BFBBFF5A3F34}" srcOrd="6" destOrd="0" presId="urn:microsoft.com/office/officeart/2005/8/layout/cycle5"/>
    <dgm:cxn modelId="{4CCB05B7-27FF-4675-A6CC-EE753C076EA8}" type="presParOf" srcId="{A91ADAF9-9691-4356-9CE2-60C30D187B34}" destId="{99597F4F-DC37-4FD3-9890-BB86C6E4A44A}" srcOrd="7" destOrd="0" presId="urn:microsoft.com/office/officeart/2005/8/layout/cycle5"/>
    <dgm:cxn modelId="{973B13C7-95CC-472B-A4B5-23B61628C8D0}" type="presParOf" srcId="{A91ADAF9-9691-4356-9CE2-60C30D187B34}" destId="{917AC658-D42E-4C60-A52F-F5C66035441F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A05A0-A5BB-4629-955E-1907F456EE39}">
      <dsp:nvSpPr>
        <dsp:cNvPr id="0" name=""/>
        <dsp:cNvSpPr/>
      </dsp:nvSpPr>
      <dsp:spPr>
        <a:xfrm>
          <a:off x="0" y="172419"/>
          <a:ext cx="4754563" cy="3042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1.Ön İşlemci (</a:t>
          </a:r>
          <a:r>
            <a:rPr lang="tr-TR" sz="1300" kern="1200" dirty="0" err="1"/>
            <a:t>PreProcessor</a:t>
          </a:r>
          <a:r>
            <a:rPr lang="tr-TR" sz="1300" kern="1200" dirty="0"/>
            <a:t>)</a:t>
          </a:r>
        </a:p>
      </dsp:txBody>
      <dsp:txXfrm>
        <a:off x="14850" y="187269"/>
        <a:ext cx="4724863" cy="274500"/>
      </dsp:txXfrm>
    </dsp:sp>
    <dsp:sp modelId="{E0BCBD9F-6004-46C5-BA64-384442305679}">
      <dsp:nvSpPr>
        <dsp:cNvPr id="0" name=""/>
        <dsp:cNvSpPr/>
      </dsp:nvSpPr>
      <dsp:spPr>
        <a:xfrm>
          <a:off x="0" y="476619"/>
          <a:ext cx="4754563" cy="497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#define, #if, #include, gibi tüm direktiflerle verilen işlemler yapılır.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koddaki tüm açıklamalar silinir.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–E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476619"/>
        <a:ext cx="4754563" cy="497835"/>
      </dsp:txXfrm>
    </dsp:sp>
    <dsp:sp modelId="{AB44B266-7C19-4ED9-B977-8C1C057E8C52}">
      <dsp:nvSpPr>
        <dsp:cNvPr id="0" name=""/>
        <dsp:cNvSpPr/>
      </dsp:nvSpPr>
      <dsp:spPr>
        <a:xfrm>
          <a:off x="0" y="974455"/>
          <a:ext cx="4754563" cy="3042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2.Derleme (Compiler) </a:t>
          </a:r>
        </a:p>
      </dsp:txBody>
      <dsp:txXfrm>
        <a:off x="14850" y="989305"/>
        <a:ext cx="4724863" cy="274500"/>
      </dsp:txXfrm>
    </dsp:sp>
    <dsp:sp modelId="{9ECA2FC1-1D94-4A35-AF0C-405EF9173D0C}">
      <dsp:nvSpPr>
        <dsp:cNvPr id="0" name=""/>
        <dsp:cNvSpPr/>
      </dsp:nvSpPr>
      <dsp:spPr>
        <a:xfrm>
          <a:off x="0" y="1278655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 </a:t>
          </a:r>
          <a:r>
            <a:rPr lang="tr-TR" sz="1000" kern="1200" dirty="0" err="1"/>
            <a:t>assembly</a:t>
          </a:r>
          <a:r>
            <a:rPr lang="tr-TR" sz="1000" kern="1200" dirty="0"/>
            <a:t> koda çevrilir (Assembly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–S </a:t>
          </a:r>
          <a:r>
            <a:rPr lang="tr-TR" sz="1000" kern="1200" dirty="0" err="1"/>
            <a:t>main.c</a:t>
          </a:r>
          <a:endParaRPr lang="tr-TR" sz="1000" kern="1200" dirty="0"/>
        </a:p>
      </dsp:txBody>
      <dsp:txXfrm>
        <a:off x="0" y="1278655"/>
        <a:ext cx="4754563" cy="336375"/>
      </dsp:txXfrm>
    </dsp:sp>
    <dsp:sp modelId="{C8C6B028-95B4-4138-B658-77771C7DFA13}">
      <dsp:nvSpPr>
        <dsp:cNvPr id="0" name=""/>
        <dsp:cNvSpPr/>
      </dsp:nvSpPr>
      <dsp:spPr>
        <a:xfrm>
          <a:off x="0" y="1615030"/>
          <a:ext cx="4754563" cy="3042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3.1.Assembler</a:t>
          </a:r>
        </a:p>
      </dsp:txBody>
      <dsp:txXfrm>
        <a:off x="14850" y="1629880"/>
        <a:ext cx="4724863" cy="274500"/>
      </dsp:txXfrm>
    </dsp:sp>
    <dsp:sp modelId="{D423834B-0481-403A-AC83-2C42C7BCB6E7}">
      <dsp:nvSpPr>
        <dsp:cNvPr id="0" name=""/>
        <dsp:cNvSpPr/>
      </dsp:nvSpPr>
      <dsp:spPr>
        <a:xfrm>
          <a:off x="0" y="1919230"/>
          <a:ext cx="4754563" cy="336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koddan oluşturulan </a:t>
          </a:r>
          <a:r>
            <a:rPr lang="tr-TR" sz="1000" kern="1200" dirty="0" err="1"/>
            <a:t>assembly</a:t>
          </a:r>
          <a:r>
            <a:rPr lang="tr-TR" sz="1000" kern="1200" dirty="0"/>
            <a:t> kod makine diline çevrilir.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Amaç Dosta (Object File-Machine </a:t>
          </a:r>
          <a:r>
            <a:rPr lang="tr-TR" sz="1000" kern="1200" dirty="0" err="1"/>
            <a:t>Code</a:t>
          </a:r>
          <a:r>
            <a:rPr lang="tr-TR" sz="1000" kern="1200" dirty="0"/>
            <a:t>)</a:t>
          </a:r>
        </a:p>
      </dsp:txBody>
      <dsp:txXfrm>
        <a:off x="0" y="1919230"/>
        <a:ext cx="4754563" cy="336375"/>
      </dsp:txXfrm>
    </dsp:sp>
    <dsp:sp modelId="{FDF9F9BB-3FC2-4B0F-8C2A-EEAB2A6445B2}">
      <dsp:nvSpPr>
        <dsp:cNvPr id="0" name=""/>
        <dsp:cNvSpPr/>
      </dsp:nvSpPr>
      <dsp:spPr>
        <a:xfrm>
          <a:off x="0" y="2255605"/>
          <a:ext cx="4754563" cy="3042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3.2.Linker</a:t>
          </a:r>
        </a:p>
      </dsp:txBody>
      <dsp:txXfrm>
        <a:off x="14850" y="2270455"/>
        <a:ext cx="4724863" cy="274500"/>
      </dsp:txXfrm>
    </dsp:sp>
    <dsp:sp modelId="{C219A11D-A85B-49D4-8627-A2F8812999A1}">
      <dsp:nvSpPr>
        <dsp:cNvPr id="0" name=""/>
        <dsp:cNvSpPr/>
      </dsp:nvSpPr>
      <dsp:spPr>
        <a:xfrm>
          <a:off x="0" y="2559805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Kaynak kodda belirtilen başlık dosyalarına uygun kütüphaneler (</a:t>
          </a:r>
          <a:r>
            <a:rPr lang="tr-TR" sz="1000" kern="1200" dirty="0" err="1"/>
            <a:t>libraries</a:t>
          </a:r>
          <a:r>
            <a:rPr lang="tr-TR" sz="1000" kern="1200" dirty="0"/>
            <a:t>) makine kodu ile birbirine bağlanır. Çalıştırılabilir/icra edilebilir doya elde edilir.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 err="1"/>
            <a:t>Gcc</a:t>
          </a:r>
          <a:r>
            <a:rPr lang="tr-TR" sz="1000" kern="1200" dirty="0"/>
            <a:t> –O main.exe</a:t>
          </a:r>
        </a:p>
      </dsp:txBody>
      <dsp:txXfrm>
        <a:off x="0" y="2559805"/>
        <a:ext cx="4754563" cy="470925"/>
      </dsp:txXfrm>
    </dsp:sp>
    <dsp:sp modelId="{FCF5FF22-2EB8-4F0D-B184-F4E701ABD074}">
      <dsp:nvSpPr>
        <dsp:cNvPr id="0" name=""/>
        <dsp:cNvSpPr/>
      </dsp:nvSpPr>
      <dsp:spPr>
        <a:xfrm>
          <a:off x="0" y="3030730"/>
          <a:ext cx="4754563" cy="3042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4.Executable File</a:t>
          </a:r>
        </a:p>
      </dsp:txBody>
      <dsp:txXfrm>
        <a:off x="14850" y="3045580"/>
        <a:ext cx="4724863" cy="274500"/>
      </dsp:txXfrm>
    </dsp:sp>
    <dsp:sp modelId="{F5209989-A1A6-419F-826C-ACDED1AC146D}">
      <dsp:nvSpPr>
        <dsp:cNvPr id="0" name=""/>
        <dsp:cNvSpPr/>
      </dsp:nvSpPr>
      <dsp:spPr>
        <a:xfrm>
          <a:off x="0" y="3334930"/>
          <a:ext cx="4754563" cy="47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957" tIns="16510" rIns="92456" bIns="165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Çalıştırılabilir dosya </a:t>
          </a:r>
          <a:r>
            <a:rPr lang="tr-TR" sz="1000" u="sng" kern="1200" dirty="0">
              <a:solidFill>
                <a:srgbClr val="FF0000"/>
              </a:solidFill>
            </a:rPr>
            <a:t>işletim sistemi tarafından belleğe yüklenir </a:t>
          </a:r>
          <a:r>
            <a:rPr lang="tr-TR" sz="1000" kern="1200" dirty="0"/>
            <a:t>ve bellekteki main fonksiyonu çalıştırılır/koşulur.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tr-TR" sz="1000" kern="1200" dirty="0"/>
            <a:t>.\main.exe</a:t>
          </a:r>
        </a:p>
      </dsp:txBody>
      <dsp:txXfrm>
        <a:off x="0" y="3334930"/>
        <a:ext cx="4754563" cy="470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7AAD1-B454-4C68-94ED-61BB91CBED6E}">
      <dsp:nvSpPr>
        <dsp:cNvPr id="0" name=""/>
        <dsp:cNvSpPr/>
      </dsp:nvSpPr>
      <dsp:spPr>
        <a:xfrm>
          <a:off x="2578628" y="2841"/>
          <a:ext cx="2672292" cy="17369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İLK OLARAK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b="1" kern="1200" dirty="0">
              <a:latin typeface="Consolas" panose="020B0609020204030204" pitchFamily="49" charset="0"/>
            </a:rPr>
            <a:t>main()</a:t>
          </a:r>
          <a:br>
            <a:rPr lang="tr-TR" sz="1700" b="1" kern="1200" dirty="0">
              <a:latin typeface="Consolas" panose="020B0609020204030204" pitchFamily="49" charset="0"/>
            </a:rPr>
          </a:br>
          <a:r>
            <a:rPr lang="tr-TR" sz="1700" kern="1200" dirty="0"/>
            <a:t>icra edilmeye başlanır.</a:t>
          </a:r>
        </a:p>
      </dsp:txBody>
      <dsp:txXfrm>
        <a:off x="2663421" y="87634"/>
        <a:ext cx="2502706" cy="1567404"/>
      </dsp:txXfrm>
    </dsp:sp>
    <dsp:sp modelId="{C3E2AE48-73F2-478F-8B86-40F62CC09FD3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4011201" y="737318"/>
              </a:moveTo>
              <a:arcTo wR="2316429" hR="2316429" stAng="19021399" swAng="2301896"/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7808A3-78E4-4577-8402-17E4B45AEB4C}">
      <dsp:nvSpPr>
        <dsp:cNvPr id="0" name=""/>
        <dsp:cNvSpPr/>
      </dsp:nvSpPr>
      <dsp:spPr>
        <a:xfrm>
          <a:off x="4584715" y="3477486"/>
          <a:ext cx="2672292" cy="1736990"/>
        </a:xfrm>
        <a:prstGeom prst="round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 err="1"/>
            <a:t>int</a:t>
          </a:r>
          <a:r>
            <a:rPr lang="tr-TR" sz="1700" kern="1200" dirty="0"/>
            <a:t> topla( </a:t>
          </a:r>
          <a:r>
            <a:rPr lang="tr-TR" sz="1700" kern="1200" dirty="0" err="1"/>
            <a:t>int</a:t>
          </a:r>
          <a:r>
            <a:rPr lang="tr-TR" sz="1700" kern="1200" dirty="0"/>
            <a:t> op1,int op2) fonksiyon gövdesi icra edilir.</a:t>
          </a:r>
        </a:p>
      </dsp:txBody>
      <dsp:txXfrm>
        <a:off x="4669508" y="3562279"/>
        <a:ext cx="2502706" cy="1567404"/>
      </dsp:txXfrm>
    </dsp:sp>
    <dsp:sp modelId="{E4A85AE1-E84D-47E1-8C8A-329089C260D9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3027062" y="4521162"/>
              </a:moveTo>
              <a:arcTo wR="2316429" hR="2316429" stAng="4328085" swAng="2143831"/>
            </a:path>
          </a:pathLst>
        </a:custGeom>
        <a:noFill/>
        <a:ln w="63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FDE1B5-D87E-4D10-8491-BFBBFF5A3F34}">
      <dsp:nvSpPr>
        <dsp:cNvPr id="0" name=""/>
        <dsp:cNvSpPr/>
      </dsp:nvSpPr>
      <dsp:spPr>
        <a:xfrm>
          <a:off x="572541" y="3477486"/>
          <a:ext cx="2672292" cy="1736990"/>
        </a:xfrm>
        <a:prstGeom prst="round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700" kern="1200" dirty="0"/>
            <a:t>Varsa topla fonksiyonunun geri döndürdüğü değer çağrı ortamında bir değişkene atanır. (Burada </a:t>
          </a:r>
          <a:r>
            <a:rPr lang="tr-TR" sz="1700" kern="1200" dirty="0" err="1">
              <a:latin typeface="Consolas" panose="020B0609020204030204" pitchFamily="49" charset="0"/>
            </a:rPr>
            <a:t>sonuc</a:t>
          </a:r>
          <a:r>
            <a:rPr lang="tr-TR" sz="1700" kern="1200" dirty="0"/>
            <a:t> değişkeni.)</a:t>
          </a:r>
        </a:p>
      </dsp:txBody>
      <dsp:txXfrm>
        <a:off x="657334" y="3562279"/>
        <a:ext cx="2502706" cy="1567404"/>
      </dsp:txXfrm>
    </dsp:sp>
    <dsp:sp modelId="{917AC658-D42E-4C60-A52F-F5C66035441F}">
      <dsp:nvSpPr>
        <dsp:cNvPr id="0" name=""/>
        <dsp:cNvSpPr/>
      </dsp:nvSpPr>
      <dsp:spPr>
        <a:xfrm>
          <a:off x="1598345" y="871336"/>
          <a:ext cx="4632859" cy="4632859"/>
        </a:xfrm>
        <a:custGeom>
          <a:avLst/>
          <a:gdLst/>
          <a:ahLst/>
          <a:cxnLst/>
          <a:rect l="0" t="0" r="0" b="0"/>
          <a:pathLst>
            <a:path>
              <a:moveTo>
                <a:pt x="7499" y="2130181"/>
              </a:moveTo>
              <a:arcTo wR="2316429" hR="2316429" stAng="11076705" swAng="2301896"/>
            </a:path>
          </a:pathLst>
        </a:custGeom>
        <a:noFill/>
        <a:ln w="63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14.04.2025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771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6193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>
                <a:solidFill>
                  <a:srgbClr val="FF0000"/>
                </a:solidFill>
              </a:rPr>
              <a:t>komut satırında (Windows için komut satırı, Linux için terminal) yapılır.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172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34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</a:p>
          <a:p>
            <a:r>
              <a:rPr lang="tr-TR" sz="1200" dirty="0"/>
              <a:t>Değişken tanımlamasında hiçbir değeri olmayan tipler </a:t>
            </a:r>
            <a:r>
              <a:rPr lang="tr-TR" sz="1200" dirty="0" err="1">
                <a:latin typeface="Consolas" panose="020B0609020204030204" pitchFamily="49" charset="0"/>
              </a:rPr>
              <a:t>void</a:t>
            </a:r>
            <a:r>
              <a:rPr lang="tr-TR" sz="1200" dirty="0"/>
              <a:t> olarak ifade edildiği anlatılmıştı.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3434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u="sng" dirty="0"/>
              <a:t>Fonksiyon kimliği ve argümanları yazılarak,</a:t>
            </a:r>
            <a:r>
              <a:rPr lang="tr-TR" sz="1200" dirty="0"/>
              <a:t> fonksiyon çağrılır.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23185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90751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sz="1200" dirty="0">
                <a:highlight>
                  <a:srgbClr val="FFFF00"/>
                </a:highlight>
              </a:rPr>
              <a:t>yani </a:t>
            </a:r>
            <a:r>
              <a:rPr lang="tr-TR" sz="1200" dirty="0" err="1">
                <a:highlight>
                  <a:srgbClr val="FFFF00"/>
                </a:highlight>
              </a:rPr>
              <a:t>static</a:t>
            </a:r>
            <a:r>
              <a:rPr lang="tr-TR" sz="1200" dirty="0">
                <a:highlight>
                  <a:srgbClr val="FFFF00"/>
                </a:highlight>
              </a:rPr>
              <a:t> değişkenlerin yalnızca bir kez başlatıldığını ve programın sonuna kadar var olduklarını söyleyebiliriz</a:t>
            </a:r>
            <a:r>
              <a:rPr lang="tr-TR" sz="1200" dirty="0"/>
              <a:t>. 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5810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8282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C++ dili ile NESNE YÖNELİMLİ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cmath</a:t>
            </a:r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6663932"/>
                  </p:ext>
                </p:extLst>
              </p:nvPr>
            </p:nvGraphicFramePr>
            <p:xfrm>
              <a:off x="1069975" y="2120900"/>
              <a:ext cx="10058400" cy="4011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kumimoji="0" lang="tr-TR" sz="1800" b="0" i="1" u="none" strike="noStrike" kern="1200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kumimoji="0" lang="en-US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kumimoji="0" lang="tr-TR" sz="1800" b="0" i="1" u="none" strike="noStrike" kern="1200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Arial" charset="0"/>
                                      </a:rPr>
                                      <m:t>𝑋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0" lang="en-US" sz="1800" b="0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tr-TR" sz="1800" b="0" i="0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ln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𝑙𝑜𝑔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(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𝑥</m:t>
                                </m:r>
                                <m:r>
                                  <a:rPr kumimoji="0" lang="tr-TR" sz="18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Arial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tr-TR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Arial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...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919739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o 2">
                <a:extLst>
                  <a:ext uri="{FF2B5EF4-FFF2-40B4-BE49-F238E27FC236}">
                    <a16:creationId xmlns:a16="http://schemas.microsoft.com/office/drawing/2014/main" id="{7A61B894-E932-4DA0-BDB3-76B385E20BD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86663932"/>
                  </p:ext>
                </p:extLst>
              </p:nvPr>
            </p:nvGraphicFramePr>
            <p:xfrm>
              <a:off x="1069975" y="2120900"/>
              <a:ext cx="10058400" cy="40111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95791">
                      <a:extLst>
                        <a:ext uri="{9D8B030D-6E8A-4147-A177-3AD203B41FA5}">
                          <a16:colId xmlns:a16="http://schemas.microsoft.com/office/drawing/2014/main" val="2550981261"/>
                        </a:ext>
                      </a:extLst>
                    </a:gridCol>
                    <a:gridCol w="3525847">
                      <a:extLst>
                        <a:ext uri="{9D8B030D-6E8A-4147-A177-3AD203B41FA5}">
                          <a16:colId xmlns:a16="http://schemas.microsoft.com/office/drawing/2014/main" val="3687877015"/>
                        </a:ext>
                      </a:extLst>
                    </a:gridCol>
                    <a:gridCol w="2436762">
                      <a:extLst>
                        <a:ext uri="{9D8B030D-6E8A-4147-A177-3AD203B41FA5}">
                          <a16:colId xmlns:a16="http://schemas.microsoft.com/office/drawing/2014/main" val="38908059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kern="1200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Arial" charset="0"/>
                            </a:rPr>
                            <a:t>Fonksiyon prototipi</a:t>
                          </a:r>
                          <a:endParaRPr kumimoji="0" lang="en-US" sz="1800" b="1" i="0" u="none" strike="noStrike" kern="1200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Arial" charset="0"/>
                          </a:endParaRPr>
                        </a:p>
                      </a:txBody>
                      <a:tcPr marL="90000" marR="90000" marT="46805" marB="4680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Açıklama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Örnek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524042869"/>
                      </a:ext>
                    </a:extLst>
                  </a:tr>
                  <a:tr h="39625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101538" r="-69775" b="-84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sqrt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(900.0)=30.0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683761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214754" r="-69775" b="-8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exp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(1.0)=2.718282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697317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314754" r="-6977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(2.718282)=1.0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591482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log10(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414754" r="-6977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log10(1.0)=0.0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9040528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marT="45725" marB="45725" anchor="ctr" horzOverflow="overflow">
                        <a:blipFill>
                          <a:blip r:embed="rId2"/>
                          <a:stretch>
                            <a:fillRect l="-116235" t="-514754" r="-69775" b="-5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fabs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(-5.0)=5.0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321196904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büyük en küçük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(-9.8)=-9.0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ceil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(9.2)=10.0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34878265"/>
                      </a:ext>
                    </a:extLst>
                  </a:tr>
                  <a:tr h="69495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 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(</a:t>
                          </a:r>
                          <a:r>
                            <a:rPr kumimoji="0" lang="tr-TR" sz="18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double</a:t>
                          </a: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);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x’i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 kendisinden küçük en büyük sayıya yuvarlar.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(-9.8)=-10.0 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floor</a:t>
                          </a:r>
                          <a:r>
                            <a:rPr kumimoji="0" lang="tr-T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cs typeface="Arial" charset="0"/>
                            </a:rPr>
                            <a:t>(9.2)=9.0</a:t>
                          </a: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3635093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tr-T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onsolas" panose="020B0609020204030204" pitchFamily="49" charset="0"/>
                              <a:cs typeface="Arial" charset="0"/>
                            </a:rPr>
                            <a:t>...</a:t>
                          </a:r>
                          <a:endParaRPr kumimoji="0" lang="en-US" sz="1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onsolas" panose="020B0609020204030204" pitchFamily="49" charset="0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+mn-lt"/>
                            <a:cs typeface="Arial" charset="0"/>
                          </a:endParaRPr>
                        </a:p>
                      </a:txBody>
                      <a:tcPr marT="45725" marB="45725" anchor="ctr" horzOverflow="overflow"/>
                    </a:tc>
                    <a:extLst>
                      <a:ext uri="{0D108BD9-81ED-4DB2-BD59-A6C34878D82A}">
                        <a16:rowId xmlns:a16="http://schemas.microsoft.com/office/drawing/2014/main" val="12919739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7437438" y="2193925"/>
            <a:ext cx="4754562" cy="39782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3660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10F74FAD-C3EC-4084-A4A7-C919ABB6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cmath</a:t>
            </a:r>
            <a:br>
              <a:rPr lang="tr-TR" dirty="0"/>
            </a:br>
            <a:r>
              <a:rPr lang="tr-TR" dirty="0" err="1"/>
              <a:t>sqrt</a:t>
            </a:r>
            <a:r>
              <a:rPr lang="tr-TR" dirty="0"/>
              <a:t> Fonksiyonu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DBDF55A-0E41-4263-A769-FB8779C58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cmath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0000FF"/>
                </a:solidFill>
                <a:latin typeface="Consolas" panose="020B0609020204030204" pitchFamily="49" charset="0"/>
              </a:rPr>
              <a:t>int </a:t>
            </a:r>
            <a:r>
              <a:rPr lang="tr-TR" sz="18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kenar1,kenar2,kenar3;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alan,kenarlarToplamininYarisi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"Üçgenin Kenarlarını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cin &gt;&gt; kenar1 &gt;&gt; kenar2 &gt;&gt; kenar3;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800" dirty="0">
                <a:latin typeface="Consolas" panose="020B0609020204030204" pitchFamily="49" charset="0"/>
              </a:rPr>
              <a:t> ((kenar1+kenar2 &lt;= kenar3) ||</a:t>
            </a:r>
            <a:br>
              <a:rPr lang="tr-TR" sz="1800" dirty="0">
                <a:latin typeface="Consolas" panose="020B0609020204030204" pitchFamily="49" charset="0"/>
              </a:rPr>
            </a:br>
            <a:r>
              <a:rPr lang="tr-TR" sz="1800" dirty="0">
                <a:latin typeface="Consolas" panose="020B0609020204030204" pitchFamily="49" charset="0"/>
              </a:rPr>
              <a:t>       (kenar2+kenar3 &lt;= kenar1) ||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(kenar1+kenar3 &lt;= kenar2)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</a:t>
            </a:r>
            <a:r>
              <a:rPr lang="tr-TR" sz="1800" dirty="0" err="1">
                <a:latin typeface="Consolas" panose="020B0609020204030204" pitchFamily="49" charset="0"/>
              </a:rPr>
              <a:t>printf</a:t>
            </a:r>
            <a:r>
              <a:rPr lang="tr-TR" sz="1800" dirty="0">
                <a:latin typeface="Consolas" panose="020B0609020204030204" pitchFamily="49" charset="0"/>
              </a:rPr>
              <a:t>("Böyle bir üçgen olamaz.\n");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=(kenar1+kenar2+kenar3)/2.0;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alan=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sqrt</a:t>
            </a:r>
            <a:r>
              <a:rPr lang="tr-TR" sz="1800" dirty="0">
                <a:latin typeface="Consolas" panose="020B0609020204030204" pitchFamily="49" charset="0"/>
              </a:rPr>
              <a:t>( </a:t>
            </a:r>
            <a:r>
              <a:rPr lang="tr-TR" sz="1800" dirty="0" err="1">
                <a:latin typeface="Consolas" panose="020B0609020204030204" pitchFamily="49" charset="0"/>
              </a:rPr>
              <a:t>kenarlarToplamininYarisi</a:t>
            </a:r>
            <a:r>
              <a:rPr lang="tr-TR" sz="1800" dirty="0">
                <a:latin typeface="Consolas" panose="020B0609020204030204" pitchFamily="49" charset="0"/>
              </a:rPr>
              <a:t>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(kenarlarToplamininYarisi-kenar1)*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(kenarlarToplamininYarisi-kenar2)*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          (kenarlarToplamininYarisi-kenar3)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	    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</a:t>
            </a:r>
            <a:r>
              <a:rPr lang="tr-TR" sz="1800" dirty="0" err="1">
                <a:latin typeface="Consolas" panose="020B0609020204030204" pitchFamily="49" charset="0"/>
              </a:rPr>
              <a:t>Ucgenin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alani</a:t>
            </a:r>
            <a:r>
              <a:rPr lang="tr-TR" sz="1800" dirty="0">
                <a:latin typeface="Consolas" panose="020B0609020204030204" pitchFamily="49" charset="0"/>
              </a:rPr>
              <a:t>: " &lt;&lt; alan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1026DA6E-69A3-4F45-946A-69BF23D7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3200" dirty="0"/>
              <a:t>Kenarları verilen bir üçgenin alanı yandaki formülle hesaplanır.</a:t>
            </a:r>
          </a:p>
        </p:txBody>
      </p:sp>
    </p:spTree>
    <p:extLst>
      <p:ext uri="{BB962C8B-B14F-4D97-AF65-F5344CB8AC3E}">
        <p14:creationId xmlns:p14="http://schemas.microsoft.com/office/powerpoint/2010/main" val="234648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dirty="0"/>
              <a:t>Bu kütüphane içerisinde;</a:t>
            </a:r>
          </a:p>
          <a:p>
            <a:r>
              <a:rPr lang="tr-TR" sz="3200" b="1" u="sng" dirty="0"/>
              <a:t>tür dönüşümleri</a:t>
            </a:r>
            <a:r>
              <a:rPr lang="tr-TR" sz="3200" dirty="0"/>
              <a:t>, (</a:t>
            </a:r>
            <a:r>
              <a:rPr lang="tr-TR" sz="3200" dirty="0" err="1"/>
              <a:t>atoi</a:t>
            </a:r>
            <a:r>
              <a:rPr lang="tr-TR" sz="3200" dirty="0"/>
              <a:t>, </a:t>
            </a:r>
            <a:r>
              <a:rPr lang="tr-TR" sz="3200" dirty="0" err="1"/>
              <a:t>itoa</a:t>
            </a:r>
            <a:r>
              <a:rPr lang="tr-TR" sz="3200" dirty="0"/>
              <a:t>, </a:t>
            </a:r>
            <a:r>
              <a:rPr lang="tr-TR" sz="3200" dirty="0" err="1"/>
              <a:t>atof</a:t>
            </a:r>
            <a:r>
              <a:rPr lang="tr-TR" sz="3200" dirty="0"/>
              <a:t>, </a:t>
            </a:r>
            <a:r>
              <a:rPr lang="tr-TR" sz="3200" dirty="0" err="1"/>
              <a:t>strtod</a:t>
            </a:r>
            <a:r>
              <a:rPr lang="tr-TR" sz="3200" dirty="0"/>
              <a:t>, …)</a:t>
            </a:r>
          </a:p>
          <a:p>
            <a:r>
              <a:rPr lang="tr-TR" sz="3200" u="sng" dirty="0"/>
              <a:t>hafıza yerleştirmeleri</a:t>
            </a:r>
            <a:r>
              <a:rPr lang="tr-TR" sz="3200" dirty="0"/>
              <a:t>, (</a:t>
            </a:r>
            <a:r>
              <a:rPr lang="tr-TR" sz="3200" dirty="0" err="1"/>
              <a:t>malloc</a:t>
            </a:r>
            <a:r>
              <a:rPr lang="tr-TR" sz="3200" dirty="0"/>
              <a:t>, </a:t>
            </a:r>
            <a:r>
              <a:rPr lang="tr-TR" sz="3200" dirty="0" err="1"/>
              <a:t>free</a:t>
            </a:r>
            <a:r>
              <a:rPr lang="tr-TR" sz="3200" dirty="0"/>
              <a:t>…) </a:t>
            </a:r>
          </a:p>
          <a:p>
            <a:r>
              <a:rPr lang="tr-TR" sz="3200" b="1" u="sng" dirty="0"/>
              <a:t>rastgele sayı üretme fonksiyonları ile</a:t>
            </a:r>
            <a:r>
              <a:rPr lang="tr-TR" sz="3200" b="1" dirty="0"/>
              <a:t>  </a:t>
            </a:r>
            <a:r>
              <a:rPr lang="tr-TR" sz="3200" dirty="0"/>
              <a:t>(</a:t>
            </a:r>
            <a:r>
              <a:rPr lang="tr-TR" sz="3200" dirty="0" err="1">
                <a:highlight>
                  <a:srgbClr val="FFFF00"/>
                </a:highlight>
              </a:rPr>
              <a:t>rand</a:t>
            </a:r>
            <a:r>
              <a:rPr lang="tr-TR" sz="3200" dirty="0"/>
              <a:t>, </a:t>
            </a:r>
            <a:r>
              <a:rPr lang="tr-TR" sz="3200" dirty="0" err="1">
                <a:highlight>
                  <a:srgbClr val="FFFF00"/>
                </a:highlight>
              </a:rPr>
              <a:t>srand</a:t>
            </a:r>
            <a:r>
              <a:rPr lang="tr-TR" sz="3200" dirty="0"/>
              <a:t>, …)</a:t>
            </a:r>
          </a:p>
          <a:p>
            <a:r>
              <a:rPr lang="tr-TR" sz="3200" b="1" u="sng" dirty="0"/>
              <a:t>yardımcı fonksiyonlar </a:t>
            </a:r>
            <a:r>
              <a:rPr lang="tr-TR" sz="3200" dirty="0"/>
              <a:t>bulunur.</a:t>
            </a:r>
          </a:p>
          <a:p>
            <a:pPr marL="0" indent="0">
              <a:buNone/>
            </a:pPr>
            <a:r>
              <a:rPr lang="tr-TR" sz="3200" dirty="0"/>
              <a:t>Birkaçı üzerinde durulacaktır.</a:t>
            </a:r>
          </a:p>
        </p:txBody>
      </p:sp>
    </p:spTree>
    <p:extLst>
      <p:ext uri="{BB962C8B-B14F-4D97-AF65-F5344CB8AC3E}">
        <p14:creationId xmlns:p14="http://schemas.microsoft.com/office/powerpoint/2010/main" val="2234555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tr-TR" sz="3200" dirty="0"/>
              <a:t>0 ile RAND_MAX arasında </a:t>
            </a:r>
            <a:r>
              <a:rPr lang="tr-TR" sz="3200" b="1" dirty="0">
                <a:solidFill>
                  <a:srgbClr val="0070C0"/>
                </a:solidFill>
              </a:rPr>
              <a:t>rastgele</a:t>
            </a:r>
            <a:r>
              <a:rPr lang="tr-TR" sz="3200" b="1" dirty="0"/>
              <a:t> (</a:t>
            </a:r>
            <a:r>
              <a:rPr lang="tr-TR" sz="3200" b="1" dirty="0" err="1">
                <a:solidFill>
                  <a:srgbClr val="FF0000"/>
                </a:solidFill>
              </a:rPr>
              <a:t>random</a:t>
            </a:r>
            <a:r>
              <a:rPr lang="tr-TR" sz="3200" b="1" dirty="0"/>
              <a:t>)</a:t>
            </a:r>
            <a:r>
              <a:rPr lang="tr-TR" sz="3200" dirty="0"/>
              <a:t> bir sayı üretir. Bu sabit </a:t>
            </a:r>
            <a:r>
              <a:rPr lang="tr-TR" sz="3200" dirty="0" err="1"/>
              <a:t>stdlib.h</a:t>
            </a:r>
            <a:r>
              <a:rPr lang="tr-TR" sz="3200" dirty="0"/>
              <a:t> başlık dosyasında tanımlıdır.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#define RAND_MAX 0x7fff   //32767</a:t>
            </a:r>
          </a:p>
          <a:p>
            <a:pPr marL="0" indent="0">
              <a:buNone/>
            </a:pPr>
            <a:r>
              <a:rPr lang="tr-TR" sz="3200" dirty="0"/>
              <a:t>Rastgele seçilecek sayıyı, </a:t>
            </a:r>
            <a:r>
              <a:rPr lang="tr-TR" sz="3200" u="sng" dirty="0">
                <a:highlight>
                  <a:srgbClr val="FFFF00"/>
                </a:highlight>
              </a:rPr>
              <a:t>belli bir başlangıç değeri üzerinde</a:t>
            </a:r>
            <a:r>
              <a:rPr lang="tr-TR" sz="3200" dirty="0"/>
              <a:t>, bir dizi aritmetik operasyon gerçekleştirerek üretir. </a:t>
            </a:r>
            <a:r>
              <a:rPr lang="tr-TR" altLang="tr-TR" sz="3200" dirty="0"/>
              <a:t>İstenen aralıklarda değer üretmesi için </a:t>
            </a:r>
            <a:r>
              <a:rPr lang="tr-TR" altLang="tr-TR" sz="3200" dirty="0" err="1"/>
              <a:t>mod</a:t>
            </a:r>
            <a:r>
              <a:rPr lang="tr-TR" altLang="tr-TR" sz="3200" dirty="0"/>
              <a:t> (</a:t>
            </a:r>
            <a:r>
              <a:rPr lang="tr-TR" altLang="tr-TR" sz="3200" i="1" dirty="0"/>
              <a:t>%</a:t>
            </a:r>
            <a:r>
              <a:rPr lang="tr-TR" altLang="tr-TR" sz="3200" dirty="0"/>
              <a:t>) işlemi kullanılır.</a:t>
            </a:r>
          </a:p>
          <a:p>
            <a:pPr marL="0" indent="0">
              <a:buNone/>
            </a:pPr>
            <a:r>
              <a:rPr lang="tr-TR" sz="3200" dirty="0"/>
              <a:t>Örneğin, </a:t>
            </a:r>
            <a:r>
              <a:rPr lang="tr-TR" sz="3200" b="1" dirty="0">
                <a:solidFill>
                  <a:srgbClr val="00B050"/>
                </a:solidFill>
              </a:rPr>
              <a:t>1</a:t>
            </a:r>
            <a:r>
              <a:rPr lang="tr-TR" sz="3200" b="1" dirty="0"/>
              <a:t> ila 6 </a:t>
            </a:r>
            <a:r>
              <a:rPr lang="tr-TR" sz="3200" dirty="0"/>
              <a:t>arasında rastgele bir sayı elde etmek için aşağıdaki  kod yazılır;</a:t>
            </a:r>
          </a:p>
          <a:p>
            <a:pPr marL="0" indent="0">
              <a:buNone/>
            </a:pPr>
            <a:r>
              <a:rPr lang="tr-TR" sz="3200" b="1" dirty="0" err="1">
                <a:latin typeface="Consolas" panose="020B0609020204030204" pitchFamily="49" charset="0"/>
              </a:rPr>
              <a:t>int</a:t>
            </a:r>
            <a:r>
              <a:rPr lang="tr-TR" sz="3200" b="1" dirty="0">
                <a:latin typeface="Consolas" panose="020B0609020204030204" pitchFamily="49" charset="0"/>
              </a:rPr>
              <a:t> rasgele;</a:t>
            </a:r>
          </a:p>
          <a:p>
            <a:pPr marL="0" indent="0">
              <a:buNone/>
            </a:pPr>
            <a:r>
              <a:rPr lang="tr-TR" sz="3200" b="1" dirty="0">
                <a:latin typeface="Consolas" panose="020B0609020204030204" pitchFamily="49" charset="0"/>
              </a:rPr>
              <a:t>rasgele=</a:t>
            </a:r>
            <a:r>
              <a:rPr lang="tr-TR" sz="3200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sz="3200" b="1" dirty="0">
                <a:latin typeface="Consolas" panose="020B0609020204030204" pitchFamily="49" charset="0"/>
              </a:rPr>
              <a:t> +</a:t>
            </a:r>
            <a:r>
              <a:rPr lang="tr-TR" sz="3200" b="1" dirty="0" err="1">
                <a:latin typeface="Consolas" panose="020B0609020204030204" pitchFamily="49" charset="0"/>
              </a:rPr>
              <a:t>rand</a:t>
            </a:r>
            <a:r>
              <a:rPr lang="tr-TR" sz="3200" b="1" dirty="0">
                <a:latin typeface="Consolas" panose="020B0609020204030204" pitchFamily="49" charset="0"/>
              </a:rPr>
              <a:t>() % 6;</a:t>
            </a:r>
            <a:endParaRPr lang="tr-TR" sz="3200" b="1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B7FFC4E-9C9A-44DD-AA2C-A7561D1046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</a:t>
            </a:r>
            <a:r>
              <a:rPr lang="tr-TR" sz="1800" b="1" dirty="0" err="1">
                <a:latin typeface="Consolas" panose="020B0609020204030204" pitchFamily="49" charset="0"/>
              </a:rPr>
              <a:t>unsigned</a:t>
            </a:r>
            <a:r>
              <a:rPr lang="tr-TR" sz="1800" b="1" dirty="0">
                <a:latin typeface="Consolas" panose="020B0609020204030204" pitchFamily="49" charset="0"/>
              </a:rPr>
              <a:t> </a:t>
            </a:r>
            <a:r>
              <a:rPr lang="tr-TR" sz="1800" b="1" dirty="0" err="1">
                <a:latin typeface="Consolas" panose="020B0609020204030204" pitchFamily="49" charset="0"/>
              </a:rPr>
              <a:t>int</a:t>
            </a:r>
            <a:r>
              <a:rPr lang="tr-TR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 belli bir başlangıç değerinden itibaren bir dizi matematiksel işlem sonucu rastgele bir değer üretir. Fakat </a:t>
            </a:r>
            <a:r>
              <a:rPr lang="tr-TR" sz="1800" u="sng" dirty="0">
                <a:highlight>
                  <a:srgbClr val="FFFF00"/>
                </a:highlight>
              </a:rPr>
              <a:t>programın her çalışmasında aynı başlangıç değerini kullanır.</a:t>
            </a:r>
            <a:r>
              <a:rPr lang="tr-TR" sz="1800" dirty="0"/>
              <a:t> Dolayısı ile programın her çalışmasında aynı değerler ortaya çıkar.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srand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fonksiyonu, </a:t>
            </a:r>
            <a:r>
              <a:rPr lang="tr-TR" sz="1800" dirty="0" err="1">
                <a:latin typeface="Consolas" panose="020B0609020204030204" pitchFamily="49" charset="0"/>
              </a:rPr>
              <a:t>rand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  <a:r>
              <a:rPr lang="tr-TR" sz="1800" dirty="0"/>
              <a:t>fonksiyonunun başlangıç değerini farklı belirlemek için kullanılır. </a:t>
            </a:r>
          </a:p>
          <a:p>
            <a:pPr marL="0" indent="0">
              <a:buNone/>
            </a:pPr>
            <a:r>
              <a:rPr lang="tr-TR" sz="1800" dirty="0" err="1">
                <a:latin typeface="Consolas" panose="020B0609020204030204" pitchFamily="49" charset="0"/>
              </a:rPr>
              <a:t>unsigned</a:t>
            </a:r>
            <a:r>
              <a:rPr lang="tr-TR" sz="1800" dirty="0"/>
              <a:t> tipte bir değer alır ve rastgele sayı üretecinin bu değerden başlayarak çalışmasını sağlar.</a:t>
            </a:r>
          </a:p>
        </p:txBody>
      </p:sp>
    </p:spTree>
    <p:extLst>
      <p:ext uri="{BB962C8B-B14F-4D97-AF65-F5344CB8AC3E}">
        <p14:creationId xmlns:p14="http://schemas.microsoft.com/office/powerpoint/2010/main" val="1197118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7970B43C-A865-4031-96D8-A957A134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hazır FONKSİYONLAR</a:t>
            </a:r>
            <a:br>
              <a:rPr lang="tr-TR" dirty="0"/>
            </a:br>
            <a:r>
              <a:rPr lang="tr-TR" dirty="0" err="1"/>
              <a:t>cSTDLIB</a:t>
            </a: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7E94B523-71A4-4462-B362-993BF4245A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scanf</a:t>
            </a:r>
            <a:r>
              <a:rPr lang="tr-TR" sz="1800" b="1" dirty="0">
                <a:latin typeface="Consolas" panose="020B0609020204030204" pitchFamily="49" charset="0"/>
              </a:rPr>
              <a:t>("%</a:t>
            </a:r>
            <a:r>
              <a:rPr lang="tr-TR" sz="1800" b="1" dirty="0" err="1">
                <a:latin typeface="Consolas" panose="020B0609020204030204" pitchFamily="49" charset="0"/>
              </a:rPr>
              <a:t>d",&amp;a</a:t>
            </a:r>
            <a:r>
              <a:rPr lang="tr-TR" sz="1800" b="1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 err="1">
                <a:latin typeface="Consolas" panose="020B0609020204030204" pitchFamily="49" charset="0"/>
              </a:rPr>
              <a:t>srand</a:t>
            </a:r>
            <a:r>
              <a:rPr lang="tr-TR" sz="1800" b="1" dirty="0">
                <a:latin typeface="Consolas" panose="020B0609020204030204" pitchFamily="49" charset="0"/>
              </a:rPr>
              <a:t>(a);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b="1" dirty="0">
                <a:latin typeface="Consolas" panose="020B0609020204030204" pitchFamily="49" charset="0"/>
              </a:rPr>
              <a:t>a= 1  +  </a:t>
            </a:r>
            <a:r>
              <a:rPr lang="tr-TR" sz="1800" b="1" dirty="0" err="1">
                <a:latin typeface="Consolas" panose="020B0609020204030204" pitchFamily="49" charset="0"/>
              </a:rPr>
              <a:t>rand</a:t>
            </a:r>
            <a:r>
              <a:rPr lang="tr-TR" sz="1800" b="1" dirty="0">
                <a:latin typeface="Consolas" panose="020B0609020204030204" pitchFamily="49" charset="0"/>
              </a:rPr>
              <a:t>() % 6;</a:t>
            </a:r>
          </a:p>
          <a:p>
            <a:pPr marL="0" indent="0">
              <a:buNone/>
            </a:pPr>
            <a:r>
              <a:rPr lang="tr-TR" sz="1800" dirty="0"/>
              <a:t>Yukarıdaki kod parçasında klavyeden girilen bir değer rastgele sayı üretecinin başlangıç değeri olmaktadır. </a:t>
            </a:r>
          </a:p>
          <a:p>
            <a:pPr marL="0" indent="0">
              <a:buNone/>
            </a:pPr>
            <a:r>
              <a:rPr lang="tr-TR" sz="1800" dirty="0"/>
              <a:t>Her defasında yeni bir rastgele değer elde edilmek istenirse klavyeden sürekli değişik bir değer girilmelidir.</a:t>
            </a:r>
          </a:p>
          <a:p>
            <a:pPr marL="0" indent="0">
              <a:buNone/>
            </a:pPr>
            <a:r>
              <a:rPr lang="tr-TR" sz="1800" dirty="0"/>
              <a:t>Her defasında rastgele değişik bir sayının üretilmesi istenirse sürekli değişen bir değeri </a:t>
            </a:r>
            <a:r>
              <a:rPr lang="tr-TR" sz="1800" dirty="0" err="1"/>
              <a:t>srand</a:t>
            </a:r>
            <a:r>
              <a:rPr lang="tr-TR" sz="1800" dirty="0"/>
              <a:t> ile başlangıç değeri olarak belirlemek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FFF8267A-8970-426E-8E99-66EC320957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sz="2100" dirty="0"/>
              <a:t>Bilgisayarda bulunan ve sürekli değişen değer sistem saatidir. </a:t>
            </a:r>
          </a:p>
          <a:p>
            <a:pPr marL="0" indent="0">
              <a:buNone/>
            </a:pPr>
            <a:r>
              <a:rPr lang="tr-TR" sz="2100" dirty="0"/>
              <a:t>Bunun için &lt;</a:t>
            </a:r>
            <a:r>
              <a:rPr lang="tr-TR" sz="2100" dirty="0" err="1">
                <a:highlight>
                  <a:srgbClr val="FFFF00"/>
                </a:highlight>
              </a:rPr>
              <a:t>ctime</a:t>
            </a:r>
            <a:r>
              <a:rPr lang="tr-TR" sz="2100" dirty="0"/>
              <a:t>&gt; başlığında yer alan  time fonksiyonu kullanılabilir;</a:t>
            </a:r>
          </a:p>
          <a:p>
            <a:pPr marL="0" indent="0">
              <a:buNone/>
            </a:pPr>
            <a:r>
              <a:rPr lang="tr-TR" sz="2100" b="1" dirty="0" err="1"/>
              <a:t>time_t</a:t>
            </a:r>
            <a:r>
              <a:rPr lang="tr-TR" sz="2100" b="1" dirty="0"/>
              <a:t>  time(</a:t>
            </a:r>
            <a:r>
              <a:rPr lang="tr-TR" sz="2100" b="1" dirty="0" err="1"/>
              <a:t>time_t</a:t>
            </a:r>
            <a:r>
              <a:rPr lang="tr-TR" sz="2100" b="1" dirty="0"/>
              <a:t> *);</a:t>
            </a:r>
          </a:p>
          <a:p>
            <a:pPr marL="0" indent="0">
              <a:buNone/>
            </a:pPr>
            <a:r>
              <a:rPr lang="tr-TR" sz="2100" dirty="0"/>
              <a:t>Bu fonksiyon </a:t>
            </a:r>
            <a:r>
              <a:rPr lang="tr-TR" sz="2100" dirty="0" err="1">
                <a:solidFill>
                  <a:srgbClr val="FF0000"/>
                </a:solidFill>
              </a:rPr>
              <a:t>nullptr</a:t>
            </a:r>
            <a:r>
              <a:rPr lang="tr-TR" sz="2100" dirty="0"/>
              <a:t>  parametresi  ile çalıştırıldığında 01.01.1970 ten günümüze kadar olan zamanın, saniye cinsinden değerini geri döndürür.</a:t>
            </a:r>
            <a:r>
              <a:rPr lang="tr-TR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959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cstdlib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ctime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    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//3-6- 9-12-15-18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b="1" dirty="0">
                <a:latin typeface="Consolas" panose="020B0609020204030204" pitchFamily="49" charset="0"/>
              </a:rPr>
              <a:t>x=1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%6</a:t>
            </a:r>
            <a:r>
              <a:rPr lang="tr-TR" sz="2400" dirty="0">
                <a:latin typeface="Consolas" panose="020B0609020204030204" pitchFamily="49" charset="0"/>
              </a:rPr>
              <a:t>;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//4-7-10-13-16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x;          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//5-8-11-14-17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nn-NO" sz="3600" dirty="0"/>
              <a:t>1-6 arasında 5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2745507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8C182E82-1FD9-447A-924C-C4651CB4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D9D79DB-38CC-4BE7-8831-633606BA6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cstdlib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ctime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 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x,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srand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(time(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nullptr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));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Her program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koşmasında farklı rastgele sayı üretmek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için bu talimat (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statement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yazılmıştır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tr-TR" sz="2400" dirty="0">
                <a:latin typeface="Consolas" panose="020B0609020204030204" pitchFamily="49" charset="0"/>
              </a:rPr>
              <a:t>( i=1 ; i&lt;=5 ; i++ 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b="1" dirty="0">
                <a:latin typeface="Consolas" panose="020B0609020204030204" pitchFamily="49" charset="0"/>
              </a:rPr>
              <a:t>x=</a:t>
            </a:r>
            <a:r>
              <a:rPr lang="tr-TR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tr-TR" sz="2400" b="1" dirty="0">
                <a:latin typeface="Consolas" panose="020B0609020204030204" pitchFamily="49" charset="0"/>
              </a:rPr>
              <a:t> + </a:t>
            </a:r>
            <a:r>
              <a:rPr lang="tr-TR" sz="2400" b="1" dirty="0" err="1">
                <a:latin typeface="Consolas" panose="020B0609020204030204" pitchFamily="49" charset="0"/>
              </a:rPr>
              <a:t>rand</a:t>
            </a:r>
            <a:r>
              <a:rPr lang="tr-TR" sz="2400" b="1" dirty="0">
                <a:latin typeface="Consolas" panose="020B0609020204030204" pitchFamily="49" charset="0"/>
              </a:rPr>
              <a:t>() % 99;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x;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D134A946-D76C-4379-A0CB-E704BCDB64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nn-NO" sz="3600" b="1" dirty="0">
                <a:solidFill>
                  <a:srgbClr val="FF0000"/>
                </a:solidFill>
              </a:rPr>
              <a:t>1</a:t>
            </a:r>
            <a:r>
              <a:rPr lang="nn-NO" sz="3600" dirty="0"/>
              <a:t>-</a:t>
            </a:r>
            <a:r>
              <a:rPr lang="tr-TR" sz="3600" dirty="0"/>
              <a:t>99</a:t>
            </a:r>
            <a:r>
              <a:rPr lang="nn-NO" sz="3600" dirty="0"/>
              <a:t> arasında </a:t>
            </a:r>
            <a:r>
              <a:rPr lang="tr-TR" sz="3600" dirty="0"/>
              <a:t>5</a:t>
            </a:r>
            <a:r>
              <a:rPr lang="nn-NO" sz="3600" dirty="0"/>
              <a:t> tane </a:t>
            </a:r>
            <a:r>
              <a:rPr lang="nn-NO" sz="3600" dirty="0">
                <a:highlight>
                  <a:srgbClr val="FFFF00"/>
                </a:highlight>
              </a:rPr>
              <a:t>rastgele</a:t>
            </a:r>
            <a:r>
              <a:rPr lang="nn-NO" sz="3600" dirty="0"/>
              <a:t> say</a:t>
            </a:r>
            <a:r>
              <a:rPr lang="tr-TR" sz="3600" dirty="0"/>
              <a:t>ı</a:t>
            </a:r>
            <a:r>
              <a:rPr lang="nn-NO" sz="3600" dirty="0"/>
              <a:t> üreten program</a:t>
            </a:r>
            <a:r>
              <a:rPr lang="tr-TR" sz="3600" dirty="0"/>
              <a:t>;</a:t>
            </a:r>
          </a:p>
          <a:p>
            <a:r>
              <a:rPr lang="nn-NO" sz="3600" b="1" dirty="0">
                <a:latin typeface="Consolas" panose="020B0609020204030204" pitchFamily="49" charset="0"/>
              </a:rPr>
              <a:t>6, 1, 4, 1, 5,</a:t>
            </a:r>
          </a:p>
          <a:p>
            <a:r>
              <a:rPr lang="nn-NO" sz="3600" dirty="0"/>
              <a:t>Çıktıda görüldüğü gibi çıkan bir sayı tekrar çıkabilir. </a:t>
            </a:r>
          </a:p>
          <a:p>
            <a:r>
              <a:rPr lang="nn-NO" sz="3600" dirty="0"/>
              <a:t>Eğer programdaki srand satırı silinirse programın her defasında aynı sayı serisini ürettiği görülecektir.</a:t>
            </a:r>
          </a:p>
          <a:p>
            <a:endParaRPr lang="nn-NO" sz="3600" dirty="0"/>
          </a:p>
        </p:txBody>
      </p:sp>
    </p:spTree>
    <p:extLst>
      <p:ext uri="{BB962C8B-B14F-4D97-AF65-F5344CB8AC3E}">
        <p14:creationId xmlns:p14="http://schemas.microsoft.com/office/powerpoint/2010/main" val="1859806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Kullanıcı tanımlı fonksiyonlar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(USER DEFINED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Bu bölüme kadar üzerinde durulan fonksiyonlar C dilinde hazır olarak kullanılan hazır fonksiyonlardır. </a:t>
            </a:r>
          </a:p>
          <a:p>
            <a:pPr marL="0" indent="0">
              <a:buNone/>
            </a:pPr>
            <a:r>
              <a:rPr lang="tr-TR" dirty="0"/>
              <a:t>Hazır fonksiyonlar artık uluslararası standart hale gelmiştir.</a:t>
            </a:r>
          </a:p>
          <a:p>
            <a:pPr marL="0" indent="0" algn="ctr">
              <a:buNone/>
            </a:pPr>
            <a:r>
              <a:rPr lang="tr-TR" b="1" i="1" dirty="0"/>
              <a:t>Bunların dışında programcılar </a:t>
            </a:r>
            <a:r>
              <a:rPr lang="tr-TR" b="1" i="1" dirty="0">
                <a:highlight>
                  <a:srgbClr val="FFFF00"/>
                </a:highlight>
              </a:rPr>
              <a:t>kendi fonksiyonlarını oluşturarak kodlarını daha kullanışlı hale getirirler. </a:t>
            </a:r>
          </a:p>
          <a:p>
            <a:pPr marL="0" indent="0" algn="ctr">
              <a:buNone/>
            </a:pPr>
            <a:r>
              <a:rPr lang="tr-TR" dirty="0"/>
              <a:t>Bu tür fonksiyonlara </a:t>
            </a:r>
            <a:r>
              <a:rPr lang="tr-TR" b="1" dirty="0">
                <a:solidFill>
                  <a:srgbClr val="0070C0"/>
                </a:solidFill>
              </a:rPr>
              <a:t>kullanıcı tanımlı fonksiyonlar </a:t>
            </a:r>
            <a:r>
              <a:rPr lang="tr-TR" dirty="0"/>
              <a:t>(</a:t>
            </a:r>
            <a:r>
              <a:rPr lang="tr-TR" b="1" dirty="0" err="1"/>
              <a:t>user</a:t>
            </a:r>
            <a:r>
              <a:rPr lang="tr-TR" b="1" dirty="0"/>
              <a:t> </a:t>
            </a:r>
            <a:r>
              <a:rPr lang="tr-TR" b="1" dirty="0" err="1"/>
              <a:t>defined</a:t>
            </a:r>
            <a:r>
              <a:rPr lang="tr-TR" b="1" dirty="0"/>
              <a:t> </a:t>
            </a:r>
            <a:r>
              <a:rPr lang="tr-TR" b="1" dirty="0" err="1"/>
              <a:t>functions</a:t>
            </a:r>
            <a:r>
              <a:rPr lang="tr-TR" dirty="0"/>
              <a:t>) denilir.</a:t>
            </a:r>
          </a:p>
          <a:p>
            <a:pPr marL="0" indent="0" algn="ctr">
              <a:buNone/>
            </a:pPr>
            <a:r>
              <a:rPr lang="tr-TR" b="1" i="1" dirty="0"/>
              <a:t>Programın herhangi bir özel görevini gerçekleştirmek için kendi işlevlerini oluşturması kullanıcı tanımlı fonksiyonlarla olur.</a:t>
            </a:r>
            <a:r>
              <a:rPr lang="tr-TR" dirty="0"/>
              <a:t> </a:t>
            </a:r>
          </a:p>
          <a:p>
            <a:pPr marL="0" indent="0" algn="ctr">
              <a:buNone/>
            </a:pPr>
            <a:r>
              <a:rPr lang="tr-TR" dirty="0">
                <a:hlinkClick r:id="rId2" action="ppaction://hlinksldjump"/>
              </a:rPr>
              <a:t>Fonksiyon neydi?</a:t>
            </a:r>
            <a:endParaRPr lang="tr-TR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D3A5D02C-7A73-4E48-B771-B4AFB08BFB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Kullanıcı tanımlı fonksiyonu oluşturmak ve kullanmak için bu 3 unsuru bilmemiz gerekir;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Bildirimi (Prototip Tanımlama):</a:t>
            </a:r>
            <a:br>
              <a:rPr lang="tr-TR" b="1" dirty="0"/>
            </a:br>
            <a:r>
              <a:rPr lang="tr-TR" dirty="0"/>
              <a:t>Bir fonksiyonu çalıştıran programa veya fonksiyona, çağıran program adı verilir. Çağıran program kullanılacak herhangi bir fonksiyonu bilmeli. Bunun için programda  fonksiyon </a:t>
            </a:r>
            <a:r>
              <a:rPr lang="tr-TR" dirty="0">
                <a:solidFill>
                  <a:srgbClr val="0070C0"/>
                </a:solidFill>
              </a:rPr>
              <a:t>bildirimi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declaration</a:t>
            </a:r>
            <a:r>
              <a:rPr lang="tr-TR" dirty="0"/>
              <a:t>) yapılmalı veya prototipi tanımlanmalıdır.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Tanımı (Başlık ve Gövde Tanımlama):</a:t>
            </a:r>
            <a:br>
              <a:rPr lang="tr-TR" b="1" dirty="0">
                <a:solidFill>
                  <a:srgbClr val="FF0000"/>
                </a:solidFill>
              </a:rPr>
            </a:br>
            <a:r>
              <a:rPr lang="tr-TR" dirty="0"/>
              <a:t>Fonksiyon tanımı, bir fonksiyonun tüm olarak tanımlanmasından ve kodundan oluşur. Bu tanımlama, fonksiyonun ne yaptığını ve bunun için giriş çıkışlarının neler olduğunu söyler. İki kısımdan oluşur; </a:t>
            </a:r>
            <a:br>
              <a:rPr lang="tr-TR" dirty="0"/>
            </a:br>
            <a:r>
              <a:rPr lang="tr-TR" dirty="0"/>
              <a:t>Başlık: Fonksiyonun bildiriminin detaylı halidir.</a:t>
            </a:r>
            <a:br>
              <a:rPr lang="tr-TR" dirty="0"/>
            </a:br>
            <a:r>
              <a:rPr lang="tr-TR" dirty="0"/>
              <a:t>Gövde: { } bloğu arasında yazılan her şeydir. 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>
                <a:solidFill>
                  <a:srgbClr val="FF0000"/>
                </a:solidFill>
              </a:rPr>
              <a:t>Fonksiyon Çağırma:</a:t>
            </a:r>
            <a:r>
              <a:rPr lang="tr-TR" dirty="0">
                <a:solidFill>
                  <a:srgbClr val="FF0000"/>
                </a:solidFill>
              </a:rPr>
              <a:t>  </a:t>
            </a:r>
            <a:br>
              <a:rPr lang="tr-TR" dirty="0">
                <a:solidFill>
                  <a:srgbClr val="FF0000"/>
                </a:solidFill>
              </a:rPr>
            </a:br>
            <a:r>
              <a:rPr lang="tr-TR" dirty="0"/>
              <a:t>Fonksiyonun çalıştırmak için fonksiyonun adını ve ardından parantez içindeki argüman listesini yazmanız yeterlidir. </a:t>
            </a:r>
          </a:p>
        </p:txBody>
      </p:sp>
    </p:spTree>
    <p:extLst>
      <p:ext uri="{BB962C8B-B14F-4D97-AF65-F5344CB8AC3E}">
        <p14:creationId xmlns:p14="http://schemas.microsoft.com/office/powerpoint/2010/main" val="1923325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/>
              <a:t>Fonksiyon BİLDİRİMİ (DECLARATION)</a:t>
            </a:r>
            <a:br>
              <a:rPr lang="tr-TR" sz="4000" dirty="0"/>
            </a:br>
            <a:r>
              <a:rPr lang="tr-TR" sz="4000" dirty="0"/>
              <a:t>YADA PROTOTİP TANIMLAMA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  <a:r>
              <a:rPr lang="tr-TR" sz="1400" dirty="0"/>
              <a:t>Bazı işlevler, herhangi bir değer döndürmeden istenen işlemleri gerçekleştirir. Bu durumda dönüş tipi </a:t>
            </a:r>
            <a:r>
              <a:rPr lang="tr-TR" sz="1400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400" dirty="0"/>
              <a:t> anahtar sözcüğüdür.  Hiçbir değer döndürmeyen (dönüş değeri </a:t>
            </a:r>
            <a:r>
              <a:rPr lang="tr-TR" sz="1400" dirty="0" err="1"/>
              <a:t>void</a:t>
            </a:r>
            <a:r>
              <a:rPr lang="tr-TR" sz="1400" dirty="0"/>
              <a:t> olarak tanımlan) fonksiyonlar </a:t>
            </a:r>
            <a:r>
              <a:rPr lang="tr-TR" sz="1400" b="1" dirty="0">
                <a:solidFill>
                  <a:srgbClr val="0070C0"/>
                </a:solidFill>
              </a:rPr>
              <a:t>yordam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procedure</a:t>
            </a:r>
            <a:r>
              <a:rPr lang="tr-TR" sz="1400" dirty="0"/>
              <a:t>) yada </a:t>
            </a:r>
            <a:r>
              <a:rPr lang="tr-TR" sz="1400" b="1" dirty="0">
                <a:solidFill>
                  <a:srgbClr val="0070C0"/>
                </a:solidFill>
              </a:rPr>
              <a:t>alt rutin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subroutine</a:t>
            </a:r>
            <a:r>
              <a:rPr lang="tr-TR" sz="1400" dirty="0"/>
              <a:t>) olarak adlandırılır.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Bir fonksiyon </a:t>
            </a:r>
            <a:r>
              <a:rPr lang="tr-TR" sz="1400" u="sng" dirty="0"/>
              <a:t>çağrıldığı anda </a:t>
            </a:r>
            <a:r>
              <a:rPr lang="tr-TR" sz="1400" u="sng" dirty="0">
                <a:solidFill>
                  <a:srgbClr val="FF0000"/>
                </a:solidFill>
              </a:rPr>
              <a:t>parametre</a:t>
            </a:r>
            <a:r>
              <a:rPr lang="tr-TR" sz="1400" u="sng" dirty="0"/>
              <a:t> olarak bir değer </a:t>
            </a:r>
            <a:r>
              <a:rPr lang="tr-TR" sz="1400" dirty="0"/>
              <a:t>iletirsiniz. Bu değere </a:t>
            </a:r>
            <a:r>
              <a:rPr lang="tr-TR" sz="1400" b="1" dirty="0"/>
              <a:t>gerçek parametre </a:t>
            </a:r>
            <a:r>
              <a:rPr lang="tr-TR" sz="1400" dirty="0"/>
              <a:t>yada </a:t>
            </a:r>
            <a:r>
              <a:rPr lang="tr-TR" sz="1400" b="1" dirty="0">
                <a:highlight>
                  <a:srgbClr val="FFFF00"/>
                </a:highlight>
              </a:rPr>
              <a:t>argüman</a:t>
            </a:r>
            <a:r>
              <a:rPr lang="tr-TR" sz="1400" dirty="0"/>
              <a:t> adı verilir. Parametre listesi, bir işlevin parametrelerinin türünü, sırasını ve sayısını belirtir. Parametreler isteğe bağlıdır; yani bir fonksiyon hiçbir parametre içermeyebilir. </a:t>
            </a:r>
          </a:p>
          <a:p>
            <a:pPr marL="0" indent="0">
              <a:buNone/>
            </a:pPr>
            <a:r>
              <a:rPr lang="tr-TR" sz="1400" dirty="0"/>
              <a:t>Örnekte yapılan bildirim topla fonksiyonunun </a:t>
            </a:r>
            <a:r>
              <a:rPr lang="tr-TR" sz="1400" dirty="0">
                <a:solidFill>
                  <a:srgbClr val="0070C0"/>
                </a:solidFill>
              </a:rPr>
              <a:t>prototipi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 olarak adlandırılır. </a:t>
            </a:r>
          </a:p>
          <a:p>
            <a:pPr marL="0" indent="0">
              <a:buNone/>
            </a:pPr>
            <a:r>
              <a:rPr lang="tr-TR" sz="1400" dirty="0"/>
              <a:t>Bu bildirim yapıldığında böyle bir fonksiyon olduğu derleyiciye iletilmiş olur. </a:t>
            </a:r>
          </a:p>
          <a:p>
            <a:pPr marL="0" indent="0" algn="ctr">
              <a:buNone/>
            </a:pPr>
            <a:r>
              <a:rPr lang="tr-TR" sz="1400" i="1" u="sng" dirty="0">
                <a:highlight>
                  <a:srgbClr val="FFFF00"/>
                </a:highlight>
              </a:rPr>
              <a:t>BU BİLDİRİMDEN SONRA</a:t>
            </a:r>
            <a:r>
              <a:rPr lang="tr-TR" sz="1400" i="1" dirty="0">
                <a:highlight>
                  <a:srgbClr val="FFFF00"/>
                </a:highlight>
              </a:rPr>
              <a:t> topla FONKSİYONU HER YERDE ÇAĞRILABİLİR.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31" name="Akış Çizelgesi: Bağlayıcı 30">
            <a:extLst>
              <a:ext uri="{FF2B5EF4-FFF2-40B4-BE49-F238E27FC236}">
                <a16:creationId xmlns:a16="http://schemas.microsoft.com/office/drawing/2014/main" id="{B560CBD7-97C8-4FED-AFAE-3EFF45129678}"/>
              </a:ext>
            </a:extLst>
          </p:cNvPr>
          <p:cNvSpPr/>
          <p:nvPr/>
        </p:nvSpPr>
        <p:spPr>
          <a:xfrm>
            <a:off x="11026245" y="3357000"/>
            <a:ext cx="147363" cy="144000"/>
          </a:xfrm>
          <a:prstGeom prst="flowChartConnector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400" dirty="0">
              <a:solidFill>
                <a:schemeClr val="bg1"/>
              </a:solidFill>
              <a:latin typeface="Outfit" pitchFamily="2" charset="0"/>
            </a:endParaRPr>
          </a:p>
        </p:txBody>
      </p:sp>
      <p:sp>
        <p:nvSpPr>
          <p:cNvPr id="32" name="Metin kutusu 31">
            <a:extLst>
              <a:ext uri="{FF2B5EF4-FFF2-40B4-BE49-F238E27FC236}">
                <a16:creationId xmlns:a16="http://schemas.microsoft.com/office/drawing/2014/main" id="{63409EC0-D6D8-4B45-91EB-11CC477ABC76}"/>
              </a:ext>
            </a:extLst>
          </p:cNvPr>
          <p:cNvSpPr txBox="1"/>
          <p:nvPr/>
        </p:nvSpPr>
        <p:spPr>
          <a:xfrm>
            <a:off x="6180479" y="3259723"/>
            <a:ext cx="52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topla(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pOperand1, </a:t>
            </a:r>
            <a:r>
              <a:rPr lang="tr-TR" sz="1600" dirty="0" err="1">
                <a:solidFill>
                  <a:srgbClr val="0000FF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tr-TR" sz="1600" dirty="0">
                <a:latin typeface="JetBrains Mono" panose="02000009000000000000" pitchFamily="49" charset="0"/>
                <a:cs typeface="JetBrains Mono" panose="02000009000000000000" pitchFamily="49" charset="0"/>
              </a:rPr>
              <a:t> pOperand2);</a:t>
            </a:r>
          </a:p>
        </p:txBody>
      </p:sp>
      <p:cxnSp>
        <p:nvCxnSpPr>
          <p:cNvPr id="33" name="Düz Bağlayıcı 32">
            <a:extLst>
              <a:ext uri="{FF2B5EF4-FFF2-40B4-BE49-F238E27FC236}">
                <a16:creationId xmlns:a16="http://schemas.microsoft.com/office/drawing/2014/main" id="{D0DEB898-5C76-4C72-AEC4-65962B3CA3DD}"/>
              </a:ext>
            </a:extLst>
          </p:cNvPr>
          <p:cNvCxnSpPr>
            <a:cxnSpLocks/>
          </p:cNvCxnSpPr>
          <p:nvPr/>
        </p:nvCxnSpPr>
        <p:spPr>
          <a:xfrm>
            <a:off x="6296304" y="3259723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D90C63C3-739D-49B9-9B1F-BF6CF14F8690}"/>
              </a:ext>
            </a:extLst>
          </p:cNvPr>
          <p:cNvCxnSpPr/>
          <p:nvPr/>
        </p:nvCxnSpPr>
        <p:spPr>
          <a:xfrm flipV="1">
            <a:off x="6453467" y="2972386"/>
            <a:ext cx="0" cy="2873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Metin kutusu 34">
            <a:extLst>
              <a:ext uri="{FF2B5EF4-FFF2-40B4-BE49-F238E27FC236}">
                <a16:creationId xmlns:a16="http://schemas.microsoft.com/office/drawing/2014/main" id="{E3C4E442-9F98-4099-9630-8E835828F841}"/>
              </a:ext>
            </a:extLst>
          </p:cNvPr>
          <p:cNvSpPr txBox="1"/>
          <p:nvPr/>
        </p:nvSpPr>
        <p:spPr>
          <a:xfrm>
            <a:off x="6002061" y="2690218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dirty="0">
                <a:latin typeface="Outfit" pitchFamily="2" charset="0"/>
              </a:rPr>
              <a:t>Dönüş Tipi</a:t>
            </a:r>
          </a:p>
        </p:txBody>
      </p:sp>
      <p:cxnSp>
        <p:nvCxnSpPr>
          <p:cNvPr id="36" name="Düz Bağlayıcı 35">
            <a:extLst>
              <a:ext uri="{FF2B5EF4-FFF2-40B4-BE49-F238E27FC236}">
                <a16:creationId xmlns:a16="http://schemas.microsoft.com/office/drawing/2014/main" id="{F50F80D1-8EC8-47A6-914A-B367FEF0FF90}"/>
              </a:ext>
            </a:extLst>
          </p:cNvPr>
          <p:cNvCxnSpPr>
            <a:cxnSpLocks/>
          </p:cNvCxnSpPr>
          <p:nvPr/>
        </p:nvCxnSpPr>
        <p:spPr>
          <a:xfrm>
            <a:off x="6786841" y="3260516"/>
            <a:ext cx="614363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Düz Ok Bağlayıcısı 36">
            <a:extLst>
              <a:ext uri="{FF2B5EF4-FFF2-40B4-BE49-F238E27FC236}">
                <a16:creationId xmlns:a16="http://schemas.microsoft.com/office/drawing/2014/main" id="{BD67B0ED-DA86-4E8D-A5BF-39AB5465662B}"/>
              </a:ext>
            </a:extLst>
          </p:cNvPr>
          <p:cNvCxnSpPr>
            <a:cxnSpLocks/>
            <a:endCxn id="38" idx="2"/>
          </p:cNvCxnSpPr>
          <p:nvPr/>
        </p:nvCxnSpPr>
        <p:spPr>
          <a:xfrm flipV="1">
            <a:off x="7094022" y="2505551"/>
            <a:ext cx="5366" cy="7541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Metin kutusu 37">
            <a:extLst>
              <a:ext uri="{FF2B5EF4-FFF2-40B4-BE49-F238E27FC236}">
                <a16:creationId xmlns:a16="http://schemas.microsoft.com/office/drawing/2014/main" id="{54BC5B80-ACEE-4E73-A76A-BD053305C21F}"/>
              </a:ext>
            </a:extLst>
          </p:cNvPr>
          <p:cNvSpPr txBox="1"/>
          <p:nvPr/>
        </p:nvSpPr>
        <p:spPr>
          <a:xfrm>
            <a:off x="6416348" y="2228552"/>
            <a:ext cx="136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Fonksiyon Kimliği</a:t>
            </a:r>
          </a:p>
        </p:txBody>
      </p:sp>
      <p:cxnSp>
        <p:nvCxnSpPr>
          <p:cNvPr id="39" name="Düz Bağlayıcı 38">
            <a:extLst>
              <a:ext uri="{FF2B5EF4-FFF2-40B4-BE49-F238E27FC236}">
                <a16:creationId xmlns:a16="http://schemas.microsoft.com/office/drawing/2014/main" id="{897CCCB9-6E53-4E29-8551-80102F9B9646}"/>
              </a:ext>
            </a:extLst>
          </p:cNvPr>
          <p:cNvCxnSpPr>
            <a:cxnSpLocks/>
          </p:cNvCxnSpPr>
          <p:nvPr/>
        </p:nvCxnSpPr>
        <p:spPr>
          <a:xfrm>
            <a:off x="7490133" y="3259723"/>
            <a:ext cx="33848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Düz Ok Bağlayıcısı 39">
            <a:extLst>
              <a:ext uri="{FF2B5EF4-FFF2-40B4-BE49-F238E27FC236}">
                <a16:creationId xmlns:a16="http://schemas.microsoft.com/office/drawing/2014/main" id="{D11CE548-11CC-4807-BCA8-C0F849031088}"/>
              </a:ext>
            </a:extLst>
          </p:cNvPr>
          <p:cNvCxnSpPr>
            <a:cxnSpLocks/>
          </p:cNvCxnSpPr>
          <p:nvPr/>
        </p:nvCxnSpPr>
        <p:spPr>
          <a:xfrm flipV="1">
            <a:off x="9070459" y="2967217"/>
            <a:ext cx="0" cy="29250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Metin kutusu 40">
            <a:extLst>
              <a:ext uri="{FF2B5EF4-FFF2-40B4-BE49-F238E27FC236}">
                <a16:creationId xmlns:a16="http://schemas.microsoft.com/office/drawing/2014/main" id="{7A019484-1A0A-49C7-9FE0-467104C0AFD8}"/>
              </a:ext>
            </a:extLst>
          </p:cNvPr>
          <p:cNvSpPr txBox="1"/>
          <p:nvPr/>
        </p:nvSpPr>
        <p:spPr>
          <a:xfrm>
            <a:off x="8373794" y="2676657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 Listesi</a:t>
            </a:r>
          </a:p>
        </p:txBody>
      </p:sp>
      <p:cxnSp>
        <p:nvCxnSpPr>
          <p:cNvPr id="42" name="Düz Bağlayıcı 41">
            <a:extLst>
              <a:ext uri="{FF2B5EF4-FFF2-40B4-BE49-F238E27FC236}">
                <a16:creationId xmlns:a16="http://schemas.microsoft.com/office/drawing/2014/main" id="{C2058C6B-3A38-406F-9684-42FA08E1357F}"/>
              </a:ext>
            </a:extLst>
          </p:cNvPr>
          <p:cNvCxnSpPr>
            <a:cxnSpLocks/>
          </p:cNvCxnSpPr>
          <p:nvPr/>
        </p:nvCxnSpPr>
        <p:spPr>
          <a:xfrm>
            <a:off x="7502487" y="3587761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Düz Ok Bağlayıcısı 42">
            <a:extLst>
              <a:ext uri="{FF2B5EF4-FFF2-40B4-BE49-F238E27FC236}">
                <a16:creationId xmlns:a16="http://schemas.microsoft.com/office/drawing/2014/main" id="{63C8A7B8-9BB7-42E3-A791-C8056978AD8F}"/>
              </a:ext>
            </a:extLst>
          </p:cNvPr>
          <p:cNvCxnSpPr>
            <a:cxnSpLocks/>
          </p:cNvCxnSpPr>
          <p:nvPr/>
        </p:nvCxnSpPr>
        <p:spPr>
          <a:xfrm>
            <a:off x="7680286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Metin kutusu 45">
            <a:extLst>
              <a:ext uri="{FF2B5EF4-FFF2-40B4-BE49-F238E27FC236}">
                <a16:creationId xmlns:a16="http://schemas.microsoft.com/office/drawing/2014/main" id="{86E952F1-E21A-428E-A71F-BBC8CBC3ADE9}"/>
              </a:ext>
            </a:extLst>
          </p:cNvPr>
          <p:cNvSpPr txBox="1"/>
          <p:nvPr/>
        </p:nvSpPr>
        <p:spPr>
          <a:xfrm>
            <a:off x="7212050" y="3771516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47" name="Düz Bağlayıcı 46">
            <a:extLst>
              <a:ext uri="{FF2B5EF4-FFF2-40B4-BE49-F238E27FC236}">
                <a16:creationId xmlns:a16="http://schemas.microsoft.com/office/drawing/2014/main" id="{5B75EFE4-F9AD-440F-9142-D413765AEA7B}"/>
              </a:ext>
            </a:extLst>
          </p:cNvPr>
          <p:cNvCxnSpPr>
            <a:cxnSpLocks/>
          </p:cNvCxnSpPr>
          <p:nvPr/>
        </p:nvCxnSpPr>
        <p:spPr>
          <a:xfrm>
            <a:off x="7974679" y="3582107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>
            <a:extLst>
              <a:ext uri="{FF2B5EF4-FFF2-40B4-BE49-F238E27FC236}">
                <a16:creationId xmlns:a16="http://schemas.microsoft.com/office/drawing/2014/main" id="{EE39598F-B178-4BFA-8965-9152FB5CD7A1}"/>
              </a:ext>
            </a:extLst>
          </p:cNvPr>
          <p:cNvCxnSpPr>
            <a:cxnSpLocks/>
            <a:endCxn id="49" idx="0"/>
          </p:cNvCxnSpPr>
          <p:nvPr/>
        </p:nvCxnSpPr>
        <p:spPr>
          <a:xfrm>
            <a:off x="8576713" y="3589673"/>
            <a:ext cx="1763" cy="479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Metin kutusu 48">
            <a:extLst>
              <a:ext uri="{FF2B5EF4-FFF2-40B4-BE49-F238E27FC236}">
                <a16:creationId xmlns:a16="http://schemas.microsoft.com/office/drawing/2014/main" id="{FA311E46-97BB-44E7-BA08-69FABB374FEF}"/>
              </a:ext>
            </a:extLst>
          </p:cNvPr>
          <p:cNvSpPr txBox="1"/>
          <p:nvPr/>
        </p:nvSpPr>
        <p:spPr>
          <a:xfrm>
            <a:off x="8110239" y="4069555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  <p:cxnSp>
        <p:nvCxnSpPr>
          <p:cNvPr id="50" name="Düz Ok Bağlayıcısı 49">
            <a:extLst>
              <a:ext uri="{FF2B5EF4-FFF2-40B4-BE49-F238E27FC236}">
                <a16:creationId xmlns:a16="http://schemas.microsoft.com/office/drawing/2014/main" id="{038E6545-6571-4CDA-9237-54DDA5C6CDF2}"/>
              </a:ext>
            </a:extLst>
          </p:cNvPr>
          <p:cNvCxnSpPr>
            <a:cxnSpLocks/>
          </p:cNvCxnSpPr>
          <p:nvPr/>
        </p:nvCxnSpPr>
        <p:spPr>
          <a:xfrm flipH="1">
            <a:off x="9118940" y="3583853"/>
            <a:ext cx="22373" cy="14438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0884899D-CEBE-411D-8912-D6FEAEE3C930}"/>
              </a:ext>
            </a:extLst>
          </p:cNvPr>
          <p:cNvSpPr txBox="1"/>
          <p:nvPr/>
        </p:nvSpPr>
        <p:spPr>
          <a:xfrm>
            <a:off x="8573736" y="5027736"/>
            <a:ext cx="1029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 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ayracı virgül</a:t>
            </a: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9E308972-BC2E-4B02-B4DD-D1D178BA6944}"/>
              </a:ext>
            </a:extLst>
          </p:cNvPr>
          <p:cNvSpPr txBox="1"/>
          <p:nvPr/>
        </p:nvSpPr>
        <p:spPr>
          <a:xfrm>
            <a:off x="9668002" y="5115788"/>
            <a:ext cx="1454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Bildirim;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Noktalı Virgül (;) </a:t>
            </a:r>
            <a:br>
              <a:rPr lang="tr-TR" sz="1200" dirty="0">
                <a:solidFill>
                  <a:srgbClr val="C00000"/>
                </a:solidFill>
                <a:latin typeface="Outfit" pitchFamily="2" charset="0"/>
              </a:rPr>
            </a:br>
            <a:r>
              <a:rPr lang="tr-TR" sz="1200" dirty="0">
                <a:solidFill>
                  <a:srgbClr val="C00000"/>
                </a:solidFill>
                <a:latin typeface="Outfit" pitchFamily="2" charset="0"/>
              </a:rPr>
              <a:t>ile biter</a:t>
            </a:r>
          </a:p>
        </p:txBody>
      </p:sp>
      <p:cxnSp>
        <p:nvCxnSpPr>
          <p:cNvPr id="59" name="Bağlayıcı: Dirsek 58">
            <a:extLst>
              <a:ext uri="{FF2B5EF4-FFF2-40B4-BE49-F238E27FC236}">
                <a16:creationId xmlns:a16="http://schemas.microsoft.com/office/drawing/2014/main" id="{960E6A10-BDC4-43E3-8A8D-F77B81B83022}"/>
              </a:ext>
            </a:extLst>
          </p:cNvPr>
          <p:cNvCxnSpPr>
            <a:cxnSpLocks/>
            <a:stCxn id="31" idx="6"/>
            <a:endCxn id="58" idx="3"/>
          </p:cNvCxnSpPr>
          <p:nvPr/>
        </p:nvCxnSpPr>
        <p:spPr>
          <a:xfrm flipH="1">
            <a:off x="11122152" y="3429000"/>
            <a:ext cx="51456" cy="2009954"/>
          </a:xfrm>
          <a:prstGeom prst="bentConnector3">
            <a:avLst>
              <a:gd name="adj1" fmla="val -4442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Düz Bağlayıcı 59">
            <a:extLst>
              <a:ext uri="{FF2B5EF4-FFF2-40B4-BE49-F238E27FC236}">
                <a16:creationId xmlns:a16="http://schemas.microsoft.com/office/drawing/2014/main" id="{390D8B40-66F5-42D5-981A-C551D5EB689D}"/>
              </a:ext>
            </a:extLst>
          </p:cNvPr>
          <p:cNvCxnSpPr>
            <a:cxnSpLocks/>
          </p:cNvCxnSpPr>
          <p:nvPr/>
        </p:nvCxnSpPr>
        <p:spPr>
          <a:xfrm>
            <a:off x="9330817" y="3578977"/>
            <a:ext cx="3429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Düz Ok Bağlayıcısı 60">
            <a:extLst>
              <a:ext uri="{FF2B5EF4-FFF2-40B4-BE49-F238E27FC236}">
                <a16:creationId xmlns:a16="http://schemas.microsoft.com/office/drawing/2014/main" id="{D46251D0-3DBD-44B5-8672-7004309EA4CC}"/>
              </a:ext>
            </a:extLst>
          </p:cNvPr>
          <p:cNvCxnSpPr>
            <a:cxnSpLocks/>
          </p:cNvCxnSpPr>
          <p:nvPr/>
        </p:nvCxnSpPr>
        <p:spPr>
          <a:xfrm>
            <a:off x="9502267" y="3584269"/>
            <a:ext cx="0" cy="24892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Metin kutusu 79">
            <a:extLst>
              <a:ext uri="{FF2B5EF4-FFF2-40B4-BE49-F238E27FC236}">
                <a16:creationId xmlns:a16="http://schemas.microsoft.com/office/drawing/2014/main" id="{D9CE975F-29BB-42D2-BCB1-E9BF18E97548}"/>
              </a:ext>
            </a:extLst>
          </p:cNvPr>
          <p:cNvSpPr txBox="1"/>
          <p:nvPr/>
        </p:nvSpPr>
        <p:spPr>
          <a:xfrm>
            <a:off x="9128834" y="3808665"/>
            <a:ext cx="936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Tipi</a:t>
            </a:r>
          </a:p>
        </p:txBody>
      </p:sp>
      <p:cxnSp>
        <p:nvCxnSpPr>
          <p:cNvPr id="81" name="Düz Bağlayıcı 80">
            <a:extLst>
              <a:ext uri="{FF2B5EF4-FFF2-40B4-BE49-F238E27FC236}">
                <a16:creationId xmlns:a16="http://schemas.microsoft.com/office/drawing/2014/main" id="{CC2131FD-B4CC-4D8A-B641-09B2161DE3D5}"/>
              </a:ext>
            </a:extLst>
          </p:cNvPr>
          <p:cNvCxnSpPr>
            <a:cxnSpLocks/>
          </p:cNvCxnSpPr>
          <p:nvPr/>
        </p:nvCxnSpPr>
        <p:spPr>
          <a:xfrm>
            <a:off x="9841466" y="3579043"/>
            <a:ext cx="1101002" cy="349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Düz Ok Bağlayıcısı 81">
            <a:extLst>
              <a:ext uri="{FF2B5EF4-FFF2-40B4-BE49-F238E27FC236}">
                <a16:creationId xmlns:a16="http://schemas.microsoft.com/office/drawing/2014/main" id="{07FBF786-4FAB-435E-A10D-38FC97EA338E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0447954" y="3594106"/>
            <a:ext cx="0" cy="4711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21BFF3B9-73E6-4AC3-A2CC-F077078CE20B}"/>
              </a:ext>
            </a:extLst>
          </p:cNvPr>
          <p:cNvSpPr txBox="1"/>
          <p:nvPr/>
        </p:nvSpPr>
        <p:spPr>
          <a:xfrm>
            <a:off x="9979717" y="4065219"/>
            <a:ext cx="9364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dirty="0">
                <a:latin typeface="Outfit" pitchFamily="2" charset="0"/>
              </a:rPr>
              <a:t>Parametre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Kimliği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Şart değil  </a:t>
            </a:r>
            <a:br>
              <a:rPr lang="tr-TR" sz="1200" dirty="0">
                <a:latin typeface="Outfit" pitchFamily="2" charset="0"/>
              </a:rPr>
            </a:br>
            <a:r>
              <a:rPr lang="tr-TR" sz="1200" dirty="0">
                <a:latin typeface="Outfit" pitchFamily="2" charset="0"/>
              </a:rPr>
              <a:t>(</a:t>
            </a:r>
            <a:r>
              <a:rPr lang="tr-TR" sz="1200" dirty="0" err="1">
                <a:solidFill>
                  <a:srgbClr val="C00000"/>
                </a:solidFill>
                <a:latin typeface="Outfit" pitchFamily="2" charset="0"/>
              </a:rPr>
              <a:t>optional</a:t>
            </a:r>
            <a:r>
              <a:rPr lang="tr-TR" sz="1200" dirty="0">
                <a:latin typeface="Outfi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3234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dirty="0"/>
              <a:t>Fonksiyon tanımlama (DEFINITION)</a:t>
            </a:r>
            <a:br>
              <a:rPr lang="tr-TR" sz="4400" dirty="0"/>
            </a:br>
            <a:r>
              <a:rPr lang="tr-TR" sz="4400" dirty="0"/>
              <a:t>başlık (</a:t>
            </a:r>
            <a:r>
              <a:rPr lang="tr-TR" sz="4400" dirty="0" err="1"/>
              <a:t>header</a:t>
            </a:r>
            <a:r>
              <a:rPr lang="tr-TR" sz="4400" dirty="0"/>
              <a:t>) VE gövde (body)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6477117B-F015-428F-B6B4-804FCBEEE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3159" y="2121221"/>
            <a:ext cx="4754880" cy="3977640"/>
          </a:xfrm>
        </p:spPr>
        <p:txBody>
          <a:bodyPr>
            <a:no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Dönüş Tipi</a:t>
            </a:r>
            <a:r>
              <a:rPr lang="tr-TR" sz="1400" dirty="0"/>
              <a:t>:  Bir fonksiyon bir değer döndürebilir. </a:t>
            </a:r>
            <a:r>
              <a:rPr lang="tr-TR" sz="1400" b="1" dirty="0" err="1">
                <a:highlight>
                  <a:srgbClr val="FFFF00"/>
                </a:highlight>
              </a:rPr>
              <a:t>Dönüş_tipi</a:t>
            </a:r>
            <a:r>
              <a:rPr lang="tr-TR" sz="1400" b="1" dirty="0">
                <a:highlight>
                  <a:srgbClr val="FFFF00"/>
                </a:highlight>
              </a:rPr>
              <a:t>, işlevin döndürdüğü değerin veri türüdür.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Adı </a:t>
            </a:r>
            <a:r>
              <a:rPr lang="tr-TR" sz="1400" dirty="0"/>
              <a:t>:  Bu, fonksiyonun gerçek adıdır. </a:t>
            </a:r>
            <a:r>
              <a:rPr lang="tr-TR" sz="1400" dirty="0">
                <a:highlight>
                  <a:srgbClr val="FFFF00"/>
                </a:highlight>
              </a:rPr>
              <a:t>Fonksiyonlarda </a:t>
            </a:r>
            <a:r>
              <a:rPr lang="tr-TR" sz="1400" dirty="0" err="1">
                <a:highlight>
                  <a:srgbClr val="FFFF00"/>
                </a:highlight>
              </a:rPr>
              <a:t>kimliklendirme</a:t>
            </a:r>
            <a:r>
              <a:rPr lang="tr-TR" sz="1400" dirty="0">
                <a:highlight>
                  <a:srgbClr val="FFFF00"/>
                </a:highlight>
              </a:rPr>
              <a:t>, değişken </a:t>
            </a:r>
            <a:r>
              <a:rPr lang="tr-TR" sz="1400" dirty="0" err="1">
                <a:highlight>
                  <a:srgbClr val="FFFF00"/>
                </a:highlight>
              </a:rPr>
              <a:t>kimliklendirmesi</a:t>
            </a:r>
            <a:r>
              <a:rPr lang="tr-TR" sz="1400" dirty="0">
                <a:highlight>
                  <a:srgbClr val="FFFF00"/>
                </a:highlight>
              </a:rPr>
              <a:t> ile aynıdır</a:t>
            </a:r>
            <a:r>
              <a:rPr lang="tr-TR" sz="1400" dirty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Bağımsız Değişken Listesi</a:t>
            </a:r>
            <a:r>
              <a:rPr lang="tr-TR" sz="1400" dirty="0"/>
              <a:t>:  </a:t>
            </a:r>
            <a:r>
              <a:rPr lang="tr-TR" sz="1400" b="1" dirty="0"/>
              <a:t>Bağımsız değişkenler </a:t>
            </a:r>
            <a:r>
              <a:rPr lang="tr-TR" sz="1400" dirty="0">
                <a:highlight>
                  <a:srgbClr val="FFFF00"/>
                </a:highlight>
              </a:rPr>
              <a:t>parametre</a:t>
            </a:r>
            <a:r>
              <a:rPr lang="tr-TR" sz="1400" dirty="0"/>
              <a:t> olarak adlandırılır. Parametre listesi, bir işlevin </a:t>
            </a:r>
            <a:r>
              <a:rPr lang="tr-TR" sz="1400" b="1" u="sng" dirty="0">
                <a:solidFill>
                  <a:srgbClr val="FF0000"/>
                </a:solidFill>
              </a:rPr>
              <a:t>parametrelerinin türünü, sırasını ve sayısını </a:t>
            </a:r>
            <a:r>
              <a:rPr lang="tr-TR" sz="1400" dirty="0"/>
              <a:t>belirtir. Parametreler isteğe bağlıdır; yani bir fonksiyon hiçbir parametre içermeyebilir. </a:t>
            </a:r>
          </a:p>
          <a:p>
            <a:pPr marL="228600" indent="-228600">
              <a:buFont typeface="+mj-lt"/>
              <a:buAutoNum type="arabicPeriod"/>
            </a:pPr>
            <a:r>
              <a:rPr lang="tr-TR" sz="1400" b="1" dirty="0"/>
              <a:t>Fonksiyon Gövdesi</a:t>
            </a:r>
            <a:r>
              <a:rPr lang="tr-TR" sz="1400" dirty="0"/>
              <a:t>: Gövde, fonksiyonun ne yaptığını tanımlayan bir ifadeler koleksiyonu içerir.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çalışması için, gövdesi içinde fazladan bir veya daha fazla </a:t>
            </a:r>
            <a:r>
              <a:rPr lang="tr-TR" sz="1050" dirty="0">
                <a:solidFill>
                  <a:srgbClr val="0070C0"/>
                </a:solidFill>
              </a:rPr>
              <a:t>yerel değişkene </a:t>
            </a:r>
            <a:r>
              <a:rPr lang="tr-TR" sz="1050" dirty="0"/>
              <a:t>(</a:t>
            </a:r>
            <a:r>
              <a:rPr lang="tr-TR" sz="1050" dirty="0" err="1">
                <a:solidFill>
                  <a:srgbClr val="FF0000"/>
                </a:solidFill>
              </a:rPr>
              <a:t>local</a:t>
            </a:r>
            <a:r>
              <a:rPr lang="tr-TR" sz="1050" dirty="0">
                <a:solidFill>
                  <a:srgbClr val="FF0000"/>
                </a:solidFill>
              </a:rPr>
              <a:t> </a:t>
            </a:r>
            <a:r>
              <a:rPr lang="tr-TR" sz="1050" dirty="0" err="1">
                <a:solidFill>
                  <a:srgbClr val="FF0000"/>
                </a:solidFill>
              </a:rPr>
              <a:t>variable</a:t>
            </a:r>
            <a:r>
              <a:rPr lang="tr-TR" sz="1050" dirty="0"/>
              <a:t>) ihtiyaç duyulabilir.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Fonksiyonun </a:t>
            </a:r>
            <a:r>
              <a:rPr lang="tr-TR" sz="1050" dirty="0">
                <a:solidFill>
                  <a:srgbClr val="FF0000"/>
                </a:solidFill>
              </a:rPr>
              <a:t>istenilen sonuca ulaşmak için kullanacağı adımlara</a:t>
            </a:r>
            <a:r>
              <a:rPr lang="tr-TR" sz="1050" dirty="0"/>
              <a:t> karar verilir. (Algoritma) </a:t>
            </a:r>
          </a:p>
          <a:p>
            <a:pPr marL="547370" lvl="1" indent="-273050">
              <a:buFont typeface="+mj-lt"/>
              <a:buAutoNum type="alphaLcPeriod"/>
            </a:pPr>
            <a:r>
              <a:rPr lang="tr-TR" sz="1050" dirty="0"/>
              <a:t>Dönüş tipine uygun olarak bir değer geri döndürülmelidir.</a:t>
            </a:r>
          </a:p>
        </p:txBody>
      </p:sp>
      <p:sp>
        <p:nvSpPr>
          <p:cNvPr id="25" name="Dikdörtgen 24">
            <a:extLst>
              <a:ext uri="{FF2B5EF4-FFF2-40B4-BE49-F238E27FC236}">
                <a16:creationId xmlns:a16="http://schemas.microsoft.com/office/drawing/2014/main" id="{46BB3539-ABCA-4D86-AA6E-99D6B1F647D6}"/>
              </a:ext>
            </a:extLst>
          </p:cNvPr>
          <p:cNvSpPr/>
          <p:nvPr/>
        </p:nvSpPr>
        <p:spPr>
          <a:xfrm rot="19152993">
            <a:off x="2943689" y="2655474"/>
            <a:ext cx="5650458" cy="224676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C++ Dilinde;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Fonksiyon gövdesi (Body) içinde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yeni bir fonksiyon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TANIMLANAMAZ!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Buna main de dahildir.</a:t>
            </a:r>
          </a:p>
        </p:txBody>
      </p:sp>
      <p:grpSp>
        <p:nvGrpSpPr>
          <p:cNvPr id="26" name="Grup 25">
            <a:extLst>
              <a:ext uri="{FF2B5EF4-FFF2-40B4-BE49-F238E27FC236}">
                <a16:creationId xmlns:a16="http://schemas.microsoft.com/office/drawing/2014/main" id="{3F9E6699-AAC9-4888-A852-FB702EA9A477}"/>
              </a:ext>
            </a:extLst>
          </p:cNvPr>
          <p:cNvGrpSpPr/>
          <p:nvPr/>
        </p:nvGrpSpPr>
        <p:grpSpPr>
          <a:xfrm>
            <a:off x="99797" y="2615404"/>
            <a:ext cx="6908251" cy="2504417"/>
            <a:chOff x="1448349" y="2534888"/>
            <a:chExt cx="6908251" cy="2504417"/>
          </a:xfrm>
        </p:grpSpPr>
        <p:sp>
          <p:nvSpPr>
            <p:cNvPr id="27" name="Akış Çizelgesi: Bağlayıcı 26">
              <a:extLst>
                <a:ext uri="{FF2B5EF4-FFF2-40B4-BE49-F238E27FC236}">
                  <a16:creationId xmlns:a16="http://schemas.microsoft.com/office/drawing/2014/main" id="{D8960B9C-1422-4F4A-95FB-AC9D4E63F483}"/>
                </a:ext>
              </a:extLst>
            </p:cNvPr>
            <p:cNvSpPr/>
            <p:nvPr/>
          </p:nvSpPr>
          <p:spPr>
            <a:xfrm>
              <a:off x="7867650" y="3479112"/>
              <a:ext cx="147363" cy="144000"/>
            </a:xfrm>
            <a:prstGeom prst="flowChartConnector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sz="1400" dirty="0">
                <a:solidFill>
                  <a:schemeClr val="bg1"/>
                </a:solidFill>
                <a:latin typeface="Outfit" pitchFamily="2" charset="0"/>
              </a:endParaRP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9B0B0CFD-7D38-46C0-B560-600B90D6CE3F}"/>
                </a:ext>
              </a:extLst>
            </p:cNvPr>
            <p:cNvSpPr txBox="1"/>
            <p:nvPr/>
          </p:nvSpPr>
          <p:spPr>
            <a:xfrm>
              <a:off x="2520955" y="3389145"/>
              <a:ext cx="583564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topla(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pOperand1,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pOperand2)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int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toplam= pOperand1+ pOperand2;</a:t>
              </a:r>
              <a:b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  </a:t>
              </a:r>
              <a:r>
                <a:rPr lang="tr-TR" dirty="0" err="1">
                  <a:solidFill>
                    <a:srgbClr val="0000FF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return</a:t>
              </a:r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toplam;</a:t>
              </a:r>
            </a:p>
            <a:p>
              <a:r>
                <a:rPr lang="tr-TR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</a:p>
          </p:txBody>
        </p:sp>
        <p:cxnSp>
          <p:nvCxnSpPr>
            <p:cNvPr id="29" name="Düz Bağlayıcı 28">
              <a:extLst>
                <a:ext uri="{FF2B5EF4-FFF2-40B4-BE49-F238E27FC236}">
                  <a16:creationId xmlns:a16="http://schemas.microsoft.com/office/drawing/2014/main" id="{06ED91FE-3D10-4CAE-9935-5AB558D4DF21}"/>
                </a:ext>
              </a:extLst>
            </p:cNvPr>
            <p:cNvCxnSpPr>
              <a:cxnSpLocks/>
            </p:cNvCxnSpPr>
            <p:nvPr/>
          </p:nvCxnSpPr>
          <p:spPr>
            <a:xfrm>
              <a:off x="2636780" y="3389145"/>
              <a:ext cx="3429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206D278C-4E76-4065-8D1A-1E2260A9AB69}"/>
                </a:ext>
              </a:extLst>
            </p:cNvPr>
            <p:cNvCxnSpPr/>
            <p:nvPr/>
          </p:nvCxnSpPr>
          <p:spPr>
            <a:xfrm flipV="1">
              <a:off x="2793943" y="3101808"/>
              <a:ext cx="0" cy="2873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Metin kutusu 30">
              <a:extLst>
                <a:ext uri="{FF2B5EF4-FFF2-40B4-BE49-F238E27FC236}">
                  <a16:creationId xmlns:a16="http://schemas.microsoft.com/office/drawing/2014/main" id="{1D521280-3DAF-46DD-B0F9-DD5EA48A46DD}"/>
                </a:ext>
              </a:extLst>
            </p:cNvPr>
            <p:cNvSpPr txBox="1"/>
            <p:nvPr/>
          </p:nvSpPr>
          <p:spPr>
            <a:xfrm>
              <a:off x="2342537" y="2819640"/>
              <a:ext cx="9028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200" dirty="0">
                  <a:latin typeface="Outfit" pitchFamily="2" charset="0"/>
                </a:rPr>
                <a:t>Dönüş Tipi</a:t>
              </a:r>
            </a:p>
          </p:txBody>
        </p:sp>
        <p:cxnSp>
          <p:nvCxnSpPr>
            <p:cNvPr id="32" name="Düz Bağlayıcı 31">
              <a:extLst>
                <a:ext uri="{FF2B5EF4-FFF2-40B4-BE49-F238E27FC236}">
                  <a16:creationId xmlns:a16="http://schemas.microsoft.com/office/drawing/2014/main" id="{7E4626B9-CB90-472F-BA06-F8FDA14BF9EF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17" y="3389145"/>
              <a:ext cx="614363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Düz Ok Bağlayıcısı 32">
              <a:extLst>
                <a:ext uri="{FF2B5EF4-FFF2-40B4-BE49-F238E27FC236}">
                  <a16:creationId xmlns:a16="http://schemas.microsoft.com/office/drawing/2014/main" id="{04558E36-A15C-442A-A4CC-40AACD784B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078" y="2819640"/>
              <a:ext cx="0" cy="56950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Metin kutusu 33">
              <a:extLst>
                <a:ext uri="{FF2B5EF4-FFF2-40B4-BE49-F238E27FC236}">
                  <a16:creationId xmlns:a16="http://schemas.microsoft.com/office/drawing/2014/main" id="{AFBC7EF3-789B-4D54-AB54-2F0E8CB320CD}"/>
                </a:ext>
              </a:extLst>
            </p:cNvPr>
            <p:cNvSpPr txBox="1"/>
            <p:nvPr/>
          </p:nvSpPr>
          <p:spPr>
            <a:xfrm>
              <a:off x="2816785" y="2534888"/>
              <a:ext cx="13624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Fonksiyon Kimliği</a:t>
              </a:r>
            </a:p>
          </p:txBody>
        </p:sp>
        <p:cxnSp>
          <p:nvCxnSpPr>
            <p:cNvPr id="35" name="Düz Bağlayıcı 34">
              <a:extLst>
                <a:ext uri="{FF2B5EF4-FFF2-40B4-BE49-F238E27FC236}">
                  <a16:creationId xmlns:a16="http://schemas.microsoft.com/office/drawing/2014/main" id="{1C4A11DA-EE5C-4938-8921-51D908F28158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88" y="3377135"/>
              <a:ext cx="3772462" cy="1851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868E345B-35A7-404A-97E5-E11134F23F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85585" y="3096639"/>
              <a:ext cx="0" cy="29250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etin kutusu 36">
              <a:extLst>
                <a:ext uri="{FF2B5EF4-FFF2-40B4-BE49-F238E27FC236}">
                  <a16:creationId xmlns:a16="http://schemas.microsoft.com/office/drawing/2014/main" id="{CE1FBC4A-AEAA-476A-87D9-EFEEE2FFD520}"/>
                </a:ext>
              </a:extLst>
            </p:cNvPr>
            <p:cNvSpPr txBox="1"/>
            <p:nvPr/>
          </p:nvSpPr>
          <p:spPr>
            <a:xfrm>
              <a:off x="4519150" y="2658415"/>
              <a:ext cx="23744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Listesi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Parametre kimlikleri zorunludur!</a:t>
              </a:r>
            </a:p>
          </p:txBody>
        </p:sp>
        <p:cxnSp>
          <p:nvCxnSpPr>
            <p:cNvPr id="39" name="Düz Bağlayıcı 38">
              <a:extLst>
                <a:ext uri="{FF2B5EF4-FFF2-40B4-BE49-F238E27FC236}">
                  <a16:creationId xmlns:a16="http://schemas.microsoft.com/office/drawing/2014/main" id="{5572DE11-3156-4DD6-B221-D6F5130E554B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2" y="3460289"/>
              <a:ext cx="0" cy="25197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Düz Ok Bağlayıcısı 39">
              <a:extLst>
                <a:ext uri="{FF2B5EF4-FFF2-40B4-BE49-F238E27FC236}">
                  <a16:creationId xmlns:a16="http://schemas.microsoft.com/office/drawing/2014/main" id="{28D93198-5B1C-4797-A8DB-C154248E2B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4" y="3594100"/>
              <a:ext cx="279936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Metin kutusu 41">
              <a:extLst>
                <a:ext uri="{FF2B5EF4-FFF2-40B4-BE49-F238E27FC236}">
                  <a16:creationId xmlns:a16="http://schemas.microsoft.com/office/drawing/2014/main" id="{901573E0-913F-4753-8DEB-FCF9DA61B1BB}"/>
                </a:ext>
              </a:extLst>
            </p:cNvPr>
            <p:cNvSpPr txBox="1"/>
            <p:nvPr/>
          </p:nvSpPr>
          <p:spPr>
            <a:xfrm rot="16200000">
              <a:off x="1887265" y="3455600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Başlık</a:t>
              </a:r>
            </a:p>
          </p:txBody>
        </p:sp>
        <p:cxnSp>
          <p:nvCxnSpPr>
            <p:cNvPr id="44" name="Düz Bağlayıcı 43">
              <a:extLst>
                <a:ext uri="{FF2B5EF4-FFF2-40B4-BE49-F238E27FC236}">
                  <a16:creationId xmlns:a16="http://schemas.microsoft.com/office/drawing/2014/main" id="{AF59E2E4-8319-4EFB-8871-175574080C36}"/>
                </a:ext>
              </a:extLst>
            </p:cNvPr>
            <p:cNvCxnSpPr>
              <a:cxnSpLocks/>
            </p:cNvCxnSpPr>
            <p:nvPr/>
          </p:nvCxnSpPr>
          <p:spPr>
            <a:xfrm>
              <a:off x="2553753" y="3788644"/>
              <a:ext cx="0" cy="976177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Düz Ok Bağlayıcısı 44">
              <a:extLst>
                <a:ext uri="{FF2B5EF4-FFF2-40B4-BE49-F238E27FC236}">
                  <a16:creationId xmlns:a16="http://schemas.microsoft.com/office/drawing/2014/main" id="{91C958F4-A365-4655-BC21-1E4E022C8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9115" y="4257680"/>
              <a:ext cx="274638" cy="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BE4E1450-1D45-4D5E-BE99-7B475F158A4D}"/>
                </a:ext>
              </a:extLst>
            </p:cNvPr>
            <p:cNvSpPr txBox="1"/>
            <p:nvPr/>
          </p:nvSpPr>
          <p:spPr>
            <a:xfrm>
              <a:off x="6025645" y="4577640"/>
              <a:ext cx="13233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Noktalı Virgül (;) </a:t>
              </a:r>
              <a:b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</a:br>
              <a:r>
                <a:rPr lang="tr-TR" sz="1200" dirty="0">
                  <a:solidFill>
                    <a:srgbClr val="C00000"/>
                  </a:solidFill>
                  <a:latin typeface="Outfit" pitchFamily="2" charset="0"/>
                </a:rPr>
                <a:t>Kullanılmaz</a:t>
              </a: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93AB3637-CF3D-49D5-9B50-8821785CCBE6}"/>
                </a:ext>
              </a:extLst>
            </p:cNvPr>
            <p:cNvSpPr txBox="1"/>
            <p:nvPr/>
          </p:nvSpPr>
          <p:spPr>
            <a:xfrm rot="16200000">
              <a:off x="1491791" y="3861233"/>
              <a:ext cx="7441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Gövde: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Blok ile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başlar </a:t>
              </a:r>
            </a:p>
            <a:p>
              <a:pPr algn="ctr"/>
              <a:r>
                <a:rPr lang="tr-TR" sz="1200" dirty="0">
                  <a:latin typeface="Outfit" pitchFamily="2" charset="0"/>
                </a:rPr>
                <a:t>ve biter!</a:t>
              </a:r>
            </a:p>
          </p:txBody>
        </p:sp>
        <p:cxnSp>
          <p:nvCxnSpPr>
            <p:cNvPr id="48" name="Bağlayıcı: Dirsek 47">
              <a:extLst>
                <a:ext uri="{FF2B5EF4-FFF2-40B4-BE49-F238E27FC236}">
                  <a16:creationId xmlns:a16="http://schemas.microsoft.com/office/drawing/2014/main" id="{3ABEA8DA-EAF3-4E0E-B5CB-18CC508922DB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rot="5400000">
              <a:off x="7052496" y="3919637"/>
              <a:ext cx="1185362" cy="592311"/>
            </a:xfrm>
            <a:prstGeom prst="bentConnector2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97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Fonksiyondan geri dönüş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rgbClr val="FF0000"/>
                </a:solidFill>
              </a:rPr>
              <a:t>RETURN</a:t>
            </a:r>
            <a:r>
              <a:rPr lang="tr-TR" dirty="0">
                <a:solidFill>
                  <a:schemeClr val="tx1"/>
                </a:solidFill>
              </a:rPr>
              <a:t> TALİMATI (</a:t>
            </a:r>
            <a:r>
              <a:rPr lang="tr-TR" dirty="0" err="1">
                <a:solidFill>
                  <a:schemeClr val="tx1"/>
                </a:solidFill>
              </a:rPr>
              <a:t>statement</a:t>
            </a:r>
            <a:r>
              <a:rPr lang="tr-T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18B6BDD-5FD0-46B9-9864-7B9D679DE1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tr-TR" dirty="0"/>
              <a:t>Return ifadesi çoğunlukla fonksiyonundaki son ifade olarak görünür.  Programda akış kontrolünü  çağrıldığı yere geri döndürür (</a:t>
            </a:r>
            <a:r>
              <a:rPr lang="tr-TR" dirty="0" err="1">
                <a:solidFill>
                  <a:srgbClr val="FF0000"/>
                </a:solidFill>
              </a:rPr>
              <a:t>return</a:t>
            </a:r>
            <a:r>
              <a:rPr lang="tr-TR" dirty="0"/>
              <a:t>).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dirty="0">
                <a:highlight>
                  <a:srgbClr val="FFFF00"/>
                </a:highlight>
              </a:rPr>
              <a:t> talimatı (</a:t>
            </a:r>
            <a:r>
              <a:rPr lang="tr-TR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dirty="0">
                <a:highlight>
                  <a:srgbClr val="FFFF00"/>
                </a:highlight>
              </a:rPr>
              <a:t>), bir fonksiyonun yürütülmesini sonlandırır ve kontrolü çağrıldığı fonksiyona geri verir.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Bir fonksiyonun geri döndüreceği dönüş tipi ile onun döndürdüğü ifadenin tipi eşleşmelidir. Bu nedenle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ifadesi aynı zamanda çağıran fonksiyona bir değer döndürebilir.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tr-TR" dirty="0"/>
              <a:t>Programın akışı fonksiyon çağrısının hemen ardından devam eder. Fonksiyonun çağrıldığı yerde,  fonksiyonun döndürdüğü değerin tipi ile eşleşen bir değişkene dönüş değeri atanır.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0D9CF51-A1FC-4E9B-875D-66CFCDF2A5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fonksiyon</a:t>
            </a:r>
            <a:r>
              <a:rPr lang="tr-TR" dirty="0"/>
              <a:t>da </a:t>
            </a:r>
            <a:r>
              <a:rPr lang="en-US" dirty="0" err="1"/>
              <a:t>birden</a:t>
            </a:r>
            <a:r>
              <a:rPr lang="en-US" dirty="0"/>
              <a:t> </a:t>
            </a:r>
            <a:r>
              <a:rPr lang="en-US" dirty="0" err="1"/>
              <a:t>fazla</a:t>
            </a:r>
            <a:r>
              <a:rPr lang="en-US" dirty="0"/>
              <a:t> </a:t>
            </a:r>
            <a:r>
              <a:rPr lang="en-US" dirty="0" err="1"/>
              <a:t>argümanla</a:t>
            </a:r>
            <a:r>
              <a:rPr lang="en-US" dirty="0"/>
              <a:t> </a:t>
            </a:r>
            <a:r>
              <a:rPr lang="tr-TR" dirty="0" err="1"/>
              <a:t>return</a:t>
            </a:r>
            <a:r>
              <a:rPr lang="tr-TR" dirty="0"/>
              <a:t> talimatı </a:t>
            </a:r>
            <a:r>
              <a:rPr lang="en-US" dirty="0" err="1"/>
              <a:t>tanımlanabilir</a:t>
            </a:r>
            <a:r>
              <a:rPr lang="tr-TR" dirty="0"/>
              <a:t>. A</a:t>
            </a:r>
            <a:r>
              <a:rPr lang="en-US" dirty="0" err="1"/>
              <a:t>ncak</a:t>
            </a:r>
            <a:r>
              <a:rPr lang="en-US" dirty="0"/>
              <a:t> </a:t>
            </a:r>
            <a:r>
              <a:rPr lang="tr-TR" dirty="0"/>
              <a:t>bunlardan </a:t>
            </a:r>
            <a:r>
              <a:rPr lang="en-US" dirty="0" err="1">
                <a:highlight>
                  <a:srgbClr val="FFFF00"/>
                </a:highlight>
              </a:rPr>
              <a:t>yalnızca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 err="1">
                <a:highlight>
                  <a:srgbClr val="FFFF00"/>
                </a:highlight>
              </a:rPr>
              <a:t>bir</a:t>
            </a:r>
            <a:r>
              <a:rPr lang="tr-TR" dirty="0">
                <a:highlight>
                  <a:srgbClr val="FFFF00"/>
                </a:highlight>
              </a:rPr>
              <a:t>i icra edilir</a:t>
            </a:r>
            <a:r>
              <a:rPr lang="en-US" dirty="0"/>
              <a:t>.</a:t>
            </a:r>
            <a:r>
              <a:rPr lang="tr-TR" dirty="0"/>
              <a:t> Yani ilk çalıştırılan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dirty="0"/>
              <a:t> talimatında fonksiyondan çıkılır.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tr-TR" dirty="0">
                <a:latin typeface="Consolas" panose="020B0609020204030204" pitchFamily="49" charset="0"/>
              </a:rPr>
              <a:t>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:</a:t>
            </a:r>
            <a:r>
              <a:rPr lang="en-US" dirty="0">
                <a:latin typeface="Consolas" panose="020B0609020204030204" pitchFamily="49" charset="0"/>
              </a:rPr>
              <a:t>";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if (</a:t>
            </a:r>
            <a:r>
              <a:rPr lang="tr-TR" dirty="0">
                <a:latin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</a:rPr>
              <a:t>a</a:t>
            </a:r>
            <a:r>
              <a:rPr lang="tr-TR" dirty="0" err="1">
                <a:latin typeface="Consolas" panose="020B0609020204030204" pitchFamily="49" charset="0"/>
              </a:rPr>
              <a:t>yi</a:t>
            </a:r>
            <a:r>
              <a:rPr lang="tr-TR" dirty="0">
                <a:latin typeface="Consolas" panose="020B0609020204030204" pitchFamily="49" charset="0"/>
              </a:rPr>
              <a:t>&gt;0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else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 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7" name="Bağlayıcı: Dirsek 6">
            <a:extLst>
              <a:ext uri="{FF2B5EF4-FFF2-40B4-BE49-F238E27FC236}">
                <a16:creationId xmlns:a16="http://schemas.microsoft.com/office/drawing/2014/main" id="{128D91F7-7384-4B91-8BD1-823F20B5E724}"/>
              </a:ext>
            </a:extLst>
          </p:cNvPr>
          <p:cNvCxnSpPr>
            <a:cxnSpLocks/>
            <a:stCxn id="8" idx="6"/>
          </p:cNvCxnSpPr>
          <p:nvPr/>
        </p:nvCxnSpPr>
        <p:spPr>
          <a:xfrm flipH="1">
            <a:off x="6550818" y="4674066"/>
            <a:ext cx="1478892" cy="674222"/>
          </a:xfrm>
          <a:prstGeom prst="bentConnector3">
            <a:avLst>
              <a:gd name="adj1" fmla="val -154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209C2D5-8FA0-421F-8491-2B2329B98437}"/>
              </a:ext>
            </a:extLst>
          </p:cNvPr>
          <p:cNvSpPr/>
          <p:nvPr/>
        </p:nvSpPr>
        <p:spPr>
          <a:xfrm>
            <a:off x="7946398" y="4633039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9" name="Bağlayıcı: Dirsek 8">
            <a:extLst>
              <a:ext uri="{FF2B5EF4-FFF2-40B4-BE49-F238E27FC236}">
                <a16:creationId xmlns:a16="http://schemas.microsoft.com/office/drawing/2014/main" id="{7FBDD9CE-9E23-4AD6-BCC8-E0AB28EF59C3}"/>
              </a:ext>
            </a:extLst>
          </p:cNvPr>
          <p:cNvCxnSpPr>
            <a:cxnSpLocks/>
            <a:stCxn id="10" idx="2"/>
          </p:cNvCxnSpPr>
          <p:nvPr/>
        </p:nvCxnSpPr>
        <p:spPr>
          <a:xfrm rot="10800000" flipV="1">
            <a:off x="6550819" y="5119904"/>
            <a:ext cx="402598" cy="228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1EF1B14-E69E-44D9-BD6C-6C30E120017E}"/>
              </a:ext>
            </a:extLst>
          </p:cNvPr>
          <p:cNvSpPr/>
          <p:nvPr/>
        </p:nvSpPr>
        <p:spPr>
          <a:xfrm>
            <a:off x="6953417" y="5078878"/>
            <a:ext cx="83312" cy="8205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319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337105A7-3FBE-4822-ACA7-B61A26BBA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 ÇAĞIRMA (CALL/INVOKE)</a:t>
            </a:r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508D5261-48D1-45AB-AB4A-9EFB59EC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err="1">
                <a:latin typeface="Consolas" panose="020B0609020204030204" pitchFamily="49" charset="0"/>
              </a:rPr>
              <a:t>,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(declaration)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bildirimde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döndüren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ve int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titpinde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farklı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parametre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alan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derleyiciye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bildirildi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;  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ÇAĞRI ORTAMI: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içinde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çağrılacak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ama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kullanılmıyor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(2,3)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onksiyonuna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argüman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olarak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giriyor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döndürdüğü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(1,2)+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(3,4);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kez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çağrılıyor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He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r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çağrıdaki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geri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dönüş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değeri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geçici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yerde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saklanıp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toplamı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sonuc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değişkenine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atanıyor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sonuc</a:t>
            </a:r>
            <a:r>
              <a:rPr lang="en-US" sz="1200" dirty="0">
                <a:latin typeface="Consolas" panose="020B0609020204030204" pitchFamily="49" charset="0"/>
              </a:rPr>
              <a:t>=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(1,2)</a:t>
            </a:r>
            <a:r>
              <a:rPr lang="en-US" sz="1200" dirty="0">
                <a:latin typeface="Consolas" panose="020B0609020204030204" pitchFamily="49" charset="0"/>
              </a:rPr>
              <a:t>,3)+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(4,5);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bir fonksiyon parametre olarak bir başka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          fonksiyonu çağırabilir.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: %d"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 err="1">
                <a:latin typeface="Consolas" panose="020B0609020204030204" pitchFamily="49" charset="0"/>
              </a:rPr>
              <a:t>sonuç</a:t>
            </a:r>
            <a:r>
              <a:rPr lang="tr-TR" sz="1200" dirty="0">
                <a:latin typeface="Consolas" panose="020B0609020204030204" pitchFamily="49" charset="0"/>
              </a:rPr>
              <a:t> &lt;&lt;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Kullanıcı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tanımlı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topla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burada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tanımlanıyor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(definition):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Başlık+Gövde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pOperand1,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pOperand2) //</a:t>
            </a:r>
            <a:r>
              <a:rPr lang="en-US" sz="1200" dirty="0" err="1">
                <a:latin typeface="Consolas" panose="020B0609020204030204" pitchFamily="49" charset="0"/>
              </a:rPr>
              <a:t>Fonksiyon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başlığı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{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başlangıcı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toplam</a:t>
            </a:r>
            <a:r>
              <a:rPr lang="en-US" sz="1200" dirty="0">
                <a:latin typeface="Consolas" panose="020B0609020204030204" pitchFamily="49" charset="0"/>
              </a:rPr>
              <a:t>=pOperand1+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   return pOperand1+ pOperand2;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Fonksiyon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bloğu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bitişi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İçerik Yer Tutucusu 11">
            <a:extLst>
              <a:ext uri="{FF2B5EF4-FFF2-40B4-BE49-F238E27FC236}">
                <a16:creationId xmlns:a16="http://schemas.microsoft.com/office/drawing/2014/main" id="{8E1B19E7-B11C-4A3B-B632-205F04868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highlight>
                  <a:srgbClr val="FFFF00"/>
                </a:highlight>
              </a:rPr>
              <a:t>Tanımlanmış bir fonksiyon,</a:t>
            </a:r>
            <a:br>
              <a:rPr lang="tr-TR" sz="1400" b="1" dirty="0">
                <a:highlight>
                  <a:srgbClr val="FFFF00"/>
                </a:highlight>
              </a:rPr>
            </a:b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prototipine</a:t>
            </a:r>
            <a:r>
              <a:rPr lang="tr-TR" sz="1400" b="1" dirty="0">
                <a:highlight>
                  <a:srgbClr val="FFFF00"/>
                </a:highlight>
              </a:rPr>
              <a:t> bağlı olarak herhangi bir </a:t>
            </a:r>
            <a:r>
              <a:rPr lang="tr-TR" sz="1400" b="1" dirty="0">
                <a:solidFill>
                  <a:srgbClr val="0070C0"/>
                </a:solidFill>
                <a:highlight>
                  <a:srgbClr val="FFFF00"/>
                </a:highlight>
              </a:rPr>
              <a:t>talimat</a:t>
            </a:r>
            <a:r>
              <a:rPr lang="tr-TR" sz="1400" b="1" dirty="0">
                <a:highlight>
                  <a:srgbClr val="FFFF00"/>
                </a:highlight>
              </a:rPr>
              <a:t> (</a:t>
            </a:r>
            <a:r>
              <a:rPr lang="tr-TR" sz="1400" b="1" dirty="0" err="1">
                <a:solidFill>
                  <a:srgbClr val="FF0000"/>
                </a:solidFill>
                <a:highlight>
                  <a:srgbClr val="FFFF00"/>
                </a:highlight>
              </a:rPr>
              <a:t>statement</a:t>
            </a:r>
            <a:r>
              <a:rPr lang="tr-TR" sz="1400" b="1" dirty="0">
                <a:highlight>
                  <a:srgbClr val="FFFF00"/>
                </a:highlight>
              </a:rPr>
              <a:t>) içine kullanılarak çağrılır.</a:t>
            </a:r>
            <a:r>
              <a:rPr lang="tr-TR" sz="1400" b="1" dirty="0"/>
              <a:t> Bu işleme </a:t>
            </a:r>
            <a:r>
              <a:rPr lang="tr-TR" sz="1400" b="1" dirty="0">
                <a:solidFill>
                  <a:srgbClr val="0070C0"/>
                </a:solidFill>
              </a:rPr>
              <a:t>fonksiyon çağırma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call</a:t>
            </a:r>
            <a:r>
              <a:rPr lang="tr-TR" sz="1400" b="1" dirty="0">
                <a:solidFill>
                  <a:srgbClr val="FF0000"/>
                </a:solidFill>
              </a:rPr>
              <a:t>/</a:t>
            </a:r>
            <a:r>
              <a:rPr lang="tr-TR" sz="1400" b="1" dirty="0" err="1">
                <a:solidFill>
                  <a:srgbClr val="FF0000"/>
                </a:solidFill>
              </a:rPr>
              <a:t>invoke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/>
              <a:t>) adı verilir. </a:t>
            </a:r>
          </a:p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Fonksiyon prototipi </a:t>
            </a:r>
            <a:r>
              <a:rPr lang="tr-TR" sz="1400" dirty="0"/>
              <a:t>(</a:t>
            </a:r>
            <a:r>
              <a:rPr lang="tr-TR" sz="1400" b="1" dirty="0" err="1">
                <a:solidFill>
                  <a:srgbClr val="FF0000"/>
                </a:solidFill>
              </a:rPr>
              <a:t>function</a:t>
            </a:r>
            <a:r>
              <a:rPr lang="tr-TR" sz="1400" b="1" dirty="0">
                <a:solidFill>
                  <a:srgbClr val="FF0000"/>
                </a:solidFill>
              </a:rPr>
              <a:t> </a:t>
            </a:r>
            <a:r>
              <a:rPr lang="tr-TR" sz="1400" b="1" dirty="0" err="1">
                <a:solidFill>
                  <a:srgbClr val="FF0000"/>
                </a:solidFill>
              </a:rPr>
              <a:t>prototype</a:t>
            </a:r>
            <a:r>
              <a:rPr lang="tr-TR" sz="1400" dirty="0"/>
              <a:t>); derleyiciye işlevin adını,  dönüş tipini, parametrelerinin sayılarını ve veri tiplerini bildiren (</a:t>
            </a:r>
            <a:r>
              <a:rPr lang="tr-TR" sz="1400" dirty="0" err="1"/>
              <a:t>declaration</a:t>
            </a:r>
            <a:r>
              <a:rPr lang="tr-TR" sz="1400" dirty="0"/>
              <a:t>) bir ifadedir. </a:t>
            </a:r>
          </a:p>
          <a:p>
            <a:pPr marL="0" indent="0">
              <a:buNone/>
            </a:pPr>
            <a:r>
              <a:rPr lang="tr-TR" sz="1400" dirty="0"/>
              <a:t>C programlama dilinde fonksiyon tanımlamaları istenilen yerde yapılabilir.  Bir fonksiyonun çağrılması için prototipinin daha önce tanımlanmış olması yeterlidir.  Fonksiyonun gövdesinin ana fonksiyon (main) üstünde olmuş ya da altında olması önemli değildir. </a:t>
            </a:r>
          </a:p>
        </p:txBody>
      </p:sp>
    </p:spTree>
    <p:extLst>
      <p:ext uri="{BB962C8B-B14F-4D97-AF65-F5344CB8AC3E}">
        <p14:creationId xmlns:p14="http://schemas.microsoft.com/office/powerpoint/2010/main" val="186916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9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>
                <a:solidFill>
                  <a:schemeClr val="tx1"/>
                </a:solidFill>
              </a:rPr>
              <a:t>Fonksiyonlar NASIL ÇAĞRILIR?</a:t>
            </a:r>
            <a:br>
              <a:rPr lang="tr-TR" dirty="0">
                <a:solidFill>
                  <a:schemeClr val="tx1"/>
                </a:solidFill>
              </a:rPr>
            </a:br>
            <a:r>
              <a:rPr lang="tr-TR" dirty="0">
                <a:solidFill>
                  <a:schemeClr val="tx1"/>
                </a:solidFill>
              </a:rPr>
              <a:t>Çağrı sırasında olanlar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#include &lt;</a:t>
            </a:r>
            <a:r>
              <a:rPr lang="tr-TR" b="1" dirty="0" err="1">
                <a:latin typeface="Consolas" panose="020B0609020204030204" pitchFamily="49" charset="0"/>
              </a:rPr>
              <a:t>stdio.h</a:t>
            </a:r>
            <a:r>
              <a:rPr lang="tr-TR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topla (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, </a:t>
            </a: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);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 err="1">
                <a:latin typeface="Consolas" panose="020B0609020204030204" pitchFamily="49" charset="0"/>
              </a:rPr>
              <a:t>int</a:t>
            </a:r>
            <a:r>
              <a:rPr lang="tr-TR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a=10, b=20,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toplam = 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a,b</a:t>
            </a:r>
            <a:r>
              <a:rPr lang="tr-TR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printf</a:t>
            </a:r>
            <a:r>
              <a:rPr lang="tr-TR" b="1" dirty="0">
                <a:latin typeface="Consolas" panose="020B0609020204030204" pitchFamily="49" charset="0"/>
              </a:rPr>
              <a:t>("%d+%d=%d",</a:t>
            </a:r>
            <a:r>
              <a:rPr lang="tr-TR" b="1" dirty="0" err="1">
                <a:latin typeface="Consolas" panose="020B0609020204030204" pitchFamily="49" charset="0"/>
              </a:rPr>
              <a:t>a,b,topla</a:t>
            </a:r>
            <a:r>
              <a:rPr lang="tr-TR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int topla (int x, int y)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int temp= </a:t>
            </a:r>
            <a:r>
              <a:rPr lang="tr-TR" b="1" dirty="0" err="1">
                <a:latin typeface="Consolas" panose="020B0609020204030204" pitchFamily="49" charset="0"/>
              </a:rPr>
              <a:t>x+y</a:t>
            </a:r>
            <a:r>
              <a:rPr lang="tr-TR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return</a:t>
            </a:r>
            <a:r>
              <a:rPr lang="tr-TR" b="1" dirty="0"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b="1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up 6">
            <a:extLst>
              <a:ext uri="{FF2B5EF4-FFF2-40B4-BE49-F238E27FC236}">
                <a16:creationId xmlns:a16="http://schemas.microsoft.com/office/drawing/2014/main" id="{5871E6D1-FF78-4411-8BFD-2C4D351B2CC2}"/>
              </a:ext>
            </a:extLst>
          </p:cNvPr>
          <p:cNvGrpSpPr/>
          <p:nvPr/>
        </p:nvGrpSpPr>
        <p:grpSpPr>
          <a:xfrm>
            <a:off x="265066" y="1268536"/>
            <a:ext cx="7836544" cy="3775178"/>
            <a:chOff x="1044000" y="2208336"/>
            <a:chExt cx="7836544" cy="3775178"/>
          </a:xfrm>
        </p:grpSpPr>
        <p:sp>
          <p:nvSpPr>
            <p:cNvPr id="8" name="Google Shape;252;p12">
              <a:extLst>
                <a:ext uri="{FF2B5EF4-FFF2-40B4-BE49-F238E27FC236}">
                  <a16:creationId xmlns:a16="http://schemas.microsoft.com/office/drawing/2014/main" id="{E99FF1CA-2F5D-479C-ADAE-7A9837C8B922}"/>
                </a:ext>
              </a:extLst>
            </p:cNvPr>
            <p:cNvSpPr txBox="1"/>
            <p:nvPr/>
          </p:nvSpPr>
          <p:spPr>
            <a:xfrm>
              <a:off x="1309615" y="5501931"/>
              <a:ext cx="902689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Adresler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9" name="Google Shape;254;p12">
              <a:extLst>
                <a:ext uri="{FF2B5EF4-FFF2-40B4-BE49-F238E27FC236}">
                  <a16:creationId xmlns:a16="http://schemas.microsoft.com/office/drawing/2014/main" id="{35EE396A-12AF-40B2-8AFE-17DB65F8AD6A}"/>
                </a:ext>
              </a:extLst>
            </p:cNvPr>
            <p:cNvSpPr txBox="1"/>
            <p:nvPr/>
          </p:nvSpPr>
          <p:spPr>
            <a:xfrm>
              <a:off x="1044000" y="335910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0" name="Google Shape;255;p12">
              <a:extLst>
                <a:ext uri="{FF2B5EF4-FFF2-40B4-BE49-F238E27FC236}">
                  <a16:creationId xmlns:a16="http://schemas.microsoft.com/office/drawing/2014/main" id="{AB0D790D-0AB5-4257-8794-0559D8D3AF53}"/>
                </a:ext>
              </a:extLst>
            </p:cNvPr>
            <p:cNvSpPr/>
            <p:nvPr/>
          </p:nvSpPr>
          <p:spPr>
            <a:xfrm>
              <a:off x="1760960" y="335910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2" name="Google Shape;257;p12">
              <a:extLst>
                <a:ext uri="{FF2B5EF4-FFF2-40B4-BE49-F238E27FC236}">
                  <a16:creationId xmlns:a16="http://schemas.microsoft.com/office/drawing/2014/main" id="{2DB1469B-93D0-46B2-80B4-248A16C6DE96}"/>
                </a:ext>
              </a:extLst>
            </p:cNvPr>
            <p:cNvSpPr txBox="1"/>
            <p:nvPr/>
          </p:nvSpPr>
          <p:spPr>
            <a:xfrm>
              <a:off x="1044000" y="363845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3" name="Google Shape;258;p12">
              <a:extLst>
                <a:ext uri="{FF2B5EF4-FFF2-40B4-BE49-F238E27FC236}">
                  <a16:creationId xmlns:a16="http://schemas.microsoft.com/office/drawing/2014/main" id="{271BF45D-E813-4F08-834C-CA32A7AA2DC4}"/>
                </a:ext>
              </a:extLst>
            </p:cNvPr>
            <p:cNvSpPr/>
            <p:nvPr/>
          </p:nvSpPr>
          <p:spPr>
            <a:xfrm>
              <a:off x="1760960" y="363845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4" name="Google Shape;260;p12">
              <a:extLst>
                <a:ext uri="{FF2B5EF4-FFF2-40B4-BE49-F238E27FC236}">
                  <a16:creationId xmlns:a16="http://schemas.microsoft.com/office/drawing/2014/main" id="{B6CA5EF2-6C42-4570-A486-D6B9228F8886}"/>
                </a:ext>
              </a:extLst>
            </p:cNvPr>
            <p:cNvSpPr txBox="1"/>
            <p:nvPr/>
          </p:nvSpPr>
          <p:spPr>
            <a:xfrm>
              <a:off x="1044000" y="391942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" name="Google Shape;261;p12">
              <a:extLst>
                <a:ext uri="{FF2B5EF4-FFF2-40B4-BE49-F238E27FC236}">
                  <a16:creationId xmlns:a16="http://schemas.microsoft.com/office/drawing/2014/main" id="{5DBF2933-5388-4CE2-AD57-18BFF28D9931}"/>
                </a:ext>
              </a:extLst>
            </p:cNvPr>
            <p:cNvSpPr/>
            <p:nvPr/>
          </p:nvSpPr>
          <p:spPr>
            <a:xfrm>
              <a:off x="1760960" y="391942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6" name="Google Shape;263;p12">
              <a:extLst>
                <a:ext uri="{FF2B5EF4-FFF2-40B4-BE49-F238E27FC236}">
                  <a16:creationId xmlns:a16="http://schemas.microsoft.com/office/drawing/2014/main" id="{4FA012BD-2DE5-459C-B279-095C7E9149E5}"/>
                </a:ext>
              </a:extLst>
            </p:cNvPr>
            <p:cNvSpPr txBox="1"/>
            <p:nvPr/>
          </p:nvSpPr>
          <p:spPr>
            <a:xfrm>
              <a:off x="1047448" y="3081568"/>
              <a:ext cx="680552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5FFE70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7" name="Google Shape;264;p12">
              <a:extLst>
                <a:ext uri="{FF2B5EF4-FFF2-40B4-BE49-F238E27FC236}">
                  <a16:creationId xmlns:a16="http://schemas.microsoft.com/office/drawing/2014/main" id="{9C0EEA32-5E54-43C3-A9F4-AF6A7BFAB2D2}"/>
                </a:ext>
              </a:extLst>
            </p:cNvPr>
            <p:cNvSpPr/>
            <p:nvPr/>
          </p:nvSpPr>
          <p:spPr>
            <a:xfrm>
              <a:off x="1760960" y="308156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18" name="Google Shape;265;p12">
              <a:extLst>
                <a:ext uri="{FF2B5EF4-FFF2-40B4-BE49-F238E27FC236}">
                  <a16:creationId xmlns:a16="http://schemas.microsoft.com/office/drawing/2014/main" id="{E49CF8DE-A33B-4B1D-9FA1-3E1D98DA2517}"/>
                </a:ext>
              </a:extLst>
            </p:cNvPr>
            <p:cNvSpPr txBox="1"/>
            <p:nvPr/>
          </p:nvSpPr>
          <p:spPr>
            <a:xfrm>
              <a:off x="4548387" y="5706555"/>
              <a:ext cx="999966" cy="27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200" dirty="0">
                  <a:latin typeface="Outfit" pitchFamily="2" charset="0"/>
                  <a:ea typeface="Cambria"/>
                  <a:cs typeface="Cambria"/>
                  <a:sym typeface="Cambria"/>
                </a:rPr>
                <a:t>Değerler</a:t>
              </a:r>
              <a:endParaRPr sz="1200" dirty="0">
                <a:latin typeface="Outfit" pitchFamily="2" charset="0"/>
              </a:endParaRPr>
            </a:p>
          </p:txBody>
        </p:sp>
        <p:sp>
          <p:nvSpPr>
            <p:cNvPr id="19" name="Google Shape;267;p12">
              <a:extLst>
                <a:ext uri="{FF2B5EF4-FFF2-40B4-BE49-F238E27FC236}">
                  <a16:creationId xmlns:a16="http://schemas.microsoft.com/office/drawing/2014/main" id="{DB7D656C-F261-4CF5-B5FB-462212A80FB1}"/>
                </a:ext>
              </a:extLst>
            </p:cNvPr>
            <p:cNvSpPr txBox="1"/>
            <p:nvPr/>
          </p:nvSpPr>
          <p:spPr>
            <a:xfrm>
              <a:off x="1044000" y="4198907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0" name="Google Shape;268;p12">
              <a:extLst>
                <a:ext uri="{FF2B5EF4-FFF2-40B4-BE49-F238E27FC236}">
                  <a16:creationId xmlns:a16="http://schemas.microsoft.com/office/drawing/2014/main" id="{F75E2AB7-BAA5-4272-BDE7-C60DDB8B36C4}"/>
                </a:ext>
              </a:extLst>
            </p:cNvPr>
            <p:cNvSpPr/>
            <p:nvPr/>
          </p:nvSpPr>
          <p:spPr>
            <a:xfrm>
              <a:off x="1760960" y="419890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1" name="Google Shape;270;p12">
              <a:extLst>
                <a:ext uri="{FF2B5EF4-FFF2-40B4-BE49-F238E27FC236}">
                  <a16:creationId xmlns:a16="http://schemas.microsoft.com/office/drawing/2014/main" id="{8167C238-4075-4963-B2FC-C824C8370346}"/>
                </a:ext>
              </a:extLst>
            </p:cNvPr>
            <p:cNvSpPr txBox="1"/>
            <p:nvPr/>
          </p:nvSpPr>
          <p:spPr>
            <a:xfrm>
              <a:off x="1044000" y="4474624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5FFE84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2" name="Google Shape;271;p12">
              <a:extLst>
                <a:ext uri="{FF2B5EF4-FFF2-40B4-BE49-F238E27FC236}">
                  <a16:creationId xmlns:a16="http://schemas.microsoft.com/office/drawing/2014/main" id="{0CCCEE8E-73B2-4C1C-BD79-DB6DEF3F6994}"/>
                </a:ext>
              </a:extLst>
            </p:cNvPr>
            <p:cNvSpPr/>
            <p:nvPr/>
          </p:nvSpPr>
          <p:spPr>
            <a:xfrm>
              <a:off x="1760960" y="44746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3" name="Google Shape;265;p12">
              <a:extLst>
                <a:ext uri="{FF2B5EF4-FFF2-40B4-BE49-F238E27FC236}">
                  <a16:creationId xmlns:a16="http://schemas.microsoft.com/office/drawing/2014/main" id="{E07C61A8-2762-4420-8B19-AABBA9A21AEA}"/>
                </a:ext>
              </a:extLst>
            </p:cNvPr>
            <p:cNvSpPr txBox="1"/>
            <p:nvPr/>
          </p:nvSpPr>
          <p:spPr>
            <a:xfrm>
              <a:off x="1044000" y="2581317"/>
              <a:ext cx="1685723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Öncesi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4" name="Google Shape;265;p12">
              <a:extLst>
                <a:ext uri="{FF2B5EF4-FFF2-40B4-BE49-F238E27FC236}">
                  <a16:creationId xmlns:a16="http://schemas.microsoft.com/office/drawing/2014/main" id="{6C106C3D-10BD-4D21-BAF6-7C2F38C85086}"/>
                </a:ext>
              </a:extLst>
            </p:cNvPr>
            <p:cNvSpPr txBox="1"/>
            <p:nvPr/>
          </p:nvSpPr>
          <p:spPr>
            <a:xfrm>
              <a:off x="2747641" y="2393905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Bloğuna Girilirken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25" name="Google Shape;267;p12">
              <a:extLst>
                <a:ext uri="{FF2B5EF4-FFF2-40B4-BE49-F238E27FC236}">
                  <a16:creationId xmlns:a16="http://schemas.microsoft.com/office/drawing/2014/main" id="{B136B814-C503-4BCC-9333-C283F7EAB71B}"/>
                </a:ext>
              </a:extLst>
            </p:cNvPr>
            <p:cNvSpPr txBox="1"/>
            <p:nvPr/>
          </p:nvSpPr>
          <p:spPr>
            <a:xfrm>
              <a:off x="1044000" y="4754808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5FFE88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6" name="Google Shape;268;p12">
              <a:extLst>
                <a:ext uri="{FF2B5EF4-FFF2-40B4-BE49-F238E27FC236}">
                  <a16:creationId xmlns:a16="http://schemas.microsoft.com/office/drawing/2014/main" id="{2BD7F45F-A6D2-4B95-A6BF-F0CF0DB3DD02}"/>
                </a:ext>
              </a:extLst>
            </p:cNvPr>
            <p:cNvSpPr/>
            <p:nvPr/>
          </p:nvSpPr>
          <p:spPr>
            <a:xfrm>
              <a:off x="1760960" y="475480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7" name="Google Shape;270;p12">
              <a:extLst>
                <a:ext uri="{FF2B5EF4-FFF2-40B4-BE49-F238E27FC236}">
                  <a16:creationId xmlns:a16="http://schemas.microsoft.com/office/drawing/2014/main" id="{567E844C-91E5-487B-B3DC-157C7918D860}"/>
                </a:ext>
              </a:extLst>
            </p:cNvPr>
            <p:cNvSpPr txBox="1"/>
            <p:nvPr/>
          </p:nvSpPr>
          <p:spPr>
            <a:xfrm>
              <a:off x="1044000" y="5036875"/>
              <a:ext cx="684000" cy="2461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5FFE8C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8" name="Google Shape;271;p12">
              <a:extLst>
                <a:ext uri="{FF2B5EF4-FFF2-40B4-BE49-F238E27FC236}">
                  <a16:creationId xmlns:a16="http://schemas.microsoft.com/office/drawing/2014/main" id="{B27A5B93-F310-4FA4-9F04-38AD60CE8ACF}"/>
                </a:ext>
              </a:extLst>
            </p:cNvPr>
            <p:cNvSpPr/>
            <p:nvPr/>
          </p:nvSpPr>
          <p:spPr>
            <a:xfrm>
              <a:off x="1760960" y="503687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9" name="Bağlayıcı: Dirsek 28">
              <a:extLst>
                <a:ext uri="{FF2B5EF4-FFF2-40B4-BE49-F238E27FC236}">
                  <a16:creationId xmlns:a16="http://schemas.microsoft.com/office/drawing/2014/main" id="{8D6D0A21-3977-40ED-A2D1-422E354E46E4}"/>
                </a:ext>
              </a:extLst>
            </p:cNvPr>
            <p:cNvCxnSpPr>
              <a:cxnSpLocks/>
              <a:stCxn id="39" idx="3"/>
              <a:endCxn id="38" idx="3"/>
            </p:cNvCxnSpPr>
            <p:nvPr/>
          </p:nvCxnSpPr>
          <p:spPr>
            <a:xfrm flipV="1">
              <a:off x="4053759" y="3198315"/>
              <a:ext cx="12700" cy="1117339"/>
            </a:xfrm>
            <a:prstGeom prst="bentConnector3">
              <a:avLst>
                <a:gd name="adj1" fmla="val 135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ağlayıcı: Dirsek 29">
              <a:extLst>
                <a:ext uri="{FF2B5EF4-FFF2-40B4-BE49-F238E27FC236}">
                  <a16:creationId xmlns:a16="http://schemas.microsoft.com/office/drawing/2014/main" id="{0CF62B51-BD19-47B4-B212-2557D5CDB10C}"/>
                </a:ext>
              </a:extLst>
            </p:cNvPr>
            <p:cNvCxnSpPr>
              <a:cxnSpLocks/>
              <a:stCxn id="40" idx="3"/>
              <a:endCxn id="35" idx="3"/>
            </p:cNvCxnSpPr>
            <p:nvPr/>
          </p:nvCxnSpPr>
          <p:spPr>
            <a:xfrm flipV="1">
              <a:off x="4053759" y="3475851"/>
              <a:ext cx="12700" cy="1115520"/>
            </a:xfrm>
            <a:prstGeom prst="bentConnector3">
              <a:avLst>
                <a:gd name="adj1" fmla="val 19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Google Shape;265;p12">
              <a:extLst>
                <a:ext uri="{FF2B5EF4-FFF2-40B4-BE49-F238E27FC236}">
                  <a16:creationId xmlns:a16="http://schemas.microsoft.com/office/drawing/2014/main" id="{E912394D-5CAE-4150-B1A8-38A796F0710F}"/>
                </a:ext>
              </a:extLst>
            </p:cNvPr>
            <p:cNvSpPr txBox="1"/>
            <p:nvPr/>
          </p:nvSpPr>
          <p:spPr>
            <a:xfrm>
              <a:off x="4239558" y="2393002"/>
              <a:ext cx="1617624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 İcra Edilirken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2" name="Google Shape;265;p12">
              <a:extLst>
                <a:ext uri="{FF2B5EF4-FFF2-40B4-BE49-F238E27FC236}">
                  <a16:creationId xmlns:a16="http://schemas.microsoft.com/office/drawing/2014/main" id="{5F676324-839B-409D-A824-52B8742B36A0}"/>
                </a:ext>
              </a:extLst>
            </p:cNvPr>
            <p:cNvSpPr txBox="1"/>
            <p:nvPr/>
          </p:nvSpPr>
          <p:spPr>
            <a:xfrm>
              <a:off x="5751239" y="2208336"/>
              <a:ext cx="161762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Fonksiyon Bloğundan Çıkılırken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cxnSp>
          <p:nvCxnSpPr>
            <p:cNvPr id="33" name="Bağlayıcı: Dirsek 32">
              <a:extLst>
                <a:ext uri="{FF2B5EF4-FFF2-40B4-BE49-F238E27FC236}">
                  <a16:creationId xmlns:a16="http://schemas.microsoft.com/office/drawing/2014/main" id="{F3EA55F4-A5FC-43B5-8B80-279DBA6DFA00}"/>
                </a:ext>
              </a:extLst>
            </p:cNvPr>
            <p:cNvCxnSpPr>
              <a:cxnSpLocks/>
              <a:stCxn id="52" idx="3"/>
              <a:endCxn id="57" idx="3"/>
            </p:cNvCxnSpPr>
            <p:nvPr/>
          </p:nvCxnSpPr>
          <p:spPr>
            <a:xfrm>
              <a:off x="7048560" y="3757227"/>
              <a:ext cx="12700" cy="1116354"/>
            </a:xfrm>
            <a:prstGeom prst="bentConnector3">
              <a:avLst>
                <a:gd name="adj1" fmla="val 1800000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Google Shape;265;p12">
              <a:extLst>
                <a:ext uri="{FF2B5EF4-FFF2-40B4-BE49-F238E27FC236}">
                  <a16:creationId xmlns:a16="http://schemas.microsoft.com/office/drawing/2014/main" id="{F2469494-2195-40E0-837A-6C555F6E8B53}"/>
                </a:ext>
              </a:extLst>
            </p:cNvPr>
            <p:cNvSpPr txBox="1"/>
            <p:nvPr/>
          </p:nvSpPr>
          <p:spPr>
            <a:xfrm>
              <a:off x="7262920" y="2556509"/>
              <a:ext cx="1617624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>
              <a:defPPr>
                <a:defRPr lang="en-US"/>
              </a:defPPr>
              <a:lvl1pPr marR="0" lvl="0" indent="0">
                <a:spcBef>
                  <a:spcPts val="0"/>
                </a:spcBef>
                <a:spcAft>
                  <a:spcPts val="0"/>
                </a:spcAft>
                <a:buNone/>
                <a:defRPr sz="1100">
                  <a:solidFill>
                    <a:srgbClr val="0000CC"/>
                  </a:solidFill>
                  <a:latin typeface="Cambria"/>
                  <a:ea typeface="Cambria"/>
                  <a:cs typeface="Cambria"/>
                </a:defRPr>
              </a:lvl1pPr>
            </a:lstStyle>
            <a:p>
              <a:pPr algn="ctr"/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toplam = topla(a, b);</a:t>
              </a:r>
              <a:b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b="1" dirty="0">
                  <a:solidFill>
                    <a:schemeClr val="tx1"/>
                  </a:solidFill>
                  <a:latin typeface="Outfit" pitchFamily="2" charset="0"/>
                </a:rPr>
                <a:t>Çağırma Sonrası</a:t>
              </a:r>
              <a:endParaRPr sz="1200" b="1" dirty="0">
                <a:solidFill>
                  <a:schemeClr val="tx1"/>
                </a:solidFill>
                <a:latin typeface="Outfit" pitchFamily="2" charset="0"/>
              </a:endParaRPr>
            </a:p>
          </p:txBody>
        </p:sp>
        <p:sp>
          <p:nvSpPr>
            <p:cNvPr id="35" name="Google Shape;255;p12">
              <a:extLst>
                <a:ext uri="{FF2B5EF4-FFF2-40B4-BE49-F238E27FC236}">
                  <a16:creationId xmlns:a16="http://schemas.microsoft.com/office/drawing/2014/main" id="{528B301D-6500-4578-9D9C-A73619E76834}"/>
                </a:ext>
              </a:extLst>
            </p:cNvPr>
            <p:cNvSpPr/>
            <p:nvPr/>
          </p:nvSpPr>
          <p:spPr>
            <a:xfrm>
              <a:off x="3059148" y="334563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6" name="Google Shape;258;p12">
              <a:extLst>
                <a:ext uri="{FF2B5EF4-FFF2-40B4-BE49-F238E27FC236}">
                  <a16:creationId xmlns:a16="http://schemas.microsoft.com/office/drawing/2014/main" id="{451C05ED-AEF7-433E-84CE-E2D755B8897F}"/>
                </a:ext>
              </a:extLst>
            </p:cNvPr>
            <p:cNvSpPr/>
            <p:nvPr/>
          </p:nvSpPr>
          <p:spPr>
            <a:xfrm>
              <a:off x="3059148" y="362498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7" name="Google Shape;261;p12">
              <a:extLst>
                <a:ext uri="{FF2B5EF4-FFF2-40B4-BE49-F238E27FC236}">
                  <a16:creationId xmlns:a16="http://schemas.microsoft.com/office/drawing/2014/main" id="{CB37D90E-E079-44E9-9051-E998E9A057E7}"/>
                </a:ext>
              </a:extLst>
            </p:cNvPr>
            <p:cNvSpPr/>
            <p:nvPr/>
          </p:nvSpPr>
          <p:spPr>
            <a:xfrm>
              <a:off x="3059148" y="3905956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38" name="Google Shape;264;p12">
              <a:extLst>
                <a:ext uri="{FF2B5EF4-FFF2-40B4-BE49-F238E27FC236}">
                  <a16:creationId xmlns:a16="http://schemas.microsoft.com/office/drawing/2014/main" id="{97262822-CAE0-4F4C-932B-B75C8F7D78AC}"/>
                </a:ext>
              </a:extLst>
            </p:cNvPr>
            <p:cNvSpPr/>
            <p:nvPr/>
          </p:nvSpPr>
          <p:spPr>
            <a:xfrm>
              <a:off x="3059148" y="3068099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39" name="Google Shape;268;p12">
              <a:extLst>
                <a:ext uri="{FF2B5EF4-FFF2-40B4-BE49-F238E27FC236}">
                  <a16:creationId xmlns:a16="http://schemas.microsoft.com/office/drawing/2014/main" id="{FE71A9F6-0D0B-4E6F-BC1A-19352137DE70}"/>
                </a:ext>
              </a:extLst>
            </p:cNvPr>
            <p:cNvSpPr/>
            <p:nvPr/>
          </p:nvSpPr>
          <p:spPr>
            <a:xfrm>
              <a:off x="3059148" y="41854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0" name="Google Shape;271;p12">
              <a:extLst>
                <a:ext uri="{FF2B5EF4-FFF2-40B4-BE49-F238E27FC236}">
                  <a16:creationId xmlns:a16="http://schemas.microsoft.com/office/drawing/2014/main" id="{A7CF6387-B2B6-4FFE-855E-20E667FDF954}"/>
                </a:ext>
              </a:extLst>
            </p:cNvPr>
            <p:cNvSpPr/>
            <p:nvPr/>
          </p:nvSpPr>
          <p:spPr>
            <a:xfrm>
              <a:off x="3059148" y="446115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1" name="Google Shape;268;p12">
              <a:extLst>
                <a:ext uri="{FF2B5EF4-FFF2-40B4-BE49-F238E27FC236}">
                  <a16:creationId xmlns:a16="http://schemas.microsoft.com/office/drawing/2014/main" id="{1C355F10-9E84-4EDF-BB90-B55FA2BA785E}"/>
                </a:ext>
              </a:extLst>
            </p:cNvPr>
            <p:cNvSpPr/>
            <p:nvPr/>
          </p:nvSpPr>
          <p:spPr>
            <a:xfrm>
              <a:off x="3059148" y="4741339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2" name="Google Shape;271;p12">
              <a:extLst>
                <a:ext uri="{FF2B5EF4-FFF2-40B4-BE49-F238E27FC236}">
                  <a16:creationId xmlns:a16="http://schemas.microsoft.com/office/drawing/2014/main" id="{B5E77307-A7DF-48B1-BC75-1E7E112A2BF1}"/>
                </a:ext>
              </a:extLst>
            </p:cNvPr>
            <p:cNvSpPr/>
            <p:nvPr/>
          </p:nvSpPr>
          <p:spPr>
            <a:xfrm>
              <a:off x="3059148" y="5023406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3" name="Google Shape;255;p12">
              <a:extLst>
                <a:ext uri="{FF2B5EF4-FFF2-40B4-BE49-F238E27FC236}">
                  <a16:creationId xmlns:a16="http://schemas.microsoft.com/office/drawing/2014/main" id="{C45DB6AA-9541-404C-BC42-3377381A3812}"/>
                </a:ext>
              </a:extLst>
            </p:cNvPr>
            <p:cNvSpPr/>
            <p:nvPr/>
          </p:nvSpPr>
          <p:spPr>
            <a:xfrm>
              <a:off x="4570829" y="334887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4" name="Google Shape;258;p12">
              <a:extLst>
                <a:ext uri="{FF2B5EF4-FFF2-40B4-BE49-F238E27FC236}">
                  <a16:creationId xmlns:a16="http://schemas.microsoft.com/office/drawing/2014/main" id="{8CD0C5C4-F9C3-4DF3-AFFF-1CF75AD07FED}"/>
                </a:ext>
              </a:extLst>
            </p:cNvPr>
            <p:cNvSpPr/>
            <p:nvPr/>
          </p:nvSpPr>
          <p:spPr>
            <a:xfrm>
              <a:off x="4570829" y="3628224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5" name="Google Shape;261;p12">
              <a:extLst>
                <a:ext uri="{FF2B5EF4-FFF2-40B4-BE49-F238E27FC236}">
                  <a16:creationId xmlns:a16="http://schemas.microsoft.com/office/drawing/2014/main" id="{160A251F-387D-41EC-B3FE-08FCAE144464}"/>
                </a:ext>
              </a:extLst>
            </p:cNvPr>
            <p:cNvSpPr/>
            <p:nvPr/>
          </p:nvSpPr>
          <p:spPr>
            <a:xfrm>
              <a:off x="4570829" y="390919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0000CC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0000CC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46" name="Google Shape;264;p12">
              <a:extLst>
                <a:ext uri="{FF2B5EF4-FFF2-40B4-BE49-F238E27FC236}">
                  <a16:creationId xmlns:a16="http://schemas.microsoft.com/office/drawing/2014/main" id="{C038243E-FAC1-4F45-AC73-B0C9498649A1}"/>
                </a:ext>
              </a:extLst>
            </p:cNvPr>
            <p:cNvSpPr/>
            <p:nvPr/>
          </p:nvSpPr>
          <p:spPr>
            <a:xfrm>
              <a:off x="4570829" y="3071338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7" name="Google Shape;268;p12">
              <a:extLst>
                <a:ext uri="{FF2B5EF4-FFF2-40B4-BE49-F238E27FC236}">
                  <a16:creationId xmlns:a16="http://schemas.microsoft.com/office/drawing/2014/main" id="{DCC7467E-E0FE-4D16-9229-92B6FC5AFD1E}"/>
                </a:ext>
              </a:extLst>
            </p:cNvPr>
            <p:cNvSpPr/>
            <p:nvPr/>
          </p:nvSpPr>
          <p:spPr>
            <a:xfrm>
              <a:off x="4570829" y="41886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8" name="Google Shape;271;p12">
              <a:extLst>
                <a:ext uri="{FF2B5EF4-FFF2-40B4-BE49-F238E27FC236}">
                  <a16:creationId xmlns:a16="http://schemas.microsoft.com/office/drawing/2014/main" id="{7CFCB2B0-0E52-4E12-B816-60607CA43FDF}"/>
                </a:ext>
              </a:extLst>
            </p:cNvPr>
            <p:cNvSpPr/>
            <p:nvPr/>
          </p:nvSpPr>
          <p:spPr>
            <a:xfrm>
              <a:off x="4570829" y="44643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49" name="Google Shape;268;p12">
              <a:extLst>
                <a:ext uri="{FF2B5EF4-FFF2-40B4-BE49-F238E27FC236}">
                  <a16:creationId xmlns:a16="http://schemas.microsoft.com/office/drawing/2014/main" id="{ECE68A73-7C3A-4B23-8EEB-63D8CF2DD9BF}"/>
                </a:ext>
              </a:extLst>
            </p:cNvPr>
            <p:cNvSpPr/>
            <p:nvPr/>
          </p:nvSpPr>
          <p:spPr>
            <a:xfrm>
              <a:off x="4570829" y="47445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0" name="Google Shape;271;p12">
              <a:extLst>
                <a:ext uri="{FF2B5EF4-FFF2-40B4-BE49-F238E27FC236}">
                  <a16:creationId xmlns:a16="http://schemas.microsoft.com/office/drawing/2014/main" id="{5B049242-BC57-4F4B-A1B1-682447B4850A}"/>
                </a:ext>
              </a:extLst>
            </p:cNvPr>
            <p:cNvSpPr/>
            <p:nvPr/>
          </p:nvSpPr>
          <p:spPr>
            <a:xfrm>
              <a:off x="4570829" y="50266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1" name="Google Shape;255;p12">
              <a:extLst>
                <a:ext uri="{FF2B5EF4-FFF2-40B4-BE49-F238E27FC236}">
                  <a16:creationId xmlns:a16="http://schemas.microsoft.com/office/drawing/2014/main" id="{8ACB336E-951B-44AB-88DB-9793657446C3}"/>
                </a:ext>
              </a:extLst>
            </p:cNvPr>
            <p:cNvSpPr/>
            <p:nvPr/>
          </p:nvSpPr>
          <p:spPr>
            <a:xfrm>
              <a:off x="6053949" y="334766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y=200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2" name="Google Shape;258;p12">
              <a:extLst>
                <a:ext uri="{FF2B5EF4-FFF2-40B4-BE49-F238E27FC236}">
                  <a16:creationId xmlns:a16="http://schemas.microsoft.com/office/drawing/2014/main" id="{9AD5511F-7051-43BC-8231-4A3C95BA3F7D}"/>
                </a:ext>
              </a:extLst>
            </p:cNvPr>
            <p:cNvSpPr/>
            <p:nvPr/>
          </p:nvSpPr>
          <p:spPr>
            <a:xfrm>
              <a:off x="6053949" y="3627011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return=3</a:t>
              </a:r>
              <a:endParaRPr sz="1000" dirty="0">
                <a:highlight>
                  <a:srgbClr val="FFFF00"/>
                </a:highlight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3" name="Google Shape;261;p12">
              <a:extLst>
                <a:ext uri="{FF2B5EF4-FFF2-40B4-BE49-F238E27FC236}">
                  <a16:creationId xmlns:a16="http://schemas.microsoft.com/office/drawing/2014/main" id="{653B6D5A-4851-4E0A-960E-15F6433DB240}"/>
                </a:ext>
              </a:extLst>
            </p:cNvPr>
            <p:cNvSpPr/>
            <p:nvPr/>
          </p:nvSpPr>
          <p:spPr>
            <a:xfrm>
              <a:off x="6053949" y="3907982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r>
                <a:rPr lang="tr-TR" sz="1000" dirty="0">
                  <a:solidFill>
                    <a:srgbClr val="C00000"/>
                  </a:solidFill>
                  <a:highlight>
                    <a:srgbClr val="FFFF00"/>
                  </a:highlight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temp=3</a:t>
              </a:r>
              <a:endParaRPr sz="1000" dirty="0">
                <a:solidFill>
                  <a:srgbClr val="C00000"/>
                </a:solidFill>
                <a:highlight>
                  <a:srgbClr val="FFFF00"/>
                </a:highlight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54" name="Google Shape;264;p12">
              <a:extLst>
                <a:ext uri="{FF2B5EF4-FFF2-40B4-BE49-F238E27FC236}">
                  <a16:creationId xmlns:a16="http://schemas.microsoft.com/office/drawing/2014/main" id="{F9A0774E-8F9E-4E01-9402-452B3298664C}"/>
                </a:ext>
              </a:extLst>
            </p:cNvPr>
            <p:cNvSpPr/>
            <p:nvPr/>
          </p:nvSpPr>
          <p:spPr>
            <a:xfrm>
              <a:off x="6053949" y="3070125"/>
              <a:ext cx="994611" cy="260432"/>
            </a:xfrm>
            <a:prstGeom prst="roundRect">
              <a:avLst>
                <a:gd name="adj" fmla="val 5379"/>
              </a:avLst>
            </a:prstGeom>
            <a:solidFill>
              <a:srgbClr val="FFFF00"/>
            </a:solidFill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x=100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5" name="Google Shape;268;p12">
              <a:extLst>
                <a:ext uri="{FF2B5EF4-FFF2-40B4-BE49-F238E27FC236}">
                  <a16:creationId xmlns:a16="http://schemas.microsoft.com/office/drawing/2014/main" id="{B202AD88-8474-4E7E-8F27-E91EC335C3F3}"/>
                </a:ext>
              </a:extLst>
            </p:cNvPr>
            <p:cNvSpPr/>
            <p:nvPr/>
          </p:nvSpPr>
          <p:spPr>
            <a:xfrm>
              <a:off x="6053949" y="418746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6" name="Google Shape;271;p12">
              <a:extLst>
                <a:ext uri="{FF2B5EF4-FFF2-40B4-BE49-F238E27FC236}">
                  <a16:creationId xmlns:a16="http://schemas.microsoft.com/office/drawing/2014/main" id="{32DFE199-1FC0-41DF-AB1D-2C91E9DBA0B2}"/>
                </a:ext>
              </a:extLst>
            </p:cNvPr>
            <p:cNvSpPr/>
            <p:nvPr/>
          </p:nvSpPr>
          <p:spPr>
            <a:xfrm>
              <a:off x="6053949" y="4463181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b=10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7" name="Google Shape;268;p12">
              <a:extLst>
                <a:ext uri="{FF2B5EF4-FFF2-40B4-BE49-F238E27FC236}">
                  <a16:creationId xmlns:a16="http://schemas.microsoft.com/office/drawing/2014/main" id="{B6B04061-218F-49CE-9605-5F94B3526B3D}"/>
                </a:ext>
              </a:extLst>
            </p:cNvPr>
            <p:cNvSpPr/>
            <p:nvPr/>
          </p:nvSpPr>
          <p:spPr>
            <a:xfrm>
              <a:off x="6053949" y="474336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0000CC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0000CC"/>
                </a:solidFill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8" name="Google Shape;271;p12">
              <a:extLst>
                <a:ext uri="{FF2B5EF4-FFF2-40B4-BE49-F238E27FC236}">
                  <a16:creationId xmlns:a16="http://schemas.microsoft.com/office/drawing/2014/main" id="{FB094F85-9A93-46E8-B90C-3B71FB53CF80}"/>
                </a:ext>
              </a:extLst>
            </p:cNvPr>
            <p:cNvSpPr/>
            <p:nvPr/>
          </p:nvSpPr>
          <p:spPr>
            <a:xfrm>
              <a:off x="6053949" y="5025432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59" name="Google Shape;255;p12">
              <a:extLst>
                <a:ext uri="{FF2B5EF4-FFF2-40B4-BE49-F238E27FC236}">
                  <a16:creationId xmlns:a16="http://schemas.microsoft.com/office/drawing/2014/main" id="{D4E716F3-4864-4D73-86E0-7AA2184DDDBB}"/>
                </a:ext>
              </a:extLst>
            </p:cNvPr>
            <p:cNvSpPr/>
            <p:nvPr/>
          </p:nvSpPr>
          <p:spPr>
            <a:xfrm>
              <a:off x="7574427" y="335007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b=20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0" name="Google Shape;258;p12">
              <a:extLst>
                <a:ext uri="{FF2B5EF4-FFF2-40B4-BE49-F238E27FC236}">
                  <a16:creationId xmlns:a16="http://schemas.microsoft.com/office/drawing/2014/main" id="{5FCF871D-44A5-49E1-BEF0-9E60D85128CE}"/>
                </a:ext>
              </a:extLst>
            </p:cNvPr>
            <p:cNvSpPr/>
            <p:nvPr/>
          </p:nvSpPr>
          <p:spPr>
            <a:xfrm>
              <a:off x="7574427" y="362942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toplam=3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1" name="Google Shape;261;p12">
              <a:extLst>
                <a:ext uri="{FF2B5EF4-FFF2-40B4-BE49-F238E27FC236}">
                  <a16:creationId xmlns:a16="http://schemas.microsoft.com/office/drawing/2014/main" id="{25D0386B-D2E8-428B-A5DD-D97AE1EEB286}"/>
                </a:ext>
              </a:extLst>
            </p:cNvPr>
            <p:cNvSpPr/>
            <p:nvPr/>
          </p:nvSpPr>
          <p:spPr>
            <a:xfrm>
              <a:off x="7574427" y="391039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</a:rPr>
                <a:t>…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2" name="Google Shape;264;p12">
              <a:extLst>
                <a:ext uri="{FF2B5EF4-FFF2-40B4-BE49-F238E27FC236}">
                  <a16:creationId xmlns:a16="http://schemas.microsoft.com/office/drawing/2014/main" id="{2CFC3FEC-8600-434E-ACE2-E20E8F12EC82}"/>
                </a:ext>
              </a:extLst>
            </p:cNvPr>
            <p:cNvSpPr/>
            <p:nvPr/>
          </p:nvSpPr>
          <p:spPr>
            <a:xfrm>
              <a:off x="7574427" y="307253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just"/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a=10</a:t>
              </a:r>
              <a:endParaRPr sz="1000" dirty="0">
                <a:solidFill>
                  <a:srgbClr val="C00000"/>
                </a:solidFill>
                <a:latin typeface="JetBrains Mono" panose="02000009000000000000" pitchFamily="49" charset="0"/>
                <a:ea typeface="Cambria"/>
                <a:cs typeface="JetBrains Mono" panose="02000009000000000000" pitchFamily="49" charset="0"/>
              </a:endParaRPr>
            </a:p>
          </p:txBody>
        </p:sp>
        <p:sp>
          <p:nvSpPr>
            <p:cNvPr id="63" name="Google Shape;268;p12">
              <a:extLst>
                <a:ext uri="{FF2B5EF4-FFF2-40B4-BE49-F238E27FC236}">
                  <a16:creationId xmlns:a16="http://schemas.microsoft.com/office/drawing/2014/main" id="{1A106C18-EF90-4767-9807-0418D358EE9A}"/>
                </a:ext>
              </a:extLst>
            </p:cNvPr>
            <p:cNvSpPr/>
            <p:nvPr/>
          </p:nvSpPr>
          <p:spPr>
            <a:xfrm>
              <a:off x="7574427" y="4189877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4" name="Google Shape;271;p12">
              <a:extLst>
                <a:ext uri="{FF2B5EF4-FFF2-40B4-BE49-F238E27FC236}">
                  <a16:creationId xmlns:a16="http://schemas.microsoft.com/office/drawing/2014/main" id="{59D343FB-825F-4966-B06B-172684641FE3}"/>
                </a:ext>
              </a:extLst>
            </p:cNvPr>
            <p:cNvSpPr/>
            <p:nvPr/>
          </p:nvSpPr>
          <p:spPr>
            <a:xfrm>
              <a:off x="7574427" y="4465594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5" name="Google Shape;268;p12">
              <a:extLst>
                <a:ext uri="{FF2B5EF4-FFF2-40B4-BE49-F238E27FC236}">
                  <a16:creationId xmlns:a16="http://schemas.microsoft.com/office/drawing/2014/main" id="{25752A14-7650-4E9D-8802-86E463D98973}"/>
                </a:ext>
              </a:extLst>
            </p:cNvPr>
            <p:cNvSpPr/>
            <p:nvPr/>
          </p:nvSpPr>
          <p:spPr>
            <a:xfrm>
              <a:off x="7574427" y="4745778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 dirty="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 dirty="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66" name="Google Shape;271;p12">
              <a:extLst>
                <a:ext uri="{FF2B5EF4-FFF2-40B4-BE49-F238E27FC236}">
                  <a16:creationId xmlns:a16="http://schemas.microsoft.com/office/drawing/2014/main" id="{80D83B74-BF1C-4FE3-8497-5F28DEFC9C48}"/>
                </a:ext>
              </a:extLst>
            </p:cNvPr>
            <p:cNvSpPr/>
            <p:nvPr/>
          </p:nvSpPr>
          <p:spPr>
            <a:xfrm>
              <a:off x="7574427" y="5027845"/>
              <a:ext cx="994611" cy="260432"/>
            </a:xfrm>
            <a:prstGeom prst="roundRect">
              <a:avLst>
                <a:gd name="adj" fmla="val 5379"/>
              </a:avLst>
            </a:prstGeom>
            <a:noFill/>
            <a:ln w="12700" cap="flat" cmpd="sng">
              <a:solidFill>
                <a:srgbClr val="99341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tr-TR" sz="1000">
                  <a:solidFill>
                    <a:srgbClr val="C00000"/>
                  </a:solidFill>
                  <a:latin typeface="JetBrains Mono" panose="02000009000000000000" pitchFamily="49" charset="0"/>
                  <a:ea typeface="Cambria"/>
                  <a:cs typeface="JetBrains Mono" panose="02000009000000000000" pitchFamily="49" charset="0"/>
                  <a:sym typeface="Cambria"/>
                </a:rPr>
                <a:t>…</a:t>
              </a:r>
              <a:endParaRPr sz="1000">
                <a:latin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80035041-F438-4AA4-ABFF-AC488F1E154A}"/>
                </a:ext>
              </a:extLst>
            </p:cNvPr>
            <p:cNvCxnSpPr>
              <a:stCxn id="8" idx="0"/>
              <a:endCxn id="27" idx="2"/>
            </p:cNvCxnSpPr>
            <p:nvPr/>
          </p:nvCxnSpPr>
          <p:spPr>
            <a:xfrm flipH="1" flipV="1">
              <a:off x="1386000" y="5283056"/>
              <a:ext cx="374960" cy="2188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A30F695C-F772-44E0-A4AD-1AD5426175C1}"/>
                </a:ext>
              </a:extLst>
            </p:cNvPr>
            <p:cNvCxnSpPr>
              <a:cxnSpLocks/>
              <a:stCxn id="18" idx="0"/>
              <a:endCxn id="28" idx="2"/>
            </p:cNvCxnSpPr>
            <p:nvPr/>
          </p:nvCxnSpPr>
          <p:spPr>
            <a:xfrm flipH="1" flipV="1">
              <a:off x="2258266" y="5297307"/>
              <a:ext cx="2790104" cy="40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Düz Ok Bağlayıcısı 68">
              <a:extLst>
                <a:ext uri="{FF2B5EF4-FFF2-40B4-BE49-F238E27FC236}">
                  <a16:creationId xmlns:a16="http://schemas.microsoft.com/office/drawing/2014/main" id="{13385FE4-5ACA-4F57-9AB3-B32B130D3ACD}"/>
                </a:ext>
              </a:extLst>
            </p:cNvPr>
            <p:cNvCxnSpPr>
              <a:cxnSpLocks/>
              <a:stCxn id="18" idx="0"/>
              <a:endCxn id="42" idx="2"/>
            </p:cNvCxnSpPr>
            <p:nvPr/>
          </p:nvCxnSpPr>
          <p:spPr>
            <a:xfrm flipH="1" flipV="1">
              <a:off x="3556454" y="5283838"/>
              <a:ext cx="1491916" cy="422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Düz Ok Bağlayıcısı 69">
              <a:extLst>
                <a:ext uri="{FF2B5EF4-FFF2-40B4-BE49-F238E27FC236}">
                  <a16:creationId xmlns:a16="http://schemas.microsoft.com/office/drawing/2014/main" id="{DC0E8F61-FBB8-4531-83F8-B4C6094152FE}"/>
                </a:ext>
              </a:extLst>
            </p:cNvPr>
            <p:cNvCxnSpPr>
              <a:cxnSpLocks/>
              <a:stCxn id="18" idx="0"/>
              <a:endCxn id="50" idx="2"/>
            </p:cNvCxnSpPr>
            <p:nvPr/>
          </p:nvCxnSpPr>
          <p:spPr>
            <a:xfrm flipV="1">
              <a:off x="5048370" y="5287077"/>
              <a:ext cx="19765" cy="4194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EE4450F3-26D7-4BFE-8163-EEB6D443AA13}"/>
                </a:ext>
              </a:extLst>
            </p:cNvPr>
            <p:cNvCxnSpPr>
              <a:cxnSpLocks/>
              <a:stCxn id="18" idx="0"/>
              <a:endCxn id="58" idx="2"/>
            </p:cNvCxnSpPr>
            <p:nvPr/>
          </p:nvCxnSpPr>
          <p:spPr>
            <a:xfrm flipV="1">
              <a:off x="5048370" y="5285864"/>
              <a:ext cx="1502885" cy="4206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C9DB692F-EF88-4C39-99DB-B7D405DFC257}"/>
                </a:ext>
              </a:extLst>
            </p:cNvPr>
            <p:cNvCxnSpPr>
              <a:cxnSpLocks/>
              <a:stCxn id="18" idx="0"/>
              <a:endCxn id="66" idx="2"/>
            </p:cNvCxnSpPr>
            <p:nvPr/>
          </p:nvCxnSpPr>
          <p:spPr>
            <a:xfrm flipV="1">
              <a:off x="5048370" y="5288277"/>
              <a:ext cx="3023363" cy="418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8176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/>
              <a:t>Gönderilen argümanlar </a:t>
            </a:r>
            <a:r>
              <a:rPr lang="tr-TR" dirty="0"/>
              <a:t>ve karşılayan değişkenler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&lt;iostream&gt;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using namespace std;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toplam,x</a:t>
            </a:r>
            <a:r>
              <a:rPr lang="tr-TR" dirty="0">
                <a:latin typeface="Consolas" panose="020B0609020204030204" pitchFamily="49" charset="0"/>
              </a:rPr>
              <a:t>=3;     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toplam = topla (x, 5);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("toplam=%d", toplam);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 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op1,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op2)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içinde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op1=3 (</a:t>
            </a:r>
            <a:r>
              <a:rPr lang="tr-TR" dirty="0" err="1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x’in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değeri)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//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op2=5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 = op1+op2;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araToplam</a:t>
            </a:r>
            <a:r>
              <a:rPr lang="tr-TR" dirty="0">
                <a:latin typeface="Consolas" panose="020B0609020204030204" pitchFamily="49" charset="0"/>
              </a:rPr>
              <a:t>; </a:t>
            </a:r>
            <a:r>
              <a:rPr lang="tr-TR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1800" dirty="0"/>
              <a:t>Fonksiyonları çağırırken </a:t>
            </a:r>
            <a:r>
              <a:rPr lang="tr-TR" sz="1800" b="1" i="1" dirty="0">
                <a:highlight>
                  <a:srgbClr val="FFFF00"/>
                </a:highlight>
              </a:rPr>
              <a:t>gönderilen argümanların sırası ve sayısı </a:t>
            </a:r>
            <a:r>
              <a:rPr lang="tr-TR" sz="1800" dirty="0"/>
              <a:t>ile  fonksiyon gövdesinde </a:t>
            </a:r>
            <a:r>
              <a:rPr lang="tr-TR" sz="1800" b="1" i="1" dirty="0">
                <a:highlight>
                  <a:srgbClr val="FFFF00"/>
                </a:highlight>
              </a:rPr>
              <a:t>karşılayan parametrelerin sırası ve sayısı </a:t>
            </a:r>
            <a:r>
              <a:rPr lang="tr-TR" sz="1800" dirty="0">
                <a:highlight>
                  <a:srgbClr val="FFFF00"/>
                </a:highlight>
              </a:rPr>
              <a:t>eşit olmalıdır</a:t>
            </a:r>
            <a:r>
              <a:rPr lang="tr-TR" sz="1800" dirty="0"/>
              <a:t>.</a:t>
            </a:r>
          </a:p>
          <a:p>
            <a:endParaRPr lang="tr-TR" sz="1800" dirty="0"/>
          </a:p>
          <a:p>
            <a:r>
              <a:rPr lang="tr-TR" sz="1800" dirty="0"/>
              <a:t>Programın icra sırasına </a:t>
            </a:r>
            <a:r>
              <a:rPr lang="tr-TR" sz="1800"/>
              <a:t>dikkat ediniz.</a:t>
            </a:r>
            <a:endParaRPr lang="tr-TR" sz="1800" dirty="0"/>
          </a:p>
        </p:txBody>
      </p:sp>
      <p:sp>
        <p:nvSpPr>
          <p:cNvPr id="8" name="Açıklama Balonu: Sol Ok 7">
            <a:extLst>
              <a:ext uri="{FF2B5EF4-FFF2-40B4-BE49-F238E27FC236}">
                <a16:creationId xmlns:a16="http://schemas.microsoft.com/office/drawing/2014/main" id="{0D0CA9C6-5CBE-4FAD-9D07-BAEE40627D12}"/>
              </a:ext>
            </a:extLst>
          </p:cNvPr>
          <p:cNvSpPr/>
          <p:nvPr/>
        </p:nvSpPr>
        <p:spPr>
          <a:xfrm>
            <a:off x="5143500" y="1914525"/>
            <a:ext cx="3086100" cy="1831797"/>
          </a:xfrm>
          <a:prstGeom prst="leftArrowCallout">
            <a:avLst>
              <a:gd name="adj1" fmla="val 10431"/>
              <a:gd name="adj2" fmla="val 11428"/>
              <a:gd name="adj3" fmla="val 13742"/>
              <a:gd name="adj4" fmla="val 8491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Yanda topla fonksiyonu çağrılırken ilk argüman 3, ikinci argüman 5 olarak </a:t>
            </a:r>
            <a:r>
              <a:rPr lang="tr-TR" sz="1400" dirty="0">
                <a:solidFill>
                  <a:srgbClr val="FF0000"/>
                </a:solidFill>
              </a:rPr>
              <a:t>gönderilmiştir</a:t>
            </a:r>
            <a:r>
              <a:rPr lang="tr-TR" sz="1400" dirty="0">
                <a:solidFill>
                  <a:schemeClr val="tx1"/>
                </a:solidFill>
              </a:rPr>
              <a:t>.  </a:t>
            </a:r>
            <a:br>
              <a:rPr lang="tr-TR" sz="1400" dirty="0">
                <a:solidFill>
                  <a:schemeClr val="tx1"/>
                </a:solidFill>
              </a:rPr>
            </a:br>
            <a:r>
              <a:rPr lang="tr-TR" sz="1400" dirty="0">
                <a:solidFill>
                  <a:schemeClr val="tx1"/>
                </a:solidFill>
                <a:highlight>
                  <a:srgbClr val="FFFF00"/>
                </a:highlight>
              </a:rPr>
              <a:t>Prototipte iki parametre tanımlandığından iki argüman ile fonksiyon çağrılmalıdır.</a:t>
            </a:r>
          </a:p>
        </p:txBody>
      </p:sp>
      <p:sp>
        <p:nvSpPr>
          <p:cNvPr id="9" name="Açıklama Balonu: Sol Ok 8">
            <a:extLst>
              <a:ext uri="{FF2B5EF4-FFF2-40B4-BE49-F238E27FC236}">
                <a16:creationId xmlns:a16="http://schemas.microsoft.com/office/drawing/2014/main" id="{A8E6D2F6-1A14-4720-9719-550443E0DD7F}"/>
              </a:ext>
            </a:extLst>
          </p:cNvPr>
          <p:cNvSpPr/>
          <p:nvPr/>
        </p:nvSpPr>
        <p:spPr>
          <a:xfrm>
            <a:off x="3568975" y="3896876"/>
            <a:ext cx="4653553" cy="1916895"/>
          </a:xfrm>
          <a:prstGeom prst="leftArrowCallout">
            <a:avLst>
              <a:gd name="adj1" fmla="val 10431"/>
              <a:gd name="adj2" fmla="val 16884"/>
              <a:gd name="adj3" fmla="val 13742"/>
              <a:gd name="adj4" fmla="val 5738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400" dirty="0">
                <a:solidFill>
                  <a:schemeClr val="tx1"/>
                </a:solidFill>
              </a:rPr>
              <a:t>birinci sırada gönderilen değeri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op1 parametresi, ikinci gönderilen değişkeni </a:t>
            </a:r>
            <a:r>
              <a:rPr lang="tr-TR" sz="1400" dirty="0">
                <a:solidFill>
                  <a:srgbClr val="FF0000"/>
                </a:solidFill>
              </a:rPr>
              <a:t>karşılayan</a:t>
            </a:r>
            <a:r>
              <a:rPr lang="tr-TR" sz="1400" dirty="0">
                <a:solidFill>
                  <a:schemeClr val="tx1"/>
                </a:solidFill>
              </a:rPr>
              <a:t> değişken ise op2 parametresidir. </a:t>
            </a:r>
          </a:p>
        </p:txBody>
      </p:sp>
      <p:cxnSp>
        <p:nvCxnSpPr>
          <p:cNvPr id="3" name="Bağlayıcı: Dirsek 2">
            <a:extLst>
              <a:ext uri="{FF2B5EF4-FFF2-40B4-BE49-F238E27FC236}">
                <a16:creationId xmlns:a16="http://schemas.microsoft.com/office/drawing/2014/main" id="{2A77ABAD-D0A7-4DD1-B482-FF547E842C47}"/>
              </a:ext>
            </a:extLst>
          </p:cNvPr>
          <p:cNvCxnSpPr>
            <a:cxnSpLocks/>
            <a:stCxn id="41" idx="0"/>
            <a:endCxn id="47" idx="4"/>
          </p:cNvCxnSpPr>
          <p:nvPr/>
        </p:nvCxnSpPr>
        <p:spPr>
          <a:xfrm rot="5400000">
            <a:off x="2223917" y="3018813"/>
            <a:ext cx="1005304" cy="42133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Bağlayıcı: Dirsek 9">
            <a:extLst>
              <a:ext uri="{FF2B5EF4-FFF2-40B4-BE49-F238E27FC236}">
                <a16:creationId xmlns:a16="http://schemas.microsoft.com/office/drawing/2014/main" id="{363082AC-33DF-452B-8AE0-A4C341CF97FD}"/>
              </a:ext>
            </a:extLst>
          </p:cNvPr>
          <p:cNvCxnSpPr>
            <a:cxnSpLocks/>
            <a:stCxn id="43" idx="0"/>
            <a:endCxn id="59" idx="4"/>
          </p:cNvCxnSpPr>
          <p:nvPr/>
        </p:nvCxnSpPr>
        <p:spPr>
          <a:xfrm rot="16200000" flipH="1">
            <a:off x="3011984" y="3034846"/>
            <a:ext cx="1005303" cy="38926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Bağlayıcı: Dirsek 11">
            <a:extLst>
              <a:ext uri="{FF2B5EF4-FFF2-40B4-BE49-F238E27FC236}">
                <a16:creationId xmlns:a16="http://schemas.microsoft.com/office/drawing/2014/main" id="{35A8292A-AB8C-43A8-9A3D-F2B5377F702A}"/>
              </a:ext>
            </a:extLst>
          </p:cNvPr>
          <p:cNvCxnSpPr>
            <a:cxnSpLocks/>
            <a:stCxn id="31" idx="6"/>
            <a:endCxn id="15" idx="6"/>
          </p:cNvCxnSpPr>
          <p:nvPr/>
        </p:nvCxnSpPr>
        <p:spPr>
          <a:xfrm rot="10800000">
            <a:off x="604064" y="2587872"/>
            <a:ext cx="1014170" cy="3163576"/>
          </a:xfrm>
          <a:prstGeom prst="bentConnector3">
            <a:avLst>
              <a:gd name="adj1" fmla="val 14007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B677275-49EC-4548-B1C0-4BCF47C627BE}"/>
              </a:ext>
            </a:extLst>
          </p:cNvPr>
          <p:cNvSpPr/>
          <p:nvPr/>
        </p:nvSpPr>
        <p:spPr>
          <a:xfrm flipH="1" flipV="1">
            <a:off x="604064" y="2448915"/>
            <a:ext cx="995353" cy="27791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EE6C719-E7C0-47AC-B58A-143BC634373A}"/>
              </a:ext>
            </a:extLst>
          </p:cNvPr>
          <p:cNvSpPr/>
          <p:nvPr/>
        </p:nvSpPr>
        <p:spPr>
          <a:xfrm flipH="1" flipV="1">
            <a:off x="1618234" y="5556780"/>
            <a:ext cx="1326008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A8840C1-9E0B-45E6-A06D-A0DE61E18AB8}"/>
              </a:ext>
            </a:extLst>
          </p:cNvPr>
          <p:cNvSpPr/>
          <p:nvPr/>
        </p:nvSpPr>
        <p:spPr>
          <a:xfrm flipH="1" flipV="1">
            <a:off x="2827699" y="2501899"/>
            <a:ext cx="219075" cy="22492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BEA755-C776-4FB5-8104-3CCD235F10BA}"/>
              </a:ext>
            </a:extLst>
          </p:cNvPr>
          <p:cNvSpPr/>
          <p:nvPr/>
        </p:nvSpPr>
        <p:spPr>
          <a:xfrm flipH="1" flipV="1">
            <a:off x="3210464" y="2501899"/>
            <a:ext cx="219075" cy="224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2040B0D-BECA-4244-9550-7F28E389797A}"/>
              </a:ext>
            </a:extLst>
          </p:cNvPr>
          <p:cNvSpPr/>
          <p:nvPr/>
        </p:nvSpPr>
        <p:spPr>
          <a:xfrm flipH="1" flipV="1">
            <a:off x="2281238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6D64D63-E302-4A15-AD4A-A3BE13FCED09}"/>
              </a:ext>
            </a:extLst>
          </p:cNvPr>
          <p:cNvSpPr/>
          <p:nvPr/>
        </p:nvSpPr>
        <p:spPr>
          <a:xfrm flipH="1" flipV="1">
            <a:off x="3474606" y="3732132"/>
            <a:ext cx="469326" cy="3893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7521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"----------\n";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(5);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&lt;&lt;"----------\n";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tekMiCiftMi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) 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(pSayi%2==0)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&lt;&lt;"%d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CITFTIR.\n";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vout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pSayi</a:t>
            </a:r>
            <a:r>
              <a:rPr lang="tr-TR" dirty="0">
                <a:latin typeface="Consolas" panose="020B0609020204030204" pitchFamily="49" charset="0"/>
              </a:rPr>
              <a:t>&lt;&lt;"%d </a:t>
            </a:r>
            <a:r>
              <a:rPr lang="tr-TR" dirty="0" err="1">
                <a:latin typeface="Consolas" panose="020B0609020204030204" pitchFamily="49" charset="0"/>
              </a:rPr>
              <a:t>Sayisi</a:t>
            </a:r>
            <a:r>
              <a:rPr lang="tr-TR" dirty="0">
                <a:latin typeface="Consolas" panose="020B0609020204030204" pitchFamily="49" charset="0"/>
              </a:rPr>
              <a:t> TEKTIR.\n";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Kendisine gönderilen tamsayı değerin tek ya da çift olup olmadığını ekrana yazan fonksiyonu yazarak çalıştırınız.</a:t>
            </a:r>
          </a:p>
          <a:p>
            <a:pPr algn="ctr"/>
            <a:r>
              <a:rPr lang="tr-TR" sz="1800" b="1" dirty="0"/>
              <a:t>Bu soruda anahtar kelimeler "kendisine gönderilen" kelimeleridir. </a:t>
            </a:r>
          </a:p>
          <a:p>
            <a:pPr algn="ctr"/>
            <a:r>
              <a:rPr lang="tr-TR" sz="1800" b="1" dirty="0"/>
              <a:t>Bunlar fonksiyonun parametre alacağını gösterir. </a:t>
            </a:r>
          </a:p>
          <a:p>
            <a:pPr algn="ctr"/>
            <a:r>
              <a:rPr lang="tr-TR" sz="1800" b="1" dirty="0"/>
              <a:t>Kaç adet parametre alacağı sorunun kendisinden çıkarılır. </a:t>
            </a:r>
          </a:p>
        </p:txBody>
      </p:sp>
    </p:spTree>
    <p:extLst>
      <p:ext uri="{BB962C8B-B14F-4D97-AF65-F5344CB8AC3E}">
        <p14:creationId xmlns:p14="http://schemas.microsoft.com/office/powerpoint/2010/main" val="411569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94803476-3D8E-407D-B2EA-6FC377D1F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95FC84-209E-4CAC-8D30-CDDF716CA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//prototip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tekSayi,ciftSayi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tekSayi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ciftSayi</a:t>
            </a:r>
            <a:r>
              <a:rPr lang="tr-TR" sz="1200" dirty="0">
                <a:latin typeface="Consolas" panose="020B0609020204030204" pitchFamily="49" charset="0"/>
              </a:rPr>
              <a:t>=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çağırma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"----------\n" &lt;&lt;"Tek:"&lt;&lt; </a:t>
            </a:r>
            <a:r>
              <a:rPr lang="tr-TR" sz="1200" dirty="0" err="1">
                <a:latin typeface="Consolas" panose="020B0609020204030204" pitchFamily="49" charset="0"/>
              </a:rPr>
              <a:t>tekSayi</a:t>
            </a:r>
            <a:r>
              <a:rPr lang="tr-TR" sz="1200" dirty="0">
                <a:latin typeface="Consolas" panose="020B0609020204030204" pitchFamily="49" charset="0"/>
              </a:rPr>
              <a:t>&lt;&lt;", Çift:" &lt;&lt; </a:t>
            </a:r>
            <a:r>
              <a:rPr lang="tr-TR" sz="1200" dirty="0" err="1">
                <a:latin typeface="Consolas" panose="020B0609020204030204" pitchFamily="49" charset="0"/>
              </a:rPr>
              <a:t>ciftSayi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tekSayiOku</a:t>
            </a:r>
            <a:r>
              <a:rPr lang="tr-TR" sz="1200" dirty="0">
                <a:latin typeface="Consolas" panose="020B0609020204030204" pitchFamily="49" charset="0"/>
              </a:rPr>
              <a:t>()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"Tek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(sayi%2==0)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"HATA: Tek Sayı Girmelisiniz!\</a:t>
            </a:r>
            <a:r>
              <a:rPr lang="tr-TR" sz="1200" dirty="0" err="1">
                <a:latin typeface="Consolas" panose="020B0609020204030204" pitchFamily="49" charset="0"/>
              </a:rPr>
              <a:t>nTek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 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ciftSayiOku</a:t>
            </a:r>
            <a:r>
              <a:rPr lang="tr-TR" sz="1200" dirty="0">
                <a:latin typeface="Consolas" panose="020B0609020204030204" pitchFamily="49" charset="0"/>
              </a:rPr>
              <a:t>()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//fonksiyon tanımı: başlık ve gövde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"Çift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cin &gt;&gt;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(sayi%2==1)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"HATA: Çift Sayı Girmelisiniz!\</a:t>
            </a:r>
            <a:r>
              <a:rPr lang="tr-TR" sz="1200" dirty="0" err="1">
                <a:latin typeface="Consolas" panose="020B0609020204030204" pitchFamily="49" charset="0"/>
              </a:rPr>
              <a:t>nÇift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(sayi%2==1);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E3E9E1C3-6D35-4472-9012-A33FBC5A6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tr-TR" sz="1800" b="1" dirty="0">
                <a:solidFill>
                  <a:schemeClr val="tx1"/>
                </a:solidFill>
              </a:rPr>
              <a:t>Klavyeden Çift ve Tek Sayı Okuyan Fonksiyonlar</a:t>
            </a:r>
          </a:p>
        </p:txBody>
      </p:sp>
    </p:spTree>
    <p:extLst>
      <p:ext uri="{BB962C8B-B14F-4D97-AF65-F5344CB8AC3E}">
        <p14:creationId xmlns:p14="http://schemas.microsoft.com/office/powerpoint/2010/main" val="404883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Depolama Sınıfları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storage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classes</a:t>
            </a:r>
            <a:r>
              <a:rPr lang="tr-TR" dirty="0"/>
              <a:t>) bir değişkenin/fonksiyonun özelliklerini tanımlamak için kullanılır. </a:t>
            </a:r>
          </a:p>
          <a:p>
            <a:pPr marL="0" indent="0">
              <a:buNone/>
            </a:pPr>
            <a:r>
              <a:rPr lang="tr-TR" dirty="0"/>
              <a:t>Bu özellikler temel olarak bir programın </a:t>
            </a:r>
            <a:r>
              <a:rPr lang="tr-TR" u="sng" dirty="0">
                <a:solidFill>
                  <a:srgbClr val="FF0000"/>
                </a:solidFill>
              </a:rPr>
              <a:t>çalışma süresi boyunca </a:t>
            </a:r>
            <a:r>
              <a:rPr lang="tr-TR" dirty="0"/>
              <a:t>belirli </a:t>
            </a:r>
            <a:r>
              <a:rPr lang="tr-TR" u="sng" dirty="0">
                <a:solidFill>
                  <a:srgbClr val="FF0000"/>
                </a:solidFill>
              </a:rPr>
              <a:t>bir değişkenin varlığını izlememize</a:t>
            </a:r>
            <a:r>
              <a:rPr lang="tr-TR" dirty="0"/>
              <a:t> yardımcı olan </a:t>
            </a:r>
            <a:r>
              <a:rPr lang="tr-TR" b="1" dirty="0">
                <a:solidFill>
                  <a:srgbClr val="0070C0"/>
                </a:solidFill>
              </a:rPr>
              <a:t>faaliyet alanı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scope</a:t>
            </a:r>
            <a:r>
              <a:rPr lang="tr-TR" b="1" dirty="0"/>
              <a:t>), </a:t>
            </a:r>
            <a:r>
              <a:rPr lang="tr-TR" b="1" dirty="0">
                <a:solidFill>
                  <a:srgbClr val="0070C0"/>
                </a:solidFill>
              </a:rPr>
              <a:t>görünürlüğü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visibility</a:t>
            </a:r>
            <a:r>
              <a:rPr lang="tr-TR" b="1" dirty="0"/>
              <a:t>) ve </a:t>
            </a:r>
            <a:r>
              <a:rPr lang="tr-TR" b="1" dirty="0">
                <a:solidFill>
                  <a:srgbClr val="0070C0"/>
                </a:solidFill>
              </a:rPr>
              <a:t>yaşam süresini </a:t>
            </a:r>
            <a:r>
              <a:rPr lang="tr-TR" b="1" dirty="0"/>
              <a:t>(</a:t>
            </a:r>
            <a:r>
              <a:rPr lang="tr-TR" b="1" dirty="0">
                <a:solidFill>
                  <a:srgbClr val="FF0000"/>
                </a:solidFill>
              </a:rPr>
              <a:t>life time</a:t>
            </a:r>
            <a:r>
              <a:rPr lang="tr-TR" b="1" dirty="0"/>
              <a:t>) içerir</a:t>
            </a:r>
            <a:r>
              <a:rPr lang="tr-TR" dirty="0"/>
              <a:t>.</a:t>
            </a:r>
          </a:p>
          <a:p>
            <a:pPr marL="0" indent="0" algn="ctr">
              <a:buNone/>
            </a:pPr>
            <a:r>
              <a:rPr lang="tr-TR" b="1" i="1" dirty="0">
                <a:highlight>
                  <a:srgbClr val="FFFF00"/>
                </a:highlight>
              </a:rPr>
              <a:t>Faaliyet alanı (</a:t>
            </a:r>
            <a:r>
              <a:rPr lang="tr-TR" b="1" i="1" dirty="0" err="1">
                <a:highlight>
                  <a:srgbClr val="FFFF00"/>
                </a:highlight>
              </a:rPr>
              <a:t>Scope</a:t>
            </a:r>
            <a:r>
              <a:rPr lang="tr-TR" b="1" i="1" dirty="0">
                <a:highlight>
                  <a:srgbClr val="FFFF00"/>
                </a:highlight>
              </a:rPr>
              <a:t>) değişkenlerin tanınıp bilindiği yerlerdir.</a:t>
            </a:r>
          </a:p>
        </p:txBody>
      </p:sp>
      <p:sp>
        <p:nvSpPr>
          <p:cNvPr id="8" name="İçerik Yer Tutucusu 7">
            <a:extLst>
              <a:ext uri="{FF2B5EF4-FFF2-40B4-BE49-F238E27FC236}">
                <a16:creationId xmlns:a16="http://schemas.microsoft.com/office/drawing/2014/main" id="{CE892859-6446-4800-9E53-16C58AF07A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C dili, dört tip depolama sınıfı kullanır.</a:t>
            </a: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auto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extern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static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register</a:t>
            </a: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depolama sınıfı, </a:t>
            </a:r>
            <a:r>
              <a:rPr lang="tr-TR" sz="1600" u="sng" dirty="0"/>
              <a:t>bir fonksiyon </a:t>
            </a:r>
            <a:r>
              <a:rPr lang="tr-TR" sz="1600" dirty="0"/>
              <a:t>veya </a:t>
            </a:r>
            <a:r>
              <a:rPr lang="tr-TR" sz="1600" u="sng" dirty="0"/>
              <a:t>blok içinde </a:t>
            </a:r>
            <a:r>
              <a:rPr lang="tr-TR" sz="1600" u="sng" dirty="0" err="1"/>
              <a:t>kimliklendirilmiş</a:t>
            </a:r>
            <a:r>
              <a:rPr lang="tr-TR" sz="1600" u="sng" dirty="0"/>
              <a:t> </a:t>
            </a:r>
            <a:r>
              <a:rPr lang="tr-TR" sz="1600" dirty="0"/>
              <a:t>tüm değişkenler için </a:t>
            </a:r>
            <a:r>
              <a:rPr lang="tr-TR" sz="1600" dirty="0">
                <a:highlight>
                  <a:srgbClr val="FFFF00"/>
                </a:highlight>
              </a:rPr>
              <a:t>varsayılan (</a:t>
            </a:r>
            <a:r>
              <a:rPr lang="tr-TR" sz="1600" dirty="0" err="1">
                <a:highlight>
                  <a:srgbClr val="FFFF00"/>
                </a:highlight>
              </a:rPr>
              <a:t>default</a:t>
            </a:r>
            <a:r>
              <a:rPr lang="tr-TR" sz="1600" dirty="0">
                <a:highlight>
                  <a:srgbClr val="FFFF00"/>
                </a:highlight>
              </a:rPr>
              <a:t>) depolama sınıfıdır</a:t>
            </a:r>
            <a:r>
              <a:rPr lang="tr-TR" sz="1600" dirty="0"/>
              <a:t>.  Bu nedenle, C dilinde program yazarken </a:t>
            </a: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anahtar sözcüğü nadiren kullanılır.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>
                <a:highlight>
                  <a:srgbClr val="FFFF00"/>
                </a:highlight>
              </a:rPr>
              <a:t>Otomatik değişkenlere yalnızca blok içinden erişilebilir </a:t>
            </a:r>
            <a:br>
              <a:rPr lang="tr-TR" sz="1600" dirty="0">
                <a:highlight>
                  <a:srgbClr val="FFFF00"/>
                </a:highlight>
              </a:rPr>
            </a:b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Bu depolama sınıfına dahil değişkenler </a:t>
            </a:r>
            <a:r>
              <a:rPr lang="tr-TR" sz="1600" b="1" dirty="0">
                <a:solidFill>
                  <a:srgbClr val="0070C0"/>
                </a:solidFill>
              </a:rPr>
              <a:t>yığın</a:t>
            </a:r>
            <a:r>
              <a:rPr lang="tr-TR" sz="1600" dirty="0"/>
              <a:t> (</a:t>
            </a:r>
            <a:r>
              <a:rPr lang="tr-TR" sz="1600" b="1" dirty="0" err="1">
                <a:solidFill>
                  <a:srgbClr val="FF0000"/>
                </a:solidFill>
              </a:rPr>
              <a:t>stack</a:t>
            </a:r>
            <a:r>
              <a:rPr lang="tr-TR" sz="1600" dirty="0"/>
              <a:t>) bellekte tutulur. Bu bellek son giren değişken ilk çıkar (</a:t>
            </a:r>
            <a:r>
              <a:rPr lang="tr-TR" sz="1600" dirty="0" err="1"/>
              <a:t>Last</a:t>
            </a:r>
            <a:r>
              <a:rPr lang="tr-TR" sz="1600" dirty="0"/>
              <a:t> in First </a:t>
            </a:r>
            <a:r>
              <a:rPr lang="tr-TR" sz="1600" dirty="0" err="1"/>
              <a:t>Out</a:t>
            </a:r>
            <a:r>
              <a:rPr lang="tr-TR" sz="1600" dirty="0"/>
              <a:t>-LIFO) mantığında bir bellektir. Bir fonksiyon çağrılacağı zaman yerel değişkenler ile argümanlar bu belleğe konur. Fonksiyon dönüşünde hepsi geri alınır.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2"/>
            </a:pPr>
            <a:r>
              <a:rPr lang="tr-TR" sz="1600" b="1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depolama sınıfı bize basitçe </a:t>
            </a:r>
            <a:r>
              <a:rPr lang="tr-TR" sz="1600" dirty="0">
                <a:highlight>
                  <a:srgbClr val="FFFF00"/>
                </a:highlight>
              </a:rPr>
              <a:t>değişkenin kullanıldığı blokta değil başka bir yerde tanımlandığını söyler. </a:t>
            </a:r>
            <a:br>
              <a:rPr lang="tr-TR" sz="1600" dirty="0">
                <a:highlight>
                  <a:srgbClr val="FFFF00"/>
                </a:highlight>
              </a:rPr>
            </a:br>
            <a:br>
              <a:rPr lang="tr-TR" sz="1600" dirty="0">
                <a:highlight>
                  <a:srgbClr val="FFFF00"/>
                </a:highlight>
              </a:rPr>
            </a:br>
            <a:r>
              <a:rPr lang="tr-TR" sz="1600" dirty="0"/>
              <a:t>Temel olarak, değer ona farklı bir blokta atanır ve bunun değer üzerinde değişiklik yapılabilir.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Bunların yanında bir global değişken, </a:t>
            </a:r>
            <a:r>
              <a:rPr lang="tr-TR" sz="1600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anahtar sözcüğünü </a:t>
            </a:r>
            <a:r>
              <a:rPr lang="tr-TR" sz="1600" dirty="0" err="1"/>
              <a:t>kimliklendirme</a:t>
            </a:r>
            <a:r>
              <a:rPr lang="tr-TR" sz="1600" dirty="0"/>
              <a:t> önüne yerleştirerek </a:t>
            </a:r>
            <a:r>
              <a:rPr lang="tr-TR" sz="1600" dirty="0" err="1">
                <a:latin typeface="Consolas" panose="020B0609020204030204" pitchFamily="49" charset="0"/>
              </a:rPr>
              <a:t>extern</a:t>
            </a:r>
            <a:r>
              <a:rPr lang="tr-TR" sz="1600" dirty="0"/>
              <a:t> de yapılabilir.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</a:t>
            </a:r>
            <a:r>
              <a:rPr lang="tr-TR" sz="1600" b="1" dirty="0" err="1">
                <a:solidFill>
                  <a:srgbClr val="FF0000"/>
                </a:solidFill>
              </a:rPr>
              <a:t>segment</a:t>
            </a:r>
            <a:r>
              <a:rPr lang="tr-TR" sz="1600" dirty="0"/>
              <a:t>) yer alır. Derleme sırasında bu bellek hep sıfırla doldurulduğundan ilk değerler hep sıfırdır.</a:t>
            </a:r>
          </a:p>
        </p:txBody>
      </p:sp>
    </p:spTree>
    <p:extLst>
      <p:ext uri="{BB962C8B-B14F-4D97-AF65-F5344CB8AC3E}">
        <p14:creationId xmlns:p14="http://schemas.microsoft.com/office/powerpoint/2010/main" val="89569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3B22DDC-4A2B-42D7-A480-46F0A36B0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3"/>
            </a:pPr>
            <a:r>
              <a:rPr lang="tr-TR" sz="1600" b="1" dirty="0" err="1">
                <a:latin typeface="Consolas" panose="020B0609020204030204" pitchFamily="49" charset="0"/>
              </a:rPr>
              <a:t>static</a:t>
            </a:r>
            <a:r>
              <a:rPr lang="tr-TR" sz="1600" dirty="0"/>
              <a:t> depolama sınıfı yaygın olarak kullanılan statik değişkenleri </a:t>
            </a:r>
            <a:r>
              <a:rPr lang="tr-TR" sz="1600" dirty="0" err="1"/>
              <a:t>kimliklendirmek</a:t>
            </a:r>
            <a:r>
              <a:rPr lang="tr-TR" sz="1600" dirty="0"/>
              <a:t> için kullanılır.  </a:t>
            </a:r>
            <a:r>
              <a:rPr lang="tr-TR" sz="1600" dirty="0">
                <a:solidFill>
                  <a:srgbClr val="0070C0"/>
                </a:solidFill>
                <a:highlight>
                  <a:srgbClr val="FFFF00"/>
                </a:highlight>
              </a:rPr>
              <a:t>Statik değişkenler </a:t>
            </a:r>
            <a:r>
              <a:rPr lang="tr-TR" sz="1600" dirty="0">
                <a:highlight>
                  <a:srgbClr val="FFFF00"/>
                </a:highlight>
              </a:rPr>
              <a:t>(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static</a:t>
            </a:r>
            <a:r>
              <a:rPr lang="tr-TR" sz="160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1600" dirty="0" err="1">
                <a:solidFill>
                  <a:srgbClr val="FF0000"/>
                </a:solidFill>
                <a:highlight>
                  <a:srgbClr val="FFFF00"/>
                </a:highlight>
              </a:rPr>
              <a:t>variables</a:t>
            </a:r>
            <a:r>
              <a:rPr lang="tr-TR" sz="1600" dirty="0">
                <a:highlight>
                  <a:srgbClr val="FFFF00"/>
                </a:highlight>
              </a:rPr>
              <a:t>), faaliyet alanı (</a:t>
            </a:r>
            <a:r>
              <a:rPr lang="tr-TR" sz="1600" dirty="0" err="1">
                <a:highlight>
                  <a:srgbClr val="FFFF00"/>
                </a:highlight>
              </a:rPr>
              <a:t>scope</a:t>
            </a:r>
            <a:r>
              <a:rPr lang="tr-TR" sz="1600" dirty="0">
                <a:highlight>
                  <a:srgbClr val="FFFF00"/>
                </a:highlight>
              </a:rPr>
              <a:t>)dışına çıktıktan sonra bile değerlerini koruma özelliğine sahiptir!</a:t>
            </a:r>
            <a:r>
              <a:rPr lang="tr-TR" sz="1600" dirty="0"/>
              <a:t> </a:t>
            </a:r>
            <a:r>
              <a:rPr lang="tr-TR" sz="1600" u="sng" dirty="0">
                <a:solidFill>
                  <a:srgbClr val="FF0000"/>
                </a:solidFill>
              </a:rPr>
              <a:t>Dolayısıyla statik değişkenler kapsamlarındaki son kullanımlarının değerini korur.  Kapsamları, tanımlandıkları işleve göre yereldir.</a:t>
            </a:r>
            <a:r>
              <a:rPr lang="tr-TR" sz="1600" dirty="0"/>
              <a:t> Evrensel statik değişkenlere programın herhangi bir yerinden erişilebilir. 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Bu değişkenler </a:t>
            </a:r>
            <a:r>
              <a:rPr lang="tr-TR" sz="1600" b="1" dirty="0">
                <a:solidFill>
                  <a:srgbClr val="0070C0"/>
                </a:solidFill>
              </a:rPr>
              <a:t>veri bellekte </a:t>
            </a:r>
            <a:r>
              <a:rPr lang="tr-TR" sz="1600" dirty="0"/>
              <a:t>(</a:t>
            </a:r>
            <a:r>
              <a:rPr lang="tr-TR" sz="1600" b="1" dirty="0">
                <a:solidFill>
                  <a:srgbClr val="FF0000"/>
                </a:solidFill>
              </a:rPr>
              <a:t>data </a:t>
            </a:r>
            <a:r>
              <a:rPr lang="tr-TR" sz="1600" b="1" dirty="0" err="1">
                <a:solidFill>
                  <a:srgbClr val="FF0000"/>
                </a:solidFill>
              </a:rPr>
              <a:t>segment</a:t>
            </a:r>
            <a:r>
              <a:rPr lang="tr-TR" sz="1600" dirty="0"/>
              <a:t>) yer alır. Derleme sırasında bu bellek hep sıfırla doldurulduğundan </a:t>
            </a:r>
            <a:r>
              <a:rPr lang="tr-TR" sz="1600" dirty="0">
                <a:highlight>
                  <a:srgbClr val="FFFF00"/>
                </a:highlight>
              </a:rPr>
              <a:t>ilk değerler hep sıfırdır</a:t>
            </a:r>
            <a:r>
              <a:rPr lang="tr-TR" sz="1600" dirty="0"/>
              <a:t>.</a:t>
            </a:r>
            <a:endParaRPr lang="tr-TR" sz="1600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2C98693A-9282-4AE9-BCA6-0C1B6EFD3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 startAt="4"/>
            </a:pP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depolama, </a:t>
            </a:r>
            <a:r>
              <a:rPr lang="tr-TR" sz="1600" b="1" dirty="0" err="1">
                <a:latin typeface="Consolas" panose="020B0609020204030204" pitchFamily="49" charset="0"/>
              </a:rPr>
              <a:t>auto</a:t>
            </a:r>
            <a:r>
              <a:rPr lang="tr-TR" sz="1600" dirty="0"/>
              <a:t> değişkenlerle aynı işlevselliğe sahiptir. Tek fark, derleyicinin, </a:t>
            </a:r>
            <a:r>
              <a:rPr lang="tr-TR" sz="1600" dirty="0">
                <a:highlight>
                  <a:srgbClr val="FFFF00"/>
                </a:highlight>
              </a:rPr>
              <a:t>eğer boş bir CPU kaydedicisi (</a:t>
            </a:r>
            <a:r>
              <a:rPr lang="tr-TR" sz="1600" dirty="0" err="1">
                <a:highlight>
                  <a:srgbClr val="FFFF00"/>
                </a:highlight>
              </a:rPr>
              <a:t>register</a:t>
            </a:r>
            <a:r>
              <a:rPr lang="tr-TR" sz="1600" dirty="0">
                <a:highlight>
                  <a:srgbClr val="FFFF00"/>
                </a:highlight>
              </a:rPr>
              <a:t>) mevcutsa değişken olarak o kaydedicinin kullanılmasıdır</a:t>
            </a:r>
            <a:r>
              <a:rPr lang="tr-TR" sz="1600" dirty="0"/>
              <a:t>. Bu da bu değişkenlerin, bellekte saklanan değişkenlerden çok daha hızlı olmasını sağlar. </a:t>
            </a:r>
            <a:br>
              <a:rPr lang="tr-TR" sz="1600" dirty="0"/>
            </a:br>
            <a:br>
              <a:rPr lang="tr-TR" sz="1600" dirty="0"/>
            </a:br>
            <a:r>
              <a:rPr lang="tr-TR" sz="1600" dirty="0"/>
              <a:t>Eğer boş bir CPU kaydedicisi mevcut değilse, değişken yalnızca bellekte saklanır. Genellikle bir programda çok sık erişilmesi gereken birkaç değişken, programın çalışma süresini artıran </a:t>
            </a:r>
            <a:r>
              <a:rPr lang="tr-TR" sz="1600" b="1" dirty="0" err="1">
                <a:latin typeface="Consolas" panose="020B0609020204030204" pitchFamily="49" charset="0"/>
              </a:rPr>
              <a:t>register</a:t>
            </a:r>
            <a:r>
              <a:rPr lang="tr-TR" sz="1600" dirty="0"/>
              <a:t> anahtar sözcüğüyle </a:t>
            </a:r>
            <a:r>
              <a:rPr lang="tr-TR" sz="1600" dirty="0" err="1"/>
              <a:t>kimliklendirilir</a:t>
            </a:r>
            <a:r>
              <a:rPr lang="tr-TR" sz="1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250066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Depolama sınıfları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/>
              <a:t>storage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)</a:t>
            </a:r>
          </a:p>
        </p:txBody>
      </p:sp>
      <p:graphicFrame>
        <p:nvGraphicFramePr>
          <p:cNvPr id="11" name="Tablo 11">
            <a:extLst>
              <a:ext uri="{FF2B5EF4-FFF2-40B4-BE49-F238E27FC236}">
                <a16:creationId xmlns:a16="http://schemas.microsoft.com/office/drawing/2014/main" id="{43409456-4830-4706-89EB-D2D970C3D0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975" y="2120900"/>
          <a:ext cx="10058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748">
                  <a:extLst>
                    <a:ext uri="{9D8B030D-6E8A-4147-A177-3AD203B41FA5}">
                      <a16:colId xmlns:a16="http://schemas.microsoft.com/office/drawing/2014/main" val="2273593612"/>
                    </a:ext>
                  </a:extLst>
                </a:gridCol>
                <a:gridCol w="2556612">
                  <a:extLst>
                    <a:ext uri="{9D8B030D-6E8A-4147-A177-3AD203B41FA5}">
                      <a16:colId xmlns:a16="http://schemas.microsoft.com/office/drawing/2014/main" val="105550531"/>
                    </a:ext>
                  </a:extLst>
                </a:gridCol>
                <a:gridCol w="1454949">
                  <a:extLst>
                    <a:ext uri="{9D8B030D-6E8A-4147-A177-3AD203B41FA5}">
                      <a16:colId xmlns:a16="http://schemas.microsoft.com/office/drawing/2014/main" val="228121994"/>
                    </a:ext>
                  </a:extLst>
                </a:gridCol>
                <a:gridCol w="2568411">
                  <a:extLst>
                    <a:ext uri="{9D8B030D-6E8A-4147-A177-3AD203B41FA5}">
                      <a16:colId xmlns:a16="http://schemas.microsoft.com/office/drawing/2014/main" val="2898446945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7931165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sz="2000" dirty="0"/>
                        <a:t>Depolama sıfatı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Depo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Başlangıç Değeri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Faaliyet alanı (</a:t>
                      </a:r>
                      <a:r>
                        <a:rPr lang="tr-TR" sz="2000" dirty="0" err="1"/>
                        <a:t>scope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Ömür (</a:t>
                      </a:r>
                      <a:r>
                        <a:rPr lang="tr-TR" sz="2000" dirty="0" err="1"/>
                        <a:t>lifetime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62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auto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Yığın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>
                          <a:solidFill>
                            <a:srgbClr val="FF0000"/>
                          </a:solidFill>
                        </a:rPr>
                        <a:t>Stack</a:t>
                      </a:r>
                      <a:r>
                        <a:rPr lang="tr-TR" sz="2000" dirty="0"/>
                        <a:t> Memory)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22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extern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Evrensel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(Tüm dosyalarda)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951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static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rgbClr val="0070C0"/>
                          </a:solidFill>
                        </a:rPr>
                        <a:t>Veri</a:t>
                      </a:r>
                      <a:r>
                        <a:rPr lang="tr-TR" sz="2000" dirty="0"/>
                        <a:t> Bellek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b="1" dirty="0">
                          <a:solidFill>
                            <a:srgbClr val="FF0000"/>
                          </a:solidFill>
                        </a:rPr>
                        <a:t>Data</a:t>
                      </a:r>
                      <a:r>
                        <a:rPr lang="tr-TR" sz="2000" dirty="0"/>
                        <a:t> </a:t>
                      </a:r>
                      <a:r>
                        <a:rPr lang="tr-TR" sz="2000" dirty="0" err="1"/>
                        <a:t>Segment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Sıfır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İçinde bulunduğu blok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Program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78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sz="2000" b="1" dirty="0" err="1">
                          <a:latin typeface="Consolas" panose="020B0609020204030204" pitchFamily="49" charset="0"/>
                        </a:rPr>
                        <a:t>register</a:t>
                      </a:r>
                      <a:endParaRPr lang="tr-TR" sz="2000" b="1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İşlemci kaydedicileri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(CPU </a:t>
                      </a:r>
                      <a:r>
                        <a:rPr lang="tr-TR" sz="2000" dirty="0" err="1"/>
                        <a:t>Registers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Çöp</a:t>
                      </a:r>
                      <a:br>
                        <a:rPr lang="tr-TR" sz="2000" dirty="0"/>
                      </a:br>
                      <a:r>
                        <a:rPr lang="tr-TR" sz="2000" dirty="0"/>
                        <a:t>(</a:t>
                      </a:r>
                      <a:r>
                        <a:rPr lang="tr-TR" sz="2000" dirty="0" err="1"/>
                        <a:t>Garbage</a:t>
                      </a:r>
                      <a:r>
                        <a:rPr lang="tr-TR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/>
                        <a:t>Bulunduğu blok ve bu blok içindeki bloklar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2000" dirty="0"/>
                        <a:t>Bulunduğu blok sonunda biter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889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C++ DİLİ c DİLİ ÜZERİNE EKLENTİ YAPILARAK GELİŞTİRİLMİŞTİR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Yapısal Programlamanın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bir fonksiyonda önce </a:t>
            </a:r>
            <a:r>
              <a:rPr lang="tr-TR" dirty="0">
                <a:solidFill>
                  <a:srgbClr val="0070C0"/>
                </a:solidFill>
              </a:rPr>
              <a:t>veri yapıları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data structure</a:t>
            </a:r>
            <a:r>
              <a:rPr lang="tr-TR" dirty="0"/>
              <a:t>)</a:t>
            </a:r>
            <a:r>
              <a:rPr lang="tr-TR" dirty="0">
                <a:solidFill>
                  <a:srgbClr val="0070C0"/>
                </a:solidFill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ana fonksiyondan başlayarak fonksiyonların birbirlerini çağırmasıyla yapılır!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dirty="0"/>
              <a:t>C++ dili açısından Nesne Yönelimli 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İlk olarak </a:t>
            </a:r>
            <a:r>
              <a:rPr lang="tr-TR" dirty="0">
                <a:solidFill>
                  <a:srgbClr val="0070C0"/>
                </a:solidFill>
              </a:rPr>
              <a:t>Ana fonksiyon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function</a:t>
            </a:r>
            <a:r>
              <a:rPr lang="tr-TR" dirty="0"/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Ana fonksiyonda nesneler imal edilir ve birine </a:t>
            </a:r>
            <a:r>
              <a:rPr lang="tr-TR" dirty="0">
                <a:solidFill>
                  <a:srgbClr val="0070C0"/>
                </a:solidFill>
              </a:rPr>
              <a:t>ileti gönderilerek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message-passing</a:t>
            </a:r>
            <a:r>
              <a:rPr lang="tr-TR" dirty="0"/>
              <a:t>) program başlatılır.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Bir nesne başka nesneler imal edebilir. </a:t>
            </a:r>
            <a:endParaRPr lang="tr-TR" dirty="0">
              <a:solidFill>
                <a:srgbClr val="0070C0"/>
              </a:solidFill>
            </a:endParaRP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Nesnelerin </a:t>
            </a:r>
            <a:r>
              <a:rPr lang="tr-TR" dirty="0">
                <a:solidFill>
                  <a:srgbClr val="0070C0"/>
                </a:solidFill>
              </a:rPr>
              <a:t>davranışları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behavior</a:t>
            </a:r>
            <a:r>
              <a:rPr lang="tr-TR" dirty="0"/>
              <a:t>), durumlarına göre farklılaşabilir. Her nesne durumuna göre farklı </a:t>
            </a:r>
            <a:r>
              <a:rPr lang="tr-TR" dirty="0">
                <a:solidFill>
                  <a:srgbClr val="0070C0"/>
                </a:solidFill>
              </a:rPr>
              <a:t>yöntem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method</a:t>
            </a:r>
            <a:r>
              <a:rPr lang="tr-TR" dirty="0"/>
              <a:t>) ile davranışını gösterir. </a:t>
            </a: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sz="2800" b="1" dirty="0"/>
              <a:t>Programlama, imal edilmiş nesnelerin birbirine ileti göndermesiyle yapılır!</a:t>
            </a:r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A20E3037-5A60-4C0F-B5B0-FD5C9304AB6E}"/>
              </a:ext>
            </a:extLst>
          </p:cNvPr>
          <p:cNvSpPr/>
          <p:nvPr/>
        </p:nvSpPr>
        <p:spPr>
          <a:xfrm rot="19152993">
            <a:off x="3258348" y="2521058"/>
            <a:ext cx="5672258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Nesne Yönelimli Programlamada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Yöntemler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method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)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Yapısal Programlamadaki </a:t>
            </a:r>
            <a:b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gibi tanımlanırlar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tr-TR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8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7DE1CD-8C79-4375-BC08-DB6F6324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Extern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51F8005-F565-4E8D-A9B8-4F9271130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//XTRN2.CPP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endParaRPr lang="tr-TR" sz="1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solidFill>
                  <a:srgbClr val="FF00FF"/>
                </a:solidFill>
                <a:latin typeface="Consolas" panose="020B0609020204030204" pitchFamily="49" charset="0"/>
              </a:rPr>
              <a:t>//XTRN1.CPP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funcExtern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(); // bir başka dosyada tanımlı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extern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// bir başka dosyada tanımlı</a:t>
            </a: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funcExtern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"extern: "&lt;&lt;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= 2;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 "extern: "&lt;&lt; </a:t>
            </a:r>
            <a:r>
              <a:rPr lang="tr-TR" sz="1800" dirty="0" err="1">
                <a:latin typeface="Consolas" panose="020B0609020204030204" pitchFamily="49" charset="0"/>
              </a:rPr>
              <a:t>externDegisken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34CD80C-BAB8-4D0E-A100-47AABB0FB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XTRN2.C ve XTRN1.C kodları birlikte derlenmelidir.</a:t>
            </a:r>
          </a:p>
          <a:p>
            <a:r>
              <a:rPr lang="tr-TR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g++ xtrn1.cpp xtrn2.cpp</a:t>
            </a:r>
          </a:p>
        </p:txBody>
      </p:sp>
    </p:spTree>
    <p:extLst>
      <p:ext uri="{BB962C8B-B14F-4D97-AF65-F5344CB8AC3E}">
        <p14:creationId xmlns:p14="http://schemas.microsoft.com/office/powerpoint/2010/main" val="3972486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Auto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iostream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 err="1">
                <a:latin typeface="Consolas" panose="020B0609020204030204" pitchFamily="49" charset="0"/>
              </a:rPr>
              <a:t>using</a:t>
            </a:r>
            <a:r>
              <a:rPr lang="tr-TR" sz="1400" dirty="0">
                <a:latin typeface="Consolas" panose="020B0609020204030204" pitchFamily="49" charset="0"/>
              </a:rPr>
              <a:t> namespace </a:t>
            </a:r>
            <a:r>
              <a:rPr lang="tr-TR" sz="1400" dirty="0" err="1">
                <a:latin typeface="Consolas" panose="020B0609020204030204" pitchFamily="49" charset="0"/>
              </a:rPr>
              <a:t>std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auto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a = 32;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a=32; ile eşdeğer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a değişkeni bu fonksiyon bloğu ile tanımlanabilecek iç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bloklarda geçerlidir.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yani faaliyet alanı (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scope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) bu fonksiyon ile sınırlıdır.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(a==32){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1400" dirty="0"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auto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b; ile eşdeğer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bloğunda ve tanımlanabilecek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iç bloklarda geçerlidir.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b= a+2;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"b: "&lt;&lt; b &lt;&lt; </a:t>
            </a:r>
            <a:r>
              <a:rPr lang="tr-TR" sz="1400" dirty="0" err="1">
                <a:latin typeface="Consolas" panose="020B0609020204030204" pitchFamily="49" charset="0"/>
              </a:rPr>
              <a:t>endl</a:t>
            </a:r>
            <a:r>
              <a:rPr lang="tr-TR" sz="1400" dirty="0">
                <a:latin typeface="Consolas" panose="020B0609020204030204" pitchFamily="49" charset="0"/>
              </a:rPr>
              <a:t>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b: 34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a= 3;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"a: " &lt;&lt; a;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cout</a:t>
            </a:r>
            <a:r>
              <a:rPr lang="tr-TR" sz="1400" dirty="0">
                <a:latin typeface="Consolas" panose="020B0609020204030204" pitchFamily="49" charset="0"/>
              </a:rPr>
              <a:t> &lt;&lt; "a: " &lt;&lt; a; // Çıktı: </a:t>
            </a:r>
            <a:r>
              <a:rPr lang="tr-TR" sz="1400" dirty="0">
                <a:highlight>
                  <a:srgbClr val="C0C0C0"/>
                </a:highlight>
                <a:latin typeface="Consolas" panose="020B0609020204030204" pitchFamily="49" charset="0"/>
              </a:rPr>
              <a:t>a: 3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blok içinde tanımlanmış değişkenler yığın (</a:t>
            </a:r>
            <a:r>
              <a:rPr lang="tr-TR" sz="2000" dirty="0" err="1">
                <a:solidFill>
                  <a:srgbClr val="FF0000"/>
                </a:solidFill>
              </a:rPr>
              <a:t>stack</a:t>
            </a:r>
            <a:r>
              <a:rPr lang="tr-TR" sz="2000" dirty="0"/>
              <a:t>) bellekte yer alırlar. Bulunduğu blok ve iç (</a:t>
            </a:r>
            <a:r>
              <a:rPr lang="tr-TR" sz="2000" dirty="0" err="1">
                <a:solidFill>
                  <a:srgbClr val="FF0000"/>
                </a:solidFill>
              </a:rPr>
              <a:t>inner</a:t>
            </a:r>
            <a:r>
              <a:rPr lang="tr-TR" sz="2000" dirty="0"/>
              <a:t>) bloklarda tanınır ve bilirler. Blok dışında bilinmez ve tanınmazlar.</a:t>
            </a:r>
          </a:p>
          <a:p>
            <a:r>
              <a:rPr lang="tr-TR" sz="2000" dirty="0"/>
              <a:t>Bir değişken </a:t>
            </a:r>
            <a:r>
              <a:rPr lang="tr-TR" sz="2000" dirty="0" err="1"/>
              <a:t>kimliklendirmesi</a:t>
            </a:r>
            <a:r>
              <a:rPr lang="tr-TR" sz="2000" dirty="0"/>
              <a:t>, iç (</a:t>
            </a:r>
            <a:r>
              <a:rPr lang="tr-TR" sz="2000" dirty="0" err="1"/>
              <a:t>inner</a:t>
            </a:r>
            <a:r>
              <a:rPr lang="tr-TR" sz="2000" dirty="0"/>
              <a:t>) bloklarda bir başka değişkene verilirse bu değişkene artık ulaşılamaz. </a:t>
            </a:r>
          </a:p>
        </p:txBody>
      </p:sp>
    </p:spTree>
    <p:extLst>
      <p:ext uri="{BB962C8B-B14F-4D97-AF65-F5344CB8AC3E}">
        <p14:creationId xmlns:p14="http://schemas.microsoft.com/office/powerpoint/2010/main" val="28130062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STATIC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iostream</a:t>
            </a:r>
            <a:r>
              <a:rPr lang="tr-TR" sz="12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using</a:t>
            </a:r>
            <a:r>
              <a:rPr lang="tr-TR" sz="1200" dirty="0">
                <a:latin typeface="Consolas" panose="020B0609020204030204" pitchFamily="49" charset="0"/>
              </a:rPr>
              <a:t> namespace </a:t>
            </a:r>
            <a:r>
              <a:rPr lang="tr-TR" sz="1200" dirty="0" err="1">
                <a:latin typeface="Consolas" panose="020B0609020204030204" pitchFamily="49" charset="0"/>
              </a:rPr>
              <a:t>std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0;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= 1;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 &lt; </a:t>
            </a:r>
            <a:r>
              <a:rPr lang="tr-TR" sz="1200" dirty="0">
                <a:latin typeface="Consolas" panose="020B0609020204030204" pitchFamily="49" charset="0"/>
              </a:rPr>
              <a:t>4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++)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//3-10-17-24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 y = 5;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//4-11-18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 = 10; </a:t>
            </a: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//5-12-19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y++;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//6-13-20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</a:rPr>
              <a:t>p++; </a:t>
            </a:r>
            <a:r>
              <a:rPr lang="tr-TR" sz="1200" dirty="0">
                <a:latin typeface="Consolas" panose="020B0609020204030204" pitchFamily="49" charset="0"/>
              </a:rPr>
              <a:t>         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//7-14-21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"i: " </a:t>
            </a:r>
            <a:r>
              <a:rPr lang="tr-TR" sz="1200" dirty="0">
                <a:latin typeface="Consolas" panose="020B0609020204030204" pitchFamily="49" charset="0"/>
              </a:rPr>
              <a:t>&lt;&lt; i &lt;&lt; </a:t>
            </a:r>
            <a:r>
              <a:rPr lang="en-US" sz="1200" dirty="0">
                <a:latin typeface="Consolas" panose="020B0609020204030204" pitchFamily="49" charset="0"/>
              </a:rPr>
              <a:t>", static y: "</a:t>
            </a:r>
            <a:r>
              <a:rPr lang="tr-TR" sz="1200" dirty="0">
                <a:latin typeface="Consolas" panose="020B0609020204030204" pitchFamily="49" charset="0"/>
              </a:rPr>
              <a:t>,</a:t>
            </a:r>
            <a:r>
              <a:rPr lang="en-US" sz="1200" dirty="0">
                <a:latin typeface="Consolas" panose="020B0609020204030204" pitchFamily="49" charset="0"/>
              </a:rPr>
              <a:t>y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//8-15-22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cout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en-US" sz="1200" dirty="0">
                <a:latin typeface="Consolas" panose="020B0609020204030204" pitchFamily="49" charset="0"/>
              </a:rPr>
              <a:t>"i: " </a:t>
            </a:r>
            <a:r>
              <a:rPr lang="tr-TR" sz="1200" dirty="0">
                <a:latin typeface="Consolas" panose="020B0609020204030204" pitchFamily="49" charset="0"/>
              </a:rPr>
              <a:t>&lt;&lt; i &lt;&lt; </a:t>
            </a:r>
            <a:r>
              <a:rPr lang="en-US" sz="1200" dirty="0">
                <a:latin typeface="Consolas" panose="020B0609020204030204" pitchFamily="49" charset="0"/>
              </a:rPr>
              <a:t>" , non-static p: "</a:t>
            </a:r>
            <a:r>
              <a:rPr lang="tr-TR" sz="1200" dirty="0">
                <a:latin typeface="Consolas" panose="020B0609020204030204" pitchFamily="49" charset="0"/>
              </a:rPr>
              <a:t>&lt;&lt;</a:t>
            </a:r>
            <a:r>
              <a:rPr lang="en-US" sz="1200" dirty="0">
                <a:latin typeface="Consolas" panose="020B0609020204030204" pitchFamily="49" charset="0"/>
              </a:rPr>
              <a:t> p</a:t>
            </a:r>
            <a:r>
              <a:rPr lang="tr-TR" sz="1200" dirty="0">
                <a:latin typeface="Consolas" panose="020B0609020204030204" pitchFamily="49" charset="0"/>
              </a:rPr>
              <a:t> &lt;&lt; </a:t>
            </a:r>
            <a:r>
              <a:rPr lang="tr-TR" sz="1200" dirty="0" err="1">
                <a:latin typeface="Consolas" panose="020B0609020204030204" pitchFamily="49" charset="0"/>
              </a:rPr>
              <a:t>endl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//9-16-23 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staticStorageClass</a:t>
            </a:r>
            <a:r>
              <a:rPr lang="en-US" sz="1200" dirty="0">
                <a:latin typeface="Consolas" panose="020B0609020204030204" pitchFamily="49" charset="0"/>
              </a:rPr>
              <a:t>();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//1</a:t>
            </a:r>
            <a:endParaRPr lang="en-US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0; </a:t>
            </a:r>
            <a:r>
              <a:rPr lang="tr-TR" sz="1200" dirty="0">
                <a:latin typeface="Consolas" panose="020B0609020204030204" pitchFamily="49" charset="0"/>
              </a:rPr>
              <a:t>//25</a:t>
            </a: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}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u="sng" dirty="0">
                <a:latin typeface="Consolas" panose="020B0609020204030204" pitchFamily="49" charset="0"/>
              </a:rPr>
              <a:t>İcra Sırası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i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y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 p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ÇIKTI                 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u="sng" dirty="0">
                <a:latin typeface="Consolas" panose="020B0609020204030204" pitchFamily="49" charset="0"/>
              </a:rPr>
              <a:t>AÇIKLAMA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0 --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tr-TR" sz="1200" dirty="0">
                <a:latin typeface="Consolas" panose="020B0609020204030204" pitchFamily="49" charset="0"/>
              </a:rPr>
              <a:t> --                        Program Çalışmaya Başladığında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1 -- -- --                        -&gt;Fonksiyona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2  0 -- 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3  1 -- --                        i=1 yapılır ve i&lt;4 olduğundan döngüye girilir.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4  1  5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5  1  5 10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6  1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7  1  6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8  1  6 11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9  1  6 11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1,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10  2 --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11  2  6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12  2  6 10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13  2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7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14  2  7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15  2  7 11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7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16  2  7 11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2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  <a:endParaRPr lang="tr-TR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17  3 -- --                        i=2 yapılır ve i&lt;4 olduğundan döngüye devam edilir.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18  3  7 ??                        y değişkenine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bloğu içinde erişilebilir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19  3  7 10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20  3 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tr-TR" sz="1200" dirty="0">
                <a:latin typeface="Consolas" panose="020B0609020204030204" pitchFamily="49" charset="0"/>
              </a:rPr>
              <a:t>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21  3  8 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11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22  3  8 11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static </a:t>
            </a:r>
            <a:r>
              <a:rPr lang="it-IT" sz="1200" dirty="0">
                <a:highlight>
                  <a:srgbClr val="FFFF00"/>
                </a:highlight>
                <a:latin typeface="Consolas" panose="020B0609020204030204" pitchFamily="49" charset="0"/>
              </a:rPr>
              <a:t>y: </a:t>
            </a:r>
            <a:r>
              <a:rPr lang="tr-TR" sz="1200" dirty="0">
                <a:highlight>
                  <a:srgbClr val="FFFF00"/>
                </a:highlight>
                <a:latin typeface="Consolas" panose="020B0609020204030204" pitchFamily="49" charset="0"/>
              </a:rPr>
              <a:t>8</a:t>
            </a:r>
            <a:endParaRPr lang="it-IT" sz="12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23  3  8 11 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i: </a:t>
            </a:r>
            <a:r>
              <a:rPr lang="tr-TR" sz="1200" dirty="0"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it-IT" sz="1200" dirty="0">
                <a:highlight>
                  <a:srgbClr val="C0C0C0"/>
                </a:highlight>
                <a:latin typeface="Consolas" panose="020B0609020204030204" pitchFamily="49" charset="0"/>
              </a:rPr>
              <a:t>, non-static p: 11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24  4 -- --                        i=4 olduğundan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döngüsünden ve ardından fonksiyondan çıkılır.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25 -- -- --</a:t>
            </a:r>
            <a:endParaRPr lang="it-IT" sz="12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Yandaki programda;</a:t>
            </a:r>
          </a:p>
          <a:p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olarak tanımlanan değişkenin program başladığında bellekte oluşturulup program bitene kadar aynı bellek bölgesini kullanan bir değişken olduğu görülmektedir.</a:t>
            </a:r>
          </a:p>
          <a:p>
            <a:r>
              <a:rPr lang="tr-TR" sz="2000" dirty="0"/>
              <a:t>Bu </a:t>
            </a:r>
            <a:r>
              <a:rPr lang="tr-TR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static</a:t>
            </a:r>
            <a:r>
              <a:rPr lang="tr-TR" sz="2000" dirty="0"/>
              <a:t> değişken yalnızca </a:t>
            </a:r>
            <a:r>
              <a:rPr lang="tr-TR" sz="2000" dirty="0" err="1"/>
              <a:t>for</a:t>
            </a:r>
            <a:r>
              <a:rPr lang="tr-TR" sz="2000" dirty="0"/>
              <a:t> içinde geçerlidir. Yani faaliyet alanı (</a:t>
            </a:r>
            <a:r>
              <a:rPr lang="tr-TR" sz="2000" dirty="0" err="1">
                <a:solidFill>
                  <a:srgbClr val="FF0000"/>
                </a:solidFill>
              </a:rPr>
              <a:t>scope</a:t>
            </a:r>
            <a:r>
              <a:rPr lang="tr-TR" sz="2000" dirty="0"/>
              <a:t>) içinde bulunduğu </a:t>
            </a:r>
            <a:r>
              <a:rPr lang="tr-TR" sz="2000" dirty="0" err="1"/>
              <a:t>for</a:t>
            </a:r>
            <a:r>
              <a:rPr lang="tr-TR" sz="2000" dirty="0"/>
              <a:t> bloğu ile sınırlıdır.</a:t>
            </a:r>
          </a:p>
        </p:txBody>
      </p:sp>
    </p:spTree>
    <p:extLst>
      <p:ext uri="{BB962C8B-B14F-4D97-AF65-F5344CB8AC3E}">
        <p14:creationId xmlns:p14="http://schemas.microsoft.com/office/powerpoint/2010/main" val="253240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regıster</a:t>
            </a:r>
            <a:r>
              <a:rPr lang="tr-TR" dirty="0"/>
              <a:t> depolama sınıfı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register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char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hizli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 'G’;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='A';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tr-TR" sz="2400" dirty="0">
                <a:latin typeface="Consolas" panose="020B0609020204030204" pitchFamily="49" charset="0"/>
              </a:rPr>
              <a:t>=</a:t>
            </a:r>
            <a:r>
              <a:rPr lang="en-US" sz="2400" dirty="0">
                <a:latin typeface="Consolas" panose="020B0609020204030204" pitchFamily="49" charset="0"/>
              </a:rPr>
              <a:t>'</a:t>
            </a:r>
            <a:r>
              <a:rPr lang="tr-TR" sz="2400" dirty="0">
                <a:latin typeface="Consolas" panose="020B0609020204030204" pitchFamily="49" charset="0"/>
              </a:rPr>
              <a:t>Z</a:t>
            </a:r>
            <a:r>
              <a:rPr lang="en-US" sz="2400" dirty="0">
                <a:latin typeface="Consolas" panose="020B0609020204030204" pitchFamily="49" charset="0"/>
              </a:rPr>
              <a:t>';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en-US" sz="2400" dirty="0" err="1">
                <a:latin typeface="Consolas" panose="020B0609020204030204" pitchFamily="49" charset="0"/>
              </a:rPr>
              <a:t>hizli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tr-TR" sz="2400" dirty="0">
                <a:latin typeface="Consolas" panose="020B06090202040302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latin typeface="Consolas" panose="020B0609020204030204" pitchFamily="49" charset="0"/>
              </a:rPr>
              <a:t> 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latin typeface="Consolas" panose="020B0609020204030204" pitchFamily="49" charset="0"/>
              </a:rPr>
              <a:t>} </a:t>
            </a: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000" dirty="0"/>
              <a:t>Eğer boş bir CPU kaydedicisi (</a:t>
            </a:r>
            <a:r>
              <a:rPr lang="tr-TR" sz="2000" dirty="0" err="1"/>
              <a:t>register</a:t>
            </a:r>
            <a:r>
              <a:rPr lang="tr-TR" sz="2000" dirty="0"/>
              <a:t>) mevcutsa değişken olarak o kaydedicinin kullanılmasıdır.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Bu, </a:t>
            </a:r>
            <a:r>
              <a:rPr lang="tr-TR" sz="2000" dirty="0" err="1"/>
              <a:t>register</a:t>
            </a:r>
            <a:r>
              <a:rPr lang="tr-TR" sz="2000" dirty="0"/>
              <a:t> değişkenlerinin kullanımı, programın çalışma zamanında bellekte saklanan değişkenlerden çok daha hızlı olmasını sağlar. </a:t>
            </a:r>
            <a:br>
              <a:rPr lang="tr-TR" sz="2000" dirty="0"/>
            </a:br>
            <a:br>
              <a:rPr lang="tr-TR" sz="2000" dirty="0"/>
            </a:br>
            <a:r>
              <a:rPr lang="tr-TR" sz="2000" dirty="0"/>
              <a:t>Örnek program kısa olduğundan fark anlaşılamayabilir ama süre sınırlı ve hız gerektiren işlemlerde tercih edilebilir.</a:t>
            </a:r>
          </a:p>
        </p:txBody>
      </p:sp>
    </p:spTree>
    <p:extLst>
      <p:ext uri="{BB962C8B-B14F-4D97-AF65-F5344CB8AC3E}">
        <p14:creationId xmlns:p14="http://schemas.microsoft.com/office/powerpoint/2010/main" val="4206462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değişken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#include &lt;</a:t>
            </a:r>
            <a:r>
              <a:rPr lang="tr-TR" sz="2400" dirty="0" err="1">
                <a:latin typeface="Consolas" panose="020B0609020204030204" pitchFamily="49" charset="0"/>
              </a:rPr>
              <a:t>iostream</a:t>
            </a:r>
            <a:r>
              <a:rPr lang="tr-TR" sz="24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2400" dirty="0">
                <a:latin typeface="Consolas" panose="020B0609020204030204" pitchFamily="49" charset="0"/>
              </a:rPr>
              <a:t> namespace </a:t>
            </a:r>
            <a:r>
              <a:rPr lang="tr-TR" sz="2400" dirty="0" err="1">
                <a:latin typeface="Consolas" panose="020B0609020204030204" pitchFamily="49" charset="0"/>
              </a:rPr>
              <a:t>std</a:t>
            </a:r>
            <a:r>
              <a:rPr lang="tr-TR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tr-TR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highlight>
                  <a:srgbClr val="FFFF00"/>
                </a:highlight>
                <a:latin typeface="Consolas" panose="020B0609020204030204" pitchFamily="49" charset="0"/>
              </a:rPr>
              <a:t>=10;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2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evrenselDeğişken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bu noktadan sonra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her yerde kullanılabilir.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400" dirty="0">
                <a:latin typeface="Consolas" panose="020B0609020204030204" pitchFamily="49" charset="0"/>
              </a:rPr>
              <a:t> fonksiyon();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main()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=20;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Bu yerel değişken sadece main bloğu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içinde kullanılabilir.*/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 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yerel: 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&lt;&lt;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++;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//evrensel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--;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//yerel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 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yerel:"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&lt;&lt; </a:t>
            </a:r>
            <a:r>
              <a:rPr lang="tr-TR" sz="2400" dirty="0" err="1">
                <a:latin typeface="Consolas" panose="020B0609020204030204" pitchFamily="49" charset="0"/>
              </a:rPr>
              <a:t>yerelDegisken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fonksiyon();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2400" dirty="0">
                <a:latin typeface="Consolas" panose="020B0609020204030204" pitchFamily="49" charset="0"/>
              </a:rPr>
              <a:t> fonksiyon()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=30;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</a:t>
            </a:r>
            <a:r>
              <a:rPr lang="tr-TR" sz="2400" dirty="0" err="1">
                <a:latin typeface="Consolas" panose="020B0609020204030204" pitchFamily="49" charset="0"/>
              </a:rPr>
              <a:t>fonsiyonYerel</a:t>
            </a:r>
            <a:r>
              <a:rPr lang="tr-TR" sz="2400" dirty="0">
                <a:latin typeface="Consolas" panose="020B0609020204030204" pitchFamily="49" charset="0"/>
              </a:rPr>
              <a:t>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&lt;&lt;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if (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==30)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int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=100; </a:t>
            </a: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/*Artık evrensel değişkene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                                  bu blokta ulaşılamaz.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</a:t>
            </a:r>
            <a:r>
              <a:rPr lang="tr-TR" sz="2400" dirty="0" err="1">
                <a:latin typeface="Consolas" panose="020B0609020204030204" pitchFamily="49" charset="0"/>
              </a:rPr>
              <a:t>cout</a:t>
            </a:r>
            <a:r>
              <a:rPr lang="tr-TR" sz="2400" dirty="0">
                <a:latin typeface="Consolas" panose="020B0609020204030204" pitchFamily="49" charset="0"/>
              </a:rPr>
              <a:t> &lt;&lt; "evrensel:"&lt;&lt; </a:t>
            </a:r>
            <a:r>
              <a:rPr lang="tr-TR" sz="2400" dirty="0" err="1">
                <a:latin typeface="Consolas" panose="020B0609020204030204" pitchFamily="49" charset="0"/>
              </a:rPr>
              <a:t>evrenselDegisken</a:t>
            </a:r>
            <a:r>
              <a:rPr lang="tr-TR" sz="2400" dirty="0">
                <a:latin typeface="Consolas" panose="020B0609020204030204" pitchFamily="49" charset="0"/>
              </a:rPr>
              <a:t> &lt;&lt; ", </a:t>
            </a:r>
            <a:r>
              <a:rPr lang="tr-TR" sz="2400" dirty="0" err="1">
                <a:latin typeface="Consolas" panose="020B0609020204030204" pitchFamily="49" charset="0"/>
              </a:rPr>
              <a:t>fonsiyonYerel</a:t>
            </a:r>
            <a:r>
              <a:rPr lang="tr-TR" sz="2400" dirty="0">
                <a:latin typeface="Consolas" panose="020B0609020204030204" pitchFamily="49" charset="0"/>
              </a:rPr>
              <a:t>:"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         &lt;&lt; </a:t>
            </a:r>
            <a:r>
              <a:rPr lang="tr-TR" sz="2400" dirty="0" err="1">
                <a:latin typeface="Consolas" panose="020B0609020204030204" pitchFamily="49" charset="0"/>
              </a:rPr>
              <a:t>fonksiyonYerelDegiskeni</a:t>
            </a:r>
            <a:r>
              <a:rPr lang="tr-TR" sz="2400" dirty="0">
                <a:latin typeface="Consolas" panose="020B0609020204030204" pitchFamily="49" charset="0"/>
              </a:rPr>
              <a:t> &lt;&lt; </a:t>
            </a:r>
            <a:r>
              <a:rPr lang="tr-TR" sz="2400" dirty="0" err="1">
                <a:latin typeface="Consolas" panose="020B0609020204030204" pitchFamily="49" charset="0"/>
              </a:rPr>
              <a:t>endl</a:t>
            </a:r>
            <a:r>
              <a:rPr lang="tr-TR" sz="24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4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400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/>
          <a:p>
            <a:r>
              <a:rPr lang="tr-TR" sz="2000" dirty="0"/>
              <a:t>C++ dilinde bir kaynak koda ait dosya içinde bir değişkene her yerden erişilmek istenirse evrensel değişken (global variable) olarak tanımlanır. </a:t>
            </a:r>
          </a:p>
        </p:txBody>
      </p:sp>
    </p:spTree>
    <p:extLst>
      <p:ext uri="{BB962C8B-B14F-4D97-AF65-F5344CB8AC3E}">
        <p14:creationId xmlns:p14="http://schemas.microsoft.com/office/powerpoint/2010/main" val="13817727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Evrensel (global) değişkenler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 &lt;</a:t>
            </a:r>
            <a:r>
              <a:rPr lang="tr-TR" sz="1800" dirty="0" err="1">
                <a:latin typeface="Consolas" panose="020B0609020204030204" pitchFamily="49" charset="0"/>
              </a:rPr>
              <a:t>iostream</a:t>
            </a:r>
            <a:r>
              <a:rPr lang="tr-TR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=3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main()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=22;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evrenselfonksiyon</a:t>
            </a:r>
            <a:r>
              <a:rPr lang="tr-TR" sz="1800" dirty="0">
                <a:latin typeface="Consolas" panose="020B0609020204030204" pitchFamily="49" charset="0"/>
              </a:rPr>
              <a:t>()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=33;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 &lt;&lt;"Evrensel Değişken:"&lt;&lt;</a:t>
            </a:r>
            <a:r>
              <a:rPr lang="tr-TR" sz="1800" dirty="0" err="1">
                <a:latin typeface="Consolas" panose="020B0609020204030204" pitchFamily="49" charset="0"/>
              </a:rPr>
              <a:t>evrenselDegisken</a:t>
            </a:r>
            <a:r>
              <a:rPr lang="tr-TR" sz="1800" dirty="0">
                <a:latin typeface="Consolas" panose="020B0609020204030204" pitchFamily="49" charset="0"/>
              </a:rPr>
              <a:t>&lt;&lt;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u="sng" dirty="0">
                <a:solidFill>
                  <a:srgbClr val="FF0000"/>
                </a:solidFill>
              </a:rPr>
              <a:t>Evrensel değişkenler tanımlandığı dosya içinde  her taraftan erişilebilir.</a:t>
            </a:r>
            <a:r>
              <a:rPr lang="tr-TR" sz="2000" dirty="0"/>
              <a:t> </a:t>
            </a:r>
          </a:p>
          <a:p>
            <a:pPr algn="ctr"/>
            <a:r>
              <a:rPr lang="tr-TR" sz="2000" b="1" dirty="0">
                <a:solidFill>
                  <a:schemeClr val="tx1"/>
                </a:solidFill>
              </a:rPr>
              <a:t>Fonksiyon bloğu dışında tanımlanırlar.</a:t>
            </a:r>
          </a:p>
          <a:p>
            <a:r>
              <a:rPr lang="tr-TR" sz="2000" dirty="0"/>
              <a:t> üzerinde tanımlanırlar. Tanımlandığı noktadan sonrasında her türlü evrensel değişkene erişilip kullanılabilir.</a:t>
            </a:r>
          </a:p>
          <a:p>
            <a:endParaRPr lang="tr-TR" sz="2000" dirty="0"/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3102028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21593A9-4404-4A57-874D-B7BDC72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yerel (local) değişkenler 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AED2AF6-42A0-4663-853B-3D0E40CD9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#include&lt;iostream&gt;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using</a:t>
            </a:r>
            <a:r>
              <a:rPr lang="tr-TR" sz="1800" dirty="0">
                <a:latin typeface="Consolas" panose="020B0609020204030204" pitchFamily="49" charset="0"/>
              </a:rPr>
              <a:t> namespace </a:t>
            </a:r>
            <a:r>
              <a:rPr lang="tr-TR" sz="1800" dirty="0" err="1">
                <a:latin typeface="Consolas" panose="020B0609020204030204" pitchFamily="49" charset="0"/>
              </a:rPr>
              <a:t>std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 = 5</a:t>
            </a:r>
            <a:r>
              <a:rPr lang="tr-TR" sz="1800" dirty="0">
                <a:latin typeface="Consolas" panose="020B0609020204030204" pitchFamily="49" charset="0"/>
              </a:rPr>
              <a:t>; // evrensel değişken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 err="1">
                <a:latin typeface="Consolas" panose="020B0609020204030204" pitchFamily="49" charset="0"/>
              </a:rPr>
              <a:t>void</a:t>
            </a:r>
            <a:r>
              <a:rPr lang="tr-TR" sz="1800" dirty="0">
                <a:latin typeface="Consolas" panose="020B0609020204030204" pitchFamily="49" charset="0"/>
              </a:rPr>
              <a:t>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</a:t>
            </a:r>
            <a:r>
              <a:rPr lang="tr-TR" sz="1800" dirty="0" err="1">
                <a:latin typeface="Consolas" panose="020B0609020204030204" pitchFamily="49" charset="0"/>
              </a:rPr>
              <a:t>cout</a:t>
            </a:r>
            <a:r>
              <a:rPr lang="tr-TR" sz="1800" dirty="0">
                <a:latin typeface="Consolas" panose="020B0609020204030204" pitchFamily="49" charset="0"/>
              </a:rPr>
              <a:t>&lt;&lt;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 &lt;&lt; </a:t>
            </a:r>
            <a:r>
              <a:rPr lang="tr-TR" sz="1800" dirty="0" err="1">
                <a:latin typeface="Consolas" panose="020B0609020204030204" pitchFamily="49" charset="0"/>
              </a:rPr>
              <a:t>endl</a:t>
            </a:r>
            <a:r>
              <a:rPr lang="tr-TR" sz="1800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 // evrensel değişken konsola yazılıyor.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int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=10;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// yerel değişkene evrensel değişkenin kimliği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latin typeface="Consolas" panose="020B0609020204030204" pitchFamily="49" charset="0"/>
              </a:rPr>
              <a:t>++; // yerel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::</a:t>
            </a:r>
            <a:r>
              <a:rPr lang="tr-TR" sz="1800" dirty="0" err="1">
                <a:highlight>
                  <a:srgbClr val="FFFF00"/>
                </a:highlight>
                <a:latin typeface="Consolas" panose="020B0609020204030204" pitchFamily="49" charset="0"/>
              </a:rPr>
              <a:t>ogrenciSayisi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++; </a:t>
            </a:r>
            <a:r>
              <a:rPr lang="tr-TR" sz="1800" dirty="0">
                <a:latin typeface="Consolas" panose="020B0609020204030204" pitchFamily="49" charset="0"/>
              </a:rPr>
              <a:t>// evrensel değişken değiştiriliyor.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   </a:t>
            </a:r>
            <a:r>
              <a:rPr lang="tr-TR" sz="1800" dirty="0" err="1">
                <a:latin typeface="Consolas" panose="020B0609020204030204" pitchFamily="49" charset="0"/>
              </a:rPr>
              <a:t>ogrenciSayisiniYaz</a:t>
            </a:r>
            <a:r>
              <a:rPr lang="tr-TR" sz="1800" dirty="0">
                <a:latin typeface="Consolas" panose="020B0609020204030204" pitchFamily="49" charset="0"/>
              </a:rPr>
              <a:t>();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E7D5D1FA-2B5A-4967-90B7-8BCA8C2BC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>
                <a:solidFill>
                  <a:srgbClr val="0070C0"/>
                </a:solidFill>
              </a:rPr>
              <a:t>Yerel değişkenler </a:t>
            </a:r>
            <a:r>
              <a:rPr lang="tr-TR" sz="2000" dirty="0"/>
              <a:t>(</a:t>
            </a:r>
            <a:r>
              <a:rPr lang="tr-TR" sz="2000" dirty="0">
                <a:solidFill>
                  <a:srgbClr val="C00000"/>
                </a:solidFill>
              </a:rPr>
              <a:t>local variable</a:t>
            </a:r>
            <a:r>
              <a:rPr lang="tr-TR" sz="2000" dirty="0"/>
              <a:t>) ise bir fonksiyon bloğu ya da bir kod bloğu içinde tanımlanan değişkenlerdir. Bu değişkenlere evrensel değişkenler ile aynı kimlik verilirse yandaki örnekteki gibi evrensel değişkene artık ulaşılamaz. </a:t>
            </a:r>
          </a:p>
          <a:p>
            <a:r>
              <a:rPr lang="tr-TR" sz="2000" dirty="0"/>
              <a:t>Böyle bir durumda evrensel değişkene ulaşmak için iki tane iki nokta üst üste karakteri olan </a:t>
            </a:r>
            <a:r>
              <a:rPr lang="tr-TR" sz="2000" b="1" dirty="0">
                <a:solidFill>
                  <a:srgbClr val="0070C0"/>
                </a:solidFill>
              </a:rPr>
              <a:t>kapsam</a:t>
            </a:r>
            <a:r>
              <a:rPr lang="tr-TR" sz="2000" dirty="0"/>
              <a:t> </a:t>
            </a:r>
            <a:r>
              <a:rPr lang="tr-TR" sz="2000" b="1" dirty="0">
                <a:solidFill>
                  <a:srgbClr val="0070C0"/>
                </a:solidFill>
              </a:rPr>
              <a:t>çözümleme</a:t>
            </a:r>
            <a:r>
              <a:rPr lang="tr-TR" sz="2000" dirty="0"/>
              <a:t> </a:t>
            </a:r>
            <a:r>
              <a:rPr lang="tr-TR" sz="2000" b="1" dirty="0">
                <a:solidFill>
                  <a:srgbClr val="0070C0"/>
                </a:solidFill>
              </a:rPr>
              <a:t>işleci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C00000"/>
                </a:solidFill>
              </a:rPr>
              <a:t>scope resolution operator</a:t>
            </a:r>
            <a:r>
              <a:rPr lang="tr-TR" sz="2000" dirty="0"/>
              <a:t>) kullanılır.</a:t>
            </a:r>
          </a:p>
          <a:p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163060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49BD84-C42D-4516-9ECF-9836523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Çağrı kuralı 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52B755-708A-4EC6-A03F-59C393072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topla(int, int, int);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toplam;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toplam=topla(10,20,30);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"toplam:" &lt;&lt; toplam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a =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toplam = topla(a, ++a, a++);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//Beklenen: 1 2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"toplam:" &lt;&lt; toplam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//Çıktı: 3 3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topla(int x, int y, int z)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"x:"&lt;&lt; x &lt;&lt; " y:" &lt;&lt; y  &lt;&lt; " z:" &lt;&lt;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z&lt;&lt;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return </a:t>
            </a:r>
            <a:r>
              <a:rPr lang="tr-TR" dirty="0" err="1">
                <a:latin typeface="Consolas" panose="020B0609020204030204" pitchFamily="49" charset="0"/>
              </a:rPr>
              <a:t>x+y+z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E1699CA-0474-4601-A8D3-55F50C7EA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Çağrı kuralı (calling </a:t>
            </a:r>
            <a:r>
              <a:rPr lang="tr-TR" dirty="0" err="1"/>
              <a:t>convention</a:t>
            </a:r>
            <a:r>
              <a:rPr lang="tr-TR" dirty="0"/>
              <a:t>), bir fonksiyon çağrısıyla karşılaşıldığında argümanların fonksiyona hangi sıraya göre iletileceğini belirtir. İki olasılık vardır; Birincisi argümanlar soldan başlanarak sağa doğru fonksiyona geçirilir. İkincisi ise C dilinde kullanılır ve argümanlar sağdan başlanarak sola doğru fonksiyona geçirilir. </a:t>
            </a:r>
          </a:p>
        </p:txBody>
      </p:sp>
    </p:spTree>
    <p:extLst>
      <p:ext uri="{BB962C8B-B14F-4D97-AF65-F5344CB8AC3E}">
        <p14:creationId xmlns:p14="http://schemas.microsoft.com/office/powerpoint/2010/main" val="10853058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3A1B93F-78A2-4B08-9965-AE716ED72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>
                <a:solidFill>
                  <a:schemeClr val="tx1"/>
                </a:solidFill>
                <a:highlight>
                  <a:srgbClr val="FFFF00"/>
                </a:highlight>
              </a:rPr>
              <a:t>Satır içi (INLINE)</a:t>
            </a:r>
            <a:r>
              <a:rPr lang="tr-TR" dirty="0">
                <a:solidFill>
                  <a:schemeClr val="tx1"/>
                </a:solidFill>
              </a:rPr>
              <a:t> Fonksiyonlar</a:t>
            </a:r>
          </a:p>
        </p:txBody>
      </p:sp>
      <p:graphicFrame>
        <p:nvGraphicFramePr>
          <p:cNvPr id="3" name="İçerik Yer Tutucusu 2">
            <a:extLst>
              <a:ext uri="{FF2B5EF4-FFF2-40B4-BE49-F238E27FC236}">
                <a16:creationId xmlns:a16="http://schemas.microsoft.com/office/drawing/2014/main" id="{5CBD2B57-D8B4-4863-8DB0-5B2D2C6306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7173789"/>
              </p:ext>
            </p:extLst>
          </p:nvPr>
        </p:nvGraphicFramePr>
        <p:xfrm>
          <a:off x="238125" y="352425"/>
          <a:ext cx="7829550" cy="5827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8A092E98-7CDC-466C-B60F-8B04F12074E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#include &lt;</a:t>
            </a:r>
            <a:r>
              <a:rPr lang="tr-TR" sz="1200" b="1" dirty="0" err="1">
                <a:latin typeface="Consolas" panose="020B0609020204030204" pitchFamily="49" charset="0"/>
              </a:rPr>
              <a:t>stdio.h</a:t>
            </a:r>
            <a:r>
              <a:rPr lang="tr-TR" sz="1200" b="1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inline</a:t>
            </a: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 (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op1,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op2)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toplam= op1+op2;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 toplam;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main()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int</a:t>
            </a:r>
            <a:r>
              <a:rPr lang="tr-TR" sz="1200" b="1" dirty="0">
                <a:latin typeface="Consolas" panose="020B0609020204030204" pitchFamily="49" charset="0"/>
              </a:rPr>
              <a:t> x=10, y=15,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sonuc</a:t>
            </a:r>
            <a:r>
              <a:rPr lang="tr-TR" sz="1200" b="1" dirty="0">
                <a:latin typeface="Consolas" panose="020B0609020204030204" pitchFamily="49" charset="0"/>
              </a:rPr>
              <a:t> = 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topla(</a:t>
            </a:r>
            <a:r>
              <a:rPr lang="tr-TR" sz="12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x,y</a:t>
            </a:r>
            <a:r>
              <a:rPr lang="tr-TR" sz="1200" b="1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printf</a:t>
            </a:r>
            <a:r>
              <a:rPr lang="tr-TR" sz="1200" b="1" dirty="0">
                <a:latin typeface="Consolas" panose="020B0609020204030204" pitchFamily="49" charset="0"/>
              </a:rPr>
              <a:t>("%d+%d=%d",</a:t>
            </a:r>
            <a:r>
              <a:rPr lang="tr-TR" sz="1200" b="1" dirty="0" err="1">
                <a:latin typeface="Consolas" panose="020B0609020204030204" pitchFamily="49" charset="0"/>
              </a:rPr>
              <a:t>x,y,sonuc</a:t>
            </a:r>
            <a:r>
              <a:rPr lang="tr-TR" sz="1200" b="1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b="1" dirty="0">
                <a:latin typeface="Consolas" panose="020B0609020204030204" pitchFamily="49" charset="0"/>
              </a:rPr>
              <a:t> 0;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tr-TR" sz="1200" b="1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Bir fonksiyon;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bir döngü içeriyorsa. (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for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,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 do-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while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) 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statik değişkenler içeriyorsa.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özyinelemeli ise. 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>
                <a:solidFill>
                  <a:srgbClr val="FF0000"/>
                </a:solidFill>
                <a:latin typeface="+mj-lt"/>
              </a:rPr>
              <a:t>dönüş türü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void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haricinde olup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return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işlev gövdesinde mevcut değilse.</a:t>
            </a:r>
          </a:p>
          <a:p>
            <a:pPr marL="228600" indent="-2286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switch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veya </a:t>
            </a:r>
            <a:r>
              <a:rPr lang="tr-TR" sz="1200" b="1" dirty="0" err="1">
                <a:solidFill>
                  <a:srgbClr val="FF0000"/>
                </a:solidFill>
                <a:latin typeface="+mj-lt"/>
              </a:rPr>
              <a:t>goto</a:t>
            </a:r>
            <a:r>
              <a:rPr lang="tr-TR" sz="1200" b="1" dirty="0">
                <a:solidFill>
                  <a:srgbClr val="FF0000"/>
                </a:solidFill>
                <a:latin typeface="+mj-lt"/>
              </a:rPr>
              <a:t> ifadesi içeriyorsa.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1200" b="1" dirty="0">
                <a:latin typeface="+mj-lt"/>
              </a:rPr>
              <a:t>inline olarak derlenmez. Amaç fonksiyonun; çağırma ile yükün azaltılarak işlemci kaydedicilerinin daha çok kullanılması ve daha hızlı icra edilesidir.</a:t>
            </a:r>
          </a:p>
        </p:txBody>
      </p:sp>
    </p:spTree>
    <p:extLst>
      <p:ext uri="{BB962C8B-B14F-4D97-AF65-F5344CB8AC3E}">
        <p14:creationId xmlns:p14="http://schemas.microsoft.com/office/powerpoint/2010/main" val="15744094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193E-BB71-4348-A9CC-11646183B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Varsayılan argümanlar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AFED448-C414-4016-90E6-1F6F67EE8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yaz(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a = 10)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//a parametresi için varsayılan argüman 10 dur.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a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yaz2(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a = 10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yaz(); //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yaz(200); //200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yaz2(</a:t>
            </a:r>
            <a:r>
              <a:rPr lang="tr-TR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a = 20</a:t>
            </a:r>
            <a:r>
              <a:rPr lang="tr-TR" dirty="0">
                <a:latin typeface="Consolas" panose="020B0609020204030204" pitchFamily="49" charset="0"/>
              </a:rPr>
              <a:t>); /* </a:t>
            </a:r>
            <a:r>
              <a:rPr lang="tr-TR" dirty="0">
                <a:solidFill>
                  <a:srgbClr val="C00000"/>
                </a:solidFill>
                <a:latin typeface="Consolas" panose="020B0609020204030204" pitchFamily="49" charset="0"/>
              </a:rPr>
              <a:t>Derleme hatası olur</a:t>
            </a:r>
            <a:r>
              <a:rPr lang="tr-TR" dirty="0">
                <a:latin typeface="Consolas" panose="020B0609020204030204" pitchFamily="49" charset="0"/>
              </a:rPr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  10 olarak verilmelidir.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a &lt;&lt; </a:t>
            </a:r>
            <a:r>
              <a:rPr lang="tr-TR" dirty="0" err="1">
                <a:latin typeface="Consolas" panose="020B0609020204030204" pitchFamily="49" charset="0"/>
              </a:rPr>
              <a:t>endl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980CDBF-96CB-4768-BD68-4B59B6626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Varsayılan argüman (default argument), bir fonksiyon bildiriminde bir parametre için sağlanan ve çağıran fonksiyon bu parametreler için bir değer sağlamazsa derleyici tarafından otomatik olarak atanan bir değerdir. </a:t>
            </a:r>
          </a:p>
        </p:txBody>
      </p:sp>
    </p:spTree>
    <p:extLst>
      <p:ext uri="{BB962C8B-B14F-4D97-AF65-F5344CB8AC3E}">
        <p14:creationId xmlns:p14="http://schemas.microsoft.com/office/powerpoint/2010/main" val="2414405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FONKSİYON KULLANMAK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6F01BAC8-A9F0-4CC8-A4E8-21E1B888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tr-TR" sz="2000" dirty="0"/>
              <a:t>Yapısal programlamada kod büyüdükçe </a:t>
            </a:r>
            <a:r>
              <a:rPr lang="tr-TR" sz="2000" b="1" dirty="0">
                <a:solidFill>
                  <a:srgbClr val="0070C0"/>
                </a:solidFill>
              </a:rPr>
              <a:t>bakım</a:t>
            </a:r>
            <a:r>
              <a:rPr lang="tr-TR" sz="2000" dirty="0"/>
              <a:t> (</a:t>
            </a:r>
            <a:r>
              <a:rPr lang="tr-TR" sz="2000" b="1" dirty="0" err="1">
                <a:solidFill>
                  <a:srgbClr val="FF0000"/>
                </a:solidFill>
              </a:rPr>
              <a:t>maintenance</a:t>
            </a:r>
            <a:r>
              <a:rPr lang="tr-TR" sz="2000" dirty="0"/>
              <a:t>) zorlaşır.  Bunun üstesinden </a:t>
            </a:r>
            <a:r>
              <a:rPr lang="tr-TR" sz="2000" b="1" dirty="0">
                <a:solidFill>
                  <a:srgbClr val="0070C0"/>
                </a:solidFill>
              </a:rPr>
              <a:t>Böl ve Yönet</a:t>
            </a:r>
            <a:br>
              <a:rPr lang="tr-TR" sz="2000" dirty="0"/>
            </a:br>
            <a:r>
              <a:rPr lang="tr-TR" sz="2000" dirty="0"/>
              <a:t>(</a:t>
            </a:r>
            <a:r>
              <a:rPr lang="tr-TR" sz="2000" b="1" dirty="0" err="1">
                <a:solidFill>
                  <a:srgbClr val="FF0000"/>
                </a:solidFill>
              </a:rPr>
              <a:t>Divide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and</a:t>
            </a:r>
            <a:r>
              <a:rPr lang="tr-TR" sz="2000" b="1" dirty="0">
                <a:solidFill>
                  <a:srgbClr val="FF0000"/>
                </a:solidFill>
              </a:rPr>
              <a:t> </a:t>
            </a:r>
            <a:r>
              <a:rPr lang="tr-TR" sz="2000" b="1" dirty="0" err="1">
                <a:solidFill>
                  <a:srgbClr val="FF0000"/>
                </a:solidFill>
              </a:rPr>
              <a:t>Conquer</a:t>
            </a:r>
            <a:r>
              <a:rPr lang="tr-TR" sz="2000" dirty="0"/>
              <a:t>-DC) tekniği ile gelinir. Yazılım geliştirmede buna </a:t>
            </a:r>
            <a:r>
              <a:rPr lang="tr-TR" sz="2000" dirty="0">
                <a:solidFill>
                  <a:srgbClr val="FF0000"/>
                </a:solidFill>
              </a:rPr>
              <a:t>yukarıdan aşağıya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top-</a:t>
            </a:r>
            <a:r>
              <a:rPr lang="tr-TR" sz="2000" dirty="0" err="1">
                <a:solidFill>
                  <a:srgbClr val="FF0000"/>
                </a:solidFill>
              </a:rPr>
              <a:t>down</a:t>
            </a:r>
            <a:r>
              <a:rPr lang="tr-TR" sz="2000" dirty="0"/>
              <a:t>) bir yaklaşım adı verilir. </a:t>
            </a:r>
          </a:p>
          <a:p>
            <a:pPr marL="0" indent="0">
              <a:buNone/>
            </a:pPr>
            <a:r>
              <a:rPr lang="tr-TR" sz="2000" dirty="0"/>
              <a:t>Süreçleri </a:t>
            </a:r>
            <a:r>
              <a:rPr lang="tr-TR" sz="2000" u="sng" dirty="0">
                <a:highlight>
                  <a:srgbClr val="FFFF00"/>
                </a:highlight>
              </a:rPr>
              <a:t>çeşitli fonksiyonlara bölmek;</a:t>
            </a:r>
          </a:p>
          <a:p>
            <a:r>
              <a:rPr lang="tr-TR" sz="2000" b="1" dirty="0"/>
              <a:t>Kodun büyümesini engeller,</a:t>
            </a:r>
          </a:p>
          <a:p>
            <a:r>
              <a:rPr lang="tr-TR" sz="2000" b="1" dirty="0" err="1"/>
              <a:t>Okunaklılığı</a:t>
            </a:r>
            <a:r>
              <a:rPr lang="tr-TR" sz="2000" b="1" dirty="0"/>
              <a:t> artırır,</a:t>
            </a:r>
          </a:p>
          <a:p>
            <a:r>
              <a:rPr lang="tr-TR" sz="2000" b="1" dirty="0"/>
              <a:t>Bakım kolaylaşır.</a:t>
            </a:r>
          </a:p>
          <a:p>
            <a:endParaRPr lang="tr-TR" b="1" dirty="0"/>
          </a:p>
          <a:p>
            <a:endParaRPr lang="tr-TR" sz="2000" b="1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54957715-F455-4D4B-A2F1-BF10FEF3D004}"/>
              </a:ext>
            </a:extLst>
          </p:cNvPr>
          <p:cNvSpPr/>
          <p:nvPr/>
        </p:nvSpPr>
        <p:spPr>
          <a:xfrm rot="19152993">
            <a:off x="1715878" y="2644170"/>
            <a:ext cx="821769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Kodun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fonsiyonlara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bölünerek 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bakımın daha kolay yapıldığı programlaya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modüler programlama adı verilir.</a:t>
            </a:r>
          </a:p>
        </p:txBody>
      </p:sp>
    </p:spTree>
    <p:extLst>
      <p:ext uri="{BB962C8B-B14F-4D97-AF65-F5344CB8AC3E}">
        <p14:creationId xmlns:p14="http://schemas.microsoft.com/office/powerpoint/2010/main" val="2315419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tr-TR" sz="2400" dirty="0"/>
              <a:t>Özyineleme, bir fonksiyonun kendi çağrısını yapma tekniğidir. </a:t>
            </a:r>
          </a:p>
          <a:p>
            <a:pPr marL="0" indent="0" algn="ctr">
              <a:buNone/>
            </a:pPr>
            <a:r>
              <a:rPr lang="tr-TR" sz="2400" dirty="0"/>
              <a:t>Bu teknik, karmaşık sorunları çözülmesi daha kolay basit sorunlara ayırmanın bir yolunu sağlar.</a:t>
            </a:r>
          </a:p>
          <a:p>
            <a:pPr marL="0" indent="0" algn="ctr">
              <a:buNone/>
            </a:pPr>
            <a:r>
              <a:rPr lang="tr-TR" sz="2400" dirty="0"/>
              <a:t>Özyineleme, yineleme (iterasyon, döngüler, tekrar) yerine geçebilecek çok güçlü bir programlama tekniğidir.</a:t>
            </a:r>
          </a:p>
          <a:p>
            <a:pPr marL="0" indent="0" algn="ctr">
              <a:buNone/>
            </a:pPr>
            <a:endParaRPr lang="tr-TR" sz="2400" dirty="0"/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Özyinelemeli algoritmalarda, tekrarlar fonksiyonun kendi kendisini kopyalayarak çağırması ile elde edilir. Bu kopyalar işlerini bitirdikçe kaybolur.</a:t>
            </a:r>
          </a:p>
          <a:p>
            <a:pPr marL="0" indent="0">
              <a:buNone/>
            </a:pPr>
            <a:r>
              <a:rPr lang="tr-TR" dirty="0"/>
              <a:t>Bir problemi özyineleme ile çözmek için problem iki ana parçaya ayrılır.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kesin olarak bildiğimiz temel durum </a:t>
            </a:r>
            <a:r>
              <a:rPr lang="tr-TR" dirty="0"/>
              <a:t>(</a:t>
            </a:r>
            <a:r>
              <a:rPr lang="tr-TR" dirty="0" err="1">
                <a:solidFill>
                  <a:srgbClr val="FF0000"/>
                </a:solidFill>
              </a:rPr>
              <a:t>basecase</a:t>
            </a:r>
            <a:r>
              <a:rPr lang="tr-TR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tr-TR" b="1" dirty="0"/>
              <a:t>Cevabı bilinmeyen ancak cevabı yine problemin kendisi kullanılarak bulunabilecek durum.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6566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Fonksiyonlar (RECURSIVE FUNCTIONS)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ctr">
                  <a:buNone/>
                </a:pPr>
                <a:r>
                  <a:rPr lang="tr-TR" sz="1800" b="1" i="1" dirty="0"/>
                  <a:t>Matematiksel olarak faktöriyel aşağıdaki gibi ifade edilir;</a:t>
                </a:r>
                <a:br>
                  <a:rPr lang="tr-TR" sz="1800" b="1" i="1" dirty="0"/>
                </a:br>
                <a:endParaRPr lang="tr-TR" sz="1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smtClean="0">
                          <a:latin typeface="Cambria Math" panose="02040503050406030204" pitchFamily="18" charset="0"/>
                        </a:rPr>
                        <m:t>!=  </m:t>
                      </m:r>
                      <m:nary>
                        <m:naryPr>
                          <m:chr m:val="∏"/>
                          <m:ctrlPr>
                            <a:rPr lang="tr-TR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tr-TR" sz="1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nary>
                    </m:oMath>
                  </m:oMathPara>
                </a14:m>
                <a:endParaRPr lang="tr-TR" sz="1800" b="1" i="1" dirty="0"/>
              </a:p>
              <a:p>
                <a:pPr marL="0" indent="0" algn="ctr">
                  <a:buNone/>
                </a:pPr>
                <a:r>
                  <a:rPr lang="tr-TR" sz="1800" b="1" i="1" dirty="0"/>
                  <a:t>Bunun daha açık ifadesi; 1 den başlayarak n e kadar olan sayıların çarpımıdır;</a:t>
                </a:r>
                <a:br>
                  <a:rPr lang="tr-TR" sz="1800" b="1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𝒏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−</m:t>
                          </m:r>
                          <m:r>
                            <a:rPr lang="tr-TR" sz="1800" b="1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i="1" dirty="0"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i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Buradan varacağımız sonuç aşağıdaki gibidir;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</a:rPr>
                        <m:t>!= (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−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𝟏</m:t>
                      </m:r>
                      <m:r>
                        <a:rPr lang="tr-TR" sz="1800" b="1" i="1" dirty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)!·</m:t>
                      </m:r>
                      <m:r>
                        <a:rPr lang="tr-TR" sz="1800" b="1" i="1" dirty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tr-TR" sz="1800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tr-TR" sz="1800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Ayrıca 0! de 1 olarak kabul edilir.</a:t>
                </a:r>
              </a:p>
              <a:p>
                <a:pPr marL="0" indent="0" algn="ctr">
                  <a:buNone/>
                </a:pPr>
                <a:endParaRPr lang="tr-TR" sz="1800" b="1" dirty="0"/>
              </a:p>
            </p:txBody>
          </p:sp>
        </mc:Choice>
        <mc:Fallback xmlns="">
          <p:sp>
            <p:nvSpPr>
              <p:cNvPr id="6" name="İçerik Yer Tutucusu 5">
                <a:extLst>
                  <a:ext uri="{FF2B5EF4-FFF2-40B4-BE49-F238E27FC236}">
                    <a16:creationId xmlns:a16="http://schemas.microsoft.com/office/drawing/2014/main" id="{F3494CE7-ED6C-44E9-B27B-A361A261CD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769" t="-1531" r="-153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315FD5E3-A67F-4EE9-9D9E-80788DBBD9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En üstteki tanım ile son yapılan tanım arasındaki fark, </a:t>
            </a:r>
            <a:r>
              <a:rPr lang="tr-TR" dirty="0">
                <a:highlight>
                  <a:srgbClr val="FFFF00"/>
                </a:highlight>
              </a:rPr>
              <a:t>açıklanan problemin tanımında yine problemin kendisinin olmasıdır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/>
              <a:t>Burada cevabı kesin olarak bilinen 0! durumu </a:t>
            </a:r>
            <a:r>
              <a:rPr lang="tr-TR" b="1" u="sng" dirty="0">
                <a:solidFill>
                  <a:srgbClr val="FF0000"/>
                </a:solidFill>
              </a:rPr>
              <a:t>temel durum olacaktır</a:t>
            </a:r>
            <a:r>
              <a:rPr lang="tr-TR" dirty="0"/>
              <a:t>. Diğer durumlar ise cevabı bilinmeyen ancak problemin kendisi kullanılarak bulunabilecek durumlardır. </a:t>
            </a:r>
          </a:p>
          <a:p>
            <a:pPr marL="0" indent="0">
              <a:buNone/>
            </a:pPr>
            <a:r>
              <a:rPr lang="tr-TR" dirty="0"/>
              <a:t>Özyinelemeli işlemlerin tamamı döngülerle yapılabilir. Ancak okuma ve yazım kolaylığı nedeniyle tercih edilirler.</a:t>
            </a:r>
          </a:p>
        </p:txBody>
      </p:sp>
    </p:spTree>
    <p:extLst>
      <p:ext uri="{BB962C8B-B14F-4D97-AF65-F5344CB8AC3E}">
        <p14:creationId xmlns:p14="http://schemas.microsoft.com/office/powerpoint/2010/main" val="123065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BASİT YÖNTEMLERLE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2C2CBFC-A863-4001-B967-AB9327915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iostream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using</a:t>
            </a:r>
            <a:r>
              <a:rPr lang="tr-TR" dirty="0">
                <a:latin typeface="Consolas" panose="020B0609020204030204" pitchFamily="49" charset="0"/>
              </a:rPr>
              <a:t> namespace </a:t>
            </a:r>
            <a:r>
              <a:rPr lang="tr-TR" dirty="0" err="1">
                <a:latin typeface="Consolas" panose="020B0609020204030204" pitchFamily="49" charset="0"/>
              </a:rPr>
              <a:t>std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n)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//Fonksiyon tanımı yapıldı. Bildirim yapılmadı.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int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=1,indis;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for (indis=</a:t>
            </a:r>
            <a:r>
              <a:rPr lang="tr-TR" dirty="0" err="1">
                <a:latin typeface="Consolas" panose="020B0609020204030204" pitchFamily="49" charset="0"/>
              </a:rPr>
              <a:t>n;indis</a:t>
            </a:r>
            <a:r>
              <a:rPr lang="tr-TR" dirty="0">
                <a:latin typeface="Consolas" panose="020B0609020204030204" pitchFamily="49" charset="0"/>
              </a:rPr>
              <a:t>&gt;0;indis--)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*indis;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return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int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unsigned</a:t>
            </a:r>
            <a:r>
              <a:rPr lang="tr-TR" dirty="0">
                <a:latin typeface="Consolas" panose="020B0609020204030204" pitchFamily="49" charset="0"/>
              </a:rPr>
              <a:t> int </a:t>
            </a:r>
            <a:r>
              <a:rPr lang="tr-TR" dirty="0" err="1">
                <a:latin typeface="Consolas" panose="020B0609020204030204" pitchFamily="49" charset="0"/>
              </a:rPr>
              <a:t>sayi,sonuc</a:t>
            </a:r>
            <a:r>
              <a:rPr lang="tr-TR" dirty="0">
                <a:latin typeface="Consolas" panose="020B0609020204030204" pitchFamily="49" charset="0"/>
              </a:rPr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//Pozitif tamsayı tanımı yapılmış değişkenler.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"Pozitif Bir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Giriniz:";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cin &gt;&gt;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faktoriyel</a:t>
            </a:r>
            <a:r>
              <a:rPr lang="tr-TR" dirty="0">
                <a:latin typeface="Consolas" panose="020B0609020204030204" pitchFamily="49" charset="0"/>
              </a:rPr>
              <a:t>(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cout</a:t>
            </a:r>
            <a:r>
              <a:rPr lang="tr-TR" dirty="0">
                <a:latin typeface="Consolas" panose="020B0609020204030204" pitchFamily="49" charset="0"/>
              </a:rPr>
              <a:t> &lt;&lt; </a:t>
            </a:r>
            <a:r>
              <a:rPr lang="tr-TR" dirty="0" err="1">
                <a:latin typeface="Consolas" panose="020B0609020204030204" pitchFamily="49" charset="0"/>
              </a:rPr>
              <a:t>sayi</a:t>
            </a:r>
            <a:r>
              <a:rPr lang="tr-TR" dirty="0">
                <a:latin typeface="Consolas" panose="020B0609020204030204" pitchFamily="49" charset="0"/>
              </a:rPr>
              <a:t> &lt;&lt; "!=" &lt;&lt; </a:t>
            </a:r>
            <a:r>
              <a:rPr lang="tr-TR" dirty="0" err="1">
                <a:latin typeface="Consolas" panose="020B0609020204030204" pitchFamily="49" charset="0"/>
              </a:rPr>
              <a:t>sonuc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BF6C4B-E76C-4EE2-A987-316B5D691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</a:rPr>
              <a:t>Sayi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 Giriniz:5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5!=</a:t>
            </a:r>
            <a:r>
              <a:rPr lang="tr-TR" dirty="0">
                <a:highlight>
                  <a:srgbClr val="C0C0C0"/>
                </a:highlight>
                <a:latin typeface="Consolas" panose="020B0609020204030204" pitchFamily="49" charset="0"/>
              </a:rPr>
              <a:t>120</a:t>
            </a:r>
            <a:endParaRPr lang="en-US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Press any key to continue . . .</a:t>
            </a:r>
            <a:endParaRPr lang="tr-TR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04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358E872E-0C3B-43B9-A3D7-63880CC73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ÖZYİNELEMELİ OLARAK</a:t>
            </a:r>
            <a:br>
              <a:rPr lang="tr-TR" dirty="0"/>
            </a:br>
            <a:r>
              <a:rPr lang="tr-TR" dirty="0"/>
              <a:t>FAKTORİYEL ÖRNEĞİ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tr-TR" dirty="0"/>
                  <a:t>Öz yinelemeli olarak adım adım problem söyle çözülür;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0!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tr-TR" dirty="0"/>
                  <a:t>5! = 5* 4* 3* 2* 1* 1</a:t>
                </a:r>
              </a:p>
              <a:p>
                <a:pPr marL="0" indent="0">
                  <a:buNone/>
                </a:pPr>
                <a:r>
                  <a:rPr lang="tr-TR" dirty="0"/>
                  <a:t>Yani matematiksel olarak tanımı aşağıdaki gibi verebiliriz.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𝑜𝑙𝑚𝑎𝑘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ü</m:t>
                      </m:r>
                      <m:r>
                        <a:rPr lang="tr-T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𝑧𝑒𝑟𝑒</m:t>
                      </m:r>
                    </m:oMath>
                  </m:oMathPara>
                </a14:m>
                <a:endParaRPr lang="tr-T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tr-TR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a:rPr lang="tr-TR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1" i="1" dirty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·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−1),  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tr-T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tr-TR" dirty="0"/>
              </a:p>
              <a:p>
                <a:pPr marL="0" indent="0">
                  <a:buNone/>
                </a:pPr>
                <a:endParaRPr lang="tr-TR" dirty="0"/>
              </a:p>
              <a:p>
                <a:pPr marL="457200" indent="-457200">
                  <a:buFont typeface="+mj-lt"/>
                  <a:buAutoNum type="arabicPeriod"/>
                </a:pPr>
                <a:endParaRPr lang="tr-TR" dirty="0"/>
              </a:p>
            </p:txBody>
          </p:sp>
        </mc:Choice>
        <mc:Fallback xmlns="">
          <p:sp>
            <p:nvSpPr>
              <p:cNvPr id="5" name="İçerik Yer Tutucusu 4">
                <a:extLst>
                  <a:ext uri="{FF2B5EF4-FFF2-40B4-BE49-F238E27FC236}">
                    <a16:creationId xmlns:a16="http://schemas.microsoft.com/office/drawing/2014/main" id="{BA0391CA-ED1D-44F0-AC45-73BC05F74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897" t="-22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9E9A435-97C1-4EF4-B8B6-CC40F8666F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Bu durumda faktöriyel hesabı yapan fonksiyonu </a:t>
            </a:r>
            <a:r>
              <a:rPr lang="tr-TR" dirty="0" err="1"/>
              <a:t>recursive</a:t>
            </a:r>
            <a:r>
              <a:rPr lang="tr-TR" dirty="0"/>
              <a:t> (özyinelemeli) olarak tekrar düşündüğümüzde aşağıdaki gibi olacaktır.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unsigned int </a:t>
            </a:r>
            <a:r>
              <a:rPr lang="en-US" sz="19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faktoriyel</a:t>
            </a:r>
            <a:r>
              <a:rPr lang="en-US" sz="1900" b="1" dirty="0">
                <a:latin typeface="Consolas" panose="020B0609020204030204" pitchFamily="49" charset="0"/>
              </a:rPr>
              <a:t>(unsigned int n)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if (n==0)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    return 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        return n*</a:t>
            </a:r>
            <a:r>
              <a:rPr lang="en-US" sz="19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faktoriyel</a:t>
            </a:r>
            <a:r>
              <a:rPr lang="en-US" sz="1900" b="1" dirty="0">
                <a:latin typeface="Consolas" panose="020B0609020204030204" pitchFamily="49" charset="0"/>
              </a:rPr>
              <a:t>(n-1);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9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18884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MODÜLER PROGRAMLAMA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dirty="0"/>
              <a:t>Modüllere ayırmanın üstünlükleri;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Soyutlama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Abstraction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Değişim Yönetimi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Change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management</a:t>
            </a:r>
            <a:r>
              <a:rPr lang="tr-TR" sz="1400" dirty="0"/>
              <a:t>)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Yeniden Kullanma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Reusing</a:t>
            </a:r>
            <a:r>
              <a:rPr lang="tr-TR" sz="1400" dirty="0"/>
              <a:t>)</a:t>
            </a:r>
          </a:p>
          <a:p>
            <a:pPr marL="0" indent="0">
              <a:buNone/>
            </a:pPr>
            <a:r>
              <a:rPr lang="tr-TR" sz="1400" dirty="0"/>
              <a:t>Modüllere ayırma sonrasında;</a:t>
            </a:r>
          </a:p>
          <a:p>
            <a:r>
              <a:rPr lang="tr-TR" sz="1400" dirty="0">
                <a:solidFill>
                  <a:srgbClr val="0070C0"/>
                </a:solidFill>
              </a:rPr>
              <a:t>yük artar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FF0000"/>
                </a:solidFill>
              </a:rPr>
              <a:t>calling</a:t>
            </a:r>
            <a:r>
              <a:rPr lang="tr-TR" sz="1400" dirty="0">
                <a:solidFill>
                  <a:srgbClr val="FF0000"/>
                </a:solidFill>
              </a:rPr>
              <a:t> </a:t>
            </a:r>
            <a:r>
              <a:rPr lang="tr-TR" sz="1400" dirty="0" err="1">
                <a:solidFill>
                  <a:srgbClr val="FF0000"/>
                </a:solidFill>
              </a:rPr>
              <a:t>overhead</a:t>
            </a:r>
            <a:r>
              <a:rPr lang="tr-TR" sz="1400" dirty="0"/>
              <a:t>),</a:t>
            </a:r>
          </a:p>
          <a:p>
            <a:r>
              <a:rPr lang="tr-TR" sz="1400" dirty="0"/>
              <a:t>İşlemci sürekli </a:t>
            </a:r>
            <a:r>
              <a:rPr lang="tr-TR" sz="1400" dirty="0">
                <a:solidFill>
                  <a:srgbClr val="0070C0"/>
                </a:solidFill>
              </a:rPr>
              <a:t>it-çek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push</a:t>
            </a:r>
            <a:r>
              <a:rPr lang="tr-TR" sz="1400" dirty="0">
                <a:solidFill>
                  <a:srgbClr val="FF0000"/>
                </a:solidFill>
              </a:rPr>
              <a:t>-pop</a:t>
            </a:r>
            <a:r>
              <a:rPr lang="tr-TR" sz="1400" dirty="0"/>
              <a:t>) yapar,</a:t>
            </a:r>
          </a:p>
          <a:p>
            <a:r>
              <a:rPr lang="tr-TR" sz="1400" dirty="0"/>
              <a:t>Sürekli olarak veri </a:t>
            </a:r>
            <a:r>
              <a:rPr lang="tr-TR" sz="1400" u="sng" dirty="0"/>
              <a:t>saklanır ve okunur.</a:t>
            </a:r>
          </a:p>
          <a:p>
            <a:pPr marL="0" indent="0">
              <a:buNone/>
            </a:pPr>
            <a:r>
              <a:rPr lang="tr-TR" sz="1400" dirty="0"/>
              <a:t>Bu durumda;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performans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performance</a:t>
            </a:r>
            <a:r>
              <a:rPr lang="tr-TR" sz="1400" dirty="0"/>
              <a:t>) ile </a:t>
            </a:r>
          </a:p>
          <a:p>
            <a:r>
              <a:rPr lang="tr-TR" sz="1400" dirty="0">
                <a:solidFill>
                  <a:srgbClr val="0070C0"/>
                </a:solidFill>
              </a:rPr>
              <a:t>bakım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FF0000"/>
                </a:solidFill>
              </a:rPr>
              <a:t>maintenance</a:t>
            </a:r>
            <a:r>
              <a:rPr lang="tr-TR" sz="1400" dirty="0"/>
              <a:t>) </a:t>
            </a:r>
          </a:p>
          <a:p>
            <a:pPr marL="0" indent="0">
              <a:buNone/>
            </a:pPr>
            <a:r>
              <a:rPr lang="tr-TR" sz="1400" dirty="0"/>
              <a:t>arasında seçim yapmak gerekir. </a:t>
            </a:r>
          </a:p>
        </p:txBody>
      </p:sp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4E4B5DAC-5BB8-4E59-A529-9F897B7660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b="1" dirty="0"/>
              <a:t>Günümüz teknolojisindeki hız ve kapasite göz önüne alındığında; </a:t>
            </a:r>
            <a:r>
              <a:rPr lang="tr-TR" b="1" u="sng" dirty="0"/>
              <a:t>modüllere ayırmanın üstünlükleri yanında zayıflıkları ihmal edilebilir boyuta gelmiştir.</a:t>
            </a:r>
            <a:r>
              <a:rPr lang="tr-TR" b="1" dirty="0"/>
              <a:t> </a:t>
            </a:r>
          </a:p>
          <a:p>
            <a:pPr marL="0" indent="0" algn="ctr">
              <a:buNone/>
            </a:pPr>
            <a:r>
              <a:rPr lang="tr-TR" b="1" dirty="0">
                <a:solidFill>
                  <a:srgbClr val="FF0000"/>
                </a:solidFill>
              </a:rPr>
              <a:t>Ama yüksek performans isteyen zaman kritik uygulamalarda modüllere ayırmak bize yavaşlık ve işlemci yükü olarak yansıdığından buna dikkat etmek gerekir. 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Modüler programlamada;</a:t>
            </a:r>
          </a:p>
          <a:p>
            <a:r>
              <a:rPr lang="tr-TR" dirty="0"/>
              <a:t>Programlama çözümü, </a:t>
            </a:r>
            <a:r>
              <a:rPr lang="tr-TR" b="1" dirty="0">
                <a:solidFill>
                  <a:srgbClr val="7030A0"/>
                </a:solidFill>
              </a:rPr>
              <a:t>daha küçük bağımsız fonksiyonların çağrıldığı bir ana işleyişe sahiptir</a:t>
            </a:r>
            <a:r>
              <a:rPr lang="tr-TR" dirty="0"/>
              <a:t>. </a:t>
            </a:r>
          </a:p>
          <a:p>
            <a:r>
              <a:rPr lang="tr-TR" dirty="0"/>
              <a:t>Her </a:t>
            </a:r>
            <a:r>
              <a:rPr lang="tr-TR" b="1" dirty="0"/>
              <a:t>fonksiyon</a:t>
            </a:r>
            <a:r>
              <a:rPr lang="tr-TR" dirty="0"/>
              <a:t> </a:t>
            </a:r>
            <a:r>
              <a:rPr lang="tr-TR" b="1" dirty="0">
                <a:solidFill>
                  <a:srgbClr val="7030A0"/>
                </a:solidFill>
              </a:rPr>
              <a:t>ayrı, eksiksiz ve </a:t>
            </a:r>
            <a:r>
              <a:rPr lang="tr-TR" b="1" dirty="0">
                <a:solidFill>
                  <a:srgbClr val="0070C0"/>
                </a:solidFill>
              </a:rPr>
              <a:t>yeniden kullanılabilir</a:t>
            </a:r>
            <a:r>
              <a:rPr lang="tr-TR" b="1" dirty="0">
                <a:solidFill>
                  <a:srgbClr val="7030A0"/>
                </a:solidFill>
              </a:rPr>
              <a:t>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reusing</a:t>
            </a:r>
            <a:r>
              <a:rPr lang="tr-TR" b="1" dirty="0">
                <a:solidFill>
                  <a:srgbClr val="FF0000"/>
                </a:solidFill>
              </a:rPr>
              <a:t>) </a:t>
            </a:r>
            <a:r>
              <a:rPr lang="tr-TR" b="1" dirty="0">
                <a:solidFill>
                  <a:srgbClr val="7030A0"/>
                </a:solidFill>
              </a:rPr>
              <a:t>bir yazılım bileşenidir </a:t>
            </a:r>
            <a:r>
              <a:rPr lang="tr-TR" b="1" dirty="0">
                <a:solidFill>
                  <a:srgbClr val="FF0000"/>
                </a:solidFill>
              </a:rPr>
              <a:t>(</a:t>
            </a:r>
            <a:r>
              <a:rPr lang="tr-TR" b="1" dirty="0" err="1">
                <a:solidFill>
                  <a:srgbClr val="FF0000"/>
                </a:solidFill>
              </a:rPr>
              <a:t>component</a:t>
            </a:r>
            <a:r>
              <a:rPr lang="tr-TR" b="1" dirty="0">
                <a:solidFill>
                  <a:srgbClr val="FF0000"/>
                </a:solidFill>
              </a:rPr>
              <a:t>)</a:t>
            </a:r>
            <a:r>
              <a:rPr lang="tr-TR" b="1" dirty="0"/>
              <a:t>. 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70134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A6C9CC-28AC-4BFD-83BB-C06EB793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tr-TR" dirty="0"/>
              <a:t>Fonksiyon, PARAMETRE VE ARGÜMAN Nedir?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 algn="ctr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2200" b="1" dirty="0">
                    <a:latin typeface="Cambria Math" panose="02040503050406030204" pitchFamily="18" charset="0"/>
                  </a:rPr>
                  <a:t>Matematikte Fonksiyon, </a:t>
                </a:r>
                <a:r>
                  <a:rPr lang="tr-TR" sz="2200" b="1" u="sng" dirty="0">
                    <a:latin typeface="Cambria Math" panose="02040503050406030204" pitchFamily="18" charset="0"/>
                  </a:rPr>
                  <a:t>bir veya daha fazla kümenin elemanını  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tek bir kümenin elemanına eşleyen </a:t>
                </a:r>
                <a:r>
                  <a:rPr lang="tr-TR" sz="2200" b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ifadedir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 (</a:t>
                </a:r>
                <a:r>
                  <a:rPr lang="tr-TR" sz="2200" b="1" dirty="0" err="1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expression</a:t>
                </a:r>
                <a:r>
                  <a:rPr lang="tr-TR" sz="2200" b="1" dirty="0">
                    <a:latin typeface="Cambria Math" panose="02040503050406030204" pitchFamily="18" charset="0"/>
                  </a:rPr>
                  <a:t>).</a:t>
                </a:r>
              </a:p>
              <a:p>
                <a:pPr marL="0" indent="0" algn="ctr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tr-TR" sz="1400" b="1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𝟐𝐱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tr-TR" sz="2100" dirty="0"/>
                  <a:t> </a:t>
                </a:r>
                <a:br>
                  <a:rPr lang="tr-TR" sz="2100" dirty="0"/>
                </a:br>
                <a:r>
                  <a:rPr lang="tr-TR" sz="2100" dirty="0"/>
                  <a:t>fonksiyonu, reel sayı kümesindeki her x elemanını, hesaplanan f(x)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x=1.0 argümanını f(1.0)=5.0 reel sayısına eşler. Kısaca fonksiyon 5.0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  <a:p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𝐑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𝐯𝐞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 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𝒃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∈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𝒁</m:t>
                    </m:r>
                  </m:oMath>
                </a14:m>
                <a:r>
                  <a:rPr lang="tr-TR" sz="2100" dirty="0"/>
                  <a:t> olmak üzere  </a:t>
                </a:r>
                <a14:m>
                  <m:oMath xmlns:m="http://schemas.openxmlformats.org/officeDocument/2006/math">
                    <m:r>
                      <a:rPr lang="tr-TR" sz="2100">
                        <a:latin typeface="Cambria Math" panose="02040503050406030204" pitchFamily="18" charset="0"/>
                      </a:rPr>
                      <m:t>𝐠</m:t>
                    </m:r>
                    <m:d>
                      <m:dPr>
                        <m:ctrlPr>
                          <a:rPr lang="tr-TR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2100"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210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tr-TR" sz="210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𝟐𝐚</m:t>
                    </m:r>
                    <m:r>
                      <a:rPr lang="tr-TR" sz="210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tr-TR" sz="2100" dirty="0"/>
                  <a:t>b </a:t>
                </a:r>
                <a:br>
                  <a:rPr lang="tr-TR" sz="2100" dirty="0"/>
                </a:br>
                <a:r>
                  <a:rPr lang="tr-TR" sz="2100" dirty="0"/>
                  <a:t>fonksiyonu ise reel sayı kümesindeki her a elemanı ile tamsayı kümesindeki b elemanını, hesaplanan g(</a:t>
                </a:r>
                <a:r>
                  <a:rPr lang="tr-TR" sz="2100" dirty="0" err="1"/>
                  <a:t>a,b</a:t>
                </a:r>
                <a:r>
                  <a:rPr lang="tr-TR" sz="2100" dirty="0"/>
                  <a:t>) değerine eşleyen bir ifadedir. </a:t>
                </a:r>
                <a:br>
                  <a:rPr lang="tr-TR" sz="2100" dirty="0"/>
                </a:br>
                <a:r>
                  <a:rPr lang="tr-TR" sz="2100" dirty="0"/>
                  <a:t>Yani a=1.0 ve b=1 argümanlarını g(1.0,1) fonksiyonu yine reel sayı kümesinden 3.0 reel sayısına eşler. </a:t>
                </a:r>
                <a:br>
                  <a:rPr lang="tr-TR" sz="2100" dirty="0"/>
                </a:br>
                <a:r>
                  <a:rPr lang="tr-TR" sz="2100" dirty="0"/>
                  <a:t>Kısaca fonksiyon, 3.0 reel sayısını </a:t>
                </a:r>
                <a:r>
                  <a:rPr lang="tr-TR" sz="2100" dirty="0">
                    <a:solidFill>
                      <a:srgbClr val="0070C0"/>
                    </a:solidFill>
                  </a:rPr>
                  <a:t>döndürür</a:t>
                </a:r>
                <a:r>
                  <a:rPr lang="tr-TR" sz="2100" dirty="0"/>
                  <a:t> (</a:t>
                </a:r>
                <a:r>
                  <a:rPr lang="tr-TR" sz="2100" dirty="0" err="1">
                    <a:solidFill>
                      <a:srgbClr val="FF0000"/>
                    </a:solidFill>
                  </a:rPr>
                  <a:t>return</a:t>
                </a:r>
                <a:r>
                  <a:rPr lang="tr-TR" sz="2100" dirty="0"/>
                  <a:t>). 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EF438C88-A2E3-4DCB-AA1C-92FB0F56C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r="-89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1C54B9AE-F0C5-4311-92CB-2D62706509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tr-TR" sz="1600" dirty="0"/>
              <a:t>C Dilinde kullanacağımız fonksiyon matematikten bildiğimiz fonksiyonlardır.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Yandaki örneklerde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değişkendir ve gerçek sayı kümesinden bir sayıyı temsil ederler. Burada </a:t>
            </a:r>
            <a:r>
              <a:rPr lang="tr-TR" sz="1600" b="1" dirty="0">
                <a:latin typeface="Consolas" panose="020B0609020204030204" pitchFamily="49" charset="0"/>
              </a:rPr>
              <a:t>x</a:t>
            </a:r>
            <a:r>
              <a:rPr lang="tr-TR" sz="1600" dirty="0"/>
              <a:t> ve </a:t>
            </a:r>
            <a:r>
              <a:rPr lang="tr-TR" sz="1600" b="1" dirty="0">
                <a:latin typeface="Consolas" panose="020B0609020204030204" pitchFamily="49" charset="0"/>
              </a:rPr>
              <a:t>a</a:t>
            </a:r>
            <a:r>
              <a:rPr lang="tr-TR" sz="1600" dirty="0"/>
              <a:t>  </a:t>
            </a:r>
            <a:r>
              <a:rPr lang="tr-TR" sz="1600" b="1" dirty="0">
                <a:solidFill>
                  <a:srgbClr val="0070C0"/>
                </a:solidFill>
              </a:rPr>
              <a:t>değişkeninin tipi </a:t>
            </a:r>
            <a:r>
              <a:rPr lang="tr-TR" sz="1600" dirty="0"/>
              <a:t>(</a:t>
            </a:r>
            <a:r>
              <a:rPr lang="tr-TR" sz="1600" b="1" dirty="0" err="1">
                <a:solidFill>
                  <a:srgbClr val="FF0000"/>
                </a:solidFill>
              </a:rPr>
              <a:t>variable</a:t>
            </a:r>
            <a:r>
              <a:rPr lang="tr-TR" sz="1600" b="1" dirty="0">
                <a:solidFill>
                  <a:srgbClr val="FF0000"/>
                </a:solidFill>
              </a:rPr>
              <a:t> </a:t>
            </a:r>
            <a:r>
              <a:rPr lang="tr-TR" sz="1600" b="1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gerçek 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Örnekte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 ise tamsayılar kümesinden bir sayıyı temsil eder. Burada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değişkeninin tipi (</a:t>
            </a:r>
            <a:r>
              <a:rPr lang="tr-TR" sz="1600" dirty="0" err="1">
                <a:solidFill>
                  <a:srgbClr val="FF0000"/>
                </a:solidFill>
              </a:rPr>
              <a:t>variable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type</a:t>
            </a:r>
            <a:r>
              <a:rPr lang="tr-TR" sz="1600" dirty="0"/>
              <a:t>) tamsayıdır.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Buradaki </a:t>
            </a:r>
            <a:r>
              <a:rPr lang="tr-TR" sz="1600" b="1" dirty="0">
                <a:latin typeface="Consolas" panose="020B0609020204030204" pitchFamily="49" charset="0"/>
              </a:rPr>
              <a:t>x,</a:t>
            </a:r>
            <a:r>
              <a:rPr lang="tr-TR" sz="1600" dirty="0"/>
              <a:t> </a:t>
            </a:r>
            <a:r>
              <a:rPr lang="tr-TR" sz="1600" b="1" dirty="0">
                <a:latin typeface="Consolas" panose="020B0609020204030204" pitchFamily="49" charset="0"/>
              </a:rPr>
              <a:t>a </a:t>
            </a:r>
            <a:r>
              <a:rPr lang="tr-TR" sz="1600" dirty="0"/>
              <a:t>ve </a:t>
            </a:r>
            <a:r>
              <a:rPr lang="tr-TR" sz="1600" b="1" dirty="0">
                <a:latin typeface="Consolas" panose="020B0609020204030204" pitchFamily="49" charset="0"/>
              </a:rPr>
              <a:t>b</a:t>
            </a:r>
            <a:r>
              <a:rPr lang="tr-TR" sz="1600" dirty="0"/>
              <a:t> parametre olarak adlandırılır.  f(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) ifadesindeki </a:t>
            </a:r>
            <a:r>
              <a:rPr lang="tr-TR" sz="1600" b="1" dirty="0">
                <a:solidFill>
                  <a:srgbClr val="FF0000"/>
                </a:solidFill>
              </a:rPr>
              <a:t>1.0</a:t>
            </a:r>
            <a:r>
              <a:rPr lang="tr-TR" sz="1600" dirty="0"/>
              <a:t> ise parametrenin o an andığı değeri belirtir ve </a:t>
            </a:r>
            <a:r>
              <a:rPr lang="tr-TR" sz="1600" dirty="0">
                <a:solidFill>
                  <a:srgbClr val="0070C0"/>
                </a:solidFill>
              </a:rPr>
              <a:t>gerçek parametre </a:t>
            </a:r>
            <a:r>
              <a:rPr lang="tr-TR" sz="1600" dirty="0"/>
              <a:t>(</a:t>
            </a:r>
            <a:r>
              <a:rPr lang="tr-TR" sz="1600" dirty="0" err="1">
                <a:solidFill>
                  <a:srgbClr val="FF0000"/>
                </a:solidFill>
              </a:rPr>
              <a:t>actual</a:t>
            </a:r>
            <a:r>
              <a:rPr lang="tr-TR" sz="1600" dirty="0">
                <a:solidFill>
                  <a:srgbClr val="FF0000"/>
                </a:solidFill>
              </a:rPr>
              <a:t> </a:t>
            </a:r>
            <a:r>
              <a:rPr lang="tr-TR" sz="1600" dirty="0" err="1">
                <a:solidFill>
                  <a:srgbClr val="FF0000"/>
                </a:solidFill>
              </a:rPr>
              <a:t>parameter</a:t>
            </a:r>
            <a:r>
              <a:rPr lang="tr-TR" sz="1600" dirty="0"/>
              <a:t>) yada  </a:t>
            </a:r>
            <a:r>
              <a:rPr lang="tr-TR" sz="1600" b="1" dirty="0"/>
              <a:t>argüman</a:t>
            </a:r>
            <a:r>
              <a:rPr lang="tr-TR" sz="1600" dirty="0"/>
              <a:t> olarak adlandırılır.</a:t>
            </a:r>
          </a:p>
          <a:p>
            <a:pPr>
              <a:lnSpc>
                <a:spcPct val="70000"/>
              </a:lnSpc>
            </a:pPr>
            <a:r>
              <a:rPr lang="tr-TR" sz="1600" dirty="0"/>
              <a:t>Fonksiyonlar aşağıda gösterilebileceği gibi tanımlandıktan sonra tekrar tekrar çağrılabilir;</a:t>
            </a:r>
            <a:br>
              <a:rPr lang="tr-TR" sz="1600" dirty="0"/>
            </a:br>
            <a:r>
              <a:rPr lang="tr-TR" sz="1600" dirty="0"/>
              <a:t>f(3.0)+g(3.0,2)+f(2.0)+g(1.0,3)</a:t>
            </a:r>
          </a:p>
          <a:p>
            <a:pPr marL="0" indent="0">
              <a:lnSpc>
                <a:spcPct val="70000"/>
              </a:lnSpc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1946770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F2976764-A9A9-4EB6-AB96-3F54AC65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800" dirty="0"/>
              <a:t>C++ DİLİNDE Fonksiyonlar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F3494CE7-ED6C-44E9-B27B-A361A261C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Fonksiyonlar, </a:t>
            </a:r>
            <a:r>
              <a:rPr lang="tr-TR" sz="1600" u="sng" dirty="0"/>
              <a:t>belirli bir görevi gerçekleştiren</a:t>
            </a:r>
            <a:r>
              <a:rPr lang="tr-TR" sz="1600" dirty="0"/>
              <a:t> bir kod bloğudur.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KİMLİĞİ/İSMİ vardır. </a:t>
            </a:r>
            <a:r>
              <a:rPr lang="tr-TR" sz="1600" b="1" dirty="0"/>
              <a:t>(Değişken kimliklendirmedeki kurallar geçerlidir!)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Bir program içerisinde istenildiği kadar farklı yerlerden ulaşılarak çalıştırılabilir yani </a:t>
            </a:r>
            <a:r>
              <a:rPr lang="tr-TR" sz="1600" u="sng" dirty="0"/>
              <a:t>tekrar kullanılabilir</a:t>
            </a:r>
            <a:r>
              <a:rPr lang="tr-TR" sz="1600" dirty="0"/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Çağıran koda </a:t>
            </a:r>
            <a:r>
              <a:rPr lang="tr-TR" sz="1600" u="sng" dirty="0"/>
              <a:t>bir değer döndürebilir yada döndürmez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dirty="0"/>
              <a:t>Fonksiyonlar </a:t>
            </a:r>
            <a:r>
              <a:rPr lang="tr-TR" sz="1600" u="sng" dirty="0"/>
              <a:t>diğer  fonksiyonları çağırabilir</a:t>
            </a:r>
            <a:r>
              <a:rPr lang="tr-TR" sz="1600" dirty="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Girdi alır,</a:t>
            </a:r>
            <a:r>
              <a:rPr lang="tr-TR" sz="1600" dirty="0"/>
              <a:t> onunla bir şeyler yapar ve ardından cevabı verebilir.  </a:t>
            </a:r>
            <a:r>
              <a:rPr lang="tr-TR" sz="1600" b="1" dirty="0"/>
              <a:t>(girdi almak ve vermek zorunda değildir!)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1600" u="sng" dirty="0"/>
              <a:t>Bilgiyi, argümanlar ile ilgili fonksiyona aktarırız</a:t>
            </a:r>
            <a:r>
              <a:rPr lang="tr-TR" sz="1600" dirty="0"/>
              <a:t>. </a:t>
            </a:r>
          </a:p>
          <a:p>
            <a:pPr marL="0" indent="0" algn="ctr">
              <a:buNone/>
            </a:pPr>
            <a:r>
              <a:rPr lang="tr-TR" sz="1600" i="1" dirty="0"/>
              <a:t>Fonksiyonlar farklı programlama dillerinde </a:t>
            </a:r>
            <a:r>
              <a:rPr lang="tr-TR" sz="1600" i="1" dirty="0">
                <a:solidFill>
                  <a:srgbClr val="0070C0"/>
                </a:solidFill>
              </a:rPr>
              <a:t>modül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module</a:t>
            </a:r>
            <a:r>
              <a:rPr lang="tr-TR" sz="1600" i="1" dirty="0"/>
              <a:t>), </a:t>
            </a:r>
            <a:r>
              <a:rPr lang="tr-TR" sz="1600" i="1" dirty="0">
                <a:solidFill>
                  <a:srgbClr val="0070C0"/>
                </a:solidFill>
              </a:rPr>
              <a:t>alt program </a:t>
            </a:r>
            <a:r>
              <a:rPr lang="tr-TR" sz="1600" i="1" dirty="0"/>
              <a:t>(</a:t>
            </a:r>
            <a:r>
              <a:rPr lang="tr-TR" sz="1600" i="1" dirty="0" err="1">
                <a:solidFill>
                  <a:srgbClr val="FF0000"/>
                </a:solidFill>
              </a:rPr>
              <a:t>subroutine</a:t>
            </a:r>
            <a:r>
              <a:rPr lang="tr-TR" sz="1600" i="1" dirty="0"/>
              <a:t>) veya </a:t>
            </a:r>
            <a:r>
              <a:rPr lang="tr-TR" sz="1600" i="1" dirty="0">
                <a:solidFill>
                  <a:srgbClr val="0070C0"/>
                </a:solidFill>
              </a:rPr>
              <a:t>yordam</a:t>
            </a:r>
            <a:r>
              <a:rPr lang="tr-TR" sz="1600" i="1" dirty="0"/>
              <a:t> (</a:t>
            </a:r>
            <a:r>
              <a:rPr lang="tr-TR" sz="1600" i="1" dirty="0" err="1">
                <a:solidFill>
                  <a:srgbClr val="FF0000"/>
                </a:solidFill>
              </a:rPr>
              <a:t>procedure</a:t>
            </a:r>
            <a:r>
              <a:rPr lang="tr-TR" sz="1600" i="1" dirty="0"/>
              <a:t>) gibi farklı isimlerle bilinir. </a:t>
            </a:r>
          </a:p>
          <a:p>
            <a:pPr marL="0" indent="0" algn="ctr">
              <a:buNone/>
            </a:pPr>
            <a:r>
              <a:rPr lang="tr-TR" sz="1600" i="1" dirty="0"/>
              <a:t>C++ dilinde İKİ tip fonksiyonlar vardır;</a:t>
            </a:r>
            <a:br>
              <a:rPr lang="tr-TR" sz="1600" i="1" dirty="0"/>
            </a:br>
            <a:r>
              <a:rPr lang="tr-TR" sz="1600" i="1" dirty="0"/>
              <a:t>Dilin bize sunduğu </a:t>
            </a:r>
            <a:r>
              <a:rPr lang="tr-TR" sz="1600" b="1" i="1" dirty="0">
                <a:hlinkClick r:id="rId2" action="ppaction://hlinksldjump"/>
              </a:rPr>
              <a:t>hazır fonksiyonlar </a:t>
            </a:r>
            <a:r>
              <a:rPr lang="tr-TR" sz="1600" i="1" dirty="0"/>
              <a:t>ve  Programı yazanın tanımlayacağı </a:t>
            </a:r>
            <a:r>
              <a:rPr lang="tr-TR" sz="1600" b="1" i="1" dirty="0">
                <a:hlinkClick r:id="rId3" action="ppaction://hlinksldjump"/>
              </a:rPr>
              <a:t>kullanıcı tanımlı fonksiyonlar</a:t>
            </a:r>
            <a:r>
              <a:rPr lang="tr-TR" sz="1600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53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41806C9D-78C2-4C0E-9D3A-79C6B745B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C++ </a:t>
            </a:r>
            <a:r>
              <a:rPr lang="tr-TR" dirty="0" err="1"/>
              <a:t>DiLİ</a:t>
            </a:r>
            <a:br>
              <a:rPr lang="tr-TR" dirty="0"/>
            </a:br>
            <a:r>
              <a:rPr lang="tr-TR" dirty="0">
                <a:solidFill>
                  <a:schemeClr val="tx1"/>
                </a:solidFill>
              </a:rPr>
              <a:t>hazır FONKSİYONLAR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0848329-E0A9-44C8-A341-0C33987F437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C dilinin geliştiricileri tarafından programcıların kullanmaları için, önceden yazılmış olan hazır fonksiyonlar vardır; </a:t>
            </a:r>
          </a:p>
          <a:p>
            <a:pPr marL="0" indent="0">
              <a:buNone/>
            </a:pPr>
            <a:r>
              <a:rPr lang="tr-TR" dirty="0">
                <a:highlight>
                  <a:srgbClr val="FFFF00"/>
                </a:highlight>
              </a:rPr>
              <a:t>Hazır fonksiyonlar </a:t>
            </a:r>
            <a:r>
              <a:rPr lang="tr-TR" dirty="0"/>
              <a:t>teknik olarak C dilinin parçası değillerdir.  Yalnızca standart hale getirilmişlerdir. </a:t>
            </a:r>
          </a:p>
          <a:p>
            <a:pPr marL="0" indent="0">
              <a:buNone/>
            </a:pPr>
            <a:r>
              <a:rPr lang="tr-TR" dirty="0"/>
              <a:t>Programcı, kullanmak istediği hazır fonksiyonları; ilgili </a:t>
            </a:r>
            <a:r>
              <a:rPr lang="tr-TR" b="1" dirty="0">
                <a:solidFill>
                  <a:srgbClr val="0070C0"/>
                </a:solidFill>
              </a:rPr>
              <a:t>başlık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header</a:t>
            </a:r>
            <a:r>
              <a:rPr lang="tr-TR" dirty="0"/>
              <a:t>) dosyasını </a:t>
            </a:r>
            <a:r>
              <a:rPr lang="tr-TR" b="1" dirty="0">
                <a:latin typeface="Consolas" panose="020B0609020204030204" pitchFamily="49" charset="0"/>
              </a:rPr>
              <a:t>#include</a:t>
            </a:r>
            <a:r>
              <a:rPr lang="tr-TR" dirty="0"/>
              <a:t> </a:t>
            </a:r>
            <a:r>
              <a:rPr lang="tr-TR" b="1" dirty="0" err="1">
                <a:solidFill>
                  <a:srgbClr val="0070C0"/>
                </a:solidFill>
              </a:rPr>
              <a:t>önişlemci</a:t>
            </a:r>
            <a:r>
              <a:rPr lang="tr-TR" dirty="0"/>
              <a:t> </a:t>
            </a:r>
            <a:r>
              <a:rPr lang="tr-TR" b="1" dirty="0">
                <a:solidFill>
                  <a:srgbClr val="0070C0"/>
                </a:solidFill>
              </a:rPr>
              <a:t>yönergesi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preprocessor</a:t>
            </a:r>
            <a:r>
              <a:rPr lang="tr-TR" b="1" dirty="0">
                <a:solidFill>
                  <a:srgbClr val="FF0000"/>
                </a:solidFill>
              </a:rPr>
              <a:t> </a:t>
            </a:r>
            <a:r>
              <a:rPr lang="tr-TR" b="1" dirty="0" err="1">
                <a:solidFill>
                  <a:srgbClr val="FF0000"/>
                </a:solidFill>
              </a:rPr>
              <a:t>directive</a:t>
            </a:r>
            <a:r>
              <a:rPr lang="tr-TR" dirty="0"/>
              <a:t>) ile kendi projesine dahil eder. 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3A4C503-E81D-4777-AB0D-235AF7A2BC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Aslında bu başlık dosyalarında;</a:t>
            </a:r>
          </a:p>
          <a:p>
            <a:r>
              <a:rPr lang="tr-TR" dirty="0">
                <a:highlight>
                  <a:srgbClr val="FFFF00"/>
                </a:highlight>
              </a:rPr>
              <a:t>Hazır fonksiyonların sadece </a:t>
            </a:r>
            <a:r>
              <a:rPr lang="tr-TR" b="1" dirty="0">
                <a:solidFill>
                  <a:srgbClr val="0070C0"/>
                </a:solidFill>
                <a:highlight>
                  <a:srgbClr val="FFFF00"/>
                </a:highlight>
              </a:rPr>
              <a:t>prototipleri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b="1" dirty="0" err="1">
                <a:solidFill>
                  <a:srgbClr val="FF0000"/>
                </a:solidFill>
                <a:highlight>
                  <a:srgbClr val="FFFF00"/>
                </a:highlight>
              </a:rPr>
              <a:t>prototype</a:t>
            </a:r>
            <a:r>
              <a:rPr lang="tr-TR" dirty="0">
                <a:highlight>
                  <a:srgbClr val="FFFF00"/>
                </a:highlight>
              </a:rPr>
              <a:t>) bulunur. </a:t>
            </a:r>
          </a:p>
          <a:p>
            <a:r>
              <a:rPr lang="tr-TR" dirty="0"/>
              <a:t>Fonksiyonların kendileri (derlenmiş halleri) her işletim sistemi için ayrı oluşturulan </a:t>
            </a:r>
            <a:r>
              <a:rPr lang="tr-TR" b="1" dirty="0">
                <a:solidFill>
                  <a:srgbClr val="0070C0"/>
                </a:solidFill>
              </a:rPr>
              <a:t>kütüphane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library</a:t>
            </a:r>
            <a:r>
              <a:rPr lang="tr-TR" dirty="0"/>
              <a:t>) dosyaları içerisinde bulunur. </a:t>
            </a:r>
          </a:p>
          <a:p>
            <a:r>
              <a:rPr lang="tr-TR" dirty="0"/>
              <a:t>Derleme işlemi sırasında  </a:t>
            </a:r>
            <a:r>
              <a:rPr lang="tr-TR" b="1" dirty="0">
                <a:solidFill>
                  <a:srgbClr val="0070C0"/>
                </a:solidFill>
              </a:rPr>
              <a:t>bağlayıcı</a:t>
            </a:r>
            <a:r>
              <a:rPr lang="tr-TR" dirty="0"/>
              <a:t> (</a:t>
            </a:r>
            <a:r>
              <a:rPr lang="tr-TR" b="1" dirty="0" err="1">
                <a:solidFill>
                  <a:srgbClr val="FF0000"/>
                </a:solidFill>
              </a:rPr>
              <a:t>linker</a:t>
            </a:r>
            <a:r>
              <a:rPr lang="tr-TR" dirty="0"/>
              <a:t>) tarafından bu fonksiyonlar </a:t>
            </a:r>
            <a:r>
              <a:rPr lang="tr-TR" b="1" dirty="0">
                <a:solidFill>
                  <a:srgbClr val="0070C0"/>
                </a:solidFill>
              </a:rPr>
              <a:t>icra edilebilir </a:t>
            </a:r>
            <a:r>
              <a:rPr lang="tr-TR" dirty="0"/>
              <a:t>(</a:t>
            </a:r>
            <a:r>
              <a:rPr lang="tr-TR" b="1" dirty="0" err="1">
                <a:solidFill>
                  <a:srgbClr val="FF0000"/>
                </a:solidFill>
              </a:rPr>
              <a:t>executable</a:t>
            </a:r>
            <a:r>
              <a:rPr lang="tr-TR" dirty="0"/>
              <a:t>) dosyaya dahil edilir.</a:t>
            </a:r>
            <a:endParaRPr kumimoji="0" lang="en-US" sz="20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indent="0">
              <a:buNone/>
            </a:pPr>
            <a:endParaRPr lang="tr-TR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8473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tr-TR" dirty="0"/>
            </a:br>
            <a:r>
              <a:rPr lang="tr-TR" dirty="0"/>
              <a:t>derleme sürecinin detayı</a:t>
            </a:r>
          </a:p>
        </p:txBody>
      </p:sp>
      <p:graphicFrame>
        <p:nvGraphicFramePr>
          <p:cNvPr id="11" name="İçerik Yer Tutucusu 4">
            <a:extLst>
              <a:ext uri="{FF2B5EF4-FFF2-40B4-BE49-F238E27FC236}">
                <a16:creationId xmlns:a16="http://schemas.microsoft.com/office/drawing/2014/main" id="{C9B2743A-4685-4C14-87DA-0C970F41B2D0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1069975" y="2193925"/>
          <a:ext cx="4754563" cy="397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4" name="İçerik Yer Tutucusu 13">
            <a:extLst>
              <a:ext uri="{FF2B5EF4-FFF2-40B4-BE49-F238E27FC236}">
                <a16:creationId xmlns:a16="http://schemas.microsoft.com/office/drawing/2014/main" id="{E9E2977E-7136-4E0A-B41C-77A7B99CB39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8"/>
          <a:stretch>
            <a:fillRect/>
          </a:stretch>
        </p:blipFill>
        <p:spPr>
          <a:xfrm>
            <a:off x="6668382" y="1958830"/>
            <a:ext cx="4146374" cy="4448466"/>
          </a:xfrm>
        </p:spPr>
      </p:pic>
    </p:spTree>
    <p:extLst>
      <p:ext uri="{BB962C8B-B14F-4D97-AF65-F5344CB8AC3E}">
        <p14:creationId xmlns:p14="http://schemas.microsoft.com/office/powerpoint/2010/main" val="3302675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6266</TotalTime>
  <Words>6919</Words>
  <Application>Microsoft Office PowerPoint</Application>
  <PresentationFormat>Geniş ekran</PresentationFormat>
  <Paragraphs>879</Paragraphs>
  <Slides>44</Slides>
  <Notes>10</Notes>
  <HiddenSlides>1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44</vt:i4>
      </vt:variant>
    </vt:vector>
  </HeadingPairs>
  <TitlesOfParts>
    <vt:vector size="52" baseType="lpstr"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C++ dili ile NESNE YÖNELİMLİ programlama</vt:lpstr>
      <vt:lpstr>yapısal (structural) programlama nedir?</vt:lpstr>
      <vt:lpstr>C++ DİLİ c DİLİ ÜZERİNE EKLENTİ YAPILARAK GELİŞTİRİLMİŞTİR</vt:lpstr>
      <vt:lpstr>FONKSİYON KULLANMAK</vt:lpstr>
      <vt:lpstr>MODÜLER PROGRAMLAMA</vt:lpstr>
      <vt:lpstr>Fonksiyon, PARAMETRE VE ARGÜMAN Nedir?</vt:lpstr>
      <vt:lpstr>C++ DİLİNDE Fonksiyonlar</vt:lpstr>
      <vt:lpstr>C++ DiLİ hazır FONKSİYONLAR</vt:lpstr>
      <vt:lpstr> derleme sürecinin detayı</vt:lpstr>
      <vt:lpstr>hazır FONKSİYONLAR cmath</vt:lpstr>
      <vt:lpstr>cmath sqrt Fonksiyonu</vt:lpstr>
      <vt:lpstr>hazır FONKSİYONLAR cSTDLIB</vt:lpstr>
      <vt:lpstr>hazır FONKSİYONLAR cSTDLIB</vt:lpstr>
      <vt:lpstr>hazır FONKSİYONLAR cSTDLIB</vt:lpstr>
      <vt:lpstr>Örnek 1</vt:lpstr>
      <vt:lpstr>Örnek 2</vt:lpstr>
      <vt:lpstr>Kullanıcı tanımlı fonksiyonlar (USER DEFINED FUNCTIONS)</vt:lpstr>
      <vt:lpstr>Fonksiyon BİLDİRİMİ (DECLARATION) YADA PROTOTİP TANIMLAMA</vt:lpstr>
      <vt:lpstr>Fonksiyon tanımlama (DEFINITION) başlık (header) VE gövde (body)</vt:lpstr>
      <vt:lpstr>Fonksiyondan geri dönüş RETURN TALİMATI (statement)</vt:lpstr>
      <vt:lpstr>Fonksiyon ÇAĞIRMA (CALL/INVOKE)</vt:lpstr>
      <vt:lpstr>Fonksiyonlar NASIL ÇAĞRILIR? Çağrı sırasında olanlar</vt:lpstr>
      <vt:lpstr>Gönderilen argümanlar ve karşılayan değişkenler</vt:lpstr>
      <vt:lpstr>ÖRNEK 3</vt:lpstr>
      <vt:lpstr>ÖRNEK 4</vt:lpstr>
      <vt:lpstr>Depolama sınıfları (storage classes)</vt:lpstr>
      <vt:lpstr>depolama sınıfları</vt:lpstr>
      <vt:lpstr>depolama sınıfları</vt:lpstr>
      <vt:lpstr>Depolama sınıfları (storage classes)</vt:lpstr>
      <vt:lpstr>Extern depolama sınıfı</vt:lpstr>
      <vt:lpstr>Auto depolama sınıfı</vt:lpstr>
      <vt:lpstr>STATIC depolama sınıfı</vt:lpstr>
      <vt:lpstr>regıster depolama sınıfı</vt:lpstr>
      <vt:lpstr>Evrensel değişken</vt:lpstr>
      <vt:lpstr>Evrensel (global) değişkenler </vt:lpstr>
      <vt:lpstr>yerel (local) değişkenler </vt:lpstr>
      <vt:lpstr>Çağrı kuralı </vt:lpstr>
      <vt:lpstr>Satır içi (INLINE) Fonksiyonlar</vt:lpstr>
      <vt:lpstr>Varsayılan argümanlar</vt:lpstr>
      <vt:lpstr>ÖZYİNELEMELİ Fonksiyonlar (RECURSIVE FUNCTIONS)</vt:lpstr>
      <vt:lpstr>ÖZYİNELEMELİ Fonksiyonlar (RECURSIVE FUNCTIONS)</vt:lpstr>
      <vt:lpstr>BASİT YÖNTEMLERLE FAKTORİYEL ÖRNEĞİ</vt:lpstr>
      <vt:lpstr>ÖZYİNELEMELİ OLARAK FAKTORİYEL ÖRNEĞİ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484</cp:revision>
  <dcterms:created xsi:type="dcterms:W3CDTF">2020-05-21T06:51:03Z</dcterms:created>
  <dcterms:modified xsi:type="dcterms:W3CDTF">2025-04-14T12:43:23Z</dcterms:modified>
</cp:coreProperties>
</file>