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6"/>
  </p:notesMasterIdLst>
  <p:sldIdLst>
    <p:sldId id="256" r:id="rId2"/>
    <p:sldId id="390" r:id="rId3"/>
    <p:sldId id="355" r:id="rId4"/>
    <p:sldId id="369" r:id="rId5"/>
    <p:sldId id="371" r:id="rId6"/>
    <p:sldId id="370" r:id="rId7"/>
    <p:sldId id="381" r:id="rId8"/>
    <p:sldId id="373" r:id="rId9"/>
    <p:sldId id="372" r:id="rId10"/>
    <p:sldId id="368" r:id="rId11"/>
    <p:sldId id="374" r:id="rId12"/>
    <p:sldId id="385" r:id="rId13"/>
    <p:sldId id="386" r:id="rId14"/>
    <p:sldId id="388" r:id="rId15"/>
    <p:sldId id="375" r:id="rId16"/>
    <p:sldId id="376" r:id="rId17"/>
    <p:sldId id="391" r:id="rId18"/>
    <p:sldId id="382" r:id="rId19"/>
    <p:sldId id="378" r:id="rId20"/>
    <p:sldId id="383" r:id="rId21"/>
    <p:sldId id="393" r:id="rId22"/>
    <p:sldId id="392" r:id="rId23"/>
    <p:sldId id="387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FFCC"/>
    <a:srgbClr val="FFFF99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5889" autoAdjust="0"/>
  </p:normalViewPr>
  <p:slideViewPr>
    <p:cSldViewPr snapToGrid="0">
      <p:cViewPr varScale="1">
        <p:scale>
          <a:sx n="114" d="100"/>
          <a:sy n="114" d="100"/>
        </p:scale>
        <p:origin x="9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17.04.2025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19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4/17/2025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C++ dili ile  NESNE YÖNELİMLİ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iostream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600" dirty="0">
                <a:latin typeface="Consolas" panose="020B0609020204030204" pitchFamily="49" charset="0"/>
              </a:rPr>
              <a:t> namespace </a:t>
            </a:r>
            <a:r>
              <a:rPr lang="tr-TR" sz="1600" dirty="0" err="1">
                <a:latin typeface="Consolas" panose="020B0609020204030204" pitchFamily="49" charset="0"/>
              </a:rPr>
              <a:t>std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dizi[5];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5 elemanı tamsayı olan bir dizi tanımlandı*/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dizi elemanlarını gezecek ve indis olarak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kullanılacak tamsayı bir değişken tanımlandı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=0;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&lt;5;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indis &lt;&lt; ". </a:t>
            </a:r>
            <a:r>
              <a:rPr lang="tr-TR" sz="1600" dirty="0" err="1">
                <a:latin typeface="Consolas" panose="020B0609020204030204" pitchFamily="49" charset="0"/>
              </a:rPr>
              <a:t>sayiyi</a:t>
            </a:r>
            <a:r>
              <a:rPr lang="tr-TR" sz="1600" dirty="0">
                <a:latin typeface="Consolas" panose="020B0609020204030204" pitchFamily="49" charset="0"/>
              </a:rPr>
              <a:t> girin:";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cin &gt;&gt; dizi[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];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//indis ile belirtilen elemana klavyeden olunan değer atanıyor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"Tersten </a:t>
            </a:r>
            <a:r>
              <a:rPr lang="tr-TR" sz="1600" dirty="0" err="1">
                <a:latin typeface="Consolas" panose="020B0609020204030204" pitchFamily="49" charset="0"/>
              </a:rPr>
              <a:t>Sayilar</a:t>
            </a:r>
            <a:r>
              <a:rPr lang="tr-TR" sz="1600" dirty="0">
                <a:latin typeface="Consolas" panose="020B0609020204030204" pitchFamily="49" charset="0"/>
              </a:rPr>
              <a:t>:"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=4;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&gt;=0;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--)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"dizi[" &lt;&lt;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&lt;&lt; "]=" &lt;&lt; dizi[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indis</a:t>
            </a:r>
            <a:r>
              <a:rPr lang="tr-TR" sz="1600" dirty="0">
                <a:latin typeface="Consolas" panose="020B0609020204030204" pitchFamily="49" charset="0"/>
              </a:rPr>
              <a:t> ] &lt;&lt;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Klavyeden girilen 5 adet tamsayıyı, giriş sırasının tersinden ekrana yazan C programını kodlayınız.</a:t>
            </a:r>
          </a:p>
          <a:p>
            <a:r>
              <a:rPr lang="tr-TR" sz="2000" b="1" dirty="0"/>
              <a:t>Bu problemde dizi kullanılmayacak olsaydı, 5 ayrı değişkene ihtiyaç duyulacaktı. !!</a:t>
            </a:r>
          </a:p>
        </p:txBody>
      </p:sp>
    </p:spTree>
    <p:extLst>
      <p:ext uri="{BB962C8B-B14F-4D97-AF65-F5344CB8AC3E}">
        <p14:creationId xmlns:p14="http://schemas.microsoft.com/office/powerpoint/2010/main" val="78132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#include &lt;</a:t>
            </a:r>
            <a:r>
              <a:rPr lang="tr-TR" sz="1600" dirty="0" err="1">
                <a:latin typeface="Consolas" panose="020B0609020204030204" pitchFamily="49" charset="0"/>
              </a:rPr>
              <a:t>iostream</a:t>
            </a:r>
            <a:r>
              <a:rPr lang="tr-TR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std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#define BOYUT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tr-TR" sz="1600" dirty="0">
                <a:latin typeface="Consolas" panose="020B0609020204030204" pitchFamily="49" charset="0"/>
              </a:rPr>
              <a:t> notlar[BOYUT];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/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 Her terimi pozitif olan 10 elemanlı dizi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600" dirty="0">
                <a:latin typeface="Consolas" panose="020B0609020204030204" pitchFamily="49" charset="0"/>
              </a:rPr>
              <a:t> ortalama, toplam=0;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indis;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//indis için tamsayı değişken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(indis=0; indis&lt;BOYUT; indis++){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indis &lt;&lt; ". notu girin:";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cin &gt;&gt; notlar[indis];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toplam+=notlar[indis];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Her eleman girildiğinde toplanıyor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ortalama=toplam/BOYUT;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"Ortalamanın (" &lt;&lt; ortalama &lt;&lt; ") Üzerindeki Notlar:"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600" dirty="0">
                <a:latin typeface="Consolas" panose="020B0609020204030204" pitchFamily="49" charset="0"/>
              </a:rPr>
              <a:t> (indis=0; indis&lt;BOYUT; indis++)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</a:t>
            </a: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600" dirty="0">
                <a:latin typeface="Consolas" panose="020B0609020204030204" pitchFamily="49" charset="0"/>
              </a:rPr>
              <a:t> (notlar[indis]&gt;ortalama)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"notlar [" &lt;&lt; indis &lt;&lt; "]=" &lt;&lt; notlar[indis]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       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sz="2000" dirty="0"/>
              <a:t>Klavyeden girilen </a:t>
            </a:r>
            <a:r>
              <a:rPr lang="tr-TR" sz="2000" b="1" dirty="0"/>
              <a:t>10 adet sınav notuna göre, ortalamanın üstünde olanları</a:t>
            </a:r>
            <a:r>
              <a:rPr lang="tr-TR" sz="2000" dirty="0"/>
              <a:t> ekrana yazan C program;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tr-TR" sz="2000" b="1" dirty="0"/>
              <a:t>Bu problem çözülürken öncelikle ortalamanın bulunması gereklidir. 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tr-TR" sz="2000" b="1" dirty="0"/>
              <a:t>Ortalamanın bulunabilmesi için bütün notların toplamı alınacak ve not adedine bölünecektir. 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tr-TR" sz="2000" b="1" dirty="0"/>
              <a:t>Bu noktadan sonra daha önceden girilmiş notların her biri sıra ile ortalamayla karşılaştırılacak büyük olanlar ekrana yazdırılacaktır. 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tr-TR" sz="2000" b="1" dirty="0"/>
              <a:t>Çözümde dizi kullanılmayacak olsaydı, 20 ayrı değişkene ihtiyaç duyulacaktı. </a:t>
            </a:r>
          </a:p>
          <a:p>
            <a:pPr marL="173038" indent="-173038">
              <a:buFont typeface="Arial" panose="020B0604020202020204" pitchFamily="34" charset="0"/>
              <a:buChar char="•"/>
            </a:pPr>
            <a:r>
              <a:rPr lang="tr-TR" sz="2000" b="1" dirty="0"/>
              <a:t>Çünkü, girilen her bir değere klavyeden girme işlemi bittikten sonra tekrar ulaşmak gerekecektir.</a:t>
            </a:r>
          </a:p>
        </p:txBody>
      </p:sp>
    </p:spTree>
    <p:extLst>
      <p:ext uri="{BB962C8B-B14F-4D97-AF65-F5344CB8AC3E}">
        <p14:creationId xmlns:p14="http://schemas.microsoft.com/office/powerpoint/2010/main" val="304482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iostream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iomanip</a:t>
            </a:r>
            <a:r>
              <a:rPr lang="tr-TR" sz="1400" dirty="0">
                <a:latin typeface="Consolas" panose="020B0609020204030204" pitchFamily="49" charset="0"/>
              </a:rPr>
              <a:t>&gt;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setw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 ve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setprecision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 için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cmath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#define BOYUT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satislar</a:t>
            </a:r>
            <a:r>
              <a:rPr lang="tr-TR" sz="1400" dirty="0">
                <a:latin typeface="Consolas" panose="020B0609020204030204" pitchFamily="49" charset="0"/>
              </a:rPr>
              <a:t>[BOYUT]={100.0,850.0,500.0,600.0,750.0,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                  650.0,450.0,800.0,900.0,110.0};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ortalama, toplam=0, </a:t>
            </a:r>
            <a:r>
              <a:rPr lang="tr-TR" sz="1400" dirty="0" err="1">
                <a:latin typeface="Consolas" panose="020B0609020204030204" pitchFamily="49" charset="0"/>
              </a:rPr>
              <a:t>varyansToplam</a:t>
            </a:r>
            <a:r>
              <a:rPr lang="tr-TR" sz="1400" dirty="0">
                <a:latin typeface="Consolas" panose="020B0609020204030204" pitchFamily="49" charset="0"/>
              </a:rPr>
              <a:t>=0, </a:t>
            </a:r>
            <a:r>
              <a:rPr lang="tr-TR" sz="1400" dirty="0" err="1">
                <a:latin typeface="Consolas" panose="020B0609020204030204" pitchFamily="49" charset="0"/>
              </a:rPr>
              <a:t>standartSapma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indis;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 (indis=0; indis&lt;BOYUT; indis++)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toplam+= </a:t>
            </a:r>
            <a:r>
              <a:rPr lang="tr-TR" sz="1400" dirty="0" err="1">
                <a:latin typeface="Consolas" panose="020B0609020204030204" pitchFamily="49" charset="0"/>
              </a:rPr>
              <a:t>satislar</a:t>
            </a:r>
            <a:r>
              <a:rPr lang="tr-TR" sz="1400" dirty="0">
                <a:latin typeface="Consolas" panose="020B0609020204030204" pitchFamily="49" charset="0"/>
              </a:rPr>
              <a:t>[indis];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ortalama=toplam/BOYUT;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"Ortalama:" &lt;&lt; ortalama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 (indis=0; indis&lt;BOYUT; indis++)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float sapma= </a:t>
            </a:r>
            <a:r>
              <a:rPr lang="tr-TR" sz="1400" dirty="0" err="1">
                <a:latin typeface="Consolas" panose="020B0609020204030204" pitchFamily="49" charset="0"/>
              </a:rPr>
              <a:t>satislar</a:t>
            </a:r>
            <a:r>
              <a:rPr lang="tr-TR" sz="1400" dirty="0">
                <a:latin typeface="Consolas" panose="020B0609020204030204" pitchFamily="49" charset="0"/>
              </a:rPr>
              <a:t>[indis]-ortalama;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latin typeface="Consolas" panose="020B0609020204030204" pitchFamily="49" charset="0"/>
              </a:rPr>
              <a:t>varyansToplam</a:t>
            </a:r>
            <a:r>
              <a:rPr lang="tr-TR" sz="1400" dirty="0">
                <a:latin typeface="Consolas" panose="020B0609020204030204" pitchFamily="49" charset="0"/>
              </a:rPr>
              <a:t>+=sapma*sapma;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"Sapma: " &lt;&lt; 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(5) &lt;&lt; sapma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    &lt;&lt; " Varyans: " &lt;&lt;  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(8) &lt;&lt; sapma*sapma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standartSapma</a:t>
            </a:r>
            <a:r>
              <a:rPr lang="tr-TR" sz="1400" dirty="0">
                <a:latin typeface="Consolas" panose="020B0609020204030204" pitchFamily="49" charset="0"/>
              </a:rPr>
              <a:t>=</a:t>
            </a:r>
            <a:r>
              <a:rPr lang="tr-TR" sz="1400" dirty="0" err="1">
                <a:latin typeface="Consolas" panose="020B0609020204030204" pitchFamily="49" charset="0"/>
              </a:rPr>
              <a:t>sqrt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</a:rPr>
              <a:t>varyansToplam</a:t>
            </a:r>
            <a:r>
              <a:rPr lang="tr-TR" sz="1400" dirty="0">
                <a:latin typeface="Consolas" panose="020B0609020204030204" pitchFamily="49" charset="0"/>
              </a:rPr>
              <a:t>/BOYUT);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"Standart Sapma:"&lt;&lt; </a:t>
            </a:r>
            <a:r>
              <a:rPr lang="tr-TR" sz="1400" dirty="0" err="1">
                <a:latin typeface="Consolas" panose="020B0609020204030204" pitchFamily="49" charset="0"/>
              </a:rPr>
              <a:t>setprecision</a:t>
            </a:r>
            <a:r>
              <a:rPr lang="tr-TR" sz="1400" dirty="0">
                <a:latin typeface="Consolas" panose="020B0609020204030204" pitchFamily="49" charset="0"/>
              </a:rPr>
              <a:t>(8) &lt;&lt; </a:t>
            </a:r>
            <a:r>
              <a:rPr lang="tr-TR" sz="1400" dirty="0" err="1">
                <a:latin typeface="Consolas" panose="020B0609020204030204" pitchFamily="49" charset="0"/>
              </a:rPr>
              <a:t>standartSapma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sz="2000" b="1" dirty="0"/>
              <a:t>10 adet satış miktarlarının, ortalamaya olan uzaklıklarını (sapma) ve karesi alınmış sapmalar (</a:t>
            </a:r>
            <a:r>
              <a:rPr lang="tr-TR" sz="2000" b="1" dirty="0" err="1"/>
              <a:t>varyans</a:t>
            </a:r>
            <a:r>
              <a:rPr lang="tr-TR" sz="2000" b="1" dirty="0"/>
              <a:t>) ile standart sapmayı yazdıran </a:t>
            </a:r>
            <a:r>
              <a:rPr lang="tr-TR" sz="2000" dirty="0"/>
              <a:t>C program yazınız.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Ortalamaya olan uzaklıklar (sapma) verilerin ortalamaya ne kadar yakın olduğunu gösteren dağılımdır.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Sapmaların toplamı sıfır olabileceğinden karelerinin toplamı (</a:t>
            </a:r>
            <a:r>
              <a:rPr lang="tr-TR" sz="2000" dirty="0" err="1"/>
              <a:t>varyans</a:t>
            </a:r>
            <a:r>
              <a:rPr lang="tr-TR" sz="2000" dirty="0"/>
              <a:t>) hesaplanır.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 err="1"/>
              <a:t>Varyansın</a:t>
            </a:r>
            <a:r>
              <a:rPr lang="tr-TR" sz="2000" dirty="0"/>
              <a:t> eleman sayısına bağlı karekökü de standart sapmayı verir.  </a:t>
            </a:r>
            <a:r>
              <a:rPr lang="tr-TR" sz="2000" b="1" dirty="0">
                <a:solidFill>
                  <a:srgbClr val="0070C0"/>
                </a:solidFill>
              </a:rPr>
              <a:t>Standart sapmanın büyük olması verilerin ortalamadan daha uzak yayıldıklarını; küçük bir standart sapma ise verilerin ortalama etrafında daha çok yakın gruplaştıklarını gösterir.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52145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namespace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BOYUT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dizi[BOYUT];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indis;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(indis=0; indis&lt;BOYUT; indis++)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indis &lt;&lt; ". Sayıyı Girin:";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cin &gt;&gt; dizi[indis];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"Dizi içinde tekil (unique) olan rakamlar:"&lt;&lt;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(indis=0; indis&lt;BOYUT; indis++)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indis2,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tr-TR" dirty="0">
                <a:latin typeface="Consolas" panose="020B0609020204030204" pitchFamily="49" charset="0"/>
              </a:rPr>
              <a:t> = 0;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Her elemanda sayacı sıfırla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(indis2 = 0; indis2 &lt; BOYUT; indis2++)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if (indis != indis2)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//elemanın kendisini kontrol etmiyoruz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    if (dizi[indis] == dizi[indis2])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tr-TR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tr-TR" dirty="0">
                <a:latin typeface="Consolas" panose="020B0609020204030204" pitchFamily="49" charset="0"/>
              </a:rPr>
              <a:t> == 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"dizi["&lt;&lt; indis &lt;&lt; "]:" &lt;&lt; dizi[indis]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     &lt;&lt; " tekil olarak dizide bulundu."&lt;&lt;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/>
              <a:t>5 elemanlı diziye girilen elemanlardan </a:t>
            </a:r>
            <a:r>
              <a:rPr lang="tr-TR" sz="2000" b="1" dirty="0">
                <a:solidFill>
                  <a:srgbClr val="0070C0"/>
                </a:solidFill>
              </a:rPr>
              <a:t>tekil</a:t>
            </a:r>
            <a:r>
              <a:rPr lang="tr-TR" sz="2000" b="1" dirty="0"/>
              <a:t> (</a:t>
            </a:r>
            <a:r>
              <a:rPr lang="tr-TR" sz="2000" b="1" dirty="0" err="1">
                <a:solidFill>
                  <a:srgbClr val="C00000"/>
                </a:solidFill>
              </a:rPr>
              <a:t>unique</a:t>
            </a:r>
            <a:r>
              <a:rPr lang="tr-TR" sz="2000" b="1" dirty="0"/>
              <a:t>) olanlarını bulan program</a:t>
            </a:r>
            <a:endParaRPr lang="tr-TR" sz="2000" b="1" dirty="0">
              <a:solidFill>
                <a:srgbClr val="0070C0"/>
              </a:solidFill>
            </a:endParaRP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2272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iomanip</a:t>
            </a:r>
            <a:r>
              <a:rPr lang="tr-TR" dirty="0">
                <a:latin typeface="Consolas" panose="020B0609020204030204" pitchFamily="49" charset="0"/>
              </a:rPr>
              <a:t>&gt; // </a:t>
            </a:r>
            <a:r>
              <a:rPr lang="tr-TR" dirty="0" err="1">
                <a:latin typeface="Consolas" panose="020B0609020204030204" pitchFamily="49" charset="0"/>
              </a:rPr>
              <a:t>setw</a:t>
            </a:r>
            <a:r>
              <a:rPr lang="tr-TR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namespace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BOYUT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dizi[BOYUT]={10,12,3,4,6};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enBuyuk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enKucuk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enKucukIndex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enBuyukIndex</a:t>
            </a:r>
            <a:r>
              <a:rPr lang="tr-TR" dirty="0">
                <a:latin typeface="Consolas" panose="020B0609020204030204" pitchFamily="49" charset="0"/>
              </a:rPr>
              <a:t>, i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"ÖNCE:"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//Dizinin İlk hali konsola yazdırılıyor.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 = 0; i &lt; BOYUT; 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setw</a:t>
            </a:r>
            <a:r>
              <a:rPr lang="tr-TR" dirty="0">
                <a:latin typeface="Consolas" panose="020B0609020204030204" pitchFamily="49" charset="0"/>
              </a:rPr>
              <a:t>(4) &lt;&lt; dizi[i];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enKucuk</a:t>
            </a:r>
            <a:r>
              <a:rPr lang="tr-TR" dirty="0">
                <a:latin typeface="Consolas" panose="020B0609020204030204" pitchFamily="49" charset="0"/>
              </a:rPr>
              <a:t>=dizi[0]; </a:t>
            </a:r>
            <a:r>
              <a:rPr lang="tr-TR" dirty="0" err="1">
                <a:latin typeface="Consolas" panose="020B0609020204030204" pitchFamily="49" charset="0"/>
              </a:rPr>
              <a:t>enBuyuk</a:t>
            </a:r>
            <a:r>
              <a:rPr lang="tr-TR" dirty="0">
                <a:latin typeface="Consolas" panose="020B0609020204030204" pitchFamily="49" charset="0"/>
              </a:rPr>
              <a:t>=dizi[0];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İlk elemanlar hem en küçük hem de en büyük olsun.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enKucukIndex</a:t>
            </a:r>
            <a:r>
              <a:rPr lang="tr-TR" dirty="0">
                <a:latin typeface="Consolas" panose="020B0609020204030204" pitchFamily="49" charset="0"/>
              </a:rPr>
              <a:t>=0,enBuyukIndex=0;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En küçük ve en büyük elemanların indisi 0 olsun.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i&lt;BOYUT; i++){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En küçük ve en büyük eleman ile indislerini bulan kısım.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(dizi[i]&lt;</a:t>
            </a:r>
            <a:r>
              <a:rPr lang="tr-TR" dirty="0" err="1">
                <a:latin typeface="Consolas" panose="020B0609020204030204" pitchFamily="49" charset="0"/>
              </a:rPr>
              <a:t>enKucuk</a:t>
            </a:r>
            <a:r>
              <a:rPr lang="tr-T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</a:t>
            </a:r>
            <a:r>
              <a:rPr lang="tr-TR" dirty="0" err="1">
                <a:latin typeface="Consolas" panose="020B0609020204030204" pitchFamily="49" charset="0"/>
              </a:rPr>
              <a:t>enKucuk</a:t>
            </a:r>
            <a:r>
              <a:rPr lang="tr-TR" dirty="0">
                <a:latin typeface="Consolas" panose="020B0609020204030204" pitchFamily="49" charset="0"/>
              </a:rPr>
              <a:t>=dizi[i];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</a:t>
            </a:r>
            <a:r>
              <a:rPr lang="tr-TR" dirty="0" err="1">
                <a:latin typeface="Consolas" panose="020B0609020204030204" pitchFamily="49" charset="0"/>
              </a:rPr>
              <a:t>enKucukIndex</a:t>
            </a:r>
            <a:r>
              <a:rPr lang="tr-TR" dirty="0">
                <a:latin typeface="Consolas" panose="020B0609020204030204" pitchFamily="49" charset="0"/>
              </a:rPr>
              <a:t>=i;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(dizi[i]&gt;</a:t>
            </a:r>
            <a:r>
              <a:rPr lang="tr-TR" dirty="0" err="1">
                <a:latin typeface="Consolas" panose="020B0609020204030204" pitchFamily="49" charset="0"/>
              </a:rPr>
              <a:t>enBuyuk</a:t>
            </a:r>
            <a:r>
              <a:rPr lang="tr-T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</a:t>
            </a:r>
            <a:r>
              <a:rPr lang="tr-TR" dirty="0" err="1">
                <a:latin typeface="Consolas" panose="020B0609020204030204" pitchFamily="49" charset="0"/>
              </a:rPr>
              <a:t>enBuyuk</a:t>
            </a:r>
            <a:r>
              <a:rPr lang="tr-TR" dirty="0">
                <a:latin typeface="Consolas" panose="020B0609020204030204" pitchFamily="49" charset="0"/>
              </a:rPr>
              <a:t>=dizi[i];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</a:t>
            </a:r>
            <a:r>
              <a:rPr lang="tr-TR" dirty="0" err="1">
                <a:latin typeface="Consolas" panose="020B0609020204030204" pitchFamily="49" charset="0"/>
              </a:rPr>
              <a:t>enBuyukIndex</a:t>
            </a:r>
            <a:r>
              <a:rPr lang="tr-TR" dirty="0">
                <a:latin typeface="Consolas" panose="020B0609020204030204" pitchFamily="49" charset="0"/>
              </a:rPr>
              <a:t>=i;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"En Büyük Eleman: dizi[" &lt;&lt; </a:t>
            </a:r>
            <a:r>
              <a:rPr lang="tr-TR" dirty="0" err="1">
                <a:latin typeface="Consolas" panose="020B0609020204030204" pitchFamily="49" charset="0"/>
              </a:rPr>
              <a:t>enBuyukIndex</a:t>
            </a:r>
            <a:r>
              <a:rPr lang="tr-TR" dirty="0">
                <a:latin typeface="Consolas" panose="020B0609020204030204" pitchFamily="49" charset="0"/>
              </a:rPr>
              <a:t> &lt;&lt; "]:"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&lt;&lt; dizi[</a:t>
            </a:r>
            <a:r>
              <a:rPr lang="tr-TR" dirty="0" err="1">
                <a:latin typeface="Consolas" panose="020B0609020204030204" pitchFamily="49" charset="0"/>
              </a:rPr>
              <a:t>enBuyukIndex</a:t>
            </a:r>
            <a:r>
              <a:rPr lang="tr-TR" dirty="0">
                <a:latin typeface="Consolas" panose="020B0609020204030204" pitchFamily="49" charset="0"/>
              </a:rPr>
              <a:t>]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"En Küçük Eleman: dizi["&lt;&lt; </a:t>
            </a:r>
            <a:r>
              <a:rPr lang="tr-TR" dirty="0" err="1">
                <a:latin typeface="Consolas" panose="020B0609020204030204" pitchFamily="49" charset="0"/>
              </a:rPr>
              <a:t>enKucukIndex</a:t>
            </a:r>
            <a:r>
              <a:rPr lang="tr-TR" dirty="0">
                <a:latin typeface="Consolas" panose="020B0609020204030204" pitchFamily="49" charset="0"/>
              </a:rPr>
              <a:t> &lt;&lt; "]: "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&lt;&lt; dizi[</a:t>
            </a:r>
            <a:r>
              <a:rPr lang="tr-TR" dirty="0" err="1">
                <a:latin typeface="Consolas" panose="020B0609020204030204" pitchFamily="49" charset="0"/>
              </a:rPr>
              <a:t>enKucukIndex</a:t>
            </a:r>
            <a:r>
              <a:rPr lang="tr-TR" dirty="0">
                <a:latin typeface="Consolas" panose="020B0609020204030204" pitchFamily="49" charset="0"/>
              </a:rPr>
              <a:t>]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dizi[</a:t>
            </a:r>
            <a:r>
              <a:rPr lang="tr-TR" dirty="0" err="1">
                <a:latin typeface="Consolas" panose="020B0609020204030204" pitchFamily="49" charset="0"/>
              </a:rPr>
              <a:t>enBuyukIndex</a:t>
            </a:r>
            <a:r>
              <a:rPr lang="tr-TR" dirty="0">
                <a:latin typeface="Consolas" panose="020B0609020204030204" pitchFamily="49" charset="0"/>
              </a:rPr>
              <a:t>]+=dizi[</a:t>
            </a:r>
            <a:r>
              <a:rPr lang="tr-TR" dirty="0" err="1">
                <a:latin typeface="Consolas" panose="020B0609020204030204" pitchFamily="49" charset="0"/>
              </a:rPr>
              <a:t>enKucukIndex</a:t>
            </a:r>
            <a:r>
              <a:rPr lang="tr-TR" dirty="0">
                <a:latin typeface="Consolas" panose="020B0609020204030204" pitchFamily="49" charset="0"/>
              </a:rPr>
              <a:t>];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//En büyük elemana en küçüğünü ekleme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"SONRA:"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//Dizinin son hali konsola yazdırılıyor.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 = 0; i &lt; BOYUT; i++)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setw</a:t>
            </a:r>
            <a:r>
              <a:rPr lang="tr-TR" dirty="0">
                <a:latin typeface="Consolas" panose="020B0609020204030204" pitchFamily="49" charset="0"/>
              </a:rPr>
              <a:t>(4) &lt;&lt; dizi[i];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/>
              <a:t>5 elemanlı diziye girilen en büyük elemanına en küçük elemanını ekleyen program</a:t>
            </a:r>
            <a:endParaRPr lang="tr-TR" sz="2000" b="1" dirty="0">
              <a:solidFill>
                <a:srgbClr val="0070C0"/>
              </a:solidFill>
            </a:endParaRP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17876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3859D7-F97D-4C1E-AC04-CA1014FF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İKİ BOYUTLU DİZİLER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7B830B-3587-484E-A611-AA686FCA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/>
              <a:t>Şu ana kadar gördüğümüz tek boyutlu dizilerdi. İki boyutlu diziler matematikten de bildiğimiz üzere matris (</a:t>
            </a:r>
            <a:r>
              <a:rPr lang="tr-TR" dirty="0" err="1">
                <a:solidFill>
                  <a:srgbClr val="FF0000"/>
                </a:solidFill>
              </a:rPr>
              <a:t>matrix</a:t>
            </a:r>
            <a:r>
              <a:rPr lang="tr-TR" dirty="0"/>
              <a:t>) olarak adlandırılır. </a:t>
            </a:r>
          </a:p>
          <a:p>
            <a:r>
              <a:rPr lang="tr-TR" dirty="0"/>
              <a:t>Matris işlemleri gibi bazı problemlerde; </a:t>
            </a:r>
            <a:r>
              <a:rPr lang="tr-TR" u="sng" dirty="0"/>
              <a:t>bir dizinin her bir elemanının </a:t>
            </a:r>
            <a:r>
              <a:rPr lang="tr-TR" dirty="0"/>
              <a:t>da dizi olması istenir. Bu tür iki boyutlu dizilerde </a:t>
            </a:r>
            <a:r>
              <a:rPr lang="tr-TR" dirty="0">
                <a:highlight>
                  <a:srgbClr val="FFFF00"/>
                </a:highlight>
              </a:rPr>
              <a:t>en içteki dizinin boyutu </a:t>
            </a:r>
            <a:r>
              <a:rPr lang="tr-TR" dirty="0" err="1">
                <a:highlight>
                  <a:srgbClr val="FFFF00"/>
                </a:highlight>
              </a:rPr>
              <a:t>kimliklendirmede</a:t>
            </a:r>
            <a:r>
              <a:rPr lang="tr-TR" dirty="0">
                <a:highlight>
                  <a:srgbClr val="FFFF00"/>
                </a:highlight>
              </a:rPr>
              <a:t> sağda </a:t>
            </a:r>
            <a:r>
              <a:rPr lang="tr-TR" dirty="0"/>
              <a:t>yer alır. Aşağıda </a:t>
            </a:r>
            <a:r>
              <a:rPr lang="tr-TR" b="1" dirty="0">
                <a:solidFill>
                  <a:srgbClr val="FF0000"/>
                </a:solidFill>
              </a:rPr>
              <a:t>her bir elemanı, 3 elemanlı dizi olan, 2 elemanlı bir dizi </a:t>
            </a:r>
            <a:r>
              <a:rPr lang="tr-TR" dirty="0"/>
              <a:t>tanımlanmıştır.</a:t>
            </a:r>
          </a:p>
          <a:p>
            <a:pPr marL="0" indent="0">
              <a:buNone/>
            </a:pPr>
            <a:r>
              <a:rPr lang="tr-TR" sz="20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 matris</a:t>
            </a:r>
            <a:r>
              <a:rPr lang="tr-TR" dirty="0">
                <a:latin typeface="Consolas" panose="020B0609020204030204" pitchFamily="49" charset="0"/>
              </a:rPr>
              <a:t>[2]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[3];  //Her bir elemanı, 3 elemanlı bir dizi olan 2x3 matris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dirty="0">
                <a:latin typeface="Consolas" panose="020B0609020204030204" pitchFamily="49" charset="0"/>
              </a:rPr>
              <a:t> matris2[2][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tr-TR" dirty="0">
                <a:latin typeface="Consolas" panose="020B0609020204030204" pitchFamily="49" charset="0"/>
              </a:rPr>
              <a:t>]= {  //2x3 Matrisin elemanlarına ilk değer veriliyor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  {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2.0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3.0</a:t>
            </a:r>
            <a:r>
              <a:rPr lang="tr-TR" dirty="0">
                <a:latin typeface="Consolas" panose="020B0609020204030204" pitchFamily="49" charset="0"/>
              </a:rPr>
              <a:t>}, //Birinci Satır: 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tr-TR" dirty="0">
                <a:latin typeface="Consolas" panose="020B0609020204030204" pitchFamily="49" charset="0"/>
              </a:rPr>
              <a:t> Elemanlı bir dizi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  {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2.0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4.0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6.0</a:t>
            </a:r>
            <a:r>
              <a:rPr lang="tr-TR" dirty="0">
                <a:latin typeface="Consolas" panose="020B0609020204030204" pitchFamily="49" charset="0"/>
              </a:rPr>
              <a:t>}  //İkinci Satır: 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tr-TR" dirty="0">
                <a:latin typeface="Consolas" panose="020B0609020204030204" pitchFamily="49" charset="0"/>
              </a:rPr>
              <a:t> Elemanlı bir dizi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};</a:t>
            </a:r>
          </a:p>
          <a:p>
            <a:r>
              <a:rPr lang="tr-TR" dirty="0"/>
              <a:t>Yukarıdaki örnekte verilen matrisler 2 satırlı, 3 sütunlu matrislerdir. Aşağıda (</a:t>
            </a:r>
            <a:r>
              <a:rPr lang="tr-TR" dirty="0" err="1"/>
              <a:t>satırxsütun</a:t>
            </a:r>
            <a:r>
              <a:rPr lang="tr-TR" dirty="0"/>
              <a:t>) olarak ifade edilen ise 2x2, ve 3x3 kare matrisler ilişkin örnekler almaktadır.</a:t>
            </a:r>
          </a:p>
          <a:p>
            <a:pPr marL="0" indent="0">
              <a:buNone/>
            </a:pPr>
            <a:r>
              <a:rPr lang="tr-TR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2000" b="0" i="0" dirty="0" err="1">
                <a:effectLst/>
                <a:latin typeface="Consolas" panose="020B0609020204030204" pitchFamily="49" charset="0"/>
              </a:rPr>
              <a:t>karematris</a:t>
            </a:r>
            <a:r>
              <a:rPr lang="tr-TR" dirty="0">
                <a:latin typeface="Consolas" panose="020B0609020204030204" pitchFamily="49" charset="0"/>
              </a:rPr>
              <a:t>[2]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[</a:t>
            </a:r>
            <a:r>
              <a:rPr lang="tr-TR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]= { //2x2 Matrisin elemanlarına ilk değer veriliyor</a:t>
            </a:r>
          </a:p>
          <a:p>
            <a:pPr marL="0" indent="0">
              <a:buNone/>
            </a:pPr>
            <a:r>
              <a:rPr lang="tr-TR" sz="2000" b="0" i="0" dirty="0">
                <a:effectLst/>
                <a:latin typeface="Consolas" panose="020B0609020204030204" pitchFamily="49" charset="0"/>
              </a:rPr>
              <a:t>                        {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,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}, //Birinci Satır: </a:t>
            </a:r>
            <a:r>
              <a:rPr lang="tr-TR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 elemanlı bir dizi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   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{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,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} //Birinci Satır: </a:t>
            </a:r>
            <a:r>
              <a:rPr lang="tr-TR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 elemanlı bir dizi</a:t>
            </a:r>
          </a:p>
          <a:p>
            <a:pPr marL="0" indent="0">
              <a:buNone/>
            </a:pPr>
            <a:r>
              <a:rPr lang="tr-TR" sz="2000" b="0" i="0" dirty="0">
                <a:effectLst/>
                <a:latin typeface="Consolas" panose="020B0609020204030204" pitchFamily="49" charset="0"/>
              </a:rPr>
              <a:t>                      };</a:t>
            </a:r>
          </a:p>
          <a:p>
            <a:pPr marL="0" indent="0">
              <a:buNone/>
            </a:pPr>
            <a:r>
              <a:rPr lang="tr-TR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2000" b="0" i="0" dirty="0" err="1">
                <a:effectLst/>
                <a:latin typeface="Consolas" panose="020B0609020204030204" pitchFamily="49" charset="0"/>
              </a:rPr>
              <a:t>karematris</a:t>
            </a:r>
            <a:r>
              <a:rPr lang="tr-TR" dirty="0">
                <a:latin typeface="Consolas" panose="020B0609020204030204" pitchFamily="49" charset="0"/>
              </a:rPr>
              <a:t>[3]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[3];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sz="20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20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0156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iomanip</a:t>
            </a:r>
            <a:r>
              <a:rPr lang="tr-TR" dirty="0">
                <a:latin typeface="Consolas" panose="020B0609020204030204" pitchFamily="49" charset="0"/>
              </a:rPr>
              <a:t>&gt; // </a:t>
            </a:r>
            <a:r>
              <a:rPr lang="tr-TR" dirty="0" err="1">
                <a:latin typeface="Consolas" panose="020B0609020204030204" pitchFamily="49" charset="0"/>
              </a:rPr>
              <a:t>setw</a:t>
            </a:r>
            <a:r>
              <a:rPr lang="tr-TR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namespace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SATIR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SUTUN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matris[SATIR][SUTUN];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i,j</a:t>
            </a:r>
            <a:r>
              <a:rPr lang="tr-TR" dirty="0">
                <a:latin typeface="Consolas" panose="020B0609020204030204" pitchFamily="49" charset="0"/>
              </a:rPr>
              <a:t>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for (j=0; j&lt;SUTUN; j++)  //Birinci Satır Okuyalım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cin &gt;&gt; matris[0][j];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for (j=0; j&lt;SUTUN; j++)  //İkinci Satır Okuyalım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cin &gt;&gt; matris[1][j];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for (j=0; j&lt;SUTUN; j++)  //Üçüncü Satır Okuyalım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cin &gt;&gt; matris[2][j];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//Bunun yerine iç içe iki for tanımlanır;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i&lt;SATIR; i++)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//İkinci boyut için i indisi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//Birinci boyut için j indisi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cin &gt;&gt; matris[i][j];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&lt;&lt;"TABLO:"&lt;&lt;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i&lt;SATIR; i++) {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//İkinci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//Birinci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setw</a:t>
            </a:r>
            <a:r>
              <a:rPr lang="tr-TR" dirty="0">
                <a:latin typeface="Consolas" panose="020B0609020204030204" pitchFamily="49" charset="0"/>
              </a:rPr>
              <a:t>(4) &lt;&lt; matris[i][j];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3x4'lük (iki boyutlu bir dizi) matris elemanlarını klavyeden girip, tablo halinde ekrana yazdıran programı yazınız.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6108ED3-19FA-4C5C-9D1B-4A5FEFE645BD}"/>
              </a:ext>
            </a:extLst>
          </p:cNvPr>
          <p:cNvSpPr/>
          <p:nvPr/>
        </p:nvSpPr>
        <p:spPr>
          <a:xfrm rot="19152993">
            <a:off x="957901" y="1905505"/>
            <a:ext cx="639065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boyutlu dizilerde </a:t>
            </a:r>
          </a:p>
          <a:p>
            <a:pPr algn="ctr"/>
            <a:r>
              <a:rPr lang="tr-TR" sz="32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her bir terimi</a:t>
            </a: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dolaşmada  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BOYUT kadar iç içe </a:t>
            </a:r>
            <a:r>
              <a:rPr lang="tr-TR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for</a:t>
            </a: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kullanılır: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İki boyutlu dizide iç içe iki </a:t>
            </a:r>
            <a:r>
              <a:rPr lang="tr-TR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</a:t>
            </a: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Üç boyutlu dizide iç içe üç </a:t>
            </a:r>
            <a:r>
              <a:rPr lang="tr-TR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</a:t>
            </a: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8940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namespace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SATIR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SUTUN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matris[SATIR][SUTUN];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//Matris Tanımı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i,j</a:t>
            </a:r>
            <a:r>
              <a:rPr lang="tr-TR" dirty="0">
                <a:latin typeface="Consolas" panose="020B0609020204030204" pitchFamily="49" charset="0"/>
              </a:rPr>
              <a:t>;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sutun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için, j satır için tanımlandı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i&lt;SATIR; i++) {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//İkinci Boyut (SATIR)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i &lt;&lt; ". Satırı Girin:";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//Birinci Boyut (SUTUN)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cin &gt;&gt; matris[i][j];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satirToplamlar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[SATIR]={0};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//Bütün elemanları 0 olan dizi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SATIR</a:t>
            </a:r>
            <a:r>
              <a:rPr lang="tr-TR" dirty="0">
                <a:latin typeface="Consolas" panose="020B0609020204030204" pitchFamily="49" charset="0"/>
              </a:rPr>
              <a:t>; i++) {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İkinci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SUTUN</a:t>
            </a:r>
            <a:r>
              <a:rPr lang="tr-TR" dirty="0">
                <a:latin typeface="Consolas" panose="020B0609020204030204" pitchFamily="49" charset="0"/>
              </a:rPr>
              <a:t>; j++)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Birinci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</a:t>
            </a:r>
            <a:r>
              <a:rPr lang="tr-TR" dirty="0" err="1">
                <a:latin typeface="Consolas" panose="020B0609020204030204" pitchFamily="49" charset="0"/>
              </a:rPr>
              <a:t>satirToplamlar</a:t>
            </a:r>
            <a:r>
              <a:rPr lang="tr-TR" dirty="0">
                <a:latin typeface="Consolas" panose="020B0609020204030204" pitchFamily="49" charset="0"/>
              </a:rPr>
              <a:t>[i]+=matris[i][j];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İçdeki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for bitince tüm satırdaki elemanlar toplanmış oldu */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}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Dışdaki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for ile de her bir satır için toplam tekrarlanıyor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"Satır Toplamları:"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i&lt;SATIR;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i &lt;&lt; ". Satır Toplamı:" &lt;&lt;</a:t>
            </a:r>
            <a:r>
              <a:rPr lang="tr-TR" dirty="0" err="1">
                <a:latin typeface="Consolas" panose="020B0609020204030204" pitchFamily="49" charset="0"/>
              </a:rPr>
              <a:t>satirToplamlar</a:t>
            </a:r>
            <a:r>
              <a:rPr lang="tr-TR" dirty="0">
                <a:latin typeface="Consolas" panose="020B0609020204030204" pitchFamily="49" charset="0"/>
              </a:rPr>
              <a:t>[i]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sutunToplamlar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[SUTUN]={0};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//Bütün elemanları 0 olan dizi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SUTUN</a:t>
            </a:r>
            <a:r>
              <a:rPr lang="tr-TR" dirty="0">
                <a:latin typeface="Consolas" panose="020B0609020204030204" pitchFamily="49" charset="0"/>
              </a:rPr>
              <a:t>; j++)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İkinci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SATIR</a:t>
            </a:r>
            <a:r>
              <a:rPr lang="tr-TR" dirty="0">
                <a:latin typeface="Consolas" panose="020B0609020204030204" pitchFamily="49" charset="0"/>
              </a:rPr>
              <a:t>; i++) {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Birinci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</a:t>
            </a:r>
            <a:r>
              <a:rPr lang="tr-TR" dirty="0" err="1">
                <a:latin typeface="Consolas" panose="020B0609020204030204" pitchFamily="49" charset="0"/>
              </a:rPr>
              <a:t>sutunToplamlar</a:t>
            </a:r>
            <a:r>
              <a:rPr lang="tr-TR" dirty="0">
                <a:latin typeface="Consolas" panose="020B0609020204030204" pitchFamily="49" charset="0"/>
              </a:rPr>
              <a:t>[j]+=matris[i][j];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İçdeki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for bitince tüm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sutundaki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elemanlar toplanmış oldu*/</a:t>
            </a:r>
            <a:r>
              <a:rPr lang="tr-TR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}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Dışdaki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for ile de her bir 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sutun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için toplam tekrarlanıyor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"Sütun Toplamları:"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j &lt;&lt; ". Sütun Toplamı:" &lt;&lt; </a:t>
            </a:r>
            <a:r>
              <a:rPr lang="tr-TR" dirty="0" err="1">
                <a:latin typeface="Consolas" panose="020B0609020204030204" pitchFamily="49" charset="0"/>
              </a:rPr>
              <a:t>sutunToplamlar</a:t>
            </a:r>
            <a:r>
              <a:rPr lang="tr-TR" dirty="0">
                <a:latin typeface="Consolas" panose="020B0609020204030204" pitchFamily="49" charset="0"/>
              </a:rPr>
              <a:t>[j]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Elemanları rastgele verilen 3x2'lık matrisin (iki boyutlu bir dizinin) </a:t>
            </a:r>
            <a:r>
              <a:rPr lang="tr-TR" sz="2000" b="1" dirty="0"/>
              <a:t>satır toplamlarını</a:t>
            </a:r>
            <a:r>
              <a:rPr lang="tr-TR" sz="2000" dirty="0"/>
              <a:t> ekrana yazan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115066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5A64267-9FAC-47BA-9B5A-6AD5BC3A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İKİ BOYUTLU DİZİLERİN Bellek </a:t>
            </a:r>
            <a:r>
              <a:rPr lang="tr-TR" dirty="0" err="1"/>
              <a:t>Yerleşlimi</a:t>
            </a:r>
            <a:endParaRPr lang="tr-TR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398F77B4-F332-48E5-B308-1F77BC77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Dizi elemanları bitişik bellek bölgesini indis sırasına göre paylaşır.</a:t>
            </a:r>
          </a:p>
          <a:p>
            <a:r>
              <a:rPr lang="tr-TR" dirty="0"/>
              <a:t>İki boyutlu dizilerde ikinci boyutun işaret ettiği her bir dizi sırasıyla bellekte yer alır.</a:t>
            </a:r>
          </a:p>
          <a:p>
            <a:r>
              <a:rPr lang="tr-TR" dirty="0"/>
              <a:t>Yandaki örnek için;</a:t>
            </a:r>
          </a:p>
          <a:p>
            <a:r>
              <a:rPr lang="tr-T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tr-TR" b="1" dirty="0">
                <a:solidFill>
                  <a:schemeClr val="tx1"/>
                </a:solidFill>
                <a:latin typeface="Consolas" panose="020B0609020204030204" pitchFamily="49" charset="0"/>
              </a:rPr>
              <a:t> dizi[9]; </a:t>
            </a:r>
          </a:p>
          <a:p>
            <a:r>
              <a:rPr lang="tr-TR" dirty="0"/>
              <a:t>Tanımlamasıyla ayrılacak bellek bölgesi verilen örnekle aynı bellek miktarına sahiptir.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55B95F0-4352-45D8-8FF6-94E39CC89CF1}"/>
              </a:ext>
            </a:extLst>
          </p:cNvPr>
          <p:cNvSpPr txBox="1"/>
          <p:nvPr/>
        </p:nvSpPr>
        <p:spPr>
          <a:xfrm>
            <a:off x="766460" y="628156"/>
            <a:ext cx="6803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/>
              <a:t>int</a:t>
            </a:r>
            <a:r>
              <a:rPr lang="tr-TR" sz="2400" dirty="0"/>
              <a:t> dizi1[3][3]={{3,2,4},{4,5,6},{8,10,55}};</a:t>
            </a:r>
          </a:p>
        </p:txBody>
      </p:sp>
      <p:sp>
        <p:nvSpPr>
          <p:cNvPr id="54" name="Dikdörtgen: Köşeleri Yuvarlatılmış 53">
            <a:extLst>
              <a:ext uri="{FF2B5EF4-FFF2-40B4-BE49-F238E27FC236}">
                <a16:creationId xmlns:a16="http://schemas.microsoft.com/office/drawing/2014/main" id="{B0F6957A-48C8-4A3D-BADB-5A6D8B00CBED}"/>
              </a:ext>
            </a:extLst>
          </p:cNvPr>
          <p:cNvSpPr/>
          <p:nvPr/>
        </p:nvSpPr>
        <p:spPr>
          <a:xfrm>
            <a:off x="2594734" y="1259078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Dikdörtgen: Köşeleri Yuvarlatılmış 54">
            <a:extLst>
              <a:ext uri="{FF2B5EF4-FFF2-40B4-BE49-F238E27FC236}">
                <a16:creationId xmlns:a16="http://schemas.microsoft.com/office/drawing/2014/main" id="{E9D4C85E-2447-434D-B3E1-EC28A58F2876}"/>
              </a:ext>
            </a:extLst>
          </p:cNvPr>
          <p:cNvSpPr/>
          <p:nvPr/>
        </p:nvSpPr>
        <p:spPr>
          <a:xfrm>
            <a:off x="3106835" y="1259078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Dikdörtgen: Köşeleri Yuvarlatılmış 55">
            <a:extLst>
              <a:ext uri="{FF2B5EF4-FFF2-40B4-BE49-F238E27FC236}">
                <a16:creationId xmlns:a16="http://schemas.microsoft.com/office/drawing/2014/main" id="{A81FEFD6-43B1-4BAA-BC41-07CDD5E5E963}"/>
              </a:ext>
            </a:extLst>
          </p:cNvPr>
          <p:cNvSpPr/>
          <p:nvPr/>
        </p:nvSpPr>
        <p:spPr>
          <a:xfrm>
            <a:off x="3603341" y="1259078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Dikdörtgen: Köşeleri Yuvarlatılmış 56">
            <a:extLst>
              <a:ext uri="{FF2B5EF4-FFF2-40B4-BE49-F238E27FC236}">
                <a16:creationId xmlns:a16="http://schemas.microsoft.com/office/drawing/2014/main" id="{93E694BF-95E8-4BD6-9A62-21908616027B}"/>
              </a:ext>
            </a:extLst>
          </p:cNvPr>
          <p:cNvSpPr/>
          <p:nvPr/>
        </p:nvSpPr>
        <p:spPr>
          <a:xfrm>
            <a:off x="2609123" y="1664951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Dikdörtgen: Köşeleri Yuvarlatılmış 57">
            <a:extLst>
              <a:ext uri="{FF2B5EF4-FFF2-40B4-BE49-F238E27FC236}">
                <a16:creationId xmlns:a16="http://schemas.microsoft.com/office/drawing/2014/main" id="{0D72D2E0-B9D0-40A1-897D-31D338E3EC90}"/>
              </a:ext>
            </a:extLst>
          </p:cNvPr>
          <p:cNvSpPr/>
          <p:nvPr/>
        </p:nvSpPr>
        <p:spPr>
          <a:xfrm>
            <a:off x="3105469" y="1664951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Dikdörtgen: Köşeleri Yuvarlatılmış 49">
            <a:extLst>
              <a:ext uri="{FF2B5EF4-FFF2-40B4-BE49-F238E27FC236}">
                <a16:creationId xmlns:a16="http://schemas.microsoft.com/office/drawing/2014/main" id="{066561D0-BAAC-4F06-A8DD-169246F0C893}"/>
              </a:ext>
            </a:extLst>
          </p:cNvPr>
          <p:cNvSpPr/>
          <p:nvPr/>
        </p:nvSpPr>
        <p:spPr>
          <a:xfrm>
            <a:off x="3601815" y="1664951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" name="Dikdörtgen: Köşeleri Yuvarlatılmış 76">
            <a:extLst>
              <a:ext uri="{FF2B5EF4-FFF2-40B4-BE49-F238E27FC236}">
                <a16:creationId xmlns:a16="http://schemas.microsoft.com/office/drawing/2014/main" id="{C61884E3-EA82-4E98-8E0D-3859682B581B}"/>
              </a:ext>
            </a:extLst>
          </p:cNvPr>
          <p:cNvSpPr/>
          <p:nvPr/>
        </p:nvSpPr>
        <p:spPr>
          <a:xfrm>
            <a:off x="2605625" y="2080170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8" name="Dikdörtgen: Köşeleri Yuvarlatılmış 77">
            <a:extLst>
              <a:ext uri="{FF2B5EF4-FFF2-40B4-BE49-F238E27FC236}">
                <a16:creationId xmlns:a16="http://schemas.microsoft.com/office/drawing/2014/main" id="{C5EFBAB7-FE85-4923-A10D-AF6E24A66828}"/>
              </a:ext>
            </a:extLst>
          </p:cNvPr>
          <p:cNvSpPr/>
          <p:nvPr/>
        </p:nvSpPr>
        <p:spPr>
          <a:xfrm>
            <a:off x="3101971" y="2080170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9" name="Dikdörtgen: Köşeleri Yuvarlatılmış 78">
            <a:extLst>
              <a:ext uri="{FF2B5EF4-FFF2-40B4-BE49-F238E27FC236}">
                <a16:creationId xmlns:a16="http://schemas.microsoft.com/office/drawing/2014/main" id="{58441D42-ADBF-419E-AAB1-7861DEA6C02E}"/>
              </a:ext>
            </a:extLst>
          </p:cNvPr>
          <p:cNvSpPr/>
          <p:nvPr/>
        </p:nvSpPr>
        <p:spPr>
          <a:xfrm>
            <a:off x="3598317" y="2080170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60" name="Dikdörtgen: Köşeleri Yuvarlatılmış 59">
            <a:extLst>
              <a:ext uri="{FF2B5EF4-FFF2-40B4-BE49-F238E27FC236}">
                <a16:creationId xmlns:a16="http://schemas.microsoft.com/office/drawing/2014/main" id="{55D3410B-F657-4257-9DD4-C8F3A43CF57B}"/>
              </a:ext>
            </a:extLst>
          </p:cNvPr>
          <p:cNvSpPr/>
          <p:nvPr/>
        </p:nvSpPr>
        <p:spPr>
          <a:xfrm>
            <a:off x="6167221" y="2389087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Dikdörtgen: Köşeleri Yuvarlatılmış 60">
            <a:extLst>
              <a:ext uri="{FF2B5EF4-FFF2-40B4-BE49-F238E27FC236}">
                <a16:creationId xmlns:a16="http://schemas.microsoft.com/office/drawing/2014/main" id="{3F806802-0E1B-470E-BD6F-65316A341091}"/>
              </a:ext>
            </a:extLst>
          </p:cNvPr>
          <p:cNvSpPr/>
          <p:nvPr/>
        </p:nvSpPr>
        <p:spPr>
          <a:xfrm>
            <a:off x="6167221" y="2771052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Dikdörtgen: Köşeleri Yuvarlatılmış 61">
            <a:extLst>
              <a:ext uri="{FF2B5EF4-FFF2-40B4-BE49-F238E27FC236}">
                <a16:creationId xmlns:a16="http://schemas.microsoft.com/office/drawing/2014/main" id="{37F92D1B-19F5-4D00-A581-2D417131B301}"/>
              </a:ext>
            </a:extLst>
          </p:cNvPr>
          <p:cNvSpPr/>
          <p:nvPr/>
        </p:nvSpPr>
        <p:spPr>
          <a:xfrm>
            <a:off x="6167221" y="3153017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45AF37BE-AD3B-45CF-9A85-A2ED8A8F6DA5}"/>
              </a:ext>
            </a:extLst>
          </p:cNvPr>
          <p:cNvSpPr txBox="1"/>
          <p:nvPr/>
        </p:nvSpPr>
        <p:spPr>
          <a:xfrm>
            <a:off x="6724392" y="2449264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dizi1[0][0]</a:t>
            </a:r>
          </a:p>
        </p:txBody>
      </p: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654D07D5-C60D-4937-A4E2-059236F301D6}"/>
              </a:ext>
            </a:extLst>
          </p:cNvPr>
          <p:cNvSpPr txBox="1"/>
          <p:nvPr/>
        </p:nvSpPr>
        <p:spPr>
          <a:xfrm>
            <a:off x="6731280" y="2831229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dizi1[0][1]</a:t>
            </a: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EAFF5801-45DD-4DC5-9F05-0D8C8A36BAD9}"/>
              </a:ext>
            </a:extLst>
          </p:cNvPr>
          <p:cNvSpPr txBox="1"/>
          <p:nvPr/>
        </p:nvSpPr>
        <p:spPr>
          <a:xfrm>
            <a:off x="6724392" y="3209868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dizi1[0][2]</a:t>
            </a: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4E03AE94-FD80-40D6-B3F3-A2870261AEB6}"/>
              </a:ext>
            </a:extLst>
          </p:cNvPr>
          <p:cNvSpPr txBox="1"/>
          <p:nvPr/>
        </p:nvSpPr>
        <p:spPr>
          <a:xfrm>
            <a:off x="5478028" y="2453318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65FDE0</a:t>
            </a: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9515ABC2-11D9-44B2-9561-3D470A1B0953}"/>
              </a:ext>
            </a:extLst>
          </p:cNvPr>
          <p:cNvSpPr txBox="1"/>
          <p:nvPr/>
        </p:nvSpPr>
        <p:spPr>
          <a:xfrm>
            <a:off x="5479234" y="282783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65FDE4</a:t>
            </a: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DD8AAC6C-AC13-44CB-960C-794C60DB5AC6}"/>
              </a:ext>
            </a:extLst>
          </p:cNvPr>
          <p:cNvSpPr txBox="1"/>
          <p:nvPr/>
        </p:nvSpPr>
        <p:spPr>
          <a:xfrm>
            <a:off x="5478028" y="3202348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65FDE8</a:t>
            </a:r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8988713C-E41E-4ED8-BE79-46DD5B8E09B1}"/>
              </a:ext>
            </a:extLst>
          </p:cNvPr>
          <p:cNvSpPr txBox="1"/>
          <p:nvPr/>
        </p:nvSpPr>
        <p:spPr>
          <a:xfrm>
            <a:off x="5424710" y="2025773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/>
              <a:t>Eleman </a:t>
            </a:r>
            <a:br>
              <a:rPr lang="tr-TR" sz="1100" dirty="0"/>
            </a:br>
            <a:r>
              <a:rPr lang="tr-TR" sz="1100" dirty="0"/>
              <a:t>Adresleri</a:t>
            </a:r>
          </a:p>
        </p:txBody>
      </p:sp>
      <p:sp>
        <p:nvSpPr>
          <p:cNvPr id="63" name="Dikdörtgen: Köşeleri Yuvarlatılmış 62">
            <a:extLst>
              <a:ext uri="{FF2B5EF4-FFF2-40B4-BE49-F238E27FC236}">
                <a16:creationId xmlns:a16="http://schemas.microsoft.com/office/drawing/2014/main" id="{B5157CED-2F0A-4193-A2B6-309E4007EDAE}"/>
              </a:ext>
            </a:extLst>
          </p:cNvPr>
          <p:cNvSpPr/>
          <p:nvPr/>
        </p:nvSpPr>
        <p:spPr>
          <a:xfrm>
            <a:off x="6175380" y="3534982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Dikdörtgen: Köşeleri Yuvarlatılmış 63">
            <a:extLst>
              <a:ext uri="{FF2B5EF4-FFF2-40B4-BE49-F238E27FC236}">
                <a16:creationId xmlns:a16="http://schemas.microsoft.com/office/drawing/2014/main" id="{C51E0C35-922F-496A-9851-7C3333285045}"/>
              </a:ext>
            </a:extLst>
          </p:cNvPr>
          <p:cNvSpPr/>
          <p:nvPr/>
        </p:nvSpPr>
        <p:spPr>
          <a:xfrm>
            <a:off x="6177720" y="3916947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9F1539C8-536A-470E-B56F-80ED4D100FA9}"/>
              </a:ext>
            </a:extLst>
          </p:cNvPr>
          <p:cNvSpPr txBox="1"/>
          <p:nvPr/>
        </p:nvSpPr>
        <p:spPr>
          <a:xfrm>
            <a:off x="6724392" y="3576863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dizi1[1][0]</a:t>
            </a: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4BCE649B-278D-42A6-908E-1491FE6F40E9}"/>
              </a:ext>
            </a:extLst>
          </p:cNvPr>
          <p:cNvSpPr txBox="1"/>
          <p:nvPr/>
        </p:nvSpPr>
        <p:spPr>
          <a:xfrm>
            <a:off x="6724392" y="3974109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dizi1[1][1]</a:t>
            </a:r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062DD279-8FE1-4265-BB4B-7DE7C45BEB2A}"/>
              </a:ext>
            </a:extLst>
          </p:cNvPr>
          <p:cNvSpPr txBox="1"/>
          <p:nvPr/>
        </p:nvSpPr>
        <p:spPr>
          <a:xfrm>
            <a:off x="5487372" y="3576863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65FDEC</a:t>
            </a:r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939E9FD6-CF0A-4438-8B1F-312BBB68828E}"/>
              </a:ext>
            </a:extLst>
          </p:cNvPr>
          <p:cNvSpPr txBox="1"/>
          <p:nvPr/>
        </p:nvSpPr>
        <p:spPr>
          <a:xfrm>
            <a:off x="5478028" y="3959878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65FDF0</a:t>
            </a:r>
          </a:p>
        </p:txBody>
      </p:sp>
      <p:sp>
        <p:nvSpPr>
          <p:cNvPr id="51" name="Dikdörtgen: Köşeleri Yuvarlatılmış 50">
            <a:extLst>
              <a:ext uri="{FF2B5EF4-FFF2-40B4-BE49-F238E27FC236}">
                <a16:creationId xmlns:a16="http://schemas.microsoft.com/office/drawing/2014/main" id="{F46390BE-6DAB-4070-8C52-B735F1A73609}"/>
              </a:ext>
            </a:extLst>
          </p:cNvPr>
          <p:cNvSpPr/>
          <p:nvPr/>
        </p:nvSpPr>
        <p:spPr>
          <a:xfrm>
            <a:off x="6181326" y="4286988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9C1D9550-7C3D-4E65-BEDD-043B96B979B8}"/>
              </a:ext>
            </a:extLst>
          </p:cNvPr>
          <p:cNvSpPr txBox="1"/>
          <p:nvPr/>
        </p:nvSpPr>
        <p:spPr>
          <a:xfrm>
            <a:off x="6727998" y="4344150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dizi1[1][2]</a:t>
            </a:r>
          </a:p>
        </p:txBody>
      </p:sp>
      <p:sp>
        <p:nvSpPr>
          <p:cNvPr id="76" name="Metin kutusu 75">
            <a:extLst>
              <a:ext uri="{FF2B5EF4-FFF2-40B4-BE49-F238E27FC236}">
                <a16:creationId xmlns:a16="http://schemas.microsoft.com/office/drawing/2014/main" id="{124D81BC-CBB8-4F0B-9B5D-FA303B56F7AC}"/>
              </a:ext>
            </a:extLst>
          </p:cNvPr>
          <p:cNvSpPr txBox="1"/>
          <p:nvPr/>
        </p:nvSpPr>
        <p:spPr>
          <a:xfrm>
            <a:off x="5481634" y="4329919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65FDF4</a:t>
            </a:r>
          </a:p>
        </p:txBody>
      </p:sp>
      <p:sp>
        <p:nvSpPr>
          <p:cNvPr id="80" name="Dikdörtgen: Köşeleri Yuvarlatılmış 79">
            <a:extLst>
              <a:ext uri="{FF2B5EF4-FFF2-40B4-BE49-F238E27FC236}">
                <a16:creationId xmlns:a16="http://schemas.microsoft.com/office/drawing/2014/main" id="{BD3DC62C-DD16-47E9-A284-49D4F3E5B50B}"/>
              </a:ext>
            </a:extLst>
          </p:cNvPr>
          <p:cNvSpPr/>
          <p:nvPr/>
        </p:nvSpPr>
        <p:spPr>
          <a:xfrm>
            <a:off x="6175380" y="4659453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1" name="Dikdörtgen: Köşeleri Yuvarlatılmış 80">
            <a:extLst>
              <a:ext uri="{FF2B5EF4-FFF2-40B4-BE49-F238E27FC236}">
                <a16:creationId xmlns:a16="http://schemas.microsoft.com/office/drawing/2014/main" id="{60BD5A3A-2142-4D75-BA4E-6A3694A246AC}"/>
              </a:ext>
            </a:extLst>
          </p:cNvPr>
          <p:cNvSpPr/>
          <p:nvPr/>
        </p:nvSpPr>
        <p:spPr>
          <a:xfrm>
            <a:off x="6177720" y="5041418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254663DB-386C-4AA8-9A99-0439B1EC57C7}"/>
              </a:ext>
            </a:extLst>
          </p:cNvPr>
          <p:cNvSpPr txBox="1"/>
          <p:nvPr/>
        </p:nvSpPr>
        <p:spPr>
          <a:xfrm>
            <a:off x="6724392" y="4701334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dizi1[2][0]</a:t>
            </a:r>
          </a:p>
        </p:txBody>
      </p: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FB5DB0A6-A380-4E0E-BE0D-5B7187B841C1}"/>
              </a:ext>
            </a:extLst>
          </p:cNvPr>
          <p:cNvSpPr txBox="1"/>
          <p:nvPr/>
        </p:nvSpPr>
        <p:spPr>
          <a:xfrm>
            <a:off x="6724392" y="5098580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dizi1[2][1]</a:t>
            </a:r>
          </a:p>
        </p:txBody>
      </p: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82C4F43C-F885-4465-947F-FF7B620BEB8D}"/>
              </a:ext>
            </a:extLst>
          </p:cNvPr>
          <p:cNvSpPr txBox="1"/>
          <p:nvPr/>
        </p:nvSpPr>
        <p:spPr>
          <a:xfrm>
            <a:off x="5487372" y="4701334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65FDF8</a:t>
            </a:r>
          </a:p>
        </p:txBody>
      </p:sp>
      <p:sp>
        <p:nvSpPr>
          <p:cNvPr id="85" name="Metin kutusu 84">
            <a:extLst>
              <a:ext uri="{FF2B5EF4-FFF2-40B4-BE49-F238E27FC236}">
                <a16:creationId xmlns:a16="http://schemas.microsoft.com/office/drawing/2014/main" id="{0A6E63F4-9D94-4AA3-A06B-E61E9C237F9E}"/>
              </a:ext>
            </a:extLst>
          </p:cNvPr>
          <p:cNvSpPr txBox="1"/>
          <p:nvPr/>
        </p:nvSpPr>
        <p:spPr>
          <a:xfrm>
            <a:off x="5478028" y="5084349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65FDFC</a:t>
            </a:r>
          </a:p>
        </p:txBody>
      </p:sp>
      <p:sp>
        <p:nvSpPr>
          <p:cNvPr id="86" name="Dikdörtgen: Köşeleri Yuvarlatılmış 85">
            <a:extLst>
              <a:ext uri="{FF2B5EF4-FFF2-40B4-BE49-F238E27FC236}">
                <a16:creationId xmlns:a16="http://schemas.microsoft.com/office/drawing/2014/main" id="{FD3FF0D2-4348-4806-B907-DC4DA200B027}"/>
              </a:ext>
            </a:extLst>
          </p:cNvPr>
          <p:cNvSpPr/>
          <p:nvPr/>
        </p:nvSpPr>
        <p:spPr>
          <a:xfrm>
            <a:off x="6181326" y="5411459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87" name="Metin kutusu 86">
            <a:extLst>
              <a:ext uri="{FF2B5EF4-FFF2-40B4-BE49-F238E27FC236}">
                <a16:creationId xmlns:a16="http://schemas.microsoft.com/office/drawing/2014/main" id="{833B71C8-E45D-4530-BD63-4AC2CB72FF9E}"/>
              </a:ext>
            </a:extLst>
          </p:cNvPr>
          <p:cNvSpPr txBox="1"/>
          <p:nvPr/>
        </p:nvSpPr>
        <p:spPr>
          <a:xfrm>
            <a:off x="6727998" y="5468621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dizi1[2][2]</a:t>
            </a:r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64F5851F-9119-4D9D-97EB-2A9DA2F37BEF}"/>
              </a:ext>
            </a:extLst>
          </p:cNvPr>
          <p:cNvSpPr txBox="1"/>
          <p:nvPr/>
        </p:nvSpPr>
        <p:spPr>
          <a:xfrm>
            <a:off x="5481634" y="545439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65FE00</a:t>
            </a: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7B922D89-F196-4480-BC26-71029FF4ADB8}"/>
              </a:ext>
            </a:extLst>
          </p:cNvPr>
          <p:cNvGrpSpPr/>
          <p:nvPr/>
        </p:nvGrpSpPr>
        <p:grpSpPr>
          <a:xfrm>
            <a:off x="766460" y="3707668"/>
            <a:ext cx="1506319" cy="381965"/>
            <a:chOff x="3119579" y="2771052"/>
            <a:chExt cx="1506319" cy="381965"/>
          </a:xfrm>
        </p:grpSpPr>
        <p:sp>
          <p:nvSpPr>
            <p:cNvPr id="91" name="Dikdörtgen: Köşeleri Yuvarlatılmış 90">
              <a:extLst>
                <a:ext uri="{FF2B5EF4-FFF2-40B4-BE49-F238E27FC236}">
                  <a16:creationId xmlns:a16="http://schemas.microsoft.com/office/drawing/2014/main" id="{A120DE84-5AF7-4617-9F96-CA39F009F7EB}"/>
                </a:ext>
              </a:extLst>
            </p:cNvPr>
            <p:cNvSpPr/>
            <p:nvPr/>
          </p:nvSpPr>
          <p:spPr>
            <a:xfrm>
              <a:off x="3119579" y="2771052"/>
              <a:ext cx="497712" cy="38196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2" name="Dikdörtgen: Köşeleri Yuvarlatılmış 91">
              <a:extLst>
                <a:ext uri="{FF2B5EF4-FFF2-40B4-BE49-F238E27FC236}">
                  <a16:creationId xmlns:a16="http://schemas.microsoft.com/office/drawing/2014/main" id="{AA34059A-E1A5-4024-AF3A-481F3CA013FB}"/>
                </a:ext>
              </a:extLst>
            </p:cNvPr>
            <p:cNvSpPr/>
            <p:nvPr/>
          </p:nvSpPr>
          <p:spPr>
            <a:xfrm>
              <a:off x="3631680" y="2771052"/>
              <a:ext cx="497712" cy="38196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3" name="Dikdörtgen: Köşeleri Yuvarlatılmış 92">
              <a:extLst>
                <a:ext uri="{FF2B5EF4-FFF2-40B4-BE49-F238E27FC236}">
                  <a16:creationId xmlns:a16="http://schemas.microsoft.com/office/drawing/2014/main" id="{49ABDE19-6F5B-42C5-883E-5ED09EC81924}"/>
                </a:ext>
              </a:extLst>
            </p:cNvPr>
            <p:cNvSpPr/>
            <p:nvPr/>
          </p:nvSpPr>
          <p:spPr>
            <a:xfrm>
              <a:off x="4128186" y="2771052"/>
              <a:ext cx="497712" cy="38196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4" name="Grup 3">
            <a:extLst>
              <a:ext uri="{FF2B5EF4-FFF2-40B4-BE49-F238E27FC236}">
                <a16:creationId xmlns:a16="http://schemas.microsoft.com/office/drawing/2014/main" id="{19AEBE1D-1992-4D2C-AA63-9182772F05A0}"/>
              </a:ext>
            </a:extLst>
          </p:cNvPr>
          <p:cNvGrpSpPr/>
          <p:nvPr/>
        </p:nvGrpSpPr>
        <p:grpSpPr>
          <a:xfrm>
            <a:off x="2325436" y="3707667"/>
            <a:ext cx="1490404" cy="381965"/>
            <a:chOff x="3135494" y="3903335"/>
            <a:chExt cx="1490404" cy="381965"/>
          </a:xfrm>
          <a:solidFill>
            <a:srgbClr val="FFFF00"/>
          </a:solidFill>
        </p:grpSpPr>
        <p:sp>
          <p:nvSpPr>
            <p:cNvPr id="94" name="Dikdörtgen: Köşeleri Yuvarlatılmış 93">
              <a:extLst>
                <a:ext uri="{FF2B5EF4-FFF2-40B4-BE49-F238E27FC236}">
                  <a16:creationId xmlns:a16="http://schemas.microsoft.com/office/drawing/2014/main" id="{C3629D73-499F-4593-B931-49BDF5AE9103}"/>
                </a:ext>
              </a:extLst>
            </p:cNvPr>
            <p:cNvSpPr/>
            <p:nvPr/>
          </p:nvSpPr>
          <p:spPr>
            <a:xfrm>
              <a:off x="3135494" y="3903335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5" name="Dikdörtgen: Köşeleri Yuvarlatılmış 94">
              <a:extLst>
                <a:ext uri="{FF2B5EF4-FFF2-40B4-BE49-F238E27FC236}">
                  <a16:creationId xmlns:a16="http://schemas.microsoft.com/office/drawing/2014/main" id="{DD411A68-4A96-4602-A08F-BA6AED9A96DF}"/>
                </a:ext>
              </a:extLst>
            </p:cNvPr>
            <p:cNvSpPr/>
            <p:nvPr/>
          </p:nvSpPr>
          <p:spPr>
            <a:xfrm>
              <a:off x="3631840" y="3903335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6" name="Dikdörtgen: Köşeleri Yuvarlatılmış 95">
              <a:extLst>
                <a:ext uri="{FF2B5EF4-FFF2-40B4-BE49-F238E27FC236}">
                  <a16:creationId xmlns:a16="http://schemas.microsoft.com/office/drawing/2014/main" id="{F11E8E82-29A5-422B-82A0-D9E7B22BC893}"/>
                </a:ext>
              </a:extLst>
            </p:cNvPr>
            <p:cNvSpPr/>
            <p:nvPr/>
          </p:nvSpPr>
          <p:spPr>
            <a:xfrm>
              <a:off x="4128186" y="3903335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9C9990F4-0CAA-46F3-812B-39EC10AA55F8}"/>
              </a:ext>
            </a:extLst>
          </p:cNvPr>
          <p:cNvGrpSpPr/>
          <p:nvPr/>
        </p:nvGrpSpPr>
        <p:grpSpPr>
          <a:xfrm>
            <a:off x="3871734" y="3715191"/>
            <a:ext cx="1490404" cy="381965"/>
            <a:chOff x="3135494" y="5045143"/>
            <a:chExt cx="1490404" cy="381965"/>
          </a:xfrm>
          <a:solidFill>
            <a:srgbClr val="FFFF00"/>
          </a:solidFill>
        </p:grpSpPr>
        <p:sp>
          <p:nvSpPr>
            <p:cNvPr id="97" name="Dikdörtgen: Köşeleri Yuvarlatılmış 96">
              <a:extLst>
                <a:ext uri="{FF2B5EF4-FFF2-40B4-BE49-F238E27FC236}">
                  <a16:creationId xmlns:a16="http://schemas.microsoft.com/office/drawing/2014/main" id="{59329091-F9CC-4DE9-B714-2CA43A636969}"/>
                </a:ext>
              </a:extLst>
            </p:cNvPr>
            <p:cNvSpPr/>
            <p:nvPr/>
          </p:nvSpPr>
          <p:spPr>
            <a:xfrm>
              <a:off x="3135494" y="5045143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8" name="Dikdörtgen: Köşeleri Yuvarlatılmış 97">
              <a:extLst>
                <a:ext uri="{FF2B5EF4-FFF2-40B4-BE49-F238E27FC236}">
                  <a16:creationId xmlns:a16="http://schemas.microsoft.com/office/drawing/2014/main" id="{FE425B1E-7F81-4946-B57F-654B50698982}"/>
                </a:ext>
              </a:extLst>
            </p:cNvPr>
            <p:cNvSpPr/>
            <p:nvPr/>
          </p:nvSpPr>
          <p:spPr>
            <a:xfrm>
              <a:off x="3631840" y="5045143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9" name="Dikdörtgen: Köşeleri Yuvarlatılmış 98">
              <a:extLst>
                <a:ext uri="{FF2B5EF4-FFF2-40B4-BE49-F238E27FC236}">
                  <a16:creationId xmlns:a16="http://schemas.microsoft.com/office/drawing/2014/main" id="{04FD9205-0348-42CB-B285-73F096527880}"/>
                </a:ext>
              </a:extLst>
            </p:cNvPr>
            <p:cNvSpPr/>
            <p:nvPr/>
          </p:nvSpPr>
          <p:spPr>
            <a:xfrm>
              <a:off x="4128186" y="5045143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55</a:t>
              </a:r>
            </a:p>
          </p:txBody>
        </p:sp>
      </p:grpSp>
      <p:sp>
        <p:nvSpPr>
          <p:cNvPr id="100" name="Dikdörtgen: Köşeleri Yuvarlatılmış 99">
            <a:extLst>
              <a:ext uri="{FF2B5EF4-FFF2-40B4-BE49-F238E27FC236}">
                <a16:creationId xmlns:a16="http://schemas.microsoft.com/office/drawing/2014/main" id="{57DFD9CC-8BB6-4D30-B442-5FF2A6248EA9}"/>
              </a:ext>
            </a:extLst>
          </p:cNvPr>
          <p:cNvSpPr/>
          <p:nvPr/>
        </p:nvSpPr>
        <p:spPr>
          <a:xfrm>
            <a:off x="2592404" y="1249553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1" name="Dikdörtgen: Köşeleri Yuvarlatılmış 100">
            <a:extLst>
              <a:ext uri="{FF2B5EF4-FFF2-40B4-BE49-F238E27FC236}">
                <a16:creationId xmlns:a16="http://schemas.microsoft.com/office/drawing/2014/main" id="{5FE32DAA-4198-47AD-80DC-B37763FB690E}"/>
              </a:ext>
            </a:extLst>
          </p:cNvPr>
          <p:cNvSpPr/>
          <p:nvPr/>
        </p:nvSpPr>
        <p:spPr>
          <a:xfrm>
            <a:off x="3095713" y="1249553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Dikdörtgen: Köşeleri Yuvarlatılmış 101">
            <a:extLst>
              <a:ext uri="{FF2B5EF4-FFF2-40B4-BE49-F238E27FC236}">
                <a16:creationId xmlns:a16="http://schemas.microsoft.com/office/drawing/2014/main" id="{E8F3D31B-0CFC-408F-B0D9-BE24531ACE86}"/>
              </a:ext>
            </a:extLst>
          </p:cNvPr>
          <p:cNvSpPr/>
          <p:nvPr/>
        </p:nvSpPr>
        <p:spPr>
          <a:xfrm>
            <a:off x="3601011" y="1249553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3" name="Dikdörtgen: Köşeleri Yuvarlatılmış 102">
            <a:extLst>
              <a:ext uri="{FF2B5EF4-FFF2-40B4-BE49-F238E27FC236}">
                <a16:creationId xmlns:a16="http://schemas.microsoft.com/office/drawing/2014/main" id="{80D697DD-62A6-4C63-B33D-DA2B6CAD3EF7}"/>
              </a:ext>
            </a:extLst>
          </p:cNvPr>
          <p:cNvSpPr/>
          <p:nvPr/>
        </p:nvSpPr>
        <p:spPr>
          <a:xfrm>
            <a:off x="2593770" y="1658535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Dikdörtgen: Köşeleri Yuvarlatılmış 103">
            <a:extLst>
              <a:ext uri="{FF2B5EF4-FFF2-40B4-BE49-F238E27FC236}">
                <a16:creationId xmlns:a16="http://schemas.microsoft.com/office/drawing/2014/main" id="{2DF2727D-5AE8-4389-A1EA-CE9B8E72F77B}"/>
              </a:ext>
            </a:extLst>
          </p:cNvPr>
          <p:cNvSpPr/>
          <p:nvPr/>
        </p:nvSpPr>
        <p:spPr>
          <a:xfrm>
            <a:off x="3098908" y="1658535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5" name="Dikdörtgen: Köşeleri Yuvarlatılmış 104">
            <a:extLst>
              <a:ext uri="{FF2B5EF4-FFF2-40B4-BE49-F238E27FC236}">
                <a16:creationId xmlns:a16="http://schemas.microsoft.com/office/drawing/2014/main" id="{7117948D-782D-499D-AA56-5C42D9FAE8CD}"/>
              </a:ext>
            </a:extLst>
          </p:cNvPr>
          <p:cNvSpPr/>
          <p:nvPr/>
        </p:nvSpPr>
        <p:spPr>
          <a:xfrm>
            <a:off x="3595254" y="1658535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6" name="Dikdörtgen: Köşeleri Yuvarlatılmış 105">
            <a:extLst>
              <a:ext uri="{FF2B5EF4-FFF2-40B4-BE49-F238E27FC236}">
                <a16:creationId xmlns:a16="http://schemas.microsoft.com/office/drawing/2014/main" id="{F6D88AB3-2566-4F94-A86B-C9622EC5814A}"/>
              </a:ext>
            </a:extLst>
          </p:cNvPr>
          <p:cNvSpPr/>
          <p:nvPr/>
        </p:nvSpPr>
        <p:spPr>
          <a:xfrm>
            <a:off x="2592404" y="2080170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7" name="Dikdörtgen: Köşeleri Yuvarlatılmış 106">
            <a:extLst>
              <a:ext uri="{FF2B5EF4-FFF2-40B4-BE49-F238E27FC236}">
                <a16:creationId xmlns:a16="http://schemas.microsoft.com/office/drawing/2014/main" id="{3ED891FA-5EEA-4562-8873-B2707751E753}"/>
              </a:ext>
            </a:extLst>
          </p:cNvPr>
          <p:cNvSpPr/>
          <p:nvPr/>
        </p:nvSpPr>
        <p:spPr>
          <a:xfrm>
            <a:off x="3097542" y="2080170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8" name="Dikdörtgen: Köşeleri Yuvarlatılmış 107">
            <a:extLst>
              <a:ext uri="{FF2B5EF4-FFF2-40B4-BE49-F238E27FC236}">
                <a16:creationId xmlns:a16="http://schemas.microsoft.com/office/drawing/2014/main" id="{088F171F-D1FD-4419-8D45-E26DB005A99E}"/>
              </a:ext>
            </a:extLst>
          </p:cNvPr>
          <p:cNvSpPr/>
          <p:nvPr/>
        </p:nvSpPr>
        <p:spPr>
          <a:xfrm>
            <a:off x="3602680" y="2080170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6638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4" grpId="0" animBg="1"/>
      <p:bldP spid="55" grpId="0" animBg="1"/>
      <p:bldP spid="56" grpId="0" animBg="1"/>
      <p:bldP spid="57" grpId="0" animBg="1"/>
      <p:bldP spid="58" grpId="0" animBg="1"/>
      <p:bldP spid="50" grpId="0" animBg="1"/>
      <p:bldP spid="77" grpId="0" animBg="1"/>
      <p:bldP spid="78" grpId="0" animBg="1"/>
      <p:bldP spid="79" grpId="0" animBg="1"/>
      <p:bldP spid="60" grpId="0" animBg="1"/>
      <p:bldP spid="61" grpId="0" animBg="1"/>
      <p:bldP spid="62" grpId="0" animBg="1"/>
      <p:bldP spid="65" grpId="0"/>
      <p:bldP spid="66" grpId="0"/>
      <p:bldP spid="67" grpId="0"/>
      <p:bldP spid="70" grpId="0"/>
      <p:bldP spid="71" grpId="0"/>
      <p:bldP spid="72" grpId="0"/>
      <p:bldP spid="75" grpId="0"/>
      <p:bldP spid="63" grpId="0" animBg="1"/>
      <p:bldP spid="64" grpId="0" animBg="1"/>
      <p:bldP spid="68" grpId="0"/>
      <p:bldP spid="69" grpId="0"/>
      <p:bldP spid="73" grpId="0"/>
      <p:bldP spid="74" grpId="0"/>
      <p:bldP spid="51" grpId="0" animBg="1"/>
      <p:bldP spid="52" grpId="0"/>
      <p:bldP spid="76" grpId="0"/>
      <p:bldP spid="80" grpId="0" animBg="1"/>
      <p:bldP spid="81" grpId="0" animBg="1"/>
      <p:bldP spid="82" grpId="0"/>
      <p:bldP spid="83" grpId="0"/>
      <p:bldP spid="84" grpId="0"/>
      <p:bldP spid="85" grpId="0"/>
      <p:bldP spid="86" grpId="0" animBg="1"/>
      <p:bldP spid="87" grpId="0"/>
      <p:bldP spid="88" grpId="0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3859D7-F97D-4C1E-AC04-CA1014FF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ÇOK BOYUTLU DİZİLER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7B830B-3587-484E-A611-AA686FCA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Şu ana kadar gördüğümüz tek boyutlu dizilerdi. İki boyutlu diziler olan matrislerdir.</a:t>
            </a:r>
          </a:p>
          <a:p>
            <a:r>
              <a:rPr lang="tr-TR" sz="1600" dirty="0"/>
              <a:t>Bazı problemlerde; </a:t>
            </a:r>
            <a:r>
              <a:rPr lang="tr-TR" sz="1600" u="sng" dirty="0"/>
              <a:t>bir dizinin her bir elemanının </a:t>
            </a:r>
            <a:r>
              <a:rPr lang="tr-TR" sz="1600" dirty="0"/>
              <a:t>da matris (iki boyutlu dizi) olması istenir. Bu tür çok boyutlu dizilerde </a:t>
            </a:r>
            <a:r>
              <a:rPr lang="tr-TR" sz="1600" dirty="0">
                <a:highlight>
                  <a:srgbClr val="FFFF00"/>
                </a:highlight>
              </a:rPr>
              <a:t>en içteki dizinin boyutu </a:t>
            </a:r>
            <a:r>
              <a:rPr lang="tr-TR" sz="1600" dirty="0" err="1">
                <a:highlight>
                  <a:srgbClr val="FFFF00"/>
                </a:highlight>
              </a:rPr>
              <a:t>kimliklendirmede</a:t>
            </a:r>
            <a:r>
              <a:rPr lang="tr-TR" sz="1600" dirty="0">
                <a:highlight>
                  <a:srgbClr val="FFFF00"/>
                </a:highlight>
              </a:rPr>
              <a:t> sağda </a:t>
            </a:r>
            <a:r>
              <a:rPr lang="tr-TR" sz="1600" dirty="0"/>
              <a:t> yer alır. Aşağıdaki örnekte; çeşitli boyutlarda diziler tanımlanmıştır.</a:t>
            </a:r>
          </a:p>
          <a:p>
            <a:pPr marL="0" indent="0">
              <a:buNone/>
            </a:pPr>
            <a:endParaRPr lang="tr-TR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ucbuyutludizi1[3][2][2];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// ucbuyutludizi1: elemanları 3 adet 2x2 matris olan üç boyutlu bir dizi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ucbuyutludizi1[2][3][3];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// ucbuyutludizi2: elemanları 2 adet 3x3 matris olan üç boyutlu bir dizi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ucbuyutludizi1[4][3][2];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// ucbuyutludizi3: elemanları 4 adet 3x2 matris olan üç boyutlu bir dizi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dortbuyutludizi1[5][2][3][2];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/* dortbuyutludizi1: elemanları 5 adet olan ve her bir elemanı 2 adet 3x2 matris olan dört boyutlu bir dizi */</a:t>
            </a:r>
          </a:p>
          <a:p>
            <a:pPr marL="0" indent="0">
              <a:buNone/>
            </a:pPr>
            <a:endParaRPr lang="tr-TR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endParaRPr lang="tr-TR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64607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fonksiyonda bu veri yapılarını işleyen kontrol yapıları kodlanır.</a:t>
            </a:r>
            <a:br>
              <a:rPr lang="tr-TR" dirty="0">
                <a:highlight>
                  <a:srgbClr val="FFFF00"/>
                </a:highlight>
              </a:rPr>
            </a:br>
            <a:endParaRPr lang="tr-TR" dirty="0">
              <a:highlight>
                <a:srgbClr val="FFFF00"/>
              </a:highlight>
            </a:endParaRPr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break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31917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72B42B04-D8E4-4C73-8ADB-AC983E089703}"/>
              </a:ext>
            </a:extLst>
          </p:cNvPr>
          <p:cNvGrpSpPr/>
          <p:nvPr/>
        </p:nvGrpSpPr>
        <p:grpSpPr>
          <a:xfrm>
            <a:off x="2584355" y="3332267"/>
            <a:ext cx="1509822" cy="1145895"/>
            <a:chOff x="4005151" y="1798099"/>
            <a:chExt cx="1509822" cy="1145895"/>
          </a:xfrm>
        </p:grpSpPr>
        <p:sp>
          <p:nvSpPr>
            <p:cNvPr id="88" name="Dikdörtgen: Köşeleri Yuvarlatılmış 87">
              <a:extLst>
                <a:ext uri="{FF2B5EF4-FFF2-40B4-BE49-F238E27FC236}">
                  <a16:creationId xmlns:a16="http://schemas.microsoft.com/office/drawing/2014/main" id="{4858DD4F-8065-4D5C-BB9A-4BA0376CEC3A}"/>
                </a:ext>
              </a:extLst>
            </p:cNvPr>
            <p:cNvSpPr/>
            <p:nvPr/>
          </p:nvSpPr>
          <p:spPr>
            <a:xfrm>
              <a:off x="4005151" y="179809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9" name="Dikdörtgen: Köşeleri Yuvarlatılmış 88">
              <a:extLst>
                <a:ext uri="{FF2B5EF4-FFF2-40B4-BE49-F238E27FC236}">
                  <a16:creationId xmlns:a16="http://schemas.microsoft.com/office/drawing/2014/main" id="{251B96B1-D925-4F80-B6DA-EEBD0517274C}"/>
                </a:ext>
              </a:extLst>
            </p:cNvPr>
            <p:cNvSpPr/>
            <p:nvPr/>
          </p:nvSpPr>
          <p:spPr>
            <a:xfrm>
              <a:off x="4517252" y="179809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0" name="Dikdörtgen: Köşeleri Yuvarlatılmış 89">
              <a:extLst>
                <a:ext uri="{FF2B5EF4-FFF2-40B4-BE49-F238E27FC236}">
                  <a16:creationId xmlns:a16="http://schemas.microsoft.com/office/drawing/2014/main" id="{E6BE54EB-65F4-4CDC-B4C4-EFCBB7AC5643}"/>
                </a:ext>
              </a:extLst>
            </p:cNvPr>
            <p:cNvSpPr/>
            <p:nvPr/>
          </p:nvSpPr>
          <p:spPr>
            <a:xfrm>
              <a:off x="5013758" y="179809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1" name="Dikdörtgen: Köşeleri Yuvarlatılmış 90">
              <a:extLst>
                <a:ext uri="{FF2B5EF4-FFF2-40B4-BE49-F238E27FC236}">
                  <a16:creationId xmlns:a16="http://schemas.microsoft.com/office/drawing/2014/main" id="{0D9FE697-0F02-4AD5-AA0D-EB962EB1DE65}"/>
                </a:ext>
              </a:extLst>
            </p:cNvPr>
            <p:cNvSpPr/>
            <p:nvPr/>
          </p:nvSpPr>
          <p:spPr>
            <a:xfrm>
              <a:off x="4005382" y="2180064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2" name="Dikdörtgen: Köşeleri Yuvarlatılmış 91">
              <a:extLst>
                <a:ext uri="{FF2B5EF4-FFF2-40B4-BE49-F238E27FC236}">
                  <a16:creationId xmlns:a16="http://schemas.microsoft.com/office/drawing/2014/main" id="{66FA0AEB-F208-44A8-A932-D87DAEA6FC19}"/>
                </a:ext>
              </a:extLst>
            </p:cNvPr>
            <p:cNvSpPr/>
            <p:nvPr/>
          </p:nvSpPr>
          <p:spPr>
            <a:xfrm>
              <a:off x="4517483" y="2180064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3" name="Dikdörtgen: Köşeleri Yuvarlatılmış 92">
              <a:extLst>
                <a:ext uri="{FF2B5EF4-FFF2-40B4-BE49-F238E27FC236}">
                  <a16:creationId xmlns:a16="http://schemas.microsoft.com/office/drawing/2014/main" id="{5BAD866C-A02E-47AD-81A0-916F74419A5F}"/>
                </a:ext>
              </a:extLst>
            </p:cNvPr>
            <p:cNvSpPr/>
            <p:nvPr/>
          </p:nvSpPr>
          <p:spPr>
            <a:xfrm>
              <a:off x="5013989" y="2180064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4" name="Dikdörtgen: Köşeleri Yuvarlatılmış 93">
              <a:extLst>
                <a:ext uri="{FF2B5EF4-FFF2-40B4-BE49-F238E27FC236}">
                  <a16:creationId xmlns:a16="http://schemas.microsoft.com/office/drawing/2014/main" id="{7D6BFB4F-C203-4045-A866-03349A39726E}"/>
                </a:ext>
              </a:extLst>
            </p:cNvPr>
            <p:cNvSpPr/>
            <p:nvPr/>
          </p:nvSpPr>
          <p:spPr>
            <a:xfrm>
              <a:off x="4008654" y="256202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5" name="Dikdörtgen: Köşeleri Yuvarlatılmış 94">
              <a:extLst>
                <a:ext uri="{FF2B5EF4-FFF2-40B4-BE49-F238E27FC236}">
                  <a16:creationId xmlns:a16="http://schemas.microsoft.com/office/drawing/2014/main" id="{F0115FEE-9496-47B7-8FAF-F86DF3AA9D43}"/>
                </a:ext>
              </a:extLst>
            </p:cNvPr>
            <p:cNvSpPr/>
            <p:nvPr/>
          </p:nvSpPr>
          <p:spPr>
            <a:xfrm>
              <a:off x="4520755" y="256202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6" name="Dikdörtgen: Köşeleri Yuvarlatılmış 95">
              <a:extLst>
                <a:ext uri="{FF2B5EF4-FFF2-40B4-BE49-F238E27FC236}">
                  <a16:creationId xmlns:a16="http://schemas.microsoft.com/office/drawing/2014/main" id="{465F8AC1-0305-49A1-B5BE-A88C53A87863}"/>
                </a:ext>
              </a:extLst>
            </p:cNvPr>
            <p:cNvSpPr/>
            <p:nvPr/>
          </p:nvSpPr>
          <p:spPr>
            <a:xfrm>
              <a:off x="5017261" y="256202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29</a:t>
              </a:r>
            </a:p>
          </p:txBody>
        </p:sp>
      </p:grpSp>
      <p:grpSp>
        <p:nvGrpSpPr>
          <p:cNvPr id="3" name="Grup 2">
            <a:extLst>
              <a:ext uri="{FF2B5EF4-FFF2-40B4-BE49-F238E27FC236}">
                <a16:creationId xmlns:a16="http://schemas.microsoft.com/office/drawing/2014/main" id="{B452874D-2019-4B57-BF6B-70543BC21196}"/>
              </a:ext>
            </a:extLst>
          </p:cNvPr>
          <p:cNvGrpSpPr/>
          <p:nvPr/>
        </p:nvGrpSpPr>
        <p:grpSpPr>
          <a:xfrm>
            <a:off x="2090116" y="3709160"/>
            <a:ext cx="1522174" cy="1145895"/>
            <a:chOff x="2346553" y="1750467"/>
            <a:chExt cx="1522174" cy="1145895"/>
          </a:xfrm>
        </p:grpSpPr>
        <p:sp>
          <p:nvSpPr>
            <p:cNvPr id="79" name="Dikdörtgen: Köşeleri Yuvarlatılmış 78">
              <a:extLst>
                <a:ext uri="{FF2B5EF4-FFF2-40B4-BE49-F238E27FC236}">
                  <a16:creationId xmlns:a16="http://schemas.microsoft.com/office/drawing/2014/main" id="{B540D782-4B6E-47CA-A436-16321DCFEC17}"/>
                </a:ext>
              </a:extLst>
            </p:cNvPr>
            <p:cNvSpPr/>
            <p:nvPr/>
          </p:nvSpPr>
          <p:spPr>
            <a:xfrm>
              <a:off x="2346553" y="175046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0" name="Dikdörtgen: Köşeleri Yuvarlatılmış 79">
              <a:extLst>
                <a:ext uri="{FF2B5EF4-FFF2-40B4-BE49-F238E27FC236}">
                  <a16:creationId xmlns:a16="http://schemas.microsoft.com/office/drawing/2014/main" id="{9DAB297A-96E2-4E68-B3B0-698AD25310A9}"/>
                </a:ext>
              </a:extLst>
            </p:cNvPr>
            <p:cNvSpPr/>
            <p:nvPr/>
          </p:nvSpPr>
          <p:spPr>
            <a:xfrm>
              <a:off x="2847768" y="175046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1" name="Dikdörtgen: Köşeleri Yuvarlatılmış 80">
              <a:extLst>
                <a:ext uri="{FF2B5EF4-FFF2-40B4-BE49-F238E27FC236}">
                  <a16:creationId xmlns:a16="http://schemas.microsoft.com/office/drawing/2014/main" id="{2119DB5B-0C9A-4917-B78B-D55BC1A7BE4A}"/>
                </a:ext>
              </a:extLst>
            </p:cNvPr>
            <p:cNvSpPr/>
            <p:nvPr/>
          </p:nvSpPr>
          <p:spPr>
            <a:xfrm>
              <a:off x="3344274" y="175046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" name="Dikdörtgen: Köşeleri Yuvarlatılmış 81">
              <a:extLst>
                <a:ext uri="{FF2B5EF4-FFF2-40B4-BE49-F238E27FC236}">
                  <a16:creationId xmlns:a16="http://schemas.microsoft.com/office/drawing/2014/main" id="{D2029718-DF19-4837-B787-3658249E04A9}"/>
                </a:ext>
              </a:extLst>
            </p:cNvPr>
            <p:cNvSpPr/>
            <p:nvPr/>
          </p:nvSpPr>
          <p:spPr>
            <a:xfrm>
              <a:off x="2346784" y="2132432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3" name="Dikdörtgen: Köşeleri Yuvarlatılmış 82">
              <a:extLst>
                <a:ext uri="{FF2B5EF4-FFF2-40B4-BE49-F238E27FC236}">
                  <a16:creationId xmlns:a16="http://schemas.microsoft.com/office/drawing/2014/main" id="{FC47C4C3-D8D2-495C-8857-DD98FA10AC39}"/>
                </a:ext>
              </a:extLst>
            </p:cNvPr>
            <p:cNvSpPr/>
            <p:nvPr/>
          </p:nvSpPr>
          <p:spPr>
            <a:xfrm>
              <a:off x="2847999" y="2132432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4" name="Dikdörtgen: Köşeleri Yuvarlatılmış 83">
              <a:extLst>
                <a:ext uri="{FF2B5EF4-FFF2-40B4-BE49-F238E27FC236}">
                  <a16:creationId xmlns:a16="http://schemas.microsoft.com/office/drawing/2014/main" id="{01A4F1F2-AB5A-4E0A-9BDD-591689AC6908}"/>
                </a:ext>
              </a:extLst>
            </p:cNvPr>
            <p:cNvSpPr/>
            <p:nvPr/>
          </p:nvSpPr>
          <p:spPr>
            <a:xfrm>
              <a:off x="3344505" y="2132432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5" name="Dikdörtgen: Köşeleri Yuvarlatılmış 84">
              <a:extLst>
                <a:ext uri="{FF2B5EF4-FFF2-40B4-BE49-F238E27FC236}">
                  <a16:creationId xmlns:a16="http://schemas.microsoft.com/office/drawing/2014/main" id="{C17BC196-EEAF-42FC-BC52-A5C30A69F7B9}"/>
                </a:ext>
              </a:extLst>
            </p:cNvPr>
            <p:cNvSpPr/>
            <p:nvPr/>
          </p:nvSpPr>
          <p:spPr>
            <a:xfrm>
              <a:off x="2350056" y="251439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6" name="Dikdörtgen: Köşeleri Yuvarlatılmış 85">
              <a:extLst>
                <a:ext uri="{FF2B5EF4-FFF2-40B4-BE49-F238E27FC236}">
                  <a16:creationId xmlns:a16="http://schemas.microsoft.com/office/drawing/2014/main" id="{02C3EBC2-5D0E-4393-8C18-04DE201A1CB1}"/>
                </a:ext>
              </a:extLst>
            </p:cNvPr>
            <p:cNvSpPr/>
            <p:nvPr/>
          </p:nvSpPr>
          <p:spPr>
            <a:xfrm>
              <a:off x="2862157" y="251439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7" name="Dikdörtgen: Köşeleri Yuvarlatılmış 86">
              <a:extLst>
                <a:ext uri="{FF2B5EF4-FFF2-40B4-BE49-F238E27FC236}">
                  <a16:creationId xmlns:a16="http://schemas.microsoft.com/office/drawing/2014/main" id="{808F0182-453B-40E9-A02F-8165FCA29694}"/>
                </a:ext>
              </a:extLst>
            </p:cNvPr>
            <p:cNvSpPr/>
            <p:nvPr/>
          </p:nvSpPr>
          <p:spPr>
            <a:xfrm>
              <a:off x="3358663" y="251439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5" name="Başlık 4">
            <a:extLst>
              <a:ext uri="{FF2B5EF4-FFF2-40B4-BE49-F238E27FC236}">
                <a16:creationId xmlns:a16="http://schemas.microsoft.com/office/drawing/2014/main" id="{E5A64267-9FAC-47BA-9B5A-6AD5BC3A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ÜÇ BOYUTLU DİZİLERİN Bellek Yerleşimi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398F77B4-F332-48E5-B308-1F77BC77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dirty="0"/>
              <a:t>Dizi elemanları bitişik bellek bölgesini indis sırasına göre paylaşır.</a:t>
            </a:r>
          </a:p>
          <a:p>
            <a:r>
              <a:rPr lang="tr-TR" dirty="0"/>
              <a:t>Örnekteki üç boyutlu dizinin üçüncü boyutu üç matris elamanına sahiptir. İkinci boyutu ise elemanları 3 adet tek boyutlu dizi olan matrislerden oluşur.</a:t>
            </a:r>
          </a:p>
          <a:p>
            <a:r>
              <a:rPr lang="tr-TR" dirty="0"/>
              <a:t>Elemanlar belleğe en düşük </a:t>
            </a:r>
            <a:r>
              <a:rPr lang="tr-TR"/>
              <a:t>indisten başlanarak yerleştirilir.</a:t>
            </a:r>
            <a:endParaRPr lang="tr-TR" dirty="0"/>
          </a:p>
          <a:p>
            <a:r>
              <a:rPr lang="tr-TR" dirty="0"/>
              <a:t>Yandaki dizi ile aynı boyutta aşağıdaki dizi tanımlanabilir;</a:t>
            </a:r>
          </a:p>
          <a:p>
            <a:r>
              <a:rPr lang="tr-T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tr-TR" b="1" dirty="0">
                <a:solidFill>
                  <a:schemeClr val="tx1"/>
                </a:solidFill>
                <a:latin typeface="Consolas" panose="020B0609020204030204" pitchFamily="49" charset="0"/>
              </a:rPr>
              <a:t> dizi2[27];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55B95F0-4352-45D8-8FF6-94E39CC89CF1}"/>
              </a:ext>
            </a:extLst>
          </p:cNvPr>
          <p:cNvSpPr txBox="1"/>
          <p:nvPr/>
        </p:nvSpPr>
        <p:spPr>
          <a:xfrm>
            <a:off x="291957" y="501484"/>
            <a:ext cx="500970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SUTUN 3</a:t>
            </a:r>
          </a:p>
          <a:p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SATIR 3</a:t>
            </a:r>
            <a:b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DERINLIK 3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/*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      yükseklik   boy    en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          z        y      x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*/</a:t>
            </a:r>
          </a:p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dizi[DERINLIK][SATIR][SUTUN]={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  { {1,2,3},{4,5,6},{7,8,9} },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  { {11,12,13},{14,15,16},{17,18,19} },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  { {21,22,23},{24,25,26},{27,28,29} } };</a:t>
            </a: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21858198-A4CA-4357-9859-6641F075A8AB}"/>
              </a:ext>
            </a:extLst>
          </p:cNvPr>
          <p:cNvGrpSpPr/>
          <p:nvPr/>
        </p:nvGrpSpPr>
        <p:grpSpPr>
          <a:xfrm>
            <a:off x="5797631" y="776330"/>
            <a:ext cx="2171481" cy="269006"/>
            <a:chOff x="5910570" y="776330"/>
            <a:chExt cx="2171481" cy="269006"/>
          </a:xfrm>
        </p:grpSpPr>
        <p:sp>
          <p:nvSpPr>
            <p:cNvPr id="60" name="Dikdörtgen: Köşeleri Yuvarlatılmış 59">
              <a:extLst>
                <a:ext uri="{FF2B5EF4-FFF2-40B4-BE49-F238E27FC236}">
                  <a16:creationId xmlns:a16="http://schemas.microsoft.com/office/drawing/2014/main" id="{55D3410B-F657-4257-9DD4-C8F3A43CF57B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" name="Metin kutusu 64">
              <a:extLst>
                <a:ext uri="{FF2B5EF4-FFF2-40B4-BE49-F238E27FC236}">
                  <a16:creationId xmlns:a16="http://schemas.microsoft.com/office/drawing/2014/main" id="{45AF37BE-AD3B-45CF-9A85-A2ED8A8F6DA5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dizi[0][0][0]</a:t>
              </a:r>
            </a:p>
          </p:txBody>
        </p:sp>
        <p:sp>
          <p:nvSpPr>
            <p:cNvPr id="70" name="Metin kutusu 69">
              <a:extLst>
                <a:ext uri="{FF2B5EF4-FFF2-40B4-BE49-F238E27FC236}">
                  <a16:creationId xmlns:a16="http://schemas.microsoft.com/office/drawing/2014/main" id="{4E03AE94-FD80-40D6-B3F3-A2870261AEB6}"/>
                </a:ext>
              </a:extLst>
            </p:cNvPr>
            <p:cNvSpPr txBox="1"/>
            <p:nvPr/>
          </p:nvSpPr>
          <p:spPr>
            <a:xfrm>
              <a:off x="5910570" y="776330"/>
              <a:ext cx="6832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65FDDC</a:t>
              </a:r>
            </a:p>
          </p:txBody>
        </p:sp>
      </p:grp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8988713C-E41E-4ED8-BE79-46DD5B8E09B1}"/>
              </a:ext>
            </a:extLst>
          </p:cNvPr>
          <p:cNvSpPr txBox="1"/>
          <p:nvPr/>
        </p:nvSpPr>
        <p:spPr>
          <a:xfrm>
            <a:off x="5724744" y="352839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/>
              <a:t>Eleman </a:t>
            </a:r>
            <a:br>
              <a:rPr lang="tr-TR" sz="1100" dirty="0"/>
            </a:br>
            <a:r>
              <a:rPr lang="tr-TR" sz="1100" dirty="0"/>
              <a:t>Adresleri</a:t>
            </a: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0E9B1005-A294-48F6-8618-0EDDC1B74188}"/>
              </a:ext>
            </a:extLst>
          </p:cNvPr>
          <p:cNvGrpSpPr/>
          <p:nvPr/>
        </p:nvGrpSpPr>
        <p:grpSpPr>
          <a:xfrm>
            <a:off x="1599455" y="4089516"/>
            <a:ext cx="1506550" cy="1148937"/>
            <a:chOff x="613048" y="1769197"/>
            <a:chExt cx="1506550" cy="1148937"/>
          </a:xfrm>
        </p:grpSpPr>
        <p:sp>
          <p:nvSpPr>
            <p:cNvPr id="54" name="Dikdörtgen: Köşeleri Yuvarlatılmış 53">
              <a:extLst>
                <a:ext uri="{FF2B5EF4-FFF2-40B4-BE49-F238E27FC236}">
                  <a16:creationId xmlns:a16="http://schemas.microsoft.com/office/drawing/2014/main" id="{B0F6957A-48C8-4A3D-BADB-5A6D8B00CBED}"/>
                </a:ext>
              </a:extLst>
            </p:cNvPr>
            <p:cNvSpPr/>
            <p:nvPr/>
          </p:nvSpPr>
          <p:spPr>
            <a:xfrm>
              <a:off x="613048" y="1769197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5" name="Dikdörtgen: Köşeleri Yuvarlatılmış 54">
              <a:extLst>
                <a:ext uri="{FF2B5EF4-FFF2-40B4-BE49-F238E27FC236}">
                  <a16:creationId xmlns:a16="http://schemas.microsoft.com/office/drawing/2014/main" id="{E9D4C85E-2447-434D-B3E1-EC28A58F2876}"/>
                </a:ext>
              </a:extLst>
            </p:cNvPr>
            <p:cNvSpPr/>
            <p:nvPr/>
          </p:nvSpPr>
          <p:spPr>
            <a:xfrm>
              <a:off x="1125149" y="1769197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Dikdörtgen: Köşeleri Yuvarlatılmış 55">
              <a:extLst>
                <a:ext uri="{FF2B5EF4-FFF2-40B4-BE49-F238E27FC236}">
                  <a16:creationId xmlns:a16="http://schemas.microsoft.com/office/drawing/2014/main" id="{A81FEFD6-43B1-4BAA-BC41-07CDD5E5E963}"/>
                </a:ext>
              </a:extLst>
            </p:cNvPr>
            <p:cNvSpPr/>
            <p:nvPr/>
          </p:nvSpPr>
          <p:spPr>
            <a:xfrm>
              <a:off x="1621655" y="1769197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0" name="Dikdörtgen: Köşeleri Yuvarlatılmış 49">
              <a:extLst>
                <a:ext uri="{FF2B5EF4-FFF2-40B4-BE49-F238E27FC236}">
                  <a16:creationId xmlns:a16="http://schemas.microsoft.com/office/drawing/2014/main" id="{80E523E6-77D1-43CF-9B8B-00A926F480F6}"/>
                </a:ext>
              </a:extLst>
            </p:cNvPr>
            <p:cNvSpPr/>
            <p:nvPr/>
          </p:nvSpPr>
          <p:spPr>
            <a:xfrm>
              <a:off x="613279" y="2151162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Dikdörtgen: Köşeleri Yuvarlatılmış 50">
              <a:extLst>
                <a:ext uri="{FF2B5EF4-FFF2-40B4-BE49-F238E27FC236}">
                  <a16:creationId xmlns:a16="http://schemas.microsoft.com/office/drawing/2014/main" id="{B5F1BDC6-2E00-4B1B-A66B-6EABC8B372E0}"/>
                </a:ext>
              </a:extLst>
            </p:cNvPr>
            <p:cNvSpPr/>
            <p:nvPr/>
          </p:nvSpPr>
          <p:spPr>
            <a:xfrm>
              <a:off x="1125380" y="2151162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Dikdörtgen: Köşeleri Yuvarlatılmış 51">
              <a:extLst>
                <a:ext uri="{FF2B5EF4-FFF2-40B4-BE49-F238E27FC236}">
                  <a16:creationId xmlns:a16="http://schemas.microsoft.com/office/drawing/2014/main" id="{2A08422A-C3DF-47B2-8D19-3BBF74FA38BB}"/>
                </a:ext>
              </a:extLst>
            </p:cNvPr>
            <p:cNvSpPr/>
            <p:nvPr/>
          </p:nvSpPr>
          <p:spPr>
            <a:xfrm>
              <a:off x="1621886" y="2151162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6" name="Dikdörtgen: Köşeleri Yuvarlatılmış 75">
              <a:extLst>
                <a:ext uri="{FF2B5EF4-FFF2-40B4-BE49-F238E27FC236}">
                  <a16:creationId xmlns:a16="http://schemas.microsoft.com/office/drawing/2014/main" id="{EB322B09-9749-4E3B-972A-43054F8EC81E}"/>
                </a:ext>
              </a:extLst>
            </p:cNvPr>
            <p:cNvSpPr/>
            <p:nvPr/>
          </p:nvSpPr>
          <p:spPr>
            <a:xfrm>
              <a:off x="616551" y="2533127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Dikdörtgen: Köşeleri Yuvarlatılmış 76">
              <a:extLst>
                <a:ext uri="{FF2B5EF4-FFF2-40B4-BE49-F238E27FC236}">
                  <a16:creationId xmlns:a16="http://schemas.microsoft.com/office/drawing/2014/main" id="{5FF0945A-27DB-4784-81D6-96818F267795}"/>
                </a:ext>
              </a:extLst>
            </p:cNvPr>
            <p:cNvSpPr/>
            <p:nvPr/>
          </p:nvSpPr>
          <p:spPr>
            <a:xfrm>
              <a:off x="1116300" y="2536169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8" name="Dikdörtgen: Köşeleri Yuvarlatılmış 77">
              <a:extLst>
                <a:ext uri="{FF2B5EF4-FFF2-40B4-BE49-F238E27FC236}">
                  <a16:creationId xmlns:a16="http://schemas.microsoft.com/office/drawing/2014/main" id="{1A201205-1316-44B0-A1B0-F0080C1B9D6E}"/>
                </a:ext>
              </a:extLst>
            </p:cNvPr>
            <p:cNvSpPr/>
            <p:nvPr/>
          </p:nvSpPr>
          <p:spPr>
            <a:xfrm>
              <a:off x="1612806" y="2536169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12" name="Grup 111">
            <a:extLst>
              <a:ext uri="{FF2B5EF4-FFF2-40B4-BE49-F238E27FC236}">
                <a16:creationId xmlns:a16="http://schemas.microsoft.com/office/drawing/2014/main" id="{4C6271F6-9FA3-473E-B4AB-71A1BC3D6827}"/>
              </a:ext>
            </a:extLst>
          </p:cNvPr>
          <p:cNvGrpSpPr/>
          <p:nvPr/>
        </p:nvGrpSpPr>
        <p:grpSpPr>
          <a:xfrm>
            <a:off x="5797631" y="1045336"/>
            <a:ext cx="2171481" cy="269006"/>
            <a:chOff x="5910570" y="776330"/>
            <a:chExt cx="2171481" cy="269006"/>
          </a:xfrm>
        </p:grpSpPr>
        <p:sp>
          <p:nvSpPr>
            <p:cNvPr id="113" name="Dikdörtgen: Köşeleri Yuvarlatılmış 112">
              <a:extLst>
                <a:ext uri="{FF2B5EF4-FFF2-40B4-BE49-F238E27FC236}">
                  <a16:creationId xmlns:a16="http://schemas.microsoft.com/office/drawing/2014/main" id="{51C4755B-6265-44A1-A42B-8274EE6E77CE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4" name="Metin kutusu 113">
              <a:extLst>
                <a:ext uri="{FF2B5EF4-FFF2-40B4-BE49-F238E27FC236}">
                  <a16:creationId xmlns:a16="http://schemas.microsoft.com/office/drawing/2014/main" id="{1948C8FD-DDC9-4476-8204-6CA0BB8C6668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dizi[0][0][1]</a:t>
              </a: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CAFACCD9-45A2-478D-816C-F1A447C0D9A0}"/>
                </a:ext>
              </a:extLst>
            </p:cNvPr>
            <p:cNvSpPr txBox="1"/>
            <p:nvPr/>
          </p:nvSpPr>
          <p:spPr>
            <a:xfrm>
              <a:off x="5910570" y="776330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65FDE0</a:t>
              </a:r>
            </a:p>
          </p:txBody>
        </p:sp>
      </p:grpSp>
      <p:grpSp>
        <p:nvGrpSpPr>
          <p:cNvPr id="116" name="Grup 115">
            <a:extLst>
              <a:ext uri="{FF2B5EF4-FFF2-40B4-BE49-F238E27FC236}">
                <a16:creationId xmlns:a16="http://schemas.microsoft.com/office/drawing/2014/main" id="{889E818F-41D7-4AFA-BB0B-7D23EC14C818}"/>
              </a:ext>
            </a:extLst>
          </p:cNvPr>
          <p:cNvGrpSpPr/>
          <p:nvPr/>
        </p:nvGrpSpPr>
        <p:grpSpPr>
          <a:xfrm>
            <a:off x="5797631" y="1314342"/>
            <a:ext cx="2171481" cy="269006"/>
            <a:chOff x="5910570" y="776330"/>
            <a:chExt cx="2171481" cy="269006"/>
          </a:xfrm>
        </p:grpSpPr>
        <p:sp>
          <p:nvSpPr>
            <p:cNvPr id="117" name="Dikdörtgen: Köşeleri Yuvarlatılmış 116">
              <a:extLst>
                <a:ext uri="{FF2B5EF4-FFF2-40B4-BE49-F238E27FC236}">
                  <a16:creationId xmlns:a16="http://schemas.microsoft.com/office/drawing/2014/main" id="{DC964972-6120-4555-8608-3EA7FD8EE43A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Metin kutusu 117">
              <a:extLst>
                <a:ext uri="{FF2B5EF4-FFF2-40B4-BE49-F238E27FC236}">
                  <a16:creationId xmlns:a16="http://schemas.microsoft.com/office/drawing/2014/main" id="{4AFCE90B-BA5C-420B-945D-14794CC04427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dizi[0][0][2]</a:t>
              </a: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5A1CA53A-C365-479A-8A7E-9CDDC916FA57}"/>
                </a:ext>
              </a:extLst>
            </p:cNvPr>
            <p:cNvSpPr txBox="1"/>
            <p:nvPr/>
          </p:nvSpPr>
          <p:spPr>
            <a:xfrm>
              <a:off x="5910570" y="776330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65FDE4</a:t>
              </a:r>
            </a:p>
          </p:txBody>
        </p:sp>
      </p:grpSp>
      <p:grpSp>
        <p:nvGrpSpPr>
          <p:cNvPr id="120" name="Grup 119">
            <a:extLst>
              <a:ext uri="{FF2B5EF4-FFF2-40B4-BE49-F238E27FC236}">
                <a16:creationId xmlns:a16="http://schemas.microsoft.com/office/drawing/2014/main" id="{E5BA30C0-F402-4EBB-9D57-D1430003F525}"/>
              </a:ext>
            </a:extLst>
          </p:cNvPr>
          <p:cNvGrpSpPr/>
          <p:nvPr/>
        </p:nvGrpSpPr>
        <p:grpSpPr>
          <a:xfrm>
            <a:off x="5797631" y="1586065"/>
            <a:ext cx="2171481" cy="269006"/>
            <a:chOff x="5910570" y="776330"/>
            <a:chExt cx="2171481" cy="269006"/>
          </a:xfrm>
        </p:grpSpPr>
        <p:sp>
          <p:nvSpPr>
            <p:cNvPr id="121" name="Dikdörtgen: Köşeleri Yuvarlatılmış 120">
              <a:extLst>
                <a:ext uri="{FF2B5EF4-FFF2-40B4-BE49-F238E27FC236}">
                  <a16:creationId xmlns:a16="http://schemas.microsoft.com/office/drawing/2014/main" id="{7B687540-4FE4-4C10-BF9A-25A28421094F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2" name="Metin kutusu 121">
              <a:extLst>
                <a:ext uri="{FF2B5EF4-FFF2-40B4-BE49-F238E27FC236}">
                  <a16:creationId xmlns:a16="http://schemas.microsoft.com/office/drawing/2014/main" id="{32F92EF3-2A37-4424-A8B7-7FF4A8E2E55F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dizi[0][1][0]</a:t>
              </a: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CAF6D004-ABD7-4527-8ED7-F0C8F5BA873C}"/>
                </a:ext>
              </a:extLst>
            </p:cNvPr>
            <p:cNvSpPr txBox="1"/>
            <p:nvPr/>
          </p:nvSpPr>
          <p:spPr>
            <a:xfrm>
              <a:off x="5910570" y="776330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65FDE8</a:t>
              </a:r>
            </a:p>
          </p:txBody>
        </p:sp>
      </p:grpSp>
      <p:grpSp>
        <p:nvGrpSpPr>
          <p:cNvPr id="124" name="Grup 123">
            <a:extLst>
              <a:ext uri="{FF2B5EF4-FFF2-40B4-BE49-F238E27FC236}">
                <a16:creationId xmlns:a16="http://schemas.microsoft.com/office/drawing/2014/main" id="{16893075-A5CD-4217-A6DE-AD59086D8A2D}"/>
              </a:ext>
            </a:extLst>
          </p:cNvPr>
          <p:cNvGrpSpPr/>
          <p:nvPr/>
        </p:nvGrpSpPr>
        <p:grpSpPr>
          <a:xfrm>
            <a:off x="5797631" y="1855071"/>
            <a:ext cx="2171481" cy="269006"/>
            <a:chOff x="5910570" y="776330"/>
            <a:chExt cx="2171481" cy="269006"/>
          </a:xfrm>
        </p:grpSpPr>
        <p:sp>
          <p:nvSpPr>
            <p:cNvPr id="125" name="Dikdörtgen: Köşeleri Yuvarlatılmış 124">
              <a:extLst>
                <a:ext uri="{FF2B5EF4-FFF2-40B4-BE49-F238E27FC236}">
                  <a16:creationId xmlns:a16="http://schemas.microsoft.com/office/drawing/2014/main" id="{5F20E2BF-7E34-42AA-8CD3-1DB8F6068035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6" name="Metin kutusu 125">
              <a:extLst>
                <a:ext uri="{FF2B5EF4-FFF2-40B4-BE49-F238E27FC236}">
                  <a16:creationId xmlns:a16="http://schemas.microsoft.com/office/drawing/2014/main" id="{BAA148E8-3F68-4EB4-B30B-5E9A112016E7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dizi[0][1][1]</a:t>
              </a:r>
            </a:p>
          </p:txBody>
        </p:sp>
        <p:sp>
          <p:nvSpPr>
            <p:cNvPr id="127" name="Metin kutusu 126">
              <a:extLst>
                <a:ext uri="{FF2B5EF4-FFF2-40B4-BE49-F238E27FC236}">
                  <a16:creationId xmlns:a16="http://schemas.microsoft.com/office/drawing/2014/main" id="{58B9E751-407A-42D0-86C8-4F871FC3A7D7}"/>
                </a:ext>
              </a:extLst>
            </p:cNvPr>
            <p:cNvSpPr txBox="1"/>
            <p:nvPr/>
          </p:nvSpPr>
          <p:spPr>
            <a:xfrm>
              <a:off x="5910570" y="776330"/>
              <a:ext cx="6719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65FDEC</a:t>
              </a:r>
            </a:p>
          </p:txBody>
        </p:sp>
      </p:grpSp>
      <p:grpSp>
        <p:nvGrpSpPr>
          <p:cNvPr id="128" name="Grup 127">
            <a:extLst>
              <a:ext uri="{FF2B5EF4-FFF2-40B4-BE49-F238E27FC236}">
                <a16:creationId xmlns:a16="http://schemas.microsoft.com/office/drawing/2014/main" id="{8E9DF544-69D3-4048-9F4E-B58580B0B9B6}"/>
              </a:ext>
            </a:extLst>
          </p:cNvPr>
          <p:cNvGrpSpPr/>
          <p:nvPr/>
        </p:nvGrpSpPr>
        <p:grpSpPr>
          <a:xfrm>
            <a:off x="5797631" y="2116681"/>
            <a:ext cx="2171481" cy="269006"/>
            <a:chOff x="5910570" y="776330"/>
            <a:chExt cx="2171481" cy="269006"/>
          </a:xfrm>
        </p:grpSpPr>
        <p:sp>
          <p:nvSpPr>
            <p:cNvPr id="129" name="Dikdörtgen: Köşeleri Yuvarlatılmış 128">
              <a:extLst>
                <a:ext uri="{FF2B5EF4-FFF2-40B4-BE49-F238E27FC236}">
                  <a16:creationId xmlns:a16="http://schemas.microsoft.com/office/drawing/2014/main" id="{330FAF75-F324-49D2-BDA3-917E478AF6C0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Metin kutusu 129">
              <a:extLst>
                <a:ext uri="{FF2B5EF4-FFF2-40B4-BE49-F238E27FC236}">
                  <a16:creationId xmlns:a16="http://schemas.microsoft.com/office/drawing/2014/main" id="{11B9CE21-DEC9-47F2-9023-68137B797E81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dizi[0][1][2]</a:t>
              </a:r>
            </a:p>
          </p:txBody>
        </p:sp>
        <p:sp>
          <p:nvSpPr>
            <p:cNvPr id="131" name="Metin kutusu 130">
              <a:extLst>
                <a:ext uri="{FF2B5EF4-FFF2-40B4-BE49-F238E27FC236}">
                  <a16:creationId xmlns:a16="http://schemas.microsoft.com/office/drawing/2014/main" id="{5580861F-046F-493D-9ACF-22F84EE74407}"/>
                </a:ext>
              </a:extLst>
            </p:cNvPr>
            <p:cNvSpPr txBox="1"/>
            <p:nvPr/>
          </p:nvSpPr>
          <p:spPr>
            <a:xfrm>
              <a:off x="5910570" y="776330"/>
              <a:ext cx="6639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65FDF0</a:t>
              </a:r>
            </a:p>
          </p:txBody>
        </p:sp>
      </p:grpSp>
      <p:grpSp>
        <p:nvGrpSpPr>
          <p:cNvPr id="132" name="Grup 131">
            <a:extLst>
              <a:ext uri="{FF2B5EF4-FFF2-40B4-BE49-F238E27FC236}">
                <a16:creationId xmlns:a16="http://schemas.microsoft.com/office/drawing/2014/main" id="{7A3DB97D-23FF-4668-A660-6D8153C60B29}"/>
              </a:ext>
            </a:extLst>
          </p:cNvPr>
          <p:cNvGrpSpPr/>
          <p:nvPr/>
        </p:nvGrpSpPr>
        <p:grpSpPr>
          <a:xfrm>
            <a:off x="5797631" y="2378291"/>
            <a:ext cx="2171481" cy="269006"/>
            <a:chOff x="5910570" y="776330"/>
            <a:chExt cx="2171481" cy="269006"/>
          </a:xfrm>
        </p:grpSpPr>
        <p:sp>
          <p:nvSpPr>
            <p:cNvPr id="133" name="Dikdörtgen: Köşeleri Yuvarlatılmış 132">
              <a:extLst>
                <a:ext uri="{FF2B5EF4-FFF2-40B4-BE49-F238E27FC236}">
                  <a16:creationId xmlns:a16="http://schemas.microsoft.com/office/drawing/2014/main" id="{361D948A-3400-46B6-A25D-A608134C2F87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4" name="Metin kutusu 133">
              <a:extLst>
                <a:ext uri="{FF2B5EF4-FFF2-40B4-BE49-F238E27FC236}">
                  <a16:creationId xmlns:a16="http://schemas.microsoft.com/office/drawing/2014/main" id="{292DE4AA-6E4B-43C7-8A72-FFE1002D2A1E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dizi[0][2][0]</a:t>
              </a:r>
            </a:p>
          </p:txBody>
        </p:sp>
        <p:sp>
          <p:nvSpPr>
            <p:cNvPr id="135" name="Metin kutusu 134">
              <a:extLst>
                <a:ext uri="{FF2B5EF4-FFF2-40B4-BE49-F238E27FC236}">
                  <a16:creationId xmlns:a16="http://schemas.microsoft.com/office/drawing/2014/main" id="{CEE76216-FD8A-4C91-8191-1D7BDE420AF9}"/>
                </a:ext>
              </a:extLst>
            </p:cNvPr>
            <p:cNvSpPr txBox="1"/>
            <p:nvPr/>
          </p:nvSpPr>
          <p:spPr>
            <a:xfrm>
              <a:off x="5910570" y="776330"/>
              <a:ext cx="6639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65FDF4</a:t>
              </a:r>
            </a:p>
          </p:txBody>
        </p:sp>
      </p:grpSp>
      <p:grpSp>
        <p:nvGrpSpPr>
          <p:cNvPr id="136" name="Grup 135">
            <a:extLst>
              <a:ext uri="{FF2B5EF4-FFF2-40B4-BE49-F238E27FC236}">
                <a16:creationId xmlns:a16="http://schemas.microsoft.com/office/drawing/2014/main" id="{BFF89AA9-B449-4071-9959-F02558CC8E95}"/>
              </a:ext>
            </a:extLst>
          </p:cNvPr>
          <p:cNvGrpSpPr/>
          <p:nvPr/>
        </p:nvGrpSpPr>
        <p:grpSpPr>
          <a:xfrm>
            <a:off x="5797631" y="2647297"/>
            <a:ext cx="2171481" cy="269006"/>
            <a:chOff x="5910570" y="776330"/>
            <a:chExt cx="2171481" cy="269006"/>
          </a:xfrm>
        </p:grpSpPr>
        <p:sp>
          <p:nvSpPr>
            <p:cNvPr id="137" name="Dikdörtgen: Köşeleri Yuvarlatılmış 136">
              <a:extLst>
                <a:ext uri="{FF2B5EF4-FFF2-40B4-BE49-F238E27FC236}">
                  <a16:creationId xmlns:a16="http://schemas.microsoft.com/office/drawing/2014/main" id="{437E2B11-B03C-48C3-8214-EB4184F7C9E8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8" name="Metin kutusu 137">
              <a:extLst>
                <a:ext uri="{FF2B5EF4-FFF2-40B4-BE49-F238E27FC236}">
                  <a16:creationId xmlns:a16="http://schemas.microsoft.com/office/drawing/2014/main" id="{D4C4B0D7-0B94-4AE0-B724-B7CBF50A2EB2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dizi[0][2][1]</a:t>
              </a:r>
            </a:p>
          </p:txBody>
        </p:sp>
        <p:sp>
          <p:nvSpPr>
            <p:cNvPr id="139" name="Metin kutusu 138">
              <a:extLst>
                <a:ext uri="{FF2B5EF4-FFF2-40B4-BE49-F238E27FC236}">
                  <a16:creationId xmlns:a16="http://schemas.microsoft.com/office/drawing/2014/main" id="{73B423B0-B186-4D88-82A5-E8C9D982136D}"/>
                </a:ext>
              </a:extLst>
            </p:cNvPr>
            <p:cNvSpPr txBox="1"/>
            <p:nvPr/>
          </p:nvSpPr>
          <p:spPr>
            <a:xfrm>
              <a:off x="5910570" y="776330"/>
              <a:ext cx="6639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65FDF8</a:t>
              </a:r>
            </a:p>
          </p:txBody>
        </p:sp>
      </p:grpSp>
      <p:grpSp>
        <p:nvGrpSpPr>
          <p:cNvPr id="144" name="Grup 143">
            <a:extLst>
              <a:ext uri="{FF2B5EF4-FFF2-40B4-BE49-F238E27FC236}">
                <a16:creationId xmlns:a16="http://schemas.microsoft.com/office/drawing/2014/main" id="{6E330633-4491-42D7-8D20-E20D9D21775D}"/>
              </a:ext>
            </a:extLst>
          </p:cNvPr>
          <p:cNvGrpSpPr/>
          <p:nvPr/>
        </p:nvGrpSpPr>
        <p:grpSpPr>
          <a:xfrm>
            <a:off x="5797631" y="2916303"/>
            <a:ext cx="2171481" cy="269006"/>
            <a:chOff x="5910570" y="776330"/>
            <a:chExt cx="2171481" cy="269006"/>
          </a:xfrm>
        </p:grpSpPr>
        <p:sp>
          <p:nvSpPr>
            <p:cNvPr id="145" name="Dikdörtgen: Köşeleri Yuvarlatılmış 144">
              <a:extLst>
                <a:ext uri="{FF2B5EF4-FFF2-40B4-BE49-F238E27FC236}">
                  <a16:creationId xmlns:a16="http://schemas.microsoft.com/office/drawing/2014/main" id="{77F7361F-D0CA-4E35-9899-5FB03F3FDB9A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6" name="Metin kutusu 145">
              <a:extLst>
                <a:ext uri="{FF2B5EF4-FFF2-40B4-BE49-F238E27FC236}">
                  <a16:creationId xmlns:a16="http://schemas.microsoft.com/office/drawing/2014/main" id="{2E9A148B-8CB3-414E-9254-9D366A9DA1C4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dizi[0][2][2]</a:t>
              </a:r>
            </a:p>
          </p:txBody>
        </p:sp>
        <p:sp>
          <p:nvSpPr>
            <p:cNvPr id="147" name="Metin kutusu 146">
              <a:extLst>
                <a:ext uri="{FF2B5EF4-FFF2-40B4-BE49-F238E27FC236}">
                  <a16:creationId xmlns:a16="http://schemas.microsoft.com/office/drawing/2014/main" id="{60980961-5835-42D8-B3AF-41072D5148B7}"/>
                </a:ext>
              </a:extLst>
            </p:cNvPr>
            <p:cNvSpPr txBox="1"/>
            <p:nvPr/>
          </p:nvSpPr>
          <p:spPr>
            <a:xfrm>
              <a:off x="5910570" y="776330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65FDFC</a:t>
              </a:r>
            </a:p>
          </p:txBody>
        </p:sp>
      </p:grpSp>
      <p:grpSp>
        <p:nvGrpSpPr>
          <p:cNvPr id="148" name="Grup 147">
            <a:extLst>
              <a:ext uri="{FF2B5EF4-FFF2-40B4-BE49-F238E27FC236}">
                <a16:creationId xmlns:a16="http://schemas.microsoft.com/office/drawing/2014/main" id="{121BED33-84EF-4627-ABE5-732263BB1C48}"/>
              </a:ext>
            </a:extLst>
          </p:cNvPr>
          <p:cNvGrpSpPr/>
          <p:nvPr/>
        </p:nvGrpSpPr>
        <p:grpSpPr>
          <a:xfrm>
            <a:off x="5797631" y="3182379"/>
            <a:ext cx="2171481" cy="269006"/>
            <a:chOff x="5910570" y="776330"/>
            <a:chExt cx="2171481" cy="269006"/>
          </a:xfrm>
        </p:grpSpPr>
        <p:sp>
          <p:nvSpPr>
            <p:cNvPr id="149" name="Dikdörtgen: Köşeleri Yuvarlatılmış 148">
              <a:extLst>
                <a:ext uri="{FF2B5EF4-FFF2-40B4-BE49-F238E27FC236}">
                  <a16:creationId xmlns:a16="http://schemas.microsoft.com/office/drawing/2014/main" id="{F180038E-0B5F-4BF3-B2B2-C572E99BDA11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50" name="Metin kutusu 149">
              <a:extLst>
                <a:ext uri="{FF2B5EF4-FFF2-40B4-BE49-F238E27FC236}">
                  <a16:creationId xmlns:a16="http://schemas.microsoft.com/office/drawing/2014/main" id="{CD43158F-8313-4ADE-8893-C96A5B0451D2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dizi[1][0][0]</a:t>
              </a:r>
            </a:p>
          </p:txBody>
        </p:sp>
        <p:sp>
          <p:nvSpPr>
            <p:cNvPr id="151" name="Metin kutusu 150">
              <a:extLst>
                <a:ext uri="{FF2B5EF4-FFF2-40B4-BE49-F238E27FC236}">
                  <a16:creationId xmlns:a16="http://schemas.microsoft.com/office/drawing/2014/main" id="{8A68CE16-42F5-4774-B140-F4721E822D22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65FE00</a:t>
              </a:r>
            </a:p>
          </p:txBody>
        </p:sp>
      </p:grpSp>
      <p:grpSp>
        <p:nvGrpSpPr>
          <p:cNvPr id="152" name="Grup 151">
            <a:extLst>
              <a:ext uri="{FF2B5EF4-FFF2-40B4-BE49-F238E27FC236}">
                <a16:creationId xmlns:a16="http://schemas.microsoft.com/office/drawing/2014/main" id="{5F09F0C9-9D25-45E9-8793-AB69272D15D8}"/>
              </a:ext>
            </a:extLst>
          </p:cNvPr>
          <p:cNvGrpSpPr/>
          <p:nvPr/>
        </p:nvGrpSpPr>
        <p:grpSpPr>
          <a:xfrm>
            <a:off x="5797631" y="3451385"/>
            <a:ext cx="2171481" cy="269006"/>
            <a:chOff x="5910570" y="776330"/>
            <a:chExt cx="2171481" cy="269006"/>
          </a:xfrm>
        </p:grpSpPr>
        <p:sp>
          <p:nvSpPr>
            <p:cNvPr id="153" name="Dikdörtgen: Köşeleri Yuvarlatılmış 152">
              <a:extLst>
                <a:ext uri="{FF2B5EF4-FFF2-40B4-BE49-F238E27FC236}">
                  <a16:creationId xmlns:a16="http://schemas.microsoft.com/office/drawing/2014/main" id="{883507C0-CE83-40E8-A852-9C87CA07A1F4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54" name="Metin kutusu 153">
              <a:extLst>
                <a:ext uri="{FF2B5EF4-FFF2-40B4-BE49-F238E27FC236}">
                  <a16:creationId xmlns:a16="http://schemas.microsoft.com/office/drawing/2014/main" id="{295F33D5-CD1B-4EC1-9A79-66118C2820A0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dizi[1][0][1]</a:t>
              </a:r>
            </a:p>
          </p:txBody>
        </p:sp>
        <p:sp>
          <p:nvSpPr>
            <p:cNvPr id="155" name="Metin kutusu 154">
              <a:extLst>
                <a:ext uri="{FF2B5EF4-FFF2-40B4-BE49-F238E27FC236}">
                  <a16:creationId xmlns:a16="http://schemas.microsoft.com/office/drawing/2014/main" id="{3721597C-2697-4DC6-92DE-C5D349F05158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65FE04</a:t>
              </a:r>
            </a:p>
          </p:txBody>
        </p:sp>
      </p:grpSp>
      <p:grpSp>
        <p:nvGrpSpPr>
          <p:cNvPr id="156" name="Grup 155">
            <a:extLst>
              <a:ext uri="{FF2B5EF4-FFF2-40B4-BE49-F238E27FC236}">
                <a16:creationId xmlns:a16="http://schemas.microsoft.com/office/drawing/2014/main" id="{50274C33-0BC7-43AC-984E-E4804A77A590}"/>
              </a:ext>
            </a:extLst>
          </p:cNvPr>
          <p:cNvGrpSpPr/>
          <p:nvPr/>
        </p:nvGrpSpPr>
        <p:grpSpPr>
          <a:xfrm>
            <a:off x="5797631" y="3720391"/>
            <a:ext cx="2171481" cy="269006"/>
            <a:chOff x="5910570" y="776330"/>
            <a:chExt cx="2171481" cy="269006"/>
          </a:xfrm>
        </p:grpSpPr>
        <p:sp>
          <p:nvSpPr>
            <p:cNvPr id="157" name="Dikdörtgen: Köşeleri Yuvarlatılmış 156">
              <a:extLst>
                <a:ext uri="{FF2B5EF4-FFF2-40B4-BE49-F238E27FC236}">
                  <a16:creationId xmlns:a16="http://schemas.microsoft.com/office/drawing/2014/main" id="{60921B80-6C81-4BFE-8CA0-16026D0C937C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58" name="Metin kutusu 157">
              <a:extLst>
                <a:ext uri="{FF2B5EF4-FFF2-40B4-BE49-F238E27FC236}">
                  <a16:creationId xmlns:a16="http://schemas.microsoft.com/office/drawing/2014/main" id="{A7B6F7E4-7238-4B91-8C65-4E39F877133A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dizi[1][0][2]</a:t>
              </a:r>
            </a:p>
          </p:txBody>
        </p:sp>
        <p:sp>
          <p:nvSpPr>
            <p:cNvPr id="159" name="Metin kutusu 158">
              <a:extLst>
                <a:ext uri="{FF2B5EF4-FFF2-40B4-BE49-F238E27FC236}">
                  <a16:creationId xmlns:a16="http://schemas.microsoft.com/office/drawing/2014/main" id="{A29E89ED-C81C-44A4-A3CF-0A0C1633D7B2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65FE08</a:t>
              </a:r>
            </a:p>
          </p:txBody>
        </p:sp>
      </p:grpSp>
      <p:grpSp>
        <p:nvGrpSpPr>
          <p:cNvPr id="160" name="Grup 159">
            <a:extLst>
              <a:ext uri="{FF2B5EF4-FFF2-40B4-BE49-F238E27FC236}">
                <a16:creationId xmlns:a16="http://schemas.microsoft.com/office/drawing/2014/main" id="{73D8CD85-8CD5-4F8B-BFFB-F83C88BF2039}"/>
              </a:ext>
            </a:extLst>
          </p:cNvPr>
          <p:cNvGrpSpPr/>
          <p:nvPr/>
        </p:nvGrpSpPr>
        <p:grpSpPr>
          <a:xfrm>
            <a:off x="5797631" y="3992114"/>
            <a:ext cx="2171481" cy="269006"/>
            <a:chOff x="5910570" y="776330"/>
            <a:chExt cx="2171481" cy="269006"/>
          </a:xfrm>
        </p:grpSpPr>
        <p:sp>
          <p:nvSpPr>
            <p:cNvPr id="161" name="Dikdörtgen: Köşeleri Yuvarlatılmış 160">
              <a:extLst>
                <a:ext uri="{FF2B5EF4-FFF2-40B4-BE49-F238E27FC236}">
                  <a16:creationId xmlns:a16="http://schemas.microsoft.com/office/drawing/2014/main" id="{845D9191-3E47-43B6-BE86-84E5147B7A10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62" name="Metin kutusu 161">
              <a:extLst>
                <a:ext uri="{FF2B5EF4-FFF2-40B4-BE49-F238E27FC236}">
                  <a16:creationId xmlns:a16="http://schemas.microsoft.com/office/drawing/2014/main" id="{8D5FF7E7-D94B-4013-B2E1-690DEDC87193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dizi[1][1][0]</a:t>
              </a:r>
            </a:p>
          </p:txBody>
        </p:sp>
        <p:sp>
          <p:nvSpPr>
            <p:cNvPr id="163" name="Metin kutusu 162">
              <a:extLst>
                <a:ext uri="{FF2B5EF4-FFF2-40B4-BE49-F238E27FC236}">
                  <a16:creationId xmlns:a16="http://schemas.microsoft.com/office/drawing/2014/main" id="{84FF3A59-3C58-4021-9EDD-6887C81AF4D3}"/>
                </a:ext>
              </a:extLst>
            </p:cNvPr>
            <p:cNvSpPr txBox="1"/>
            <p:nvPr/>
          </p:nvSpPr>
          <p:spPr>
            <a:xfrm>
              <a:off x="5910570" y="776330"/>
              <a:ext cx="6575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65FE0C</a:t>
              </a:r>
            </a:p>
          </p:txBody>
        </p:sp>
      </p:grpSp>
      <p:grpSp>
        <p:nvGrpSpPr>
          <p:cNvPr id="164" name="Grup 163">
            <a:extLst>
              <a:ext uri="{FF2B5EF4-FFF2-40B4-BE49-F238E27FC236}">
                <a16:creationId xmlns:a16="http://schemas.microsoft.com/office/drawing/2014/main" id="{DB2F1672-B7CB-4C1A-AE12-042637580374}"/>
              </a:ext>
            </a:extLst>
          </p:cNvPr>
          <p:cNvGrpSpPr/>
          <p:nvPr/>
        </p:nvGrpSpPr>
        <p:grpSpPr>
          <a:xfrm>
            <a:off x="5797631" y="4261120"/>
            <a:ext cx="2171481" cy="269006"/>
            <a:chOff x="5910570" y="776330"/>
            <a:chExt cx="2171481" cy="269006"/>
          </a:xfrm>
        </p:grpSpPr>
        <p:sp>
          <p:nvSpPr>
            <p:cNvPr id="165" name="Dikdörtgen: Köşeleri Yuvarlatılmış 164">
              <a:extLst>
                <a:ext uri="{FF2B5EF4-FFF2-40B4-BE49-F238E27FC236}">
                  <a16:creationId xmlns:a16="http://schemas.microsoft.com/office/drawing/2014/main" id="{461AF291-C6BC-4C91-BF3B-11679B4EA710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66" name="Metin kutusu 165">
              <a:extLst>
                <a:ext uri="{FF2B5EF4-FFF2-40B4-BE49-F238E27FC236}">
                  <a16:creationId xmlns:a16="http://schemas.microsoft.com/office/drawing/2014/main" id="{6AFE8D43-EDA5-4056-A7BE-8298ACDB45DA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dizi[1][1][1]</a:t>
              </a:r>
            </a:p>
          </p:txBody>
        </p:sp>
        <p:sp>
          <p:nvSpPr>
            <p:cNvPr id="167" name="Metin kutusu 166">
              <a:extLst>
                <a:ext uri="{FF2B5EF4-FFF2-40B4-BE49-F238E27FC236}">
                  <a16:creationId xmlns:a16="http://schemas.microsoft.com/office/drawing/2014/main" id="{334201E1-1FDE-46FB-9A04-90B607B3B7A7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65FE10</a:t>
              </a:r>
            </a:p>
          </p:txBody>
        </p:sp>
      </p:grpSp>
      <p:grpSp>
        <p:nvGrpSpPr>
          <p:cNvPr id="168" name="Grup 167">
            <a:extLst>
              <a:ext uri="{FF2B5EF4-FFF2-40B4-BE49-F238E27FC236}">
                <a16:creationId xmlns:a16="http://schemas.microsoft.com/office/drawing/2014/main" id="{1ED5198C-FFC3-431C-8BE5-685328367A70}"/>
              </a:ext>
            </a:extLst>
          </p:cNvPr>
          <p:cNvGrpSpPr/>
          <p:nvPr/>
        </p:nvGrpSpPr>
        <p:grpSpPr>
          <a:xfrm>
            <a:off x="5797631" y="4522730"/>
            <a:ext cx="2171481" cy="269006"/>
            <a:chOff x="5910570" y="776330"/>
            <a:chExt cx="2171481" cy="269006"/>
          </a:xfrm>
        </p:grpSpPr>
        <p:sp>
          <p:nvSpPr>
            <p:cNvPr id="169" name="Dikdörtgen: Köşeleri Yuvarlatılmış 168">
              <a:extLst>
                <a:ext uri="{FF2B5EF4-FFF2-40B4-BE49-F238E27FC236}">
                  <a16:creationId xmlns:a16="http://schemas.microsoft.com/office/drawing/2014/main" id="{638CF4DC-265D-4E80-A4BD-CC1695968F66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70" name="Metin kutusu 169">
              <a:extLst>
                <a:ext uri="{FF2B5EF4-FFF2-40B4-BE49-F238E27FC236}">
                  <a16:creationId xmlns:a16="http://schemas.microsoft.com/office/drawing/2014/main" id="{721B1016-7990-4118-86C8-1C72D7F9213E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dizi[1][1][2]</a:t>
              </a:r>
            </a:p>
          </p:txBody>
        </p:sp>
        <p:sp>
          <p:nvSpPr>
            <p:cNvPr id="171" name="Metin kutusu 170">
              <a:extLst>
                <a:ext uri="{FF2B5EF4-FFF2-40B4-BE49-F238E27FC236}">
                  <a16:creationId xmlns:a16="http://schemas.microsoft.com/office/drawing/2014/main" id="{F94B6E76-36A4-4FDB-8473-76FA35ED6496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65FE14</a:t>
              </a:r>
            </a:p>
          </p:txBody>
        </p:sp>
      </p:grpSp>
      <p:grpSp>
        <p:nvGrpSpPr>
          <p:cNvPr id="172" name="Grup 171">
            <a:extLst>
              <a:ext uri="{FF2B5EF4-FFF2-40B4-BE49-F238E27FC236}">
                <a16:creationId xmlns:a16="http://schemas.microsoft.com/office/drawing/2014/main" id="{A0FFAE9A-33F8-4C61-9AF6-F39E4E2752E4}"/>
              </a:ext>
            </a:extLst>
          </p:cNvPr>
          <p:cNvGrpSpPr/>
          <p:nvPr/>
        </p:nvGrpSpPr>
        <p:grpSpPr>
          <a:xfrm>
            <a:off x="5797631" y="4784340"/>
            <a:ext cx="2171481" cy="269006"/>
            <a:chOff x="5910570" y="776330"/>
            <a:chExt cx="2171481" cy="269006"/>
          </a:xfrm>
        </p:grpSpPr>
        <p:sp>
          <p:nvSpPr>
            <p:cNvPr id="173" name="Dikdörtgen: Köşeleri Yuvarlatılmış 172">
              <a:extLst>
                <a:ext uri="{FF2B5EF4-FFF2-40B4-BE49-F238E27FC236}">
                  <a16:creationId xmlns:a16="http://schemas.microsoft.com/office/drawing/2014/main" id="{F4F65600-DFC3-4B47-9F9F-BE407D8EE204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74" name="Metin kutusu 173">
              <a:extLst>
                <a:ext uri="{FF2B5EF4-FFF2-40B4-BE49-F238E27FC236}">
                  <a16:creationId xmlns:a16="http://schemas.microsoft.com/office/drawing/2014/main" id="{D2153860-D237-4EED-B1A5-4B2FC6C644A9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dizi[1][2][0]</a:t>
              </a:r>
            </a:p>
          </p:txBody>
        </p:sp>
        <p:sp>
          <p:nvSpPr>
            <p:cNvPr id="175" name="Metin kutusu 174">
              <a:extLst>
                <a:ext uri="{FF2B5EF4-FFF2-40B4-BE49-F238E27FC236}">
                  <a16:creationId xmlns:a16="http://schemas.microsoft.com/office/drawing/2014/main" id="{F4E22DCC-CD57-4FCF-9149-4E844DFA97CB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65FE18</a:t>
              </a:r>
            </a:p>
          </p:txBody>
        </p:sp>
      </p:grpSp>
      <p:grpSp>
        <p:nvGrpSpPr>
          <p:cNvPr id="176" name="Grup 175">
            <a:extLst>
              <a:ext uri="{FF2B5EF4-FFF2-40B4-BE49-F238E27FC236}">
                <a16:creationId xmlns:a16="http://schemas.microsoft.com/office/drawing/2014/main" id="{7AFFA705-B45C-40C7-9C80-60BD49C7B730}"/>
              </a:ext>
            </a:extLst>
          </p:cNvPr>
          <p:cNvGrpSpPr/>
          <p:nvPr/>
        </p:nvGrpSpPr>
        <p:grpSpPr>
          <a:xfrm>
            <a:off x="5797631" y="5053346"/>
            <a:ext cx="2171481" cy="269006"/>
            <a:chOff x="5910570" y="776330"/>
            <a:chExt cx="2171481" cy="269006"/>
          </a:xfrm>
        </p:grpSpPr>
        <p:sp>
          <p:nvSpPr>
            <p:cNvPr id="177" name="Dikdörtgen: Köşeleri Yuvarlatılmış 176">
              <a:extLst>
                <a:ext uri="{FF2B5EF4-FFF2-40B4-BE49-F238E27FC236}">
                  <a16:creationId xmlns:a16="http://schemas.microsoft.com/office/drawing/2014/main" id="{4082A5A9-330D-4B5A-862A-F021A785B8A5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78" name="Metin kutusu 177">
              <a:extLst>
                <a:ext uri="{FF2B5EF4-FFF2-40B4-BE49-F238E27FC236}">
                  <a16:creationId xmlns:a16="http://schemas.microsoft.com/office/drawing/2014/main" id="{2004F25A-83D4-448D-B07E-095D08D0B9F0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dizi[1][2][1]</a:t>
              </a:r>
            </a:p>
          </p:txBody>
        </p:sp>
        <p:sp>
          <p:nvSpPr>
            <p:cNvPr id="179" name="Metin kutusu 178">
              <a:extLst>
                <a:ext uri="{FF2B5EF4-FFF2-40B4-BE49-F238E27FC236}">
                  <a16:creationId xmlns:a16="http://schemas.microsoft.com/office/drawing/2014/main" id="{744797DB-DD35-4E82-B484-03FBC466DE89}"/>
                </a:ext>
              </a:extLst>
            </p:cNvPr>
            <p:cNvSpPr txBox="1"/>
            <p:nvPr/>
          </p:nvSpPr>
          <p:spPr>
            <a:xfrm>
              <a:off x="5910570" y="776330"/>
              <a:ext cx="6575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65FE1C</a:t>
              </a:r>
            </a:p>
          </p:txBody>
        </p:sp>
      </p:grpSp>
      <p:grpSp>
        <p:nvGrpSpPr>
          <p:cNvPr id="180" name="Grup 179">
            <a:extLst>
              <a:ext uri="{FF2B5EF4-FFF2-40B4-BE49-F238E27FC236}">
                <a16:creationId xmlns:a16="http://schemas.microsoft.com/office/drawing/2014/main" id="{4782B780-1ED1-418E-BFA7-1CBE02A31362}"/>
              </a:ext>
            </a:extLst>
          </p:cNvPr>
          <p:cNvGrpSpPr/>
          <p:nvPr/>
        </p:nvGrpSpPr>
        <p:grpSpPr>
          <a:xfrm>
            <a:off x="5797631" y="5322352"/>
            <a:ext cx="2171481" cy="269006"/>
            <a:chOff x="5910570" y="776330"/>
            <a:chExt cx="2171481" cy="269006"/>
          </a:xfrm>
        </p:grpSpPr>
        <p:sp>
          <p:nvSpPr>
            <p:cNvPr id="181" name="Dikdörtgen: Köşeleri Yuvarlatılmış 180">
              <a:extLst>
                <a:ext uri="{FF2B5EF4-FFF2-40B4-BE49-F238E27FC236}">
                  <a16:creationId xmlns:a16="http://schemas.microsoft.com/office/drawing/2014/main" id="{8D65A76C-EA06-4BFE-9339-D6449E36F95B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82" name="Metin kutusu 181">
              <a:extLst>
                <a:ext uri="{FF2B5EF4-FFF2-40B4-BE49-F238E27FC236}">
                  <a16:creationId xmlns:a16="http://schemas.microsoft.com/office/drawing/2014/main" id="{A586B580-133B-4638-AB27-3F986695FFBC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dizi[1][2][2]</a:t>
              </a:r>
            </a:p>
          </p:txBody>
        </p:sp>
        <p:sp>
          <p:nvSpPr>
            <p:cNvPr id="183" name="Metin kutusu 182">
              <a:extLst>
                <a:ext uri="{FF2B5EF4-FFF2-40B4-BE49-F238E27FC236}">
                  <a16:creationId xmlns:a16="http://schemas.microsoft.com/office/drawing/2014/main" id="{AD0FC36A-335F-42BA-81BC-2B582C9C951A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65FE20</a:t>
              </a:r>
            </a:p>
          </p:txBody>
        </p:sp>
      </p:grpSp>
      <p:grpSp>
        <p:nvGrpSpPr>
          <p:cNvPr id="184" name="Grup 183">
            <a:extLst>
              <a:ext uri="{FF2B5EF4-FFF2-40B4-BE49-F238E27FC236}">
                <a16:creationId xmlns:a16="http://schemas.microsoft.com/office/drawing/2014/main" id="{867D932E-0F48-407F-8AC2-6F6E094AA23B}"/>
              </a:ext>
            </a:extLst>
          </p:cNvPr>
          <p:cNvGrpSpPr/>
          <p:nvPr/>
        </p:nvGrpSpPr>
        <p:grpSpPr>
          <a:xfrm>
            <a:off x="5797631" y="5591358"/>
            <a:ext cx="2171481" cy="269006"/>
            <a:chOff x="5910570" y="776330"/>
            <a:chExt cx="2171481" cy="269006"/>
          </a:xfrm>
        </p:grpSpPr>
        <p:sp>
          <p:nvSpPr>
            <p:cNvPr id="185" name="Dikdörtgen: Köşeleri Yuvarlatılmış 184">
              <a:extLst>
                <a:ext uri="{FF2B5EF4-FFF2-40B4-BE49-F238E27FC236}">
                  <a16:creationId xmlns:a16="http://schemas.microsoft.com/office/drawing/2014/main" id="{A606DE52-C9CC-4653-9D60-C27136255199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86" name="Metin kutusu 185">
              <a:extLst>
                <a:ext uri="{FF2B5EF4-FFF2-40B4-BE49-F238E27FC236}">
                  <a16:creationId xmlns:a16="http://schemas.microsoft.com/office/drawing/2014/main" id="{6B08E7B4-D640-4EA2-970D-98815BA6F248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dizi[2][0][0]</a:t>
              </a:r>
            </a:p>
          </p:txBody>
        </p:sp>
        <p:sp>
          <p:nvSpPr>
            <p:cNvPr id="187" name="Metin kutusu 186">
              <a:extLst>
                <a:ext uri="{FF2B5EF4-FFF2-40B4-BE49-F238E27FC236}">
                  <a16:creationId xmlns:a16="http://schemas.microsoft.com/office/drawing/2014/main" id="{E0CDC3CD-0110-4111-8F69-7B0CAFA43BE2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65FE24</a:t>
              </a:r>
            </a:p>
          </p:txBody>
        </p:sp>
      </p:grpSp>
      <p:grpSp>
        <p:nvGrpSpPr>
          <p:cNvPr id="188" name="Grup 187">
            <a:extLst>
              <a:ext uri="{FF2B5EF4-FFF2-40B4-BE49-F238E27FC236}">
                <a16:creationId xmlns:a16="http://schemas.microsoft.com/office/drawing/2014/main" id="{383AA3DE-E317-4755-9A17-3FDBF8AAD45C}"/>
              </a:ext>
            </a:extLst>
          </p:cNvPr>
          <p:cNvGrpSpPr/>
          <p:nvPr/>
        </p:nvGrpSpPr>
        <p:grpSpPr>
          <a:xfrm>
            <a:off x="5797631" y="5860364"/>
            <a:ext cx="2171481" cy="269006"/>
            <a:chOff x="5910570" y="776330"/>
            <a:chExt cx="2171481" cy="269006"/>
          </a:xfrm>
        </p:grpSpPr>
        <p:sp>
          <p:nvSpPr>
            <p:cNvPr id="189" name="Dikdörtgen: Köşeleri Yuvarlatılmış 188">
              <a:extLst>
                <a:ext uri="{FF2B5EF4-FFF2-40B4-BE49-F238E27FC236}">
                  <a16:creationId xmlns:a16="http://schemas.microsoft.com/office/drawing/2014/main" id="{53D44344-37D3-422C-8F8E-5BA525171E0C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90" name="Metin kutusu 189">
              <a:extLst>
                <a:ext uri="{FF2B5EF4-FFF2-40B4-BE49-F238E27FC236}">
                  <a16:creationId xmlns:a16="http://schemas.microsoft.com/office/drawing/2014/main" id="{0B8B9D22-E875-4C31-8193-81FA6CA6C465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dizi[2][0][1]</a:t>
              </a:r>
            </a:p>
          </p:txBody>
        </p:sp>
        <p:sp>
          <p:nvSpPr>
            <p:cNvPr id="191" name="Metin kutusu 190">
              <a:extLst>
                <a:ext uri="{FF2B5EF4-FFF2-40B4-BE49-F238E27FC236}">
                  <a16:creationId xmlns:a16="http://schemas.microsoft.com/office/drawing/2014/main" id="{E11D76E6-906D-4EE9-9FD1-0243D1FA4433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65FE28</a:t>
              </a:r>
            </a:p>
          </p:txBody>
        </p:sp>
      </p:grpSp>
      <p:grpSp>
        <p:nvGrpSpPr>
          <p:cNvPr id="192" name="Grup 191">
            <a:extLst>
              <a:ext uri="{FF2B5EF4-FFF2-40B4-BE49-F238E27FC236}">
                <a16:creationId xmlns:a16="http://schemas.microsoft.com/office/drawing/2014/main" id="{D81BF60A-5199-4564-BE16-830580DE72AC}"/>
              </a:ext>
            </a:extLst>
          </p:cNvPr>
          <p:cNvGrpSpPr/>
          <p:nvPr/>
        </p:nvGrpSpPr>
        <p:grpSpPr>
          <a:xfrm>
            <a:off x="5797631" y="6129370"/>
            <a:ext cx="2171481" cy="269006"/>
            <a:chOff x="5910570" y="776330"/>
            <a:chExt cx="2171481" cy="269006"/>
          </a:xfrm>
        </p:grpSpPr>
        <p:sp>
          <p:nvSpPr>
            <p:cNvPr id="193" name="Dikdörtgen: Köşeleri Yuvarlatılmış 192">
              <a:extLst>
                <a:ext uri="{FF2B5EF4-FFF2-40B4-BE49-F238E27FC236}">
                  <a16:creationId xmlns:a16="http://schemas.microsoft.com/office/drawing/2014/main" id="{40499A05-27FC-4FE8-95D0-C749C8C4ADBE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94" name="Metin kutusu 193">
              <a:extLst>
                <a:ext uri="{FF2B5EF4-FFF2-40B4-BE49-F238E27FC236}">
                  <a16:creationId xmlns:a16="http://schemas.microsoft.com/office/drawing/2014/main" id="{1B3779DA-E5D9-4DB6-B5D2-F44354D98A29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dizi[2][0][2]</a:t>
              </a:r>
            </a:p>
          </p:txBody>
        </p:sp>
        <p:sp>
          <p:nvSpPr>
            <p:cNvPr id="195" name="Metin kutusu 194">
              <a:extLst>
                <a:ext uri="{FF2B5EF4-FFF2-40B4-BE49-F238E27FC236}">
                  <a16:creationId xmlns:a16="http://schemas.microsoft.com/office/drawing/2014/main" id="{307CE56C-871B-44E3-900F-C390B4FD9256}"/>
                </a:ext>
              </a:extLst>
            </p:cNvPr>
            <p:cNvSpPr txBox="1"/>
            <p:nvPr/>
          </p:nvSpPr>
          <p:spPr>
            <a:xfrm>
              <a:off x="5910570" y="776330"/>
              <a:ext cx="6575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65FE2C</a:t>
              </a:r>
            </a:p>
          </p:txBody>
        </p:sp>
      </p:grpSp>
      <p:grpSp>
        <p:nvGrpSpPr>
          <p:cNvPr id="196" name="Grup 195">
            <a:extLst>
              <a:ext uri="{FF2B5EF4-FFF2-40B4-BE49-F238E27FC236}">
                <a16:creationId xmlns:a16="http://schemas.microsoft.com/office/drawing/2014/main" id="{BE930326-CBDE-46B4-BA5E-A715DE69772C}"/>
              </a:ext>
            </a:extLst>
          </p:cNvPr>
          <p:cNvGrpSpPr/>
          <p:nvPr/>
        </p:nvGrpSpPr>
        <p:grpSpPr>
          <a:xfrm>
            <a:off x="5797631" y="6396247"/>
            <a:ext cx="1523868" cy="269006"/>
            <a:chOff x="5910570" y="776330"/>
            <a:chExt cx="1523868" cy="269006"/>
          </a:xfrm>
        </p:grpSpPr>
        <p:sp>
          <p:nvSpPr>
            <p:cNvPr id="197" name="Dikdörtgen: Köşeleri Yuvarlatılmış 196">
              <a:extLst>
                <a:ext uri="{FF2B5EF4-FFF2-40B4-BE49-F238E27FC236}">
                  <a16:creationId xmlns:a16="http://schemas.microsoft.com/office/drawing/2014/main" id="{B1307867-4F10-431D-9A5D-0D4ADF0B44AD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8" name="Metin kutusu 197">
              <a:extLst>
                <a:ext uri="{FF2B5EF4-FFF2-40B4-BE49-F238E27FC236}">
                  <a16:creationId xmlns:a16="http://schemas.microsoft.com/office/drawing/2014/main" id="{80C4A395-C8EC-442A-ACD0-D11FB87F1699}"/>
                </a:ext>
              </a:extLst>
            </p:cNvPr>
            <p:cNvSpPr txBox="1"/>
            <p:nvPr/>
          </p:nvSpPr>
          <p:spPr>
            <a:xfrm>
              <a:off x="7143974" y="783726"/>
              <a:ext cx="2904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…</a:t>
              </a:r>
            </a:p>
          </p:txBody>
        </p:sp>
        <p:sp>
          <p:nvSpPr>
            <p:cNvPr id="199" name="Metin kutusu 198">
              <a:extLst>
                <a:ext uri="{FF2B5EF4-FFF2-40B4-BE49-F238E27FC236}">
                  <a16:creationId xmlns:a16="http://schemas.microsoft.com/office/drawing/2014/main" id="{BFEF8B6E-AB28-4102-9C61-6966CE8A0C93}"/>
                </a:ext>
              </a:extLst>
            </p:cNvPr>
            <p:cNvSpPr txBox="1"/>
            <p:nvPr/>
          </p:nvSpPr>
          <p:spPr>
            <a:xfrm>
              <a:off x="5910570" y="776330"/>
              <a:ext cx="2904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…</a:t>
              </a: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3A82DFD9-FF9B-4874-A5DF-347BB9BE451D}"/>
              </a:ext>
            </a:extLst>
          </p:cNvPr>
          <p:cNvGrpSpPr/>
          <p:nvPr/>
        </p:nvGrpSpPr>
        <p:grpSpPr>
          <a:xfrm>
            <a:off x="1596479" y="4092315"/>
            <a:ext cx="1506319" cy="381965"/>
            <a:chOff x="1170606" y="4427844"/>
            <a:chExt cx="1506319" cy="381965"/>
          </a:xfrm>
          <a:solidFill>
            <a:srgbClr val="FFFF00"/>
          </a:solidFill>
        </p:grpSpPr>
        <p:sp>
          <p:nvSpPr>
            <p:cNvPr id="201" name="Dikdörtgen: Köşeleri Yuvarlatılmış 200">
              <a:extLst>
                <a:ext uri="{FF2B5EF4-FFF2-40B4-BE49-F238E27FC236}">
                  <a16:creationId xmlns:a16="http://schemas.microsoft.com/office/drawing/2014/main" id="{A0674893-B8BF-4F38-B0EC-A6316FE210E9}"/>
                </a:ext>
              </a:extLst>
            </p:cNvPr>
            <p:cNvSpPr/>
            <p:nvPr/>
          </p:nvSpPr>
          <p:spPr>
            <a:xfrm>
              <a:off x="1170606" y="4427844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2" name="Dikdörtgen: Köşeleri Yuvarlatılmış 201">
              <a:extLst>
                <a:ext uri="{FF2B5EF4-FFF2-40B4-BE49-F238E27FC236}">
                  <a16:creationId xmlns:a16="http://schemas.microsoft.com/office/drawing/2014/main" id="{A95919F4-9CFC-4ACA-A008-34794E93D0C1}"/>
                </a:ext>
              </a:extLst>
            </p:cNvPr>
            <p:cNvSpPr/>
            <p:nvPr/>
          </p:nvSpPr>
          <p:spPr>
            <a:xfrm>
              <a:off x="1682707" y="4427844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3" name="Dikdörtgen: Köşeleri Yuvarlatılmış 202">
              <a:extLst>
                <a:ext uri="{FF2B5EF4-FFF2-40B4-BE49-F238E27FC236}">
                  <a16:creationId xmlns:a16="http://schemas.microsoft.com/office/drawing/2014/main" id="{BE73553E-AC59-46D7-8A4C-931CDFB04362}"/>
                </a:ext>
              </a:extLst>
            </p:cNvPr>
            <p:cNvSpPr/>
            <p:nvPr/>
          </p:nvSpPr>
          <p:spPr>
            <a:xfrm>
              <a:off x="2179213" y="4427844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32" name="Grup 31">
            <a:extLst>
              <a:ext uri="{FF2B5EF4-FFF2-40B4-BE49-F238E27FC236}">
                <a16:creationId xmlns:a16="http://schemas.microsoft.com/office/drawing/2014/main" id="{02E9861A-EE53-43B9-83C3-4D9EA2090EF7}"/>
              </a:ext>
            </a:extLst>
          </p:cNvPr>
          <p:cNvGrpSpPr/>
          <p:nvPr/>
        </p:nvGrpSpPr>
        <p:grpSpPr>
          <a:xfrm>
            <a:off x="1600665" y="4472286"/>
            <a:ext cx="1506319" cy="381965"/>
            <a:chOff x="1179686" y="5209736"/>
            <a:chExt cx="1506319" cy="381965"/>
          </a:xfrm>
          <a:solidFill>
            <a:srgbClr val="FFFF00"/>
          </a:solidFill>
        </p:grpSpPr>
        <p:sp>
          <p:nvSpPr>
            <p:cNvPr id="204" name="Dikdörtgen: Köşeleri Yuvarlatılmış 203">
              <a:extLst>
                <a:ext uri="{FF2B5EF4-FFF2-40B4-BE49-F238E27FC236}">
                  <a16:creationId xmlns:a16="http://schemas.microsoft.com/office/drawing/2014/main" id="{9E890874-4AFC-483F-8C56-15CECB3EDA5B}"/>
                </a:ext>
              </a:extLst>
            </p:cNvPr>
            <p:cNvSpPr/>
            <p:nvPr/>
          </p:nvSpPr>
          <p:spPr>
            <a:xfrm>
              <a:off x="1179686" y="5209736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5" name="Dikdörtgen: Köşeleri Yuvarlatılmış 204">
              <a:extLst>
                <a:ext uri="{FF2B5EF4-FFF2-40B4-BE49-F238E27FC236}">
                  <a16:creationId xmlns:a16="http://schemas.microsoft.com/office/drawing/2014/main" id="{956B1FC9-B87D-4873-9F1F-B38AE77BC532}"/>
                </a:ext>
              </a:extLst>
            </p:cNvPr>
            <p:cNvSpPr/>
            <p:nvPr/>
          </p:nvSpPr>
          <p:spPr>
            <a:xfrm>
              <a:off x="1691787" y="5209736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6" name="Dikdörtgen: Köşeleri Yuvarlatılmış 205">
              <a:extLst>
                <a:ext uri="{FF2B5EF4-FFF2-40B4-BE49-F238E27FC236}">
                  <a16:creationId xmlns:a16="http://schemas.microsoft.com/office/drawing/2014/main" id="{D761F489-7FD7-46DD-9CCD-FAC559273CAE}"/>
                </a:ext>
              </a:extLst>
            </p:cNvPr>
            <p:cNvSpPr/>
            <p:nvPr/>
          </p:nvSpPr>
          <p:spPr>
            <a:xfrm>
              <a:off x="2188293" y="5209736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33" name="Grup 32">
            <a:extLst>
              <a:ext uri="{FF2B5EF4-FFF2-40B4-BE49-F238E27FC236}">
                <a16:creationId xmlns:a16="http://schemas.microsoft.com/office/drawing/2014/main" id="{42B3553E-E21C-442E-A41E-18905E9F6BA4}"/>
              </a:ext>
            </a:extLst>
          </p:cNvPr>
          <p:cNvGrpSpPr/>
          <p:nvPr/>
        </p:nvGrpSpPr>
        <p:grpSpPr>
          <a:xfrm>
            <a:off x="1603558" y="4853446"/>
            <a:ext cx="1493967" cy="385007"/>
            <a:chOff x="1181622" y="5867760"/>
            <a:chExt cx="1493967" cy="385007"/>
          </a:xfrm>
          <a:solidFill>
            <a:srgbClr val="FFFF00"/>
          </a:solidFill>
        </p:grpSpPr>
        <p:sp>
          <p:nvSpPr>
            <p:cNvPr id="207" name="Dikdörtgen: Köşeleri Yuvarlatılmış 206">
              <a:extLst>
                <a:ext uri="{FF2B5EF4-FFF2-40B4-BE49-F238E27FC236}">
                  <a16:creationId xmlns:a16="http://schemas.microsoft.com/office/drawing/2014/main" id="{CA0BCC41-4313-4A3D-8A2A-4F6CE9DDC9B1}"/>
                </a:ext>
              </a:extLst>
            </p:cNvPr>
            <p:cNvSpPr/>
            <p:nvPr/>
          </p:nvSpPr>
          <p:spPr>
            <a:xfrm>
              <a:off x="1181622" y="5867760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8" name="Dikdörtgen: Köşeleri Yuvarlatılmış 207">
              <a:extLst>
                <a:ext uri="{FF2B5EF4-FFF2-40B4-BE49-F238E27FC236}">
                  <a16:creationId xmlns:a16="http://schemas.microsoft.com/office/drawing/2014/main" id="{4DF8A9BE-35C1-4694-AF1F-98B1247BEA17}"/>
                </a:ext>
              </a:extLst>
            </p:cNvPr>
            <p:cNvSpPr/>
            <p:nvPr/>
          </p:nvSpPr>
          <p:spPr>
            <a:xfrm>
              <a:off x="1681371" y="5870802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Dikdörtgen: Köşeleri Yuvarlatılmış 208">
              <a:extLst>
                <a:ext uri="{FF2B5EF4-FFF2-40B4-BE49-F238E27FC236}">
                  <a16:creationId xmlns:a16="http://schemas.microsoft.com/office/drawing/2014/main" id="{1CA9F7E3-4D0D-4598-A32E-E1321FCFAD2A}"/>
                </a:ext>
              </a:extLst>
            </p:cNvPr>
            <p:cNvSpPr/>
            <p:nvPr/>
          </p:nvSpPr>
          <p:spPr>
            <a:xfrm>
              <a:off x="2177877" y="5870802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34" name="Grup 33">
            <a:extLst>
              <a:ext uri="{FF2B5EF4-FFF2-40B4-BE49-F238E27FC236}">
                <a16:creationId xmlns:a16="http://schemas.microsoft.com/office/drawing/2014/main" id="{DBB811CC-9116-4EC1-A74F-6CAC57045E15}"/>
              </a:ext>
            </a:extLst>
          </p:cNvPr>
          <p:cNvGrpSpPr/>
          <p:nvPr/>
        </p:nvGrpSpPr>
        <p:grpSpPr>
          <a:xfrm>
            <a:off x="2090247" y="3707724"/>
            <a:ext cx="1493967" cy="388448"/>
            <a:chOff x="1825236" y="4702518"/>
            <a:chExt cx="1493967" cy="388448"/>
          </a:xfrm>
          <a:solidFill>
            <a:srgbClr val="FFFF99"/>
          </a:solidFill>
        </p:grpSpPr>
        <p:sp>
          <p:nvSpPr>
            <p:cNvPr id="210" name="Dikdörtgen: Köşeleri Yuvarlatılmış 209">
              <a:extLst>
                <a:ext uri="{FF2B5EF4-FFF2-40B4-BE49-F238E27FC236}">
                  <a16:creationId xmlns:a16="http://schemas.microsoft.com/office/drawing/2014/main" id="{F4DDA89E-E947-44C5-89F8-FF16D0A0EAA8}"/>
                </a:ext>
              </a:extLst>
            </p:cNvPr>
            <p:cNvSpPr/>
            <p:nvPr/>
          </p:nvSpPr>
          <p:spPr>
            <a:xfrm>
              <a:off x="1825236" y="4709001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11" name="Dikdörtgen: Köşeleri Yuvarlatılmış 210">
              <a:extLst>
                <a:ext uri="{FF2B5EF4-FFF2-40B4-BE49-F238E27FC236}">
                  <a16:creationId xmlns:a16="http://schemas.microsoft.com/office/drawing/2014/main" id="{467E893F-AF50-49DE-BBFC-5D2F3E316F4E}"/>
                </a:ext>
              </a:extLst>
            </p:cNvPr>
            <p:cNvSpPr/>
            <p:nvPr/>
          </p:nvSpPr>
          <p:spPr>
            <a:xfrm>
              <a:off x="2324985" y="4702518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12" name="Dikdörtgen: Köşeleri Yuvarlatılmış 211">
              <a:extLst>
                <a:ext uri="{FF2B5EF4-FFF2-40B4-BE49-F238E27FC236}">
                  <a16:creationId xmlns:a16="http://schemas.microsoft.com/office/drawing/2014/main" id="{51B0C037-B083-4D3A-B8EC-690F9B633A2B}"/>
                </a:ext>
              </a:extLst>
            </p:cNvPr>
            <p:cNvSpPr/>
            <p:nvPr/>
          </p:nvSpPr>
          <p:spPr>
            <a:xfrm>
              <a:off x="2821491" y="4702518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sp>
        <p:nvSpPr>
          <p:cNvPr id="215" name="Dikdörtgen: Köşeleri Yuvarlatılmış 214">
            <a:extLst>
              <a:ext uri="{FF2B5EF4-FFF2-40B4-BE49-F238E27FC236}">
                <a16:creationId xmlns:a16="http://schemas.microsoft.com/office/drawing/2014/main" id="{CA9B1E3F-3B2C-4325-9F34-189BD868AD47}"/>
              </a:ext>
            </a:extLst>
          </p:cNvPr>
          <p:cNvSpPr/>
          <p:nvPr/>
        </p:nvSpPr>
        <p:spPr>
          <a:xfrm>
            <a:off x="3093717" y="4089113"/>
            <a:ext cx="497712" cy="381965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16" name="Dikdörtgen: Köşeleri Yuvarlatılmış 215">
            <a:extLst>
              <a:ext uri="{FF2B5EF4-FFF2-40B4-BE49-F238E27FC236}">
                <a16:creationId xmlns:a16="http://schemas.microsoft.com/office/drawing/2014/main" id="{D0DEB23F-88D0-440D-A6CC-9F6C1B7127A9}"/>
              </a:ext>
            </a:extLst>
          </p:cNvPr>
          <p:cNvSpPr/>
          <p:nvPr/>
        </p:nvSpPr>
        <p:spPr>
          <a:xfrm>
            <a:off x="3107066" y="4471022"/>
            <a:ext cx="497712" cy="381965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19</a:t>
            </a:r>
          </a:p>
        </p:txBody>
      </p:sp>
      <p:grpSp>
        <p:nvGrpSpPr>
          <p:cNvPr id="217" name="Grup 216">
            <a:extLst>
              <a:ext uri="{FF2B5EF4-FFF2-40B4-BE49-F238E27FC236}">
                <a16:creationId xmlns:a16="http://schemas.microsoft.com/office/drawing/2014/main" id="{5AD61A57-85F6-4F52-B612-03738C3DD39B}"/>
              </a:ext>
            </a:extLst>
          </p:cNvPr>
          <p:cNvGrpSpPr/>
          <p:nvPr/>
        </p:nvGrpSpPr>
        <p:grpSpPr>
          <a:xfrm>
            <a:off x="2583515" y="3322417"/>
            <a:ext cx="1493967" cy="388448"/>
            <a:chOff x="1825236" y="4702518"/>
            <a:chExt cx="1493967" cy="388448"/>
          </a:xfrm>
          <a:solidFill>
            <a:srgbClr val="FFFFCC"/>
          </a:solidFill>
        </p:grpSpPr>
        <p:sp>
          <p:nvSpPr>
            <p:cNvPr id="218" name="Dikdörtgen: Köşeleri Yuvarlatılmış 217">
              <a:extLst>
                <a:ext uri="{FF2B5EF4-FFF2-40B4-BE49-F238E27FC236}">
                  <a16:creationId xmlns:a16="http://schemas.microsoft.com/office/drawing/2014/main" id="{5D3A57DC-7871-4C04-BB1B-F87F5D0D0A78}"/>
                </a:ext>
              </a:extLst>
            </p:cNvPr>
            <p:cNvSpPr/>
            <p:nvPr/>
          </p:nvSpPr>
          <p:spPr>
            <a:xfrm>
              <a:off x="1825236" y="4709001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19" name="Dikdörtgen: Köşeleri Yuvarlatılmış 218">
              <a:extLst>
                <a:ext uri="{FF2B5EF4-FFF2-40B4-BE49-F238E27FC236}">
                  <a16:creationId xmlns:a16="http://schemas.microsoft.com/office/drawing/2014/main" id="{D9949EEC-0B00-4EB2-9F43-4E3423A2989E}"/>
                </a:ext>
              </a:extLst>
            </p:cNvPr>
            <p:cNvSpPr/>
            <p:nvPr/>
          </p:nvSpPr>
          <p:spPr>
            <a:xfrm>
              <a:off x="2324985" y="4702518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20" name="Dikdörtgen: Köşeleri Yuvarlatılmış 219">
              <a:extLst>
                <a:ext uri="{FF2B5EF4-FFF2-40B4-BE49-F238E27FC236}">
                  <a16:creationId xmlns:a16="http://schemas.microsoft.com/office/drawing/2014/main" id="{0BA5371B-F853-4CDB-BB34-1D891D2E445B}"/>
                </a:ext>
              </a:extLst>
            </p:cNvPr>
            <p:cNvSpPr/>
            <p:nvPr/>
          </p:nvSpPr>
          <p:spPr>
            <a:xfrm>
              <a:off x="2821491" y="4702518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221" name="Dikdörtgen: Köşeleri Yuvarlatılmış 220">
            <a:extLst>
              <a:ext uri="{FF2B5EF4-FFF2-40B4-BE49-F238E27FC236}">
                <a16:creationId xmlns:a16="http://schemas.microsoft.com/office/drawing/2014/main" id="{81AAF5B5-8E13-48A6-995E-FF52C608776F}"/>
              </a:ext>
            </a:extLst>
          </p:cNvPr>
          <p:cNvSpPr/>
          <p:nvPr/>
        </p:nvSpPr>
        <p:spPr>
          <a:xfrm>
            <a:off x="3594169" y="3710594"/>
            <a:ext cx="497712" cy="38196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222" name="Dikdörtgen: Köşeleri Yuvarlatılmış 221">
            <a:extLst>
              <a:ext uri="{FF2B5EF4-FFF2-40B4-BE49-F238E27FC236}">
                <a16:creationId xmlns:a16="http://schemas.microsoft.com/office/drawing/2014/main" id="{09FF199F-9346-49AB-8355-02C8607F8432}"/>
              </a:ext>
            </a:extLst>
          </p:cNvPr>
          <p:cNvSpPr/>
          <p:nvPr/>
        </p:nvSpPr>
        <p:spPr>
          <a:xfrm>
            <a:off x="3594169" y="4092559"/>
            <a:ext cx="497712" cy="38196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0829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75" grpId="0"/>
      <p:bldP spid="215" grpId="0" animBg="1"/>
      <p:bldP spid="216" grpId="0" animBg="1"/>
      <p:bldP spid="221" grpId="0" animBg="1"/>
      <p:bldP spid="2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E36858-7EA9-4335-AF3C-4C08007F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7089B52-627B-4C13-BF09-174CD73B6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iostream</a:t>
            </a:r>
            <a:r>
              <a:rPr lang="tr-T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cstdlib</a:t>
            </a:r>
            <a:r>
              <a:rPr lang="tr-T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ctime</a:t>
            </a:r>
            <a:r>
              <a:rPr lang="tr-T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200" dirty="0">
                <a:latin typeface="Consolas" panose="020B0609020204030204" pitchFamily="49" charset="0"/>
              </a:rPr>
              <a:t> namespace </a:t>
            </a:r>
            <a:r>
              <a:rPr lang="tr-TR" sz="1200" dirty="0" err="1">
                <a:latin typeface="Consolas" panose="020B0609020204030204" pitchFamily="49" charset="0"/>
              </a:rPr>
              <a:t>std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#define KACDERS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#define KACOGRENCI 10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#define KACDEGISIKNOT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notlar[KACDERS][KACDEGISIKNOT][KACOGRENCI];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agirlik</a:t>
            </a:r>
            <a:r>
              <a:rPr lang="tr-TR" sz="1200" dirty="0">
                <a:latin typeface="Consolas" panose="020B0609020204030204" pitchFamily="49" charset="0"/>
              </a:rPr>
              <a:t>[KACDEGISIKNOT]={10,30,20,40};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Odevler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:%10, Vize:%30, Hızlı Sınav:%20, Final:%40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i,j,k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//indis değişkenleri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srand</a:t>
            </a:r>
            <a:r>
              <a:rPr lang="tr-TR" sz="1200" dirty="0">
                <a:latin typeface="Consolas" panose="020B0609020204030204" pitchFamily="49" charset="0"/>
              </a:rPr>
              <a:t>(time(NULL));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rastgele için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(k=0; k&lt; KACDERS; k++)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(i=0; i&lt; KACOGRENCI; i++)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(j=0; j&lt; KACDEGISIKNOT;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 notlar[k][j][i]=</a:t>
            </a:r>
            <a:r>
              <a:rPr lang="tr-TR" sz="1200" dirty="0" err="1">
                <a:latin typeface="Consolas" panose="020B0609020204030204" pitchFamily="49" charset="0"/>
              </a:rPr>
              <a:t>rand</a:t>
            </a:r>
            <a:r>
              <a:rPr lang="tr-TR" sz="1200" dirty="0">
                <a:latin typeface="Consolas" panose="020B0609020204030204" pitchFamily="49" charset="0"/>
              </a:rPr>
              <a:t>()%101;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//Her bir sınavın Ortalaması hesaplanacak: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(k=0; k&lt; KACDERS; k++)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k &lt;&lt; ".Ders İçin:"&lt;&lt;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(j=0; j&lt;KACDEGISIKNOT; j++)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sinavToplam</a:t>
            </a:r>
            <a:r>
              <a:rPr lang="tr-TR" sz="1200" dirty="0">
                <a:latin typeface="Consolas" panose="020B0609020204030204" pitchFamily="49" charset="0"/>
              </a:rPr>
              <a:t>=0.0;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(i=0; i&lt;KACOGRENCI;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latin typeface="Consolas" panose="020B0609020204030204" pitchFamily="49" charset="0"/>
              </a:rPr>
              <a:t>sinavToplam</a:t>
            </a:r>
            <a:r>
              <a:rPr lang="tr-TR" sz="1200" dirty="0">
                <a:latin typeface="Consolas" panose="020B0609020204030204" pitchFamily="49" charset="0"/>
              </a:rPr>
              <a:t>+=notlar[k][j][i];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j &lt;&lt; ". Sınav Ortalaması:" &lt;&lt; </a:t>
            </a:r>
            <a:r>
              <a:rPr lang="tr-TR" sz="1200" dirty="0" err="1">
                <a:latin typeface="Consolas" panose="020B0609020204030204" pitchFamily="49" charset="0"/>
              </a:rPr>
              <a:t>sinavToplam</a:t>
            </a:r>
            <a:r>
              <a:rPr lang="tr-TR" sz="1200" dirty="0">
                <a:latin typeface="Consolas" panose="020B0609020204030204" pitchFamily="49" charset="0"/>
              </a:rPr>
              <a:t>/KACOGRENCI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}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//Her bir Öğrencinin Ağırlıklı Notu hesaplanacak: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(k=0; k&lt; KACDERS; k++)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k &lt;&lt; ".Ders İçin:"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(i=0; i&lt;KACOGRENCI;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agirlikliNot</a:t>
            </a:r>
            <a:r>
              <a:rPr lang="tr-TR" sz="1200" dirty="0">
                <a:latin typeface="Consolas" panose="020B0609020204030204" pitchFamily="49" charset="0"/>
              </a:rPr>
              <a:t>=0.0;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(j=0; j&lt;KACDEGISIKNOT; j++)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 </a:t>
            </a:r>
            <a:r>
              <a:rPr lang="tr-TR" sz="1200" dirty="0" err="1">
                <a:latin typeface="Consolas" panose="020B0609020204030204" pitchFamily="49" charset="0"/>
              </a:rPr>
              <a:t>agirlikliNot</a:t>
            </a:r>
            <a:r>
              <a:rPr lang="tr-TR" sz="1200" dirty="0">
                <a:latin typeface="Consolas" panose="020B0609020204030204" pitchFamily="49" charset="0"/>
              </a:rPr>
              <a:t>+=notlar[k][j][i]*</a:t>
            </a:r>
            <a:r>
              <a:rPr lang="tr-TR" sz="1200" dirty="0" err="1">
                <a:latin typeface="Consolas" panose="020B0609020204030204" pitchFamily="49" charset="0"/>
              </a:rPr>
              <a:t>agirlik</a:t>
            </a:r>
            <a:r>
              <a:rPr lang="tr-TR" sz="1200" dirty="0">
                <a:latin typeface="Consolas" panose="020B0609020204030204" pitchFamily="49" charset="0"/>
              </a:rPr>
              <a:t>[j]/100.0;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i &lt;&lt; ". Öğrenci Ortalaması:" &lt;&lt; </a:t>
            </a:r>
            <a:r>
              <a:rPr lang="tr-TR" sz="1200" dirty="0" err="1">
                <a:latin typeface="Consolas" panose="020B0609020204030204" pitchFamily="49" charset="0"/>
              </a:rPr>
              <a:t>agirlikliNot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AD9D6C7-FD71-4DEF-A1C7-536D6211A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3 farklı ders alan 10 öğrenci, her bir dersten 4 değişik not almaktadır. Bu notların ağırlıkları %10, %30, %20 ve %40’tır.  Notlar rastgele 0 ile 100 arasında verilecektir. Her bir sınavın ortalaması ile her bir öğrencinin ağırlıklı not ortalamalarını bulan C++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1876804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585428-84AF-4B05-A214-8FAD55F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FONKSİYONA PARAMETRE OLARAK DİZİLER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054C7B0-F3BB-4941-A635-B92D6A72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#include &lt;</a:t>
            </a:r>
            <a:r>
              <a:rPr lang="tr-TR" sz="1300" dirty="0" err="1">
                <a:latin typeface="Consolas" panose="020B0609020204030204" pitchFamily="49" charset="0"/>
              </a:rPr>
              <a:t>iostream</a:t>
            </a:r>
            <a:r>
              <a:rPr lang="tr-TR" sz="13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#include &lt;</a:t>
            </a:r>
            <a:r>
              <a:rPr lang="tr-TR" sz="1300" dirty="0" err="1">
                <a:latin typeface="Consolas" panose="020B0609020204030204" pitchFamily="49" charset="0"/>
              </a:rPr>
              <a:t>iomanip</a:t>
            </a:r>
            <a:r>
              <a:rPr lang="tr-TR" sz="1300" dirty="0">
                <a:latin typeface="Consolas" panose="020B0609020204030204" pitchFamily="49" charset="0"/>
              </a:rPr>
              <a:t>&gt; // </a:t>
            </a:r>
            <a:r>
              <a:rPr lang="tr-TR" sz="1300" dirty="0" err="1">
                <a:latin typeface="Consolas" panose="020B0609020204030204" pitchFamily="49" charset="0"/>
              </a:rPr>
              <a:t>setw</a:t>
            </a:r>
            <a:r>
              <a:rPr lang="tr-TR" sz="13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300" dirty="0">
                <a:latin typeface="Consolas" panose="020B0609020204030204" pitchFamily="49" charset="0"/>
              </a:rPr>
              <a:t> namespace </a:t>
            </a:r>
            <a:r>
              <a:rPr lang="tr-TR" sz="1300" dirty="0" err="1">
                <a:latin typeface="Consolas" panose="020B0609020204030204" pitchFamily="49" charset="0"/>
              </a:rPr>
              <a:t>std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diziOku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tr-TR" sz="13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pDizi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[],</a:t>
            </a:r>
            <a:r>
              <a:rPr lang="tr-TR" sz="13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pUzunluk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diziYaz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tr-TR" sz="13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pDizi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[],</a:t>
            </a:r>
            <a:r>
              <a:rPr lang="tr-TR" sz="13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pUzunluk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float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diziOrtalama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tr-TR" sz="13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pDizi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[],int 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pUzunluk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dizi[5];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300" dirty="0">
                <a:latin typeface="Consolas" panose="020B0609020204030204" pitchFamily="49" charset="0"/>
              </a:rPr>
              <a:t> ortalama;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diziOku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(dizi,5); </a:t>
            </a:r>
            <a:r>
              <a:rPr lang="tr-TR" sz="1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fonsiyon</a:t>
            </a:r>
            <a:r>
              <a:rPr lang="tr-TR" sz="1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geri dönüş değeri olmadığından bir değişkene atanmıyor!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diziYaz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(dizi,5);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3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fonsiyon</a:t>
            </a:r>
            <a:r>
              <a:rPr lang="tr-TR" sz="1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geri dönüş değeri olmadığından bir değişkene atanmıyor!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ortalama=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diziOrtalama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(dizi,5); </a:t>
            </a:r>
            <a:r>
              <a:rPr lang="tr-TR" sz="1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fonksiyon geri dönüş değeri bir değişkene atanıyor.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Atandığı değişkenin tipi ile fonksiyonun geri dönüş tipi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aynı olmalı!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cout</a:t>
            </a:r>
            <a:r>
              <a:rPr lang="tr-TR" sz="1300" dirty="0">
                <a:latin typeface="Consolas" panose="020B0609020204030204" pitchFamily="49" charset="0"/>
              </a:rPr>
              <a:t> &lt;&lt; "Dizi Ortalaması:" &lt;&lt;ortalama 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diziOku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tr-TR" sz="13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pDizi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[],</a:t>
            </a:r>
            <a:r>
              <a:rPr lang="tr-TR" sz="13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pUzunluk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cout</a:t>
            </a:r>
            <a:r>
              <a:rPr lang="tr-TR" sz="1300" dirty="0">
                <a:latin typeface="Consolas" panose="020B0609020204030204" pitchFamily="49" charset="0"/>
              </a:rPr>
              <a:t> &lt;&lt; 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 &lt;&lt; " Elemanlı Dizi Okunacaktır:";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=0;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 &lt; 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;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cin &gt;&gt;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diziYaz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tr-TR" sz="13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pDizi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[],</a:t>
            </a:r>
            <a:r>
              <a:rPr lang="tr-TR" sz="13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pUzunluk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cout</a:t>
            </a:r>
            <a:r>
              <a:rPr lang="tr-TR" sz="1300" dirty="0">
                <a:latin typeface="Consolas" panose="020B0609020204030204" pitchFamily="49" charset="0"/>
              </a:rPr>
              <a:t> &lt;&lt; 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 &lt;&lt; " Elemanlı Dizi:" &lt;&lt; </a:t>
            </a:r>
            <a:r>
              <a:rPr lang="tr-TR" sz="1300" dirty="0" err="1">
                <a:latin typeface="Consolas" panose="020B0609020204030204" pitchFamily="49" charset="0"/>
              </a:rPr>
              <a:t>endl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=0;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 &lt; 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;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</a:t>
            </a:r>
            <a:r>
              <a:rPr lang="tr-TR" sz="1300" dirty="0" err="1">
                <a:latin typeface="Consolas" panose="020B0609020204030204" pitchFamily="49" charset="0"/>
              </a:rPr>
              <a:t>cout</a:t>
            </a:r>
            <a:r>
              <a:rPr lang="tr-TR" sz="1300" dirty="0">
                <a:latin typeface="Consolas" panose="020B0609020204030204" pitchFamily="49" charset="0"/>
              </a:rPr>
              <a:t> &lt;&lt; </a:t>
            </a:r>
            <a:r>
              <a:rPr lang="tr-TR" sz="1300" dirty="0" err="1">
                <a:latin typeface="Consolas" panose="020B0609020204030204" pitchFamily="49" charset="0"/>
              </a:rPr>
              <a:t>setw</a:t>
            </a:r>
            <a:r>
              <a:rPr lang="tr-TR" sz="1300" dirty="0">
                <a:latin typeface="Consolas" panose="020B0609020204030204" pitchFamily="49" charset="0"/>
              </a:rPr>
              <a:t>(5) &lt;&lt;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] 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cout</a:t>
            </a:r>
            <a:r>
              <a:rPr lang="tr-TR" sz="1300" dirty="0">
                <a:latin typeface="Consolas" panose="020B0609020204030204" pitchFamily="49" charset="0"/>
              </a:rPr>
              <a:t> &lt;&lt; </a:t>
            </a:r>
            <a:r>
              <a:rPr lang="tr-TR" sz="1300" dirty="0" err="1">
                <a:latin typeface="Consolas" panose="020B0609020204030204" pitchFamily="49" charset="0"/>
              </a:rPr>
              <a:t>endl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diziOrtalama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tr-TR" sz="13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pDizi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[],</a:t>
            </a:r>
            <a:r>
              <a:rPr lang="tr-TR" sz="13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pUzunluk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300" dirty="0">
                <a:latin typeface="Consolas" panose="020B0609020204030204" pitchFamily="49" charset="0"/>
              </a:rPr>
              <a:t> toplam=0;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=0;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 &lt; 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;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toplam+=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300" dirty="0">
                <a:latin typeface="Consolas" panose="020B0609020204030204" pitchFamily="49" charset="0"/>
              </a:rPr>
              <a:t> toplam/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6D4B216-40C6-49CD-9A7C-24CB5350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Parametre olarak gönderilen dizinin boyutu kadar köşeli parantez açılır ve kapatılır, </a:t>
            </a:r>
            <a:r>
              <a:rPr lang="tr-TR" b="1" dirty="0"/>
              <a:t>ilk köşeli parantez içerisine eleman sayısını ifade eden değer yazılmaz</a:t>
            </a:r>
            <a:r>
              <a:rPr lang="tr-TR" dirty="0"/>
              <a:t>, </a:t>
            </a:r>
            <a:r>
              <a:rPr lang="tr-TR" b="1" dirty="0">
                <a:solidFill>
                  <a:srgbClr val="FF0000"/>
                </a:solidFill>
              </a:rPr>
              <a:t>fakat diğerlerine eleman sayıları verilmek zorundadır. </a:t>
            </a:r>
          </a:p>
          <a:p>
            <a:pPr algn="just" eaLnBrk="1" hangingPunct="1"/>
            <a:r>
              <a:rPr lang="tr-TR" altLang="tr-TR" dirty="0"/>
              <a:t>Derleyici bu değerleri elemanların hafızaya yerleşimlerini tanımlamak için kullanır. </a:t>
            </a:r>
          </a:p>
          <a:p>
            <a:pPr algn="just" eaLnBrk="1" hangingPunct="1"/>
            <a:r>
              <a:rPr lang="tr-TR" altLang="tr-TR" dirty="0"/>
              <a:t>Dizi hangi tür olursa olsun, hafıza </a:t>
            </a:r>
            <a:r>
              <a:rPr lang="tr-TR" altLang="tr-TR" dirty="0" err="1"/>
              <a:t>ardarda</a:t>
            </a:r>
            <a:r>
              <a:rPr lang="tr-TR" altLang="tr-TR" dirty="0"/>
              <a:t> gelen hücrelerden oluşur. </a:t>
            </a:r>
          </a:p>
          <a:p>
            <a:pPr algn="just"/>
            <a:r>
              <a:rPr lang="tr-TR" altLang="tr-TR" dirty="0"/>
              <a:t>Dolayısı ile indis numaraları ne olursa olsun, bütün dizi elemanları hafızada ardışık olarak saklanmak zorundadır.</a:t>
            </a:r>
          </a:p>
          <a:p>
            <a:pPr algn="just"/>
            <a:r>
              <a:rPr lang="tr-TR" altLang="tr-TR" dirty="0"/>
              <a:t>Fonksiyonlarda; parametre tanımlarında dizlerin gösterici (</a:t>
            </a:r>
            <a:r>
              <a:rPr lang="tr-TR" altLang="tr-TR" dirty="0" err="1"/>
              <a:t>pointer</a:t>
            </a:r>
            <a:r>
              <a:rPr lang="tr-TR" altLang="tr-TR" dirty="0"/>
              <a:t>) olarak tanımlanması daha avantajlıdır. İleride anlatılacaktır.</a:t>
            </a:r>
            <a:endParaRPr lang="en-US" altLang="tr-TR" dirty="0"/>
          </a:p>
          <a:p>
            <a:pPr marL="0" indent="0" algn="just" eaLnBrk="1" hangingPunct="1">
              <a:buNone/>
            </a:pPr>
            <a:endParaRPr lang="tr-TR" alt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1786C227-7D34-40D7-A0B2-A627EDE33C84}"/>
              </a:ext>
            </a:extLst>
          </p:cNvPr>
          <p:cNvSpPr/>
          <p:nvPr/>
        </p:nvSpPr>
        <p:spPr>
          <a:xfrm rot="19152993">
            <a:off x="968128" y="2305615"/>
            <a:ext cx="6370205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boyutlu diziler parametre olarak </a:t>
            </a:r>
          </a:p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fonksiyonlarda kullanılırken </a:t>
            </a:r>
          </a:p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Boyutları da parametre </a:t>
            </a:r>
          </a:p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olarak göndermek gelenektir!.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Yanlışları Önler!</a:t>
            </a:r>
          </a:p>
        </p:txBody>
      </p:sp>
    </p:spTree>
    <p:extLst>
      <p:ext uri="{BB962C8B-B14F-4D97-AF65-F5344CB8AC3E}">
        <p14:creationId xmlns:p14="http://schemas.microsoft.com/office/powerpoint/2010/main" val="403410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585428-84AF-4B05-A214-8FAD55F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ARALIK TABANLI DÖNGÜ (</a:t>
            </a:r>
            <a:r>
              <a:rPr lang="tr-TR" dirty="0">
                <a:highlight>
                  <a:srgbClr val="FFFF00"/>
                </a:highlight>
              </a:rPr>
              <a:t>FOREACH</a:t>
            </a:r>
            <a:r>
              <a:rPr lang="tr-TR" dirty="0"/>
              <a:t>)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054C7B0-F3BB-4941-A635-B92D6A72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iostream</a:t>
            </a:r>
            <a:r>
              <a:rPr lang="tr-TR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800" dirty="0">
                <a:latin typeface="Consolas" panose="020B0609020204030204" pitchFamily="49" charset="0"/>
              </a:rPr>
              <a:t> namespace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BOYUT=10;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800" dirty="0">
                <a:latin typeface="Consolas" panose="020B0609020204030204" pitchFamily="49" charset="0"/>
              </a:rPr>
              <a:t> dizi[BOYUT] = {10.0, 20.2, 30.3, 40.4,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                  50.5, 60.6, 70.7, 80.8,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                  90.9, 100.0};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800" dirty="0">
                <a:latin typeface="Consolas" panose="020B0609020204030204" pitchFamily="49" charset="0"/>
              </a:rPr>
              <a:t> (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float f : dizi</a:t>
            </a:r>
            <a:r>
              <a:rPr lang="tr-TR" sz="18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f &lt;&lt; ", 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0B05B3A-7C54-498C-92D9-D8563DAA2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Yalnızca bir dizideki öğeler arasında döngü oluşturmak için kullanılan </a:t>
            </a:r>
            <a:r>
              <a:rPr lang="tr-TR" dirty="0">
                <a:solidFill>
                  <a:srgbClr val="0070C0"/>
                </a:solidFill>
              </a:rPr>
              <a:t>foreach döngüsü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foreach loop</a:t>
            </a:r>
            <a:r>
              <a:rPr lang="tr-TR" dirty="0"/>
              <a:t>) </a:t>
            </a:r>
            <a:r>
              <a:rPr lang="tr-TR" dirty="0">
                <a:solidFill>
                  <a:srgbClr val="0070C0"/>
                </a:solidFill>
              </a:rPr>
              <a:t>aralık tabanlı döngü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range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based</a:t>
            </a:r>
            <a:r>
              <a:rPr lang="tr-TR" dirty="0">
                <a:solidFill>
                  <a:srgbClr val="C00000"/>
                </a:solidFill>
              </a:rPr>
              <a:t> loop</a:t>
            </a:r>
            <a:r>
              <a:rPr lang="tr-TR" dirty="0"/>
              <a:t>) olarak da bilinir. </a:t>
            </a:r>
          </a:p>
          <a:p>
            <a:r>
              <a:rPr lang="tr-TR" dirty="0"/>
              <a:t>Bu döngü, Diziler ve  ileride göreceğimiz Konteyner Şablonları başlığındaki veri yapılarıyla da kullanılır. </a:t>
            </a:r>
          </a:p>
        </p:txBody>
      </p:sp>
    </p:spTree>
    <p:extLst>
      <p:ext uri="{BB962C8B-B14F-4D97-AF65-F5344CB8AC3E}">
        <p14:creationId xmlns:p14="http://schemas.microsoft.com/office/powerpoint/2010/main" val="278911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C++ DİLİ c DİLİ ÜZERİNE EKLENTİ YAPILARAK GELİŞTİRİLMİŞTİR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Yapısal Programlamanın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ana fonksiyondan başlayarak fonksiyonların birbirlerini çağırmasıyla yapılır!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C++ dili açısından Nesne Yönelimli 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Ana fonksiyonda nesneler imal edilir ve birine </a:t>
            </a:r>
            <a:r>
              <a:rPr lang="tr-TR" dirty="0">
                <a:solidFill>
                  <a:srgbClr val="0070C0"/>
                </a:solidFill>
              </a:rPr>
              <a:t>ileti gönderilerek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message-passing</a:t>
            </a:r>
            <a:r>
              <a:rPr lang="tr-TR" dirty="0"/>
              <a:t>) program başlatılır.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Bir nesne başka nesneler imal edebilir. </a:t>
            </a:r>
            <a:endParaRPr lang="tr-TR" dirty="0">
              <a:solidFill>
                <a:srgbClr val="0070C0"/>
              </a:solidFill>
            </a:endParaRP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Nesnelerin </a:t>
            </a:r>
            <a:r>
              <a:rPr lang="tr-TR" dirty="0">
                <a:solidFill>
                  <a:srgbClr val="0070C0"/>
                </a:solidFill>
              </a:rPr>
              <a:t>davranışları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behavior</a:t>
            </a:r>
            <a:r>
              <a:rPr lang="tr-TR" dirty="0"/>
              <a:t>), durumlarına göre farklılaşabilir. Her nesne durumuna göre farklı </a:t>
            </a:r>
            <a:r>
              <a:rPr lang="tr-TR" dirty="0">
                <a:solidFill>
                  <a:srgbClr val="0070C0"/>
                </a:solidFill>
              </a:rPr>
              <a:t>yöntem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method</a:t>
            </a:r>
            <a:r>
              <a:rPr lang="tr-TR" dirty="0"/>
              <a:t>) ile davranışını gösterir. 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imal edilmiş nesnelerin birbirine ileti göndermesiyle yapılır!</a:t>
            </a:r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20E3037-5A60-4C0F-B5B0-FD5C9304AB6E}"/>
              </a:ext>
            </a:extLst>
          </p:cNvPr>
          <p:cNvSpPr/>
          <p:nvPr/>
        </p:nvSpPr>
        <p:spPr>
          <a:xfrm rot="19152993">
            <a:off x="3258348" y="2521058"/>
            <a:ext cx="567225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Nesne Yönelimli Programlamada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Yöntemler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method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Yapısal Programlamadaki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gibi tanımlanırlar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tr-TR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7D0D6-01DA-4612-8A41-51229FB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DİZİ NEDİR?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9AA6244-3690-4F1A-AE68-38D149AD1C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tr-TR" sz="1200" dirty="0"/>
                  <a:t>Matematikten bildiğimiz diziler; </a:t>
                </a:r>
                <a:r>
                  <a:rPr lang="tr-TR" sz="1200" b="1" dirty="0">
                    <a:highlight>
                      <a:srgbClr val="FFFF00"/>
                    </a:highlight>
                  </a:rPr>
                  <a:t>bir </a:t>
                </a:r>
                <a:r>
                  <a:rPr lang="tr-TR" sz="1200" b="1" u="sng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sıralı</a:t>
                </a:r>
                <a:r>
                  <a:rPr lang="tr-TR" sz="1200" b="1" dirty="0">
                    <a:highlight>
                      <a:srgbClr val="FFFF00"/>
                    </a:highlight>
                  </a:rPr>
                  <a:t> </a:t>
                </a:r>
                <a:r>
                  <a:rPr lang="tr-TR" sz="1200" b="1" u="sng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elemanlardan</a:t>
                </a:r>
                <a:r>
                  <a:rPr lang="tr-TR" sz="1200" b="1" dirty="0">
                    <a:highlight>
                      <a:srgbClr val="FFFF00"/>
                    </a:highlight>
                  </a:rPr>
                  <a:t> oluşan bir listedir.  </a:t>
                </a:r>
                <a:r>
                  <a:rPr lang="tr-TR" sz="1200" dirty="0"/>
                  <a:t>Sıralı elemanların sayısına dizinin </a:t>
                </a:r>
                <a:r>
                  <a:rPr lang="tr-TR" sz="1200" b="1" dirty="0">
                    <a:solidFill>
                      <a:srgbClr val="0070C0"/>
                    </a:solidFill>
                  </a:rPr>
                  <a:t>uzunluğu</a:t>
                </a:r>
                <a:r>
                  <a:rPr lang="tr-TR" sz="1200" dirty="0"/>
                  <a:t> (</a:t>
                </a:r>
                <a:r>
                  <a:rPr lang="tr-TR" sz="1200" b="1" dirty="0">
                    <a:solidFill>
                      <a:srgbClr val="FF0000"/>
                    </a:solidFill>
                  </a:rPr>
                  <a:t>size</a:t>
                </a:r>
                <a:r>
                  <a:rPr lang="tr-TR" sz="1200" dirty="0"/>
                  <a:t>) denir. Elemanların sırası </a:t>
                </a:r>
                <a:r>
                  <a:rPr lang="tr-TR" sz="1200" dirty="0">
                    <a:solidFill>
                      <a:srgbClr val="0070C0"/>
                    </a:solidFill>
                  </a:rPr>
                  <a:t>indis</a:t>
                </a:r>
                <a:r>
                  <a:rPr lang="tr-TR" sz="1200" dirty="0"/>
                  <a:t> (</a:t>
                </a:r>
                <a:r>
                  <a:rPr lang="tr-TR" sz="1200" dirty="0" err="1">
                    <a:solidFill>
                      <a:srgbClr val="C00000"/>
                    </a:solidFill>
                  </a:rPr>
                  <a:t>index</a:t>
                </a:r>
                <a:r>
                  <a:rPr lang="tr-TR" sz="1200" dirty="0"/>
                  <a:t>) olarak adlandırılır. Kümenin aksine aynı ögeler dizide farklı konumlarda birkaç kez bulunabilir.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tr-TR" sz="1200" dirty="0"/>
                  <a:t>Örnek: Terimleri/Elemanları 1 den 10 a kadar sayıların karesinden oluşan bir dizi;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𝑦𝑎𝑛𝑖</m:t>
                      </m:r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tr-TR" sz="1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tr-TR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=10</m:t>
                          </m:r>
                        </m:sup>
                      </m:sSubSup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1200" dirty="0"/>
              </a:p>
              <a:p>
                <a:pPr marL="0" indent="0">
                  <a:buNone/>
                </a:pPr>
                <a:r>
                  <a:rPr lang="tr-TR" sz="1200" dirty="0"/>
                  <a:t>Diğer Örnek:</a:t>
                </a:r>
              </a:p>
              <a:p>
                <a:pPr marL="176213" indent="-176213">
                  <a:buFont typeface="+mj-lt"/>
                  <a:buAutoNum type="arabicPeriod"/>
                </a:pPr>
                <a:r>
                  <a:rPr lang="tr-TR" sz="1200" dirty="0"/>
                  <a:t>(K, İ, T, A, P), ilk harfi 'K' ve son harfi 'P' olan bir dizidir. </a:t>
                </a:r>
                <a:br>
                  <a:rPr lang="tr-TR" sz="1200" dirty="0"/>
                </a:br>
                <a:r>
                  <a:rPr lang="tr-TR" sz="1200" dirty="0"/>
                  <a:t>Bu dizi, (P, A, T, İ, K) dizisinden farklıdır. </a:t>
                </a:r>
              </a:p>
              <a:p>
                <a:pPr marL="176213" indent="-176213">
                  <a:buFont typeface="+mj-lt"/>
                  <a:buAutoNum type="arabicPeriod"/>
                </a:pPr>
                <a:r>
                  <a:rPr lang="tr-TR" sz="1200" dirty="0"/>
                  <a:t>(</a:t>
                </a:r>
                <a:r>
                  <a:rPr lang="tr-TR" sz="1200" dirty="0">
                    <a:highlight>
                      <a:srgbClr val="FFFF00"/>
                    </a:highlight>
                  </a:rPr>
                  <a:t>1</a:t>
                </a:r>
                <a:r>
                  <a:rPr lang="tr-TR" sz="1200" dirty="0"/>
                  <a:t>, </a:t>
                </a:r>
                <a:r>
                  <a:rPr lang="tr-TR" sz="1200" dirty="0">
                    <a:highlight>
                      <a:srgbClr val="FFFF00"/>
                    </a:highlight>
                  </a:rPr>
                  <a:t>1</a:t>
                </a:r>
                <a:r>
                  <a:rPr lang="tr-TR" sz="1200" dirty="0"/>
                  <a:t>, 2, 3,</a:t>
                </a:r>
                <a:r>
                  <a:rPr lang="tr-TR" sz="1200" dirty="0">
                    <a:highlight>
                      <a:srgbClr val="FFFF00"/>
                    </a:highlight>
                  </a:rPr>
                  <a:t>1</a:t>
                </a:r>
                <a:r>
                  <a:rPr lang="tr-TR" sz="1200" dirty="0"/>
                  <a:t>, 5, 8) dizisindeki 1 sayısı üç farklı </a:t>
                </a:r>
                <a:r>
                  <a:rPr lang="tr-TR" sz="1200" b="1" dirty="0">
                    <a:solidFill>
                      <a:srgbClr val="0070C0"/>
                    </a:solidFill>
                  </a:rPr>
                  <a:t>indiste</a:t>
                </a:r>
                <a:r>
                  <a:rPr lang="tr-TR" sz="1200" b="1" dirty="0"/>
                  <a:t> (</a:t>
                </a:r>
                <a:r>
                  <a:rPr lang="tr-TR" sz="1200" b="1" dirty="0" err="1">
                    <a:solidFill>
                      <a:srgbClr val="FF0000"/>
                    </a:solidFill>
                  </a:rPr>
                  <a:t>index</a:t>
                </a:r>
                <a:r>
                  <a:rPr lang="tr-TR" sz="1200" b="1" dirty="0"/>
                  <a:t>)</a:t>
                </a:r>
                <a:r>
                  <a:rPr lang="tr-TR" sz="1200" dirty="0"/>
                  <a:t> yer almıştır. Böyle olması dizinin geçersiz olduğu anlamına gelmez. </a:t>
                </a:r>
              </a:p>
              <a:p>
                <a:pPr marL="176213" indent="-176213">
                  <a:buFont typeface="+mj-lt"/>
                  <a:buAutoNum type="arabicPeriod"/>
                </a:pPr>
                <a:r>
                  <a:rPr lang="tr-TR" sz="1200" dirty="0"/>
                  <a:t>Dizi sonlu ya da sonsuz olabilir. Pozitif tam sayılar (1, 2, 3, 4, …) sonsuz diziye örnek verilebilir. (1, 2, 3, 4) dizisi ise sonlu bir dizidir.</a:t>
                </a:r>
              </a:p>
              <a:p>
                <a:pPr marL="0" indent="0">
                  <a:buNone/>
                </a:pPr>
                <a:r>
                  <a:rPr lang="tr-TR" sz="1200" dirty="0"/>
                  <a:t>Diziler örneklerdeki gibi tek bir listeden oluşuyorsa buna </a:t>
                </a:r>
                <a:r>
                  <a:rPr lang="tr-TR" sz="1200" b="1" dirty="0">
                    <a:solidFill>
                      <a:srgbClr val="0070C0"/>
                    </a:solidFill>
                  </a:rPr>
                  <a:t>tek</a:t>
                </a:r>
                <a:r>
                  <a:rPr lang="tr-TR" sz="1200" dirty="0"/>
                  <a:t> </a:t>
                </a:r>
                <a:r>
                  <a:rPr lang="tr-TR" sz="1200" b="1" dirty="0">
                    <a:solidFill>
                      <a:srgbClr val="0070C0"/>
                    </a:solidFill>
                  </a:rPr>
                  <a:t>boyutlu</a:t>
                </a:r>
                <a:r>
                  <a:rPr lang="tr-TR" sz="1200" dirty="0"/>
                  <a:t> (</a:t>
                </a:r>
                <a:r>
                  <a:rPr lang="tr-TR" sz="1200" b="1" dirty="0" err="1">
                    <a:solidFill>
                      <a:srgbClr val="FF0000"/>
                    </a:solidFill>
                  </a:rPr>
                  <a:t>dimension</a:t>
                </a:r>
                <a:r>
                  <a:rPr lang="tr-TR" sz="1200" dirty="0"/>
                  <a:t>) denir.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9AA6244-3690-4F1A-AE68-38D149AD1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" t="-459" b="-459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7E11FAD-A402-4179-9B1A-969D21B1EC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tr-TR" b="1" dirty="0"/>
              <a:t>C Dilinde Diziler;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Dizi, temel bir veri tipidir.  Dizi içinde  benzer </a:t>
            </a:r>
            <a:r>
              <a:rPr lang="tr-TR" dirty="0">
                <a:solidFill>
                  <a:srgbClr val="0070C0"/>
                </a:solidFill>
              </a:rPr>
              <a:t>veri tipindeki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variable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type</a:t>
            </a:r>
            <a:r>
              <a:rPr lang="tr-TR" dirty="0"/>
              <a:t>) veri öğelerini bulundurur ve  bu öğeler bitişik bellek bölgesini paylaşırlar.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 elemanları, </a:t>
            </a:r>
            <a:r>
              <a:rPr lang="tr-TR" dirty="0">
                <a:solidFill>
                  <a:srgbClr val="0070C0"/>
                </a:solidFill>
              </a:rPr>
              <a:t>ilkel veri türleri </a:t>
            </a:r>
            <a:r>
              <a:rPr lang="tr-TR" dirty="0"/>
              <a:t>(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float</a:t>
            </a:r>
            <a:r>
              <a:rPr lang="tr-TR" dirty="0"/>
              <a:t>, char) veya daha sonra göreceğimiz </a:t>
            </a:r>
            <a:r>
              <a:rPr lang="tr-TR" dirty="0">
                <a:solidFill>
                  <a:srgbClr val="0070C0"/>
                </a:solidFill>
              </a:rPr>
              <a:t>kullanıcı tanımlı tip</a:t>
            </a:r>
            <a:r>
              <a:rPr lang="tr-TR" dirty="0"/>
              <a:t> olan </a:t>
            </a:r>
            <a:r>
              <a:rPr lang="tr-TR" dirty="0">
                <a:solidFill>
                  <a:srgbClr val="0070C0"/>
                </a:solidFill>
              </a:rPr>
              <a:t>yapı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struct</a:t>
            </a:r>
            <a:r>
              <a:rPr lang="tr-TR" dirty="0"/>
              <a:t>) veya </a:t>
            </a:r>
            <a:r>
              <a:rPr lang="tr-TR" dirty="0">
                <a:solidFill>
                  <a:srgbClr val="0070C0"/>
                </a:solidFill>
              </a:rPr>
              <a:t>gösterici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pointer</a:t>
            </a:r>
            <a:r>
              <a:rPr lang="tr-TR" dirty="0"/>
              <a:t>) olabilir.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Aynı değer birkaç defa dizide bulunabilir. 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Dizinin veri tipi, dizideki elemanlarının veri  tipini belirler.  Yada elemanların veri tipi  dizinin veri tipiyle aynı olmalıdır. 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Dizinin uzunluğu, dizi </a:t>
            </a:r>
            <a:r>
              <a:rPr lang="tr-TR" dirty="0" err="1"/>
              <a:t>kimliklendirmesi</a:t>
            </a:r>
            <a:r>
              <a:rPr lang="tr-TR" dirty="0"/>
              <a:t> sırasında belirtilmelidir.  Derleyici buna göre bellekte yer ayırır.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Dizi, bir kez </a:t>
            </a:r>
            <a:r>
              <a:rPr lang="tr-TR" dirty="0" err="1"/>
              <a:t>kimliklendirildiğinde</a:t>
            </a:r>
            <a:r>
              <a:rPr lang="tr-TR" dirty="0"/>
              <a:t> </a:t>
            </a:r>
            <a:r>
              <a:rPr lang="tr-TR" dirty="0">
                <a:highlight>
                  <a:srgbClr val="FFFF00"/>
                </a:highlight>
              </a:rPr>
              <a:t>dizinin boyutu değiştirilemez. 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Pascal dilinin aksine dizinin </a:t>
            </a:r>
            <a:r>
              <a:rPr lang="tr-TR" dirty="0">
                <a:solidFill>
                  <a:srgbClr val="0070C0"/>
                </a:solidFill>
              </a:rPr>
              <a:t>indisi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index</a:t>
            </a:r>
            <a:r>
              <a:rPr lang="tr-TR" dirty="0"/>
              <a:t>) </a:t>
            </a:r>
            <a:r>
              <a:rPr lang="tr-TR" b="1" dirty="0">
                <a:highlight>
                  <a:srgbClr val="FFFF00"/>
                </a:highlight>
              </a:rPr>
              <a:t>her zaman sıfırdan başlar.</a:t>
            </a:r>
          </a:p>
          <a:p>
            <a:pPr marL="173038" indent="-173038">
              <a:buFont typeface="+mj-lt"/>
              <a:buAutoNum type="arabicPeriod"/>
            </a:pPr>
            <a:r>
              <a:rPr lang="tr-TR" b="1" dirty="0">
                <a:highlight>
                  <a:srgbClr val="FFFF00"/>
                </a:highlight>
              </a:rPr>
              <a:t> </a:t>
            </a:r>
            <a:r>
              <a:rPr lang="tr-TR" b="1" u="sng" dirty="0">
                <a:highlight>
                  <a:srgbClr val="FFFF00"/>
                </a:highlight>
              </a:rPr>
              <a:t>İndisler her zaman sıra belirttiğinden tamsayıdır</a:t>
            </a:r>
            <a:r>
              <a:rPr lang="tr-TR" b="1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05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1033A2-827C-4536-9EFB-ABB8E82B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 boyutlu Dizi nasıl tanımlanır?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8E4A3D-932D-4EBF-936E-5B855E0D6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tr-TR" sz="2800" b="1" dirty="0" err="1"/>
              <a:t>veritipi</a:t>
            </a:r>
            <a:r>
              <a:rPr lang="tr-TR" sz="2800" b="1" dirty="0"/>
              <a:t> </a:t>
            </a:r>
            <a:r>
              <a:rPr lang="tr-TR" sz="2800" b="1" dirty="0" err="1"/>
              <a:t>DiziAdı</a:t>
            </a:r>
            <a:r>
              <a:rPr lang="tr-TR" sz="2800" b="1" dirty="0"/>
              <a:t> [ Uzunluk ];</a:t>
            </a:r>
          </a:p>
          <a:p>
            <a:pPr marL="0" indent="0">
              <a:buNone/>
            </a:pPr>
            <a:r>
              <a:rPr lang="tr-TR" sz="1800" i="1" u="sng" dirty="0"/>
              <a:t>Beş tamsayı elemanı/terimi olan </a:t>
            </a:r>
            <a:r>
              <a:rPr lang="tr-TR" sz="1800" dirty="0"/>
              <a:t>bir dizi;</a:t>
            </a:r>
          </a:p>
          <a:p>
            <a:pPr marL="0" indent="0">
              <a:buNone/>
            </a:pPr>
            <a:r>
              <a:rPr lang="tr-TR" sz="18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1800" b="0" i="0" dirty="0" err="1">
                <a:effectLst/>
                <a:latin typeface="Consolas" panose="020B0609020204030204" pitchFamily="49" charset="0"/>
              </a:rPr>
              <a:t>tamsayiDizisi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[</a:t>
            </a:r>
            <a:r>
              <a:rPr lang="tr-TR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tr-TR" sz="1800" i="1" dirty="0"/>
              <a:t>Beş gerçek sayı elemanı/terimi olan</a:t>
            </a:r>
            <a:r>
              <a:rPr lang="tr-TR" sz="1800" dirty="0"/>
              <a:t> bir dizi;</a:t>
            </a:r>
          </a:p>
          <a:p>
            <a:pPr marL="0" indent="0">
              <a:buNone/>
            </a:pPr>
            <a:r>
              <a:rPr lang="tr-TR" sz="18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1800" b="0" i="0" dirty="0" err="1">
                <a:effectLst/>
                <a:latin typeface="Consolas" panose="020B0609020204030204" pitchFamily="49" charset="0"/>
              </a:rPr>
              <a:t>reelsayiDizisi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[</a:t>
            </a:r>
            <a:r>
              <a:rPr lang="tr-TR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tr-TR" sz="1800" dirty="0"/>
              <a:t>Dizinin elemanlarına varsayılan (</a:t>
            </a:r>
            <a:r>
              <a:rPr lang="tr-TR" sz="1800" dirty="0" err="1"/>
              <a:t>default</a:t>
            </a:r>
            <a:r>
              <a:rPr lang="tr-TR" sz="1800" dirty="0"/>
              <a:t>) değer verilebilir;</a:t>
            </a:r>
          </a:p>
          <a:p>
            <a:pPr marL="0" indent="0">
              <a:buNone/>
            </a:pPr>
            <a:r>
              <a:rPr lang="tr-TR" sz="18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tamsayiDizisi1[</a:t>
            </a:r>
            <a:r>
              <a:rPr lang="tr-TR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]= {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, 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, 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, 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, 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tr-TR" sz="18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tamsayiDizisi2[</a:t>
            </a:r>
            <a:r>
              <a:rPr lang="tr-TR" sz="18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]= {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}; //Hepsi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/>
              <a:t>Dizinin </a:t>
            </a:r>
            <a:r>
              <a:rPr lang="tr-TR" sz="1800" dirty="0">
                <a:highlight>
                  <a:srgbClr val="FFFF00"/>
                </a:highlight>
              </a:rPr>
              <a:t>elemanlarına hepsine varsayılan (</a:t>
            </a:r>
            <a:r>
              <a:rPr lang="tr-TR" sz="1800" dirty="0" err="1">
                <a:highlight>
                  <a:srgbClr val="FFFF00"/>
                </a:highlight>
              </a:rPr>
              <a:t>default</a:t>
            </a:r>
            <a:r>
              <a:rPr lang="tr-TR" sz="1800" dirty="0">
                <a:highlight>
                  <a:srgbClr val="FFFF00"/>
                </a:highlight>
              </a:rPr>
              <a:t>) değer verilmeyebilir</a:t>
            </a:r>
            <a:r>
              <a:rPr lang="tr-TR" sz="180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800" dirty="0">
                <a:latin typeface="Consolas" panose="020B0609020204030204" pitchFamily="49" charset="0"/>
              </a:rPr>
              <a:t> a[</a:t>
            </a:r>
            <a:r>
              <a:rPr lang="tr-T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tr-TR" sz="1800" dirty="0">
                <a:latin typeface="Consolas" panose="020B0609020204030204" pitchFamily="49" charset="0"/>
              </a:rPr>
              <a:t>] = {</a:t>
            </a:r>
            <a:r>
              <a:rPr lang="tr-TR" sz="1800" dirty="0">
                <a:solidFill>
                  <a:srgbClr val="00B050"/>
                </a:solidFill>
                <a:latin typeface="Consolas" panose="020B0609020204030204" pitchFamily="49" charset="0"/>
              </a:rPr>
              <a:t>1.0</a:t>
            </a:r>
            <a:r>
              <a:rPr lang="tr-TR" sz="1800" dirty="0">
                <a:latin typeface="Consolas" panose="020B0609020204030204" pitchFamily="49" charset="0"/>
              </a:rPr>
              <a:t>, </a:t>
            </a:r>
            <a:r>
              <a:rPr lang="tr-TR" sz="1800" dirty="0">
                <a:solidFill>
                  <a:srgbClr val="00B050"/>
                </a:solidFill>
                <a:latin typeface="Consolas" panose="020B0609020204030204" pitchFamily="49" charset="0"/>
              </a:rPr>
              <a:t>2.0</a:t>
            </a:r>
            <a:r>
              <a:rPr lang="tr-TR" sz="1800" dirty="0">
                <a:latin typeface="Consolas" panose="020B0609020204030204" pitchFamily="49" charset="0"/>
              </a:rPr>
              <a:t>, [</a:t>
            </a:r>
            <a:r>
              <a:rPr lang="tr-T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tr-TR" sz="1800" dirty="0">
                <a:latin typeface="Consolas" panose="020B0609020204030204" pitchFamily="49" charset="0"/>
              </a:rPr>
              <a:t>] = </a:t>
            </a:r>
            <a:r>
              <a:rPr lang="tr-TR" sz="1800" dirty="0">
                <a:solidFill>
                  <a:srgbClr val="00B050"/>
                </a:solidFill>
                <a:latin typeface="Consolas" panose="020B0609020204030204" pitchFamily="49" charset="0"/>
              </a:rPr>
              <a:t>12.0</a:t>
            </a:r>
            <a:r>
              <a:rPr lang="tr-TR" sz="1800" dirty="0">
                <a:latin typeface="Consolas" panose="020B0609020204030204" pitchFamily="49" charset="0"/>
              </a:rPr>
              <a:t>}; // 5.eleman 12.0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/>
              <a:t>Dizinin elemanlarına ayrı ayrı atama yapılabilir;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a[</a:t>
            </a:r>
            <a:r>
              <a:rPr lang="tr-TR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tr-TR" sz="18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>
                <a:latin typeface="Consolas" panose="020B0609020204030204" pitchFamily="49" charset="0"/>
              </a:rPr>
              <a:t>a[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tr-TR" sz="1800" dirty="0">
                <a:latin typeface="Consolas" panose="020B0609020204030204" pitchFamily="49" charset="0"/>
              </a:rPr>
              <a:t>]=1; a[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tr-TR" sz="1800" dirty="0">
                <a:latin typeface="Consolas" panose="020B0609020204030204" pitchFamily="49" charset="0"/>
              </a:rPr>
              <a:t>]=2; a[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tr-TR" sz="1800" dirty="0">
                <a:latin typeface="Consolas" panose="020B0609020204030204" pitchFamily="49" charset="0"/>
              </a:rPr>
              <a:t>]=12; </a:t>
            </a:r>
            <a:endParaRPr lang="tr-TR" sz="1800" b="1" dirty="0"/>
          </a:p>
        </p:txBody>
      </p:sp>
      <p:grpSp>
        <p:nvGrpSpPr>
          <p:cNvPr id="57" name="Grup 56">
            <a:extLst>
              <a:ext uri="{FF2B5EF4-FFF2-40B4-BE49-F238E27FC236}">
                <a16:creationId xmlns:a16="http://schemas.microsoft.com/office/drawing/2014/main" id="{0915F8C1-DA67-48A2-94E8-B32FE5162916}"/>
              </a:ext>
            </a:extLst>
          </p:cNvPr>
          <p:cNvGrpSpPr/>
          <p:nvPr/>
        </p:nvGrpSpPr>
        <p:grpSpPr>
          <a:xfrm>
            <a:off x="6096000" y="3207534"/>
            <a:ext cx="5064494" cy="1951691"/>
            <a:chOff x="2310194" y="2861831"/>
            <a:chExt cx="5064494" cy="1951691"/>
          </a:xfrm>
        </p:grpSpPr>
        <p:sp>
          <p:nvSpPr>
            <p:cNvPr id="59" name="Dikdörtgen: Köşeleri Yuvarlatılmış 58">
              <a:extLst>
                <a:ext uri="{FF2B5EF4-FFF2-40B4-BE49-F238E27FC236}">
                  <a16:creationId xmlns:a16="http://schemas.microsoft.com/office/drawing/2014/main" id="{7150D043-B504-4635-A14D-937010410DC3}"/>
                </a:ext>
              </a:extLst>
            </p:cNvPr>
            <p:cNvSpPr/>
            <p:nvPr/>
          </p:nvSpPr>
          <p:spPr>
            <a:xfrm>
              <a:off x="4284691" y="3537376"/>
              <a:ext cx="596646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1.0</a:t>
              </a:r>
            </a:p>
          </p:txBody>
        </p:sp>
        <p:sp>
          <p:nvSpPr>
            <p:cNvPr id="62" name="Dikdörtgen: Köşeleri Yuvarlatılmış 61">
              <a:extLst>
                <a:ext uri="{FF2B5EF4-FFF2-40B4-BE49-F238E27FC236}">
                  <a16:creationId xmlns:a16="http://schemas.microsoft.com/office/drawing/2014/main" id="{1246F10E-7591-4345-89F9-FA72EE17554C}"/>
                </a:ext>
              </a:extLst>
            </p:cNvPr>
            <p:cNvSpPr/>
            <p:nvPr/>
          </p:nvSpPr>
          <p:spPr>
            <a:xfrm>
              <a:off x="4919171" y="3544582"/>
              <a:ext cx="584155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3.1</a:t>
              </a:r>
            </a:p>
          </p:txBody>
        </p:sp>
        <p:sp>
          <p:nvSpPr>
            <p:cNvPr id="66" name="Dikdörtgen: Köşeleri Yuvarlatılmış 65">
              <a:extLst>
                <a:ext uri="{FF2B5EF4-FFF2-40B4-BE49-F238E27FC236}">
                  <a16:creationId xmlns:a16="http://schemas.microsoft.com/office/drawing/2014/main" id="{4A91F38A-CA63-4B61-AAF0-3799F21D3B75}"/>
                </a:ext>
              </a:extLst>
            </p:cNvPr>
            <p:cNvSpPr/>
            <p:nvPr/>
          </p:nvSpPr>
          <p:spPr>
            <a:xfrm>
              <a:off x="5541782" y="3552655"/>
              <a:ext cx="58533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5.4</a:t>
              </a:r>
            </a:p>
          </p:txBody>
        </p:sp>
        <p:sp>
          <p:nvSpPr>
            <p:cNvPr id="67" name="Dikdörtgen: Köşeleri Yuvarlatılmış 66">
              <a:extLst>
                <a:ext uri="{FF2B5EF4-FFF2-40B4-BE49-F238E27FC236}">
                  <a16:creationId xmlns:a16="http://schemas.microsoft.com/office/drawing/2014/main" id="{A7B34561-A490-4689-8010-45663EFA74F6}"/>
                </a:ext>
              </a:extLst>
            </p:cNvPr>
            <p:cNvSpPr/>
            <p:nvPr/>
          </p:nvSpPr>
          <p:spPr>
            <a:xfrm>
              <a:off x="6165570" y="3548011"/>
              <a:ext cx="58533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2.2</a:t>
              </a:r>
            </a:p>
          </p:txBody>
        </p:sp>
        <p:sp>
          <p:nvSpPr>
            <p:cNvPr id="68" name="Dikdörtgen: Köşeleri Yuvarlatılmış 67">
              <a:extLst>
                <a:ext uri="{FF2B5EF4-FFF2-40B4-BE49-F238E27FC236}">
                  <a16:creationId xmlns:a16="http://schemas.microsoft.com/office/drawing/2014/main" id="{1E664C3B-BAD0-42A1-9AFF-B21850BF82E3}"/>
                </a:ext>
              </a:extLst>
            </p:cNvPr>
            <p:cNvSpPr/>
            <p:nvPr/>
          </p:nvSpPr>
          <p:spPr>
            <a:xfrm>
              <a:off x="6789358" y="3550762"/>
              <a:ext cx="585330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8.3</a:t>
              </a:r>
            </a:p>
          </p:txBody>
        </p:sp>
        <p:sp>
          <p:nvSpPr>
            <p:cNvPr id="69" name="Metin kutusu 68">
              <a:extLst>
                <a:ext uri="{FF2B5EF4-FFF2-40B4-BE49-F238E27FC236}">
                  <a16:creationId xmlns:a16="http://schemas.microsoft.com/office/drawing/2014/main" id="{DC7587E1-5894-4DE8-B4B3-411B3ABCF23C}"/>
                </a:ext>
              </a:extLst>
            </p:cNvPr>
            <p:cNvSpPr txBox="1"/>
            <p:nvPr/>
          </p:nvSpPr>
          <p:spPr>
            <a:xfrm>
              <a:off x="2483719" y="3554329"/>
              <a:ext cx="1688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>
                  <a:solidFill>
                    <a:srgbClr val="0000CC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float</a:t>
              </a:r>
              <a:r>
                <a:rPr lang="tr-TR" sz="1400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dizi[5];</a:t>
              </a:r>
            </a:p>
          </p:txBody>
        </p:sp>
        <p:sp>
          <p:nvSpPr>
            <p:cNvPr id="70" name="Metin kutusu 69">
              <a:extLst>
                <a:ext uri="{FF2B5EF4-FFF2-40B4-BE49-F238E27FC236}">
                  <a16:creationId xmlns:a16="http://schemas.microsoft.com/office/drawing/2014/main" id="{84EB53C6-EAD4-48AD-A1DE-DD9D2F6ED9CA}"/>
                </a:ext>
              </a:extLst>
            </p:cNvPr>
            <p:cNvSpPr txBox="1"/>
            <p:nvPr/>
          </p:nvSpPr>
          <p:spPr>
            <a:xfrm>
              <a:off x="4296446" y="3946040"/>
              <a:ext cx="571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100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71" name="Metin kutusu 70">
              <a:extLst>
                <a:ext uri="{FF2B5EF4-FFF2-40B4-BE49-F238E27FC236}">
                  <a16:creationId xmlns:a16="http://schemas.microsoft.com/office/drawing/2014/main" id="{5B733F79-64CA-44DD-9693-6E75848ADC1E}"/>
                </a:ext>
              </a:extLst>
            </p:cNvPr>
            <p:cNvSpPr txBox="1"/>
            <p:nvPr/>
          </p:nvSpPr>
          <p:spPr>
            <a:xfrm>
              <a:off x="4919171" y="3952076"/>
              <a:ext cx="571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100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</a:p>
          </p:txBody>
        </p:sp>
        <p:sp>
          <p:nvSpPr>
            <p:cNvPr id="72" name="Metin kutusu 71">
              <a:extLst>
                <a:ext uri="{FF2B5EF4-FFF2-40B4-BE49-F238E27FC236}">
                  <a16:creationId xmlns:a16="http://schemas.microsoft.com/office/drawing/2014/main" id="{1271EC84-12AE-454E-B1AA-811243C553A6}"/>
                </a:ext>
              </a:extLst>
            </p:cNvPr>
            <p:cNvSpPr txBox="1"/>
            <p:nvPr/>
          </p:nvSpPr>
          <p:spPr>
            <a:xfrm>
              <a:off x="5541782" y="3949386"/>
              <a:ext cx="5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100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</a:p>
          </p:txBody>
        </p:sp>
        <p:sp>
          <p:nvSpPr>
            <p:cNvPr id="73" name="Metin kutusu 72">
              <a:extLst>
                <a:ext uri="{FF2B5EF4-FFF2-40B4-BE49-F238E27FC236}">
                  <a16:creationId xmlns:a16="http://schemas.microsoft.com/office/drawing/2014/main" id="{B8616E75-BA44-4D5C-8480-2C0E878376DE}"/>
                </a:ext>
              </a:extLst>
            </p:cNvPr>
            <p:cNvSpPr txBox="1"/>
            <p:nvPr/>
          </p:nvSpPr>
          <p:spPr>
            <a:xfrm>
              <a:off x="6178620" y="3946040"/>
              <a:ext cx="571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100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3</a:t>
              </a:r>
            </a:p>
          </p:txBody>
        </p:sp>
        <p:sp>
          <p:nvSpPr>
            <p:cNvPr id="74" name="Metin kutusu 73">
              <a:extLst>
                <a:ext uri="{FF2B5EF4-FFF2-40B4-BE49-F238E27FC236}">
                  <a16:creationId xmlns:a16="http://schemas.microsoft.com/office/drawing/2014/main" id="{12A49A80-3712-41E0-95E3-2D0230EFA9A3}"/>
                </a:ext>
              </a:extLst>
            </p:cNvPr>
            <p:cNvSpPr txBox="1"/>
            <p:nvPr/>
          </p:nvSpPr>
          <p:spPr>
            <a:xfrm>
              <a:off x="6789357" y="3946040"/>
              <a:ext cx="585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100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4</a:t>
              </a:r>
            </a:p>
          </p:txBody>
        </p:sp>
        <p:sp>
          <p:nvSpPr>
            <p:cNvPr id="75" name="Metin kutusu 74">
              <a:extLst>
                <a:ext uri="{FF2B5EF4-FFF2-40B4-BE49-F238E27FC236}">
                  <a16:creationId xmlns:a16="http://schemas.microsoft.com/office/drawing/2014/main" id="{0161FC77-0A44-465A-8643-E456D6615F87}"/>
                </a:ext>
              </a:extLst>
            </p:cNvPr>
            <p:cNvSpPr txBox="1"/>
            <p:nvPr/>
          </p:nvSpPr>
          <p:spPr>
            <a:xfrm>
              <a:off x="5235565" y="3004229"/>
              <a:ext cx="1197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latin typeface="Outfit" pitchFamily="2" charset="0"/>
                </a:rPr>
                <a:t>Dizi Elemanları</a:t>
              </a:r>
            </a:p>
          </p:txBody>
        </p:sp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355BBA66-DF48-4DDD-BE49-1B2EC8A991E4}"/>
                </a:ext>
              </a:extLst>
            </p:cNvPr>
            <p:cNvCxnSpPr>
              <a:cxnSpLocks/>
              <a:stCxn id="75" idx="1"/>
              <a:endCxn id="59" idx="0"/>
            </p:cNvCxnSpPr>
            <p:nvPr/>
          </p:nvCxnSpPr>
          <p:spPr>
            <a:xfrm flipH="1">
              <a:off x="4583014" y="3142729"/>
              <a:ext cx="652551" cy="394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Ok Bağlayıcısı 76">
              <a:extLst>
                <a:ext uri="{FF2B5EF4-FFF2-40B4-BE49-F238E27FC236}">
                  <a16:creationId xmlns:a16="http://schemas.microsoft.com/office/drawing/2014/main" id="{17D4BD60-280E-4ADF-A199-924FA8D82F31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5211249" y="3291837"/>
              <a:ext cx="286989" cy="252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Düz Ok Bağlayıcısı 77">
              <a:extLst>
                <a:ext uri="{FF2B5EF4-FFF2-40B4-BE49-F238E27FC236}">
                  <a16:creationId xmlns:a16="http://schemas.microsoft.com/office/drawing/2014/main" id="{A908BDEE-9D2D-4DBD-A6AE-0BAA40AFA5AF}"/>
                </a:ext>
              </a:extLst>
            </p:cNvPr>
            <p:cNvCxnSpPr>
              <a:cxnSpLocks/>
              <a:stCxn id="75" idx="2"/>
              <a:endCxn id="66" idx="0"/>
            </p:cNvCxnSpPr>
            <p:nvPr/>
          </p:nvCxnSpPr>
          <p:spPr>
            <a:xfrm>
              <a:off x="5834448" y="3281228"/>
              <a:ext cx="0" cy="271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Düz Ok Bağlayıcısı 78">
              <a:extLst>
                <a:ext uri="{FF2B5EF4-FFF2-40B4-BE49-F238E27FC236}">
                  <a16:creationId xmlns:a16="http://schemas.microsoft.com/office/drawing/2014/main" id="{19B6C625-08D6-45E8-8D49-4DF14A37DFED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>
              <a:off x="6175906" y="3288854"/>
              <a:ext cx="282330" cy="259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Düz Ok Bağlayıcısı 80">
              <a:extLst>
                <a:ext uri="{FF2B5EF4-FFF2-40B4-BE49-F238E27FC236}">
                  <a16:creationId xmlns:a16="http://schemas.microsoft.com/office/drawing/2014/main" id="{E0C8763C-5AE2-4F47-95E3-A8E5F5B54381}"/>
                </a:ext>
              </a:extLst>
            </p:cNvPr>
            <p:cNvCxnSpPr>
              <a:cxnSpLocks/>
              <a:stCxn id="75" idx="3"/>
              <a:endCxn id="68" idx="0"/>
            </p:cNvCxnSpPr>
            <p:nvPr/>
          </p:nvCxnSpPr>
          <p:spPr>
            <a:xfrm>
              <a:off x="6433330" y="3142729"/>
              <a:ext cx="648693" cy="408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Metin kutusu 82">
              <a:extLst>
                <a:ext uri="{FF2B5EF4-FFF2-40B4-BE49-F238E27FC236}">
                  <a16:creationId xmlns:a16="http://schemas.microsoft.com/office/drawing/2014/main" id="{E88E3ACF-C74C-47DF-A8FA-9D6C72316CA4}"/>
                </a:ext>
              </a:extLst>
            </p:cNvPr>
            <p:cNvSpPr txBox="1"/>
            <p:nvPr/>
          </p:nvSpPr>
          <p:spPr>
            <a:xfrm>
              <a:off x="5235564" y="4382635"/>
              <a:ext cx="11977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100" dirty="0">
                  <a:latin typeface="Outfit" pitchFamily="2" charset="0"/>
                </a:rPr>
                <a:t>Eleman İndisleri</a:t>
              </a:r>
              <a:br>
                <a:rPr lang="tr-TR" sz="1100" dirty="0">
                  <a:latin typeface="Outfit" pitchFamily="2" charset="0"/>
                </a:rPr>
              </a:br>
              <a:r>
                <a:rPr lang="tr-TR" sz="1100" dirty="0">
                  <a:solidFill>
                    <a:srgbClr val="0000CC"/>
                  </a:solidFill>
                  <a:latin typeface="Outfit" pitchFamily="2" charset="0"/>
                </a:rPr>
                <a:t>tamsayı</a:t>
              </a:r>
            </a:p>
          </p:txBody>
        </p:sp>
        <p:sp>
          <p:nvSpPr>
            <p:cNvPr id="84" name="Metin kutusu 83">
              <a:extLst>
                <a:ext uri="{FF2B5EF4-FFF2-40B4-BE49-F238E27FC236}">
                  <a16:creationId xmlns:a16="http://schemas.microsoft.com/office/drawing/2014/main" id="{865657EC-E0B5-41C0-8E82-8D22B606FB06}"/>
                </a:ext>
              </a:extLst>
            </p:cNvPr>
            <p:cNvSpPr txBox="1"/>
            <p:nvPr/>
          </p:nvSpPr>
          <p:spPr>
            <a:xfrm>
              <a:off x="3336636" y="2872025"/>
              <a:ext cx="925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Outfit" pitchFamily="2" charset="0"/>
                </a:rPr>
                <a:t>Dizinin </a:t>
              </a:r>
              <a:br>
                <a:rPr lang="tr-TR" sz="1200" dirty="0">
                  <a:latin typeface="Outfit" pitchFamily="2" charset="0"/>
                </a:rPr>
              </a:br>
              <a:r>
                <a:rPr lang="tr-TR" sz="1200" dirty="0">
                  <a:latin typeface="Outfit" pitchFamily="2" charset="0"/>
                </a:rPr>
                <a:t>Uzunluğu</a:t>
              </a:r>
              <a:br>
                <a:rPr lang="tr-TR" sz="1200" dirty="0">
                  <a:latin typeface="Outfit" pitchFamily="2" charset="0"/>
                </a:rPr>
              </a:br>
              <a:r>
                <a:rPr lang="tr-TR" sz="1200" dirty="0">
                  <a:solidFill>
                    <a:srgbClr val="0000CC"/>
                  </a:solidFill>
                  <a:latin typeface="Outfit" pitchFamily="2" charset="0"/>
                </a:rPr>
                <a:t>tamsayı</a:t>
              </a:r>
            </a:p>
          </p:txBody>
        </p:sp>
        <p:cxnSp>
          <p:nvCxnSpPr>
            <p:cNvPr id="85" name="Düz Ok Bağlayıcısı 84">
              <a:extLst>
                <a:ext uri="{FF2B5EF4-FFF2-40B4-BE49-F238E27FC236}">
                  <a16:creationId xmlns:a16="http://schemas.microsoft.com/office/drawing/2014/main" id="{E78AFC46-B3D7-49C4-BBF0-1FE094D8430C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>
              <a:off x="3799271" y="3518356"/>
              <a:ext cx="0" cy="80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Metin kutusu 85">
              <a:extLst>
                <a:ext uri="{FF2B5EF4-FFF2-40B4-BE49-F238E27FC236}">
                  <a16:creationId xmlns:a16="http://schemas.microsoft.com/office/drawing/2014/main" id="{FC8E8390-30CD-4CA1-A3B0-C9A402567AF1}"/>
                </a:ext>
              </a:extLst>
            </p:cNvPr>
            <p:cNvSpPr txBox="1"/>
            <p:nvPr/>
          </p:nvSpPr>
          <p:spPr>
            <a:xfrm>
              <a:off x="2310194" y="2861831"/>
              <a:ext cx="11063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Outfit" pitchFamily="2" charset="0"/>
                </a:rPr>
                <a:t>Elemanların</a:t>
              </a:r>
              <a:br>
                <a:rPr lang="tr-TR" sz="1200" dirty="0">
                  <a:latin typeface="Outfit" pitchFamily="2" charset="0"/>
                </a:rPr>
              </a:br>
              <a:r>
                <a:rPr lang="tr-TR" sz="1200" dirty="0">
                  <a:latin typeface="Outfit" pitchFamily="2" charset="0"/>
                </a:rPr>
                <a:t>Veri Tipi</a:t>
              </a:r>
            </a:p>
          </p:txBody>
        </p:sp>
        <p:cxnSp>
          <p:nvCxnSpPr>
            <p:cNvPr id="87" name="Düz Ok Bağlayıcısı 86">
              <a:extLst>
                <a:ext uri="{FF2B5EF4-FFF2-40B4-BE49-F238E27FC236}">
                  <a16:creationId xmlns:a16="http://schemas.microsoft.com/office/drawing/2014/main" id="{F7E9D64E-43F3-460A-851F-334B4C0C304B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2863391" y="3323496"/>
              <a:ext cx="0" cy="282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Metin kutusu 87">
              <a:extLst>
                <a:ext uri="{FF2B5EF4-FFF2-40B4-BE49-F238E27FC236}">
                  <a16:creationId xmlns:a16="http://schemas.microsoft.com/office/drawing/2014/main" id="{4342909F-4A1F-40E0-AC11-F9673BD296A9}"/>
                </a:ext>
              </a:extLst>
            </p:cNvPr>
            <p:cNvSpPr txBox="1"/>
            <p:nvPr/>
          </p:nvSpPr>
          <p:spPr>
            <a:xfrm>
              <a:off x="2918358" y="4082745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Outfit" pitchFamily="2" charset="0"/>
                </a:rPr>
                <a:t>Dizinin Kimliği</a:t>
              </a:r>
            </a:p>
          </p:txBody>
        </p:sp>
        <p:cxnSp>
          <p:nvCxnSpPr>
            <p:cNvPr id="89" name="Düz Ok Bağlayıcısı 88">
              <a:extLst>
                <a:ext uri="{FF2B5EF4-FFF2-40B4-BE49-F238E27FC236}">
                  <a16:creationId xmlns:a16="http://schemas.microsoft.com/office/drawing/2014/main" id="{FCF01A4B-CCD0-4B56-B27C-9DE31F58CD47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V="1">
              <a:off x="3470808" y="3838725"/>
              <a:ext cx="0" cy="244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Düz Ok Bağlayıcısı 89">
              <a:extLst>
                <a:ext uri="{FF2B5EF4-FFF2-40B4-BE49-F238E27FC236}">
                  <a16:creationId xmlns:a16="http://schemas.microsoft.com/office/drawing/2014/main" id="{28BB2989-F404-4BFF-9A74-FC997359B536}"/>
                </a:ext>
              </a:extLst>
            </p:cNvPr>
            <p:cNvCxnSpPr>
              <a:cxnSpLocks/>
              <a:stCxn id="83" idx="0"/>
              <a:endCxn id="72" idx="2"/>
            </p:cNvCxnSpPr>
            <p:nvPr/>
          </p:nvCxnSpPr>
          <p:spPr>
            <a:xfrm flipV="1">
              <a:off x="5834447" y="4210996"/>
              <a:ext cx="1" cy="171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Düz Ok Bağlayıcısı 90">
              <a:extLst>
                <a:ext uri="{FF2B5EF4-FFF2-40B4-BE49-F238E27FC236}">
                  <a16:creationId xmlns:a16="http://schemas.microsoft.com/office/drawing/2014/main" id="{D1FEE15B-61DA-425E-A26C-E9D8D77363FE}"/>
                </a:ext>
              </a:extLst>
            </p:cNvPr>
            <p:cNvCxnSpPr>
              <a:cxnSpLocks/>
              <a:endCxn id="74" idx="2"/>
            </p:cNvCxnSpPr>
            <p:nvPr/>
          </p:nvCxnSpPr>
          <p:spPr>
            <a:xfrm flipV="1">
              <a:off x="6471286" y="4207650"/>
              <a:ext cx="610737" cy="305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Düz Ok Bağlayıcısı 91">
              <a:extLst>
                <a:ext uri="{FF2B5EF4-FFF2-40B4-BE49-F238E27FC236}">
                  <a16:creationId xmlns:a16="http://schemas.microsoft.com/office/drawing/2014/main" id="{8041BB99-F07D-4C21-92FF-C52A1426B06E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6146939" y="4207650"/>
              <a:ext cx="317233" cy="218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Düz Ok Bağlayıcısı 92">
              <a:extLst>
                <a:ext uri="{FF2B5EF4-FFF2-40B4-BE49-F238E27FC236}">
                  <a16:creationId xmlns:a16="http://schemas.microsoft.com/office/drawing/2014/main" id="{E674459D-14AC-4B2C-B663-7F9CB2C4E1CF}"/>
                </a:ext>
              </a:extLst>
            </p:cNvPr>
            <p:cNvCxnSpPr>
              <a:cxnSpLocks/>
              <a:endCxn id="71" idx="2"/>
            </p:cNvCxnSpPr>
            <p:nvPr/>
          </p:nvCxnSpPr>
          <p:spPr>
            <a:xfrm flipH="1" flipV="1">
              <a:off x="5204723" y="4213686"/>
              <a:ext cx="292666" cy="212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Düz Ok Bağlayıcısı 93">
              <a:extLst>
                <a:ext uri="{FF2B5EF4-FFF2-40B4-BE49-F238E27FC236}">
                  <a16:creationId xmlns:a16="http://schemas.microsoft.com/office/drawing/2014/main" id="{C8DD56DC-E8AF-4E38-9920-C0E24053518B}"/>
                </a:ext>
              </a:extLst>
            </p:cNvPr>
            <p:cNvCxnSpPr>
              <a:cxnSpLocks/>
              <a:stCxn id="83" idx="1"/>
              <a:endCxn id="70" idx="2"/>
            </p:cNvCxnSpPr>
            <p:nvPr/>
          </p:nvCxnSpPr>
          <p:spPr>
            <a:xfrm flipH="1" flipV="1">
              <a:off x="4581998" y="4207650"/>
              <a:ext cx="653566" cy="390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5342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7D0D6-01DA-4612-8A41-51229FB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DİZİ NİÇİN KULLANILIR?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AA6244-3690-4F1A-AE68-38D149AD1C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200" dirty="0"/>
              <a:t>10 Öğrenciden oluşan bir sınıfta not ortalamasını hesaplamayı düşünelim;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ali=90, veli=85, cengiz=95, </a:t>
            </a:r>
            <a:r>
              <a:rPr lang="tr-TR" sz="1200" dirty="0" err="1">
                <a:latin typeface="Consolas" panose="020B0609020204030204" pitchFamily="49" charset="0"/>
              </a:rPr>
              <a:t>hafize</a:t>
            </a:r>
            <a:r>
              <a:rPr lang="tr-TR" sz="1200" dirty="0">
                <a:latin typeface="Consolas" panose="020B0609020204030204" pitchFamily="49" charset="0"/>
              </a:rPr>
              <a:t>=100, elif=95,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/*...*/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og1=90, og2=85, og3=95, og4=100, og5=95,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/*...*/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200" dirty="0">
                <a:latin typeface="Consolas" panose="020B0609020204030204" pitchFamily="49" charset="0"/>
              </a:rPr>
              <a:t> ortalama=(</a:t>
            </a:r>
            <a:r>
              <a:rPr lang="tr-TR" sz="1200" dirty="0" err="1">
                <a:latin typeface="Consolas" panose="020B0609020204030204" pitchFamily="49" charset="0"/>
              </a:rPr>
              <a:t>ali+veli+cengiz+hafize+elif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/*+...*/</a:t>
            </a:r>
            <a:r>
              <a:rPr lang="tr-TR" sz="1200" dirty="0">
                <a:latin typeface="Consolas" panose="020B0609020204030204" pitchFamily="49" charset="0"/>
              </a:rPr>
              <a:t>)/5;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/>
              <a:t>Bunu diziler ile yapmak oldukça kolaydır;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notlar</a:t>
            </a:r>
            <a:r>
              <a:rPr lang="nn-NO" sz="1200" dirty="0">
                <a:latin typeface="Consolas" panose="020B0609020204030204" pitchFamily="49" charset="0"/>
              </a:rPr>
              <a:t>[10] = {</a:t>
            </a:r>
            <a:r>
              <a:rPr lang="tr-TR" sz="1200" dirty="0">
                <a:latin typeface="Consolas" panose="020B0609020204030204" pitchFamily="49" charset="0"/>
              </a:rPr>
              <a:t>90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85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95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95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95</a:t>
            </a:r>
            <a:r>
              <a:rPr lang="nn-NO" sz="1200" dirty="0">
                <a:latin typeface="Consolas" panose="020B0609020204030204" pitchFamily="49" charset="0"/>
              </a:rPr>
              <a:t>,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       </a:t>
            </a:r>
            <a:r>
              <a:rPr lang="nn-NO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50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30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05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30</a:t>
            </a:r>
            <a:r>
              <a:rPr lang="nn-NO" sz="1200" dirty="0">
                <a:latin typeface="Consolas" panose="020B0609020204030204" pitchFamily="49" charset="0"/>
              </a:rPr>
              <a:t>, </a:t>
            </a:r>
            <a:r>
              <a:rPr lang="tr-TR" sz="1200" dirty="0">
                <a:latin typeface="Consolas" panose="020B0609020204030204" pitchFamily="49" charset="0"/>
              </a:rPr>
              <a:t>50</a:t>
            </a:r>
            <a:r>
              <a:rPr lang="nn-NO" sz="12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200" dirty="0">
                <a:latin typeface="Consolas" panose="020B0609020204030204" pitchFamily="49" charset="0"/>
              </a:rPr>
              <a:t> i, </a:t>
            </a:r>
            <a:r>
              <a:rPr lang="tr-TR" sz="1200" dirty="0">
                <a:latin typeface="Consolas" panose="020B0609020204030204" pitchFamily="49" charset="0"/>
              </a:rPr>
              <a:t>toplam</a:t>
            </a:r>
            <a:r>
              <a:rPr lang="nn-NO" sz="1200" dirty="0">
                <a:latin typeface="Consolas" panose="020B0609020204030204" pitchFamily="49" charset="0"/>
              </a:rPr>
              <a:t>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nn-NO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ortalama</a:t>
            </a:r>
            <a:r>
              <a:rPr lang="nn-NO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200" dirty="0">
                <a:latin typeface="Consolas" panose="020B0609020204030204" pitchFamily="49" charset="0"/>
              </a:rPr>
              <a:t> (i=0; i&lt;=9; i++){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latin typeface="Consolas" panose="020B0609020204030204" pitchFamily="49" charset="0"/>
              </a:rPr>
              <a:t>toplam</a:t>
            </a:r>
            <a:r>
              <a:rPr lang="nn-NO" sz="1200" dirty="0">
                <a:latin typeface="Consolas" panose="020B0609020204030204" pitchFamily="49" charset="0"/>
              </a:rPr>
              <a:t>+ = </a:t>
            </a:r>
            <a:r>
              <a:rPr lang="tr-TR" sz="1200" dirty="0">
                <a:latin typeface="Consolas" panose="020B0609020204030204" pitchFamily="49" charset="0"/>
              </a:rPr>
              <a:t>notlar</a:t>
            </a:r>
            <a:r>
              <a:rPr lang="nn-NO" sz="1200" dirty="0">
                <a:latin typeface="Consolas" panose="020B0609020204030204" pitchFamily="49" charset="0"/>
              </a:rPr>
              <a:t>[i];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nn-NO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ortalama</a:t>
            </a:r>
            <a:r>
              <a:rPr lang="nn-NO" sz="1200" dirty="0">
                <a:latin typeface="Consolas" panose="020B0609020204030204" pitchFamily="49" charset="0"/>
              </a:rPr>
              <a:t> =</a:t>
            </a:r>
            <a:r>
              <a:rPr lang="tr-TR" sz="1200" dirty="0">
                <a:latin typeface="Consolas" panose="020B0609020204030204" pitchFamily="49" charset="0"/>
              </a:rPr>
              <a:t> toplam</a:t>
            </a:r>
            <a:r>
              <a:rPr lang="nn-NO" sz="1200" dirty="0">
                <a:latin typeface="Consolas" panose="020B0609020204030204" pitchFamily="49" charset="0"/>
              </a:rPr>
              <a:t>/10</a:t>
            </a:r>
            <a:r>
              <a:rPr lang="tr-TR" sz="1200" dirty="0">
                <a:latin typeface="Consolas" panose="020B0609020204030204" pitchFamily="49" charset="0"/>
              </a:rPr>
              <a:t>.0</a:t>
            </a:r>
            <a:r>
              <a:rPr lang="nn-NO" sz="1200" dirty="0">
                <a:latin typeface="Consolas" panose="020B0609020204030204" pitchFamily="49" charset="0"/>
              </a:rPr>
              <a:t>;</a:t>
            </a:r>
            <a:endParaRPr lang="tr-TR" sz="1200" dirty="0">
              <a:latin typeface="Consolas" panose="020B0609020204030204" pitchFamily="49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871E6A10-54A4-49A2-832B-5F5F79FB35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tr-TR" sz="3600" b="1" dirty="0"/>
              <a:t>Diziler </a:t>
            </a:r>
            <a:r>
              <a:rPr lang="tr-TR" sz="3600" b="1" dirty="0">
                <a:highlight>
                  <a:srgbClr val="FFFF00"/>
                </a:highlight>
              </a:rPr>
              <a:t>belleği verimli kullanan ve tek bir değişken ile elemanlara erişim sağlayan bir çözüm sunar</a:t>
            </a:r>
            <a:r>
              <a:rPr lang="tr-TR" sz="3600" b="1" dirty="0"/>
              <a:t>. Bir dizideki elemanlar, bellekte </a:t>
            </a:r>
            <a:r>
              <a:rPr lang="tr-TR" sz="3600" b="1" u="sng" dirty="0">
                <a:solidFill>
                  <a:srgbClr val="FF0000"/>
                </a:solidFill>
              </a:rPr>
              <a:t>bitişik konumda yer aldığından</a:t>
            </a:r>
            <a:r>
              <a:rPr lang="tr-TR" sz="3600" b="1" dirty="0"/>
              <a:t> herhangi bir öğeye kolaylıkla erişebiliriz. </a:t>
            </a:r>
          </a:p>
          <a:p>
            <a:pPr marL="0" indent="0">
              <a:buNone/>
            </a:pPr>
            <a:r>
              <a:rPr lang="tr-TR" sz="3300" dirty="0"/>
              <a:t>Bir dizinin başlıca üstünlükleri şunlardır: </a:t>
            </a:r>
          </a:p>
          <a:p>
            <a:r>
              <a:rPr lang="tr-TR" sz="3300" dirty="0"/>
              <a:t>İndisleri kullanarak dizi </a:t>
            </a:r>
            <a:r>
              <a:rPr lang="tr-TR" sz="3300" b="1" i="1" dirty="0"/>
              <a:t>öğelere rastgele ve hızlı erişim</a:t>
            </a:r>
            <a:r>
              <a:rPr lang="tr-TR" sz="3300" dirty="0"/>
              <a:t>. Her öğenin bir indisi (</a:t>
            </a:r>
            <a:r>
              <a:rPr lang="tr-TR" sz="3300" dirty="0" err="1"/>
              <a:t>index</a:t>
            </a:r>
            <a:r>
              <a:rPr lang="tr-TR" sz="3300" dirty="0"/>
              <a:t>) olduğundan doğrudan erişilebilir ve değiştirilebilir.</a:t>
            </a:r>
          </a:p>
          <a:p>
            <a:r>
              <a:rPr lang="tr-TR" sz="3300" dirty="0"/>
              <a:t>Birden fazla öğeden oluşan tek bir dizi oluşturduğundan </a:t>
            </a:r>
            <a:r>
              <a:rPr lang="tr-TR" sz="3300" b="1" i="1" dirty="0"/>
              <a:t>daha az kod satırı </a:t>
            </a:r>
            <a:r>
              <a:rPr lang="tr-TR" sz="3300" dirty="0"/>
              <a:t>yazılır. </a:t>
            </a:r>
          </a:p>
          <a:p>
            <a:r>
              <a:rPr lang="tr-TR" sz="3300" b="1" i="1" dirty="0"/>
              <a:t>Daha az kod satırı yazılarak sıralama </a:t>
            </a:r>
            <a:r>
              <a:rPr lang="tr-TR" sz="3300" dirty="0"/>
              <a:t>yapılabilir.</a:t>
            </a:r>
          </a:p>
          <a:p>
            <a:pPr marL="0" indent="0">
              <a:buNone/>
            </a:pPr>
            <a:r>
              <a:rPr lang="tr-TR" sz="3300" dirty="0"/>
              <a:t>Dizi kullanmanın zayıf yönleri ise;</a:t>
            </a:r>
          </a:p>
          <a:p>
            <a:r>
              <a:rPr lang="tr-TR" sz="3300" dirty="0" err="1"/>
              <a:t>Kimliklendirme</a:t>
            </a:r>
            <a:r>
              <a:rPr lang="tr-TR" sz="3300" dirty="0"/>
              <a:t> sırasında karar verilen </a:t>
            </a:r>
            <a:r>
              <a:rPr lang="tr-TR" sz="3300" i="1" u="sng" dirty="0"/>
              <a:t>sabit sayıda elemanın üzerinde işlem </a:t>
            </a:r>
            <a:r>
              <a:rPr lang="tr-TR" sz="3300" dirty="0"/>
              <a:t>yapılır.</a:t>
            </a:r>
          </a:p>
          <a:p>
            <a:r>
              <a:rPr lang="tr-TR" sz="3300" dirty="0"/>
              <a:t>Dizi dinamik değildir. </a:t>
            </a:r>
            <a:r>
              <a:rPr lang="tr-TR" sz="3300" b="1" i="1" dirty="0">
                <a:highlight>
                  <a:srgbClr val="FFFF00"/>
                </a:highlight>
              </a:rPr>
              <a:t>Araya elaman ekleme veya çıkarma yapılamaz.</a:t>
            </a:r>
          </a:p>
          <a:p>
            <a:endParaRPr lang="tr-TR" sz="1200" dirty="0"/>
          </a:p>
        </p:txBody>
      </p:sp>
    </p:spTree>
    <p:extLst>
      <p:ext uri="{BB962C8B-B14F-4D97-AF65-F5344CB8AC3E}">
        <p14:creationId xmlns:p14="http://schemas.microsoft.com/office/powerpoint/2010/main" val="208306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5A64267-9FAC-47BA-9B5A-6AD5BC3A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Elemanların Bellek </a:t>
            </a:r>
            <a:r>
              <a:rPr lang="tr-TR" dirty="0" err="1"/>
              <a:t>Yerleşlimi</a:t>
            </a:r>
            <a:endParaRPr lang="tr-TR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398F77B4-F332-48E5-B308-1F77BC77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Dizi elemanları bitişik bellek bölgesini indis sırasına göre paylaşır.</a:t>
            </a:r>
          </a:p>
          <a:p>
            <a:r>
              <a:rPr lang="tr-TR" dirty="0"/>
              <a:t>Burada dikkat edilmesi gereken dizi tipinin bellekte kapladığı yer kadar her bir elemana bellekte yer ayrılır.</a:t>
            </a:r>
          </a:p>
          <a:p>
            <a:r>
              <a:rPr lang="tr-TR" dirty="0"/>
              <a:t>Yandaki char dizisinde bellekte her bir elemana 1 </a:t>
            </a:r>
            <a:r>
              <a:rPr lang="tr-TR" dirty="0" err="1"/>
              <a:t>byte</a:t>
            </a:r>
            <a:r>
              <a:rPr lang="tr-TR" dirty="0"/>
              <a:t> yer ayrılırken, </a:t>
            </a:r>
            <a:r>
              <a:rPr lang="tr-TR" dirty="0" err="1"/>
              <a:t>int</a:t>
            </a:r>
            <a:r>
              <a:rPr lang="tr-TR" dirty="0"/>
              <a:t> dizisinde her bir elemana 4 </a:t>
            </a:r>
            <a:r>
              <a:rPr lang="tr-TR" dirty="0" err="1"/>
              <a:t>byte</a:t>
            </a:r>
            <a:r>
              <a:rPr lang="tr-TR" dirty="0"/>
              <a:t> yer ayrılmıştır.</a:t>
            </a:r>
          </a:p>
        </p:txBody>
      </p:sp>
      <p:sp>
        <p:nvSpPr>
          <p:cNvPr id="9" name="Dikdörtgen: Köşeleri Yuvarlatılmış 8">
            <a:extLst>
              <a:ext uri="{FF2B5EF4-FFF2-40B4-BE49-F238E27FC236}">
                <a16:creationId xmlns:a16="http://schemas.microsoft.com/office/drawing/2014/main" id="{1CEAE2CC-A468-4DAC-90B8-A182BAF1BF08}"/>
              </a:ext>
            </a:extLst>
          </p:cNvPr>
          <p:cNvSpPr/>
          <p:nvPr/>
        </p:nvSpPr>
        <p:spPr>
          <a:xfrm>
            <a:off x="2405921" y="1456946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'I'</a:t>
            </a:r>
          </a:p>
        </p:txBody>
      </p:sp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E9822663-DA3D-49B9-849F-3D400B89E449}"/>
              </a:ext>
            </a:extLst>
          </p:cNvPr>
          <p:cNvSpPr/>
          <p:nvPr/>
        </p:nvSpPr>
        <p:spPr>
          <a:xfrm>
            <a:off x="2918022" y="1456946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'L'</a:t>
            </a:r>
          </a:p>
        </p:txBody>
      </p:sp>
      <p:sp>
        <p:nvSpPr>
          <p:cNvPr id="11" name="Dikdörtgen: Köşeleri Yuvarlatılmış 10">
            <a:extLst>
              <a:ext uri="{FF2B5EF4-FFF2-40B4-BE49-F238E27FC236}">
                <a16:creationId xmlns:a16="http://schemas.microsoft.com/office/drawing/2014/main" id="{E276DCA5-5110-468E-A9E2-49C2B1709382}"/>
              </a:ext>
            </a:extLst>
          </p:cNvPr>
          <p:cNvSpPr/>
          <p:nvPr/>
        </p:nvSpPr>
        <p:spPr>
          <a:xfrm>
            <a:off x="3414528" y="1456946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'H'</a:t>
            </a:r>
          </a:p>
        </p:txBody>
      </p:sp>
      <p:sp>
        <p:nvSpPr>
          <p:cNvPr id="12" name="Dikdörtgen: Köşeleri Yuvarlatılmış 11">
            <a:extLst>
              <a:ext uri="{FF2B5EF4-FFF2-40B4-BE49-F238E27FC236}">
                <a16:creationId xmlns:a16="http://schemas.microsoft.com/office/drawing/2014/main" id="{DDFA323F-5B15-4961-9EDB-2237DB0DF5A1}"/>
              </a:ext>
            </a:extLst>
          </p:cNvPr>
          <p:cNvSpPr/>
          <p:nvPr/>
        </p:nvSpPr>
        <p:spPr>
          <a:xfrm>
            <a:off x="3911034" y="1456946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'A'</a:t>
            </a:r>
          </a:p>
        </p:txBody>
      </p:sp>
      <p:sp>
        <p:nvSpPr>
          <p:cNvPr id="13" name="Dikdörtgen: Köşeleri Yuvarlatılmış 12">
            <a:extLst>
              <a:ext uri="{FF2B5EF4-FFF2-40B4-BE49-F238E27FC236}">
                <a16:creationId xmlns:a16="http://schemas.microsoft.com/office/drawing/2014/main" id="{AC71D5A2-4257-4ACC-AB42-AE866BBB5925}"/>
              </a:ext>
            </a:extLst>
          </p:cNvPr>
          <p:cNvSpPr/>
          <p:nvPr/>
        </p:nvSpPr>
        <p:spPr>
          <a:xfrm>
            <a:off x="4416905" y="1456946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'N'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EDDFAB9-1392-4828-9C03-54218BFD54B5}"/>
              </a:ext>
            </a:extLst>
          </p:cNvPr>
          <p:cNvSpPr txBox="1"/>
          <p:nvPr/>
        </p:nvSpPr>
        <p:spPr>
          <a:xfrm>
            <a:off x="1136377" y="805599"/>
            <a:ext cx="307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char dizi1[5]={'I','L','H','A','N'};</a:t>
            </a:r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4F9940E4-59A7-4DC2-A3B4-4A881BE3FDA8}"/>
              </a:ext>
            </a:extLst>
          </p:cNvPr>
          <p:cNvSpPr/>
          <p:nvPr/>
        </p:nvSpPr>
        <p:spPr>
          <a:xfrm>
            <a:off x="6088662" y="716153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'I'</a:t>
            </a:r>
          </a:p>
        </p:txBody>
      </p: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B1BC6288-2A95-45D2-9B93-AA82010A5954}"/>
              </a:ext>
            </a:extLst>
          </p:cNvPr>
          <p:cNvSpPr/>
          <p:nvPr/>
        </p:nvSpPr>
        <p:spPr>
          <a:xfrm>
            <a:off x="6088662" y="1098118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'L'</a:t>
            </a:r>
          </a:p>
        </p:txBody>
      </p:sp>
      <p:sp>
        <p:nvSpPr>
          <p:cNvPr id="17" name="Dikdörtgen: Köşeleri Yuvarlatılmış 16">
            <a:extLst>
              <a:ext uri="{FF2B5EF4-FFF2-40B4-BE49-F238E27FC236}">
                <a16:creationId xmlns:a16="http://schemas.microsoft.com/office/drawing/2014/main" id="{6912A128-67B7-4548-81A6-16C62296D5BA}"/>
              </a:ext>
            </a:extLst>
          </p:cNvPr>
          <p:cNvSpPr/>
          <p:nvPr/>
        </p:nvSpPr>
        <p:spPr>
          <a:xfrm>
            <a:off x="6088662" y="1480083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'H'</a:t>
            </a:r>
          </a:p>
        </p:txBody>
      </p:sp>
      <p:sp>
        <p:nvSpPr>
          <p:cNvPr id="18" name="Dikdörtgen: Köşeleri Yuvarlatılmış 17">
            <a:extLst>
              <a:ext uri="{FF2B5EF4-FFF2-40B4-BE49-F238E27FC236}">
                <a16:creationId xmlns:a16="http://schemas.microsoft.com/office/drawing/2014/main" id="{D25D0533-4DD2-42B3-9728-29381A84A8DB}"/>
              </a:ext>
            </a:extLst>
          </p:cNvPr>
          <p:cNvSpPr/>
          <p:nvPr/>
        </p:nvSpPr>
        <p:spPr>
          <a:xfrm>
            <a:off x="6096821" y="1862048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'A'</a:t>
            </a:r>
          </a:p>
        </p:txBody>
      </p:sp>
      <p:sp>
        <p:nvSpPr>
          <p:cNvPr id="19" name="Dikdörtgen: Köşeleri Yuvarlatılmış 18">
            <a:extLst>
              <a:ext uri="{FF2B5EF4-FFF2-40B4-BE49-F238E27FC236}">
                <a16:creationId xmlns:a16="http://schemas.microsoft.com/office/drawing/2014/main" id="{4FF57220-78FA-4E0F-A980-170F873E670A}"/>
              </a:ext>
            </a:extLst>
          </p:cNvPr>
          <p:cNvSpPr/>
          <p:nvPr/>
        </p:nvSpPr>
        <p:spPr>
          <a:xfrm>
            <a:off x="6088662" y="2240998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'N'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CF3AABF9-0A7D-457C-B4D3-CFB08504E961}"/>
              </a:ext>
            </a:extLst>
          </p:cNvPr>
          <p:cNvSpPr txBox="1"/>
          <p:nvPr/>
        </p:nvSpPr>
        <p:spPr>
          <a:xfrm>
            <a:off x="6645833" y="776330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dizi1[0]</a:t>
            </a:r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F6A5EE37-8AD0-480E-A73E-2B38699D36CF}"/>
              </a:ext>
            </a:extLst>
          </p:cNvPr>
          <p:cNvSpPr txBox="1"/>
          <p:nvPr/>
        </p:nvSpPr>
        <p:spPr>
          <a:xfrm>
            <a:off x="6652721" y="1158295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dizi1[1]</a:t>
            </a:r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56108163-266D-4247-8A8D-F97A0B14D839}"/>
              </a:ext>
            </a:extLst>
          </p:cNvPr>
          <p:cNvSpPr txBox="1"/>
          <p:nvPr/>
        </p:nvSpPr>
        <p:spPr>
          <a:xfrm>
            <a:off x="6645833" y="1536934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dizi1[2]</a:t>
            </a:r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B566DC41-DE0D-47FD-9A32-F3BEDCB2D340}"/>
              </a:ext>
            </a:extLst>
          </p:cNvPr>
          <p:cNvSpPr txBox="1"/>
          <p:nvPr/>
        </p:nvSpPr>
        <p:spPr>
          <a:xfrm>
            <a:off x="6645833" y="1903929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dizi1[3]</a:t>
            </a:r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08B29F2A-F7DC-4134-8CEE-2D7EECE00314}"/>
              </a:ext>
            </a:extLst>
          </p:cNvPr>
          <p:cNvSpPr txBox="1"/>
          <p:nvPr/>
        </p:nvSpPr>
        <p:spPr>
          <a:xfrm>
            <a:off x="6645833" y="2301175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dizi1[4]</a:t>
            </a:r>
          </a:p>
        </p:txBody>
      </p:sp>
      <p:sp>
        <p:nvSpPr>
          <p:cNvPr id="25" name="Metin kutusu 24">
            <a:extLst>
              <a:ext uri="{FF2B5EF4-FFF2-40B4-BE49-F238E27FC236}">
                <a16:creationId xmlns:a16="http://schemas.microsoft.com/office/drawing/2014/main" id="{5386D950-5545-422D-BD5C-C005FE3AED5E}"/>
              </a:ext>
            </a:extLst>
          </p:cNvPr>
          <p:cNvSpPr txBox="1"/>
          <p:nvPr/>
        </p:nvSpPr>
        <p:spPr>
          <a:xfrm>
            <a:off x="5399469" y="78038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65FDE0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537B75B8-1CDE-4701-BDD1-76CF698AFA44}"/>
              </a:ext>
            </a:extLst>
          </p:cNvPr>
          <p:cNvSpPr txBox="1"/>
          <p:nvPr/>
        </p:nvSpPr>
        <p:spPr>
          <a:xfrm>
            <a:off x="5400675" y="1154899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65FDE1</a:t>
            </a: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FDE8B54E-DD08-45D1-B337-F0ADBACDCE93}"/>
              </a:ext>
            </a:extLst>
          </p:cNvPr>
          <p:cNvSpPr txBox="1"/>
          <p:nvPr/>
        </p:nvSpPr>
        <p:spPr>
          <a:xfrm>
            <a:off x="5399469" y="152941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65FDE2</a:t>
            </a:r>
          </a:p>
        </p:txBody>
      </p:sp>
      <p:sp>
        <p:nvSpPr>
          <p:cNvPr id="28" name="Metin kutusu 27">
            <a:extLst>
              <a:ext uri="{FF2B5EF4-FFF2-40B4-BE49-F238E27FC236}">
                <a16:creationId xmlns:a16="http://schemas.microsoft.com/office/drawing/2014/main" id="{9FC43CD8-9868-465D-9125-44F5543AE146}"/>
              </a:ext>
            </a:extLst>
          </p:cNvPr>
          <p:cNvSpPr txBox="1"/>
          <p:nvPr/>
        </p:nvSpPr>
        <p:spPr>
          <a:xfrm>
            <a:off x="5408813" y="1903929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65FDE3</a:t>
            </a:r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1F60DE1A-474C-41CB-969C-4A8E872B77CF}"/>
              </a:ext>
            </a:extLst>
          </p:cNvPr>
          <p:cNvSpPr txBox="1"/>
          <p:nvPr/>
        </p:nvSpPr>
        <p:spPr>
          <a:xfrm>
            <a:off x="5399469" y="2286944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65FDE4</a:t>
            </a:r>
          </a:p>
        </p:txBody>
      </p:sp>
      <p:sp>
        <p:nvSpPr>
          <p:cNvPr id="30" name="Metin kutusu 29">
            <a:extLst>
              <a:ext uri="{FF2B5EF4-FFF2-40B4-BE49-F238E27FC236}">
                <a16:creationId xmlns:a16="http://schemas.microsoft.com/office/drawing/2014/main" id="{73402642-F16F-4E55-96E9-DE9AA68818A9}"/>
              </a:ext>
            </a:extLst>
          </p:cNvPr>
          <p:cNvSpPr txBox="1"/>
          <p:nvPr/>
        </p:nvSpPr>
        <p:spPr>
          <a:xfrm>
            <a:off x="5346151" y="352839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/>
              <a:t>Eleman </a:t>
            </a:r>
            <a:br>
              <a:rPr lang="tr-TR" sz="1100" dirty="0"/>
            </a:br>
            <a:r>
              <a:rPr lang="tr-TR" sz="1100" dirty="0"/>
              <a:t>Adresleri</a:t>
            </a:r>
          </a:p>
        </p:txBody>
      </p:sp>
      <p:sp>
        <p:nvSpPr>
          <p:cNvPr id="54" name="Dikdörtgen: Köşeleri Yuvarlatılmış 53">
            <a:extLst>
              <a:ext uri="{FF2B5EF4-FFF2-40B4-BE49-F238E27FC236}">
                <a16:creationId xmlns:a16="http://schemas.microsoft.com/office/drawing/2014/main" id="{B0F6957A-48C8-4A3D-BADB-5A6D8B00CBED}"/>
              </a:ext>
            </a:extLst>
          </p:cNvPr>
          <p:cNvSpPr/>
          <p:nvPr/>
        </p:nvSpPr>
        <p:spPr>
          <a:xfrm>
            <a:off x="2351072" y="4556825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Dikdörtgen: Köşeleri Yuvarlatılmış 54">
            <a:extLst>
              <a:ext uri="{FF2B5EF4-FFF2-40B4-BE49-F238E27FC236}">
                <a16:creationId xmlns:a16="http://schemas.microsoft.com/office/drawing/2014/main" id="{E9D4C85E-2447-434D-B3E1-EC28A58F2876}"/>
              </a:ext>
            </a:extLst>
          </p:cNvPr>
          <p:cNvSpPr/>
          <p:nvPr/>
        </p:nvSpPr>
        <p:spPr>
          <a:xfrm>
            <a:off x="2863173" y="4556825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6" name="Dikdörtgen: Köşeleri Yuvarlatılmış 55">
            <a:extLst>
              <a:ext uri="{FF2B5EF4-FFF2-40B4-BE49-F238E27FC236}">
                <a16:creationId xmlns:a16="http://schemas.microsoft.com/office/drawing/2014/main" id="{A81FEFD6-43B1-4BAA-BC41-07CDD5E5E963}"/>
              </a:ext>
            </a:extLst>
          </p:cNvPr>
          <p:cNvSpPr/>
          <p:nvPr/>
        </p:nvSpPr>
        <p:spPr>
          <a:xfrm>
            <a:off x="3359679" y="4556825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Dikdörtgen: Köşeleri Yuvarlatılmış 56">
            <a:extLst>
              <a:ext uri="{FF2B5EF4-FFF2-40B4-BE49-F238E27FC236}">
                <a16:creationId xmlns:a16="http://schemas.microsoft.com/office/drawing/2014/main" id="{93E694BF-95E8-4BD6-9A62-21908616027B}"/>
              </a:ext>
            </a:extLst>
          </p:cNvPr>
          <p:cNvSpPr/>
          <p:nvPr/>
        </p:nvSpPr>
        <p:spPr>
          <a:xfrm>
            <a:off x="3856185" y="4556825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8" name="Dikdörtgen: Köşeleri Yuvarlatılmış 57">
            <a:extLst>
              <a:ext uri="{FF2B5EF4-FFF2-40B4-BE49-F238E27FC236}">
                <a16:creationId xmlns:a16="http://schemas.microsoft.com/office/drawing/2014/main" id="{0D72D2E0-B9D0-40A1-897D-31D338E3EC90}"/>
              </a:ext>
            </a:extLst>
          </p:cNvPr>
          <p:cNvSpPr/>
          <p:nvPr/>
        </p:nvSpPr>
        <p:spPr>
          <a:xfrm>
            <a:off x="4362056" y="4556825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55B95F0-4352-45D8-8FF6-94E39CC89CF1}"/>
              </a:ext>
            </a:extLst>
          </p:cNvPr>
          <p:cNvSpPr txBox="1"/>
          <p:nvPr/>
        </p:nvSpPr>
        <p:spPr>
          <a:xfrm>
            <a:off x="1038626" y="3392785"/>
            <a:ext cx="3272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>
                <a:highlight>
                  <a:srgbClr val="FFFF00"/>
                </a:highlight>
              </a:rPr>
              <a:t>int</a:t>
            </a:r>
            <a:r>
              <a:rPr lang="tr-TR" sz="2000" dirty="0"/>
              <a:t> dizi2[5]={2,0,3,10,2};</a:t>
            </a:r>
          </a:p>
        </p:txBody>
      </p:sp>
      <p:sp>
        <p:nvSpPr>
          <p:cNvPr id="60" name="Dikdörtgen: Köşeleri Yuvarlatılmış 59">
            <a:extLst>
              <a:ext uri="{FF2B5EF4-FFF2-40B4-BE49-F238E27FC236}">
                <a16:creationId xmlns:a16="http://schemas.microsoft.com/office/drawing/2014/main" id="{55D3410B-F657-4257-9DD4-C8F3A43CF57B}"/>
              </a:ext>
            </a:extLst>
          </p:cNvPr>
          <p:cNvSpPr/>
          <p:nvPr/>
        </p:nvSpPr>
        <p:spPr>
          <a:xfrm>
            <a:off x="6145328" y="3792895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Dikdörtgen: Köşeleri Yuvarlatılmış 60">
            <a:extLst>
              <a:ext uri="{FF2B5EF4-FFF2-40B4-BE49-F238E27FC236}">
                <a16:creationId xmlns:a16="http://schemas.microsoft.com/office/drawing/2014/main" id="{3F806802-0E1B-470E-BD6F-65316A341091}"/>
              </a:ext>
            </a:extLst>
          </p:cNvPr>
          <p:cNvSpPr/>
          <p:nvPr/>
        </p:nvSpPr>
        <p:spPr>
          <a:xfrm>
            <a:off x="6145328" y="4174860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2" name="Dikdörtgen: Köşeleri Yuvarlatılmış 61">
            <a:extLst>
              <a:ext uri="{FF2B5EF4-FFF2-40B4-BE49-F238E27FC236}">
                <a16:creationId xmlns:a16="http://schemas.microsoft.com/office/drawing/2014/main" id="{37F92D1B-19F5-4D00-A581-2D417131B301}"/>
              </a:ext>
            </a:extLst>
          </p:cNvPr>
          <p:cNvSpPr/>
          <p:nvPr/>
        </p:nvSpPr>
        <p:spPr>
          <a:xfrm>
            <a:off x="6145328" y="4556825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3" name="Dikdörtgen: Köşeleri Yuvarlatılmış 62">
            <a:extLst>
              <a:ext uri="{FF2B5EF4-FFF2-40B4-BE49-F238E27FC236}">
                <a16:creationId xmlns:a16="http://schemas.microsoft.com/office/drawing/2014/main" id="{B5157CED-2F0A-4193-A2B6-309E4007EDAE}"/>
              </a:ext>
            </a:extLst>
          </p:cNvPr>
          <p:cNvSpPr/>
          <p:nvPr/>
        </p:nvSpPr>
        <p:spPr>
          <a:xfrm>
            <a:off x="6153487" y="4938790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4" name="Dikdörtgen: Köşeleri Yuvarlatılmış 63">
            <a:extLst>
              <a:ext uri="{FF2B5EF4-FFF2-40B4-BE49-F238E27FC236}">
                <a16:creationId xmlns:a16="http://schemas.microsoft.com/office/drawing/2014/main" id="{C51E0C35-922F-496A-9851-7C3333285045}"/>
              </a:ext>
            </a:extLst>
          </p:cNvPr>
          <p:cNvSpPr/>
          <p:nvPr/>
        </p:nvSpPr>
        <p:spPr>
          <a:xfrm>
            <a:off x="6145328" y="5317740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45AF37BE-AD3B-45CF-9A85-A2ED8A8F6DA5}"/>
              </a:ext>
            </a:extLst>
          </p:cNvPr>
          <p:cNvSpPr txBox="1"/>
          <p:nvPr/>
        </p:nvSpPr>
        <p:spPr>
          <a:xfrm>
            <a:off x="6702499" y="3853072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dizi2[0]</a:t>
            </a:r>
          </a:p>
        </p:txBody>
      </p: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654D07D5-C60D-4937-A4E2-059236F301D6}"/>
              </a:ext>
            </a:extLst>
          </p:cNvPr>
          <p:cNvSpPr txBox="1"/>
          <p:nvPr/>
        </p:nvSpPr>
        <p:spPr>
          <a:xfrm>
            <a:off x="6709387" y="4235037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dizi2[1]</a:t>
            </a: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EAFF5801-45DD-4DC5-9F05-0D8C8A36BAD9}"/>
              </a:ext>
            </a:extLst>
          </p:cNvPr>
          <p:cNvSpPr txBox="1"/>
          <p:nvPr/>
        </p:nvSpPr>
        <p:spPr>
          <a:xfrm>
            <a:off x="6702499" y="4613676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dizi2[2]</a:t>
            </a:r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9F1539C8-536A-470E-B56F-80ED4D100FA9}"/>
              </a:ext>
            </a:extLst>
          </p:cNvPr>
          <p:cNvSpPr txBox="1"/>
          <p:nvPr/>
        </p:nvSpPr>
        <p:spPr>
          <a:xfrm>
            <a:off x="6702499" y="4980671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dizi3[3]</a:t>
            </a: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4BCE649B-278D-42A6-908E-1491FE6F40E9}"/>
              </a:ext>
            </a:extLst>
          </p:cNvPr>
          <p:cNvSpPr txBox="1"/>
          <p:nvPr/>
        </p:nvSpPr>
        <p:spPr>
          <a:xfrm>
            <a:off x="6702499" y="5377917"/>
            <a:ext cx="660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dizi4[4]</a:t>
            </a: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4E03AE94-FD80-40D6-B3F3-A2870261AEB6}"/>
              </a:ext>
            </a:extLst>
          </p:cNvPr>
          <p:cNvSpPr txBox="1"/>
          <p:nvPr/>
        </p:nvSpPr>
        <p:spPr>
          <a:xfrm>
            <a:off x="5456135" y="3857126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>
                <a:highlight>
                  <a:srgbClr val="FFFF00"/>
                </a:highlight>
              </a:rPr>
              <a:t>65FDE0</a:t>
            </a: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9515ABC2-11D9-44B2-9561-3D470A1B0953}"/>
              </a:ext>
            </a:extLst>
          </p:cNvPr>
          <p:cNvSpPr txBox="1"/>
          <p:nvPr/>
        </p:nvSpPr>
        <p:spPr>
          <a:xfrm>
            <a:off x="5457341" y="4231641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>
                <a:highlight>
                  <a:srgbClr val="FFFF00"/>
                </a:highlight>
              </a:rPr>
              <a:t>65FDE4</a:t>
            </a: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DD8AAC6C-AC13-44CB-960C-794C60DB5AC6}"/>
              </a:ext>
            </a:extLst>
          </p:cNvPr>
          <p:cNvSpPr txBox="1"/>
          <p:nvPr/>
        </p:nvSpPr>
        <p:spPr>
          <a:xfrm>
            <a:off x="5456135" y="4606156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>
                <a:highlight>
                  <a:srgbClr val="FFFF00"/>
                </a:highlight>
              </a:rPr>
              <a:t>65FDE8</a:t>
            </a:r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062DD279-8FE1-4265-BB4B-7DE7C45BEB2A}"/>
              </a:ext>
            </a:extLst>
          </p:cNvPr>
          <p:cNvSpPr txBox="1"/>
          <p:nvPr/>
        </p:nvSpPr>
        <p:spPr>
          <a:xfrm>
            <a:off x="5465479" y="4980671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>
                <a:highlight>
                  <a:srgbClr val="FFFF00"/>
                </a:highlight>
              </a:rPr>
              <a:t>65FDEC</a:t>
            </a:r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939E9FD6-CF0A-4438-8B1F-312BBB68828E}"/>
              </a:ext>
            </a:extLst>
          </p:cNvPr>
          <p:cNvSpPr txBox="1"/>
          <p:nvPr/>
        </p:nvSpPr>
        <p:spPr>
          <a:xfrm>
            <a:off x="5456135" y="5363686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>
                <a:highlight>
                  <a:srgbClr val="FFFF00"/>
                </a:highlight>
              </a:rPr>
              <a:t>65FDF0</a:t>
            </a:r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8988713C-E41E-4ED8-BE79-46DD5B8E09B1}"/>
              </a:ext>
            </a:extLst>
          </p:cNvPr>
          <p:cNvSpPr txBox="1"/>
          <p:nvPr/>
        </p:nvSpPr>
        <p:spPr>
          <a:xfrm>
            <a:off x="5402817" y="3429581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/>
              <a:t>Eleman </a:t>
            </a:r>
            <a:br>
              <a:rPr lang="tr-TR" sz="1100" dirty="0"/>
            </a:br>
            <a:r>
              <a:rPr lang="tr-TR" sz="1100" dirty="0"/>
              <a:t>Adresleri</a:t>
            </a:r>
          </a:p>
        </p:txBody>
      </p:sp>
    </p:spTree>
    <p:extLst>
      <p:ext uri="{BB962C8B-B14F-4D97-AF65-F5344CB8AC3E}">
        <p14:creationId xmlns:p14="http://schemas.microsoft.com/office/powerpoint/2010/main" val="167495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7D0D6-01DA-4612-8A41-51229FB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DİZİnin</a:t>
            </a:r>
            <a:r>
              <a:rPr lang="tr-TR" dirty="0"/>
              <a:t> kapladığı yer?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AA6244-3690-4F1A-AE68-38D149AD1C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#include 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num</a:t>
            </a:r>
            <a:r>
              <a:rPr lang="tr-TR" sz="1100" dirty="0">
                <a:latin typeface="Consolas" panose="020B0609020204030204" pitchFamily="49" charset="0"/>
              </a:rPr>
              <a:t>[10] = {50, 55, 67, 73, 45, 21, 39, 70, 49, 51};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size =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num</a:t>
            </a:r>
            <a:r>
              <a:rPr lang="tr-TR" sz="1100" dirty="0">
                <a:latin typeface="Consolas" panose="020B0609020204030204" pitchFamily="49" charset="0"/>
              </a:rPr>
              <a:t>) /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("Dizinin </a:t>
            </a:r>
            <a:r>
              <a:rPr lang="tr-TR" sz="1100" dirty="0" err="1">
                <a:latin typeface="Consolas" panose="020B0609020204030204" pitchFamily="49" charset="0"/>
              </a:rPr>
              <a:t>Uzunlugu</a:t>
            </a:r>
            <a:r>
              <a:rPr lang="tr-TR" sz="1100" dirty="0">
                <a:latin typeface="Consolas" panose="020B0609020204030204" pitchFamily="49" charset="0"/>
              </a:rPr>
              <a:t>: %</a:t>
            </a:r>
            <a:r>
              <a:rPr lang="tr-TR" sz="1100" dirty="0" err="1">
                <a:latin typeface="Consolas" panose="020B0609020204030204" pitchFamily="49" charset="0"/>
              </a:rPr>
              <a:t>ld</a:t>
            </a:r>
            <a:r>
              <a:rPr lang="tr-TR" sz="1100" dirty="0">
                <a:latin typeface="Consolas" panose="020B0609020204030204" pitchFamily="49" charset="0"/>
              </a:rPr>
              <a:t> \n", size);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("Her bir </a:t>
            </a:r>
            <a:r>
              <a:rPr lang="tr-TR" sz="1100" dirty="0" err="1">
                <a:latin typeface="Consolas" panose="020B0609020204030204" pitchFamily="49" charset="0"/>
              </a:rPr>
              <a:t>elemanin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kapladigi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Hafiza</a:t>
            </a:r>
            <a:r>
              <a:rPr lang="tr-TR" sz="1100" dirty="0">
                <a:latin typeface="Consolas" panose="020B0609020204030204" pitchFamily="49" charset="0"/>
              </a:rPr>
              <a:t>: %</a:t>
            </a:r>
            <a:r>
              <a:rPr lang="tr-TR" sz="1100" dirty="0" err="1">
                <a:latin typeface="Consolas" panose="020B0609020204030204" pitchFamily="49" charset="0"/>
              </a:rPr>
              <a:t>ld</a:t>
            </a:r>
            <a:r>
              <a:rPr lang="tr-TR" sz="1100" dirty="0">
                <a:latin typeface="Consolas" panose="020B0609020204030204" pitchFamily="49" charset="0"/>
              </a:rPr>
              <a:t> \n",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      </a:t>
            </a:r>
            <a:r>
              <a:rPr lang="tr-TR" sz="1100" dirty="0" err="1">
                <a:latin typeface="Consolas" panose="020B0609020204030204" pitchFamily="49" charset="0"/>
              </a:rPr>
              <a:t>sizeof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("1.eleman=</a:t>
            </a:r>
            <a:r>
              <a:rPr lang="tr-TR" sz="1100" dirty="0" err="1">
                <a:latin typeface="Consolas" panose="020B0609020204030204" pitchFamily="49" charset="0"/>
              </a:rPr>
              <a:t>num</a:t>
            </a:r>
            <a:r>
              <a:rPr lang="tr-TR" sz="1100" dirty="0">
                <a:latin typeface="Consolas" panose="020B0609020204030204" pitchFamily="49" charset="0"/>
              </a:rPr>
              <a:t>[0]: %d \n", </a:t>
            </a:r>
            <a:r>
              <a:rPr lang="tr-TR" sz="1100" dirty="0" err="1">
                <a:latin typeface="Consolas" panose="020B0609020204030204" pitchFamily="49" charset="0"/>
              </a:rPr>
              <a:t>num</a:t>
            </a:r>
            <a:r>
              <a:rPr lang="tr-TR" sz="1100" dirty="0">
                <a:latin typeface="Consolas" panose="020B0609020204030204" pitchFamily="49" charset="0"/>
              </a:rPr>
              <a:t>[0]);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("10.yani Sonuncu Eleman=</a:t>
            </a:r>
            <a:r>
              <a:rPr lang="tr-TR" sz="1100" dirty="0" err="1">
                <a:latin typeface="Consolas" panose="020B0609020204030204" pitchFamily="49" charset="0"/>
              </a:rPr>
              <a:t>num</a:t>
            </a:r>
            <a:r>
              <a:rPr lang="tr-TR" sz="1100" dirty="0">
                <a:latin typeface="Consolas" panose="020B0609020204030204" pitchFamily="49" charset="0"/>
              </a:rPr>
              <a:t>[9]: %d\n",</a:t>
            </a:r>
            <a:r>
              <a:rPr lang="tr-TR" sz="1100" dirty="0" err="1">
                <a:latin typeface="Consolas" panose="020B0609020204030204" pitchFamily="49" charset="0"/>
              </a:rPr>
              <a:t>num</a:t>
            </a:r>
            <a:r>
              <a:rPr lang="tr-TR" sz="1100" dirty="0">
                <a:latin typeface="Consolas" panose="020B0609020204030204" pitchFamily="49" charset="0"/>
              </a:rPr>
              <a:t>[size-1]);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double</a:t>
            </a:r>
            <a:r>
              <a:rPr lang="tr-TR" sz="1100" dirty="0">
                <a:latin typeface="Consolas" panose="020B0609020204030204" pitchFamily="49" charset="0"/>
              </a:rPr>
              <a:t> nm[10] = {50, 5, 67, 7, 45, 21, 39, 70.5, 4.9, 51};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size =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100" dirty="0">
                <a:latin typeface="Consolas" panose="020B0609020204030204" pitchFamily="49" charset="0"/>
              </a:rPr>
              <a:t>(nm) /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double</a:t>
            </a:r>
            <a:r>
              <a:rPr lang="tr-TR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("Dizinin </a:t>
            </a:r>
            <a:r>
              <a:rPr lang="tr-TR" sz="1100" dirty="0" err="1">
                <a:latin typeface="Consolas" panose="020B0609020204030204" pitchFamily="49" charset="0"/>
              </a:rPr>
              <a:t>Uzunlugu</a:t>
            </a:r>
            <a:r>
              <a:rPr lang="tr-TR" sz="1100" dirty="0">
                <a:latin typeface="Consolas" panose="020B0609020204030204" pitchFamily="49" charset="0"/>
              </a:rPr>
              <a:t>: %</a:t>
            </a:r>
            <a:r>
              <a:rPr lang="tr-TR" sz="1100" dirty="0" err="1">
                <a:latin typeface="Consolas" panose="020B0609020204030204" pitchFamily="49" charset="0"/>
              </a:rPr>
              <a:t>ld</a:t>
            </a:r>
            <a:r>
              <a:rPr lang="tr-TR" sz="1100" dirty="0">
                <a:latin typeface="Consolas" panose="020B0609020204030204" pitchFamily="49" charset="0"/>
              </a:rPr>
              <a:t> \n", size));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("Her bir </a:t>
            </a:r>
            <a:r>
              <a:rPr lang="tr-TR" sz="1100" dirty="0" err="1">
                <a:latin typeface="Consolas" panose="020B0609020204030204" pitchFamily="49" charset="0"/>
              </a:rPr>
              <a:t>elemanin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kapladigi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Hafiza</a:t>
            </a:r>
            <a:r>
              <a:rPr lang="tr-TR" sz="1100" dirty="0">
                <a:latin typeface="Consolas" panose="020B0609020204030204" pitchFamily="49" charset="0"/>
              </a:rPr>
              <a:t>:%</a:t>
            </a:r>
            <a:r>
              <a:rPr lang="tr-TR" sz="1100" dirty="0" err="1">
                <a:latin typeface="Consolas" panose="020B0609020204030204" pitchFamily="49" charset="0"/>
              </a:rPr>
              <a:t>ld</a:t>
            </a:r>
            <a:r>
              <a:rPr lang="tr-TR" sz="1100" dirty="0">
                <a:latin typeface="Consolas" panose="020B0609020204030204" pitchFamily="49" charset="0"/>
              </a:rPr>
              <a:t> \n",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    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double</a:t>
            </a:r>
            <a:r>
              <a:rPr lang="tr-TR" sz="1100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("1.eleman=nm[0]: %f \n", nm[0]);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("10.yani Sonuncu Eleman=nm[9]: %f\n", nm[size-1]);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1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BB40091-4AB8-463F-AC61-8F5BA4D6B6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b="1" dirty="0"/>
              <a:t>Bir dizi </a:t>
            </a:r>
            <a:r>
              <a:rPr lang="tr-TR" sz="1600" b="1" u="sng" dirty="0"/>
              <a:t>aynı tipteki tüm elemanları depolayabildiğinden</a:t>
            </a:r>
            <a:r>
              <a:rPr lang="tr-TR" sz="1600" b="1" dirty="0"/>
              <a:t>, onun kapladığı toplam hafıza veri tipine bağlıdır.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6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Dizinin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Uzunlugu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: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10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Her bir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elemanin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kapladigi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Hafiza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: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1.eleman=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num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[0]: 50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10. yani Sonuncu Eleman=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num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[9]: 51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Dizinin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Uzunlugu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: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10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Her bir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elemanin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kapladigi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 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Hafiza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: 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8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1.eleman=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nm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[0]: 50.000000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10. yani Sonuncu Eleman=</a:t>
            </a:r>
            <a:r>
              <a:rPr lang="tr-TR" sz="1600" dirty="0" err="1">
                <a:highlight>
                  <a:srgbClr val="C0C0C0"/>
                </a:highlight>
                <a:latin typeface="Consolas" panose="020B0609020204030204" pitchFamily="49" charset="0"/>
              </a:rPr>
              <a:t>nm</a:t>
            </a:r>
            <a:r>
              <a:rPr lang="tr-TR" sz="1600" dirty="0">
                <a:highlight>
                  <a:srgbClr val="C0C0C0"/>
                </a:highlight>
                <a:latin typeface="Consolas" panose="020B0609020204030204" pitchFamily="49" charset="0"/>
              </a:rPr>
              <a:t>[9]: 51.000000</a:t>
            </a:r>
          </a:p>
        </p:txBody>
      </p:sp>
    </p:spTree>
    <p:extLst>
      <p:ext uri="{BB962C8B-B14F-4D97-AF65-F5344CB8AC3E}">
        <p14:creationId xmlns:p14="http://schemas.microsoft.com/office/powerpoint/2010/main" val="221365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42C794AE-8A6A-4DA1-8BE5-C40D3410A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Çok yapılan hatalar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FF5FB257-4826-4D8A-B5E2-C7D259EF1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#define SIZE </a:t>
            </a:r>
            <a:r>
              <a:rPr lang="tr-TR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</a:t>
            </a:r>
            <a:r>
              <a:rPr lang="tr-TR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tr-TR" i="0" dirty="0"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</a:t>
            </a:r>
            <a:r>
              <a:rPr lang="en-US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i="0" dirty="0">
                <a:effectLst/>
                <a:latin typeface="Consolas" panose="020B0609020204030204" pitchFamily="49" charset="0"/>
              </a:rPr>
              <a:t> </a:t>
            </a:r>
            <a:r>
              <a:rPr lang="tr-TR" i="0" dirty="0">
                <a:effectLst/>
                <a:latin typeface="Consolas" panose="020B0609020204030204" pitchFamily="49" charset="0"/>
              </a:rPr>
              <a:t>dizi</a:t>
            </a:r>
            <a:r>
              <a:rPr lang="en-US" i="0" dirty="0">
                <a:effectLst/>
                <a:latin typeface="Consolas" panose="020B0609020204030204" pitchFamily="49" charset="0"/>
              </a:rPr>
              <a:t>[SIZE];</a:t>
            </a:r>
            <a:r>
              <a:rPr lang="tr-TR" i="0" dirty="0">
                <a:effectLst/>
                <a:latin typeface="Consolas" panose="020B0609020204030204" pitchFamily="49" charset="0"/>
              </a:rPr>
              <a:t> 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//DOĞRU: Hata vermez.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i=1;</a:t>
            </a:r>
            <a:endParaRPr lang="tr-TR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dizi[i]=100; 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//DOĞRU: i tamsayı ve dizi uzunluğu içinde bir sayıdır.</a:t>
            </a: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dizi[i+1]=200; 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//DOĞRU: i tamsayı ve i+1 (2) dizi uzunluğu içinde bir sayıdır.</a:t>
            </a: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dizi[5]=10; 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//Mantıksal HATA: Dizi boyutu dışında verilen indis.</a:t>
            </a: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i=10;</a:t>
            </a: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dizi[i]=7; 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//Mantıksal HATA: Dizi boyutu dışında verilen indis.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izi[10]</a:t>
            </a:r>
          </a:p>
          <a:p>
            <a:pPr marL="0" indent="0">
              <a:buNone/>
            </a:pPr>
            <a:r>
              <a:rPr lang="tr-TR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tr-TR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tr-TR" i="0" dirty="0">
                <a:effectLst/>
                <a:latin typeface="Consolas" panose="020B0609020204030204" pitchFamily="49" charset="0"/>
              </a:rPr>
              <a:t> </a:t>
            </a:r>
            <a:r>
              <a:rPr lang="tr-TR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i="0" dirty="0">
                <a:effectLst/>
                <a:latin typeface="Consolas" panose="020B0609020204030204" pitchFamily="49" charset="0"/>
              </a:rPr>
              <a:t> SIZE2=10;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dizi2[SIZE2];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//DOĞRU: Ama her derleyicide çalışmaz</a:t>
            </a:r>
            <a:endParaRPr lang="tr-TR" dirty="0">
              <a:solidFill>
                <a:schemeClr val="bg1">
                  <a:lumMod val="65000"/>
                </a:schemeClr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</a:t>
            </a:r>
            <a:r>
              <a:rPr lang="tr-TR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i="0" dirty="0">
                <a:effectLst/>
                <a:latin typeface="Consolas" panose="020B0609020204030204" pitchFamily="49" charset="0"/>
              </a:rPr>
              <a:t> dizi3[</a:t>
            </a:r>
            <a:r>
              <a:rPr lang="tr-TR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4.5</a:t>
            </a:r>
            <a:r>
              <a:rPr lang="tr-TR" i="0" dirty="0">
                <a:effectLst/>
                <a:latin typeface="Consolas" panose="020B0609020204030204" pitchFamily="49" charset="0"/>
              </a:rPr>
              <a:t>]={1.0,2.0,3.0,4.0}; 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tr-TR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HATA! Dizi uzunluğu tamsayı olmalı</a:t>
            </a:r>
          </a:p>
          <a:p>
            <a:pPr marL="0" indent="0">
              <a:buNone/>
            </a:pPr>
            <a:r>
              <a:rPr lang="tr-TR" i="0" dirty="0">
                <a:effectLst/>
                <a:latin typeface="Consolas" panose="020B0609020204030204" pitchFamily="49" charset="0"/>
              </a:rPr>
              <a:t>   </a:t>
            </a:r>
            <a:r>
              <a:rPr lang="tr-TR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i="0" dirty="0">
                <a:effectLst/>
                <a:latin typeface="Consolas" panose="020B0609020204030204" pitchFamily="49" charset="0"/>
              </a:rPr>
              <a:t> f=1.0;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dizi[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tr-TR" dirty="0">
                <a:latin typeface="Consolas" panose="020B0609020204030204" pitchFamily="49" charset="0"/>
              </a:rPr>
              <a:t>]=100.0;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HATA! İndis tamsayı olmalı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62750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7145</TotalTime>
  <Words>5399</Words>
  <Application>Microsoft Office PowerPoint</Application>
  <PresentationFormat>Geniş ekran</PresentationFormat>
  <Paragraphs>747</Paragraphs>
  <Slides>24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3" baseType="lpstr">
      <vt:lpstr>Arial</vt:lpstr>
      <vt:lpstr>Calibri</vt:lpstr>
      <vt:lpstr>Cambria</vt:lpstr>
      <vt:lpstr>Cambria Math</vt:lpstr>
      <vt:lpstr>Consolas</vt:lpstr>
      <vt:lpstr>JetBrains Mono</vt:lpstr>
      <vt:lpstr>Outfit</vt:lpstr>
      <vt:lpstr>Wingdings</vt:lpstr>
      <vt:lpstr>Wood Type</vt:lpstr>
      <vt:lpstr>C++ dili ile  NESNE YÖNELİMLİ programlama</vt:lpstr>
      <vt:lpstr>yapısal (structural) programlama nedir?</vt:lpstr>
      <vt:lpstr>C++ DİLİ c DİLİ ÜZERİNE EKLENTİ YAPILARAK GELİŞTİRİLMİŞTİR</vt:lpstr>
      <vt:lpstr>DİZİ NEDİR?</vt:lpstr>
      <vt:lpstr>Tek boyutlu Dizi nasıl tanımlanır?</vt:lpstr>
      <vt:lpstr>DİZİ NİÇİN KULLANILIR?</vt:lpstr>
      <vt:lpstr>Elemanların Bellek Yerleşlimi</vt:lpstr>
      <vt:lpstr>DİZİnin kapladığı yer?</vt:lpstr>
      <vt:lpstr>Çok yapılan hatalar</vt:lpstr>
      <vt:lpstr>ÖRNEK</vt:lpstr>
      <vt:lpstr>ÖRNEK </vt:lpstr>
      <vt:lpstr>ÖRNEK </vt:lpstr>
      <vt:lpstr>ÖRNEK</vt:lpstr>
      <vt:lpstr>ÖRNEK</vt:lpstr>
      <vt:lpstr>İKİ BOYUTLU DİZİLER</vt:lpstr>
      <vt:lpstr>ÖRNEK</vt:lpstr>
      <vt:lpstr>ÖRNEK</vt:lpstr>
      <vt:lpstr>İKİ BOYUTLU DİZİLERİN Bellek Yerleşlimi</vt:lpstr>
      <vt:lpstr>ÇOK BOYUTLU DİZİLER</vt:lpstr>
      <vt:lpstr>ÜÇ BOYUTLU DİZİLERİN Bellek Yerleşimi</vt:lpstr>
      <vt:lpstr>örnek</vt:lpstr>
      <vt:lpstr>FONKSİYONA PARAMETRE OLARAK DİZİLER</vt:lpstr>
      <vt:lpstr>ARALIK TABANLI DÖNGÜ (FOREACH)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538</cp:revision>
  <dcterms:created xsi:type="dcterms:W3CDTF">2020-05-21T06:51:03Z</dcterms:created>
  <dcterms:modified xsi:type="dcterms:W3CDTF">2025-04-17T08:54:09Z</dcterms:modified>
</cp:coreProperties>
</file>