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sldIdLst>
    <p:sldId id="256" r:id="rId2"/>
    <p:sldId id="378" r:id="rId3"/>
    <p:sldId id="376" r:id="rId4"/>
    <p:sldId id="379" r:id="rId5"/>
    <p:sldId id="389" r:id="rId6"/>
    <p:sldId id="399" r:id="rId7"/>
    <p:sldId id="400" r:id="rId8"/>
    <p:sldId id="401" r:id="rId9"/>
    <p:sldId id="402" r:id="rId10"/>
    <p:sldId id="403" r:id="rId11"/>
    <p:sldId id="404" r:id="rId12"/>
    <p:sldId id="405" r:id="rId13"/>
    <p:sldId id="409" r:id="rId14"/>
    <p:sldId id="407" r:id="rId15"/>
    <p:sldId id="406" r:id="rId16"/>
    <p:sldId id="408" r:id="rId17"/>
    <p:sldId id="410" r:id="rId18"/>
    <p:sldId id="411" r:id="rId19"/>
    <p:sldId id="413" r:id="rId20"/>
    <p:sldId id="418" r:id="rId21"/>
    <p:sldId id="412" r:id="rId22"/>
    <p:sldId id="414" r:id="rId23"/>
    <p:sldId id="415" r:id="rId24"/>
    <p:sldId id="417" r:id="rId25"/>
    <p:sldId id="416" r:id="rId26"/>
    <p:sldId id="419"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FF99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7770" autoAdjust="0"/>
  </p:normalViewPr>
  <p:slideViewPr>
    <p:cSldViewPr snapToGrid="0">
      <p:cViewPr varScale="1">
        <p:scale>
          <a:sx n="90" d="100"/>
          <a:sy n="90" d="100"/>
        </p:scale>
        <p:origin x="1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ABE3A-6CDA-4226-9B86-519537E677FC}" type="datetimeFigureOut">
              <a:rPr lang="tr-TR" smtClean="0"/>
              <a:t>22.04.2025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1D6FB-D1B3-4F13-9A3B-291FE4259548}" type="slidenum">
              <a:rPr lang="tr-TR" smtClean="0"/>
              <a:t>‹#›</a:t>
            </a:fld>
            <a:endParaRPr lang="tr-TR"/>
          </a:p>
        </p:txBody>
      </p:sp>
    </p:spTree>
    <p:extLst>
      <p:ext uri="{BB962C8B-B14F-4D97-AF65-F5344CB8AC3E}">
        <p14:creationId xmlns:p14="http://schemas.microsoft.com/office/powerpoint/2010/main" val="36311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24304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28801197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59" y="1535719"/>
            <a:ext cx="9974403" cy="2579939"/>
          </a:xfrm>
        </p:spPr>
        <p:txBody>
          <a:bodyPr anchor="ctr">
            <a:noAutofit/>
          </a:bodyPr>
          <a:lstStyle>
            <a:lvl1pPr algn="l">
              <a:lnSpc>
                <a:spcPct val="80000"/>
              </a:lnSpc>
              <a:defRPr sz="60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4/22/2025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751" y="449300"/>
            <a:ext cx="11532781" cy="1251909"/>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287079" y="1903229"/>
            <a:ext cx="11664127" cy="442041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4/22/2025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4/22/2025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tr-TR" dirty="0"/>
              <a:t>Elektronik Yük. Müh. İlhan ÖZKAN, ilhanozkan@outlook.com</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2139" y="414670"/>
            <a:ext cx="11532781" cy="1286539"/>
          </a:xfrm>
        </p:spPr>
        <p:txBody>
          <a:bodyPr/>
          <a:lstStyle/>
          <a:p>
            <a:r>
              <a:rPr lang="en-US" dirty="0"/>
              <a:t>Click to edit Master title style</a:t>
            </a:r>
          </a:p>
        </p:txBody>
      </p:sp>
      <p:sp>
        <p:nvSpPr>
          <p:cNvPr id="3" name="Content Placeholder 2"/>
          <p:cNvSpPr>
            <a:spLocks noGrp="1"/>
          </p:cNvSpPr>
          <p:nvPr>
            <p:ph sz="half" idx="1"/>
          </p:nvPr>
        </p:nvSpPr>
        <p:spPr>
          <a:xfrm>
            <a:off x="287078" y="1933798"/>
            <a:ext cx="5695509" cy="4425925"/>
          </a:xfrm>
        </p:spPr>
        <p:txBody>
          <a:bodyPr/>
          <a:lstStyle>
            <a:lvl1pPr>
              <a:spcBef>
                <a:spcPts val="600"/>
              </a:spcBef>
              <a:defRPr sz="2000"/>
            </a:lvl1pPr>
            <a:lvl2pPr>
              <a:spcBef>
                <a:spcPts val="600"/>
              </a:spcBef>
              <a:defRPr sz="1800"/>
            </a:lvl2pPr>
            <a:lvl3pPr>
              <a:spcBef>
                <a:spcPts val="600"/>
              </a:spcBef>
              <a:defRPr sz="16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414" y="1906154"/>
            <a:ext cx="5695509" cy="4425924"/>
          </a:xfrm>
        </p:spPr>
        <p:txBody>
          <a:bodyPr/>
          <a:lstStyle>
            <a:lvl1pPr>
              <a:spcBef>
                <a:spcPts val="600"/>
              </a:spcBef>
              <a:defRPr sz="2000"/>
            </a:lvl1pPr>
            <a:lvl2pPr>
              <a:spcBef>
                <a:spcPts val="600"/>
              </a:spcBef>
              <a:defRPr sz="1800"/>
            </a:lvl2pPr>
            <a:lvl3pPr>
              <a:spcBef>
                <a:spcPts val="600"/>
              </a:spcBef>
              <a:defRPr sz="16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4/22/2025</a:t>
            </a:fld>
            <a:endParaRPr lang="en-US" dirty="0"/>
          </a:p>
        </p:txBody>
      </p:sp>
      <p:sp>
        <p:nvSpPr>
          <p:cNvPr id="6" name="Footer Placeholder 5"/>
          <p:cNvSpPr>
            <a:spLocks noGrp="1"/>
          </p:cNvSpPr>
          <p:nvPr>
            <p:ph type="ftr" sz="quarter" idx="11"/>
          </p:nvPr>
        </p:nvSpPr>
        <p:spPr/>
        <p:txBody>
          <a:bodyPr/>
          <a:lstStyle/>
          <a:p>
            <a:r>
              <a:rPr lang="tr-TR" dirty="0"/>
              <a:t>Elektronik Yük. Müh. İlhan ÖZKAN, ilhanozkan@outlook.com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hasCustomPrompt="1"/>
          </p:nvPr>
        </p:nvSpPr>
        <p:spPr>
          <a:xfrm>
            <a:off x="287079" y="1905420"/>
            <a:ext cx="5677786" cy="503462"/>
          </a:xfrm>
        </p:spPr>
        <p:txBody>
          <a:bodyPr anchor="ctr">
            <a:normAutofit/>
          </a:bodyPr>
          <a:lstStyle>
            <a:lvl1pPr marL="0" indent="0">
              <a:buNone/>
              <a:defRPr sz="18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7079" y="2524498"/>
            <a:ext cx="5677786" cy="383522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27137" y="1905420"/>
            <a:ext cx="5724067" cy="503462"/>
          </a:xfrm>
        </p:spPr>
        <p:txBody>
          <a:bodyPr anchor="ctr">
            <a:normAutofit/>
          </a:bodyPr>
          <a:lstStyle>
            <a:lvl1pPr marL="0" indent="0">
              <a:buNone/>
              <a:defRPr sz="18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7137" y="2556396"/>
            <a:ext cx="5724066" cy="380332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4/22/2025</a:t>
            </a:fld>
            <a:endParaRPr lang="en-US" dirty="0"/>
          </a:p>
        </p:txBody>
      </p:sp>
      <p:sp>
        <p:nvSpPr>
          <p:cNvPr id="8" name="Footer Placeholder 7"/>
          <p:cNvSpPr>
            <a:spLocks noGrp="1"/>
          </p:cNvSpPr>
          <p:nvPr>
            <p:ph type="ftr" sz="quarter" idx="11"/>
          </p:nvPr>
        </p:nvSpPr>
        <p:spPr/>
        <p:txBody>
          <a:bodyPr/>
          <a:lstStyle/>
          <a:p>
            <a:r>
              <a:rPr lang="tr-TR" dirty="0"/>
              <a:t>Elektronik Yük. Müh. İlhan ÖZKAN, ilhanozkan@outlook.com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463516" y="0"/>
            <a:ext cx="372848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39" y="191387"/>
            <a:ext cx="3482872" cy="1244008"/>
          </a:xfrm>
        </p:spPr>
        <p:txBody>
          <a:bodyPr anchor="b">
            <a:normAutofit/>
          </a:bodyPr>
          <a:lstStyle>
            <a:lvl1pPr>
              <a:defRPr sz="2400" b="1"/>
            </a:lvl1pPr>
          </a:lstStyle>
          <a:p>
            <a:r>
              <a:rPr lang="en-US" dirty="0"/>
              <a:t>Click to edit Master title style</a:t>
            </a:r>
          </a:p>
        </p:txBody>
      </p:sp>
      <p:sp>
        <p:nvSpPr>
          <p:cNvPr id="3" name="Content Placeholder 2"/>
          <p:cNvSpPr>
            <a:spLocks noGrp="1"/>
          </p:cNvSpPr>
          <p:nvPr>
            <p:ph idx="1"/>
          </p:nvPr>
        </p:nvSpPr>
        <p:spPr>
          <a:xfrm>
            <a:off x="159488" y="191387"/>
            <a:ext cx="8226403" cy="6156392"/>
          </a:xfrm>
        </p:spPr>
        <p:txBody>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0"/>
              </a:spcAft>
              <a:defRPr sz="1600"/>
            </a:lvl4pPr>
            <a:lvl5pPr>
              <a:lnSpc>
                <a:spcPct val="100000"/>
              </a:lnSpc>
              <a:spcBef>
                <a:spcPts val="0"/>
              </a:spcBef>
              <a:spcAft>
                <a:spcPts val="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549640" y="1541722"/>
            <a:ext cx="3482872" cy="4638988"/>
          </a:xfrm>
        </p:spPr>
        <p:txBody>
          <a:bodyPr>
            <a:normAutofit/>
          </a:bodyPr>
          <a:lstStyle>
            <a:lvl1pPr marL="0" indent="0">
              <a:lnSpc>
                <a:spcPct val="100000"/>
              </a:lnSpc>
              <a:spcBef>
                <a:spcPts val="6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tr-TR" dirty="0"/>
          </a:p>
        </p:txBody>
      </p:sp>
      <p:sp>
        <p:nvSpPr>
          <p:cNvPr id="5" name="Date Placeholder 4"/>
          <p:cNvSpPr>
            <a:spLocks noGrp="1"/>
          </p:cNvSpPr>
          <p:nvPr>
            <p:ph type="dt" sz="half" idx="10"/>
          </p:nvPr>
        </p:nvSpPr>
        <p:spPr>
          <a:xfrm>
            <a:off x="8549640" y="6393816"/>
            <a:ext cx="2688336" cy="365125"/>
          </a:xfrm>
        </p:spPr>
        <p:txBody>
          <a:bodyPr/>
          <a:lstStyle/>
          <a:p>
            <a:fld id="{DA16AA21-1863-4931-97CB-99D0A168701B}" type="datetimeFigureOut">
              <a:rPr lang="en-US" dirty="0"/>
              <a:t>4/22/2025</a:t>
            </a:fld>
            <a:endParaRPr lang="en-US" dirty="0"/>
          </a:p>
        </p:txBody>
      </p:sp>
      <p:sp>
        <p:nvSpPr>
          <p:cNvPr id="6" name="Footer Placeholder 5"/>
          <p:cNvSpPr>
            <a:spLocks noGrp="1"/>
          </p:cNvSpPr>
          <p:nvPr>
            <p:ph type="ftr" sz="quarter" idx="11"/>
          </p:nvPr>
        </p:nvSpPr>
        <p:spPr>
          <a:xfrm>
            <a:off x="159488" y="6391568"/>
            <a:ext cx="8226404" cy="365125"/>
          </a:xfrm>
        </p:spPr>
        <p:txBody>
          <a:bodyPr/>
          <a:lstStyle/>
          <a:p>
            <a:r>
              <a:rPr lang="tr-TR" dirty="0"/>
              <a:t>Elektronik Yük. Müh. İlhan ÖZKAN, ilhanozkan@outlook.com</a:t>
            </a:r>
            <a:endParaRPr lang="en-US" dirty="0"/>
          </a:p>
        </p:txBody>
      </p:sp>
      <p:grpSp>
        <p:nvGrpSpPr>
          <p:cNvPr id="9" name="Group 8"/>
          <p:cNvGrpSpPr>
            <a:grpSpLocks noChangeAspect="1"/>
          </p:cNvGrpSpPr>
          <p:nvPr/>
        </p:nvGrpSpPr>
        <p:grpSpPr>
          <a:xfrm>
            <a:off x="11570734" y="6347779"/>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a:xfrm>
            <a:off x="11570733" y="6396000"/>
            <a:ext cx="457200" cy="379035"/>
          </a:xfrm>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2.wdp"/><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6"/>
          <p:cNvSpPr/>
          <p:nvPr userDrawn="1"/>
        </p:nvSpPr>
        <p:spPr>
          <a:xfrm>
            <a:off x="287080" y="298869"/>
            <a:ext cx="11664128" cy="45719"/>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7"/>
          <p:cNvSpPr/>
          <p:nvPr userDrawn="1"/>
        </p:nvSpPr>
        <p:spPr>
          <a:xfrm>
            <a:off x="287079" y="1791627"/>
            <a:ext cx="11664127" cy="45719"/>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p:cNvSpPr/>
          <p:nvPr userDrawn="1"/>
        </p:nvSpPr>
        <p:spPr>
          <a:xfrm>
            <a:off x="287079" y="390308"/>
            <a:ext cx="11664127" cy="1346333"/>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72139" y="390308"/>
            <a:ext cx="11532781" cy="134633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7079" y="1883065"/>
            <a:ext cx="11664127" cy="44405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359724"/>
            <a:ext cx="3500387" cy="388669"/>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4/22/2025</a:t>
            </a:fld>
            <a:endParaRPr lang="en-US" dirty="0"/>
          </a:p>
        </p:txBody>
      </p:sp>
      <p:sp>
        <p:nvSpPr>
          <p:cNvPr id="5" name="Footer Placeholder 4"/>
          <p:cNvSpPr>
            <a:spLocks noGrp="1"/>
          </p:cNvSpPr>
          <p:nvPr>
            <p:ph type="ftr" sz="quarter" idx="3"/>
          </p:nvPr>
        </p:nvSpPr>
        <p:spPr>
          <a:xfrm>
            <a:off x="287079" y="6369358"/>
            <a:ext cx="6327648" cy="374217"/>
          </a:xfrm>
          <a:prstGeom prst="rect">
            <a:avLst/>
          </a:prstGeom>
        </p:spPr>
        <p:txBody>
          <a:bodyPr vert="horz" lIns="91440" tIns="45720" rIns="91440" bIns="45720" rtlCol="0" anchor="ctr"/>
          <a:lstStyle>
            <a:lvl1pPr algn="l">
              <a:defRPr sz="1100">
                <a:solidFill>
                  <a:schemeClr val="tx2"/>
                </a:solidFill>
              </a:defRPr>
            </a:lvl1pPr>
          </a:lstStyle>
          <a:p>
            <a:r>
              <a:rPr lang="tr-TR" dirty="0"/>
              <a:t>Elektronik Yük. Müh. İlhan ÖZKAN, ilhanozkan@outlook.com</a:t>
            </a:r>
            <a:endParaRPr lang="en-US" dirty="0"/>
          </a:p>
        </p:txBody>
      </p:sp>
      <p:grpSp>
        <p:nvGrpSpPr>
          <p:cNvPr id="7" name="Group 6"/>
          <p:cNvGrpSpPr>
            <a:grpSpLocks noChangeAspect="1"/>
          </p:cNvGrpSpPr>
          <p:nvPr/>
        </p:nvGrpSpPr>
        <p:grpSpPr>
          <a:xfrm>
            <a:off x="11494006" y="633053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0">
                <a:duotone>
                  <a:schemeClr val="accent1">
                    <a:shade val="45000"/>
                    <a:satMod val="135000"/>
                  </a:schemeClr>
                  <a:prstClr val="white"/>
                </a:duotone>
                <a:extLst>
                  <a:ext uri="{BEBA8EAE-BF5A-486C-A8C5-ECC9F3942E4B}">
                    <a14:imgProps xmlns:a14="http://schemas.microsoft.com/office/drawing/2010/main">
                      <a14:imgLayer r:embed="rId11">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494005" y="6369358"/>
            <a:ext cx="457200" cy="37903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8" r:id="rId6"/>
  </p:sldLayoutIdLst>
  <p:hf sldNum="0" hdr="0" ftr="0" dt="0"/>
  <p:txStyles>
    <p:titleStyle>
      <a:lvl1pPr algn="l" defTabSz="914400" rtl="0" eaLnBrk="1" latinLnBrk="0" hangingPunct="1">
        <a:lnSpc>
          <a:spcPct val="90000"/>
        </a:lnSpc>
        <a:spcBef>
          <a:spcPct val="0"/>
        </a:spcBef>
        <a:buNone/>
        <a:defRPr sz="3600" kern="1200" cap="all" baseline="0">
          <a:blipFill>
            <a:blip r:embed="rId12">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8000" dirty="0"/>
              <a:t>C++ dili ile  NESNE yönelimli programlama</a:t>
            </a:r>
            <a:endParaRPr lang="en-US" sz="8000" dirty="0"/>
          </a:p>
        </p:txBody>
      </p:sp>
      <p:sp>
        <p:nvSpPr>
          <p:cNvPr id="3" name="Subtitle 2"/>
          <p:cNvSpPr>
            <a:spLocks noGrp="1"/>
          </p:cNvSpPr>
          <p:nvPr>
            <p:ph type="body" idx="1"/>
          </p:nvPr>
        </p:nvSpPr>
        <p:spPr/>
        <p:txBody>
          <a:bodyPr/>
          <a:lstStyle/>
          <a:p>
            <a:pPr algn="ctr"/>
            <a:r>
              <a:rPr lang="tr-TR" dirty="0">
                <a:solidFill>
                  <a:schemeClr val="tx2">
                    <a:lumMod val="75000"/>
                  </a:schemeClr>
                </a:solidFill>
              </a:rPr>
              <a:t>İlhan ÖZKAN, Elektronik Yüksek Mühendisi</a:t>
            </a:r>
            <a:br>
              <a:rPr lang="tr-TR" dirty="0">
                <a:solidFill>
                  <a:schemeClr val="tx2">
                    <a:lumMod val="75000"/>
                  </a:schemeClr>
                </a:solidFill>
              </a:rPr>
            </a:br>
            <a:r>
              <a:rPr lang="tr-TR" dirty="0">
                <a:solidFill>
                  <a:schemeClr val="tx2">
                    <a:lumMod val="75000"/>
                  </a:schemeClr>
                </a:solidFill>
              </a:rPr>
              <a:t>Mayıs 2020</a:t>
            </a:r>
            <a:endParaRPr lang="en-US" dirty="0">
              <a:solidFill>
                <a:schemeClr val="tx2">
                  <a:lumMod val="75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FABRİKA YÖNTEMİ</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Fabrika yöntemi deseninde (</a:t>
            </a:r>
            <a:r>
              <a:rPr lang="tr-TR" sz="1800" dirty="0" err="1"/>
              <a:t>factory</a:t>
            </a:r>
            <a:r>
              <a:rPr lang="tr-TR" sz="1800" dirty="0"/>
              <a:t> </a:t>
            </a:r>
            <a:r>
              <a:rPr lang="tr-TR" sz="1800" dirty="0" err="1"/>
              <a:t>method</a:t>
            </a:r>
            <a:r>
              <a:rPr lang="tr-TR" sz="1800" dirty="0"/>
              <a:t> pattern) amaç, imal edilecek nesnenin sınıfını kesin olarak belirtmeden nesne yaratma işleminin gerçekleştirilmesidir. Bunu yapmak için fabrika yöntemi adında soyut (abstract) bir yöntem tanımlanır, fakat nesneleri imal etme (instantiation) işlemi alt sınıflara bırakılır. Yani sanal bir yapıcı (</a:t>
            </a:r>
            <a:r>
              <a:rPr lang="tr-TR" sz="1800" dirty="0" err="1"/>
              <a:t>virtual</a:t>
            </a:r>
            <a:r>
              <a:rPr lang="tr-TR" sz="1800" dirty="0"/>
              <a:t> constructor) kullanılır.</a:t>
            </a:r>
          </a:p>
        </p:txBody>
      </p:sp>
      <p:pic>
        <p:nvPicPr>
          <p:cNvPr id="7" name="İçerik Yer Tutucusu 6" descr="metin, ekran görüntüsü, yazı tipi, çizgi içeren bir resim&#10;&#10;Yapay zeka tarafından oluşturulan içerik yanlış olabilir.">
            <a:extLst>
              <a:ext uri="{FF2B5EF4-FFF2-40B4-BE49-F238E27FC236}">
                <a16:creationId xmlns:a16="http://schemas.microsoft.com/office/drawing/2014/main" id="{EB2B2675-54B2-4CA5-8B47-848753F0EB69}"/>
              </a:ext>
            </a:extLst>
          </p:cNvPr>
          <p:cNvPicPr>
            <a:picLocks noGrp="1"/>
          </p:cNvPicPr>
          <p:nvPr>
            <p:ph idx="1"/>
          </p:nvPr>
        </p:nvPicPr>
        <p:blipFill>
          <a:blip r:embed="rId2"/>
          <a:stretch>
            <a:fillRect/>
          </a:stretch>
        </p:blipFill>
        <p:spPr>
          <a:xfrm>
            <a:off x="566220" y="2141380"/>
            <a:ext cx="7411484" cy="2257740"/>
          </a:xfrm>
          <a:prstGeom prst="rect">
            <a:avLst/>
          </a:prstGeom>
        </p:spPr>
      </p:pic>
    </p:spTree>
    <p:extLst>
      <p:ext uri="{BB962C8B-B14F-4D97-AF65-F5344CB8AC3E}">
        <p14:creationId xmlns:p14="http://schemas.microsoft.com/office/powerpoint/2010/main" val="159286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FABRİKA YÖNTEMİ</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Product</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Product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Product(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a:t>
            </a:r>
            <a:r>
              <a:rPr lang="tr-TR" sz="1800" dirty="0" err="1">
                <a:latin typeface="Consolas" panose="020B0609020204030204" pitchFamily="49" charset="0"/>
              </a:rPr>
              <a:t>productName</a:t>
            </a:r>
            <a:r>
              <a:rPr lang="tr-TR" sz="1800" dirty="0">
                <a:latin typeface="Consolas" panose="020B0609020204030204" pitchFamily="49" charset="0"/>
              </a:rPr>
              <a:t>(</a:t>
            </a:r>
            <a:r>
              <a:rPr lang="tr-TR" sz="1800" dirty="0" err="1">
                <a:latin typeface="Consolas" panose="020B0609020204030204" pitchFamily="49" charset="0"/>
              </a:rPr>
              <a:t>pAdi</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getUrunAdi</a:t>
            </a:r>
            <a:r>
              <a:rPr lang="tr-TR" sz="1800" dirty="0">
                <a:latin typeface="Consolas" panose="020B0609020204030204" pitchFamily="49" charset="0"/>
              </a:rPr>
              <a:t>(){</a:t>
            </a:r>
          </a:p>
          <a:p>
            <a:pPr marL="0" indent="0">
              <a:buNone/>
            </a:pPr>
            <a:r>
              <a:rPr lang="tr-TR" sz="1800" dirty="0">
                <a:latin typeface="Consolas" panose="020B0609020204030204" pitchFamily="49" charset="0"/>
              </a:rPr>
              <a:t>        return </a:t>
            </a:r>
            <a:r>
              <a:rPr lang="tr-TR" sz="1800" dirty="0" err="1">
                <a:latin typeface="Consolas" panose="020B0609020204030204" pitchFamily="49" charset="0"/>
              </a:rPr>
              <a:t>productName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productName</a:t>
            </a:r>
            <a:r>
              <a:rPr lang="tr-TR" sz="1800" dirty="0">
                <a:latin typeface="Consolas" panose="020B0609020204030204" pitchFamily="49" charset="0"/>
              </a:rPr>
              <a:t>;</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ConreteProduct</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Product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ConreteProduct</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 Product(</a:t>
            </a:r>
            <a:r>
              <a:rPr lang="tr-TR" sz="1800" dirty="0" err="1">
                <a:latin typeface="Consolas" panose="020B0609020204030204" pitchFamily="49" charset="0"/>
              </a:rPr>
              <a:t>pAdi</a:t>
            </a:r>
            <a:r>
              <a:rPr lang="tr-TR" sz="1800" dirty="0">
                <a:latin typeface="Consolas" panose="020B0609020204030204" pitchFamily="49" charset="0"/>
              </a:rPr>
              <a:t>) { }</a:t>
            </a:r>
          </a:p>
          <a:p>
            <a:pPr marL="0" indent="0">
              <a:buNone/>
            </a:pPr>
            <a:r>
              <a:rPr lang="tr-TR" sz="1800" dirty="0">
                <a:latin typeface="Consolas" panose="020B0609020204030204" pitchFamily="49" charset="0"/>
              </a:rPr>
              <a:t>};</a:t>
            </a:r>
          </a:p>
          <a:p>
            <a:pPr marL="0" indent="0">
              <a:buNone/>
            </a:pPr>
            <a:endParaRPr lang="tr-TR" sz="1800" dirty="0"/>
          </a:p>
        </p:txBody>
      </p:sp>
    </p:spTree>
    <p:extLst>
      <p:ext uri="{BB962C8B-B14F-4D97-AF65-F5344CB8AC3E}">
        <p14:creationId xmlns:p14="http://schemas.microsoft.com/office/powerpoint/2010/main" val="106580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FABRİKA YÖNTEMİ</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Creator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Creator</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Product* </a:t>
            </a:r>
            <a:r>
              <a:rPr lang="tr-TR" sz="1800" dirty="0" err="1">
                <a:latin typeface="Consolas" panose="020B0609020204030204" pitchFamily="49" charset="0"/>
              </a:rPr>
              <a:t>factoryMethod</a:t>
            </a:r>
            <a:r>
              <a:rPr lang="tr-TR" sz="1800" dirty="0">
                <a:latin typeface="Consolas" panose="020B0609020204030204" pitchFamily="49" charset="0"/>
              </a:rPr>
              <a:t>() =0;</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anOperation</a:t>
            </a:r>
            <a:r>
              <a:rPr lang="tr-TR" sz="1800" dirty="0">
                <a:latin typeface="Consolas" panose="020B0609020204030204" pitchFamily="49" charset="0"/>
              </a:rPr>
              <a:t>() =0;</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ConreteCreator</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Creator</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Product* </a:t>
            </a:r>
            <a:r>
              <a:rPr lang="tr-TR" sz="1800" dirty="0" err="1">
                <a:highlight>
                  <a:srgbClr val="FFFF00"/>
                </a:highlight>
                <a:latin typeface="Consolas" panose="020B0609020204030204" pitchFamily="49" charset="0"/>
              </a:rPr>
              <a:t>factoryMethod</a:t>
            </a:r>
            <a:r>
              <a:rPr lang="tr-TR" sz="1800" dirty="0">
                <a:highlight>
                  <a:srgbClr val="FFFF00"/>
                </a:highlight>
                <a:latin typeface="Consolas" panose="020B0609020204030204" pitchFamily="49" charset="0"/>
              </a:rPr>
              <a:t>()</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a:t>
            </a:r>
            <a:r>
              <a:rPr lang="tr-TR" sz="1800" dirty="0" err="1">
                <a:latin typeface="Consolas" panose="020B0609020204030204" pitchFamily="49" charset="0"/>
              </a:rPr>
              <a:t>ConreteProduct</a:t>
            </a:r>
            <a:r>
              <a:rPr lang="tr-TR" sz="1800" dirty="0">
                <a:latin typeface="Consolas" panose="020B0609020204030204" pitchFamily="49" charset="0"/>
              </a:rPr>
              <a:t>("Fabrika Yöntemi Ürünü");</a:t>
            </a:r>
          </a:p>
          <a:p>
            <a:pPr marL="0" indent="0">
              <a:buNone/>
            </a:pPr>
            <a:r>
              <a:rPr lang="tr-TR" sz="1800" dirty="0">
                <a:latin typeface="Consolas" panose="020B0609020204030204" pitchFamily="49" charset="0"/>
              </a:rPr>
              <a:t>    };</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anOperation</a:t>
            </a:r>
            <a:r>
              <a:rPr lang="tr-TR" sz="1800" dirty="0">
                <a:latin typeface="Consolas" panose="020B0609020204030204" pitchFamily="49" charset="0"/>
              </a:rPr>
              <a:t>() </a:t>
            </a:r>
            <a:r>
              <a:rPr lang="tr-TR" sz="1800" dirty="0" err="1">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"Fabrika Yöntemini Kullanan Sınıf, "</a:t>
            </a:r>
          </a:p>
          <a:p>
            <a:pPr marL="0" indent="0">
              <a:buNone/>
            </a:pPr>
            <a:r>
              <a:rPr lang="tr-TR" sz="1800" dirty="0">
                <a:latin typeface="Consolas" panose="020B0609020204030204" pitchFamily="49" charset="0"/>
              </a:rPr>
              <a:t>             &lt;&lt; "Başka İşlemler de yapabilir..."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p>
        </p:txBody>
      </p:sp>
    </p:spTree>
    <p:extLst>
      <p:ext uri="{BB962C8B-B14F-4D97-AF65-F5344CB8AC3E}">
        <p14:creationId xmlns:p14="http://schemas.microsoft.com/office/powerpoint/2010/main" val="63473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FABRİKA YÖNTEMİ</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int</a:t>
            </a:r>
            <a:r>
              <a:rPr lang="tr-TR" sz="1800" dirty="0">
                <a:latin typeface="Consolas" panose="020B0609020204030204" pitchFamily="49" charset="0"/>
              </a:rPr>
              <a:t> main() { </a:t>
            </a:r>
            <a:r>
              <a:rPr lang="tr-TR" sz="1800" dirty="0">
                <a:solidFill>
                  <a:schemeClr val="bg1">
                    <a:lumMod val="65000"/>
                  </a:schemeClr>
                </a:solidFill>
                <a:latin typeface="Consolas" panose="020B0609020204030204" pitchFamily="49" charset="0"/>
              </a:rPr>
              <a:t>// Client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Creator</a:t>
            </a:r>
            <a:r>
              <a:rPr lang="tr-TR" sz="1800" dirty="0">
                <a:latin typeface="Consolas" panose="020B0609020204030204" pitchFamily="49" charset="0"/>
              </a:rPr>
              <a:t>* </a:t>
            </a:r>
            <a:r>
              <a:rPr lang="tr-TR" sz="1800" dirty="0" err="1">
                <a:latin typeface="Consolas" panose="020B0609020204030204" pitchFamily="49" charset="0"/>
              </a:rPr>
              <a:t>imalatci</a:t>
            </a:r>
            <a:r>
              <a:rPr lang="tr-TR" sz="1800" dirty="0">
                <a:latin typeface="Consolas" panose="020B0609020204030204" pitchFamily="49" charset="0"/>
              </a:rPr>
              <a:t>=</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a:t>
            </a:r>
            <a:r>
              <a:rPr lang="tr-TR" sz="1800" dirty="0" err="1">
                <a:latin typeface="Consolas" panose="020B0609020204030204" pitchFamily="49" charset="0"/>
              </a:rPr>
              <a:t>ConreteCreator</a:t>
            </a:r>
            <a:r>
              <a:rPr lang="tr-TR" sz="1800" dirty="0">
                <a:latin typeface="Consolas" panose="020B0609020204030204" pitchFamily="49" charset="0"/>
              </a:rPr>
              <a:t>();</a:t>
            </a:r>
          </a:p>
          <a:p>
            <a:pPr marL="0" indent="0">
              <a:buNone/>
            </a:pPr>
            <a:r>
              <a:rPr lang="tr-TR" sz="1800" dirty="0">
                <a:latin typeface="Consolas" panose="020B0609020204030204" pitchFamily="49" charset="0"/>
              </a:rPr>
              <a:t>    Product* urun=</a:t>
            </a:r>
            <a:r>
              <a:rPr lang="tr-TR" sz="1800" dirty="0" err="1">
                <a:latin typeface="Consolas" panose="020B0609020204030204" pitchFamily="49" charset="0"/>
              </a:rPr>
              <a:t>imalatci</a:t>
            </a:r>
            <a:r>
              <a:rPr lang="tr-TR" sz="1800" dirty="0">
                <a:latin typeface="Consolas" panose="020B0609020204030204" pitchFamily="49" charset="0"/>
              </a:rPr>
              <a:t>-&gt;</a:t>
            </a:r>
            <a:r>
              <a:rPr lang="tr-TR" sz="1800" dirty="0" err="1">
                <a:latin typeface="Consolas" panose="020B0609020204030204" pitchFamily="49" charset="0"/>
              </a:rPr>
              <a:t>factoryMethod</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"İmalatçı tarafından imal edilen ürün:" </a:t>
            </a:r>
          </a:p>
          <a:p>
            <a:pPr marL="0" indent="0">
              <a:buNone/>
            </a:pPr>
            <a:r>
              <a:rPr lang="tr-TR" sz="1800" dirty="0">
                <a:latin typeface="Consolas" panose="020B0609020204030204" pitchFamily="49" charset="0"/>
              </a:rPr>
              <a:t>         &lt;&lt; urun-&gt;</a:t>
            </a:r>
            <a:r>
              <a:rPr lang="tr-TR" sz="1800" dirty="0" err="1">
                <a:latin typeface="Consolas" panose="020B0609020204030204" pitchFamily="49" charset="0"/>
              </a:rPr>
              <a:t>getUrunAdi</a:t>
            </a:r>
            <a:r>
              <a:rPr lang="tr-TR" sz="1800" dirty="0">
                <a:latin typeface="Consolas" panose="020B0609020204030204" pitchFamily="49" charset="0"/>
              </a:rPr>
              <a:t>()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imalatci</a:t>
            </a:r>
            <a:r>
              <a:rPr lang="tr-TR" sz="1800" dirty="0">
                <a:latin typeface="Consolas" panose="020B0609020204030204" pitchFamily="49" charset="0"/>
              </a:rPr>
              <a:t> -&gt;</a:t>
            </a:r>
            <a:r>
              <a:rPr lang="tr-TR" sz="1800" dirty="0" err="1">
                <a:latin typeface="Consolas" panose="020B0609020204030204" pitchFamily="49" charset="0"/>
              </a:rPr>
              <a:t>anOperation</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urun;</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imalatci</a:t>
            </a:r>
            <a:r>
              <a:rPr lang="tr-TR" sz="1800" dirty="0">
                <a:latin typeface="Consolas" panose="020B0609020204030204" pitchFamily="49" charset="0"/>
              </a:rPr>
              <a:t>;</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p:txBody>
      </p:sp>
    </p:spTree>
    <p:extLst>
      <p:ext uri="{BB962C8B-B14F-4D97-AF65-F5344CB8AC3E}">
        <p14:creationId xmlns:p14="http://schemas.microsoft.com/office/powerpoint/2010/main" val="104730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err="1"/>
              <a:t>TekİL</a:t>
            </a:r>
            <a:r>
              <a:rPr lang="tr-TR" dirty="0"/>
              <a:t> </a:t>
            </a:r>
            <a:r>
              <a:rPr lang="tr-TR" dirty="0" err="1"/>
              <a:t>nESNE</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Tekil Nesne deseninde (</a:t>
            </a:r>
            <a:r>
              <a:rPr lang="tr-TR" sz="1800" dirty="0" err="1"/>
              <a:t>singleton</a:t>
            </a:r>
            <a:r>
              <a:rPr lang="tr-TR" sz="1800" dirty="0"/>
              <a:t> pattern) amaç, bir sınıftan yalnızca bir örnek (instance) imal etmektir. Bir sınıfın yalnızca bir nesnesinin olmasına izin verilir, birden fazla olmasına izin verilmez.  Yaratılan nesneye genel olarak evrensel (global) olarak erişilir.</a:t>
            </a:r>
          </a:p>
        </p:txBody>
      </p:sp>
      <p:pic>
        <p:nvPicPr>
          <p:cNvPr id="9" name="İçerik Yer Tutucusu 8" descr="metin, ekran görüntüsü, yazı tipi, çizgi içeren bir resim&#10;&#10;Yapay zeka tarafından oluşturulan içerik yanlış olabilir.">
            <a:extLst>
              <a:ext uri="{FF2B5EF4-FFF2-40B4-BE49-F238E27FC236}">
                <a16:creationId xmlns:a16="http://schemas.microsoft.com/office/drawing/2014/main" id="{A4084DB0-A019-4A71-A61F-57B170DF599D}"/>
              </a:ext>
            </a:extLst>
          </p:cNvPr>
          <p:cNvPicPr>
            <a:picLocks noGrp="1"/>
          </p:cNvPicPr>
          <p:nvPr>
            <p:ph idx="1"/>
          </p:nvPr>
        </p:nvPicPr>
        <p:blipFill>
          <a:blip r:embed="rId2"/>
          <a:stretch>
            <a:fillRect/>
          </a:stretch>
        </p:blipFill>
        <p:spPr>
          <a:xfrm>
            <a:off x="905885" y="1520458"/>
            <a:ext cx="6949568" cy="2698579"/>
          </a:xfrm>
          <a:prstGeom prst="rect">
            <a:avLst/>
          </a:prstGeom>
        </p:spPr>
      </p:pic>
    </p:spTree>
    <p:extLst>
      <p:ext uri="{BB962C8B-B14F-4D97-AF65-F5344CB8AC3E}">
        <p14:creationId xmlns:p14="http://schemas.microsoft.com/office/powerpoint/2010/main" val="125312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err="1"/>
              <a:t>TekİL</a:t>
            </a:r>
            <a:r>
              <a:rPr lang="tr-TR" dirty="0"/>
              <a:t> </a:t>
            </a:r>
            <a:r>
              <a:rPr lang="tr-TR" dirty="0" err="1"/>
              <a:t>nESNE</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Singleton</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Singleton</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Singleton</a:t>
            </a:r>
            <a:r>
              <a:rPr lang="tr-TR" sz="1400" dirty="0">
                <a:latin typeface="Consolas" panose="020B0609020204030204" pitchFamily="49" charset="0"/>
              </a:rPr>
              <a:t>() { </a:t>
            </a:r>
            <a:r>
              <a:rPr lang="tr-TR" sz="1400" dirty="0">
                <a:solidFill>
                  <a:schemeClr val="bg1">
                    <a:lumMod val="65000"/>
                  </a:schemeClr>
                </a:solidFill>
                <a:latin typeface="Consolas" panose="020B0609020204030204" pitchFamily="49" charset="0"/>
              </a:rPr>
              <a:t>/* Her seferinde başka nesne oluşmasın diye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singletonData</a:t>
            </a:r>
            <a:r>
              <a:rPr lang="tr-TR" sz="1400" dirty="0">
                <a:latin typeface="Consolas" panose="020B0609020204030204" pitchFamily="49" charset="0"/>
              </a:rPr>
              <a:t>=10;    </a:t>
            </a:r>
          </a:p>
          <a:p>
            <a:pPr marL="0" indent="0">
              <a:lnSpc>
                <a:spcPct val="120000"/>
              </a:lnSpc>
              <a:buNone/>
            </a:pPr>
            <a:r>
              <a:rPr lang="tr-TR" sz="1400" dirty="0">
                <a:latin typeface="Consolas" panose="020B0609020204030204" pitchFamily="49" charset="0"/>
              </a:rPr>
              <a:t>    } </a:t>
            </a:r>
          </a:p>
          <a:p>
            <a:pPr marL="0" indent="0">
              <a:lnSpc>
                <a:spcPct val="120000"/>
              </a:lnSpc>
              <a:buNone/>
            </a:pPr>
            <a:r>
              <a:rPr lang="tr-TR" sz="1400" dirty="0">
                <a:latin typeface="Consolas" panose="020B0609020204030204" pitchFamily="49" charset="0"/>
              </a:rPr>
              <a:t>    </a:t>
            </a:r>
            <a:r>
              <a:rPr lang="tr-TR" sz="1400" dirty="0">
                <a:solidFill>
                  <a:srgbClr val="0000FF"/>
                </a:solidFill>
                <a:highlight>
                  <a:srgbClr val="FFFF00"/>
                </a:highlight>
                <a:latin typeface="Consolas" panose="020B0609020204030204" pitchFamily="49" charset="0"/>
              </a:rPr>
              <a:t>static</a:t>
            </a:r>
            <a:r>
              <a:rPr lang="tr-TR" sz="1400" dirty="0">
                <a:latin typeface="Consolas" panose="020B0609020204030204" pitchFamily="49" charset="0"/>
              </a:rPr>
              <a:t> </a:t>
            </a:r>
            <a:r>
              <a:rPr lang="tr-TR" sz="1400" dirty="0" err="1">
                <a:highlight>
                  <a:srgbClr val="FFFF00"/>
                </a:highlight>
                <a:latin typeface="Consolas" panose="020B0609020204030204" pitchFamily="49" charset="0"/>
              </a:rPr>
              <a:t>Singleton</a:t>
            </a:r>
            <a:r>
              <a:rPr lang="tr-TR" sz="1400" dirty="0">
                <a:highlight>
                  <a:srgbClr val="FFFF00"/>
                </a:highlight>
                <a:latin typeface="Consolas" panose="020B0609020204030204" pitchFamily="49" charset="0"/>
              </a:rPr>
              <a:t>* </a:t>
            </a:r>
            <a:r>
              <a:rPr lang="tr-TR" sz="1400" dirty="0" err="1">
                <a:highlight>
                  <a:srgbClr val="FFFF00"/>
                </a:highlight>
                <a:latin typeface="Consolas" panose="020B0609020204030204" pitchFamily="49" charset="0"/>
              </a:rPr>
              <a:t>uniqueInstance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singletonData</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Singleton</a:t>
            </a:r>
            <a:r>
              <a:rPr lang="tr-TR" sz="1400" dirty="0">
                <a:latin typeface="Consolas" panose="020B0609020204030204" pitchFamily="49" charset="0"/>
              </a:rPr>
              <a:t>(</a:t>
            </a:r>
            <a:r>
              <a:rPr lang="tr-TR" sz="1400" dirty="0" err="1">
                <a:latin typeface="Consolas" panose="020B0609020204030204" pitchFamily="49" charset="0"/>
              </a:rPr>
              <a:t>Singleton</a:t>
            </a:r>
            <a:r>
              <a:rPr lang="tr-TR" sz="1400" dirty="0">
                <a:latin typeface="Consolas" panose="020B0609020204030204" pitchFamily="49" charset="0"/>
              </a:rPr>
              <a:t> &amp;</a:t>
            </a:r>
            <a:r>
              <a:rPr lang="tr-TR" sz="1400" dirty="0" err="1">
                <a:latin typeface="Consolas" panose="020B0609020204030204" pitchFamily="49" charset="0"/>
              </a:rPr>
              <a:t>other</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 klonlanabilir olmamalıdır.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a:solidFill>
                  <a:srgbClr val="0000FF"/>
                </a:solidFill>
                <a:latin typeface="Consolas" panose="020B0609020204030204" pitchFamily="49" charset="0"/>
              </a:rPr>
              <a:t>operator</a:t>
            </a:r>
            <a:r>
              <a:rPr lang="tr-TR" sz="1400" dirty="0">
                <a:latin typeface="Consolas" panose="020B0609020204030204" pitchFamily="49" charset="0"/>
              </a:rPr>
              <a:t>=(const </a:t>
            </a:r>
            <a:r>
              <a:rPr lang="tr-TR" sz="1400" dirty="0" err="1">
                <a:latin typeface="Consolas" panose="020B0609020204030204" pitchFamily="49" charset="0"/>
              </a:rPr>
              <a:t>Singleton</a:t>
            </a:r>
            <a:r>
              <a:rPr lang="tr-TR" sz="1400" dirty="0">
                <a:latin typeface="Consolas" panose="020B0609020204030204" pitchFamily="49" charset="0"/>
              </a:rPr>
              <a:t> &amp;) =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 Tekil nesne atanabilir olmamalıdır.</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static</a:t>
            </a:r>
            <a:r>
              <a:rPr lang="tr-TR" sz="1400" dirty="0">
                <a:latin typeface="Consolas" panose="020B0609020204030204" pitchFamily="49" charset="0"/>
              </a:rPr>
              <a:t> </a:t>
            </a:r>
            <a:r>
              <a:rPr lang="tr-TR" sz="1400" dirty="0" err="1">
                <a:latin typeface="Consolas" panose="020B0609020204030204" pitchFamily="49" charset="0"/>
              </a:rPr>
              <a:t>Singleton</a:t>
            </a:r>
            <a:r>
              <a:rPr lang="tr-TR" sz="1400" dirty="0">
                <a:latin typeface="Consolas" panose="020B0609020204030204" pitchFamily="49" charset="0"/>
              </a:rPr>
              <a:t> *</a:t>
            </a:r>
            <a:r>
              <a:rPr lang="tr-TR" sz="1400" dirty="0" err="1">
                <a:latin typeface="Consolas" panose="020B0609020204030204" pitchFamily="49" charset="0"/>
              </a:rPr>
              <a:t>Instance</a:t>
            </a:r>
            <a:r>
              <a:rPr lang="tr-TR" sz="1400" dirty="0">
                <a:latin typeface="Consolas" panose="020B0609020204030204" pitchFamily="49" charset="0"/>
              </a:rPr>
              <a:t>() {</a:t>
            </a:r>
          </a:p>
          <a:p>
            <a:pPr marL="0" indent="0">
              <a:lnSpc>
                <a:spcPct val="120000"/>
              </a:lnSpc>
              <a:buNone/>
            </a:pPr>
            <a:r>
              <a:rPr lang="tr-TR" sz="1400" dirty="0">
                <a:solidFill>
                  <a:srgbClr val="0000FF"/>
                </a:solidFill>
                <a:latin typeface="Consolas" panose="020B0609020204030204" pitchFamily="49" charset="0"/>
              </a:rPr>
              <a:t>        if</a:t>
            </a:r>
            <a:r>
              <a:rPr lang="tr-TR" sz="1400" dirty="0">
                <a:latin typeface="Consolas" panose="020B0609020204030204" pitchFamily="49" charset="0"/>
              </a:rPr>
              <a:t>(</a:t>
            </a:r>
            <a:r>
              <a:rPr lang="tr-TR" sz="1400" dirty="0" err="1">
                <a:latin typeface="Consolas" panose="020B0609020204030204" pitchFamily="49" charset="0"/>
              </a:rPr>
              <a:t>uniqueInstance</a:t>
            </a:r>
            <a:r>
              <a:rPr lang="tr-TR" sz="1400" dirty="0">
                <a:latin typeface="Consolas" panose="020B0609020204030204" pitchFamily="49" charset="0"/>
              </a:rPr>
              <a:t>==</a:t>
            </a:r>
            <a:r>
              <a:rPr lang="tr-TR" sz="1400" dirty="0" err="1">
                <a:latin typeface="Consolas" panose="020B0609020204030204" pitchFamily="49" charset="0"/>
              </a:rPr>
              <a:t>nullptr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uniqueInstance</a:t>
            </a:r>
            <a:r>
              <a:rPr lang="tr-TR" sz="1400" dirty="0">
                <a:latin typeface="Consolas" panose="020B0609020204030204" pitchFamily="49" charset="0"/>
              </a:rPr>
              <a:t>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Singleton</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uniqueInstance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anOperation</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"Tekil nesnenin davranışları da olabilir..."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getSingletonData</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singletonData</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 </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Singleton</a:t>
            </a:r>
            <a:r>
              <a:rPr lang="tr-TR" sz="1400" dirty="0">
                <a:latin typeface="Consolas" panose="020B0609020204030204" pitchFamily="49" charset="0"/>
              </a:rPr>
              <a:t>* </a:t>
            </a:r>
            <a:r>
              <a:rPr lang="tr-TR" sz="1400" dirty="0" err="1">
                <a:highlight>
                  <a:srgbClr val="FFFF00"/>
                </a:highlight>
                <a:latin typeface="Consolas" panose="020B0609020204030204" pitchFamily="49" charset="0"/>
              </a:rPr>
              <a:t>Singleton</a:t>
            </a:r>
            <a:r>
              <a:rPr lang="tr-TR" sz="1400" dirty="0">
                <a:highlight>
                  <a:srgbClr val="FFFF00"/>
                </a:highlight>
                <a:latin typeface="Consolas" panose="020B0609020204030204" pitchFamily="49" charset="0"/>
              </a:rPr>
              <a:t>::</a:t>
            </a:r>
            <a:r>
              <a:rPr lang="tr-TR" sz="1400" dirty="0" err="1">
                <a:highlight>
                  <a:srgbClr val="FFFF00"/>
                </a:highlight>
                <a:latin typeface="Consolas" panose="020B0609020204030204" pitchFamily="49" charset="0"/>
              </a:rPr>
              <a:t>uniqueInstance</a:t>
            </a:r>
            <a:r>
              <a:rPr lang="tr-TR" sz="1400" dirty="0">
                <a:highlight>
                  <a:srgbClr val="FFFF00"/>
                </a:highlight>
                <a:latin typeface="Consolas" panose="020B0609020204030204" pitchFamily="49" charset="0"/>
              </a:rPr>
              <a:t>= </a:t>
            </a:r>
            <a:r>
              <a:rPr lang="tr-TR" sz="1400" dirty="0" err="1">
                <a:highlight>
                  <a:srgbClr val="FFFF00"/>
                </a:highlight>
                <a:latin typeface="Consolas" panose="020B0609020204030204" pitchFamily="49" charset="0"/>
              </a:rPr>
              <a:t>nullptr</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 ilk değer verilmeli.</a:t>
            </a:r>
          </a:p>
        </p:txBody>
      </p:sp>
    </p:spTree>
    <p:extLst>
      <p:ext uri="{BB962C8B-B14F-4D97-AF65-F5344CB8AC3E}">
        <p14:creationId xmlns:p14="http://schemas.microsoft.com/office/powerpoint/2010/main" val="340551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err="1"/>
              <a:t>TekİL</a:t>
            </a:r>
            <a:r>
              <a:rPr lang="tr-TR" dirty="0"/>
              <a:t> </a:t>
            </a:r>
            <a:r>
              <a:rPr lang="tr-TR" dirty="0" err="1"/>
              <a:t>nESNE</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int</a:t>
            </a:r>
            <a:r>
              <a:rPr lang="tr-TR" sz="1800" dirty="0">
                <a:latin typeface="Consolas" panose="020B0609020204030204" pitchFamily="49" charset="0"/>
              </a:rPr>
              <a:t> main()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Singleton</a:t>
            </a:r>
            <a:r>
              <a:rPr lang="tr-TR" sz="1800" dirty="0">
                <a:latin typeface="Consolas" panose="020B0609020204030204" pitchFamily="49" charset="0"/>
              </a:rPr>
              <a:t>* singleton1 = </a:t>
            </a:r>
            <a:r>
              <a:rPr lang="tr-TR" sz="1800" dirty="0" err="1">
                <a:latin typeface="Consolas" panose="020B0609020204030204" pitchFamily="49" charset="0"/>
              </a:rPr>
              <a:t>Singleton</a:t>
            </a:r>
            <a:r>
              <a:rPr lang="tr-TR" sz="1800" dirty="0">
                <a:latin typeface="Consolas" panose="020B0609020204030204" pitchFamily="49" charset="0"/>
              </a:rPr>
              <a:t>::</a:t>
            </a:r>
            <a:r>
              <a:rPr lang="tr-TR" sz="1800" dirty="0" err="1">
                <a:latin typeface="Consolas" panose="020B0609020204030204" pitchFamily="49" charset="0"/>
              </a:rPr>
              <a:t>Instance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Singleton</a:t>
            </a:r>
            <a:r>
              <a:rPr lang="tr-TR" sz="1800" dirty="0">
                <a:latin typeface="Consolas" panose="020B0609020204030204" pitchFamily="49" charset="0"/>
              </a:rPr>
              <a:t>* singleton2 = </a:t>
            </a:r>
            <a:r>
              <a:rPr lang="tr-TR" sz="1800" dirty="0" err="1">
                <a:latin typeface="Consolas" panose="020B0609020204030204" pitchFamily="49" charset="0"/>
              </a:rPr>
              <a:t>Singleton</a:t>
            </a:r>
            <a:r>
              <a:rPr lang="tr-TR" sz="1800" dirty="0">
                <a:latin typeface="Consolas" panose="020B0609020204030204" pitchFamily="49" charset="0"/>
              </a:rPr>
              <a:t>::</a:t>
            </a:r>
            <a:r>
              <a:rPr lang="tr-TR" sz="1800" dirty="0" err="1">
                <a:latin typeface="Consolas" panose="020B0609020204030204" pitchFamily="49" charset="0"/>
              </a:rPr>
              <a:t>Instance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if</a:t>
            </a:r>
            <a:r>
              <a:rPr lang="tr-TR" sz="1800" dirty="0">
                <a:latin typeface="Consolas" panose="020B0609020204030204" pitchFamily="49" charset="0"/>
              </a:rPr>
              <a:t> (singleton1==singleton2)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"singleton1 ve singleton2 AYNI nesnedir." </a:t>
            </a:r>
          </a:p>
          <a:p>
            <a:pPr marL="0" indent="0">
              <a:buNone/>
            </a:pPr>
            <a:r>
              <a:rPr lang="tr-TR" sz="1800" dirty="0">
                <a:latin typeface="Consolas" panose="020B0609020204030204" pitchFamily="49" charset="0"/>
              </a:rPr>
              <a:t>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else</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"singleton1 ve singleton2 FARKLI nesnedir." </a:t>
            </a:r>
          </a:p>
          <a:p>
            <a:pPr marL="0" indent="0">
              <a:buNone/>
            </a:pPr>
            <a:r>
              <a:rPr lang="tr-TR" sz="1800" dirty="0">
                <a:latin typeface="Consolas" panose="020B0609020204030204" pitchFamily="49" charset="0"/>
              </a:rPr>
              <a:t>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singleton1-&gt;</a:t>
            </a:r>
            <a:r>
              <a:rPr lang="tr-TR" sz="1800" dirty="0" err="1">
                <a:latin typeface="Consolas" panose="020B0609020204030204" pitchFamily="49" charset="0"/>
              </a:rPr>
              <a:t>anOperation</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"Tekil nesnenin verisi:" </a:t>
            </a:r>
          </a:p>
          <a:p>
            <a:pPr marL="0" indent="0">
              <a:buNone/>
            </a:pPr>
            <a:r>
              <a:rPr lang="tr-TR" sz="1800" dirty="0">
                <a:latin typeface="Consolas" panose="020B0609020204030204" pitchFamily="49" charset="0"/>
              </a:rPr>
              <a:t>         &lt;&lt; singleton1-&gt;</a:t>
            </a:r>
            <a:r>
              <a:rPr lang="tr-TR" sz="1800" dirty="0" err="1">
                <a:latin typeface="Consolas" panose="020B0609020204030204" pitchFamily="49" charset="0"/>
              </a:rPr>
              <a:t>getSingletonData</a:t>
            </a:r>
            <a:r>
              <a:rPr lang="tr-TR" sz="1800" dirty="0">
                <a:latin typeface="Consolas" panose="020B0609020204030204" pitchFamily="49" charset="0"/>
              </a:rPr>
              <a:t>()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singleton1;</a:t>
            </a:r>
          </a:p>
          <a:p>
            <a:pPr marL="0" indent="0">
              <a:buNone/>
            </a:pPr>
            <a:r>
              <a:rPr lang="tr-TR" sz="1800" dirty="0">
                <a:latin typeface="Consolas" panose="020B0609020204030204" pitchFamily="49" charset="0"/>
              </a:rPr>
              <a:t>}</a:t>
            </a:r>
          </a:p>
          <a:p>
            <a:pPr marL="0" indent="0">
              <a:buNone/>
            </a:pPr>
            <a:endParaRPr lang="tr-TR" sz="1800" dirty="0"/>
          </a:p>
        </p:txBody>
      </p:sp>
    </p:spTree>
    <p:extLst>
      <p:ext uri="{BB962C8B-B14F-4D97-AF65-F5344CB8AC3E}">
        <p14:creationId xmlns:p14="http://schemas.microsoft.com/office/powerpoint/2010/main" val="247908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KURUCU</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Kurucu deseninde (</a:t>
            </a:r>
            <a:r>
              <a:rPr lang="tr-TR" sz="2000" dirty="0" err="1"/>
              <a:t>builder</a:t>
            </a:r>
            <a:r>
              <a:rPr lang="tr-TR" sz="2000" dirty="0"/>
              <a:t> pattern) amaç, çok karmaşık bir nesnenin imal edilmesiyle ilgili işlemleri bir başka sınıfa bırakmaktır. Böylece nesnenin gösterimi ve kullanılması ilişkin kodlar ile yaratılmasına ilişkin kodlar birbirinden ayrılmış olur.</a:t>
            </a:r>
          </a:p>
        </p:txBody>
      </p:sp>
      <p:pic>
        <p:nvPicPr>
          <p:cNvPr id="7" name="İçerik Yer Tutucusu 6" descr="metin, çizgi, ekran görüntüsü, yazı tipi içeren bir resim&#10;&#10;Yapay zeka tarafından oluşturulan içerik yanlış olabilir.">
            <a:extLst>
              <a:ext uri="{FF2B5EF4-FFF2-40B4-BE49-F238E27FC236}">
                <a16:creationId xmlns:a16="http://schemas.microsoft.com/office/drawing/2014/main" id="{5FBDB562-6DF7-4DE4-8FAF-7061C37783DD}"/>
              </a:ext>
            </a:extLst>
          </p:cNvPr>
          <p:cNvPicPr>
            <a:picLocks noGrp="1"/>
          </p:cNvPicPr>
          <p:nvPr>
            <p:ph idx="1"/>
          </p:nvPr>
        </p:nvPicPr>
        <p:blipFill>
          <a:blip r:embed="rId2"/>
          <a:stretch>
            <a:fillRect/>
          </a:stretch>
        </p:blipFill>
        <p:spPr>
          <a:xfrm>
            <a:off x="158750" y="2200904"/>
            <a:ext cx="8226425" cy="2138692"/>
          </a:xfrm>
          <a:prstGeom prst="rect">
            <a:avLst/>
          </a:prstGeom>
        </p:spPr>
      </p:pic>
    </p:spTree>
    <p:extLst>
      <p:ext uri="{BB962C8B-B14F-4D97-AF65-F5344CB8AC3E}">
        <p14:creationId xmlns:p14="http://schemas.microsoft.com/office/powerpoint/2010/main" val="336237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KURUCU</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Product</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Product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Product(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pAdi</a:t>
            </a:r>
            <a:r>
              <a:rPr lang="tr-TR" sz="1400" dirty="0">
                <a:latin typeface="Consolas" panose="020B0609020204030204" pitchFamily="49" charset="0"/>
              </a:rPr>
              <a:t>):</a:t>
            </a:r>
            <a:r>
              <a:rPr lang="tr-TR" sz="1400" dirty="0" err="1">
                <a:latin typeface="Consolas" panose="020B0609020204030204" pitchFamily="49" charset="0"/>
              </a:rPr>
              <a:t>productName</a:t>
            </a:r>
            <a:r>
              <a:rPr lang="tr-TR" sz="1400" dirty="0">
                <a:latin typeface="Consolas" panose="020B0609020204030204" pitchFamily="49" charset="0"/>
              </a:rPr>
              <a:t>(</a:t>
            </a:r>
            <a:r>
              <a:rPr lang="tr-TR" sz="1400" dirty="0" err="1">
                <a:latin typeface="Consolas" panose="020B0609020204030204" pitchFamily="49" charset="0"/>
              </a:rPr>
              <a:t>pAdi</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getUrunAdi</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productName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addPart</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pPart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parts.push_back</a:t>
            </a:r>
            <a:r>
              <a:rPr lang="tr-TR" sz="1400" dirty="0">
                <a:latin typeface="Consolas" panose="020B0609020204030204" pitchFamily="49" charset="0"/>
              </a:rPr>
              <a:t>(</a:t>
            </a:r>
            <a:r>
              <a:rPr lang="tr-TR" sz="1400" dirty="0" err="1">
                <a:latin typeface="Consolas" panose="020B0609020204030204" pitchFamily="49" charset="0"/>
              </a:rPr>
              <a:t>pPart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showParts</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productName</a:t>
            </a:r>
            <a:r>
              <a:rPr lang="tr-TR" sz="1400" dirty="0">
                <a:latin typeface="Consolas" panose="020B0609020204030204" pitchFamily="49" charset="0"/>
              </a:rPr>
              <a:t> &lt;&lt; " Ürününün parçaları:" &lt;&lt; </a:t>
            </a:r>
            <a:r>
              <a:rPr lang="tr-TR" sz="1400" dirty="0" err="1">
                <a:latin typeface="Consolas" panose="020B0609020204030204" pitchFamily="49" charset="0"/>
              </a:rPr>
              <a:t>endl</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vector</a:t>
            </a:r>
            <a:r>
              <a:rPr lang="tr-TR" sz="1400" dirty="0">
                <a:latin typeface="Consolas" panose="020B0609020204030204" pitchFamily="49" charset="0"/>
              </a:rPr>
              <a:t>&lt;string&gt;::iterator </a:t>
            </a:r>
            <a:r>
              <a:rPr lang="tr-TR" sz="1400" dirty="0" err="1">
                <a:latin typeface="Consolas" panose="020B0609020204030204" pitchFamily="49" charset="0"/>
              </a:rPr>
              <a:t>part</a:t>
            </a:r>
            <a:r>
              <a:rPr lang="tr-TR" sz="1400" dirty="0">
                <a:latin typeface="Consolas" panose="020B0609020204030204" pitchFamily="49" charset="0"/>
              </a:rPr>
              <a:t> = </a:t>
            </a:r>
            <a:r>
              <a:rPr lang="tr-TR" sz="1400" dirty="0" err="1">
                <a:latin typeface="Consolas" panose="020B0609020204030204" pitchFamily="49" charset="0"/>
              </a:rPr>
              <a:t>parts.begin</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//#include &lt;</a:t>
            </a:r>
            <a:r>
              <a:rPr lang="tr-TR" sz="1400" dirty="0" err="1">
                <a:solidFill>
                  <a:schemeClr val="bg1">
                    <a:lumMod val="65000"/>
                  </a:schemeClr>
                </a:solidFill>
                <a:latin typeface="Consolas" panose="020B0609020204030204" pitchFamily="49" charset="0"/>
              </a:rPr>
              <a:t>algorithm</a:t>
            </a:r>
            <a:r>
              <a:rPr lang="tr-TR" sz="1400" dirty="0">
                <a:solidFill>
                  <a:schemeClr val="bg1">
                    <a:lumMod val="65000"/>
                  </a:schemeClr>
                </a:solidFill>
                <a:latin typeface="Consolas" panose="020B0609020204030204" pitchFamily="49" charset="0"/>
              </a:rPr>
              <a:t>&gt; </a:t>
            </a: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while</a:t>
            </a:r>
            <a:r>
              <a:rPr lang="tr-TR" sz="1400" dirty="0">
                <a:latin typeface="Consolas" panose="020B0609020204030204" pitchFamily="49" charset="0"/>
              </a:rPr>
              <a:t>( </a:t>
            </a:r>
            <a:r>
              <a:rPr lang="tr-TR" sz="1400" dirty="0" err="1">
                <a:latin typeface="Consolas" panose="020B0609020204030204" pitchFamily="49" charset="0"/>
              </a:rPr>
              <a:t>part</a:t>
            </a:r>
            <a:r>
              <a:rPr lang="tr-TR" sz="1400" dirty="0">
                <a:latin typeface="Consolas" panose="020B0609020204030204" pitchFamily="49" charset="0"/>
              </a:rPr>
              <a:t> != </a:t>
            </a:r>
            <a:r>
              <a:rPr lang="tr-TR" sz="1400" dirty="0" err="1">
                <a:latin typeface="Consolas" panose="020B0609020204030204" pitchFamily="49" charset="0"/>
              </a:rPr>
              <a:t>parts.end</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part</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part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productName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vector</a:t>
            </a:r>
            <a:r>
              <a:rPr lang="tr-TR" sz="1400" dirty="0">
                <a:latin typeface="Consolas" panose="020B0609020204030204" pitchFamily="49" charset="0"/>
              </a:rPr>
              <a:t>&lt;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&gt; </a:t>
            </a:r>
            <a:r>
              <a:rPr lang="tr-TR" sz="1400" dirty="0" err="1">
                <a:latin typeface="Consolas" panose="020B0609020204030204" pitchFamily="49" charset="0"/>
              </a:rPr>
              <a:t>parts</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//#include &lt;</a:t>
            </a:r>
            <a:r>
              <a:rPr lang="tr-TR" sz="1400" dirty="0" err="1">
                <a:solidFill>
                  <a:schemeClr val="bg1">
                    <a:lumMod val="65000"/>
                  </a:schemeClr>
                </a:solidFill>
                <a:latin typeface="Consolas" panose="020B0609020204030204" pitchFamily="49" charset="0"/>
              </a:rPr>
              <a:t>vector</a:t>
            </a:r>
            <a:r>
              <a:rPr lang="tr-TR" sz="1400" dirty="0">
                <a:solidFill>
                  <a:schemeClr val="bg1">
                    <a:lumMod val="65000"/>
                  </a:schemeClr>
                </a:solidFill>
                <a:latin typeface="Consolas" panose="020B0609020204030204" pitchFamily="49" charset="0"/>
              </a:rPr>
              <a:t>&gt;</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175782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KURUCU</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Builer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Builder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buildPartKisim1()=0;</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buildPartKisim2()=0;</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buildPartKisim3()=0;</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Product* </a:t>
            </a:r>
            <a:r>
              <a:rPr lang="tr-TR" sz="1400" dirty="0" err="1">
                <a:latin typeface="Consolas" panose="020B0609020204030204" pitchFamily="49" charset="0"/>
              </a:rPr>
              <a:t>getResult</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09509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7D0D6-01DA-4612-8A41-51229FB5C502}"/>
              </a:ext>
            </a:extLst>
          </p:cNvPr>
          <p:cNvSpPr>
            <a:spLocks noGrp="1"/>
          </p:cNvSpPr>
          <p:nvPr>
            <p:ph type="title"/>
          </p:nvPr>
        </p:nvSpPr>
        <p:spPr/>
        <p:txBody>
          <a:bodyPr/>
          <a:lstStyle/>
          <a:p>
            <a:r>
              <a:rPr lang="tr-TR" dirty="0"/>
              <a:t>desen (pattern) nedir?</a:t>
            </a:r>
          </a:p>
        </p:txBody>
      </p:sp>
      <p:sp>
        <p:nvSpPr>
          <p:cNvPr id="3" name="İçerik Yer Tutucusu 2">
            <a:extLst>
              <a:ext uri="{FF2B5EF4-FFF2-40B4-BE49-F238E27FC236}">
                <a16:creationId xmlns:a16="http://schemas.microsoft.com/office/drawing/2014/main" id="{19AA6244-3690-4F1A-AE68-38D149AD1CF3}"/>
              </a:ext>
            </a:extLst>
          </p:cNvPr>
          <p:cNvSpPr>
            <a:spLocks noGrp="1"/>
          </p:cNvSpPr>
          <p:nvPr>
            <p:ph idx="1"/>
          </p:nvPr>
        </p:nvSpPr>
        <p:spPr/>
        <p:txBody>
          <a:bodyPr>
            <a:noAutofit/>
          </a:bodyPr>
          <a:lstStyle/>
          <a:p>
            <a:pPr marL="0" indent="0">
              <a:lnSpc>
                <a:spcPct val="100000"/>
              </a:lnSpc>
              <a:buNone/>
            </a:pPr>
            <a:r>
              <a:rPr lang="tr-TR" b="1" dirty="0"/>
              <a:t>Nesne yönelimli programlamanın ortaya çıkışıyla beraber, daha önceden yazılmış hazır </a:t>
            </a:r>
            <a:r>
              <a:rPr lang="tr-TR" b="1" dirty="0">
                <a:solidFill>
                  <a:srgbClr val="0070C0"/>
                </a:solidFill>
              </a:rPr>
              <a:t>bileşenlerin</a:t>
            </a:r>
            <a:r>
              <a:rPr lang="tr-TR" b="1" dirty="0"/>
              <a:t> (</a:t>
            </a:r>
            <a:r>
              <a:rPr lang="tr-TR" b="1" dirty="0" err="1">
                <a:solidFill>
                  <a:srgbClr val="C00000"/>
                </a:solidFill>
              </a:rPr>
              <a:t>component</a:t>
            </a:r>
            <a:r>
              <a:rPr lang="tr-TR" b="1" dirty="0"/>
              <a:t>) </a:t>
            </a:r>
            <a:r>
              <a:rPr lang="tr-TR" b="1" dirty="0">
                <a:solidFill>
                  <a:srgbClr val="0070C0"/>
                </a:solidFill>
              </a:rPr>
              <a:t>yeniden kullanımı </a:t>
            </a:r>
            <a:r>
              <a:rPr lang="tr-TR" b="1" dirty="0"/>
              <a:t>(</a:t>
            </a:r>
            <a:r>
              <a:rPr lang="tr-TR" b="1" dirty="0">
                <a:solidFill>
                  <a:srgbClr val="C00000"/>
                </a:solidFill>
              </a:rPr>
              <a:t>reusing</a:t>
            </a:r>
            <a:r>
              <a:rPr lang="tr-TR" b="1" dirty="0"/>
              <a:t>) konusunda oldukça önemli ilerlemeler sağlamıştır. </a:t>
            </a:r>
          </a:p>
          <a:p>
            <a:pPr marL="0" indent="0">
              <a:lnSpc>
                <a:spcPct val="100000"/>
              </a:lnSpc>
              <a:buNone/>
            </a:pPr>
            <a:endParaRPr lang="tr-TR" b="1" dirty="0"/>
          </a:p>
          <a:p>
            <a:pPr marL="0" indent="0">
              <a:lnSpc>
                <a:spcPct val="100000"/>
              </a:lnSpc>
              <a:buNone/>
            </a:pPr>
            <a:r>
              <a:rPr lang="tr-TR" b="1" dirty="0"/>
              <a:t>Bunun paralelinde </a:t>
            </a:r>
            <a:r>
              <a:rPr lang="tr-TR" b="1" dirty="0">
                <a:solidFill>
                  <a:srgbClr val="0070C0"/>
                </a:solidFill>
              </a:rPr>
              <a:t>başarılı tecrübelerin </a:t>
            </a:r>
            <a:r>
              <a:rPr lang="tr-TR" b="1" dirty="0"/>
              <a:t>(</a:t>
            </a:r>
            <a:r>
              <a:rPr lang="tr-TR" b="1" dirty="0" err="1">
                <a:solidFill>
                  <a:srgbClr val="C00000"/>
                </a:solidFill>
              </a:rPr>
              <a:t>experience</a:t>
            </a:r>
            <a:r>
              <a:rPr lang="tr-TR" b="1" dirty="0"/>
              <a:t>) yeniden kullanımı konusunda da çeşitli çalışmalar yapılmış ve </a:t>
            </a:r>
            <a:r>
              <a:rPr lang="tr-TR" b="1" dirty="0">
                <a:solidFill>
                  <a:srgbClr val="0070C0"/>
                </a:solidFill>
              </a:rPr>
              <a:t>desen</a:t>
            </a:r>
            <a:r>
              <a:rPr lang="tr-TR" b="1" dirty="0"/>
              <a:t> (</a:t>
            </a:r>
            <a:r>
              <a:rPr lang="tr-TR" b="1" dirty="0">
                <a:solidFill>
                  <a:srgbClr val="C00000"/>
                </a:solidFill>
              </a:rPr>
              <a:t>pattern</a:t>
            </a:r>
            <a:r>
              <a:rPr lang="tr-TR" b="1" dirty="0"/>
              <a:t>) kavramı ortaya çıkmıştır. </a:t>
            </a:r>
          </a:p>
          <a:p>
            <a:pPr marL="0" indent="0">
              <a:lnSpc>
                <a:spcPct val="100000"/>
              </a:lnSpc>
              <a:buNone/>
            </a:pPr>
            <a:endParaRPr lang="tr-TR" b="1" dirty="0"/>
          </a:p>
          <a:p>
            <a:pPr marL="0" indent="0">
              <a:lnSpc>
                <a:spcPct val="100000"/>
              </a:lnSpc>
              <a:buNone/>
            </a:pPr>
            <a:r>
              <a:rPr lang="tr-TR" b="1" dirty="0"/>
              <a:t>Desenlerin aksine </a:t>
            </a:r>
            <a:r>
              <a:rPr lang="tr-TR" b="1" dirty="0">
                <a:solidFill>
                  <a:srgbClr val="0070C0"/>
                </a:solidFill>
              </a:rPr>
              <a:t>anti-desen</a:t>
            </a:r>
            <a:r>
              <a:rPr lang="tr-TR" b="1" dirty="0"/>
              <a:t> (</a:t>
            </a:r>
            <a:r>
              <a:rPr lang="tr-TR" b="1" dirty="0">
                <a:solidFill>
                  <a:srgbClr val="C00000"/>
                </a:solidFill>
              </a:rPr>
              <a:t>anti-pattern</a:t>
            </a:r>
            <a:r>
              <a:rPr lang="tr-TR" b="1" dirty="0"/>
              <a:t>) ise başarısızlık tecrübelerini anlatır.</a:t>
            </a:r>
            <a:endParaRPr lang="tr-TR" dirty="0"/>
          </a:p>
        </p:txBody>
      </p:sp>
    </p:spTree>
    <p:extLst>
      <p:ext uri="{BB962C8B-B14F-4D97-AF65-F5344CB8AC3E}">
        <p14:creationId xmlns:p14="http://schemas.microsoft.com/office/powerpoint/2010/main" val="14257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KURUCU</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ConcreteBuiler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concreteBuilder:</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Builder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concreteBuilder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product=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Product("Kitap");</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void</a:t>
            </a:r>
            <a:r>
              <a:rPr lang="tr-TR" sz="1400" dirty="0">
                <a:latin typeface="Consolas" panose="020B0609020204030204" pitchFamily="49" charset="0"/>
              </a:rPr>
              <a:t> buildPartKisim1() </a:t>
            </a:r>
            <a:r>
              <a:rPr lang="tr-TR" sz="1400" dirty="0" err="1">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product-&gt;</a:t>
            </a:r>
            <a:r>
              <a:rPr lang="tr-TR" sz="1400" dirty="0" err="1">
                <a:latin typeface="Consolas" panose="020B0609020204030204" pitchFamily="49" charset="0"/>
              </a:rPr>
              <a:t>addPart</a:t>
            </a:r>
            <a:r>
              <a:rPr lang="tr-TR" sz="1400" dirty="0">
                <a:latin typeface="Consolas" panose="020B0609020204030204" pitchFamily="49" charset="0"/>
              </a:rPr>
              <a:t>("Bölüm1: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void</a:t>
            </a:r>
            <a:r>
              <a:rPr lang="tr-TR" sz="1400" dirty="0">
                <a:latin typeface="Consolas" panose="020B0609020204030204" pitchFamily="49" charset="0"/>
              </a:rPr>
              <a:t> buildPartKisim2() </a:t>
            </a:r>
            <a:r>
              <a:rPr lang="tr-TR" sz="1400" dirty="0" err="1">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product-&gt;</a:t>
            </a:r>
            <a:r>
              <a:rPr lang="tr-TR" sz="1400" dirty="0" err="1">
                <a:latin typeface="Consolas" panose="020B0609020204030204" pitchFamily="49" charset="0"/>
              </a:rPr>
              <a:t>addPart</a:t>
            </a:r>
            <a:r>
              <a:rPr lang="tr-TR" sz="1400" dirty="0">
                <a:latin typeface="Consolas" panose="020B0609020204030204" pitchFamily="49" charset="0"/>
              </a:rPr>
              <a:t>("Bölüm2: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void</a:t>
            </a:r>
            <a:r>
              <a:rPr lang="tr-TR" sz="1400" dirty="0">
                <a:latin typeface="Consolas" panose="020B0609020204030204" pitchFamily="49" charset="0"/>
              </a:rPr>
              <a:t> buildPartKisim3() </a:t>
            </a:r>
            <a:r>
              <a:rPr lang="tr-TR" sz="1400" dirty="0" err="1">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product-&gt;</a:t>
            </a:r>
            <a:r>
              <a:rPr lang="tr-TR" sz="1400" dirty="0" err="1">
                <a:latin typeface="Consolas" panose="020B0609020204030204" pitchFamily="49" charset="0"/>
              </a:rPr>
              <a:t>addPart</a:t>
            </a:r>
            <a:r>
              <a:rPr lang="tr-TR" sz="1400" dirty="0">
                <a:latin typeface="Consolas" panose="020B0609020204030204" pitchFamily="49" charset="0"/>
              </a:rPr>
              <a:t>("Bölüm3: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Product* </a:t>
            </a:r>
            <a:r>
              <a:rPr lang="tr-TR" sz="1400" dirty="0" err="1">
                <a:latin typeface="Consolas" panose="020B0609020204030204" pitchFamily="49" charset="0"/>
              </a:rPr>
              <a:t>getResult</a:t>
            </a:r>
            <a:r>
              <a:rPr lang="tr-TR" sz="1400" dirty="0">
                <a:latin typeface="Consolas" panose="020B0609020204030204" pitchFamily="49" charset="0"/>
              </a:rPr>
              <a:t>() </a:t>
            </a:r>
            <a:r>
              <a:rPr lang="tr-TR" sz="1400" dirty="0" err="1">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product;</a:t>
            </a:r>
          </a:p>
          <a:p>
            <a:pPr marL="0" indent="0">
              <a:lnSpc>
                <a:spcPct val="120000"/>
              </a:lnSpc>
              <a:buNone/>
            </a:pPr>
            <a:r>
              <a:rPr lang="tr-TR" sz="1400" dirty="0">
                <a:latin typeface="Consolas" panose="020B0609020204030204" pitchFamily="49" charset="0"/>
              </a:rPr>
              <a:t>    }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concreteBuilder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product;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Product* product;</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323366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KURUCU</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Director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Director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construct</a:t>
            </a:r>
            <a:r>
              <a:rPr lang="tr-TR" sz="1400" dirty="0">
                <a:latin typeface="Consolas" panose="020B0609020204030204" pitchFamily="49" charset="0"/>
              </a:rPr>
              <a:t>(Builder* </a:t>
            </a:r>
            <a:r>
              <a:rPr lang="tr-TR" sz="1400" dirty="0" err="1">
                <a:latin typeface="Consolas" panose="020B0609020204030204" pitchFamily="49" charset="0"/>
              </a:rPr>
              <a:t>builder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builder</a:t>
            </a:r>
            <a:r>
              <a:rPr lang="tr-TR" sz="1400" dirty="0">
                <a:latin typeface="Consolas" panose="020B0609020204030204" pitchFamily="49" charset="0"/>
              </a:rPr>
              <a:t>-&gt;buildPartKisim1();</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builder</a:t>
            </a:r>
            <a:r>
              <a:rPr lang="tr-TR" sz="1400" dirty="0">
                <a:latin typeface="Consolas" panose="020B0609020204030204" pitchFamily="49" charset="0"/>
              </a:rPr>
              <a:t>-&gt;buildPartKisim2();</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builder</a:t>
            </a:r>
            <a:r>
              <a:rPr lang="tr-TR" sz="1400" dirty="0">
                <a:latin typeface="Consolas" panose="020B0609020204030204" pitchFamily="49" charset="0"/>
              </a:rPr>
              <a:t>-&gt;buildPartKisim3();</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115634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KURUCU</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en-US" sz="1400" dirty="0">
                <a:solidFill>
                  <a:srgbClr val="0000FF"/>
                </a:solidFill>
                <a:latin typeface="Consolas" panose="020B0609020204030204" pitchFamily="49" charset="0"/>
              </a:rPr>
              <a:t>int</a:t>
            </a:r>
            <a:r>
              <a:rPr lang="en-US" sz="1400" dirty="0">
                <a:latin typeface="Consolas" panose="020B0609020204030204" pitchFamily="49" charset="0"/>
              </a:rPr>
              <a:t> main() { </a:t>
            </a:r>
            <a:r>
              <a:rPr lang="en-US" sz="1400" dirty="0">
                <a:solidFill>
                  <a:schemeClr val="bg1">
                    <a:lumMod val="65000"/>
                  </a:schemeClr>
                </a:solidFill>
                <a:latin typeface="Consolas" panose="020B0609020204030204" pitchFamily="49" charset="0"/>
              </a:rPr>
              <a:t>// Client</a:t>
            </a:r>
          </a:p>
          <a:p>
            <a:pPr marL="0" indent="0">
              <a:lnSpc>
                <a:spcPct val="120000"/>
              </a:lnSpc>
              <a:buNone/>
            </a:pPr>
            <a:r>
              <a:rPr lang="en-US" sz="1400" dirty="0">
                <a:latin typeface="Consolas" panose="020B0609020204030204" pitchFamily="49" charset="0"/>
              </a:rPr>
              <a:t>    Director* director = </a:t>
            </a:r>
            <a:r>
              <a:rPr lang="en-US" sz="1400" dirty="0">
                <a:solidFill>
                  <a:srgbClr val="0000FF"/>
                </a:solidFill>
                <a:latin typeface="Consolas" panose="020B0609020204030204" pitchFamily="49" charset="0"/>
              </a:rPr>
              <a:t>new</a:t>
            </a:r>
            <a:r>
              <a:rPr lang="en-US" sz="1400" dirty="0">
                <a:latin typeface="Consolas" panose="020B0609020204030204" pitchFamily="49" charset="0"/>
              </a:rPr>
              <a:t> Director();</a:t>
            </a:r>
          </a:p>
          <a:p>
            <a:pPr marL="0" indent="0">
              <a:lnSpc>
                <a:spcPct val="120000"/>
              </a:lnSpc>
              <a:buNone/>
            </a:pPr>
            <a:r>
              <a:rPr lang="en-US" sz="1400" dirty="0">
                <a:latin typeface="Consolas" panose="020B0609020204030204" pitchFamily="49" charset="0"/>
              </a:rPr>
              <a:t>    Builder* builder = </a:t>
            </a:r>
            <a:r>
              <a:rPr lang="en-US" sz="1400" dirty="0">
                <a:solidFill>
                  <a:srgbClr val="0000FF"/>
                </a:solidFill>
                <a:latin typeface="Consolas" panose="020B0609020204030204" pitchFamily="49" charset="0"/>
              </a:rPr>
              <a:t>new</a:t>
            </a:r>
            <a:r>
              <a:rPr lang="en-US" sz="1400" dirty="0">
                <a:latin typeface="Consolas" panose="020B0609020204030204" pitchFamily="49" charset="0"/>
              </a:rPr>
              <a:t> </a:t>
            </a:r>
            <a:r>
              <a:rPr lang="en-US" sz="1400" dirty="0" err="1">
                <a:latin typeface="Consolas" panose="020B0609020204030204" pitchFamily="49" charset="0"/>
              </a:rPr>
              <a:t>concreteBuilder</a:t>
            </a:r>
            <a:r>
              <a:rPr lang="en-US" sz="1400" dirty="0">
                <a:latin typeface="Consolas" panose="020B0609020204030204" pitchFamily="49" charset="0"/>
              </a:rPr>
              <a:t>();</a:t>
            </a:r>
            <a:endParaRPr lang="tr-TR" sz="1400" dirty="0">
              <a:latin typeface="Consolas" panose="020B0609020204030204" pitchFamily="49" charset="0"/>
            </a:endParaRPr>
          </a:p>
          <a:p>
            <a:pPr marL="0" indent="0">
              <a:lnSpc>
                <a:spcPct val="120000"/>
              </a:lnSpc>
              <a:buNone/>
            </a:pPr>
            <a:endParaRPr lang="en-US" sz="1400" dirty="0">
              <a:latin typeface="Consolas" panose="020B0609020204030204" pitchFamily="49" charset="0"/>
            </a:endParaRPr>
          </a:p>
          <a:p>
            <a:pPr marL="0" indent="0">
              <a:lnSpc>
                <a:spcPct val="120000"/>
              </a:lnSpc>
              <a:buNone/>
            </a:pPr>
            <a:r>
              <a:rPr lang="en-US" sz="1400" dirty="0">
                <a:latin typeface="Consolas" panose="020B0609020204030204" pitchFamily="49" charset="0"/>
              </a:rPr>
              <a:t>    director-&gt;construct(builder);</a:t>
            </a:r>
          </a:p>
          <a:p>
            <a:pPr marL="0" indent="0">
              <a:lnSpc>
                <a:spcPct val="120000"/>
              </a:lnSpc>
              <a:buNone/>
            </a:pPr>
            <a:r>
              <a:rPr lang="en-US" sz="1400" dirty="0">
                <a:latin typeface="Consolas" panose="020B0609020204030204" pitchFamily="49" charset="0"/>
              </a:rPr>
              <a:t>    Product* product = builder-&gt;</a:t>
            </a:r>
            <a:r>
              <a:rPr lang="en-US" sz="1400" dirty="0" err="1">
                <a:latin typeface="Consolas" panose="020B0609020204030204" pitchFamily="49" charset="0"/>
              </a:rPr>
              <a:t>getResult</a:t>
            </a:r>
            <a:r>
              <a:rPr lang="en-US" sz="1400" dirty="0">
                <a:latin typeface="Consolas" panose="020B0609020204030204" pitchFamily="49" charset="0"/>
              </a:rPr>
              <a:t>();</a:t>
            </a:r>
          </a:p>
          <a:p>
            <a:pPr marL="0" indent="0">
              <a:lnSpc>
                <a:spcPct val="120000"/>
              </a:lnSpc>
              <a:buNone/>
            </a:pPr>
            <a:r>
              <a:rPr lang="en-US" sz="1400" dirty="0">
                <a:latin typeface="Consolas" panose="020B0609020204030204" pitchFamily="49" charset="0"/>
              </a:rPr>
              <a:t>    product-&gt;</a:t>
            </a:r>
            <a:r>
              <a:rPr lang="en-US" sz="1400" dirty="0" err="1">
                <a:latin typeface="Consolas" panose="020B0609020204030204" pitchFamily="49" charset="0"/>
              </a:rPr>
              <a:t>showParts</a:t>
            </a:r>
            <a:r>
              <a:rPr lang="en-US" sz="1400" dirty="0">
                <a:latin typeface="Consolas" panose="020B0609020204030204" pitchFamily="49" charset="0"/>
              </a:rPr>
              <a:t>();</a:t>
            </a:r>
            <a:endParaRPr lang="tr-TR" sz="1400" dirty="0">
              <a:latin typeface="Consolas" panose="020B0609020204030204" pitchFamily="49" charset="0"/>
            </a:endParaRPr>
          </a:p>
          <a:p>
            <a:pPr marL="0" indent="0">
              <a:lnSpc>
                <a:spcPct val="120000"/>
              </a:lnSpc>
              <a:buNone/>
            </a:pPr>
            <a:endParaRPr lang="en-US" sz="1400" dirty="0">
              <a:latin typeface="Consolas" panose="020B0609020204030204" pitchFamily="49" charset="0"/>
            </a:endParaRPr>
          </a:p>
          <a:p>
            <a:pPr marL="0" indent="0">
              <a:lnSpc>
                <a:spcPct val="120000"/>
              </a:lnSpc>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delete</a:t>
            </a:r>
            <a:r>
              <a:rPr lang="en-US" sz="1400" dirty="0">
                <a:latin typeface="Consolas" panose="020B0609020204030204" pitchFamily="49" charset="0"/>
              </a:rPr>
              <a:t> director;</a:t>
            </a:r>
          </a:p>
          <a:p>
            <a:pPr marL="0" indent="0">
              <a:lnSpc>
                <a:spcPct val="120000"/>
              </a:lnSpc>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delete</a:t>
            </a:r>
            <a:r>
              <a:rPr lang="en-US" sz="1400" dirty="0">
                <a:latin typeface="Consolas" panose="020B0609020204030204" pitchFamily="49" charset="0"/>
              </a:rPr>
              <a:t> builder;</a:t>
            </a:r>
          </a:p>
          <a:p>
            <a:pPr marL="0" indent="0">
              <a:lnSpc>
                <a:spcPct val="120000"/>
              </a:lnSpc>
              <a:buNone/>
            </a:pPr>
            <a:r>
              <a:rPr lang="en-US"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67929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prototip</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Prototip deseni (prototype pattern), hâlihazırda mevcut olan nesnenin bir kopyasını çıkarmak için kullanılır. Bu desen, imal edilmesi güç olan nesnelere karar verilerek, bu nesneleri tekrar imal etmek için bir sürü işlem yapılması yerine, mevcut nesneden bir kopya çıkararak kullanılmasını sağlamaktadır</a:t>
            </a:r>
          </a:p>
        </p:txBody>
      </p:sp>
      <p:pic>
        <p:nvPicPr>
          <p:cNvPr id="8" name="İçerik Yer Tutucusu 7" descr="metin, ekran görüntüsü, diyagram, çizgi içeren bir resim&#10;&#10;Yapay zeka tarafından oluşturulan içerik yanlış olabilir.">
            <a:extLst>
              <a:ext uri="{FF2B5EF4-FFF2-40B4-BE49-F238E27FC236}">
                <a16:creationId xmlns:a16="http://schemas.microsoft.com/office/drawing/2014/main" id="{ED7CE008-8033-4CFD-9091-A77C0FCBBF63}"/>
              </a:ext>
            </a:extLst>
          </p:cNvPr>
          <p:cNvPicPr>
            <a:picLocks noGrp="1"/>
          </p:cNvPicPr>
          <p:nvPr>
            <p:ph idx="1"/>
          </p:nvPr>
        </p:nvPicPr>
        <p:blipFill>
          <a:blip r:embed="rId2"/>
          <a:stretch>
            <a:fillRect/>
          </a:stretch>
        </p:blipFill>
        <p:spPr>
          <a:xfrm>
            <a:off x="158750" y="1866241"/>
            <a:ext cx="8226425" cy="2808018"/>
          </a:xfrm>
          <a:prstGeom prst="rect">
            <a:avLst/>
          </a:prstGeom>
        </p:spPr>
      </p:pic>
    </p:spTree>
    <p:extLst>
      <p:ext uri="{BB962C8B-B14F-4D97-AF65-F5344CB8AC3E}">
        <p14:creationId xmlns:p14="http://schemas.microsoft.com/office/powerpoint/2010/main" val="773531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prototip</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Prototype, ConcretePrototype1</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Prototype {</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data1;</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data2;</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showData</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"Object Data: data1=" &lt;&lt; data1 &lt;&lt;",data2=" &lt;&lt; data2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Prototype* </a:t>
            </a:r>
            <a:r>
              <a:rPr lang="tr-TR" sz="1400" dirty="0" err="1">
                <a:latin typeface="Consolas" panose="020B0609020204030204" pitchFamily="49" charset="0"/>
              </a:rPr>
              <a:t>clone</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ConcretePrototype1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Prototype { </a:t>
            </a:r>
          </a:p>
          <a:p>
            <a:pPr marL="0" indent="0">
              <a:lnSpc>
                <a:spcPct val="120000"/>
              </a:lnSpc>
              <a:buNone/>
            </a:pPr>
            <a:r>
              <a:rPr lang="tr-TR" sz="1400" dirty="0">
                <a:solidFill>
                  <a:schemeClr val="bg1">
                    <a:lumMod val="65000"/>
                  </a:schemeClr>
                </a:solidFill>
                <a:latin typeface="Consolas" panose="020B0609020204030204" pitchFamily="49" charset="0"/>
              </a:rPr>
              <a:t>//Birinci Şablon: Yalnızca data1 alanını kopyalayan prototip nesne imal eder</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ConcretePrototype1(int pData1) {</a:t>
            </a:r>
          </a:p>
          <a:p>
            <a:pPr marL="0" indent="0">
              <a:lnSpc>
                <a:spcPct val="120000"/>
              </a:lnSpc>
              <a:buNone/>
            </a:pPr>
            <a:r>
              <a:rPr lang="tr-TR" sz="1400" dirty="0">
                <a:latin typeface="Consolas" panose="020B0609020204030204" pitchFamily="49" charset="0"/>
              </a:rPr>
              <a:t>        data1=pData1;</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Prototype* </a:t>
            </a:r>
            <a:r>
              <a:rPr lang="tr-TR" sz="1400" dirty="0" err="1">
                <a:latin typeface="Consolas" panose="020B0609020204030204" pitchFamily="49" charset="0"/>
              </a:rPr>
              <a:t>clone</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ConcretePrototype1(*this);</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716436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prototip</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ConcretePrototype2</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ConcretePrototype2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Prototype { </a:t>
            </a:r>
          </a:p>
          <a:p>
            <a:pPr marL="0" indent="0">
              <a:lnSpc>
                <a:spcPct val="120000"/>
              </a:lnSpc>
              <a:buNone/>
            </a:pPr>
            <a:r>
              <a:rPr lang="tr-TR" sz="1400" dirty="0">
                <a:solidFill>
                  <a:schemeClr val="bg1">
                    <a:lumMod val="65000"/>
                  </a:schemeClr>
                </a:solidFill>
                <a:latin typeface="Consolas" panose="020B0609020204030204" pitchFamily="49" charset="0"/>
              </a:rPr>
              <a:t>//İkinci Şablon: Yalnızca data2 alanını kopyalayan prototip nesne imal eder</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ConcretePrototype2(int pData2) {</a:t>
            </a:r>
          </a:p>
          <a:p>
            <a:pPr marL="0" indent="0">
              <a:lnSpc>
                <a:spcPct val="120000"/>
              </a:lnSpc>
              <a:buNone/>
            </a:pPr>
            <a:r>
              <a:rPr lang="tr-TR" sz="1400" dirty="0">
                <a:latin typeface="Consolas" panose="020B0609020204030204" pitchFamily="49" charset="0"/>
              </a:rPr>
              <a:t>        data2=pData2;</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Prototype* </a:t>
            </a:r>
            <a:r>
              <a:rPr lang="tr-TR" sz="1400" dirty="0" err="1">
                <a:latin typeface="Consolas" panose="020B0609020204030204" pitchFamily="49" charset="0"/>
              </a:rPr>
              <a:t>clone</a:t>
            </a:r>
            <a:r>
              <a:rPr lang="tr-TR" sz="1400" dirty="0">
                <a:latin typeface="Consolas" panose="020B0609020204030204" pitchFamily="49" charset="0"/>
              </a:rPr>
              <a:t>() </a:t>
            </a:r>
            <a:r>
              <a:rPr lang="tr-TR" sz="1400" dirty="0" err="1">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ConcretePrototype2(*this);</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141625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prototip</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 {</a:t>
            </a:r>
          </a:p>
          <a:p>
            <a:pPr marL="0" indent="0">
              <a:lnSpc>
                <a:spcPct val="120000"/>
              </a:lnSpc>
              <a:buNone/>
            </a:pPr>
            <a:r>
              <a:rPr lang="tr-TR" sz="1400" dirty="0">
                <a:latin typeface="Consolas" panose="020B0609020204030204" pitchFamily="49" charset="0"/>
              </a:rPr>
              <a:t>    Prototype* object1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ConcretePrototype1(40);</a:t>
            </a:r>
          </a:p>
          <a:p>
            <a:pPr marL="0" indent="0">
              <a:lnSpc>
                <a:spcPct val="120000"/>
              </a:lnSpc>
              <a:buNone/>
            </a:pPr>
            <a:r>
              <a:rPr lang="tr-TR" sz="1400" dirty="0">
                <a:latin typeface="Consolas" panose="020B0609020204030204" pitchFamily="49" charset="0"/>
              </a:rPr>
              <a:t>    object1-&gt;</a:t>
            </a:r>
            <a:r>
              <a:rPr lang="tr-TR" sz="1400" dirty="0" err="1">
                <a:latin typeface="Consolas" panose="020B0609020204030204" pitchFamily="49" charset="0"/>
              </a:rPr>
              <a:t>showData</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Prototype* clone1 = object1-&gt;</a:t>
            </a:r>
            <a:r>
              <a:rPr lang="tr-TR" sz="1400" dirty="0" err="1">
                <a:latin typeface="Consolas" panose="020B0609020204030204" pitchFamily="49" charset="0"/>
              </a:rPr>
              <a:t>clone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clone1-&gt;</a:t>
            </a:r>
            <a:r>
              <a:rPr lang="tr-TR" sz="1400" dirty="0" err="1">
                <a:latin typeface="Consolas" panose="020B0609020204030204" pitchFamily="49" charset="0"/>
              </a:rPr>
              <a:t>showData</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Prototype* object2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ConcretePrototype2(30);</a:t>
            </a:r>
          </a:p>
          <a:p>
            <a:pPr marL="0" indent="0">
              <a:lnSpc>
                <a:spcPct val="120000"/>
              </a:lnSpc>
              <a:buNone/>
            </a:pPr>
            <a:r>
              <a:rPr lang="tr-TR" sz="1400" dirty="0">
                <a:latin typeface="Consolas" panose="020B0609020204030204" pitchFamily="49" charset="0"/>
              </a:rPr>
              <a:t>    object2-&gt;</a:t>
            </a:r>
            <a:r>
              <a:rPr lang="tr-TR" sz="1400" dirty="0" err="1">
                <a:latin typeface="Consolas" panose="020B0609020204030204" pitchFamily="49" charset="0"/>
              </a:rPr>
              <a:t>showData</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Prototype* clone2= object2-&gt;</a:t>
            </a:r>
            <a:r>
              <a:rPr lang="tr-TR" sz="1400" dirty="0" err="1">
                <a:latin typeface="Consolas" panose="020B0609020204030204" pitchFamily="49" charset="0"/>
              </a:rPr>
              <a:t>clone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clone2-&gt;</a:t>
            </a:r>
            <a:r>
              <a:rPr lang="tr-TR" sz="1400" dirty="0" err="1">
                <a:latin typeface="Consolas" panose="020B0609020204030204" pitchFamily="49" charset="0"/>
              </a:rPr>
              <a:t>showData</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object1;</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clone1;</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object2;</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clone2;</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//İstemci</a:t>
            </a:r>
          </a:p>
          <a:p>
            <a:pPr marL="0" indent="0">
              <a:lnSpc>
                <a:spcPct val="120000"/>
              </a:lnSpc>
              <a:buNone/>
            </a:pPr>
            <a:r>
              <a:rPr lang="tr-TR" sz="1400" dirty="0">
                <a:latin typeface="Consolas" panose="020B0609020204030204" pitchFamily="49" charset="0"/>
              </a:rPr>
              <a:t>    operation();</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325628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a:t>Dinlediğiniz için teşekkür ederim.</a:t>
            </a:r>
          </a:p>
        </p:txBody>
      </p:sp>
      <p:sp>
        <p:nvSpPr>
          <p:cNvPr id="8" name="Alt Başlık 7"/>
          <p:cNvSpPr>
            <a:spLocks noGrp="1"/>
          </p:cNvSpPr>
          <p:nvPr>
            <p:ph type="body" idx="1"/>
          </p:nvPr>
        </p:nvSpPr>
        <p:spPr/>
        <p:txBody>
          <a:bodyPr/>
          <a:lstStyle/>
          <a:p>
            <a:r>
              <a:rPr lang="tr-TR" dirty="0">
                <a:solidFill>
                  <a:schemeClr val="bg1">
                    <a:lumMod val="50000"/>
                  </a:schemeClr>
                </a:solidFill>
              </a:rPr>
              <a:t>İlhan ÖZKAN, hoydabre@gmail.com</a:t>
            </a:r>
            <a:br>
              <a:rPr lang="tr-TR" dirty="0">
                <a:solidFill>
                  <a:schemeClr val="bg1">
                    <a:lumMod val="50000"/>
                  </a:schemeClr>
                </a:solidFill>
              </a:rPr>
            </a:br>
            <a:r>
              <a:rPr lang="tr-TR" dirty="0">
                <a:solidFill>
                  <a:schemeClr val="bg1">
                    <a:lumMod val="50000"/>
                  </a:schemeClr>
                </a:solidFill>
              </a:rPr>
              <a:t>Elektronik Yüksek Mühendisi</a:t>
            </a:r>
            <a:br>
              <a:rPr lang="tr-TR" dirty="0">
                <a:solidFill>
                  <a:schemeClr val="bg1">
                    <a:lumMod val="50000"/>
                  </a:schemeClr>
                </a:solidFill>
              </a:rPr>
            </a:br>
            <a:r>
              <a:rPr lang="tr-TR" dirty="0">
                <a:solidFill>
                  <a:schemeClr val="bg1">
                    <a:lumMod val="50000"/>
                  </a:schemeClr>
                </a:solidFill>
              </a:rPr>
              <a:t>Mayıs 2020</a:t>
            </a:r>
            <a:endParaRPr lang="en-US" dirty="0">
              <a:solidFill>
                <a:schemeClr val="bg1">
                  <a:lumMod val="50000"/>
                </a:schemeClr>
              </a:solidFill>
            </a:endParaRPr>
          </a:p>
        </p:txBody>
      </p:sp>
    </p:spTree>
    <p:extLst>
      <p:ext uri="{BB962C8B-B14F-4D97-AF65-F5344CB8AC3E}">
        <p14:creationId xmlns:p14="http://schemas.microsoft.com/office/powerpoint/2010/main" val="282359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7D0D6-01DA-4612-8A41-51229FB5C502}"/>
              </a:ext>
            </a:extLst>
          </p:cNvPr>
          <p:cNvSpPr>
            <a:spLocks noGrp="1"/>
          </p:cNvSpPr>
          <p:nvPr>
            <p:ph type="title"/>
          </p:nvPr>
        </p:nvSpPr>
        <p:spPr/>
        <p:txBody>
          <a:bodyPr/>
          <a:lstStyle/>
          <a:p>
            <a:r>
              <a:rPr lang="tr-TR" dirty="0"/>
              <a:t>Desenler</a:t>
            </a:r>
          </a:p>
        </p:txBody>
      </p:sp>
      <p:sp>
        <p:nvSpPr>
          <p:cNvPr id="4" name="Metin Yer Tutucusu 3">
            <a:extLst>
              <a:ext uri="{FF2B5EF4-FFF2-40B4-BE49-F238E27FC236}">
                <a16:creationId xmlns:a16="http://schemas.microsoft.com/office/drawing/2014/main" id="{D89547BF-B565-42C4-8080-484B79F5B15F}"/>
              </a:ext>
            </a:extLst>
          </p:cNvPr>
          <p:cNvSpPr>
            <a:spLocks noGrp="1"/>
          </p:cNvSpPr>
          <p:nvPr>
            <p:ph sz="half" idx="2"/>
          </p:nvPr>
        </p:nvSpPr>
        <p:spPr/>
        <p:txBody>
          <a:bodyPr>
            <a:normAutofit/>
          </a:bodyPr>
          <a:lstStyle/>
          <a:p>
            <a:pPr marL="0" indent="0">
              <a:buNone/>
            </a:pPr>
            <a:r>
              <a:rPr lang="tr-TR" sz="1600" b="1" dirty="0"/>
              <a:t>Tasarım Desenleri:</a:t>
            </a:r>
          </a:p>
          <a:p>
            <a:pPr marL="342900" indent="-342900">
              <a:buFont typeface="+mj-lt"/>
              <a:buAutoNum type="arabicPeriod"/>
            </a:pPr>
            <a:r>
              <a:rPr lang="tr-TR" sz="1600" dirty="0"/>
              <a:t>Nesne imali ile ilgili desenler (</a:t>
            </a:r>
            <a:r>
              <a:rPr lang="tr-TR" sz="1600" dirty="0" err="1"/>
              <a:t>creational</a:t>
            </a:r>
            <a:r>
              <a:rPr lang="tr-TR" sz="1600" dirty="0"/>
              <a:t> </a:t>
            </a:r>
            <a:r>
              <a:rPr lang="tr-TR" sz="1600" dirty="0" err="1"/>
              <a:t>patterns</a:t>
            </a:r>
            <a:r>
              <a:rPr lang="tr-TR" sz="1600" dirty="0"/>
              <a:t>)</a:t>
            </a:r>
          </a:p>
          <a:p>
            <a:pPr marL="342900" indent="-342900">
              <a:buFont typeface="+mj-lt"/>
              <a:buAutoNum type="arabicPeriod"/>
            </a:pPr>
            <a:r>
              <a:rPr lang="tr-TR" sz="1600" dirty="0"/>
              <a:t>Yapısal desenler (structural </a:t>
            </a:r>
            <a:r>
              <a:rPr lang="tr-TR" sz="1600" dirty="0" err="1"/>
              <a:t>patterns</a:t>
            </a:r>
            <a:r>
              <a:rPr lang="tr-TR" sz="1600" dirty="0"/>
              <a:t>)</a:t>
            </a:r>
          </a:p>
          <a:p>
            <a:pPr marL="342900" indent="-342900">
              <a:buFont typeface="+mj-lt"/>
              <a:buAutoNum type="arabicPeriod"/>
            </a:pPr>
            <a:r>
              <a:rPr lang="tr-TR" sz="1600" dirty="0"/>
              <a:t>Davranışlarla ilgili desenler (</a:t>
            </a:r>
            <a:r>
              <a:rPr lang="tr-TR" sz="1600" dirty="0" err="1"/>
              <a:t>behavioral</a:t>
            </a:r>
            <a:r>
              <a:rPr lang="tr-TR" sz="1600" dirty="0"/>
              <a:t> </a:t>
            </a:r>
            <a:r>
              <a:rPr lang="tr-TR" sz="1600" dirty="0" err="1"/>
              <a:t>patterns</a:t>
            </a:r>
            <a:r>
              <a:rPr lang="tr-TR" sz="1600" dirty="0"/>
              <a:t>)</a:t>
            </a:r>
          </a:p>
          <a:p>
            <a:pPr marL="342900" indent="-342900">
              <a:buFont typeface="+mj-lt"/>
              <a:buAutoNum type="arabicPeriod"/>
            </a:pPr>
            <a:endParaRPr lang="tr-TR" sz="1600" dirty="0"/>
          </a:p>
        </p:txBody>
      </p:sp>
      <p:sp>
        <p:nvSpPr>
          <p:cNvPr id="5" name="İçerik Yer Tutucusu 4">
            <a:extLst>
              <a:ext uri="{FF2B5EF4-FFF2-40B4-BE49-F238E27FC236}">
                <a16:creationId xmlns:a16="http://schemas.microsoft.com/office/drawing/2014/main" id="{4DFF96B1-1FA5-40EB-9E8B-49D0A98FA145}"/>
              </a:ext>
            </a:extLst>
          </p:cNvPr>
          <p:cNvSpPr>
            <a:spLocks noGrp="1"/>
          </p:cNvSpPr>
          <p:nvPr>
            <p:ph sz="half" idx="1"/>
          </p:nvPr>
        </p:nvSpPr>
        <p:spPr/>
        <p:txBody>
          <a:bodyPr/>
          <a:lstStyle/>
          <a:p>
            <a:pPr marL="457200" indent="-457200">
              <a:buFont typeface="+mj-lt"/>
              <a:buAutoNum type="arabicPeriod"/>
            </a:pPr>
            <a:r>
              <a:rPr lang="tr-TR" dirty="0"/>
              <a:t>Mimari desenler (</a:t>
            </a:r>
            <a:r>
              <a:rPr lang="tr-TR" dirty="0" err="1"/>
              <a:t>architectural</a:t>
            </a:r>
            <a:r>
              <a:rPr lang="tr-TR" dirty="0"/>
              <a:t> pattern)</a:t>
            </a:r>
          </a:p>
          <a:p>
            <a:pPr marL="457200" indent="-457200">
              <a:buFont typeface="+mj-lt"/>
              <a:buAutoNum type="arabicPeriod"/>
            </a:pPr>
            <a:r>
              <a:rPr lang="tr-TR" dirty="0"/>
              <a:t>Analiz desenleri (analysis pattern)</a:t>
            </a:r>
          </a:p>
          <a:p>
            <a:pPr marL="457200" indent="-457200">
              <a:buFont typeface="+mj-lt"/>
              <a:buAutoNum type="arabicPeriod"/>
            </a:pPr>
            <a:r>
              <a:rPr lang="tr-TR" b="1" dirty="0">
                <a:solidFill>
                  <a:srgbClr val="0070C0"/>
                </a:solidFill>
              </a:rPr>
              <a:t>Tasarım desenleri </a:t>
            </a:r>
            <a:r>
              <a:rPr lang="tr-TR" b="1" dirty="0"/>
              <a:t>(</a:t>
            </a:r>
            <a:r>
              <a:rPr lang="tr-TR" b="1" dirty="0">
                <a:solidFill>
                  <a:srgbClr val="C00000"/>
                </a:solidFill>
              </a:rPr>
              <a:t>design pattern</a:t>
            </a:r>
            <a:r>
              <a:rPr lang="tr-TR" b="1" dirty="0"/>
              <a:t>)</a:t>
            </a:r>
          </a:p>
          <a:p>
            <a:pPr marL="457200" indent="-457200">
              <a:buFont typeface="+mj-lt"/>
              <a:buAutoNum type="arabicPeriod"/>
            </a:pPr>
            <a:r>
              <a:rPr lang="tr-TR" dirty="0"/>
              <a:t>Kodlama desenleri (implementation pattern)</a:t>
            </a:r>
          </a:p>
          <a:p>
            <a:pPr marL="457200" indent="-457200">
              <a:buFont typeface="+mj-lt"/>
              <a:buAutoNum type="arabicPeriod"/>
            </a:pPr>
            <a:r>
              <a:rPr lang="tr-TR" dirty="0"/>
              <a:t>Test desenleri (test pattern)</a:t>
            </a:r>
          </a:p>
          <a:p>
            <a:pPr marL="457200" indent="-457200">
              <a:buFont typeface="+mj-lt"/>
              <a:buAutoNum type="arabicPeriod"/>
            </a:pPr>
            <a:r>
              <a:rPr lang="tr-TR" dirty="0"/>
              <a:t>Çözüm desenleri (</a:t>
            </a:r>
            <a:r>
              <a:rPr lang="tr-TR" dirty="0" err="1"/>
              <a:t>solution</a:t>
            </a:r>
            <a:r>
              <a:rPr lang="tr-TR" dirty="0"/>
              <a:t> pattern)</a:t>
            </a:r>
          </a:p>
          <a:p>
            <a:pPr marL="457200" indent="-457200">
              <a:buFont typeface="+mj-lt"/>
              <a:buAutoNum type="arabicPeriod"/>
            </a:pPr>
            <a:r>
              <a:rPr lang="tr-TR" dirty="0"/>
              <a:t>Veri desenleri (data pattern)</a:t>
            </a:r>
          </a:p>
          <a:p>
            <a:pPr marL="457200" indent="-457200">
              <a:buFont typeface="+mj-lt"/>
              <a:buAutoNum type="arabicPeriod"/>
            </a:pPr>
            <a:endParaRPr lang="tr-TR" dirty="0"/>
          </a:p>
        </p:txBody>
      </p:sp>
    </p:spTree>
    <p:extLst>
      <p:ext uri="{BB962C8B-B14F-4D97-AF65-F5344CB8AC3E}">
        <p14:creationId xmlns:p14="http://schemas.microsoft.com/office/powerpoint/2010/main" val="406194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2E609653-03F5-3B1A-7F54-A8376F7B47CD}"/>
              </a:ext>
            </a:extLst>
          </p:cNvPr>
          <p:cNvSpPr>
            <a:spLocks noGrp="1"/>
          </p:cNvSpPr>
          <p:nvPr>
            <p:ph type="ctrTitle"/>
          </p:nvPr>
        </p:nvSpPr>
        <p:spPr/>
        <p:txBody>
          <a:bodyPr/>
          <a:lstStyle/>
          <a:p>
            <a:r>
              <a:rPr lang="tr-TR" dirty="0"/>
              <a:t>Nesne imali ile ilgili tasarım desenleri</a:t>
            </a:r>
          </a:p>
        </p:txBody>
      </p:sp>
      <p:sp>
        <p:nvSpPr>
          <p:cNvPr id="6" name="Alt Başlık 5">
            <a:extLst>
              <a:ext uri="{FF2B5EF4-FFF2-40B4-BE49-F238E27FC236}">
                <a16:creationId xmlns:a16="http://schemas.microsoft.com/office/drawing/2014/main" id="{2E0BADE7-CEB6-0D70-EFD6-E2B264CA33A6}"/>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57803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Soyut Fabrika</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Soyut fabrika deseninde (abstract </a:t>
            </a:r>
            <a:r>
              <a:rPr lang="tr-TR" sz="1800" dirty="0" err="1"/>
              <a:t>factory</a:t>
            </a:r>
            <a:r>
              <a:rPr lang="tr-TR" sz="1800" dirty="0"/>
              <a:t> pattern)amaç, nesnelerin imal edilmesi ve kullanılması ile ilgili olan kısımlarının birbirinden ayrılmasıdır. Bu amaca, birbiriyle ilgili ya da birbirine bağımlı olabilecek nesnelerin imal edilmesinde, nesnelerin somut (</a:t>
            </a:r>
            <a:r>
              <a:rPr lang="tr-TR" sz="1800" dirty="0" err="1"/>
              <a:t>concrete</a:t>
            </a:r>
            <a:r>
              <a:rPr lang="tr-TR" sz="1800" dirty="0"/>
              <a:t>) sınıflarını değil soyut (abstract) sınıfları kullanılarak ulaşılır. Somut sınıflar istemciden izole edilir ve programcıya somut sınıfları daha kolay değiştirme için olanak sağlar.</a:t>
            </a:r>
          </a:p>
        </p:txBody>
      </p:sp>
      <p:pic>
        <p:nvPicPr>
          <p:cNvPr id="5" name="İçerik Yer Tutucusu 4" descr="metin, diyagram, ekran görüntüsü, paralel içeren bir resim&#10;&#10;Yapay zeka tarafından oluşturulan içerik yanlış olabilir.">
            <a:extLst>
              <a:ext uri="{FF2B5EF4-FFF2-40B4-BE49-F238E27FC236}">
                <a16:creationId xmlns:a16="http://schemas.microsoft.com/office/drawing/2014/main" id="{DD927C20-6935-4A0E-8D69-0A656454902B}"/>
              </a:ext>
            </a:extLst>
          </p:cNvPr>
          <p:cNvPicPr>
            <a:picLocks noGrp="1"/>
          </p:cNvPicPr>
          <p:nvPr>
            <p:ph idx="1"/>
          </p:nvPr>
        </p:nvPicPr>
        <p:blipFill>
          <a:blip r:embed="rId2"/>
          <a:stretch>
            <a:fillRect/>
          </a:stretch>
        </p:blipFill>
        <p:spPr>
          <a:xfrm>
            <a:off x="158750" y="212024"/>
            <a:ext cx="8226425" cy="6116453"/>
          </a:xfrm>
          <a:prstGeom prst="rect">
            <a:avLst/>
          </a:prstGeom>
        </p:spPr>
      </p:pic>
    </p:spTree>
    <p:extLst>
      <p:ext uri="{BB962C8B-B14F-4D97-AF65-F5344CB8AC3E}">
        <p14:creationId xmlns:p14="http://schemas.microsoft.com/office/powerpoint/2010/main" val="106763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Soyut Fabrika</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Abstract </a:t>
            </a:r>
            <a:r>
              <a:rPr lang="tr-TR" sz="1800" dirty="0" err="1"/>
              <a:t>ProductA</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highlight>
                  <a:srgbClr val="FFFF00"/>
                </a:highlight>
                <a:latin typeface="Consolas" panose="020B0609020204030204" pitchFamily="49" charset="0"/>
              </a:rPr>
              <a:t>AbstractProductA</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a:t>
            </a:r>
            <a:r>
              <a:rPr lang="tr-TR" sz="1800" dirty="0" err="1">
                <a:latin typeface="Consolas" panose="020B0609020204030204" pitchFamily="49" charset="0"/>
              </a:rPr>
              <a:t>productName</a:t>
            </a:r>
            <a:r>
              <a:rPr lang="tr-TR" sz="1800" dirty="0">
                <a:latin typeface="Consolas" panose="020B0609020204030204" pitchFamily="49" charset="0"/>
              </a:rPr>
              <a:t>(</a:t>
            </a:r>
            <a:r>
              <a:rPr lang="tr-TR" sz="1800" dirty="0" err="1">
                <a:latin typeface="Consolas" panose="020B0609020204030204" pitchFamily="49" charset="0"/>
              </a:rPr>
              <a:t>pAdi</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getUrunAdi</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a:t>
            </a:r>
            <a:r>
              <a:rPr lang="tr-TR" sz="1800" dirty="0" err="1">
                <a:latin typeface="Consolas" panose="020B0609020204030204" pitchFamily="49" charset="0"/>
              </a:rPr>
              <a:t>productName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productName</a:t>
            </a:r>
            <a:r>
              <a:rPr lang="tr-TR" sz="1800" dirty="0">
                <a:latin typeface="Consolas" panose="020B0609020204030204" pitchFamily="49" charset="0"/>
              </a:rPr>
              <a:t>;</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a:highlight>
                  <a:srgbClr val="FFFF00"/>
                </a:highlight>
                <a:latin typeface="Consolas" panose="020B0609020204030204" pitchFamily="49" charset="0"/>
              </a:rPr>
              <a:t>ConreteProductA1:</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ConreteProductA1(</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a:t>
            </a:r>
            <a:r>
              <a:rPr lang="tr-TR" sz="1800" dirty="0" err="1">
                <a:latin typeface="Consolas" panose="020B0609020204030204" pitchFamily="49" charset="0"/>
              </a:rPr>
              <a:t>pAdi</a:t>
            </a:r>
            <a:r>
              <a:rPr lang="tr-TR" sz="1800" dirty="0">
                <a:latin typeface="Consolas" panose="020B0609020204030204" pitchFamily="49" charset="0"/>
              </a:rPr>
              <a:t>) {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a:highlight>
                  <a:srgbClr val="FFFF00"/>
                </a:highlight>
                <a:latin typeface="Consolas" panose="020B0609020204030204" pitchFamily="49" charset="0"/>
              </a:rPr>
              <a:t>ConreteProductA2: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ConreteProductA2(</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a:t>
            </a:r>
            <a:r>
              <a:rPr lang="tr-TR" sz="1800" dirty="0" err="1">
                <a:latin typeface="Consolas" panose="020B0609020204030204" pitchFamily="49" charset="0"/>
              </a:rPr>
              <a:t>pAdi</a:t>
            </a:r>
            <a:r>
              <a:rPr lang="tr-TR" sz="1800" dirty="0">
                <a:latin typeface="Consolas" panose="020B0609020204030204" pitchFamily="49" charset="0"/>
              </a:rPr>
              <a:t>) { }</a:t>
            </a:r>
          </a:p>
          <a:p>
            <a:pPr marL="0" indent="0">
              <a:buNone/>
            </a:pPr>
            <a:r>
              <a:rPr lang="tr-TR" sz="1800" dirty="0">
                <a:latin typeface="Consolas" panose="020B0609020204030204" pitchFamily="49" charset="0"/>
              </a:rPr>
              <a:t>};</a:t>
            </a:r>
          </a:p>
          <a:p>
            <a:pPr marL="0" indent="0">
              <a:buNone/>
            </a:pPr>
            <a:endParaRPr lang="tr-TR" sz="1800" dirty="0"/>
          </a:p>
        </p:txBody>
      </p:sp>
    </p:spTree>
    <p:extLst>
      <p:ext uri="{BB962C8B-B14F-4D97-AF65-F5344CB8AC3E}">
        <p14:creationId xmlns:p14="http://schemas.microsoft.com/office/powerpoint/2010/main" val="8125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Soyut Fabrika</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Abstract Product B</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fontScale="92500" lnSpcReduction="10000"/>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highlight>
                  <a:srgbClr val="FFFF00"/>
                </a:highlight>
                <a:latin typeface="Consolas" panose="020B0609020204030204" pitchFamily="49" charset="0"/>
              </a:rPr>
              <a:t>AbstractProductB</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a:t>
            </a:r>
            <a:r>
              <a:rPr lang="tr-TR" sz="1800" dirty="0" err="1">
                <a:latin typeface="Consolas" panose="020B0609020204030204" pitchFamily="49" charset="0"/>
              </a:rPr>
              <a:t>productName</a:t>
            </a:r>
            <a:r>
              <a:rPr lang="tr-TR" sz="1800" dirty="0">
                <a:latin typeface="Consolas" panose="020B0609020204030204" pitchFamily="49" charset="0"/>
              </a:rPr>
              <a:t>(</a:t>
            </a:r>
            <a:r>
              <a:rPr lang="tr-TR" sz="1800" dirty="0" err="1">
                <a:latin typeface="Consolas" panose="020B0609020204030204" pitchFamily="49" charset="0"/>
              </a:rPr>
              <a:t>pAdi</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getUrunAdi</a:t>
            </a:r>
            <a:r>
              <a:rPr lang="tr-TR" sz="1800" dirty="0">
                <a:latin typeface="Consolas" panose="020B0609020204030204" pitchFamily="49" charset="0"/>
              </a:rPr>
              <a:t>(){</a:t>
            </a:r>
          </a:p>
          <a:p>
            <a:pPr marL="0" indent="0">
              <a:buNone/>
            </a:pPr>
            <a:r>
              <a:rPr lang="tr-TR" sz="1800" dirty="0">
                <a:latin typeface="Consolas" panose="020B0609020204030204" pitchFamily="49" charset="0"/>
              </a:rPr>
              <a:t>        return </a:t>
            </a:r>
            <a:r>
              <a:rPr lang="tr-TR" sz="1800" dirty="0" err="1">
                <a:latin typeface="Consolas" panose="020B0609020204030204" pitchFamily="49" charset="0"/>
              </a:rPr>
              <a:t>productName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interact</a:t>
            </a:r>
            <a:r>
              <a:rPr lang="tr-TR" sz="1800" dirty="0">
                <a:latin typeface="Consolas" panose="020B0609020204030204" pitchFamily="49" charset="0"/>
              </a:rPr>
              <a:t>(</a:t>
            </a:r>
            <a:r>
              <a:rPr lang="tr-TR" sz="1800" dirty="0" err="1">
                <a:latin typeface="Consolas" panose="020B0609020204030204" pitchFamily="49" charset="0"/>
              </a:rPr>
              <a:t>AbstractProductA</a:t>
            </a:r>
            <a:r>
              <a:rPr lang="tr-TR" sz="1800" dirty="0">
                <a:latin typeface="Consolas" panose="020B0609020204030204" pitchFamily="49" charset="0"/>
              </a:rPr>
              <a:t>* a)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 </a:t>
            </a:r>
            <a:r>
              <a:rPr lang="tr-TR" sz="1800" dirty="0" err="1">
                <a:latin typeface="Consolas" panose="020B0609020204030204" pitchFamily="49" charset="0"/>
              </a:rPr>
              <a:t>productName</a:t>
            </a:r>
            <a:r>
              <a:rPr lang="tr-TR" sz="1800" dirty="0">
                <a:latin typeface="Consolas" panose="020B0609020204030204" pitchFamily="49" charset="0"/>
              </a:rPr>
              <a:t> </a:t>
            </a:r>
          </a:p>
          <a:p>
            <a:pPr marL="0" indent="0">
              <a:buNone/>
            </a:pPr>
            <a:r>
              <a:rPr lang="tr-TR" sz="1800" dirty="0">
                <a:latin typeface="Consolas" panose="020B0609020204030204" pitchFamily="49" charset="0"/>
              </a:rPr>
              <a:t>             &lt;&lt; " ürünü " &lt;&lt; a-&gt;</a:t>
            </a:r>
            <a:r>
              <a:rPr lang="tr-TR" sz="1800" dirty="0" err="1">
                <a:latin typeface="Consolas" panose="020B0609020204030204" pitchFamily="49" charset="0"/>
              </a:rPr>
              <a:t>getUrunAdi</a:t>
            </a:r>
            <a:r>
              <a:rPr lang="tr-TR" sz="1800" dirty="0">
                <a:latin typeface="Consolas" panose="020B0609020204030204" pitchFamily="49" charset="0"/>
              </a:rPr>
              <a:t>() </a:t>
            </a:r>
          </a:p>
          <a:p>
            <a:pPr marL="0" indent="0">
              <a:buNone/>
            </a:pPr>
            <a:r>
              <a:rPr lang="tr-TR" sz="1800" dirty="0">
                <a:latin typeface="Consolas" panose="020B0609020204030204" pitchFamily="49" charset="0"/>
              </a:rPr>
              <a:t>             &lt;&lt; " ile etkileşim halinde..."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productName</a:t>
            </a:r>
            <a:r>
              <a:rPr lang="tr-TR" sz="1800" dirty="0">
                <a:latin typeface="Consolas" panose="020B0609020204030204" pitchFamily="49" charset="0"/>
              </a:rPr>
              <a:t>;</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a:highlight>
                  <a:srgbClr val="FFFF00"/>
                </a:highlight>
                <a:latin typeface="Consolas" panose="020B0609020204030204" pitchFamily="49" charset="0"/>
              </a:rPr>
              <a:t>ConreteProductB1</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ConreteProductB1(</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a:t>
            </a:r>
            <a:r>
              <a:rPr lang="tr-TR" sz="1800" dirty="0" err="1">
                <a:latin typeface="Consolas" panose="020B0609020204030204" pitchFamily="49" charset="0"/>
              </a:rPr>
              <a:t>pAdi</a:t>
            </a:r>
            <a:r>
              <a:rPr lang="tr-TR" sz="1800" dirty="0">
                <a:latin typeface="Consolas" panose="020B0609020204030204" pitchFamily="49" charset="0"/>
              </a:rPr>
              <a:t>) {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a:highlight>
                  <a:srgbClr val="FFFF00"/>
                </a:highlight>
                <a:latin typeface="Consolas" panose="020B0609020204030204" pitchFamily="49" charset="0"/>
              </a:rPr>
              <a:t>ConreteProductB2</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ConreteProductB2(</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pAdi</a:t>
            </a: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a:t>
            </a:r>
            <a:r>
              <a:rPr lang="tr-TR" sz="1800" dirty="0" err="1">
                <a:latin typeface="Consolas" panose="020B0609020204030204" pitchFamily="49" charset="0"/>
              </a:rPr>
              <a:t>pAdi</a:t>
            </a:r>
            <a:r>
              <a:rPr lang="tr-TR" sz="1800" dirty="0">
                <a:latin typeface="Consolas" panose="020B0609020204030204" pitchFamily="49" charset="0"/>
              </a:rPr>
              <a:t>) { }</a:t>
            </a:r>
          </a:p>
          <a:p>
            <a:pPr marL="0" indent="0">
              <a:buNone/>
            </a:pPr>
            <a:r>
              <a:rPr lang="tr-TR" sz="1800" dirty="0">
                <a:latin typeface="Consolas" panose="020B0609020204030204" pitchFamily="49" charset="0"/>
              </a:rPr>
              <a:t>};</a:t>
            </a:r>
          </a:p>
        </p:txBody>
      </p:sp>
    </p:spTree>
    <p:extLst>
      <p:ext uri="{BB962C8B-B14F-4D97-AF65-F5344CB8AC3E}">
        <p14:creationId xmlns:p14="http://schemas.microsoft.com/office/powerpoint/2010/main" val="138421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Soyut Fabrika</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Abstract </a:t>
            </a:r>
            <a:r>
              <a:rPr lang="tr-TR" sz="1800" dirty="0" err="1"/>
              <a:t>Factory</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fontScale="92500" lnSpcReduction="10000"/>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highlight>
                  <a:srgbClr val="FFFF00"/>
                </a:highlight>
                <a:latin typeface="Consolas" panose="020B0609020204030204" pitchFamily="49" charset="0"/>
              </a:rPr>
              <a:t>AbstractFactory</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 </a:t>
            </a:r>
            <a:r>
              <a:rPr lang="tr-TR" sz="1800" dirty="0" err="1">
                <a:latin typeface="Consolas" panose="020B0609020204030204" pitchFamily="49" charset="0"/>
              </a:rPr>
              <a:t>createProductA</a:t>
            </a:r>
            <a:r>
              <a:rPr lang="tr-TR" sz="1800" dirty="0">
                <a:latin typeface="Consolas" panose="020B0609020204030204" pitchFamily="49" charset="0"/>
              </a:rPr>
              <a:t>()=0;</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 </a:t>
            </a:r>
            <a:r>
              <a:rPr lang="tr-TR" sz="1800" dirty="0" err="1">
                <a:latin typeface="Consolas" panose="020B0609020204030204" pitchFamily="49" charset="0"/>
              </a:rPr>
              <a:t>createProductB</a:t>
            </a:r>
            <a:r>
              <a:rPr lang="tr-TR" sz="1800" dirty="0">
                <a:latin typeface="Consolas" panose="020B0609020204030204" pitchFamily="49" charset="0"/>
              </a:rPr>
              <a:t>()=0;</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a:highlight>
                  <a:srgbClr val="FFFF00"/>
                </a:highlight>
                <a:latin typeface="Consolas" panose="020B0609020204030204" pitchFamily="49" charset="0"/>
              </a:rPr>
              <a:t>ConreteFactory1</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AbstractFactory</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 </a:t>
            </a:r>
            <a:r>
              <a:rPr lang="tr-TR" sz="1800" dirty="0" err="1">
                <a:latin typeface="Consolas" panose="020B0609020204030204" pitchFamily="49" charset="0"/>
              </a:rPr>
              <a:t>createProductA</a:t>
            </a:r>
            <a:r>
              <a:rPr lang="tr-TR" sz="1800" dirty="0">
                <a:latin typeface="Consolas" panose="020B0609020204030204" pitchFamily="49" charset="0"/>
              </a:rPr>
              <a:t>() </a:t>
            </a:r>
            <a:r>
              <a:rPr lang="tr-TR" sz="1800" dirty="0" err="1">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a:t>
            </a:r>
            <a:r>
              <a:rPr lang="tr-TR" sz="1800" dirty="0">
                <a:solidFill>
                  <a:srgbClr val="0000FF"/>
                </a:solidFill>
                <a:highlight>
                  <a:srgbClr val="FFFF00"/>
                </a:highlight>
                <a:latin typeface="Consolas" panose="020B0609020204030204" pitchFamily="49" charset="0"/>
              </a:rPr>
              <a:t>new</a:t>
            </a:r>
            <a:r>
              <a:rPr lang="tr-TR" sz="1800" dirty="0">
                <a:latin typeface="Consolas" panose="020B0609020204030204" pitchFamily="49" charset="0"/>
              </a:rPr>
              <a:t> ConreteProductA1("A1 ürünü");</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 </a:t>
            </a:r>
            <a:r>
              <a:rPr lang="tr-TR" sz="1800" dirty="0" err="1">
                <a:latin typeface="Consolas" panose="020B0609020204030204" pitchFamily="49" charset="0"/>
              </a:rPr>
              <a:t>createProductB</a:t>
            </a:r>
            <a:r>
              <a:rPr lang="tr-TR" sz="1800" dirty="0">
                <a:latin typeface="Consolas" panose="020B0609020204030204" pitchFamily="49" charset="0"/>
              </a:rPr>
              <a:t>() </a:t>
            </a:r>
            <a:r>
              <a:rPr lang="tr-TR" sz="1800" dirty="0" err="1">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a:t>
            </a:r>
            <a:r>
              <a:rPr lang="tr-TR" sz="1800" dirty="0">
                <a:solidFill>
                  <a:srgbClr val="0000FF"/>
                </a:solidFill>
                <a:highlight>
                  <a:srgbClr val="FFFF00"/>
                </a:highlight>
                <a:latin typeface="Consolas" panose="020B0609020204030204" pitchFamily="49" charset="0"/>
              </a:rPr>
              <a:t>new</a:t>
            </a:r>
            <a:r>
              <a:rPr lang="tr-TR" sz="1800" dirty="0">
                <a:latin typeface="Consolas" panose="020B0609020204030204" pitchFamily="49" charset="0"/>
              </a:rPr>
              <a:t> ConreteProductB1("B1 Ürünü");</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a:highlight>
                  <a:srgbClr val="FFFF00"/>
                </a:highlight>
                <a:latin typeface="Consolas" panose="020B0609020204030204" pitchFamily="49" charset="0"/>
              </a:rPr>
              <a:t>ConreteFactory2</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AbstractFactory</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 </a:t>
            </a:r>
            <a:r>
              <a:rPr lang="tr-TR" sz="1800" dirty="0" err="1">
                <a:latin typeface="Consolas" panose="020B0609020204030204" pitchFamily="49" charset="0"/>
              </a:rPr>
              <a:t>createProductA</a:t>
            </a:r>
            <a:r>
              <a:rPr lang="tr-TR" sz="1800" dirty="0">
                <a:latin typeface="Consolas" panose="020B0609020204030204" pitchFamily="49" charset="0"/>
              </a:rPr>
              <a:t>() </a:t>
            </a:r>
            <a:r>
              <a:rPr lang="tr-TR" sz="1800" dirty="0" err="1">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a:t>
            </a:r>
            <a:r>
              <a:rPr lang="tr-TR" sz="1800" dirty="0">
                <a:solidFill>
                  <a:srgbClr val="0000FF"/>
                </a:solidFill>
                <a:highlight>
                  <a:srgbClr val="FFFF00"/>
                </a:highlight>
                <a:latin typeface="Consolas" panose="020B0609020204030204" pitchFamily="49" charset="0"/>
              </a:rPr>
              <a:t>new</a:t>
            </a:r>
            <a:r>
              <a:rPr lang="tr-TR" sz="1800" dirty="0">
                <a:latin typeface="Consolas" panose="020B0609020204030204" pitchFamily="49" charset="0"/>
              </a:rPr>
              <a:t> ConreteProductA2("A2 ürünü");</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 </a:t>
            </a:r>
            <a:r>
              <a:rPr lang="tr-TR" sz="1800" dirty="0" err="1">
                <a:latin typeface="Consolas" panose="020B0609020204030204" pitchFamily="49" charset="0"/>
              </a:rPr>
              <a:t>createProductB</a:t>
            </a:r>
            <a:r>
              <a:rPr lang="tr-TR" sz="1800" dirty="0">
                <a:latin typeface="Consolas" panose="020B0609020204030204" pitchFamily="49" charset="0"/>
              </a:rPr>
              <a:t>() </a:t>
            </a:r>
            <a:r>
              <a:rPr lang="tr-TR" sz="1800" dirty="0" err="1">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a:t>
            </a:r>
            <a:r>
              <a:rPr lang="tr-TR" sz="1800" dirty="0">
                <a:solidFill>
                  <a:srgbClr val="0000FF"/>
                </a:solidFill>
                <a:highlight>
                  <a:srgbClr val="FFFF00"/>
                </a:highlight>
                <a:latin typeface="Consolas" panose="020B0609020204030204" pitchFamily="49" charset="0"/>
              </a:rPr>
              <a:t>new</a:t>
            </a:r>
            <a:r>
              <a:rPr lang="tr-TR" sz="1800" dirty="0">
                <a:latin typeface="Consolas" panose="020B0609020204030204" pitchFamily="49" charset="0"/>
              </a:rPr>
              <a:t> ConreteProductB2("B2 Ürünü");</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p:txBody>
      </p:sp>
    </p:spTree>
    <p:extLst>
      <p:ext uri="{BB962C8B-B14F-4D97-AF65-F5344CB8AC3E}">
        <p14:creationId xmlns:p14="http://schemas.microsoft.com/office/powerpoint/2010/main" val="83514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Soyut Fabrika</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int</a:t>
            </a:r>
            <a:r>
              <a:rPr lang="tr-TR" sz="1800" dirty="0">
                <a:latin typeface="Consolas" panose="020B0609020204030204" pitchFamily="49" charset="0"/>
              </a:rPr>
              <a:t> main() { </a:t>
            </a:r>
            <a:r>
              <a:rPr lang="tr-TR" sz="1800" dirty="0">
                <a:solidFill>
                  <a:schemeClr val="bg1">
                    <a:lumMod val="65000"/>
                  </a:schemeClr>
                </a:solidFill>
                <a:latin typeface="Consolas" panose="020B0609020204030204" pitchFamily="49" charset="0"/>
              </a:rPr>
              <a:t>// Client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AbstractFactory</a:t>
            </a:r>
            <a:r>
              <a:rPr lang="tr-TR" sz="1800" dirty="0">
                <a:latin typeface="Consolas" panose="020B0609020204030204" pitchFamily="49" charset="0"/>
              </a:rPr>
              <a:t>* factory1=</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ConreteFactory1();</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AbstractFactory</a:t>
            </a:r>
            <a:r>
              <a:rPr lang="tr-TR" sz="1800" dirty="0">
                <a:latin typeface="Consolas" panose="020B0609020204030204" pitchFamily="49" charset="0"/>
              </a:rPr>
              <a:t>* factory2=</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ConreteFactory2();</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AbstractProductA</a:t>
            </a:r>
            <a:r>
              <a:rPr lang="tr-TR" sz="1800" dirty="0">
                <a:latin typeface="Consolas" panose="020B0609020204030204" pitchFamily="49" charset="0"/>
              </a:rPr>
              <a:t>* </a:t>
            </a:r>
            <a:r>
              <a:rPr lang="tr-TR" sz="1800" dirty="0" err="1">
                <a:latin typeface="Consolas" panose="020B0609020204030204" pitchFamily="49" charset="0"/>
              </a:rPr>
              <a:t>productA</a:t>
            </a:r>
            <a:r>
              <a:rPr lang="tr-TR" sz="1800" dirty="0">
                <a:latin typeface="Consolas" panose="020B0609020204030204" pitchFamily="49" charset="0"/>
              </a:rPr>
              <a:t>=factory1-&gt;</a:t>
            </a:r>
            <a:r>
              <a:rPr lang="tr-TR" sz="1800" dirty="0" err="1">
                <a:latin typeface="Consolas" panose="020B0609020204030204" pitchFamily="49" charset="0"/>
              </a:rPr>
              <a:t>createProductA</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"Fabrika 1 tarafından İmal Edilen Ürün:" </a:t>
            </a:r>
          </a:p>
          <a:p>
            <a:pPr marL="0" indent="0">
              <a:buNone/>
            </a:pPr>
            <a:r>
              <a:rPr lang="tr-TR" sz="1800" dirty="0">
                <a:latin typeface="Consolas" panose="020B0609020204030204" pitchFamily="49" charset="0"/>
              </a:rPr>
              <a:t>         &lt;&lt; </a:t>
            </a:r>
            <a:r>
              <a:rPr lang="tr-TR" sz="1800" dirty="0" err="1">
                <a:latin typeface="Consolas" panose="020B0609020204030204" pitchFamily="49" charset="0"/>
              </a:rPr>
              <a:t>productA</a:t>
            </a:r>
            <a:r>
              <a:rPr lang="tr-TR" sz="1800" dirty="0">
                <a:latin typeface="Consolas" panose="020B0609020204030204" pitchFamily="49" charset="0"/>
              </a:rPr>
              <a:t>-&gt;</a:t>
            </a:r>
            <a:r>
              <a:rPr lang="tr-TR" sz="1800" dirty="0" err="1">
                <a:latin typeface="Consolas" panose="020B0609020204030204" pitchFamily="49" charset="0"/>
              </a:rPr>
              <a:t>getUrunAdi</a:t>
            </a:r>
            <a:r>
              <a:rPr lang="tr-TR" sz="1800" dirty="0">
                <a:latin typeface="Consolas" panose="020B0609020204030204" pitchFamily="49" charset="0"/>
              </a:rPr>
              <a:t>() </a:t>
            </a:r>
          </a:p>
          <a:p>
            <a:pPr marL="0" indent="0">
              <a:buNone/>
            </a:pPr>
            <a:r>
              <a:rPr lang="tr-TR" sz="1800" dirty="0">
                <a:latin typeface="Consolas" panose="020B0609020204030204" pitchFamily="49" charset="0"/>
              </a:rPr>
              <a:t>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AbstractProductB</a:t>
            </a:r>
            <a:r>
              <a:rPr lang="tr-TR" sz="1800" dirty="0">
                <a:latin typeface="Consolas" panose="020B0609020204030204" pitchFamily="49" charset="0"/>
              </a:rPr>
              <a:t>* </a:t>
            </a:r>
            <a:r>
              <a:rPr lang="tr-TR" sz="1800" dirty="0" err="1">
                <a:latin typeface="Consolas" panose="020B0609020204030204" pitchFamily="49" charset="0"/>
              </a:rPr>
              <a:t>productB</a:t>
            </a:r>
            <a:r>
              <a:rPr lang="tr-TR" sz="1800" dirty="0">
                <a:latin typeface="Consolas" panose="020B0609020204030204" pitchFamily="49" charset="0"/>
              </a:rPr>
              <a:t>=factory2-&gt;</a:t>
            </a:r>
            <a:r>
              <a:rPr lang="tr-TR" sz="1800" dirty="0" err="1">
                <a:latin typeface="Consolas" panose="020B0609020204030204" pitchFamily="49" charset="0"/>
              </a:rPr>
              <a:t>createProductB</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"Fabrika 2 tarafından İmal Edilen Ürün:" </a:t>
            </a:r>
          </a:p>
          <a:p>
            <a:pPr marL="0" indent="0">
              <a:buNone/>
            </a:pPr>
            <a:r>
              <a:rPr lang="tr-TR" sz="1800" dirty="0">
                <a:latin typeface="Consolas" panose="020B0609020204030204" pitchFamily="49" charset="0"/>
              </a:rPr>
              <a:t>         &lt;&lt; </a:t>
            </a:r>
            <a:r>
              <a:rPr lang="tr-TR" sz="1800" dirty="0" err="1">
                <a:latin typeface="Consolas" panose="020B0609020204030204" pitchFamily="49" charset="0"/>
              </a:rPr>
              <a:t>productB</a:t>
            </a:r>
            <a:r>
              <a:rPr lang="tr-TR" sz="1800" dirty="0">
                <a:latin typeface="Consolas" panose="020B0609020204030204" pitchFamily="49" charset="0"/>
              </a:rPr>
              <a:t>-&gt;</a:t>
            </a:r>
            <a:r>
              <a:rPr lang="tr-TR" sz="1800" dirty="0" err="1">
                <a:latin typeface="Consolas" panose="020B0609020204030204" pitchFamily="49" charset="0"/>
              </a:rPr>
              <a:t>getUrunAdi</a:t>
            </a:r>
            <a:r>
              <a:rPr lang="tr-TR" sz="1800" dirty="0">
                <a:latin typeface="Consolas" panose="020B0609020204030204" pitchFamily="49" charset="0"/>
              </a:rPr>
              <a:t>() </a:t>
            </a:r>
          </a:p>
          <a:p>
            <a:pPr marL="0" indent="0">
              <a:buNone/>
            </a:pPr>
            <a:r>
              <a:rPr lang="tr-TR" sz="1800" dirty="0">
                <a:latin typeface="Consolas" panose="020B0609020204030204" pitchFamily="49" charset="0"/>
              </a:rPr>
              <a:t>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productB</a:t>
            </a:r>
            <a:r>
              <a:rPr lang="tr-TR" sz="1800" dirty="0">
                <a:latin typeface="Consolas" panose="020B0609020204030204" pitchFamily="49" charset="0"/>
              </a:rPr>
              <a:t>-&gt;</a:t>
            </a:r>
            <a:r>
              <a:rPr lang="tr-TR" sz="1800" dirty="0" err="1">
                <a:latin typeface="Consolas" panose="020B0609020204030204" pitchFamily="49" charset="0"/>
              </a:rPr>
              <a:t>interact</a:t>
            </a:r>
            <a:r>
              <a:rPr lang="tr-TR" sz="1800" dirty="0">
                <a:latin typeface="Consolas" panose="020B0609020204030204" pitchFamily="49" charset="0"/>
              </a:rPr>
              <a:t>(</a:t>
            </a:r>
            <a:r>
              <a:rPr lang="tr-TR" sz="1800" dirty="0" err="1">
                <a:latin typeface="Consolas" panose="020B0609020204030204" pitchFamily="49" charset="0"/>
              </a:rPr>
              <a:t>productA</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productB</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productA</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factory2;</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factory1;</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p:txBody>
      </p:sp>
    </p:spTree>
    <p:extLst>
      <p:ext uri="{BB962C8B-B14F-4D97-AF65-F5344CB8AC3E}">
        <p14:creationId xmlns:p14="http://schemas.microsoft.com/office/powerpoint/2010/main" val="1223760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6962</TotalTime>
  <Words>1898</Words>
  <Application>Microsoft Office PowerPoint</Application>
  <PresentationFormat>Geniş ekran</PresentationFormat>
  <Paragraphs>369</Paragraphs>
  <Slides>27</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Calibri</vt:lpstr>
      <vt:lpstr>Cambria</vt:lpstr>
      <vt:lpstr>Consolas</vt:lpstr>
      <vt:lpstr>Wingdings</vt:lpstr>
      <vt:lpstr>Wood Type</vt:lpstr>
      <vt:lpstr>C++ dili ile  NESNE yönelimli programlama</vt:lpstr>
      <vt:lpstr>desen (pattern) nedir?</vt:lpstr>
      <vt:lpstr>Desenler</vt:lpstr>
      <vt:lpstr>Nesne imali ile ilgili tasarım desenleri</vt:lpstr>
      <vt:lpstr>Soyut Fabrika</vt:lpstr>
      <vt:lpstr>Soyut Fabrika</vt:lpstr>
      <vt:lpstr>Soyut Fabrika</vt:lpstr>
      <vt:lpstr>Soyut Fabrika</vt:lpstr>
      <vt:lpstr>Soyut Fabrika</vt:lpstr>
      <vt:lpstr>FABRİKA YÖNTEMİ</vt:lpstr>
      <vt:lpstr>FABRİKA YÖNTEMİ</vt:lpstr>
      <vt:lpstr>FABRİKA YÖNTEMİ</vt:lpstr>
      <vt:lpstr>FABRİKA YÖNTEMİ</vt:lpstr>
      <vt:lpstr>TekİL nESNE</vt:lpstr>
      <vt:lpstr>TekİL nESNE</vt:lpstr>
      <vt:lpstr>TekİL nESNE</vt:lpstr>
      <vt:lpstr>KURUCU</vt:lpstr>
      <vt:lpstr>KURUCU</vt:lpstr>
      <vt:lpstr>KURUCU</vt:lpstr>
      <vt:lpstr>KURUCU</vt:lpstr>
      <vt:lpstr>KURUCU</vt:lpstr>
      <vt:lpstr>KURUCU</vt:lpstr>
      <vt:lpstr>prototip</vt:lpstr>
      <vt:lpstr>prototip</vt:lpstr>
      <vt:lpstr>prototip</vt:lpstr>
      <vt:lpstr>prototip</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İlhan ÖZKAN</dc:creator>
  <cp:lastModifiedBy>İlhan ÖZKAN</cp:lastModifiedBy>
  <cp:revision>482</cp:revision>
  <dcterms:created xsi:type="dcterms:W3CDTF">2020-05-21T06:51:03Z</dcterms:created>
  <dcterms:modified xsi:type="dcterms:W3CDTF">2025-04-22T11:14:02Z</dcterms:modified>
</cp:coreProperties>
</file>