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1"/>
  </p:notesMasterIdLst>
  <p:sldIdLst>
    <p:sldId id="256" r:id="rId2"/>
    <p:sldId id="273" r:id="rId3"/>
    <p:sldId id="297" r:id="rId4"/>
    <p:sldId id="300" r:id="rId5"/>
    <p:sldId id="298" r:id="rId6"/>
    <p:sldId id="299" r:id="rId7"/>
    <p:sldId id="296" r:id="rId8"/>
    <p:sldId id="283" r:id="rId9"/>
    <p:sldId id="302" r:id="rId10"/>
    <p:sldId id="272" r:id="rId11"/>
    <p:sldId id="285" r:id="rId12"/>
    <p:sldId id="301" r:id="rId13"/>
    <p:sldId id="295" r:id="rId14"/>
    <p:sldId id="277" r:id="rId15"/>
    <p:sldId id="278" r:id="rId16"/>
    <p:sldId id="286" r:id="rId17"/>
    <p:sldId id="304" r:id="rId18"/>
    <p:sldId id="306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73550" autoAdjust="0"/>
  </p:normalViewPr>
  <p:slideViewPr>
    <p:cSldViewPr snapToGrid="0">
      <p:cViewPr varScale="1">
        <p:scale>
          <a:sx n="63" d="100"/>
          <a:sy n="63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BE3A-6CDA-4226-9B86-519537E677FC}" type="datetimeFigureOut">
              <a:rPr lang="tr-TR" smtClean="0"/>
              <a:t>10.04.2025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1D6FB-D1B3-4F13-9A3B-291FE4259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1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rgbClr val="0070C0"/>
                </a:solidFill>
              </a:rPr>
              <a:t>1943</a:t>
            </a:r>
            <a:r>
              <a:rPr lang="tr-TR" b="1" dirty="0">
                <a:solidFill>
                  <a:srgbClr val="7030A0"/>
                </a:solidFill>
              </a:rPr>
              <a:t> </a:t>
            </a:r>
            <a:r>
              <a:rPr lang="tr-TR" dirty="0"/>
              <a:t>öncesinde bilgisayarlar makine dili ile programlanırdı. </a:t>
            </a:r>
          </a:p>
          <a:p>
            <a:r>
              <a:rPr lang="tr-TR" dirty="0"/>
              <a:t>Her ne kadar </a:t>
            </a:r>
            <a:r>
              <a:rPr lang="tr-TR" dirty="0" err="1">
                <a:solidFill>
                  <a:srgbClr val="FF0000"/>
                </a:solidFill>
              </a:rPr>
              <a:t>assembly</a:t>
            </a:r>
            <a:r>
              <a:rPr lang="tr-TR" dirty="0">
                <a:solidFill>
                  <a:srgbClr val="FF0000"/>
                </a:solidFill>
              </a:rPr>
              <a:t> dili </a:t>
            </a:r>
            <a:r>
              <a:rPr lang="tr-TR" dirty="0"/>
              <a:t>kullanılsa da, bu diller de emir kodlarına verilen sembolik isimlere sahip ve işlemciye tamamıyla bağımı bir dildir. </a:t>
            </a:r>
          </a:p>
          <a:p>
            <a:r>
              <a:rPr lang="tr-TR" dirty="0"/>
              <a:t>Resmi olarak geliştirilen </a:t>
            </a:r>
            <a:r>
              <a:rPr lang="tr-TR" u="sng" dirty="0"/>
              <a:t>ilk yüksek düzey</a:t>
            </a:r>
            <a:r>
              <a:rPr lang="tr-TR" dirty="0"/>
              <a:t> programlama dili </a:t>
            </a:r>
            <a:r>
              <a:rPr lang="en-US" b="1" dirty="0" err="1">
                <a:solidFill>
                  <a:srgbClr val="7030A0"/>
                </a:solidFill>
              </a:rPr>
              <a:t>Plankalkül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tr-TR" dirty="0"/>
              <a:t>olup </a:t>
            </a:r>
            <a:r>
              <a:rPr lang="en-US" i="1" dirty="0"/>
              <a:t>Konrad </a:t>
            </a:r>
            <a:r>
              <a:rPr lang="en-US" i="1" dirty="0" err="1"/>
              <a:t>Zuse</a:t>
            </a:r>
            <a:r>
              <a:rPr lang="en-US" dirty="0"/>
              <a:t> </a:t>
            </a:r>
            <a:r>
              <a:rPr lang="tr-TR" dirty="0"/>
              <a:t>tarafından </a:t>
            </a:r>
            <a:r>
              <a:rPr lang="en-US" dirty="0"/>
              <a:t>Z</a:t>
            </a:r>
            <a:r>
              <a:rPr lang="tr-TR" dirty="0"/>
              <a:t>1</a:t>
            </a:r>
            <a:r>
              <a:rPr lang="en-US" dirty="0"/>
              <a:t> </a:t>
            </a:r>
            <a:r>
              <a:rPr lang="tr-TR" dirty="0"/>
              <a:t>bilgisayarı için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1943</a:t>
            </a:r>
            <a:r>
              <a:rPr lang="en-US" dirty="0"/>
              <a:t> </a:t>
            </a:r>
            <a:r>
              <a:rPr lang="tr-TR" dirty="0"/>
              <a:t>ile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1945</a:t>
            </a:r>
            <a:r>
              <a:rPr lang="tr-TR" dirty="0"/>
              <a:t> arasında geliştirilmiştir.</a:t>
            </a:r>
            <a:r>
              <a:rPr lang="en-US" dirty="0"/>
              <a:t> </a:t>
            </a:r>
            <a:endParaRPr lang="tr-TR" dirty="0"/>
          </a:p>
          <a:p>
            <a:r>
              <a:rPr lang="tr-TR" u="sng" dirty="0"/>
              <a:t>Emir kodları yada sembollerini içermeyen</a:t>
            </a:r>
            <a:r>
              <a:rPr lang="tr-TR" dirty="0"/>
              <a:t>, programlama dilleri </a:t>
            </a:r>
            <a:r>
              <a:rPr lang="tr-TR" b="1" dirty="0">
                <a:solidFill>
                  <a:srgbClr val="0070C0"/>
                </a:solidFill>
              </a:rPr>
              <a:t>yüksek düzey programlama dili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high-level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programming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language</a:t>
            </a:r>
            <a:r>
              <a:rPr lang="tr-TR" b="1" dirty="0"/>
              <a:t>) </a:t>
            </a:r>
            <a:r>
              <a:rPr lang="tr-TR" dirty="0"/>
              <a:t>olarak tanımlanır. </a:t>
            </a:r>
          </a:p>
          <a:p>
            <a:r>
              <a:rPr lang="tr-TR" dirty="0"/>
              <a:t>Bu programlama dilleri de </a:t>
            </a:r>
            <a:r>
              <a:rPr lang="tr-TR" dirty="0" err="1"/>
              <a:t>assembler</a:t>
            </a:r>
            <a:r>
              <a:rPr lang="tr-TR" dirty="0"/>
              <a:t> gibi derleyiciler ile makine diline çevrilirler.</a:t>
            </a:r>
          </a:p>
          <a:p>
            <a:r>
              <a:rPr lang="tr-TR" dirty="0"/>
              <a:t>Yüksek düzey dillerde işlemciye yaptırılacak iş; kısa ve öz talimat içerecek şekilde cümlelere dökülür. Bu cümlelerin her birine </a:t>
            </a:r>
            <a:r>
              <a:rPr lang="tr-TR" b="1" dirty="0">
                <a:solidFill>
                  <a:srgbClr val="0070C0"/>
                </a:solidFill>
              </a:rPr>
              <a:t>talimat</a:t>
            </a:r>
            <a:r>
              <a:rPr lang="tr-TR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statement</a:t>
            </a:r>
            <a:r>
              <a:rPr lang="tr-TR" dirty="0"/>
              <a:t>) adı verilir.</a:t>
            </a:r>
          </a:p>
          <a:p>
            <a:r>
              <a:rPr lang="en-US" b="1" dirty="0">
                <a:solidFill>
                  <a:srgbClr val="7030A0"/>
                </a:solidFill>
              </a:rPr>
              <a:t>FORTRAN</a:t>
            </a:r>
            <a:r>
              <a:rPr lang="tr-TR" dirty="0"/>
              <a:t> (</a:t>
            </a:r>
            <a:r>
              <a:rPr lang="tr-TR" dirty="0" err="1"/>
              <a:t>FORmula</a:t>
            </a:r>
            <a:r>
              <a:rPr lang="tr-TR" dirty="0"/>
              <a:t> </a:t>
            </a:r>
            <a:r>
              <a:rPr lang="tr-TR" dirty="0" err="1"/>
              <a:t>TRANslation</a:t>
            </a:r>
            <a:r>
              <a:rPr lang="tr-TR" dirty="0"/>
              <a:t>),</a:t>
            </a:r>
            <a:r>
              <a:rPr lang="en-US" dirty="0"/>
              <a:t> </a:t>
            </a:r>
            <a:r>
              <a:rPr lang="en-US" i="1" dirty="0"/>
              <a:t>John Backus</a:t>
            </a:r>
            <a:r>
              <a:rPr lang="tr-TR" i="1" dirty="0"/>
              <a:t> </a:t>
            </a:r>
            <a:r>
              <a:rPr lang="tr-TR" dirty="0"/>
              <a:t>liderliğinde IBM 704 için </a:t>
            </a:r>
            <a:r>
              <a:rPr lang="tr-TR" dirty="0">
                <a:solidFill>
                  <a:srgbClr val="0070C0"/>
                </a:solidFill>
              </a:rPr>
              <a:t>1954</a:t>
            </a:r>
            <a:r>
              <a:rPr lang="tr-TR" dirty="0"/>
              <a:t> yılında geliştirilmiş ilk </a:t>
            </a:r>
            <a:r>
              <a:rPr lang="tr-TR" dirty="0">
                <a:solidFill>
                  <a:srgbClr val="FF0000"/>
                </a:solidFill>
              </a:rPr>
              <a:t>genel amaçlı </a:t>
            </a:r>
            <a:r>
              <a:rPr lang="tr-TR" u="sng" dirty="0"/>
              <a:t>yüksek düzey </a:t>
            </a:r>
            <a:r>
              <a:rPr lang="tr-TR" dirty="0"/>
              <a:t>bir programlama dilidir. Bu dil 32 farklı </a:t>
            </a:r>
            <a:r>
              <a:rPr lang="tr-TR" dirty="0">
                <a:solidFill>
                  <a:srgbClr val="0070C0"/>
                </a:solidFill>
              </a:rPr>
              <a:t>talimata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statement</a:t>
            </a:r>
            <a:r>
              <a:rPr lang="tr-TR" dirty="0"/>
              <a:t>) sahiptir.</a:t>
            </a:r>
          </a:p>
          <a:p>
            <a:r>
              <a:rPr lang="tr-TR" dirty="0"/>
              <a:t>FORTRAN hala yüksek performanslı</a:t>
            </a:r>
            <a:r>
              <a:rPr lang="tr-TR" baseline="0" dirty="0"/>
              <a:t> hesaplamalarda hala kullanılmaktadır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073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840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dirty="0"/>
              <a:t>Değişkenler; aslında cebirden bilinen değişkenlerdir.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/>
              <a:t>Matematikten bildiğimiz </a:t>
            </a:r>
            <a:r>
              <a:rPr lang="tr-TR" sz="1200" dirty="0">
                <a:solidFill>
                  <a:srgbClr val="0070C0"/>
                </a:solidFill>
              </a:rPr>
              <a:t>operatör önceliği </a:t>
            </a:r>
            <a:r>
              <a:rPr lang="tr-TR" sz="1200" dirty="0"/>
              <a:t>(</a:t>
            </a:r>
            <a:r>
              <a:rPr lang="tr-TR" sz="1200" dirty="0">
                <a:solidFill>
                  <a:srgbClr val="C00000"/>
                </a:solidFill>
              </a:rPr>
              <a:t>operatör </a:t>
            </a:r>
            <a:r>
              <a:rPr lang="tr-TR" sz="1200" dirty="0" err="1">
                <a:solidFill>
                  <a:srgbClr val="C00000"/>
                </a:solidFill>
              </a:rPr>
              <a:t>precedence</a:t>
            </a:r>
            <a:r>
              <a:rPr lang="tr-TR" sz="1200" dirty="0"/>
              <a:t>) burada da geçerlidir;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5512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Günümüze hala kullanılan dillerden en önemlisi de eksiksiz yapısal programlama yapmayı sağlayan </a:t>
            </a:r>
            <a:r>
              <a:rPr lang="tr-TR" b="1" dirty="0">
                <a:solidFill>
                  <a:srgbClr val="7030A0"/>
                </a:solidFill>
              </a:rPr>
              <a:t>Pascal</a:t>
            </a:r>
            <a:r>
              <a:rPr lang="tr-TR" dirty="0"/>
              <a:t> programlama dili, </a:t>
            </a:r>
            <a:r>
              <a:rPr lang="tr-TR" i="1" dirty="0" err="1"/>
              <a:t>Niklaus</a:t>
            </a:r>
            <a:r>
              <a:rPr lang="tr-TR" i="1" dirty="0"/>
              <a:t> </a:t>
            </a:r>
            <a:r>
              <a:rPr lang="tr-TR" i="1" dirty="0" err="1"/>
              <a:t>Wirth</a:t>
            </a:r>
            <a:r>
              <a:rPr lang="tr-TR" i="1" dirty="0"/>
              <a:t> </a:t>
            </a:r>
            <a:r>
              <a:rPr lang="tr-TR" dirty="0"/>
              <a:t>tarafından </a:t>
            </a:r>
            <a:r>
              <a:rPr lang="tr-TR" dirty="0">
                <a:solidFill>
                  <a:srgbClr val="0070C0"/>
                </a:solidFill>
              </a:rPr>
              <a:t>1970</a:t>
            </a:r>
            <a:r>
              <a:rPr lang="tr-TR" dirty="0"/>
              <a:t> yılında geliştirilmiştir.</a:t>
            </a:r>
          </a:p>
          <a:p>
            <a:r>
              <a:rPr lang="tr-TR" dirty="0">
                <a:solidFill>
                  <a:srgbClr val="0070C0"/>
                </a:solidFill>
              </a:rPr>
              <a:t>Yapısal programlamada </a:t>
            </a:r>
            <a:r>
              <a:rPr lang="tr-TR" dirty="0"/>
              <a:t>(</a:t>
            </a:r>
            <a:r>
              <a:rPr lang="tr-TR" dirty="0" err="1">
                <a:solidFill>
                  <a:srgbClr val="FF0000"/>
                </a:solidFill>
              </a:rPr>
              <a:t>structural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programming</a:t>
            </a:r>
            <a:r>
              <a:rPr lang="tr-TR" dirty="0"/>
              <a:t>); veri ile bu veriyi işleyecek kontrol yapıları birbirinden ayrılmıştır.  </a:t>
            </a:r>
          </a:p>
          <a:p>
            <a:r>
              <a:rPr lang="tr-TR" dirty="0">
                <a:solidFill>
                  <a:srgbClr val="0070C0"/>
                </a:solidFill>
              </a:rPr>
              <a:t>Kendi kendini çağıran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recursive</a:t>
            </a:r>
            <a:r>
              <a:rPr lang="tr-TR" dirty="0"/>
              <a:t>) fonksiyonları destekler.</a:t>
            </a:r>
          </a:p>
          <a:p>
            <a:r>
              <a:rPr lang="tr-TR" dirty="0"/>
              <a:t>ALGOL dilindeki </a:t>
            </a:r>
            <a:r>
              <a:rPr lang="tr-TR" b="1" dirty="0" err="1">
                <a:solidFill>
                  <a:srgbClr val="FF0000"/>
                </a:solidFill>
              </a:rPr>
              <a:t>array</a:t>
            </a:r>
            <a:r>
              <a:rPr lang="tr-TR" dirty="0"/>
              <a:t> yapısının yanında, bugün bildiğimiz veri yapılarının </a:t>
            </a:r>
            <a:r>
              <a:rPr lang="tr-TR" b="1" dirty="0">
                <a:solidFill>
                  <a:srgbClr val="FF0000"/>
                </a:solidFill>
              </a:rPr>
              <a:t>(</a:t>
            </a:r>
            <a:r>
              <a:rPr lang="tr-TR" b="1" dirty="0" err="1">
                <a:solidFill>
                  <a:srgbClr val="FF0000"/>
                </a:solidFill>
              </a:rPr>
              <a:t>list</a:t>
            </a:r>
            <a:r>
              <a:rPr lang="tr-TR" b="1" dirty="0">
                <a:solidFill>
                  <a:srgbClr val="FF0000"/>
                </a:solidFill>
              </a:rPr>
              <a:t>, </a:t>
            </a:r>
            <a:r>
              <a:rPr lang="tr-TR" b="1" dirty="0" err="1">
                <a:solidFill>
                  <a:srgbClr val="FF0000"/>
                </a:solidFill>
              </a:rPr>
              <a:t>tree</a:t>
            </a:r>
            <a:r>
              <a:rPr lang="tr-TR" b="1" dirty="0">
                <a:solidFill>
                  <a:srgbClr val="FF0000"/>
                </a:solidFill>
              </a:rPr>
              <a:t>,  </a:t>
            </a:r>
            <a:r>
              <a:rPr lang="tr-TR" b="1" dirty="0" err="1">
                <a:solidFill>
                  <a:srgbClr val="FF0000"/>
                </a:solidFill>
              </a:rPr>
              <a:t>graphs</a:t>
            </a:r>
            <a:r>
              <a:rPr lang="tr-TR" b="1" dirty="0">
                <a:solidFill>
                  <a:srgbClr val="FF0000"/>
                </a:solidFill>
              </a:rPr>
              <a:t>,…) </a:t>
            </a:r>
            <a:r>
              <a:rPr lang="tr-TR" dirty="0"/>
              <a:t>çoğu bu dil ile gerçekleştirilmiştir.</a:t>
            </a:r>
          </a:p>
          <a:p>
            <a:r>
              <a:rPr lang="tr-TR" dirty="0"/>
              <a:t>1980 yılına kadar en yaygın olarak kullanılan programlama dilidir.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5670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Veri tipleri birbirleri arasında çalıştırma anında dönüştürülemez (</a:t>
            </a:r>
            <a:r>
              <a:rPr lang="tr-TR" dirty="0" err="1">
                <a:solidFill>
                  <a:srgbClr val="FF0000"/>
                </a:solidFill>
              </a:rPr>
              <a:t>static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type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system</a:t>
            </a:r>
            <a:r>
              <a:rPr lang="tr-TR" dirty="0"/>
              <a:t>)  böylece bir kısım programlama hatalarının önüne geçilir. </a:t>
            </a:r>
          </a:p>
          <a:p>
            <a:r>
              <a:rPr lang="tr-TR" dirty="0"/>
              <a:t>Assembly dili desteği</a:t>
            </a:r>
            <a:br>
              <a:rPr lang="tr-TR" dirty="0"/>
            </a:br>
            <a:r>
              <a:rPr lang="tr-TR" dirty="0"/>
              <a:t>kullanımına izin vererek,  bellek ve özel işlemci emirlerini çalıştırmayı sağlar ki bu daha sonraları diğer dillere büyük bir üstünlük sağlamasına yardımcı olmuştur.</a:t>
            </a:r>
          </a:p>
          <a:p>
            <a:r>
              <a:rPr lang="tr-TR" dirty="0"/>
              <a:t>Günümüzde kullanılan C++ , Java, PHP, </a:t>
            </a:r>
            <a:r>
              <a:rPr lang="tr-TR" dirty="0" err="1"/>
              <a:t>JavaScript</a:t>
            </a:r>
            <a:r>
              <a:rPr lang="tr-TR" dirty="0"/>
              <a:t>, </a:t>
            </a:r>
            <a:r>
              <a:rPr lang="tr-TR" dirty="0" err="1"/>
              <a:t>ActionScript</a:t>
            </a:r>
            <a:r>
              <a:rPr lang="tr-TR" dirty="0"/>
              <a:t>  ve C# gibi birçok dil sözdizimini bu dilden almıştır.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3461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23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rgbClr val="0070C0"/>
                </a:solidFill>
              </a:rPr>
              <a:t>1943</a:t>
            </a:r>
            <a:r>
              <a:rPr lang="tr-TR" b="1" dirty="0">
                <a:solidFill>
                  <a:srgbClr val="7030A0"/>
                </a:solidFill>
              </a:rPr>
              <a:t> </a:t>
            </a:r>
            <a:r>
              <a:rPr lang="tr-TR" dirty="0"/>
              <a:t>öncesinde bilgisayarlar makine dili ile programlanırdı. </a:t>
            </a:r>
          </a:p>
          <a:p>
            <a:r>
              <a:rPr lang="tr-TR" dirty="0"/>
              <a:t>Her ne kadar </a:t>
            </a:r>
            <a:r>
              <a:rPr lang="tr-TR" dirty="0" err="1">
                <a:solidFill>
                  <a:srgbClr val="FF0000"/>
                </a:solidFill>
              </a:rPr>
              <a:t>assembly</a:t>
            </a:r>
            <a:r>
              <a:rPr lang="tr-TR" dirty="0">
                <a:solidFill>
                  <a:srgbClr val="FF0000"/>
                </a:solidFill>
              </a:rPr>
              <a:t> dili </a:t>
            </a:r>
            <a:r>
              <a:rPr lang="tr-TR" dirty="0"/>
              <a:t>kullanılsa da, bu diller de emir kodlarına verilen sembolik isimlere sahip ve işlemciye tamamıyla bağımı bir dildir. </a:t>
            </a:r>
          </a:p>
          <a:p>
            <a:r>
              <a:rPr lang="tr-TR" dirty="0"/>
              <a:t>Resmi olarak geliştirilen </a:t>
            </a:r>
            <a:r>
              <a:rPr lang="tr-TR" u="sng" dirty="0"/>
              <a:t>ilk yüksek düzey</a:t>
            </a:r>
            <a:r>
              <a:rPr lang="tr-TR" dirty="0"/>
              <a:t> programlama dili </a:t>
            </a:r>
            <a:r>
              <a:rPr lang="en-US" b="1" dirty="0" err="1">
                <a:solidFill>
                  <a:srgbClr val="7030A0"/>
                </a:solidFill>
              </a:rPr>
              <a:t>Plankalkül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tr-TR" dirty="0"/>
              <a:t>olup </a:t>
            </a:r>
            <a:r>
              <a:rPr lang="en-US" i="1" dirty="0"/>
              <a:t>Konrad </a:t>
            </a:r>
            <a:r>
              <a:rPr lang="en-US" i="1" dirty="0" err="1"/>
              <a:t>Zuse</a:t>
            </a:r>
            <a:r>
              <a:rPr lang="en-US" dirty="0"/>
              <a:t> </a:t>
            </a:r>
            <a:r>
              <a:rPr lang="tr-TR" dirty="0"/>
              <a:t>tarafından </a:t>
            </a:r>
            <a:r>
              <a:rPr lang="en-US" dirty="0"/>
              <a:t>Z</a:t>
            </a:r>
            <a:r>
              <a:rPr lang="tr-TR" dirty="0"/>
              <a:t>1</a:t>
            </a:r>
            <a:r>
              <a:rPr lang="en-US" dirty="0"/>
              <a:t> </a:t>
            </a:r>
            <a:r>
              <a:rPr lang="tr-TR" dirty="0"/>
              <a:t>bilgisayarı için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1943</a:t>
            </a:r>
            <a:r>
              <a:rPr lang="en-US" dirty="0"/>
              <a:t> </a:t>
            </a:r>
            <a:r>
              <a:rPr lang="tr-TR" dirty="0"/>
              <a:t>ile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1945</a:t>
            </a:r>
            <a:r>
              <a:rPr lang="tr-TR" dirty="0"/>
              <a:t> arasında geliştirilmiştir.</a:t>
            </a:r>
            <a:r>
              <a:rPr lang="en-US" dirty="0"/>
              <a:t> </a:t>
            </a:r>
            <a:endParaRPr lang="tr-TR" dirty="0"/>
          </a:p>
          <a:p>
            <a:r>
              <a:rPr lang="tr-TR" u="sng" dirty="0"/>
              <a:t>Emir kodları yada sembollerini içermeyen</a:t>
            </a:r>
            <a:r>
              <a:rPr lang="tr-TR" dirty="0"/>
              <a:t>, programlama dilleri </a:t>
            </a:r>
            <a:r>
              <a:rPr lang="tr-TR" b="1" dirty="0">
                <a:solidFill>
                  <a:srgbClr val="0070C0"/>
                </a:solidFill>
              </a:rPr>
              <a:t>yüksek düzey programlama dili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high-level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programming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language</a:t>
            </a:r>
            <a:r>
              <a:rPr lang="tr-TR" b="1" dirty="0"/>
              <a:t>) </a:t>
            </a:r>
            <a:r>
              <a:rPr lang="tr-TR" dirty="0"/>
              <a:t>olarak tanımlanır. </a:t>
            </a:r>
          </a:p>
          <a:p>
            <a:r>
              <a:rPr lang="tr-TR" dirty="0"/>
              <a:t>Bu programlama dilleri de </a:t>
            </a:r>
            <a:r>
              <a:rPr lang="tr-TR" dirty="0" err="1"/>
              <a:t>assembler</a:t>
            </a:r>
            <a:r>
              <a:rPr lang="tr-TR" dirty="0"/>
              <a:t> gibi derleyiciler ile makine diline çevrilirler.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3506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rgbClr val="0070C0"/>
                </a:solidFill>
              </a:rPr>
              <a:t>1943</a:t>
            </a:r>
            <a:r>
              <a:rPr lang="tr-TR" b="1" dirty="0">
                <a:solidFill>
                  <a:srgbClr val="7030A0"/>
                </a:solidFill>
              </a:rPr>
              <a:t> </a:t>
            </a:r>
            <a:r>
              <a:rPr lang="tr-TR" dirty="0"/>
              <a:t>öncesinde bilgisayarlar makine dili ile programlanırdı. </a:t>
            </a:r>
          </a:p>
          <a:p>
            <a:r>
              <a:rPr lang="tr-TR" dirty="0"/>
              <a:t>Her ne kadar </a:t>
            </a:r>
            <a:r>
              <a:rPr lang="tr-TR" dirty="0" err="1">
                <a:solidFill>
                  <a:srgbClr val="FF0000"/>
                </a:solidFill>
              </a:rPr>
              <a:t>assembly</a:t>
            </a:r>
            <a:r>
              <a:rPr lang="tr-TR" dirty="0">
                <a:solidFill>
                  <a:srgbClr val="FF0000"/>
                </a:solidFill>
              </a:rPr>
              <a:t> dili </a:t>
            </a:r>
            <a:r>
              <a:rPr lang="tr-TR" dirty="0"/>
              <a:t>kullanılsa da, bu diller de emir kodlarına verilen sembolik isimlere sahip ve işlemciye tamamıyla bağımı bir dildir. </a:t>
            </a:r>
          </a:p>
          <a:p>
            <a:r>
              <a:rPr lang="tr-TR" dirty="0"/>
              <a:t>Resmi olarak geliştirilen </a:t>
            </a:r>
            <a:r>
              <a:rPr lang="tr-TR" u="sng" dirty="0"/>
              <a:t>ilk yüksek düzey</a:t>
            </a:r>
            <a:r>
              <a:rPr lang="tr-TR" dirty="0"/>
              <a:t> programlama dili </a:t>
            </a:r>
            <a:r>
              <a:rPr lang="en-US" b="1" dirty="0" err="1">
                <a:solidFill>
                  <a:srgbClr val="7030A0"/>
                </a:solidFill>
              </a:rPr>
              <a:t>Plankalkül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tr-TR" dirty="0"/>
              <a:t>olup </a:t>
            </a:r>
            <a:r>
              <a:rPr lang="en-US" i="1" dirty="0"/>
              <a:t>Konrad </a:t>
            </a:r>
            <a:r>
              <a:rPr lang="en-US" i="1" dirty="0" err="1"/>
              <a:t>Zuse</a:t>
            </a:r>
            <a:r>
              <a:rPr lang="en-US" dirty="0"/>
              <a:t> </a:t>
            </a:r>
            <a:r>
              <a:rPr lang="tr-TR" dirty="0"/>
              <a:t>tarafından </a:t>
            </a:r>
            <a:r>
              <a:rPr lang="en-US" dirty="0"/>
              <a:t>Z</a:t>
            </a:r>
            <a:r>
              <a:rPr lang="tr-TR" dirty="0"/>
              <a:t>1</a:t>
            </a:r>
            <a:r>
              <a:rPr lang="en-US" dirty="0"/>
              <a:t> </a:t>
            </a:r>
            <a:r>
              <a:rPr lang="tr-TR" dirty="0"/>
              <a:t>bilgisayarı için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1943</a:t>
            </a:r>
            <a:r>
              <a:rPr lang="en-US" dirty="0"/>
              <a:t> </a:t>
            </a:r>
            <a:r>
              <a:rPr lang="tr-TR" dirty="0"/>
              <a:t>ile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1945</a:t>
            </a:r>
            <a:r>
              <a:rPr lang="tr-TR" dirty="0"/>
              <a:t> arasında geliştirilmiştir.</a:t>
            </a:r>
            <a:r>
              <a:rPr lang="en-US" dirty="0"/>
              <a:t> </a:t>
            </a:r>
            <a:endParaRPr lang="tr-TR" dirty="0"/>
          </a:p>
          <a:p>
            <a:r>
              <a:rPr lang="tr-TR" u="sng" dirty="0"/>
              <a:t>Emir kodları yada sembollerini içermeyen</a:t>
            </a:r>
            <a:r>
              <a:rPr lang="tr-TR" dirty="0"/>
              <a:t>, programlama dilleri </a:t>
            </a:r>
            <a:r>
              <a:rPr lang="tr-TR" b="1" dirty="0">
                <a:solidFill>
                  <a:srgbClr val="0070C0"/>
                </a:solidFill>
              </a:rPr>
              <a:t>yüksek düzey programlama dili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high-level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programming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language</a:t>
            </a:r>
            <a:r>
              <a:rPr lang="tr-TR" b="1" dirty="0"/>
              <a:t>) </a:t>
            </a:r>
            <a:r>
              <a:rPr lang="tr-TR" dirty="0"/>
              <a:t>olarak tanımlanır. </a:t>
            </a:r>
          </a:p>
          <a:p>
            <a:r>
              <a:rPr lang="tr-TR" dirty="0"/>
              <a:t>Bu programlama dilleri de </a:t>
            </a:r>
            <a:r>
              <a:rPr lang="tr-TR" dirty="0" err="1"/>
              <a:t>assembler</a:t>
            </a:r>
            <a:r>
              <a:rPr lang="tr-TR" dirty="0"/>
              <a:t> gibi derleyiciler ile makine diline çevrilirler.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2927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4804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6496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Yüksek düzey dillerde işlemciye yaptırılacak iş; kısa ve öz talimat içerecek şekilde cümlelere dökülür. Bu cümlelerin her birine </a:t>
            </a:r>
            <a:r>
              <a:rPr lang="tr-TR" b="1" dirty="0">
                <a:solidFill>
                  <a:srgbClr val="0070C0"/>
                </a:solidFill>
              </a:rPr>
              <a:t>talimat</a:t>
            </a:r>
            <a:r>
              <a:rPr lang="tr-TR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statement</a:t>
            </a:r>
            <a:r>
              <a:rPr lang="tr-TR" dirty="0"/>
              <a:t>) adı verilir.</a:t>
            </a:r>
          </a:p>
          <a:p>
            <a:r>
              <a:rPr lang="en-US" b="1" dirty="0">
                <a:solidFill>
                  <a:srgbClr val="7030A0"/>
                </a:solidFill>
              </a:rPr>
              <a:t>FORTRAN</a:t>
            </a:r>
            <a:r>
              <a:rPr lang="tr-TR" dirty="0"/>
              <a:t> (</a:t>
            </a:r>
            <a:r>
              <a:rPr lang="tr-TR" dirty="0" err="1"/>
              <a:t>FORmula</a:t>
            </a:r>
            <a:r>
              <a:rPr lang="tr-TR" dirty="0"/>
              <a:t> </a:t>
            </a:r>
            <a:r>
              <a:rPr lang="tr-TR" dirty="0" err="1"/>
              <a:t>TRANslation</a:t>
            </a:r>
            <a:r>
              <a:rPr lang="tr-TR" dirty="0"/>
              <a:t>),</a:t>
            </a:r>
            <a:r>
              <a:rPr lang="en-US" dirty="0"/>
              <a:t> </a:t>
            </a:r>
            <a:r>
              <a:rPr lang="en-US" i="1" dirty="0"/>
              <a:t>John Backus</a:t>
            </a:r>
            <a:r>
              <a:rPr lang="tr-TR" i="1" dirty="0"/>
              <a:t> </a:t>
            </a:r>
            <a:r>
              <a:rPr lang="tr-TR" dirty="0"/>
              <a:t>liderliğinde IBM 704 için </a:t>
            </a:r>
            <a:r>
              <a:rPr lang="tr-TR" dirty="0">
                <a:solidFill>
                  <a:srgbClr val="0070C0"/>
                </a:solidFill>
              </a:rPr>
              <a:t>1954</a:t>
            </a:r>
            <a:r>
              <a:rPr lang="tr-TR" dirty="0"/>
              <a:t> yılında geliştirilmiş ilk </a:t>
            </a:r>
            <a:r>
              <a:rPr lang="tr-TR" dirty="0">
                <a:solidFill>
                  <a:srgbClr val="FF0000"/>
                </a:solidFill>
              </a:rPr>
              <a:t>genel amaçlı </a:t>
            </a:r>
            <a:r>
              <a:rPr lang="tr-TR" u="sng" dirty="0"/>
              <a:t>yüksek düzey </a:t>
            </a:r>
            <a:r>
              <a:rPr lang="tr-TR" dirty="0"/>
              <a:t>bir programlama dilidir. Bu dil 32 farklı </a:t>
            </a:r>
            <a:r>
              <a:rPr lang="tr-TR" dirty="0">
                <a:solidFill>
                  <a:srgbClr val="0070C0"/>
                </a:solidFill>
              </a:rPr>
              <a:t>talimata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statement</a:t>
            </a:r>
            <a:r>
              <a:rPr lang="tr-TR" dirty="0"/>
              <a:t>) sahiptir.</a:t>
            </a:r>
          </a:p>
          <a:p>
            <a:r>
              <a:rPr lang="tr-TR" dirty="0"/>
              <a:t>FORTRAN hala yüksek performanslı</a:t>
            </a:r>
            <a:r>
              <a:rPr lang="tr-TR" baseline="0" dirty="0"/>
              <a:t> hesaplamalarda hala kullanılmaktadır.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/>
              <a:t>Üç kenarı verilen üçgenin alanı:</a:t>
            </a:r>
            <a:br>
              <a:rPr lang="tr-TR" sz="1200" dirty="0"/>
            </a:br>
            <a:r>
              <a:rPr lang="tr-TR" sz="1200" dirty="0"/>
              <a:t>Kenarlar: IA,IB,IC</a:t>
            </a:r>
            <a:br>
              <a:rPr lang="tr-TR" sz="1200" dirty="0"/>
            </a:br>
            <a:r>
              <a:rPr lang="tr-TR" sz="1200" dirty="0"/>
              <a:t>Çevrenin Yarısı S=(IA+IB+IC)/2</a:t>
            </a:r>
            <a:br>
              <a:rPr lang="tr-TR" sz="1200" dirty="0"/>
            </a:br>
            <a:r>
              <a:rPr lang="tr-TR" sz="1200" dirty="0"/>
              <a:t>Alan AREA=</a:t>
            </a:r>
            <a:r>
              <a:rPr lang="tr-TR" sz="1200" dirty="0">
                <a:solidFill>
                  <a:srgbClr val="00B050"/>
                </a:solidFill>
              </a:rPr>
              <a:t>Karekök(S*(S-IA)*(S-IB)*(S-IC))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3359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B-0</a:t>
            </a:r>
            <a:r>
              <a:rPr lang="tr-TR" b="1" dirty="0"/>
              <a:t> </a:t>
            </a:r>
            <a:r>
              <a:rPr lang="en-US" dirty="0"/>
              <a:t>(</a:t>
            </a:r>
            <a:r>
              <a:rPr lang="en-US" b="1" dirty="0"/>
              <a:t>Business Language version 0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tr-TR" b="1" dirty="0"/>
              <a:t>olarak bilinen </a:t>
            </a:r>
            <a:r>
              <a:rPr lang="en-US" b="1" dirty="0">
                <a:solidFill>
                  <a:srgbClr val="7030A0"/>
                </a:solidFill>
              </a:rPr>
              <a:t>FLOW-MATIC</a:t>
            </a:r>
            <a:r>
              <a:rPr lang="en-US" dirty="0"/>
              <a:t>,</a:t>
            </a:r>
            <a:r>
              <a:rPr lang="tr-TR" dirty="0"/>
              <a:t> veri işleme amacıyla </a:t>
            </a:r>
            <a:r>
              <a:rPr lang="tr-TR" dirty="0">
                <a:solidFill>
                  <a:srgbClr val="0070C0"/>
                </a:solidFill>
              </a:rPr>
              <a:t>1955</a:t>
            </a:r>
            <a:r>
              <a:rPr lang="tr-TR" dirty="0"/>
              <a:t> ile </a:t>
            </a:r>
            <a:r>
              <a:rPr lang="tr-TR" dirty="0">
                <a:solidFill>
                  <a:srgbClr val="0070C0"/>
                </a:solidFill>
              </a:rPr>
              <a:t>1959</a:t>
            </a:r>
            <a:r>
              <a:rPr lang="tr-TR" dirty="0"/>
              <a:t> yılları arasında UNIVAC I için </a:t>
            </a:r>
            <a:r>
              <a:rPr lang="en-US" i="1" dirty="0"/>
              <a:t>Grace Hopper</a:t>
            </a:r>
            <a:r>
              <a:rPr lang="tr-TR" i="1" dirty="0"/>
              <a:t> </a:t>
            </a:r>
            <a:r>
              <a:rPr lang="tr-TR" dirty="0"/>
              <a:t>tarafından geliştirilen ilk </a:t>
            </a:r>
            <a:r>
              <a:rPr lang="tr-TR" dirty="0">
                <a:solidFill>
                  <a:srgbClr val="FF0000"/>
                </a:solidFill>
              </a:rPr>
              <a:t>İngilizceye benzeyen</a:t>
            </a:r>
            <a:r>
              <a:rPr lang="tr-TR" dirty="0"/>
              <a:t> yüksek düzey bir programlama dilidir.</a:t>
            </a:r>
          </a:p>
          <a:p>
            <a:r>
              <a:rPr lang="tr-TR" dirty="0"/>
              <a:t>Çözülecek problemin mantığına göre hazırlanan programların kaynak kodunda </a:t>
            </a:r>
            <a:r>
              <a:rPr lang="tr-TR" u="sng" dirty="0"/>
              <a:t>bir sürü GOTO </a:t>
            </a:r>
            <a:r>
              <a:rPr lang="tr-TR" u="sng" dirty="0">
                <a:solidFill>
                  <a:srgbClr val="0070C0"/>
                </a:solidFill>
              </a:rPr>
              <a:t>talimatı</a:t>
            </a:r>
            <a:r>
              <a:rPr lang="tr-TR" u="sng" dirty="0"/>
              <a:t> (</a:t>
            </a:r>
            <a:r>
              <a:rPr lang="tr-TR" u="sng" dirty="0" err="1">
                <a:solidFill>
                  <a:srgbClr val="C00000"/>
                </a:solidFill>
              </a:rPr>
              <a:t>statement</a:t>
            </a:r>
            <a:r>
              <a:rPr lang="tr-TR" u="sng" dirty="0"/>
              <a:t>) </a:t>
            </a:r>
            <a:r>
              <a:rPr lang="tr-TR" dirty="0"/>
              <a:t>bulunur.  Program ne yapıyor diye anlamaya çalıştığımızda bir sürü GOTO </a:t>
            </a:r>
            <a:r>
              <a:rPr lang="tr-TR" dirty="0" err="1"/>
              <a:t>taimat</a:t>
            </a:r>
            <a:r>
              <a:rPr lang="tr-TR" dirty="0"/>
              <a:t> olduğundan anlamakta güçlük</a:t>
            </a:r>
            <a:r>
              <a:rPr lang="tr-TR" baseline="0" dirty="0"/>
              <a:t> çekeriz.</a:t>
            </a:r>
            <a:endParaRPr lang="tr-TR" dirty="0"/>
          </a:p>
          <a:p>
            <a:r>
              <a:rPr lang="tr-TR" dirty="0"/>
              <a:t>İşte anlaşılması zor olan bu tür kaynak kodlara </a:t>
            </a:r>
            <a:r>
              <a:rPr lang="tr-TR" b="1" dirty="0">
                <a:solidFill>
                  <a:srgbClr val="0070C0"/>
                </a:solidFill>
              </a:rPr>
              <a:t>arapsaçı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spaghetti</a:t>
            </a:r>
            <a:r>
              <a:rPr lang="tr-TR" b="1" dirty="0"/>
              <a:t>) kod </a:t>
            </a:r>
            <a:r>
              <a:rPr lang="tr-TR" dirty="0"/>
              <a:t>adı verilir.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3723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rgbClr val="0070C0"/>
                </a:solidFill>
              </a:rPr>
              <a:t>1943</a:t>
            </a:r>
            <a:r>
              <a:rPr lang="tr-TR" b="1" dirty="0">
                <a:solidFill>
                  <a:srgbClr val="7030A0"/>
                </a:solidFill>
              </a:rPr>
              <a:t> </a:t>
            </a:r>
            <a:r>
              <a:rPr lang="tr-TR" dirty="0"/>
              <a:t>öncesinde bilgisayarlar makine dili ile programlanırdı. </a:t>
            </a:r>
          </a:p>
          <a:p>
            <a:r>
              <a:rPr lang="tr-TR" dirty="0"/>
              <a:t>Her ne kadar </a:t>
            </a:r>
            <a:r>
              <a:rPr lang="tr-TR" dirty="0" err="1">
                <a:solidFill>
                  <a:srgbClr val="FF0000"/>
                </a:solidFill>
              </a:rPr>
              <a:t>assembly</a:t>
            </a:r>
            <a:r>
              <a:rPr lang="tr-TR" dirty="0">
                <a:solidFill>
                  <a:srgbClr val="FF0000"/>
                </a:solidFill>
              </a:rPr>
              <a:t> dili </a:t>
            </a:r>
            <a:r>
              <a:rPr lang="tr-TR" dirty="0"/>
              <a:t>kullanılsa da, bu diller de emir kodlarına verilen sembolik isimlere sahip ve işlemciye tamamıyla bağımı bir dildir. </a:t>
            </a:r>
          </a:p>
          <a:p>
            <a:r>
              <a:rPr lang="tr-TR" dirty="0"/>
              <a:t>Resmi olarak geliştirilen </a:t>
            </a:r>
            <a:r>
              <a:rPr lang="tr-TR" u="sng" dirty="0"/>
              <a:t>ilk yüksek düzey</a:t>
            </a:r>
            <a:r>
              <a:rPr lang="tr-TR" dirty="0"/>
              <a:t> programlama dili </a:t>
            </a:r>
            <a:r>
              <a:rPr lang="en-US" b="1" dirty="0" err="1">
                <a:solidFill>
                  <a:srgbClr val="7030A0"/>
                </a:solidFill>
              </a:rPr>
              <a:t>Plankalkül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tr-TR" dirty="0"/>
              <a:t>olup </a:t>
            </a:r>
            <a:r>
              <a:rPr lang="en-US" i="1" dirty="0"/>
              <a:t>Konrad </a:t>
            </a:r>
            <a:r>
              <a:rPr lang="en-US" i="1" dirty="0" err="1"/>
              <a:t>Zuse</a:t>
            </a:r>
            <a:r>
              <a:rPr lang="en-US" dirty="0"/>
              <a:t> </a:t>
            </a:r>
            <a:r>
              <a:rPr lang="tr-TR" dirty="0"/>
              <a:t>tarafından </a:t>
            </a:r>
            <a:r>
              <a:rPr lang="en-US" dirty="0"/>
              <a:t>Z</a:t>
            </a:r>
            <a:r>
              <a:rPr lang="tr-TR" dirty="0"/>
              <a:t>1</a:t>
            </a:r>
            <a:r>
              <a:rPr lang="en-US" dirty="0"/>
              <a:t> </a:t>
            </a:r>
            <a:r>
              <a:rPr lang="tr-TR" dirty="0"/>
              <a:t>bilgisayarı için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1943</a:t>
            </a:r>
            <a:r>
              <a:rPr lang="en-US" dirty="0"/>
              <a:t> </a:t>
            </a:r>
            <a:r>
              <a:rPr lang="tr-TR" dirty="0"/>
              <a:t>ile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1945</a:t>
            </a:r>
            <a:r>
              <a:rPr lang="tr-TR" dirty="0"/>
              <a:t> arasında geliştirilmiştir.</a:t>
            </a:r>
            <a:r>
              <a:rPr lang="en-US" dirty="0"/>
              <a:t> </a:t>
            </a:r>
            <a:endParaRPr lang="tr-TR" dirty="0"/>
          </a:p>
          <a:p>
            <a:r>
              <a:rPr lang="tr-TR" u="sng" dirty="0"/>
              <a:t>Emir kodları yada sembollerini içermeyen</a:t>
            </a:r>
            <a:r>
              <a:rPr lang="tr-TR" dirty="0"/>
              <a:t>, programlama dilleri </a:t>
            </a:r>
            <a:r>
              <a:rPr lang="tr-TR" b="1" dirty="0">
                <a:solidFill>
                  <a:srgbClr val="0070C0"/>
                </a:solidFill>
              </a:rPr>
              <a:t>yüksek düzey programlama dili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high-level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programming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language</a:t>
            </a:r>
            <a:r>
              <a:rPr lang="tr-TR" b="1" dirty="0"/>
              <a:t>) </a:t>
            </a:r>
            <a:r>
              <a:rPr lang="tr-TR" dirty="0"/>
              <a:t>olarak tanımlanır. </a:t>
            </a:r>
          </a:p>
          <a:p>
            <a:r>
              <a:rPr lang="tr-TR" dirty="0"/>
              <a:t>Bu programlama dilleri de </a:t>
            </a:r>
            <a:r>
              <a:rPr lang="tr-TR" dirty="0" err="1"/>
              <a:t>assembler</a:t>
            </a:r>
            <a:r>
              <a:rPr lang="tr-TR" dirty="0"/>
              <a:t> gibi derleyiciler ile makine diline çevrilirler.</a:t>
            </a:r>
          </a:p>
          <a:p>
            <a:r>
              <a:rPr lang="tr-TR" dirty="0"/>
              <a:t>Yüksek düzey dillerde işlemciye yaptırılacak iş; kısa ve öz talimat içerecek şekilde cümlelere dökülür. Bu cümlelerin her birine </a:t>
            </a:r>
            <a:r>
              <a:rPr lang="tr-TR" b="1" dirty="0">
                <a:solidFill>
                  <a:srgbClr val="0070C0"/>
                </a:solidFill>
              </a:rPr>
              <a:t>talimat</a:t>
            </a:r>
            <a:r>
              <a:rPr lang="tr-TR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statement</a:t>
            </a:r>
            <a:r>
              <a:rPr lang="tr-TR" dirty="0"/>
              <a:t>) adı verilir.</a:t>
            </a:r>
          </a:p>
          <a:p>
            <a:r>
              <a:rPr lang="en-US" b="1" dirty="0">
                <a:solidFill>
                  <a:srgbClr val="7030A0"/>
                </a:solidFill>
              </a:rPr>
              <a:t>FORTRAN</a:t>
            </a:r>
            <a:r>
              <a:rPr lang="tr-TR" dirty="0"/>
              <a:t> (</a:t>
            </a:r>
            <a:r>
              <a:rPr lang="tr-TR" dirty="0" err="1"/>
              <a:t>FORmula</a:t>
            </a:r>
            <a:r>
              <a:rPr lang="tr-TR" dirty="0"/>
              <a:t> </a:t>
            </a:r>
            <a:r>
              <a:rPr lang="tr-TR" dirty="0" err="1"/>
              <a:t>TRANslation</a:t>
            </a:r>
            <a:r>
              <a:rPr lang="tr-TR" dirty="0"/>
              <a:t>),</a:t>
            </a:r>
            <a:r>
              <a:rPr lang="en-US" dirty="0"/>
              <a:t> </a:t>
            </a:r>
            <a:r>
              <a:rPr lang="en-US" i="1" dirty="0"/>
              <a:t>John Backus</a:t>
            </a:r>
            <a:r>
              <a:rPr lang="tr-TR" i="1" dirty="0"/>
              <a:t> </a:t>
            </a:r>
            <a:r>
              <a:rPr lang="tr-TR" dirty="0"/>
              <a:t>liderliğinde IBM 704 için </a:t>
            </a:r>
            <a:r>
              <a:rPr lang="tr-TR" dirty="0">
                <a:solidFill>
                  <a:srgbClr val="0070C0"/>
                </a:solidFill>
              </a:rPr>
              <a:t>1954</a:t>
            </a:r>
            <a:r>
              <a:rPr lang="tr-TR" dirty="0"/>
              <a:t> yılında geliştirilmiş ilk </a:t>
            </a:r>
            <a:r>
              <a:rPr lang="tr-TR" dirty="0">
                <a:solidFill>
                  <a:srgbClr val="FF0000"/>
                </a:solidFill>
              </a:rPr>
              <a:t>genel amaçlı </a:t>
            </a:r>
            <a:r>
              <a:rPr lang="tr-TR" u="sng" dirty="0"/>
              <a:t>yüksek düzey </a:t>
            </a:r>
            <a:r>
              <a:rPr lang="tr-TR" dirty="0"/>
              <a:t>bir programlama dilidir. Bu dil 32 farklı </a:t>
            </a:r>
            <a:r>
              <a:rPr lang="tr-TR" dirty="0">
                <a:solidFill>
                  <a:srgbClr val="0070C0"/>
                </a:solidFill>
              </a:rPr>
              <a:t>talimata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statement</a:t>
            </a:r>
            <a:r>
              <a:rPr lang="tr-TR" dirty="0"/>
              <a:t>) sahiptir.</a:t>
            </a:r>
          </a:p>
          <a:p>
            <a:r>
              <a:rPr lang="tr-TR" dirty="0"/>
              <a:t>FORTRAN hala yüksek performanslı</a:t>
            </a:r>
            <a:r>
              <a:rPr lang="tr-TR" baseline="0" dirty="0"/>
              <a:t> hesaplamalarda hala kullanılmaktadır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1222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Günümüze kadar kullanılan iki dil (</a:t>
            </a:r>
            <a:r>
              <a:rPr lang="tr-TR" baseline="0" dirty="0"/>
              <a:t>LİSP ve COBOL.</a:t>
            </a:r>
            <a:r>
              <a:rPr lang="tr-TR" dirty="0"/>
              <a:t>)</a:t>
            </a:r>
            <a:r>
              <a:rPr lang="tr-TR" baseline="0" dirty="0"/>
              <a:t> ailesinden bahsetmek gerekir.</a:t>
            </a:r>
          </a:p>
          <a:p>
            <a:r>
              <a:rPr lang="tr-TR" dirty="0"/>
              <a:t>John </a:t>
            </a:r>
            <a:r>
              <a:rPr lang="tr-TR" dirty="0" err="1"/>
              <a:t>McCarty</a:t>
            </a:r>
            <a:r>
              <a:rPr lang="tr-TR" dirty="0"/>
              <a:t> bugün çok</a:t>
            </a:r>
            <a:r>
              <a:rPr lang="tr-TR" baseline="0" dirty="0"/>
              <a:t> kullanılan </a:t>
            </a:r>
            <a:r>
              <a:rPr lang="tr-TR" dirty="0"/>
              <a:t>yapay zekanın temel disiplinlerini oluşturan</a:t>
            </a:r>
            <a:r>
              <a:rPr lang="tr-TR" baseline="0" dirty="0"/>
              <a:t> kişidir. </a:t>
            </a:r>
          </a:p>
          <a:p>
            <a:r>
              <a:rPr lang="tr-TR" baseline="0" dirty="0"/>
              <a:t>LİSP parantezler ve ön eklerle programlama yapılan bir dildir.  Belli durumların oluşması ve bu durumlara göre karar verilen diğer durumları test edilmesiyle ilerleyecek şekilde problemleri modelleyen ve çözen bir dildir.</a:t>
            </a:r>
          </a:p>
          <a:p>
            <a:r>
              <a:rPr lang="tr-TR" baseline="0" dirty="0"/>
              <a:t>COBOL ise veri işleme ve manipüle 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>
                <a:solidFill>
                  <a:srgbClr val="0070C0"/>
                </a:solidFill>
              </a:rPr>
              <a:t>1958-</a:t>
            </a:r>
            <a:r>
              <a:rPr lang="tr-TR" dirty="0"/>
              <a:t>İlk olarak IAL (International </a:t>
            </a:r>
            <a:r>
              <a:rPr lang="tr-TR" dirty="0" err="1"/>
              <a:t>Algebraic</a:t>
            </a:r>
            <a:r>
              <a:rPr lang="tr-TR" dirty="0"/>
              <a:t> Language) olarak ortaya çıkan </a:t>
            </a:r>
            <a:r>
              <a:rPr lang="tr-TR" dirty="0">
                <a:solidFill>
                  <a:srgbClr val="7030A0"/>
                </a:solidFill>
              </a:rPr>
              <a:t>ALGOL</a:t>
            </a:r>
            <a:r>
              <a:rPr lang="tr-TR" dirty="0"/>
              <a:t> (</a:t>
            </a:r>
            <a:r>
              <a:rPr lang="tr-TR" dirty="0" err="1"/>
              <a:t>ALGOritmic</a:t>
            </a:r>
            <a:r>
              <a:rPr lang="tr-TR" dirty="0"/>
              <a:t> Language) yılında ortaya bir grup bilim adamı tarafından icat edilmiştir. Bugünkü birçok dilde kullanılan kod blokları (</a:t>
            </a:r>
            <a:r>
              <a:rPr lang="tr-TR" dirty="0" err="1">
                <a:solidFill>
                  <a:srgbClr val="FF0000"/>
                </a:solidFill>
              </a:rPr>
              <a:t>code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block</a:t>
            </a:r>
            <a:r>
              <a:rPr lang="tr-TR" dirty="0"/>
              <a:t>), fonksiyon içinde fonksiyon (</a:t>
            </a:r>
            <a:r>
              <a:rPr lang="tr-TR" dirty="0" err="1">
                <a:solidFill>
                  <a:srgbClr val="FF0000"/>
                </a:solidFill>
              </a:rPr>
              <a:t>nested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function</a:t>
            </a:r>
            <a:r>
              <a:rPr lang="tr-TR" dirty="0"/>
              <a:t>), değişkenin tanındığı yerler (</a:t>
            </a:r>
            <a:r>
              <a:rPr lang="tr-TR" dirty="0" err="1">
                <a:solidFill>
                  <a:srgbClr val="FF0000"/>
                </a:solidFill>
              </a:rPr>
              <a:t>scope</a:t>
            </a:r>
            <a:r>
              <a:rPr lang="tr-TR" dirty="0"/>
              <a:t>) bu dille ortaya çıkmıştır.</a:t>
            </a:r>
          </a:p>
          <a:p>
            <a:r>
              <a:rPr lang="tr-TR" baseline="0" dirty="0" err="1"/>
              <a:t>tme</a:t>
            </a:r>
            <a:r>
              <a:rPr lang="tr-TR" baseline="0" dirty="0"/>
              <a:t> üzerine odaklanmış ve iş dünyasının problemlerini çözme üzerine geliştirilmiş bir dildir.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045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43497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58278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32146"/>
            <a:ext cx="3200400" cy="4348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DA16AA21-1863-4931-97CB-99D0A168701B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539" y="6272784"/>
            <a:ext cx="7824410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42900"/>
            <a:ext cx="3200400" cy="1426265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12267"/>
            <a:ext cx="3200400" cy="43684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3772C379-9A7C-4C87-A116-CBE9F58B04C5}" type="datetimeFigureOut">
              <a:rPr lang="en-US" dirty="0"/>
              <a:t>4/10/2025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8000" dirty="0"/>
              <a:t>Temel yazılım kavramları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İlhan ÖZKAN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Elektronik Yüksek Mühendisi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Mayıs 2020</a:t>
            </a: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TARİHÇE 1958-1959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>
                <a:solidFill>
                  <a:srgbClr val="0070C0"/>
                </a:solidFill>
              </a:rPr>
              <a:t>1958-</a:t>
            </a:r>
            <a:r>
              <a:rPr lang="tr-TR" dirty="0">
                <a:solidFill>
                  <a:srgbClr val="7030A0"/>
                </a:solidFill>
              </a:rPr>
              <a:t>LISP</a:t>
            </a:r>
            <a:br>
              <a:rPr lang="tr-TR" dirty="0"/>
            </a:br>
            <a:r>
              <a:rPr lang="tr-TR" i="1" dirty="0"/>
              <a:t>John </a:t>
            </a:r>
            <a:r>
              <a:rPr lang="tr-TR" i="1" dirty="0" err="1"/>
              <a:t>McCarthy</a:t>
            </a:r>
            <a:r>
              <a:rPr lang="tr-TR" i="1" dirty="0"/>
              <a:t> </a:t>
            </a:r>
            <a:r>
              <a:rPr lang="tr-TR" dirty="0"/>
              <a:t>önderliğinde </a:t>
            </a:r>
            <a:r>
              <a:rPr lang="tr-TR" i="1" dirty="0"/>
              <a:t>Steve </a:t>
            </a:r>
            <a:r>
              <a:rPr lang="tr-TR" i="1" dirty="0" err="1"/>
              <a:t>Russell</a:t>
            </a:r>
            <a:r>
              <a:rPr lang="tr-TR" i="1" dirty="0"/>
              <a:t> </a:t>
            </a:r>
            <a:r>
              <a:rPr lang="tr-TR" u="sng" dirty="0"/>
              <a:t>ikinci yüksek düzey programlama dilidir.</a:t>
            </a: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>
                <a:solidFill>
                  <a:srgbClr val="0070C0"/>
                </a:solidFill>
              </a:rPr>
              <a:t>1959-</a:t>
            </a:r>
            <a:r>
              <a:rPr lang="tr-TR" dirty="0">
                <a:solidFill>
                  <a:srgbClr val="7030A0"/>
                </a:solidFill>
              </a:rPr>
              <a:t>COBOL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(</a:t>
            </a:r>
            <a:r>
              <a:rPr lang="tr-TR" dirty="0" err="1"/>
              <a:t>Common</a:t>
            </a:r>
            <a:r>
              <a:rPr lang="tr-TR" dirty="0"/>
              <a:t> Business-</a:t>
            </a:r>
            <a:r>
              <a:rPr lang="tr-TR" dirty="0" err="1"/>
              <a:t>Oriented</a:t>
            </a:r>
            <a:r>
              <a:rPr lang="tr-TR" dirty="0"/>
              <a:t> Language) </a:t>
            </a:r>
            <a:br>
              <a:rPr lang="tr-TR" dirty="0"/>
            </a:br>
            <a:r>
              <a:rPr lang="tr-TR" i="1" dirty="0"/>
              <a:t>CODASYL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İngilizceye benzer ikinci yüksek düzey bir dildir.</a:t>
            </a:r>
          </a:p>
          <a:p>
            <a:pPr marL="0" indent="0">
              <a:buNone/>
            </a:pPr>
            <a:r>
              <a:rPr lang="tr-TR" dirty="0">
                <a:solidFill>
                  <a:srgbClr val="0070C0"/>
                </a:solidFill>
              </a:rPr>
              <a:t>1958-</a:t>
            </a:r>
            <a:r>
              <a:rPr lang="tr-TR" dirty="0">
                <a:solidFill>
                  <a:srgbClr val="7030A0"/>
                </a:solidFill>
              </a:rPr>
              <a:t> ALGOL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(</a:t>
            </a:r>
            <a:r>
              <a:rPr lang="tr-TR" dirty="0" err="1">
                <a:solidFill>
                  <a:srgbClr val="00B050"/>
                </a:solidFill>
              </a:rPr>
              <a:t>ALGOritmic</a:t>
            </a:r>
            <a:r>
              <a:rPr lang="tr-TR" dirty="0">
                <a:solidFill>
                  <a:srgbClr val="00B050"/>
                </a:solidFill>
              </a:rPr>
              <a:t> Language</a:t>
            </a:r>
            <a:r>
              <a:rPr lang="tr-TR" dirty="0"/>
              <a:t>)</a:t>
            </a:r>
            <a:br>
              <a:rPr lang="tr-TR" dirty="0"/>
            </a:br>
            <a:r>
              <a:rPr lang="tr-TR" dirty="0"/>
              <a:t>IAL (International </a:t>
            </a:r>
            <a:r>
              <a:rPr lang="tr-TR" dirty="0" err="1"/>
              <a:t>Algebraic</a:t>
            </a:r>
            <a:r>
              <a:rPr lang="tr-TR" dirty="0"/>
              <a:t> Language)</a:t>
            </a:r>
          </a:p>
          <a:p>
            <a:pPr lvl="1"/>
            <a:r>
              <a:rPr lang="tr-TR" dirty="0"/>
              <a:t>Kod blokları (</a:t>
            </a:r>
            <a:r>
              <a:rPr lang="tr-TR" dirty="0" err="1">
                <a:solidFill>
                  <a:srgbClr val="FF0000"/>
                </a:solidFill>
              </a:rPr>
              <a:t>code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block</a:t>
            </a:r>
            <a:r>
              <a:rPr lang="tr-TR" dirty="0"/>
              <a:t>), </a:t>
            </a:r>
          </a:p>
          <a:p>
            <a:pPr lvl="1"/>
            <a:r>
              <a:rPr lang="tr-TR" dirty="0"/>
              <a:t>İç içe fonksiyon (</a:t>
            </a:r>
            <a:r>
              <a:rPr lang="tr-TR" dirty="0" err="1">
                <a:solidFill>
                  <a:srgbClr val="FF0000"/>
                </a:solidFill>
              </a:rPr>
              <a:t>nested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function</a:t>
            </a:r>
            <a:r>
              <a:rPr lang="tr-TR" dirty="0"/>
              <a:t>), </a:t>
            </a:r>
          </a:p>
          <a:p>
            <a:pPr lvl="1"/>
            <a:r>
              <a:rPr lang="tr-TR" dirty="0"/>
              <a:t>Değişkenin tanındığı yerler (</a:t>
            </a:r>
            <a:r>
              <a:rPr lang="tr-TR" dirty="0" err="1">
                <a:solidFill>
                  <a:srgbClr val="FF0000"/>
                </a:solidFill>
              </a:rPr>
              <a:t>scope</a:t>
            </a:r>
            <a:r>
              <a:rPr lang="tr-TR" dirty="0"/>
              <a:t>),</a:t>
            </a:r>
          </a:p>
          <a:p>
            <a:pPr lvl="1"/>
            <a:r>
              <a:rPr lang="tr-TR" dirty="0"/>
              <a:t>Diziler (</a:t>
            </a:r>
            <a:r>
              <a:rPr lang="tr-TR" dirty="0" err="1">
                <a:solidFill>
                  <a:srgbClr val="FF0000"/>
                </a:solidFill>
              </a:rPr>
              <a:t>array</a:t>
            </a:r>
            <a:r>
              <a:rPr lang="tr-TR" dirty="0"/>
              <a:t>)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8" name="İçerik Yer Tutucusu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88" y="3107932"/>
            <a:ext cx="4754562" cy="2150261"/>
          </a:xfrm>
        </p:spPr>
      </p:pic>
    </p:spTree>
    <p:extLst>
      <p:ext uri="{BB962C8B-B14F-4D97-AF65-F5344CB8AC3E}">
        <p14:creationId xmlns:p14="http://schemas.microsoft.com/office/powerpoint/2010/main" val="310439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00B050"/>
                </a:solidFill>
              </a:rPr>
              <a:t>Yordamlı</a:t>
            </a:r>
            <a:r>
              <a:rPr lang="tr-TR" dirty="0">
                <a:solidFill>
                  <a:srgbClr val="00B050"/>
                </a:solidFill>
              </a:rPr>
              <a:t> (</a:t>
            </a:r>
            <a:r>
              <a:rPr lang="tr-TR" dirty="0" err="1">
                <a:solidFill>
                  <a:srgbClr val="00B050"/>
                </a:solidFill>
              </a:rPr>
              <a:t>procedural</a:t>
            </a:r>
            <a:r>
              <a:rPr lang="tr-TR" dirty="0">
                <a:solidFill>
                  <a:srgbClr val="00B050"/>
                </a:solidFill>
              </a:rPr>
              <a:t>) programlama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2400" b="1" dirty="0">
                <a:solidFill>
                  <a:srgbClr val="0070C0"/>
                </a:solidFill>
              </a:rPr>
              <a:t>1960-1970</a:t>
            </a:r>
            <a:r>
              <a:rPr lang="tr-TR" sz="2400" dirty="0"/>
              <a:t> Yılları arası</a:t>
            </a:r>
          </a:p>
          <a:p>
            <a:pPr marL="0" indent="0">
              <a:buNone/>
            </a:pPr>
            <a:r>
              <a:rPr lang="tr-TR" sz="2400" dirty="0"/>
              <a:t>GOTO talimatları hala kullanılıyor.</a:t>
            </a:r>
          </a:p>
          <a:p>
            <a:r>
              <a:rPr lang="tr-TR" sz="2400" dirty="0" err="1"/>
              <a:t>Subroutine</a:t>
            </a:r>
            <a:endParaRPr lang="tr-TR" sz="2400" dirty="0"/>
          </a:p>
          <a:p>
            <a:r>
              <a:rPr lang="tr-TR" sz="2400" dirty="0" err="1"/>
              <a:t>Coroutine</a:t>
            </a:r>
            <a:endParaRPr lang="tr-TR" sz="2400" dirty="0"/>
          </a:p>
          <a:p>
            <a:r>
              <a:rPr lang="tr-TR" sz="2400" dirty="0" err="1"/>
              <a:t>Function</a:t>
            </a:r>
            <a:endParaRPr lang="tr-TR" sz="2400" dirty="0"/>
          </a:p>
          <a:p>
            <a:pPr marL="0" indent="0">
              <a:buNone/>
            </a:pPr>
            <a:r>
              <a:rPr lang="tr-TR" sz="2400" dirty="0"/>
              <a:t>1968 Yılında </a:t>
            </a:r>
            <a:r>
              <a:rPr lang="tr-TR" sz="2400" i="1" dirty="0" err="1"/>
              <a:t>Edsger</a:t>
            </a:r>
            <a:r>
              <a:rPr lang="tr-TR" sz="2400" i="1" dirty="0"/>
              <a:t> W. </a:t>
            </a:r>
            <a:r>
              <a:rPr lang="tr-TR" sz="2400" i="1" dirty="0" err="1"/>
              <a:t>Dijkstra</a:t>
            </a:r>
            <a:r>
              <a:rPr lang="tr-TR" sz="2400" i="1" dirty="0"/>
              <a:t> </a:t>
            </a:r>
            <a:br>
              <a:rPr lang="tr-TR" sz="2400" i="1" dirty="0"/>
            </a:br>
            <a:r>
              <a:rPr lang="tr-TR" sz="2400" b="1" i="1" dirty="0">
                <a:solidFill>
                  <a:srgbClr val="00B050"/>
                </a:solidFill>
              </a:rPr>
              <a:t>GOTO ifadesini zararlı olarak ilan edilmiştir</a:t>
            </a:r>
            <a:r>
              <a:rPr lang="tr-TR" sz="2400" dirty="0"/>
              <a:t>. </a:t>
            </a:r>
          </a:p>
          <a:p>
            <a:pPr marL="0" indent="0">
              <a:buNone/>
            </a:pPr>
            <a:endParaRPr lang="tr-TR" sz="240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/>
              <a:t>ALGOL :  1958-1960</a:t>
            </a:r>
          </a:p>
          <a:p>
            <a:r>
              <a:rPr lang="tr-TR" dirty="0">
                <a:latin typeface="Consolas" panose="020B0609020204030204" pitchFamily="49" charset="0"/>
              </a:rPr>
              <a:t>PROCEDURE</a:t>
            </a:r>
          </a:p>
          <a:p>
            <a:r>
              <a:rPr lang="tr-TR" dirty="0">
                <a:latin typeface="Consolas" panose="020B0609020204030204" pitchFamily="49" charset="0"/>
              </a:rPr>
              <a:t>BEGİN, END</a:t>
            </a:r>
          </a:p>
          <a:p>
            <a:pPr marL="0" indent="0">
              <a:buNone/>
            </a:pPr>
            <a:r>
              <a:rPr lang="tr-TR" dirty="0"/>
              <a:t>FORTRAN II : 1958 </a:t>
            </a:r>
          </a:p>
          <a:p>
            <a:r>
              <a:rPr lang="en-US" dirty="0">
                <a:latin typeface="Consolas" panose="020B0609020204030204" pitchFamily="49" charset="0"/>
              </a:rPr>
              <a:t>SUBROUTINE</a:t>
            </a:r>
            <a:r>
              <a:rPr lang="en-US" dirty="0"/>
              <a:t>, </a:t>
            </a:r>
            <a:endParaRPr lang="tr-TR" dirty="0"/>
          </a:p>
          <a:p>
            <a:r>
              <a:rPr lang="en-US" dirty="0">
                <a:latin typeface="Consolas" panose="020B0609020204030204" pitchFamily="49" charset="0"/>
              </a:rPr>
              <a:t>FUNCTION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r>
              <a:rPr lang="en-US" dirty="0">
                <a:latin typeface="Consolas" panose="020B0609020204030204" pitchFamily="49" charset="0"/>
              </a:rPr>
              <a:t>CALL</a:t>
            </a:r>
            <a:r>
              <a:rPr lang="en-US" dirty="0"/>
              <a:t> </a:t>
            </a:r>
            <a:r>
              <a:rPr lang="tr-TR" dirty="0"/>
              <a:t>ve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</a:p>
          <a:p>
            <a:r>
              <a:rPr lang="en-US" dirty="0">
                <a:latin typeface="Consolas" panose="020B0609020204030204" pitchFamily="49" charset="0"/>
              </a:rPr>
              <a:t>COMMON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FORTRAN IV:1966</a:t>
            </a:r>
          </a:p>
          <a:p>
            <a:r>
              <a:rPr lang="en-US" dirty="0">
                <a:latin typeface="Consolas" panose="020B0609020204030204" pitchFamily="49" charset="0"/>
              </a:rPr>
              <a:t>INTEGER, REAL, DOUBLE PRECISION, COMPLEX, and LOGICAL </a:t>
            </a:r>
            <a:r>
              <a:rPr lang="tr-TR" dirty="0">
                <a:latin typeface="Consolas" panose="020B0609020204030204" pitchFamily="49" charset="0"/>
              </a:rPr>
              <a:t>veri tipleri</a:t>
            </a:r>
          </a:p>
          <a:p>
            <a:r>
              <a:rPr lang="en-US" dirty="0">
                <a:latin typeface="Consolas" panose="020B0609020204030204" pitchFamily="49" charset="0"/>
              </a:rPr>
              <a:t>Logical IF and arithmetic (three-way) IF statements</a:t>
            </a:r>
          </a:p>
          <a:p>
            <a:r>
              <a:rPr lang="en-US" dirty="0">
                <a:latin typeface="Consolas" panose="020B0609020204030204" pitchFamily="49" charset="0"/>
              </a:rPr>
              <a:t>DO loop</a:t>
            </a:r>
            <a:endParaRPr lang="tr-TR" dirty="0">
              <a:latin typeface="Consolas" panose="020B0609020204030204" pitchFamily="49" charset="0"/>
            </a:endParaRPr>
          </a:p>
          <a:p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 rot="19152993">
            <a:off x="3082979" y="2460267"/>
            <a:ext cx="6022995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okunaklılık nispeten iyi </a:t>
            </a:r>
            <a:b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fakat </a:t>
            </a:r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GOTO talimatları </a:t>
            </a:r>
            <a:b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hala kullanılmaya</a:t>
            </a:r>
            <a: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b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devam ekmektedir.</a:t>
            </a:r>
          </a:p>
        </p:txBody>
      </p:sp>
    </p:spTree>
    <p:extLst>
      <p:ext uri="{BB962C8B-B14F-4D97-AF65-F5344CB8AC3E}">
        <p14:creationId xmlns:p14="http://schemas.microsoft.com/office/powerpoint/2010/main" val="337580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TARİHÇE 1970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rgbClr val="0070C0"/>
                </a:solidFill>
              </a:rPr>
              <a:t>1970- </a:t>
            </a:r>
            <a:r>
              <a:rPr lang="tr-TR" altLang="tr-TR" b="1" dirty="0">
                <a:solidFill>
                  <a:srgbClr val="00B050"/>
                </a:solidFill>
              </a:rPr>
              <a:t>Merkezi İşlem Birimi </a:t>
            </a:r>
            <a:r>
              <a:rPr lang="tr-TR" altLang="tr-TR" dirty="0">
                <a:solidFill>
                  <a:srgbClr val="00B050"/>
                </a:solidFill>
              </a:rPr>
              <a:t>yani</a:t>
            </a:r>
            <a:r>
              <a:rPr lang="tr-TR" altLang="tr-TR" b="1" dirty="0">
                <a:solidFill>
                  <a:srgbClr val="00B050"/>
                </a:solidFill>
              </a:rPr>
              <a:t> CPU, </a:t>
            </a:r>
            <a:r>
              <a:rPr lang="tr-TR" altLang="tr-TR" dirty="0">
                <a:solidFill>
                  <a:srgbClr val="00B050"/>
                </a:solidFill>
              </a:rPr>
              <a:t>tek bir tümleşik devrede</a:t>
            </a:r>
            <a:r>
              <a:rPr lang="tr-TR" altLang="tr-TR" dirty="0"/>
              <a:t> üretilmeye başlanması ile </a:t>
            </a:r>
            <a:r>
              <a:rPr lang="tr-TR" altLang="tr-TR" u="sng" dirty="0">
                <a:solidFill>
                  <a:srgbClr val="FF0000"/>
                </a:solidFill>
              </a:rPr>
              <a:t>üçüncü kuşak bilgisayarları</a:t>
            </a:r>
            <a:r>
              <a:rPr lang="tr-TR" altLang="tr-TR" dirty="0"/>
              <a:t> üretilmeye başlanmıştır.</a:t>
            </a:r>
          </a:p>
          <a:p>
            <a:r>
              <a:rPr lang="tr-TR" altLang="tr-TR" dirty="0"/>
              <a:t>Tümleşik devreler bilgisayarlarda; daha etkin giriş/çıkış, disk, bellek gibi donanım ürünlerine rastgele bir erişim olanağı verebilmenin yanı sıra, birden fazla yazılım çalıştırma imkanı da sunabilmektedirler.</a:t>
            </a:r>
            <a:endParaRPr lang="tr-TR" dirty="0"/>
          </a:p>
          <a:p>
            <a:endParaRPr lang="tr-TR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02D1000F-218E-49F5-8A9E-563A9DEE4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672" y="2303799"/>
            <a:ext cx="3840480" cy="213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TMEGA128-16AC">
            <a:extLst>
              <a:ext uri="{FF2B5EF4-FFF2-40B4-BE49-F238E27FC236}">
                <a16:creationId xmlns:a16="http://schemas.microsoft.com/office/drawing/2014/main" id="{251580F6-7165-4E9E-A06F-03A024860A5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704" y="3846112"/>
            <a:ext cx="2263448" cy="213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830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Cebir ve Değişken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tr-TR" sz="2800" dirty="0"/>
                  <a:t>x </a:t>
                </a:r>
                <a:r>
                  <a:rPr lang="el-GR" sz="28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ϵ</a:t>
                </a:r>
                <a:r>
                  <a:rPr lang="tr-TR" sz="2800" dirty="0"/>
                  <a:t> </a:t>
                </a:r>
                <a14:m>
                  <m:oMath xmlns:m="http://schemas.openxmlformats.org/officeDocument/2006/math">
                    <m:r>
                      <a:rPr lang="tr-TR" sz="2800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tr-TR" sz="2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 sz="2800">
                        <a:latin typeface="Cambria Math" panose="02040503050406030204" pitchFamily="18" charset="0"/>
                      </a:rPr>
                      <m:t>olmak</m:t>
                    </m:r>
                    <m:r>
                      <a:rPr lang="tr-TR" sz="2800">
                        <a:latin typeface="Cambria Math" panose="02040503050406030204" pitchFamily="18" charset="0"/>
                      </a:rPr>
                      <m:t> ü</m:t>
                    </m:r>
                    <m:r>
                      <m:rPr>
                        <m:sty m:val="p"/>
                      </m:rPr>
                      <a:rPr lang="tr-TR" sz="2800">
                        <a:latin typeface="Cambria Math" panose="02040503050406030204" pitchFamily="18" charset="0"/>
                      </a:rPr>
                      <m:t>zere</m:t>
                    </m:r>
                  </m:oMath>
                </a14:m>
                <a:r>
                  <a:rPr lang="tr-TR" sz="16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endParaRPr lang="tr-TR" sz="2800" b="0" dirty="0"/>
              </a:p>
              <a:p>
                <a:r>
                  <a:rPr lang="tr-TR" sz="2400" dirty="0"/>
                  <a:t>Bağımsız değişken, x</a:t>
                </a:r>
              </a:p>
              <a:p>
                <a:r>
                  <a:rPr lang="tr-TR" sz="2400" dirty="0"/>
                  <a:t>Bağımlı değişken y</a:t>
                </a:r>
              </a:p>
              <a:p>
                <a:r>
                  <a:rPr lang="tr-TR" sz="2400" dirty="0"/>
                  <a:t>x: tamsayı yada</a:t>
                </a:r>
                <a:br>
                  <a:rPr lang="tr-TR" sz="2400" dirty="0"/>
                </a:br>
                <a:r>
                  <a:rPr lang="tr-TR" sz="2400" dirty="0"/>
                  <a:t>y: gerçek sayı</a:t>
                </a:r>
              </a:p>
              <a:p>
                <a:endParaRPr lang="tr-TR" sz="2400" dirty="0"/>
              </a:p>
              <a:p>
                <a:pPr marL="0" indent="0" algn="ctr">
                  <a:buNone/>
                </a:pPr>
                <a:r>
                  <a:rPr lang="tr-TR" sz="2400" i="1" dirty="0">
                    <a:latin typeface="Cambria Math" panose="02040503050406030204" pitchFamily="18" charset="0"/>
                  </a:rPr>
                  <a:t>c</a:t>
                </a:r>
                <a:r>
                  <a:rPr lang="tr-TR" sz="2400" b="0" i="1" dirty="0">
                    <a:latin typeface="Cambria Math" panose="02040503050406030204" pitchFamily="18" charset="0"/>
                  </a:rPr>
                  <a:t> dik üçgenin hipotenüsü, a ve b dik kenar uzunlukları olmak üzere;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692" t="-766" r="-1538" b="-91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1600" dirty="0"/>
              <a:t>Değişkenler, </a:t>
            </a:r>
            <a:r>
              <a:rPr lang="tr-TR" sz="1600" u="sng" dirty="0"/>
              <a:t>matematikten bildiğimiz değişkenlerdir</a:t>
            </a:r>
            <a:r>
              <a:rPr lang="tr-TR" sz="1600" dirty="0"/>
              <a:t>.</a:t>
            </a:r>
          </a:p>
          <a:p>
            <a:pPr marL="0" indent="0">
              <a:buNone/>
            </a:pPr>
            <a:r>
              <a:rPr lang="tr-TR" sz="1600" dirty="0">
                <a:solidFill>
                  <a:srgbClr val="0070C0"/>
                </a:solidFill>
              </a:rPr>
              <a:t>Cebir</a:t>
            </a:r>
            <a:r>
              <a:rPr lang="tr-TR" sz="1600" dirty="0"/>
              <a:t> (</a:t>
            </a:r>
            <a:r>
              <a:rPr lang="tr-TR" sz="1600" dirty="0" err="1">
                <a:solidFill>
                  <a:srgbClr val="C00000"/>
                </a:solidFill>
              </a:rPr>
              <a:t>algebra</a:t>
            </a:r>
            <a:r>
              <a:rPr lang="tr-TR" sz="1600" dirty="0"/>
              <a:t>) işlemlerinde doğrudan problemde verilen rakamlar değil, onları temsil eden değişkenleri kullanırız. </a:t>
            </a:r>
          </a:p>
          <a:p>
            <a:pPr marL="0" indent="0">
              <a:buNone/>
            </a:pPr>
            <a:r>
              <a:rPr lang="tr-TR" sz="1600" b="1" dirty="0">
                <a:solidFill>
                  <a:srgbClr val="0070C0"/>
                </a:solidFill>
              </a:rPr>
              <a:t>ALGOL</a:t>
            </a:r>
            <a:r>
              <a:rPr lang="tr-TR" sz="1600" dirty="0"/>
              <a:t> (</a:t>
            </a:r>
            <a:r>
              <a:rPr lang="tr-TR" sz="1600" dirty="0" err="1">
                <a:solidFill>
                  <a:srgbClr val="C00000"/>
                </a:solidFill>
              </a:rPr>
              <a:t>Algoritmic</a:t>
            </a:r>
            <a:r>
              <a:rPr lang="tr-TR" sz="1600" dirty="0">
                <a:solidFill>
                  <a:srgbClr val="C00000"/>
                </a:solidFill>
              </a:rPr>
              <a:t> Language</a:t>
            </a:r>
            <a:r>
              <a:rPr lang="tr-TR" sz="1600" dirty="0"/>
              <a:t>) Dili bunun üzerine kurgulanmış bir dildir. </a:t>
            </a:r>
          </a:p>
          <a:p>
            <a:pPr marL="0" indent="0">
              <a:buNone/>
            </a:pPr>
            <a:r>
              <a:rPr lang="tr-TR" sz="1600" dirty="0"/>
              <a:t>Yanda tamsayı ve gerçek sayı diye belirtilen kümeler, yazılımlarda </a:t>
            </a:r>
            <a:r>
              <a:rPr lang="tr-TR" sz="1600" dirty="0">
                <a:solidFill>
                  <a:srgbClr val="0070C0"/>
                </a:solidFill>
              </a:rPr>
              <a:t>değişkenin</a:t>
            </a:r>
            <a:r>
              <a:rPr lang="tr-TR" sz="1600" dirty="0"/>
              <a:t> </a:t>
            </a:r>
            <a:r>
              <a:rPr lang="tr-TR" sz="1600" dirty="0">
                <a:solidFill>
                  <a:srgbClr val="0070C0"/>
                </a:solidFill>
              </a:rPr>
              <a:t>tipine </a:t>
            </a:r>
            <a:r>
              <a:rPr lang="tr-TR" sz="1600" dirty="0"/>
              <a:t>(</a:t>
            </a:r>
            <a:r>
              <a:rPr lang="tr-TR" sz="1600" dirty="0" err="1">
                <a:solidFill>
                  <a:srgbClr val="C00000"/>
                </a:solidFill>
              </a:rPr>
              <a:t>variable</a:t>
            </a:r>
            <a:r>
              <a:rPr lang="tr-TR" sz="1600" dirty="0">
                <a:solidFill>
                  <a:srgbClr val="C00000"/>
                </a:solidFill>
              </a:rPr>
              <a:t> </a:t>
            </a:r>
            <a:r>
              <a:rPr lang="tr-TR" sz="1600" dirty="0" err="1">
                <a:solidFill>
                  <a:srgbClr val="C00000"/>
                </a:solidFill>
              </a:rPr>
              <a:t>type</a:t>
            </a:r>
            <a:r>
              <a:rPr lang="tr-TR" sz="1600" dirty="0"/>
              <a:t>) karşılık gelir.</a:t>
            </a:r>
          </a:p>
          <a:p>
            <a:pPr marL="0" indent="0">
              <a:buNone/>
            </a:pPr>
            <a:r>
              <a:rPr lang="tr-TR" sz="1600" dirty="0"/>
              <a:t>Yandaki formülde bulunan 2, 3 ve 10 hiçbir zaman değişmeyen sabitlerdir (</a:t>
            </a:r>
            <a:r>
              <a:rPr lang="tr-TR" sz="1600" dirty="0" err="1">
                <a:solidFill>
                  <a:srgbClr val="C00000"/>
                </a:solidFill>
              </a:rPr>
              <a:t>constants</a:t>
            </a:r>
            <a:r>
              <a:rPr lang="tr-TR" sz="16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7423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tr-TR" dirty="0"/>
            </a:br>
            <a:r>
              <a:rPr lang="tr-TR" dirty="0"/>
              <a:t>1970-</a:t>
            </a:r>
            <a:r>
              <a:rPr lang="tr-TR" dirty="0">
                <a:solidFill>
                  <a:srgbClr val="7030A0"/>
                </a:solidFill>
              </a:rPr>
              <a:t>Pascal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tr-TR" sz="1800" b="1" dirty="0">
                <a:solidFill>
                  <a:srgbClr val="7030A0"/>
                </a:solidFill>
              </a:rPr>
              <a:t>Pascal</a:t>
            </a:r>
            <a:r>
              <a:rPr lang="tr-TR" sz="1800" dirty="0"/>
              <a:t> programlama dili, </a:t>
            </a:r>
            <a:br>
              <a:rPr lang="tr-TR" sz="1800" dirty="0"/>
            </a:br>
            <a:r>
              <a:rPr lang="tr-TR" sz="1800" i="1" dirty="0" err="1"/>
              <a:t>Niklaus</a:t>
            </a:r>
            <a:r>
              <a:rPr lang="tr-TR" sz="1800" i="1" dirty="0"/>
              <a:t> </a:t>
            </a:r>
            <a:r>
              <a:rPr lang="tr-TR" sz="1800" i="1" dirty="0" err="1"/>
              <a:t>Wirth</a:t>
            </a:r>
            <a:r>
              <a:rPr lang="tr-TR" sz="1800" dirty="0"/>
              <a:t>.</a:t>
            </a:r>
          </a:p>
          <a:p>
            <a:r>
              <a:rPr lang="tr-TR" sz="1800" b="1" dirty="0">
                <a:solidFill>
                  <a:srgbClr val="00B050"/>
                </a:solidFill>
              </a:rPr>
              <a:t>İlk Yapısal Programlama </a:t>
            </a:r>
            <a:r>
              <a:rPr lang="tr-TR" sz="1800" dirty="0">
                <a:solidFill>
                  <a:srgbClr val="0070C0"/>
                </a:solidFill>
              </a:rPr>
              <a:t>dilidir </a:t>
            </a:r>
            <a:r>
              <a:rPr lang="tr-TR" sz="1800" dirty="0"/>
              <a:t>(</a:t>
            </a:r>
            <a:r>
              <a:rPr lang="tr-TR" sz="1800" dirty="0" err="1">
                <a:solidFill>
                  <a:srgbClr val="C00000"/>
                </a:solidFill>
              </a:rPr>
              <a:t>structural</a:t>
            </a:r>
            <a:r>
              <a:rPr lang="tr-TR" sz="1800" dirty="0">
                <a:solidFill>
                  <a:srgbClr val="C00000"/>
                </a:solidFill>
              </a:rPr>
              <a:t> </a:t>
            </a:r>
            <a:r>
              <a:rPr lang="tr-TR" sz="1800" dirty="0" err="1">
                <a:solidFill>
                  <a:srgbClr val="C00000"/>
                </a:solidFill>
              </a:rPr>
              <a:t>programming</a:t>
            </a:r>
            <a:r>
              <a:rPr lang="tr-TR" sz="1800" dirty="0"/>
              <a:t>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0070C0"/>
                </a:solidFill>
              </a:rPr>
              <a:t>Veri yapıları </a:t>
            </a:r>
            <a:br>
              <a:rPr lang="tr-TR" sz="1800" dirty="0"/>
            </a:br>
            <a:r>
              <a:rPr lang="tr-TR" sz="1800" dirty="0"/>
              <a:t>(</a:t>
            </a:r>
            <a:r>
              <a:rPr lang="tr-TR" sz="1800" dirty="0">
                <a:solidFill>
                  <a:srgbClr val="C00000"/>
                </a:solidFill>
              </a:rPr>
              <a:t>data </a:t>
            </a:r>
            <a:r>
              <a:rPr lang="tr-TR" sz="1800" dirty="0" err="1">
                <a:solidFill>
                  <a:srgbClr val="C00000"/>
                </a:solidFill>
              </a:rPr>
              <a:t>structures</a:t>
            </a:r>
            <a:r>
              <a:rPr lang="tr-TR" sz="1800" dirty="0"/>
              <a:t>), </a:t>
            </a:r>
            <a:br>
              <a:rPr lang="tr-TR" sz="1800" dirty="0"/>
            </a:br>
            <a:r>
              <a:rPr lang="tr-TR" sz="1800" b="1" dirty="0">
                <a:solidFill>
                  <a:srgbClr val="FF0000"/>
                </a:solidFill>
              </a:rPr>
              <a:t>(</a:t>
            </a:r>
            <a:r>
              <a:rPr lang="tr-TR" sz="1800" b="1" dirty="0" err="1">
                <a:solidFill>
                  <a:srgbClr val="FF0000"/>
                </a:solidFill>
              </a:rPr>
              <a:t>list</a:t>
            </a:r>
            <a:r>
              <a:rPr lang="tr-TR" sz="1800" b="1" dirty="0">
                <a:solidFill>
                  <a:srgbClr val="FF0000"/>
                </a:solidFill>
              </a:rPr>
              <a:t>, </a:t>
            </a:r>
            <a:r>
              <a:rPr lang="tr-TR" sz="1800" b="1" dirty="0" err="1">
                <a:solidFill>
                  <a:srgbClr val="FF0000"/>
                </a:solidFill>
              </a:rPr>
              <a:t>tree</a:t>
            </a:r>
            <a:r>
              <a:rPr lang="tr-TR" sz="1800" b="1" dirty="0">
                <a:solidFill>
                  <a:srgbClr val="FF0000"/>
                </a:solidFill>
              </a:rPr>
              <a:t>,  </a:t>
            </a:r>
            <a:r>
              <a:rPr lang="tr-TR" sz="1800" b="1" dirty="0" err="1">
                <a:solidFill>
                  <a:srgbClr val="FF0000"/>
                </a:solidFill>
              </a:rPr>
              <a:t>graphs</a:t>
            </a:r>
            <a:r>
              <a:rPr lang="tr-TR" sz="1800" b="1" dirty="0">
                <a:solidFill>
                  <a:srgbClr val="FF0000"/>
                </a:solidFill>
              </a:rPr>
              <a:t>,…) </a:t>
            </a:r>
            <a:endParaRPr lang="tr-T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0070C0"/>
                </a:solidFill>
              </a:rPr>
              <a:t>Kontrol Yapıları </a:t>
            </a:r>
            <a:br>
              <a:rPr lang="tr-TR" sz="1800" dirty="0"/>
            </a:br>
            <a:r>
              <a:rPr lang="tr-TR" sz="1800" dirty="0"/>
              <a:t>(</a:t>
            </a:r>
            <a:r>
              <a:rPr lang="tr-TR" sz="1800" dirty="0" err="1">
                <a:solidFill>
                  <a:srgbClr val="C00000"/>
                </a:solidFill>
              </a:rPr>
              <a:t>control</a:t>
            </a:r>
            <a:r>
              <a:rPr lang="tr-TR" sz="1800" dirty="0">
                <a:solidFill>
                  <a:srgbClr val="C00000"/>
                </a:solidFill>
              </a:rPr>
              <a:t> </a:t>
            </a:r>
            <a:r>
              <a:rPr lang="tr-TR" sz="1800" dirty="0" err="1">
                <a:solidFill>
                  <a:srgbClr val="C00000"/>
                </a:solidFill>
              </a:rPr>
              <a:t>structures</a:t>
            </a:r>
            <a:r>
              <a:rPr lang="tr-TR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0070C0"/>
                </a:solidFill>
              </a:rPr>
              <a:t>Kendi kendini çağıran özyinelemeli </a:t>
            </a:r>
            <a:r>
              <a:rPr lang="tr-TR" sz="1800" dirty="0"/>
              <a:t>(</a:t>
            </a:r>
            <a:r>
              <a:rPr lang="tr-TR" sz="1800" dirty="0" err="1">
                <a:solidFill>
                  <a:srgbClr val="C00000"/>
                </a:solidFill>
              </a:rPr>
              <a:t>recursive</a:t>
            </a:r>
            <a:r>
              <a:rPr lang="tr-TR" sz="1800" dirty="0"/>
              <a:t>) </a:t>
            </a:r>
            <a:r>
              <a:rPr lang="tr-TR" sz="1800" dirty="0">
                <a:solidFill>
                  <a:srgbClr val="0070C0"/>
                </a:solidFill>
              </a:rPr>
              <a:t>fonksiyonlar</a:t>
            </a:r>
            <a:r>
              <a:rPr lang="tr-TR" sz="1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0070C0"/>
                </a:solidFill>
              </a:rPr>
              <a:t>Gösterici</a:t>
            </a:r>
            <a:r>
              <a:rPr lang="tr-TR" sz="1800" dirty="0"/>
              <a:t> (</a:t>
            </a:r>
            <a:r>
              <a:rPr lang="tr-TR" sz="1800" dirty="0" err="1">
                <a:solidFill>
                  <a:srgbClr val="C00000"/>
                </a:solidFill>
              </a:rPr>
              <a:t>pointer</a:t>
            </a:r>
            <a:r>
              <a:rPr lang="tr-TR" sz="1800" dirty="0"/>
              <a:t>) tipler.</a:t>
            </a:r>
          </a:p>
        </p:txBody>
      </p:sp>
      <p:pic>
        <p:nvPicPr>
          <p:cNvPr id="9" name="İçerik Yer Tutucusu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96" y="610048"/>
            <a:ext cx="5791200" cy="3086100"/>
          </a:xfr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270" y="3970909"/>
            <a:ext cx="2209800" cy="2209800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899" y="3970909"/>
            <a:ext cx="17811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1972-</a:t>
            </a:r>
            <a:r>
              <a:rPr lang="tr-TR" dirty="0">
                <a:solidFill>
                  <a:srgbClr val="7030A0"/>
                </a:solidFill>
              </a:rPr>
              <a:t>C</a:t>
            </a:r>
          </a:p>
        </p:txBody>
      </p:sp>
      <p:sp>
        <p:nvSpPr>
          <p:cNvPr id="8" name="Metin Yer Tutucusu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800" dirty="0">
                <a:solidFill>
                  <a:srgbClr val="0070C0"/>
                </a:solidFill>
              </a:rPr>
              <a:t>1972</a:t>
            </a:r>
            <a:r>
              <a:rPr lang="tr-TR" sz="1800" dirty="0"/>
              <a:t> ve </a:t>
            </a:r>
            <a:r>
              <a:rPr lang="tr-TR" sz="1800" dirty="0">
                <a:solidFill>
                  <a:srgbClr val="0070C0"/>
                </a:solidFill>
              </a:rPr>
              <a:t>1973</a:t>
            </a:r>
            <a:r>
              <a:rPr lang="tr-TR" sz="1800" dirty="0"/>
              <a:t> yıllarında </a:t>
            </a:r>
            <a:br>
              <a:rPr lang="tr-TR" sz="1800" dirty="0"/>
            </a:br>
            <a:r>
              <a:rPr lang="en-US" sz="1800" i="1" dirty="0"/>
              <a:t>Dennis Ritchie </a:t>
            </a:r>
            <a:r>
              <a:rPr lang="tr-TR" sz="1800" dirty="0"/>
              <a:t>tarafından </a:t>
            </a:r>
            <a:r>
              <a:rPr lang="en-US" sz="1800" dirty="0"/>
              <a:t>Bell</a:t>
            </a:r>
            <a:r>
              <a:rPr lang="tr-TR" sz="1800" dirty="0"/>
              <a:t> </a:t>
            </a:r>
            <a:br>
              <a:rPr lang="tr-TR" sz="1800" dirty="0"/>
            </a:br>
            <a:r>
              <a:rPr lang="tr-TR" sz="1800" dirty="0"/>
              <a:t>UNIX işletim sistemi çekirdeği için yazılmıştır.</a:t>
            </a:r>
          </a:p>
          <a:p>
            <a:r>
              <a:rPr lang="tr-TR" sz="1800" dirty="0"/>
              <a:t>Genel amaçlı olup tamamen </a:t>
            </a:r>
            <a:r>
              <a:rPr lang="tr-TR" sz="1800" dirty="0">
                <a:solidFill>
                  <a:srgbClr val="0070C0"/>
                </a:solidFill>
              </a:rPr>
              <a:t>yapısal</a:t>
            </a:r>
            <a:r>
              <a:rPr lang="tr-TR" sz="1800" dirty="0"/>
              <a:t> (</a:t>
            </a:r>
            <a:r>
              <a:rPr lang="tr-TR" sz="1800" dirty="0" err="1">
                <a:solidFill>
                  <a:srgbClr val="C00000"/>
                </a:solidFill>
              </a:rPr>
              <a:t>structural</a:t>
            </a:r>
            <a:r>
              <a:rPr lang="tr-TR" sz="1800" dirty="0"/>
              <a:t>) bir dildir.</a:t>
            </a:r>
          </a:p>
          <a:p>
            <a:r>
              <a:rPr lang="tr-TR" sz="1800" dirty="0"/>
              <a:t>Değişkenler için belirlenen veri tipi asla değişmez (</a:t>
            </a:r>
            <a:r>
              <a:rPr lang="tr-TR" sz="1800" dirty="0" err="1">
                <a:solidFill>
                  <a:srgbClr val="FF0000"/>
                </a:solidFill>
              </a:rPr>
              <a:t>static</a:t>
            </a:r>
            <a:r>
              <a:rPr lang="tr-TR" sz="1800" dirty="0">
                <a:solidFill>
                  <a:srgbClr val="FF0000"/>
                </a:solidFill>
              </a:rPr>
              <a:t> </a:t>
            </a:r>
            <a:r>
              <a:rPr lang="tr-TR" sz="1800" dirty="0" err="1">
                <a:solidFill>
                  <a:srgbClr val="FF0000"/>
                </a:solidFill>
              </a:rPr>
              <a:t>type</a:t>
            </a:r>
            <a:r>
              <a:rPr lang="tr-TR" sz="1800" dirty="0">
                <a:solidFill>
                  <a:srgbClr val="FF0000"/>
                </a:solidFill>
              </a:rPr>
              <a:t> </a:t>
            </a:r>
            <a:r>
              <a:rPr lang="tr-TR" sz="1800" dirty="0" err="1">
                <a:solidFill>
                  <a:srgbClr val="FF0000"/>
                </a:solidFill>
              </a:rPr>
              <a:t>system</a:t>
            </a:r>
            <a:r>
              <a:rPr lang="tr-TR" sz="1800" dirty="0"/>
              <a:t>).</a:t>
            </a:r>
          </a:p>
          <a:p>
            <a:r>
              <a:rPr lang="tr-TR" sz="1800" dirty="0"/>
              <a:t>Assembly dili desteği</a:t>
            </a:r>
            <a:br>
              <a:rPr lang="tr-TR" sz="1800" dirty="0"/>
            </a:br>
            <a:endParaRPr lang="tr-TR" sz="1800" dirty="0"/>
          </a:p>
          <a:p>
            <a:r>
              <a:rPr lang="tr-TR" sz="1800" dirty="0"/>
              <a:t>1983 yılında ANSI, </a:t>
            </a:r>
            <a:br>
              <a:rPr lang="tr-TR" sz="1800" dirty="0"/>
            </a:br>
            <a:r>
              <a:rPr lang="tr-TR" sz="1800" dirty="0"/>
              <a:t>1989 yılında ise ISO standardı</a:t>
            </a:r>
          </a:p>
        </p:txBody>
      </p:sp>
      <p:pic>
        <p:nvPicPr>
          <p:cNvPr id="11" name="İçerik Yer Tutucusu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709" y="352425"/>
            <a:ext cx="3598381" cy="5827713"/>
          </a:xfrm>
        </p:spPr>
      </p:pic>
    </p:spTree>
    <p:extLst>
      <p:ext uri="{BB962C8B-B14F-4D97-AF65-F5344CB8AC3E}">
        <p14:creationId xmlns:p14="http://schemas.microsoft.com/office/powerpoint/2010/main" val="24239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yapısal (</a:t>
            </a:r>
            <a:r>
              <a:rPr lang="tr-TR" dirty="0" err="1">
                <a:solidFill>
                  <a:srgbClr val="00B050"/>
                </a:solidFill>
              </a:rPr>
              <a:t>structural</a:t>
            </a:r>
            <a:r>
              <a:rPr lang="tr-TR" dirty="0">
                <a:solidFill>
                  <a:srgbClr val="00B050"/>
                </a:solidFill>
              </a:rPr>
              <a:t>) programlama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tr-TR" b="1" dirty="0"/>
              <a:t>Yapısal programlama, </a:t>
            </a:r>
            <a:r>
              <a:rPr lang="tr-TR" b="1" dirty="0">
                <a:highlight>
                  <a:srgbClr val="FFFF00"/>
                </a:highlight>
              </a:rPr>
              <a:t>ana fonksiyondan başlayarak tanımlanan fonksiyonların birbirlerini çağırmasıyla yapılır</a:t>
            </a:r>
            <a:r>
              <a:rPr lang="tr-TR" b="1" dirty="0"/>
              <a:t>.</a:t>
            </a:r>
            <a:br>
              <a:rPr lang="tr-TR" b="1" dirty="0"/>
            </a:br>
            <a:endParaRPr lang="tr-TR" b="1" dirty="0"/>
          </a:p>
          <a:p>
            <a:pPr marL="0" indent="0">
              <a:buNone/>
            </a:pPr>
            <a:r>
              <a:rPr lang="tr-TR" dirty="0"/>
              <a:t>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İlk olarak </a:t>
            </a:r>
            <a:r>
              <a:rPr lang="tr-TR" dirty="0">
                <a:solidFill>
                  <a:srgbClr val="0070C0"/>
                </a:solidFill>
              </a:rPr>
              <a:t>Ana fonksiyon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main function</a:t>
            </a:r>
            <a:r>
              <a:rPr lang="tr-TR" dirty="0"/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bir fonksiyonda önce </a:t>
            </a:r>
            <a:r>
              <a:rPr lang="tr-TR" dirty="0">
                <a:solidFill>
                  <a:srgbClr val="0070C0"/>
                </a:solidFill>
              </a:rPr>
              <a:t>veri yapıları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data structure</a:t>
            </a:r>
            <a:r>
              <a:rPr lang="tr-TR" dirty="0"/>
              <a:t>)</a:t>
            </a:r>
            <a:r>
              <a:rPr lang="tr-TR" dirty="0">
                <a:solidFill>
                  <a:srgbClr val="0070C0"/>
                </a:solidFill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bir fonksiyonda bu veri yapılarını işleyen kontrol yapıları kodlanır.</a:t>
            </a:r>
            <a:br>
              <a:rPr lang="tr-TR" dirty="0"/>
            </a:br>
            <a:endParaRPr lang="tr-TR" dirty="0"/>
          </a:p>
          <a:p>
            <a:pPr marL="0" indent="0" algn="ctr">
              <a:buNone/>
            </a:pPr>
            <a:r>
              <a:rPr lang="tr-TR" b="1" dirty="0"/>
              <a:t>Yapısal programlamada veri ile bunu işleyen yapılar birbirinden ayrıdır.</a:t>
            </a:r>
          </a:p>
          <a:p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Veri yapıları </a:t>
            </a:r>
            <a:r>
              <a:rPr lang="tr-TR" b="1" dirty="0"/>
              <a:t>(</a:t>
            </a:r>
            <a:r>
              <a:rPr lang="tr-TR" b="1" dirty="0">
                <a:solidFill>
                  <a:srgbClr val="C00000"/>
                </a:solidFill>
              </a:rPr>
              <a:t>data </a:t>
            </a:r>
            <a:r>
              <a:rPr lang="tr-TR" b="1" dirty="0" err="1">
                <a:solidFill>
                  <a:srgbClr val="C00000"/>
                </a:solidFill>
              </a:rPr>
              <a:t>structures</a:t>
            </a:r>
            <a:r>
              <a:rPr lang="tr-TR" b="1" dirty="0"/>
              <a:t>) yada yeni ismiyle </a:t>
            </a:r>
            <a:r>
              <a:rPr lang="tr-TR" b="1" dirty="0">
                <a:solidFill>
                  <a:srgbClr val="0070C0"/>
                </a:solidFill>
              </a:rPr>
              <a:t>koleksiyonlar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collections</a:t>
            </a:r>
            <a:r>
              <a:rPr lang="tr-TR" b="1" dirty="0"/>
              <a:t>);</a:t>
            </a:r>
          </a:p>
          <a:p>
            <a:r>
              <a:rPr lang="tr-TR" dirty="0">
                <a:solidFill>
                  <a:srgbClr val="0070C0"/>
                </a:solidFill>
              </a:rPr>
              <a:t>Değişken</a:t>
            </a:r>
            <a:r>
              <a:rPr lang="tr-TR" dirty="0"/>
              <a:t> (</a:t>
            </a:r>
            <a:r>
              <a:rPr lang="tr-TR" dirty="0" err="1"/>
              <a:t>variable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Dizi</a:t>
            </a:r>
            <a:r>
              <a:rPr lang="tr-TR" dirty="0"/>
              <a:t> (</a:t>
            </a:r>
            <a:r>
              <a:rPr lang="tr-TR" dirty="0" err="1"/>
              <a:t>array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Liste</a:t>
            </a:r>
            <a:r>
              <a:rPr lang="tr-TR" dirty="0"/>
              <a:t> (</a:t>
            </a:r>
            <a:r>
              <a:rPr lang="tr-TR" dirty="0" err="1"/>
              <a:t>list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Yığın</a:t>
            </a:r>
            <a:r>
              <a:rPr lang="tr-TR" dirty="0"/>
              <a:t> (</a:t>
            </a:r>
            <a:r>
              <a:rPr lang="tr-TR" dirty="0" err="1"/>
              <a:t>stack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Kuyruk</a:t>
            </a:r>
            <a:r>
              <a:rPr lang="tr-TR" dirty="0"/>
              <a:t> (</a:t>
            </a:r>
            <a:r>
              <a:rPr lang="tr-TR" dirty="0" err="1"/>
              <a:t>queue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Ağaç</a:t>
            </a:r>
            <a:r>
              <a:rPr lang="tr-TR" dirty="0"/>
              <a:t> (</a:t>
            </a:r>
            <a:r>
              <a:rPr lang="tr-TR" dirty="0" err="1"/>
              <a:t>tree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Sözlük</a:t>
            </a:r>
            <a:r>
              <a:rPr lang="tr-TR" dirty="0"/>
              <a:t> (</a:t>
            </a:r>
            <a:r>
              <a:rPr lang="tr-TR" dirty="0" err="1"/>
              <a:t>dictionary</a:t>
            </a:r>
            <a:r>
              <a:rPr lang="tr-TR" dirty="0"/>
              <a:t>).</a:t>
            </a:r>
          </a:p>
          <a:p>
            <a:r>
              <a:rPr lang="tr-TR" dirty="0"/>
              <a:t>Günümüzde </a:t>
            </a:r>
            <a:r>
              <a:rPr lang="tr-TR" dirty="0">
                <a:solidFill>
                  <a:srgbClr val="0070C0"/>
                </a:solidFill>
              </a:rPr>
              <a:t>XML Belgesi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XML </a:t>
            </a:r>
            <a:r>
              <a:rPr lang="tr-TR" dirty="0" err="1">
                <a:solidFill>
                  <a:srgbClr val="C00000"/>
                </a:solidFill>
              </a:rPr>
              <a:t>document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Nesne Grafiği</a:t>
            </a:r>
            <a:r>
              <a:rPr lang="tr-TR" dirty="0"/>
              <a:t> (</a:t>
            </a:r>
            <a:r>
              <a:rPr lang="tr-TR" dirty="0">
                <a:solidFill>
                  <a:srgbClr val="C00000"/>
                </a:solidFill>
              </a:rPr>
              <a:t>Object </a:t>
            </a:r>
            <a:r>
              <a:rPr lang="tr-TR" dirty="0" err="1">
                <a:solidFill>
                  <a:srgbClr val="C00000"/>
                </a:solidFill>
              </a:rPr>
              <a:t>Graph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Veri Seti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Dataset</a:t>
            </a:r>
            <a:r>
              <a:rPr lang="tr-TR" dirty="0"/>
              <a:t>)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control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strructures</a:t>
            </a:r>
            <a:r>
              <a:rPr lang="tr-TR" b="1" dirty="0"/>
              <a:t>);</a:t>
            </a:r>
          </a:p>
          <a:p>
            <a:r>
              <a:rPr lang="tr-TR" dirty="0" err="1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else</a:t>
            </a:r>
          </a:p>
          <a:p>
            <a:r>
              <a:rPr lang="tr-TR" dirty="0" err="1">
                <a:latin typeface="Consolas" panose="020B0609020204030204" pitchFamily="49" charset="0"/>
              </a:rPr>
              <a:t>switch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case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</a:rPr>
              <a:t>do, while, for</a:t>
            </a:r>
          </a:p>
          <a:p>
            <a:r>
              <a:rPr lang="tr-TR" dirty="0" err="1">
                <a:latin typeface="Consolas" panose="020B0609020204030204" pitchFamily="49" charset="0"/>
              </a:rPr>
              <a:t>continue</a:t>
            </a:r>
            <a:r>
              <a:rPr lang="tr-TR" dirty="0">
                <a:latin typeface="Consolas" panose="020B0609020204030204" pitchFamily="49" charset="0"/>
              </a:rPr>
              <a:t>, break, </a:t>
            </a:r>
            <a:r>
              <a:rPr lang="tr-TR" dirty="0" err="1">
                <a:latin typeface="Consolas" panose="020B0609020204030204" pitchFamily="49" charset="0"/>
              </a:rPr>
              <a:t>goto</a:t>
            </a:r>
            <a:r>
              <a:rPr lang="tr-TR" dirty="0">
                <a:latin typeface="Consolas" panose="020B0609020204030204" pitchFamily="49" charset="0"/>
              </a:rPr>
              <a:t>, return</a:t>
            </a:r>
          </a:p>
          <a:p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 rot="19152993">
            <a:off x="3748738" y="2774130"/>
            <a:ext cx="4691477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OKUNAKLILIK </a:t>
            </a:r>
            <a:b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ÇOK YÜKSEK!</a:t>
            </a:r>
            <a:b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GOTO talimatı Yok.</a:t>
            </a:r>
          </a:p>
        </p:txBody>
      </p:sp>
    </p:spTree>
    <p:extLst>
      <p:ext uri="{BB962C8B-B14F-4D97-AF65-F5344CB8AC3E}">
        <p14:creationId xmlns:p14="http://schemas.microsoft.com/office/powerpoint/2010/main" val="421192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C6FBC21E-6F08-ADA2-CEC5-6AE270B85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dirty="0"/>
              <a:t>EMREDEN PARADİGMA VE YAPISAL PROGRAMLAMA?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120853A-26C2-7134-603A-523C93512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/>
              <a:t>Yapısal programlamada </a:t>
            </a:r>
            <a:r>
              <a:rPr lang="tr-TR" sz="1600" dirty="0">
                <a:solidFill>
                  <a:srgbClr val="0070C0"/>
                </a:solidFill>
              </a:rPr>
              <a:t>talimatlar</a:t>
            </a:r>
            <a:r>
              <a:rPr lang="tr-TR" sz="1600" dirty="0"/>
              <a:t> (</a:t>
            </a:r>
            <a:r>
              <a:rPr lang="tr-TR" sz="1600" dirty="0">
                <a:solidFill>
                  <a:srgbClr val="C00000"/>
                </a:solidFill>
              </a:rPr>
              <a:t>statements</a:t>
            </a:r>
            <a:r>
              <a:rPr lang="tr-TR" sz="1600" dirty="0"/>
              <a:t>) art arda koda yazılarak programlama yapılır. Yani programların neler yaptığı bu talimatlar izlenerek anlaşılabilir.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b="1" i="1" dirty="0"/>
              <a:t>Talimatların zincirin halkaları gibi birbirinin peşi sıra yazılarak yapılan programlamaya </a:t>
            </a:r>
            <a:r>
              <a:rPr lang="tr-TR" sz="1600" b="1" i="1" dirty="0">
                <a:solidFill>
                  <a:srgbClr val="0070C0"/>
                </a:solidFill>
              </a:rPr>
              <a:t>emreden</a:t>
            </a:r>
            <a:r>
              <a:rPr lang="tr-TR" sz="1600" b="1" i="1" dirty="0"/>
              <a:t> (</a:t>
            </a:r>
            <a:r>
              <a:rPr lang="tr-TR" sz="1600" b="1" i="1" dirty="0" err="1">
                <a:solidFill>
                  <a:srgbClr val="C00000"/>
                </a:solidFill>
              </a:rPr>
              <a:t>imperative</a:t>
            </a:r>
            <a:r>
              <a:rPr lang="tr-TR" sz="1600" b="1" i="1" dirty="0"/>
              <a:t>) programlama paradigması adı verilir. Bu diller, yazılımı yapılacak sürece ilişkin nelerin yapılacağını değil, işin nasıl yapılacağını belirtirler.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/>
              <a:t>Emreden paradigmanın bir örneği olan yapısal programlama seksenli yıllara kadar kullanılmıştır.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/>
              <a:t>Bu yıllarda genel amaçlı bilgisayar kullanımının artması ve iş süreçlerinde daha çok kullanılması aşağıdaki sorunları ortaya çıkarmıştır.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tr-TR" sz="1600" dirty="0"/>
              <a:t>Kod ne kadar büyürse, modüllere ayırma imkanı olmasına rağmen, fonksiyonlar arasındaki bağımlılık da o kadar artar. Bir fonksiyonun parametrelerindeki değişiklik, onun kullanıldığı tüm yerlerde değişiklik gerektirir. </a:t>
            </a:r>
            <a:r>
              <a:rPr lang="tr-TR" sz="1600" dirty="0">
                <a:solidFill>
                  <a:srgbClr val="0070C0"/>
                </a:solidFill>
              </a:rPr>
              <a:t>Değişim yönetimi </a:t>
            </a:r>
            <a:r>
              <a:rPr lang="tr-TR" sz="1600" dirty="0"/>
              <a:t>(</a:t>
            </a:r>
            <a:r>
              <a:rPr lang="tr-TR" sz="1600" dirty="0">
                <a:solidFill>
                  <a:srgbClr val="C00000"/>
                </a:solidFill>
              </a:rPr>
              <a:t>change management</a:t>
            </a:r>
            <a:r>
              <a:rPr lang="tr-TR" sz="1600" dirty="0"/>
              <a:t>) çok zordur ve uzun zaman alır.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tr-TR" sz="1600" dirty="0"/>
              <a:t>Hata durumunda yapılacak işlemlere ilişkin kod ile iş sürecini gerçekleştiren kod iç içedir. Aynı fonksiyonun bazı durumlarda hata, bazı durumlarda ise değer döndürmesi mümkündür. Çoğu durumda </a:t>
            </a:r>
            <a:r>
              <a:rPr lang="tr-TR" sz="1600" dirty="0">
                <a:solidFill>
                  <a:srgbClr val="0070C0"/>
                </a:solidFill>
              </a:rPr>
              <a:t>hataların izini sürmek</a:t>
            </a:r>
            <a:r>
              <a:rPr lang="tr-TR" sz="1600" dirty="0"/>
              <a:t> (</a:t>
            </a:r>
            <a:r>
              <a:rPr lang="tr-TR" sz="1600" dirty="0">
                <a:solidFill>
                  <a:srgbClr val="C00000"/>
                </a:solidFill>
              </a:rPr>
              <a:t>error handling</a:t>
            </a:r>
            <a:r>
              <a:rPr lang="tr-TR" sz="1600" dirty="0"/>
              <a:t>) işi zorlaşır.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tr-TR" sz="1600" dirty="0"/>
              <a:t>Yapısal programlamada, </a:t>
            </a:r>
            <a:r>
              <a:rPr lang="tr-TR" sz="1600" dirty="0">
                <a:solidFill>
                  <a:srgbClr val="0070C0"/>
                </a:solidFill>
              </a:rPr>
              <a:t>gösterici</a:t>
            </a:r>
            <a:r>
              <a:rPr lang="tr-TR" sz="1600" dirty="0"/>
              <a:t> (</a:t>
            </a:r>
            <a:r>
              <a:rPr lang="tr-TR" sz="1600" dirty="0">
                <a:solidFill>
                  <a:srgbClr val="C00000"/>
                </a:solidFill>
              </a:rPr>
              <a:t>pointer</a:t>
            </a:r>
            <a:r>
              <a:rPr lang="tr-TR" sz="1600" dirty="0"/>
              <a:t>) kullanımında erişilmesi istenmeyen bellek bölgelerine erişilmesi halinde istenmeyen program davranışları ortaya çıkar. Kodun </a:t>
            </a:r>
            <a:r>
              <a:rPr lang="tr-TR" sz="1600" dirty="0">
                <a:solidFill>
                  <a:srgbClr val="0070C0"/>
                </a:solidFill>
              </a:rPr>
              <a:t>güvenli</a:t>
            </a:r>
            <a:r>
              <a:rPr lang="tr-TR" sz="1600" dirty="0"/>
              <a:t> (</a:t>
            </a:r>
            <a:r>
              <a:rPr lang="tr-TR" sz="1600" dirty="0">
                <a:solidFill>
                  <a:srgbClr val="C00000"/>
                </a:solidFill>
              </a:rPr>
              <a:t>safe code</a:t>
            </a:r>
            <a:r>
              <a:rPr lang="tr-TR" sz="1600" dirty="0"/>
              <a:t>) olarak çalıştığının incelenmesi çok zordur.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tr-TR" sz="1600" dirty="0"/>
              <a:t>Sürekli olarak benzer projelerde aynı </a:t>
            </a:r>
            <a:r>
              <a:rPr lang="tr-TR" sz="1600" dirty="0">
                <a:solidFill>
                  <a:srgbClr val="0070C0"/>
                </a:solidFill>
              </a:rPr>
              <a:t>kodları tekrar yazmak </a:t>
            </a:r>
            <a:r>
              <a:rPr lang="tr-TR" sz="1600" dirty="0"/>
              <a:t>(</a:t>
            </a:r>
            <a:r>
              <a:rPr lang="tr-TR" sz="1600" dirty="0" err="1">
                <a:solidFill>
                  <a:srgbClr val="C00000"/>
                </a:solidFill>
              </a:rPr>
              <a:t>duplicate</a:t>
            </a:r>
            <a:r>
              <a:rPr lang="tr-TR" sz="1600" dirty="0">
                <a:solidFill>
                  <a:srgbClr val="C00000"/>
                </a:solidFill>
              </a:rPr>
              <a:t> code</a:t>
            </a:r>
            <a:r>
              <a:rPr lang="tr-TR" sz="1600" dirty="0"/>
              <a:t>) gereklidir.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B1C99D09-F14C-4849-872E-19D2EFB147BF}"/>
              </a:ext>
            </a:extLst>
          </p:cNvPr>
          <p:cNvSpPr/>
          <p:nvPr/>
        </p:nvSpPr>
        <p:spPr>
          <a:xfrm rot="19152993">
            <a:off x="2971266" y="1843950"/>
            <a:ext cx="6249468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Yapısal Programlamadaki</a:t>
            </a:r>
            <a:br>
              <a:rPr lang="tr-TR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BÜYÜK projelerde: </a:t>
            </a:r>
            <a:br>
              <a:rPr lang="tr-TR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Değişim Yönetimi Zor!</a:t>
            </a:r>
            <a:br>
              <a:rPr lang="tr-TR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Hata Ayıklama Problem!</a:t>
            </a:r>
            <a:br>
              <a:rPr lang="tr-TR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Kod Tekrarı Çok!</a:t>
            </a:r>
          </a:p>
        </p:txBody>
      </p:sp>
    </p:spTree>
    <p:extLst>
      <p:ext uri="{BB962C8B-B14F-4D97-AF65-F5344CB8AC3E}">
        <p14:creationId xmlns:p14="http://schemas.microsoft.com/office/powerpoint/2010/main" val="424123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C6FBC21E-6F08-ADA2-CEC5-6AE270B85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dirty="0"/>
              <a:t>Nesne Yönelimli Program İhtiyacı?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120853A-26C2-7134-603A-523C935127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600" dirty="0"/>
              <a:t>Belirtilen sebepler başta olmak üzere çeşitli nedenlerle 1980’li yıllarda birçok yazılım projesi </a:t>
            </a:r>
            <a:r>
              <a:rPr lang="tr-TR" sz="1600" b="1" dirty="0">
                <a:solidFill>
                  <a:srgbClr val="0000CC"/>
                </a:solidFill>
              </a:rPr>
              <a:t>başarısız</a:t>
            </a:r>
            <a:r>
              <a:rPr lang="tr-TR" sz="1600" dirty="0"/>
              <a:t> (</a:t>
            </a:r>
            <a:r>
              <a:rPr lang="tr-TR" sz="1600" dirty="0">
                <a:solidFill>
                  <a:srgbClr val="C00000"/>
                </a:solidFill>
              </a:rPr>
              <a:t>fail</a:t>
            </a:r>
            <a:r>
              <a:rPr lang="tr-TR" sz="1600" dirty="0"/>
              <a:t>) olmuştur. Bir yazılım aşağıdaki durumlarda başarısız olur;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tr-TR" sz="1600" b="1" dirty="0"/>
              <a:t>Kullanıcı ihtiyaçlarının karşılanamaması,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tr-TR" sz="1600" b="1" dirty="0"/>
              <a:t>Öngörülen bütçenin aşılması,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tr-TR" sz="1600" b="1" dirty="0"/>
              <a:t>Zamanında teslim edilememesi</a:t>
            </a:r>
          </a:p>
          <a:p>
            <a:pPr marL="0" indent="0" algn="ctr">
              <a:buNone/>
            </a:pPr>
            <a:r>
              <a:rPr lang="tr-TR" sz="1600" i="1" dirty="0"/>
              <a:t>Yapısal programlamadaki sıkıntıları gören yazılımcıların imdadına </a:t>
            </a:r>
            <a:r>
              <a:rPr lang="tr-TR" sz="1600" i="1" dirty="0" err="1"/>
              <a:t>Simula</a:t>
            </a:r>
            <a:r>
              <a:rPr lang="tr-TR" sz="1600" i="1" dirty="0"/>
              <a:t> ve </a:t>
            </a:r>
            <a:r>
              <a:rPr lang="tr-TR" sz="1600" i="1" dirty="0" err="1"/>
              <a:t>Smalltalk</a:t>
            </a:r>
            <a:r>
              <a:rPr lang="tr-TR" sz="1600" i="1" dirty="0"/>
              <a:t> programlama dillindeki yaklaşım yetişmiştir. </a:t>
            </a:r>
          </a:p>
          <a:p>
            <a:pPr marL="0" indent="0" algn="ctr">
              <a:buNone/>
            </a:pPr>
            <a:r>
              <a:rPr lang="tr-TR" sz="1600" i="1" dirty="0"/>
              <a:t>Bu diller oldukça yavaş olmasına rağmen getirdiği çözümler oldukça yenilikçiydi.</a:t>
            </a:r>
          </a:p>
          <a:p>
            <a:pPr marL="0" indent="0" algn="ctr">
              <a:buNone/>
            </a:pPr>
            <a:r>
              <a:rPr lang="tr-TR" sz="1600" b="1" dirty="0" err="1"/>
              <a:t>Smalltalk</a:t>
            </a:r>
            <a:r>
              <a:rPr lang="tr-TR" sz="1600" b="1" dirty="0"/>
              <a:t>, 1972 </a:t>
            </a:r>
            <a:r>
              <a:rPr lang="tr-TR" sz="1600" dirty="0"/>
              <a:t>yılında Xerox Park şirketinde </a:t>
            </a:r>
            <a:r>
              <a:rPr lang="tr-TR" sz="1600" i="1" dirty="0"/>
              <a:t>Alan Kay</a:t>
            </a:r>
            <a:r>
              <a:rPr lang="tr-TR" sz="1600" dirty="0"/>
              <a:t> önderliğinde üretilmiş bir dildir.  </a:t>
            </a:r>
          </a:p>
          <a:p>
            <a:pPr marL="0" indent="0" algn="ctr">
              <a:buNone/>
            </a:pPr>
            <a:endParaRPr lang="tr-TR" sz="1600" i="1" dirty="0"/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70393E48-F02C-48B7-907A-53C0127D2D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b="1" dirty="0" err="1"/>
              <a:t>Smalltalk</a:t>
            </a:r>
            <a:r>
              <a:rPr lang="tr-TR" dirty="0"/>
              <a:t> dilinde </a:t>
            </a:r>
            <a:r>
              <a:rPr lang="tr-TR" b="1" dirty="0">
                <a:solidFill>
                  <a:srgbClr val="0000CC"/>
                </a:solidFill>
              </a:rPr>
              <a:t>nesneler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objects</a:t>
            </a:r>
            <a:r>
              <a:rPr lang="tr-TR" dirty="0"/>
              <a:t>)  temel yapıtaşlarıdır. Nesneler; </a:t>
            </a:r>
          </a:p>
          <a:p>
            <a:r>
              <a:rPr lang="tr-TR" b="1" dirty="0">
                <a:solidFill>
                  <a:srgbClr val="0000CC"/>
                </a:solidFill>
              </a:rPr>
              <a:t>Durum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state</a:t>
            </a:r>
            <a:r>
              <a:rPr lang="tr-TR" dirty="0"/>
              <a:t>) ve </a:t>
            </a:r>
            <a:r>
              <a:rPr lang="tr-TR" b="1" dirty="0">
                <a:solidFill>
                  <a:srgbClr val="0000CC"/>
                </a:solidFill>
              </a:rPr>
              <a:t>davranışlara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behaviors</a:t>
            </a:r>
            <a:r>
              <a:rPr lang="tr-TR" dirty="0"/>
              <a:t>) sahiptir.  </a:t>
            </a:r>
          </a:p>
          <a:p>
            <a:r>
              <a:rPr lang="tr-TR" dirty="0"/>
              <a:t>Programlama, nesnelerin birbirlerine </a:t>
            </a:r>
            <a:r>
              <a:rPr lang="tr-TR" b="1" dirty="0">
                <a:solidFill>
                  <a:srgbClr val="0000CC"/>
                </a:solidFill>
              </a:rPr>
              <a:t>ileti göndermesiyle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message-passing</a:t>
            </a:r>
            <a:r>
              <a:rPr lang="tr-TR" dirty="0"/>
              <a:t>) yapılır.</a:t>
            </a:r>
          </a:p>
          <a:p>
            <a:r>
              <a:rPr lang="tr-TR" dirty="0"/>
              <a:t>Nesnelerin kendi yada bir başka nesnenin davranış ve durumlarını öğrenebilme yeteneği yani </a:t>
            </a:r>
            <a:r>
              <a:rPr lang="tr-TR" b="1" dirty="0">
                <a:solidFill>
                  <a:srgbClr val="0000CC"/>
                </a:solidFill>
              </a:rPr>
              <a:t>yansıma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reflection</a:t>
            </a:r>
            <a:r>
              <a:rPr lang="tr-TR" dirty="0"/>
              <a:t>)  özelliği vardır. </a:t>
            </a:r>
          </a:p>
          <a:p>
            <a:pPr marL="0" indent="0" algn="ctr">
              <a:buNone/>
            </a:pPr>
            <a:r>
              <a:rPr lang="tr-TR" b="1" dirty="0"/>
              <a:t>1979 senesinde bir Danimarkalı bilgisayar bilim adamı olan </a:t>
            </a:r>
            <a:r>
              <a:rPr lang="tr-TR" b="1" dirty="0" err="1"/>
              <a:t>Bjarne</a:t>
            </a:r>
            <a:r>
              <a:rPr lang="tr-TR" b="1" dirty="0"/>
              <a:t> </a:t>
            </a:r>
            <a:r>
              <a:rPr lang="tr-TR" b="1" dirty="0" err="1"/>
              <a:t>Stroustrup</a:t>
            </a:r>
            <a:r>
              <a:rPr lang="tr-TR" b="1" dirty="0"/>
              <a:t>, sonradan C++ olarak bilinecek olan "C </a:t>
            </a:r>
            <a:r>
              <a:rPr lang="tr-TR" b="1" dirty="0" err="1"/>
              <a:t>with</a:t>
            </a:r>
            <a:r>
              <a:rPr lang="tr-TR" b="1" dirty="0"/>
              <a:t> Classes" üzerinde çalışmaya başladı ve 1985 yılında ilk sürümünü yayınladı. </a:t>
            </a:r>
          </a:p>
        </p:txBody>
      </p:sp>
    </p:spTree>
    <p:extLst>
      <p:ext uri="{BB962C8B-B14F-4D97-AF65-F5344CB8AC3E}">
        <p14:creationId xmlns:p14="http://schemas.microsoft.com/office/powerpoint/2010/main" val="1529859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Dinlediğiniz için teşekkür ederim.</a:t>
            </a:r>
          </a:p>
        </p:txBody>
      </p:sp>
      <p:sp>
        <p:nvSpPr>
          <p:cNvPr id="8" name="Alt Başlık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İlhan ÖZKAN, ilhanozkan@outlook.com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Elektronik Yüksek Mühendisi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Mayıs 2020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9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TARİHÇE …-1830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MÖ-2600-1000 </a:t>
            </a:r>
            <a:r>
              <a:rPr lang="tr-TR" b="1" dirty="0"/>
              <a:t>Çinliler tarafından </a:t>
            </a:r>
            <a:r>
              <a:rPr lang="tr-TR" b="1" dirty="0">
                <a:solidFill>
                  <a:srgbClr val="7030A0"/>
                </a:solidFill>
              </a:rPr>
              <a:t>ABAKÜS</a:t>
            </a:r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1621 </a:t>
            </a:r>
            <a:r>
              <a:rPr lang="tr-TR" b="1" dirty="0"/>
              <a:t>William </a:t>
            </a:r>
            <a:r>
              <a:rPr lang="tr-TR" b="1" dirty="0" err="1"/>
              <a:t>Oughtred</a:t>
            </a:r>
            <a:r>
              <a:rPr lang="tr-TR" b="1" dirty="0"/>
              <a:t> </a:t>
            </a:r>
            <a:r>
              <a:rPr lang="tr-TR" dirty="0"/>
              <a:t>tarafından icat edilen </a:t>
            </a:r>
            <a:r>
              <a:rPr lang="tr-TR" dirty="0">
                <a:solidFill>
                  <a:srgbClr val="7030A0"/>
                </a:solidFill>
              </a:rPr>
              <a:t>Sürgülü Cetvel</a:t>
            </a:r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1642 </a:t>
            </a:r>
            <a:r>
              <a:rPr lang="tr-TR" b="1" dirty="0" err="1"/>
              <a:t>Blaise</a:t>
            </a:r>
            <a:r>
              <a:rPr lang="tr-TR" b="1" dirty="0"/>
              <a:t> Pascal </a:t>
            </a:r>
            <a:r>
              <a:rPr lang="tr-TR" dirty="0"/>
              <a:t>tarafından icat edilen </a:t>
            </a:r>
            <a:r>
              <a:rPr lang="tr-TR" dirty="0" err="1">
                <a:solidFill>
                  <a:srgbClr val="7030A0"/>
                </a:solidFill>
              </a:rPr>
              <a:t>Pascalline</a:t>
            </a:r>
            <a:r>
              <a:rPr lang="tr-TR" dirty="0">
                <a:solidFill>
                  <a:srgbClr val="7030A0"/>
                </a:solidFill>
              </a:rPr>
              <a:t> Hesap Makinesi </a:t>
            </a:r>
            <a:r>
              <a:rPr lang="tr-TR" dirty="0"/>
              <a:t>eldeli</a:t>
            </a:r>
            <a:r>
              <a:rPr lang="tr-TR" dirty="0">
                <a:solidFill>
                  <a:srgbClr val="7030A0"/>
                </a:solidFill>
              </a:rPr>
              <a:t> </a:t>
            </a:r>
            <a:r>
              <a:rPr lang="tr-TR" dirty="0"/>
              <a:t>toplama, ödünç almalı çıkarma yapıyordu</a:t>
            </a:r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1671 </a:t>
            </a:r>
            <a:r>
              <a:rPr lang="tr-TR" altLang="tr-TR" b="1" dirty="0" err="1"/>
              <a:t>Gottfried</a:t>
            </a:r>
            <a:r>
              <a:rPr lang="tr-TR" altLang="tr-TR" b="1" dirty="0"/>
              <a:t> Wilhelm </a:t>
            </a:r>
            <a:r>
              <a:rPr lang="tr-TR" altLang="tr-TR" b="1" dirty="0" err="1"/>
              <a:t>Leibniz</a:t>
            </a:r>
            <a:r>
              <a:rPr lang="tr-TR" altLang="tr-TR" b="1" dirty="0"/>
              <a:t> </a:t>
            </a:r>
            <a:r>
              <a:rPr lang="tr-TR" dirty="0"/>
              <a:t>tarafından icat edilen </a:t>
            </a:r>
            <a:r>
              <a:rPr lang="tr-TR" dirty="0" err="1">
                <a:solidFill>
                  <a:srgbClr val="7030A0"/>
                </a:solidFill>
              </a:rPr>
              <a:t>Leibniz</a:t>
            </a:r>
            <a:r>
              <a:rPr lang="tr-TR" dirty="0">
                <a:solidFill>
                  <a:srgbClr val="7030A0"/>
                </a:solidFill>
              </a:rPr>
              <a:t> Çarkı </a:t>
            </a:r>
            <a:r>
              <a:rPr lang="tr-TR" dirty="0"/>
              <a:t>toplama, ödünç almalı çıkarmanın </a:t>
            </a:r>
            <a:r>
              <a:rPr lang="tr-TR" dirty="0" err="1"/>
              <a:t>yanısıra</a:t>
            </a:r>
            <a:r>
              <a:rPr lang="tr-TR" dirty="0"/>
              <a:t> </a:t>
            </a:r>
            <a:r>
              <a:rPr lang="tr-TR" dirty="0" err="1"/>
              <a:t>bölme,çartpma</a:t>
            </a:r>
            <a:r>
              <a:rPr lang="tr-TR" dirty="0"/>
              <a:t> ve karekök işlemlerini yapıyordu</a:t>
            </a:r>
          </a:p>
          <a:p>
            <a:pPr marL="0" indent="0">
              <a:buNone/>
            </a:pPr>
            <a:endParaRPr lang="tr-TR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tr-TR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tr-TR" b="1" u="sng" dirty="0"/>
          </a:p>
          <a:p>
            <a:pPr marL="0" indent="0" algn="ctr">
              <a:buNone/>
            </a:pPr>
            <a:endParaRPr lang="tr-TR" b="1" u="sng" dirty="0"/>
          </a:p>
          <a:p>
            <a:pPr marL="0" indent="0" algn="ctr">
              <a:buNone/>
            </a:pPr>
            <a:endParaRPr lang="tr-TR" b="1" u="sng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A83893D-EC15-46C0-9F0D-410A50061E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b="1" dirty="0">
                <a:solidFill>
                  <a:srgbClr val="0070C0"/>
                </a:solidFill>
              </a:rPr>
              <a:t>1801 </a:t>
            </a:r>
            <a:r>
              <a:rPr lang="tr-TR" altLang="tr-TR" b="1" dirty="0"/>
              <a:t>Joseph Maria </a:t>
            </a:r>
            <a:r>
              <a:rPr lang="tr-TR" altLang="tr-TR" b="1" dirty="0" err="1"/>
              <a:t>Jacquard</a:t>
            </a:r>
            <a:r>
              <a:rPr lang="tr-TR" altLang="tr-TR" b="1" dirty="0"/>
              <a:t> </a:t>
            </a:r>
            <a:r>
              <a:rPr lang="tr-TR" dirty="0"/>
              <a:t>dokuma tezgahlarında desenleri oluşturmak için </a:t>
            </a:r>
            <a:r>
              <a:rPr lang="tr-TR" b="1" dirty="0">
                <a:solidFill>
                  <a:srgbClr val="7030A0"/>
                </a:solidFill>
              </a:rPr>
              <a:t>delikli kartlar (</a:t>
            </a:r>
            <a:r>
              <a:rPr lang="tr-TR" b="1" dirty="0" err="1">
                <a:solidFill>
                  <a:srgbClr val="7030A0"/>
                </a:solidFill>
              </a:rPr>
              <a:t>punch</a:t>
            </a:r>
            <a:r>
              <a:rPr lang="tr-TR" b="1" dirty="0">
                <a:solidFill>
                  <a:srgbClr val="7030A0"/>
                </a:solidFill>
              </a:rPr>
              <a:t> </a:t>
            </a:r>
            <a:r>
              <a:rPr lang="tr-TR" b="1" dirty="0" err="1">
                <a:solidFill>
                  <a:srgbClr val="7030A0"/>
                </a:solidFill>
              </a:rPr>
              <a:t>card</a:t>
            </a:r>
            <a:r>
              <a:rPr lang="tr-TR" b="1" dirty="0">
                <a:solidFill>
                  <a:srgbClr val="7030A0"/>
                </a:solidFill>
              </a:rPr>
              <a:t>) </a:t>
            </a:r>
            <a:r>
              <a:rPr lang="tr-TR" dirty="0"/>
              <a:t>kullanmayı icat etmiştir. Sonraları bilgisayara veri girdisi sağlamak ve sonuçların çıktısı için kullanılacaktır.</a:t>
            </a:r>
          </a:p>
          <a:p>
            <a:r>
              <a:rPr lang="tr-TR" b="1" dirty="0">
                <a:solidFill>
                  <a:srgbClr val="0070C0"/>
                </a:solidFill>
              </a:rPr>
              <a:t>1830 </a:t>
            </a:r>
            <a:r>
              <a:rPr lang="tr-TR" altLang="tr-TR" b="1" dirty="0"/>
              <a:t>Charles </a:t>
            </a:r>
            <a:r>
              <a:rPr lang="tr-TR" altLang="tr-TR" b="1" dirty="0" err="1"/>
              <a:t>Babbage</a:t>
            </a:r>
            <a:r>
              <a:rPr lang="tr-TR" altLang="tr-TR" b="1" dirty="0"/>
              <a:t> </a:t>
            </a:r>
            <a:r>
              <a:rPr lang="tr-TR" altLang="tr-TR" dirty="0"/>
              <a:t>fark makinesi olan </a:t>
            </a:r>
            <a:r>
              <a:rPr lang="tr-TR" altLang="tr-TR" b="1" dirty="0">
                <a:solidFill>
                  <a:srgbClr val="7030A0"/>
                </a:solidFill>
              </a:rPr>
              <a:t>analitik makineyi</a:t>
            </a:r>
            <a:r>
              <a:rPr lang="tr-TR" altLang="tr-TR" dirty="0"/>
              <a:t> </a:t>
            </a:r>
            <a:r>
              <a:rPr lang="tr-TR" dirty="0"/>
              <a:t>icat etmiştir. Buhar gücü kullana bu makine  mantıksal işlem birimi, veri depolama birimi, giriş çıkış üniteleri  bulunuyordu. </a:t>
            </a:r>
            <a:r>
              <a:rPr lang="tr-TR" altLang="tr-TR" sz="2000" b="1" dirty="0" err="1">
                <a:solidFill>
                  <a:srgbClr val="00B050"/>
                </a:solidFill>
              </a:rPr>
              <a:t>Augusta</a:t>
            </a:r>
            <a:r>
              <a:rPr lang="tr-TR" altLang="tr-TR" sz="2000" b="1" dirty="0">
                <a:solidFill>
                  <a:srgbClr val="00B050"/>
                </a:solidFill>
              </a:rPr>
              <a:t> Ada Byron</a:t>
            </a:r>
            <a:r>
              <a:rPr lang="tr-TR" altLang="tr-TR" sz="2000" dirty="0"/>
              <a:t>, </a:t>
            </a:r>
            <a:r>
              <a:rPr lang="tr-TR" altLang="tr-TR" sz="2000" dirty="0" err="1"/>
              <a:t>Babbage</a:t>
            </a:r>
            <a:r>
              <a:rPr lang="tr-TR" altLang="tr-TR" sz="2000" dirty="0"/>
              <a:t> ile beraber çalışmıştır.</a:t>
            </a:r>
            <a:br>
              <a:rPr lang="tr-TR" altLang="tr-TR" sz="2000" dirty="0"/>
            </a:br>
            <a:br>
              <a:rPr lang="tr-TR" altLang="tr-TR" sz="2000" dirty="0"/>
            </a:br>
            <a:r>
              <a:rPr lang="tr-TR" altLang="tr-TR" sz="2000" b="1" dirty="0"/>
              <a:t>Byron</a:t>
            </a:r>
            <a:r>
              <a:rPr lang="tr-TR" altLang="tr-TR" sz="2000" dirty="0"/>
              <a:t>, Analitik Makinenin bir dizi matematiksel işlemi gerçekleştirebildiğini fark etti ve bu makineyi </a:t>
            </a:r>
            <a:r>
              <a:rPr lang="tr-TR" altLang="tr-TR" sz="2000" b="1" dirty="0" err="1">
                <a:solidFill>
                  <a:srgbClr val="7030A0"/>
                </a:solidFill>
              </a:rPr>
              <a:t>Bernoulli</a:t>
            </a:r>
            <a:r>
              <a:rPr lang="tr-TR" altLang="tr-TR" sz="2000" b="1" dirty="0">
                <a:solidFill>
                  <a:srgbClr val="7030A0"/>
                </a:solidFill>
              </a:rPr>
              <a:t> sayılarını üretmek için kullandı</a:t>
            </a:r>
            <a:r>
              <a:rPr lang="tr-TR" altLang="tr-TR" sz="2000" dirty="0"/>
              <a:t>. Bu sayıların hesaplanması için yazdığı algoritma tarihteki </a:t>
            </a:r>
            <a:r>
              <a:rPr lang="tr-TR" altLang="tr-TR" sz="2000" dirty="0">
                <a:highlight>
                  <a:srgbClr val="FFFF00"/>
                </a:highlight>
              </a:rPr>
              <a:t>ilk bilgisayar programı olarak kabul edilir</a:t>
            </a:r>
            <a:r>
              <a:rPr lang="tr-TR" altLang="tr-TR" sz="2000" dirty="0"/>
              <a:t>. Bu sebeple ilk programcı olarak kabul görür.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02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TARİHÇE 1830-1944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1854 </a:t>
            </a:r>
            <a:r>
              <a:rPr lang="tr-TR" b="1" dirty="0"/>
              <a:t>George </a:t>
            </a:r>
            <a:r>
              <a:rPr lang="tr-TR" b="1" dirty="0" err="1"/>
              <a:t>Boole</a:t>
            </a:r>
            <a:r>
              <a:rPr lang="tr-TR" b="1" dirty="0"/>
              <a:t> </a:t>
            </a:r>
            <a:r>
              <a:rPr lang="tr-TR" dirty="0"/>
              <a:t>tarafından</a:t>
            </a:r>
            <a:r>
              <a:rPr lang="tr-TR" b="1" dirty="0"/>
              <a:t> ikili sayı sistemini </a:t>
            </a:r>
            <a:r>
              <a:rPr lang="tr-TR" dirty="0"/>
              <a:t>geliştirmiş bugün bilgisayarlarımızın kullandığı </a:t>
            </a:r>
            <a:r>
              <a:rPr lang="tr-TR" b="1" dirty="0">
                <a:solidFill>
                  <a:srgbClr val="7030A0"/>
                </a:solidFill>
              </a:rPr>
              <a:t>bool cebiri </a:t>
            </a:r>
            <a:r>
              <a:rPr lang="tr-TR" dirty="0"/>
              <a:t>üzerine çalışmalar yapmıştır.</a:t>
            </a:r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1890 </a:t>
            </a:r>
            <a:r>
              <a:rPr lang="tr-TR" b="1" dirty="0" err="1"/>
              <a:t>Herman</a:t>
            </a:r>
            <a:r>
              <a:rPr lang="tr-TR" b="1" dirty="0"/>
              <a:t> </a:t>
            </a:r>
            <a:r>
              <a:rPr lang="tr-TR" b="1" dirty="0" err="1"/>
              <a:t>Hollerith</a:t>
            </a:r>
            <a:r>
              <a:rPr lang="tr-TR" b="1" dirty="0"/>
              <a:t> </a:t>
            </a:r>
            <a:r>
              <a:rPr lang="tr-TR" dirty="0"/>
              <a:t>tarafından </a:t>
            </a:r>
            <a:r>
              <a:rPr lang="tr-TR" altLang="tr-TR" dirty="0"/>
              <a:t>delikli kartlarla bilgilerin yüklenebildiği ve bu bilgiler üzerinde toplama işlemlerinin yapılabildiği bir elektro mekanik araç geliştirdi. </a:t>
            </a:r>
            <a:br>
              <a:rPr lang="tr-TR" altLang="tr-TR" dirty="0"/>
            </a:br>
            <a:r>
              <a:rPr lang="tr-TR" altLang="tr-TR" dirty="0"/>
              <a:t>ABD’nin 1890 nüfus sayımında başarılı biçimde kullanıldı.</a:t>
            </a:r>
            <a:br>
              <a:rPr lang="tr-TR" altLang="tr-TR" dirty="0"/>
            </a:br>
            <a:r>
              <a:rPr lang="tr-TR" altLang="tr-TR" dirty="0" err="1"/>
              <a:t>Hollerith</a:t>
            </a:r>
            <a:r>
              <a:rPr lang="tr-TR" altLang="tr-TR" dirty="0"/>
              <a:t> başarılı olunca </a:t>
            </a:r>
            <a:r>
              <a:rPr lang="tr-TR" altLang="tr-TR" u="sng" dirty="0"/>
              <a:t>bir şirket kurdu ve daha sonra üç firma işle birleşerek 1924 yılında adını </a:t>
            </a:r>
            <a:r>
              <a:rPr lang="tr-TR" altLang="tr-TR" b="1" u="sng" dirty="0">
                <a:solidFill>
                  <a:srgbClr val="7030A0"/>
                </a:solidFill>
              </a:rPr>
              <a:t>IBM</a:t>
            </a:r>
            <a:r>
              <a:rPr lang="tr-TR" altLang="tr-TR" u="sng" dirty="0"/>
              <a:t> olarak değiştirdi</a:t>
            </a:r>
            <a:r>
              <a:rPr lang="tr-TR" altLang="tr-TR" dirty="0"/>
              <a:t>. </a:t>
            </a:r>
            <a:endParaRPr lang="tr-TR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tr-TR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tr-TR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tr-TR" b="1" u="sng" dirty="0"/>
          </a:p>
          <a:p>
            <a:pPr marL="0" indent="0" algn="ctr">
              <a:buNone/>
            </a:pPr>
            <a:endParaRPr lang="tr-TR" b="1" u="sng" dirty="0"/>
          </a:p>
          <a:p>
            <a:pPr marL="0" indent="0" algn="ctr">
              <a:buNone/>
            </a:pPr>
            <a:endParaRPr lang="tr-TR" b="1" u="sng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A83893D-EC15-46C0-9F0D-410A50061E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b="1" dirty="0">
                <a:solidFill>
                  <a:srgbClr val="0070C0"/>
                </a:solidFill>
              </a:rPr>
              <a:t>1941 </a:t>
            </a:r>
            <a:r>
              <a:rPr lang="tr-TR" altLang="tr-TR" b="1" dirty="0"/>
              <a:t>Konrad </a:t>
            </a:r>
            <a:r>
              <a:rPr lang="tr-TR" altLang="tr-TR" b="1" dirty="0" err="1"/>
              <a:t>Zuze</a:t>
            </a:r>
            <a:r>
              <a:rPr lang="tr-TR" altLang="tr-TR" b="1" dirty="0"/>
              <a:t> </a:t>
            </a:r>
            <a:r>
              <a:rPr lang="tr-TR" altLang="tr-TR" dirty="0"/>
              <a:t>Z3 isimli elektrik motorları ile çalıştırılan </a:t>
            </a:r>
            <a:r>
              <a:rPr lang="tr-TR" altLang="tr-TR" b="1" dirty="0">
                <a:solidFill>
                  <a:srgbClr val="7030A0"/>
                </a:solidFill>
              </a:rPr>
              <a:t>mekanik bir bilgisayar </a:t>
            </a:r>
            <a:r>
              <a:rPr lang="tr-TR" altLang="tr-TR" dirty="0"/>
              <a:t>yaptı. Bu (Z1, Z2, Z3 ve Z4 serisi) program kontrollü ilk bilgisayardır.</a:t>
            </a:r>
          </a:p>
          <a:p>
            <a:r>
              <a:rPr lang="tr-TR" b="1" dirty="0">
                <a:solidFill>
                  <a:srgbClr val="0070C0"/>
                </a:solidFill>
              </a:rPr>
              <a:t>1944 </a:t>
            </a:r>
            <a:r>
              <a:rPr lang="tr-TR" altLang="tr-TR" b="1" dirty="0" err="1"/>
              <a:t>Howard</a:t>
            </a:r>
            <a:r>
              <a:rPr lang="tr-TR" altLang="tr-TR" b="1" dirty="0"/>
              <a:t> Aitken,</a:t>
            </a:r>
            <a:r>
              <a:rPr lang="tr-TR" altLang="tr-TR" dirty="0"/>
              <a:t> IBM</a:t>
            </a:r>
            <a:r>
              <a:rPr lang="tr-TR" altLang="tr-TR" b="1" dirty="0"/>
              <a:t> </a:t>
            </a:r>
            <a:r>
              <a:rPr lang="tr-TR" altLang="tr-TR" dirty="0"/>
              <a:t> ile işbirliği yaparak </a:t>
            </a:r>
            <a:r>
              <a:rPr lang="tr-TR" altLang="tr-TR" dirty="0">
                <a:solidFill>
                  <a:srgbClr val="7030A0"/>
                </a:solidFill>
              </a:rPr>
              <a:t>MARK </a:t>
            </a:r>
            <a:r>
              <a:rPr lang="tr-TR" altLang="tr-TR" dirty="0" err="1">
                <a:solidFill>
                  <a:srgbClr val="7030A0"/>
                </a:solidFill>
              </a:rPr>
              <a:t>I</a:t>
            </a:r>
            <a:r>
              <a:rPr lang="tr-TR" altLang="tr-TR" dirty="0" err="1"/>
              <a:t>’i</a:t>
            </a:r>
            <a:r>
              <a:rPr lang="tr-TR" altLang="tr-TR" dirty="0"/>
              <a:t> yaptı. </a:t>
            </a:r>
            <a:br>
              <a:rPr lang="tr-TR" altLang="tr-TR" dirty="0"/>
            </a:br>
            <a:r>
              <a:rPr lang="tr-TR" altLang="tr-TR" dirty="0"/>
              <a:t>Bilgiler, MARK </a:t>
            </a:r>
            <a:r>
              <a:rPr lang="tr-TR" altLang="tr-TR" dirty="0" err="1"/>
              <a:t>I’e</a:t>
            </a:r>
            <a:r>
              <a:rPr lang="tr-TR" altLang="tr-TR" dirty="0"/>
              <a:t> </a:t>
            </a:r>
            <a:r>
              <a:rPr lang="tr-TR" altLang="tr-TR" u="sng" dirty="0"/>
              <a:t>delikli kartlarla veriliyor ve sonuçlar yine delikli kartlarla alınıyordu</a:t>
            </a:r>
            <a:r>
              <a:rPr lang="tr-TR" altLang="tr-TR" dirty="0"/>
              <a:t>. </a:t>
            </a:r>
            <a:br>
              <a:rPr lang="tr-TR" altLang="tr-TR" dirty="0"/>
            </a:br>
            <a:r>
              <a:rPr lang="tr-TR" altLang="tr-TR" dirty="0"/>
              <a:t>Saniyede 5 işlem yapabiliyordu. </a:t>
            </a:r>
            <a:br>
              <a:rPr lang="tr-TR" altLang="tr-TR" dirty="0"/>
            </a:br>
            <a:r>
              <a:rPr lang="tr-TR" altLang="tr-TR" dirty="0"/>
              <a:t>18 m uzunluğunda ve 2,5 m yüksekliğinde idi. </a:t>
            </a:r>
            <a:br>
              <a:rPr lang="tr-TR" altLang="tr-TR" dirty="0"/>
            </a:br>
            <a:r>
              <a:rPr lang="tr-TR" altLang="tr-TR" dirty="0"/>
              <a:t>İnsan müdahalesi olmadan sürekli olarak, hazırlanan programı yürüten ilk bilgisayar idi.</a:t>
            </a:r>
            <a:br>
              <a:rPr lang="tr-TR" altLang="tr-TR" dirty="0"/>
            </a:br>
            <a:r>
              <a:rPr lang="tr-TR" altLang="tr-TR" dirty="0"/>
              <a:t>Tam olarak elektronik bir bilgisayar değildi.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723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TARİHÇE …-1944-…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1941 </a:t>
            </a:r>
            <a:r>
              <a:rPr lang="tr-TR" altLang="tr-TR" b="1" dirty="0"/>
              <a:t>Konrad </a:t>
            </a:r>
            <a:r>
              <a:rPr lang="tr-TR" altLang="tr-TR" b="1" dirty="0" err="1"/>
              <a:t>Zuze</a:t>
            </a:r>
            <a:r>
              <a:rPr lang="tr-TR" altLang="tr-TR" b="1" dirty="0"/>
              <a:t> </a:t>
            </a:r>
            <a:r>
              <a:rPr lang="tr-TR" altLang="tr-TR" dirty="0"/>
              <a:t>Z3 isimli elektrik motorları ile çalıştırılan </a:t>
            </a:r>
            <a:r>
              <a:rPr lang="tr-TR" altLang="tr-TR" b="1" dirty="0">
                <a:solidFill>
                  <a:srgbClr val="7030A0"/>
                </a:solidFill>
              </a:rPr>
              <a:t>mekanik bir bilgisayar </a:t>
            </a:r>
            <a:r>
              <a:rPr lang="tr-TR" altLang="tr-TR" dirty="0"/>
              <a:t>yaptı. Bu (Z1, Z2, Z3 ve Z4 serisi) program kontrollü ilk bilgisayardır.</a:t>
            </a:r>
          </a:p>
          <a:p>
            <a:pPr marL="0" indent="0">
              <a:buNone/>
            </a:pPr>
            <a:r>
              <a:rPr lang="tr-TR" dirty="0"/>
              <a:t>1943-1945 </a:t>
            </a:r>
            <a:r>
              <a:rPr lang="tr-TR" u="sng" dirty="0">
                <a:highlight>
                  <a:srgbClr val="FFFF00"/>
                </a:highlight>
              </a:rPr>
              <a:t>İlk yüksek düzey </a:t>
            </a:r>
            <a:r>
              <a:rPr lang="tr-TR" dirty="0"/>
              <a:t>programlama dili olan </a:t>
            </a:r>
            <a:r>
              <a:rPr lang="tr-TR" dirty="0" err="1"/>
              <a:t>Plankalkül’ü</a:t>
            </a:r>
            <a:r>
              <a:rPr lang="tr-TR" dirty="0"/>
              <a:t> geliştirmiştir.</a:t>
            </a:r>
          </a:p>
          <a:p>
            <a:pPr marL="0" indent="0">
              <a:buNone/>
            </a:pPr>
            <a:r>
              <a:rPr lang="en-US" i="1" dirty="0" err="1"/>
              <a:t>Zuse</a:t>
            </a:r>
            <a:r>
              <a:rPr lang="tr-TR" dirty="0"/>
              <a:t>, </a:t>
            </a:r>
            <a:r>
              <a:rPr lang="en-US" dirty="0"/>
              <a:t>Z</a:t>
            </a:r>
            <a:r>
              <a:rPr lang="tr-TR" dirty="0"/>
              <a:t>1</a:t>
            </a:r>
            <a:r>
              <a:rPr lang="en-US" dirty="0"/>
              <a:t> </a:t>
            </a:r>
            <a:r>
              <a:rPr lang="tr-TR" dirty="0"/>
              <a:t>bilgisayarı için</a:t>
            </a:r>
            <a:r>
              <a:rPr lang="en-US" dirty="0"/>
              <a:t> </a:t>
            </a:r>
            <a:r>
              <a:rPr lang="tr-TR" dirty="0"/>
              <a:t>bunu geliştirmiştir.</a:t>
            </a:r>
            <a:endParaRPr lang="tr-TR" b="1" u="sng" dirty="0"/>
          </a:p>
          <a:p>
            <a:pPr marL="0" indent="0" algn="ctr">
              <a:buNone/>
            </a:pPr>
            <a:endParaRPr lang="tr-TR" b="1" u="sng" dirty="0"/>
          </a:p>
          <a:p>
            <a:pPr marL="0" indent="0" algn="ctr">
              <a:buNone/>
            </a:pPr>
            <a:endParaRPr lang="tr-TR" b="1" u="sng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A83893D-EC15-46C0-9F0D-410A50061E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b="1" i="1" dirty="0">
                <a:solidFill>
                  <a:srgbClr val="0070C0"/>
                </a:solidFill>
              </a:rPr>
              <a:t>Emir</a:t>
            </a:r>
            <a:r>
              <a:rPr lang="tr-TR" i="1" dirty="0">
                <a:solidFill>
                  <a:srgbClr val="0070C0"/>
                </a:solidFill>
              </a:rPr>
              <a:t> </a:t>
            </a:r>
            <a:r>
              <a:rPr lang="tr-TR" b="1" i="1" dirty="0">
                <a:solidFill>
                  <a:srgbClr val="0070C0"/>
                </a:solidFill>
              </a:rPr>
              <a:t>kodlarını</a:t>
            </a:r>
            <a:r>
              <a:rPr lang="tr-TR" i="1" dirty="0">
                <a:solidFill>
                  <a:srgbClr val="0070C0"/>
                </a:solidFill>
              </a:rPr>
              <a:t> </a:t>
            </a:r>
            <a:r>
              <a:rPr lang="tr-TR" i="1" dirty="0"/>
              <a:t>(</a:t>
            </a:r>
            <a:r>
              <a:rPr lang="tr-TR" i="1" dirty="0">
                <a:solidFill>
                  <a:srgbClr val="FF0000"/>
                </a:solidFill>
              </a:rPr>
              <a:t>instruction code</a:t>
            </a:r>
            <a:r>
              <a:rPr lang="tr-TR" i="1" dirty="0"/>
              <a:t>) </a:t>
            </a:r>
            <a:br>
              <a:rPr lang="tr-TR" i="1" dirty="0"/>
            </a:br>
            <a:r>
              <a:rPr lang="tr-TR" i="1" dirty="0"/>
              <a:t>ve </a:t>
            </a:r>
            <a:r>
              <a:rPr lang="tr-TR" b="1" i="1" dirty="0">
                <a:solidFill>
                  <a:srgbClr val="0070C0"/>
                </a:solidFill>
              </a:rPr>
              <a:t>sembolik isimleri </a:t>
            </a:r>
            <a:r>
              <a:rPr lang="tr-TR" i="1" dirty="0"/>
              <a:t>(</a:t>
            </a:r>
            <a:r>
              <a:rPr lang="tr-TR" i="1" dirty="0">
                <a:solidFill>
                  <a:srgbClr val="FF0000"/>
                </a:solidFill>
              </a:rPr>
              <a:t>assembly code</a:t>
            </a:r>
            <a:r>
              <a:rPr lang="tr-TR" i="1" dirty="0"/>
              <a:t>) </a:t>
            </a:r>
            <a:r>
              <a:rPr lang="tr-TR" i="1" dirty="0">
                <a:highlight>
                  <a:srgbClr val="FFFF00"/>
                </a:highlight>
              </a:rPr>
              <a:t>İÇERMEYEN</a:t>
            </a:r>
            <a:r>
              <a:rPr lang="tr-TR" i="1" dirty="0"/>
              <a:t> programlama dilleri </a:t>
            </a:r>
          </a:p>
          <a:p>
            <a:pPr marL="0" indent="0" algn="ctr">
              <a:buNone/>
            </a:pPr>
            <a:r>
              <a:rPr lang="tr-TR" b="1" i="1" dirty="0">
                <a:solidFill>
                  <a:srgbClr val="0070C0"/>
                </a:solidFill>
              </a:rPr>
              <a:t>yüksek düzey programlama dili</a:t>
            </a:r>
            <a:br>
              <a:rPr lang="tr-TR" b="1" i="1" dirty="0">
                <a:solidFill>
                  <a:srgbClr val="FF0000"/>
                </a:solidFill>
              </a:rPr>
            </a:br>
            <a:r>
              <a:rPr lang="tr-TR" i="1" dirty="0"/>
              <a:t>(</a:t>
            </a:r>
            <a:r>
              <a:rPr lang="tr-TR" b="1" i="1" dirty="0" err="1">
                <a:solidFill>
                  <a:srgbClr val="C00000"/>
                </a:solidFill>
              </a:rPr>
              <a:t>high-level</a:t>
            </a:r>
            <a:r>
              <a:rPr lang="tr-TR" b="1" i="1" dirty="0">
                <a:solidFill>
                  <a:srgbClr val="C00000"/>
                </a:solidFill>
              </a:rPr>
              <a:t> </a:t>
            </a:r>
            <a:r>
              <a:rPr lang="tr-TR" b="1" i="1" dirty="0" err="1">
                <a:solidFill>
                  <a:srgbClr val="C00000"/>
                </a:solidFill>
              </a:rPr>
              <a:t>programming</a:t>
            </a:r>
            <a:r>
              <a:rPr lang="tr-TR" b="1" i="1" dirty="0">
                <a:solidFill>
                  <a:srgbClr val="C00000"/>
                </a:solidFill>
              </a:rPr>
              <a:t> </a:t>
            </a:r>
            <a:r>
              <a:rPr lang="tr-TR" b="1" i="1" dirty="0" err="1">
                <a:solidFill>
                  <a:srgbClr val="C00000"/>
                </a:solidFill>
              </a:rPr>
              <a:t>language</a:t>
            </a:r>
            <a:r>
              <a:rPr lang="tr-TR" i="1" dirty="0"/>
              <a:t>)</a:t>
            </a:r>
          </a:p>
          <a:p>
            <a:pPr marL="0" indent="0" algn="ctr">
              <a:buNone/>
            </a:pPr>
            <a:r>
              <a:rPr lang="tr-TR" i="1" dirty="0"/>
              <a:t>olarak adlandırılır.</a:t>
            </a:r>
          </a:p>
          <a:p>
            <a:pPr marL="0" indent="0" algn="ctr">
              <a:buNone/>
            </a:pPr>
            <a:r>
              <a:rPr lang="tr-TR" b="1" dirty="0"/>
              <a:t>Yüksek düzey programlama dilleri </a:t>
            </a:r>
            <a:r>
              <a:rPr lang="tr-TR" b="1" dirty="0">
                <a:highlight>
                  <a:srgbClr val="FFFF00"/>
                </a:highlight>
              </a:rPr>
              <a:t>çoğunlukla İngilizce sözcükleri kullanır.</a:t>
            </a:r>
          </a:p>
          <a:p>
            <a:pPr marL="0" indent="0" algn="ctr">
              <a:buNone/>
            </a:pPr>
            <a:endParaRPr lang="tr-TR" i="1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56568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TARİHÇE 1946-1954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1946 </a:t>
            </a:r>
            <a:r>
              <a:rPr lang="tr-TR" b="1" dirty="0" err="1"/>
              <a:t>Pensilvanya</a:t>
            </a:r>
            <a:r>
              <a:rPr lang="tr-TR" b="1" dirty="0"/>
              <a:t> Üniversitesinde </a:t>
            </a:r>
            <a:r>
              <a:rPr lang="tr-TR" b="1" dirty="0">
                <a:solidFill>
                  <a:srgbClr val="7030A0"/>
                </a:solidFill>
              </a:rPr>
              <a:t>ENIAC</a:t>
            </a:r>
            <a:r>
              <a:rPr lang="tr-TR" dirty="0"/>
              <a:t> (Elektronik Sayısal Hesaplayıcı ve Doğrulayıcı) isimli sayısal elektronik bilgisayar tamamlandı.</a:t>
            </a:r>
            <a:br>
              <a:rPr lang="tr-TR" dirty="0"/>
            </a:br>
            <a:r>
              <a:rPr lang="tr-TR" dirty="0"/>
              <a:t>Askeri amaçla üretildi ve top mermilerinin menzillerini hesaplamak için kullanıldı.</a:t>
            </a:r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John </a:t>
            </a:r>
            <a:r>
              <a:rPr lang="tr-TR" b="1" dirty="0" err="1">
                <a:solidFill>
                  <a:srgbClr val="0070C0"/>
                </a:solidFill>
              </a:rPr>
              <a:t>von</a:t>
            </a:r>
            <a:r>
              <a:rPr lang="tr-TR" b="1" dirty="0">
                <a:solidFill>
                  <a:srgbClr val="0070C0"/>
                </a:solidFill>
              </a:rPr>
              <a:t> </a:t>
            </a:r>
            <a:r>
              <a:rPr lang="tr-TR" b="1" dirty="0" err="1">
                <a:solidFill>
                  <a:srgbClr val="0070C0"/>
                </a:solidFill>
              </a:rPr>
              <a:t>Neumann</a:t>
            </a:r>
            <a:r>
              <a:rPr lang="tr-TR" b="1" dirty="0">
                <a:solidFill>
                  <a:srgbClr val="0070C0"/>
                </a:solidFill>
              </a:rPr>
              <a:t> Mimarisi: </a:t>
            </a:r>
            <a:r>
              <a:rPr lang="tr-TR" dirty="0" err="1"/>
              <a:t>Neumann</a:t>
            </a:r>
            <a:r>
              <a:rPr lang="tr-TR" dirty="0"/>
              <a:t> tarafından geliştirilmiş bu mimari, </a:t>
            </a:r>
            <a:r>
              <a:rPr lang="tr-TR" b="1" u="sng" dirty="0">
                <a:solidFill>
                  <a:srgbClr val="FF0000"/>
                </a:solidFill>
              </a:rPr>
              <a:t>günümüzdeki bilgisayarlarda hala</a:t>
            </a:r>
            <a:r>
              <a:rPr lang="tr-TR" u="sng" dirty="0">
                <a:solidFill>
                  <a:srgbClr val="FF0000"/>
                </a:solidFill>
              </a:rPr>
              <a:t> </a:t>
            </a:r>
            <a:r>
              <a:rPr lang="tr-TR" dirty="0"/>
              <a:t>kullanılmaktadır. </a:t>
            </a:r>
            <a:r>
              <a:rPr lang="en-US" dirty="0"/>
              <a:t>(</a:t>
            </a:r>
            <a:r>
              <a:rPr lang="en-US" i="1" dirty="0"/>
              <a:t>Stored-program computer and Universal Turing machine § Stored-program computer</a:t>
            </a:r>
            <a:r>
              <a:rPr lang="en-US" dirty="0"/>
              <a:t>)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18,000 adet elektronik tüp kullanılan ENIAC; </a:t>
            </a:r>
            <a:r>
              <a:rPr lang="tr-TR" b="1" dirty="0"/>
              <a:t>150 kW </a:t>
            </a:r>
            <a:r>
              <a:rPr lang="tr-TR" dirty="0"/>
              <a:t>gücünde idi ve </a:t>
            </a:r>
            <a:r>
              <a:rPr lang="tr-TR" b="1" dirty="0"/>
              <a:t>50 ton </a:t>
            </a:r>
            <a:r>
              <a:rPr lang="tr-TR" dirty="0"/>
              <a:t>ağırlığıyla </a:t>
            </a:r>
            <a:r>
              <a:rPr lang="tr-TR" b="1" dirty="0"/>
              <a:t>167 m</a:t>
            </a:r>
            <a:r>
              <a:rPr lang="tr-TR" b="1" baseline="30000" dirty="0"/>
              <a:t>2</a:t>
            </a:r>
            <a:r>
              <a:rPr lang="tr-TR" b="1" dirty="0"/>
              <a:t> </a:t>
            </a:r>
            <a:r>
              <a:rPr lang="tr-TR" dirty="0"/>
              <a:t>yer kaplıyordu. </a:t>
            </a:r>
          </a:p>
          <a:p>
            <a:pPr marL="0" indent="0">
              <a:buNone/>
            </a:pPr>
            <a:r>
              <a:rPr lang="tr-TR" dirty="0"/>
              <a:t>Saniyede </a:t>
            </a:r>
            <a:r>
              <a:rPr lang="tr-TR" b="1" dirty="0"/>
              <a:t>5.000</a:t>
            </a:r>
            <a:r>
              <a:rPr lang="tr-TR" dirty="0"/>
              <a:t> toplama işlemi yapabiliyordu. </a:t>
            </a:r>
          </a:p>
          <a:p>
            <a:pPr marL="0" indent="0">
              <a:buNone/>
            </a:pPr>
            <a:r>
              <a:rPr lang="tr-TR" dirty="0"/>
              <a:t>Mark-I ‘den 1000 kat daha hızlıydı. </a:t>
            </a:r>
          </a:p>
          <a:p>
            <a:pPr marL="0" indent="0">
              <a:buNone/>
            </a:pPr>
            <a:r>
              <a:rPr lang="tr-TR" b="1" i="1" dirty="0">
                <a:solidFill>
                  <a:srgbClr val="7030A0"/>
                </a:solidFill>
              </a:rPr>
              <a:t>Bu bilgisayar ile elektronik bilgisayara geçiş başlamış ve mekanik donanım yerini elektronik devrelere bırakmıştır.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r-TR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tr-TR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tr-TR" b="1" u="sng" dirty="0"/>
          </a:p>
          <a:p>
            <a:pPr marL="0" indent="0" algn="ctr">
              <a:buNone/>
            </a:pPr>
            <a:endParaRPr lang="tr-TR" b="1" u="sng" dirty="0"/>
          </a:p>
          <a:p>
            <a:pPr marL="0" indent="0" algn="ctr">
              <a:buNone/>
            </a:pPr>
            <a:endParaRPr lang="tr-TR" b="1" u="sng" dirty="0"/>
          </a:p>
        </p:txBody>
      </p:sp>
      <p:pic>
        <p:nvPicPr>
          <p:cNvPr id="8" name="İçerik Yer Tutucusu 8">
            <a:extLst>
              <a:ext uri="{FF2B5EF4-FFF2-40B4-BE49-F238E27FC236}">
                <a16:creationId xmlns:a16="http://schemas.microsoft.com/office/drawing/2014/main" id="{33D3A4C4-0AA1-4309-AC1C-914984B85C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29814" y="2194560"/>
            <a:ext cx="4754880" cy="3688080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572AE90B-D80E-4124-B358-79F11861FB42}"/>
              </a:ext>
            </a:extLst>
          </p:cNvPr>
          <p:cNvSpPr/>
          <p:nvPr/>
        </p:nvSpPr>
        <p:spPr>
          <a:xfrm rot="19152993">
            <a:off x="4160114" y="2467237"/>
            <a:ext cx="3939412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6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Günümüz </a:t>
            </a:r>
            <a:br>
              <a:rPr lang="tr-TR" sz="6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6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Bilgisayar </a:t>
            </a:r>
            <a:br>
              <a:rPr lang="tr-TR" sz="6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6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Mimarisi!</a:t>
            </a:r>
          </a:p>
        </p:txBody>
      </p:sp>
    </p:spTree>
    <p:extLst>
      <p:ext uri="{BB962C8B-B14F-4D97-AF65-F5344CB8AC3E}">
        <p14:creationId xmlns:p14="http://schemas.microsoft.com/office/powerpoint/2010/main" val="358755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TARİHÇE 1956-1964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1956 </a:t>
            </a:r>
            <a:r>
              <a:rPr lang="tr-TR" altLang="tr-TR" dirty="0"/>
              <a:t>Ticari amaçlarla kullanılabilen ve seri halde üretimi yapılan ilk bilgisayar UNIVAC I oldu. </a:t>
            </a:r>
          </a:p>
          <a:p>
            <a:pPr marL="0" indent="0">
              <a:buNone/>
            </a:pPr>
            <a:r>
              <a:rPr lang="tr-TR" altLang="tr-TR" dirty="0"/>
              <a:t>UNIVAC, giriş-çıkış birimleri manyetik bant idi ve bir yazıcıya sahipti.</a:t>
            </a:r>
          </a:p>
          <a:p>
            <a:pPr marL="0" indent="0">
              <a:buNone/>
            </a:pPr>
            <a:r>
              <a:rPr lang="tr-TR" altLang="tr-TR" dirty="0"/>
              <a:t>UNIVAC 1951-1959 arasında üretilen bilgisayarlarda vakum tüpleri kullanıldı. Bu tüpler bir ampul büyüklüğünde, çok fazla enerji harcamakta ve çok fazla ısı yaymakta idiler.</a:t>
            </a:r>
          </a:p>
          <a:p>
            <a:pPr marL="0" indent="0">
              <a:buNone/>
            </a:pPr>
            <a:r>
              <a:rPr lang="tr-TR" altLang="tr-TR" dirty="0"/>
              <a:t>Veri ve programlar manyetik teyp ve tambur gibi bilgi saklama araçlarıyla saklandı. Veriler ve programlar bilgisayara delgi kartları ile yükleniyordu.</a:t>
            </a:r>
          </a:p>
          <a:p>
            <a:pPr marL="0" indent="0">
              <a:buNone/>
            </a:pPr>
            <a:r>
              <a:rPr lang="tr-TR" altLang="tr-TR" dirty="0">
                <a:solidFill>
                  <a:srgbClr val="0070C0"/>
                </a:solidFill>
              </a:rPr>
              <a:t>1959 </a:t>
            </a:r>
            <a:r>
              <a:rPr lang="tr-TR" altLang="tr-TR" dirty="0"/>
              <a:t>yılı sonrasında  üretilen bilgisayarlarda transistörler (10 bin adet) kullanıldı. Artık </a:t>
            </a:r>
            <a:r>
              <a:rPr lang="tr-TR" altLang="tr-TR" b="1" dirty="0">
                <a:solidFill>
                  <a:srgbClr val="00B050"/>
                </a:solidFill>
              </a:rPr>
              <a:t>transistor içeren </a:t>
            </a:r>
            <a:r>
              <a:rPr lang="tr-TR" altLang="tr-TR" b="1" u="sng" dirty="0">
                <a:solidFill>
                  <a:srgbClr val="FF0000"/>
                </a:solidFill>
              </a:rPr>
              <a:t>ikinci kuşak bilgisayarlar </a:t>
            </a:r>
            <a:r>
              <a:rPr lang="tr-TR" altLang="tr-TR" dirty="0"/>
              <a:t>hayatımıza girmiştir.</a:t>
            </a:r>
          </a:p>
          <a:p>
            <a:pPr marL="0" indent="0">
              <a:buNone/>
            </a:pPr>
            <a:endParaRPr lang="tr-TR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tr-TR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tr-TR" b="1" u="sng" dirty="0"/>
          </a:p>
          <a:p>
            <a:pPr marL="0" indent="0" algn="ctr">
              <a:buNone/>
            </a:pPr>
            <a:endParaRPr lang="tr-TR" b="1" u="sng" dirty="0"/>
          </a:p>
          <a:p>
            <a:pPr marL="0" indent="0" algn="ctr">
              <a:buNone/>
            </a:pPr>
            <a:endParaRPr lang="tr-TR" b="1" u="sng" dirty="0"/>
          </a:p>
        </p:txBody>
      </p:sp>
      <p:pic>
        <p:nvPicPr>
          <p:cNvPr id="7" name="Picture 3" descr="TransMos">
            <a:extLst>
              <a:ext uri="{FF2B5EF4-FFF2-40B4-BE49-F238E27FC236}">
                <a16:creationId xmlns:a16="http://schemas.microsoft.com/office/drawing/2014/main" id="{73D1022B-A1D8-4010-9AF2-139DB3C411F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191" y="4947139"/>
            <a:ext cx="1467961" cy="1225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Vacuum Tube Images – Browse 40,106 Stock Photos, Vectors, and Video | Adobe  Stock">
            <a:extLst>
              <a:ext uri="{FF2B5EF4-FFF2-40B4-BE49-F238E27FC236}">
                <a16:creationId xmlns:a16="http://schemas.microsoft.com/office/drawing/2014/main" id="{F12A814D-C7B3-445F-97D6-AB8579F9A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38" y="2327765"/>
            <a:ext cx="3974782" cy="261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EE2E73DB-6B1F-4425-B1C7-F9B8E7B116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8245" y="2327765"/>
            <a:ext cx="17430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7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TARİHÇE 1954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tr-TR" sz="1200" dirty="0">
                <a:solidFill>
                  <a:srgbClr val="0070C0"/>
                </a:solidFill>
              </a:rPr>
              <a:t>1954</a:t>
            </a:r>
            <a:r>
              <a:rPr lang="tr-TR" sz="1200" dirty="0"/>
              <a:t> </a:t>
            </a:r>
            <a:r>
              <a:rPr lang="tr-TR" sz="1200" b="1" dirty="0"/>
              <a:t>FORTRAN</a:t>
            </a:r>
            <a:r>
              <a:rPr lang="tr-TR" sz="1200" dirty="0"/>
              <a:t> (</a:t>
            </a:r>
            <a:r>
              <a:rPr lang="tr-TR" sz="1200" dirty="0" err="1"/>
              <a:t>FORmula</a:t>
            </a:r>
            <a:r>
              <a:rPr lang="tr-TR" sz="1200" dirty="0"/>
              <a:t> </a:t>
            </a:r>
            <a:r>
              <a:rPr lang="tr-TR" sz="1200" dirty="0" err="1"/>
              <a:t>TRANslation</a:t>
            </a:r>
            <a:r>
              <a:rPr lang="tr-TR" sz="1200" dirty="0"/>
              <a:t>), </a:t>
            </a:r>
            <a:br>
              <a:rPr lang="tr-TR" sz="1200" dirty="0"/>
            </a:br>
            <a:r>
              <a:rPr lang="tr-TR" sz="1200" dirty="0"/>
              <a:t>John </a:t>
            </a:r>
            <a:r>
              <a:rPr lang="tr-TR" sz="1200" dirty="0" err="1"/>
              <a:t>Backus</a:t>
            </a:r>
            <a:r>
              <a:rPr lang="tr-TR" sz="1200" dirty="0"/>
              <a:t> liderliğinde IBM 704  için </a:t>
            </a:r>
            <a:r>
              <a:rPr lang="tr-TR" sz="1200" dirty="0" err="1"/>
              <a:t>geliştiririldi</a:t>
            </a:r>
            <a:r>
              <a:rPr lang="tr-TR" sz="1200" dirty="0"/>
              <a:t>. 32 farklı </a:t>
            </a:r>
            <a:r>
              <a:rPr lang="tr-TR" sz="1200" dirty="0">
                <a:solidFill>
                  <a:srgbClr val="0070C0"/>
                </a:solidFill>
              </a:rPr>
              <a:t>talimata</a:t>
            </a:r>
            <a:r>
              <a:rPr lang="tr-TR" sz="1200" dirty="0"/>
              <a:t> (</a:t>
            </a:r>
            <a:r>
              <a:rPr lang="tr-TR" sz="1200" dirty="0" err="1">
                <a:solidFill>
                  <a:srgbClr val="FF0000"/>
                </a:solidFill>
              </a:rPr>
              <a:t>statement</a:t>
            </a:r>
            <a:r>
              <a:rPr lang="tr-TR" sz="1200" dirty="0"/>
              <a:t>) sahiptir. İlk </a:t>
            </a:r>
            <a:r>
              <a:rPr lang="tr-TR" sz="1200" b="1" u="sng" dirty="0">
                <a:solidFill>
                  <a:srgbClr val="FF0000"/>
                </a:solidFill>
              </a:rPr>
              <a:t>genel amaçlı</a:t>
            </a:r>
            <a:r>
              <a:rPr lang="tr-TR" sz="1200" u="sng" dirty="0">
                <a:solidFill>
                  <a:srgbClr val="FF0000"/>
                </a:solidFill>
              </a:rPr>
              <a:t> yüksek düzey bir programlama dili</a:t>
            </a:r>
            <a:r>
              <a:rPr lang="tr-TR" sz="1200" dirty="0"/>
              <a:t>. 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tr-TR" sz="1200" dirty="0"/>
              <a:t>Yüksek seviyeli bir dilde yazılmış bir </a:t>
            </a:r>
            <a:r>
              <a:rPr lang="tr-TR" sz="1200" dirty="0">
                <a:solidFill>
                  <a:srgbClr val="0070C0"/>
                </a:solidFill>
              </a:rPr>
              <a:t>talimat</a:t>
            </a:r>
            <a:r>
              <a:rPr lang="tr-TR" sz="1200" dirty="0"/>
              <a:t> (</a:t>
            </a:r>
            <a:r>
              <a:rPr lang="tr-TR" sz="1200" dirty="0" err="1">
                <a:solidFill>
                  <a:srgbClr val="C00000"/>
                </a:solidFill>
              </a:rPr>
              <a:t>statement</a:t>
            </a:r>
            <a:r>
              <a:rPr lang="tr-TR" sz="1200" dirty="0"/>
              <a:t>), bilgisayara belirtilen bir eylemi gerçekleştirmesini söyler. Yüksek seviyeli bir dildeki tek bir talimat, birkaç makine dili </a:t>
            </a:r>
            <a:r>
              <a:rPr lang="tr-TR" sz="1200" dirty="0">
                <a:solidFill>
                  <a:srgbClr val="0070C0"/>
                </a:solidFill>
              </a:rPr>
              <a:t>emrini</a:t>
            </a:r>
            <a:r>
              <a:rPr lang="tr-TR" sz="1200" dirty="0"/>
              <a:t> (</a:t>
            </a:r>
            <a:r>
              <a:rPr lang="tr-TR" sz="1200" dirty="0" err="1">
                <a:solidFill>
                  <a:srgbClr val="C00000"/>
                </a:solidFill>
              </a:rPr>
              <a:t>instruction</a:t>
            </a:r>
            <a:r>
              <a:rPr lang="tr-TR" sz="1200" dirty="0"/>
              <a:t>) temsil edebilir. Talimatlar, yapılaması gerekeni kısa ve net olarak belirten mantıksal cümlelerdir;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tr-TR" sz="1200" dirty="0">
                <a:highlight>
                  <a:srgbClr val="FFFF00"/>
                </a:highlight>
              </a:rPr>
              <a:t>GİRİŞ TEYBİNDEN IA,IB,IC DEĞİŞKENLERİNİ OKU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tr-TR" sz="1200" dirty="0">
                <a:highlight>
                  <a:srgbClr val="FFFF00"/>
                </a:highlight>
              </a:rPr>
              <a:t>EĞER IA SIFIT İSE  DUR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tr-TR" sz="1200" dirty="0">
                <a:highlight>
                  <a:srgbClr val="FFFF00"/>
                </a:highlight>
              </a:rPr>
              <a:t>S=IA+IB+IC /2.0</a:t>
            </a:r>
            <a:br>
              <a:rPr lang="tr-TR" sz="1200" dirty="0">
                <a:highlight>
                  <a:srgbClr val="FFFF00"/>
                </a:highlight>
              </a:rPr>
            </a:br>
            <a:r>
              <a:rPr lang="tr-TR" sz="1200" dirty="0">
                <a:highlight>
                  <a:srgbClr val="FFFF00"/>
                </a:highlight>
              </a:rPr>
              <a:t>AREA=SQRTF(S*(S-IA)*(S-IB)*(S-IC))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tr-TR" sz="1200" dirty="0">
                <a:highlight>
                  <a:srgbClr val="FFFF00"/>
                </a:highlight>
              </a:rPr>
              <a:t>ÇIKIŞ TEYBİNE YAZ IA,IB,IC,S, AREA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tr-TR" sz="1200" dirty="0">
                <a:highlight>
                  <a:srgbClr val="FFFF00"/>
                </a:highlight>
              </a:rPr>
              <a:t>DUR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278" y="2193925"/>
            <a:ext cx="4344582" cy="3978275"/>
          </a:xfr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2D7A1333-752C-4016-9E1F-104278E7447B}"/>
              </a:ext>
            </a:extLst>
          </p:cNvPr>
          <p:cNvSpPr/>
          <p:nvPr/>
        </p:nvSpPr>
        <p:spPr>
          <a:xfrm rot="19152993">
            <a:off x="3535845" y="3305898"/>
            <a:ext cx="512031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İlk Genel Amaçlı </a:t>
            </a:r>
            <a:br>
              <a:rPr lang="tr-TR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Derleyici!</a:t>
            </a:r>
          </a:p>
        </p:txBody>
      </p:sp>
    </p:spTree>
    <p:extLst>
      <p:ext uri="{BB962C8B-B14F-4D97-AF65-F5344CB8AC3E}">
        <p14:creationId xmlns:p14="http://schemas.microsoft.com/office/powerpoint/2010/main" val="288748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ARAPSAÇI (</a:t>
            </a:r>
            <a:r>
              <a:rPr lang="tr-TR" dirty="0" err="1">
                <a:solidFill>
                  <a:srgbClr val="00B050"/>
                </a:solidFill>
              </a:rPr>
              <a:t>spaghettI</a:t>
            </a:r>
            <a:r>
              <a:rPr lang="tr-TR" dirty="0">
                <a:solidFill>
                  <a:srgbClr val="00B050"/>
                </a:solidFill>
              </a:rPr>
              <a:t>) kod</a:t>
            </a:r>
          </a:p>
        </p:txBody>
      </p:sp>
      <p:pic>
        <p:nvPicPr>
          <p:cNvPr id="8" name="İçerik Yer Tutucusu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763401"/>
            <a:ext cx="4754563" cy="2839323"/>
          </a:xfrm>
        </p:spPr>
      </p:pic>
      <p:sp>
        <p:nvSpPr>
          <p:cNvPr id="9" name="İçerik Yer Tutucusu 8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2400" dirty="0">
                <a:solidFill>
                  <a:srgbClr val="0070C0"/>
                </a:solidFill>
              </a:rPr>
              <a:t>1955-1959</a:t>
            </a:r>
            <a:r>
              <a:rPr lang="tr-TR" sz="2400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FLOW</a:t>
            </a:r>
            <a:r>
              <a:rPr lang="tr-TR" sz="2400" b="1" dirty="0">
                <a:solidFill>
                  <a:srgbClr val="7030A0"/>
                </a:solidFill>
              </a:rPr>
              <a:t>-</a:t>
            </a:r>
            <a:r>
              <a:rPr lang="en-US" sz="2400" b="1" dirty="0">
                <a:solidFill>
                  <a:srgbClr val="7030A0"/>
                </a:solidFill>
              </a:rPr>
              <a:t>MATIC</a:t>
            </a:r>
            <a:r>
              <a:rPr lang="tr-TR" sz="2400" b="1" dirty="0">
                <a:solidFill>
                  <a:srgbClr val="7030A0"/>
                </a:solidFill>
              </a:rPr>
              <a:t>:B 0</a:t>
            </a:r>
            <a:br>
              <a:rPr lang="tr-TR" sz="2400" b="1" dirty="0">
                <a:solidFill>
                  <a:srgbClr val="7030A0"/>
                </a:solidFill>
              </a:rPr>
            </a:br>
            <a:r>
              <a:rPr lang="en-US" sz="2400" b="1" dirty="0"/>
              <a:t>Business Language version 0</a:t>
            </a:r>
            <a:br>
              <a:rPr lang="tr-TR" sz="2400" dirty="0"/>
            </a:br>
            <a:r>
              <a:rPr lang="en-US" sz="2400" i="1" dirty="0"/>
              <a:t>Grace Hopper</a:t>
            </a:r>
            <a:r>
              <a:rPr lang="tr-TR" sz="2400" i="1" dirty="0"/>
              <a:t> </a:t>
            </a:r>
            <a:r>
              <a:rPr lang="tr-TR" sz="2400" dirty="0"/>
              <a:t>tarafından UNIVAC I </a:t>
            </a:r>
            <a:r>
              <a:rPr lang="tr-TR" sz="2400" dirty="0">
                <a:solidFill>
                  <a:srgbClr val="FF0000"/>
                </a:solidFill>
              </a:rPr>
              <a:t>İngilizceye benzeyen ilk</a:t>
            </a:r>
            <a:r>
              <a:rPr lang="tr-TR" sz="2400" dirty="0"/>
              <a:t> yüksek düzey programlama dilidir.</a:t>
            </a:r>
          </a:p>
          <a:p>
            <a:pPr marL="0" indent="0" algn="ctr">
              <a:buNone/>
            </a:pPr>
            <a:r>
              <a:rPr lang="tr-TR" sz="2400" b="1" u="sng" dirty="0"/>
              <a:t>Bir sürü GOTO/JUMP TO </a:t>
            </a:r>
            <a:r>
              <a:rPr lang="tr-TR" sz="2400" b="1" u="sng" dirty="0">
                <a:solidFill>
                  <a:srgbClr val="0070C0"/>
                </a:solidFill>
              </a:rPr>
              <a:t>talimatı</a:t>
            </a:r>
            <a:r>
              <a:rPr lang="tr-TR" sz="2400" b="1" u="sng" dirty="0"/>
              <a:t> (</a:t>
            </a:r>
            <a:r>
              <a:rPr lang="tr-TR" sz="2400" b="1" u="sng" dirty="0" err="1">
                <a:solidFill>
                  <a:srgbClr val="C00000"/>
                </a:solidFill>
              </a:rPr>
              <a:t>statement</a:t>
            </a:r>
            <a:r>
              <a:rPr lang="tr-TR" sz="2400" b="1" u="sng" dirty="0"/>
              <a:t>)</a:t>
            </a:r>
          </a:p>
          <a:p>
            <a:pPr marL="0" indent="0" algn="ctr">
              <a:buNone/>
            </a:pPr>
            <a:r>
              <a:rPr lang="tr-TR" sz="2400" b="1" dirty="0">
                <a:solidFill>
                  <a:srgbClr val="0070C0"/>
                </a:solidFill>
              </a:rPr>
              <a:t>Arapsaçı kod</a:t>
            </a:r>
            <a:r>
              <a:rPr lang="tr-TR" sz="2400" b="1" dirty="0"/>
              <a:t> </a:t>
            </a:r>
            <a:br>
              <a:rPr lang="tr-TR" sz="2400" b="1" dirty="0"/>
            </a:br>
            <a:r>
              <a:rPr lang="tr-TR" sz="2400" b="1" dirty="0"/>
              <a:t>(</a:t>
            </a:r>
            <a:r>
              <a:rPr lang="tr-TR" sz="2400" b="1" dirty="0" err="1">
                <a:solidFill>
                  <a:srgbClr val="C00000"/>
                </a:solidFill>
              </a:rPr>
              <a:t>spaghetti</a:t>
            </a:r>
            <a:r>
              <a:rPr lang="tr-TR" sz="2400" b="1" dirty="0"/>
              <a:t>) kod.</a:t>
            </a:r>
          </a:p>
          <a:p>
            <a:pPr marL="0" indent="0">
              <a:buNone/>
            </a:pPr>
            <a:endParaRPr lang="tr-TR" sz="2400" dirty="0"/>
          </a:p>
        </p:txBody>
      </p:sp>
      <p:sp>
        <p:nvSpPr>
          <p:cNvPr id="10" name="Dikdörtgen 9"/>
          <p:cNvSpPr/>
          <p:nvPr/>
        </p:nvSpPr>
        <p:spPr>
          <a:xfrm rot="19152993">
            <a:off x="3676398" y="2890401"/>
            <a:ext cx="4845301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spaghetti</a:t>
            </a:r>
            <a:r>
              <a:rPr lang="tr-TR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5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Code</a:t>
            </a:r>
            <a:br>
              <a:rPr lang="tr-TR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OKUNAKLILIK</a:t>
            </a:r>
            <a:r>
              <a:rPr lang="tr-TR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br>
              <a:rPr lang="tr-TR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ÇOK ZOR</a:t>
            </a:r>
          </a:p>
        </p:txBody>
      </p:sp>
    </p:spTree>
    <p:extLst>
      <p:ext uri="{BB962C8B-B14F-4D97-AF65-F5344CB8AC3E}">
        <p14:creationId xmlns:p14="http://schemas.microsoft.com/office/powerpoint/2010/main" val="62549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TARİHÇE 1955-1960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1960’lı yılların ikinci yarısından sonra binlerce transistörlü ve ilgili elektronik parçaları içinde barındıran </a:t>
            </a:r>
            <a:r>
              <a:rPr lang="tr-TR" b="1" dirty="0">
                <a:solidFill>
                  <a:srgbClr val="00B050"/>
                </a:solidFill>
              </a:rPr>
              <a:t>entegre/tümleşik devreler’ in bilgisayarlarda kullanımı, </a:t>
            </a:r>
            <a:r>
              <a:rPr lang="tr-TR" u="sng" dirty="0">
                <a:solidFill>
                  <a:srgbClr val="FF0000"/>
                </a:solidFill>
              </a:rPr>
              <a:t>üçüncü kuşak bilgisayarları </a:t>
            </a:r>
            <a:r>
              <a:rPr lang="tr-TR" dirty="0"/>
              <a:t>ortaya çıkarmıştır.</a:t>
            </a:r>
          </a:p>
          <a:p>
            <a:pPr marL="0" indent="0">
              <a:buNone/>
            </a:pPr>
            <a:r>
              <a:rPr lang="tr-TR" dirty="0"/>
              <a:t>Tümleşik devreler bilgisayarlarda; daha etkin giriş/çıkış, disk, bellek gibi donanım ürünlerine rastgele bir erişim olanağı verebilmenin yanı sıra, birden fazla yazılım çalıştırma imkanı da sunabilmektedirler.</a:t>
            </a:r>
          </a:p>
          <a:p>
            <a:pPr marL="0" indent="0">
              <a:buNone/>
            </a:pPr>
            <a:endParaRPr lang="tr-TR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tr-TR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tr-TR" b="1" u="sng" dirty="0"/>
          </a:p>
          <a:p>
            <a:pPr marL="0" indent="0" algn="ctr">
              <a:buNone/>
            </a:pPr>
            <a:endParaRPr lang="tr-TR" b="1" u="sng" dirty="0"/>
          </a:p>
          <a:p>
            <a:pPr marL="0" indent="0" algn="ctr">
              <a:buNone/>
            </a:pPr>
            <a:endParaRPr lang="tr-TR" b="1" u="sng" dirty="0"/>
          </a:p>
        </p:txBody>
      </p:sp>
      <p:pic>
        <p:nvPicPr>
          <p:cNvPr id="9" name="Picture 4" descr="ATMegaControlBoardSm">
            <a:extLst>
              <a:ext uri="{FF2B5EF4-FFF2-40B4-BE49-F238E27FC236}">
                <a16:creationId xmlns:a16="http://schemas.microsoft.com/office/drawing/2014/main" id="{0E2341B0-D84E-4AEA-8211-AFACF1E8D96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618" y="2258672"/>
            <a:ext cx="3791902" cy="384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6195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2050</TotalTime>
  <Words>2920</Words>
  <Application>Microsoft Office PowerPoint</Application>
  <PresentationFormat>Geniş ekran</PresentationFormat>
  <Paragraphs>231</Paragraphs>
  <Slides>19</Slides>
  <Notes>14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</vt:lpstr>
      <vt:lpstr>Cambria Math</vt:lpstr>
      <vt:lpstr>Consolas</vt:lpstr>
      <vt:lpstr>Wingdings</vt:lpstr>
      <vt:lpstr>Wood Type</vt:lpstr>
      <vt:lpstr>Temel yazılım kavramları</vt:lpstr>
      <vt:lpstr>TARİHÇE …-1830</vt:lpstr>
      <vt:lpstr>TARİHÇE 1830-1944</vt:lpstr>
      <vt:lpstr>TARİHÇE …-1944-…</vt:lpstr>
      <vt:lpstr>TARİHÇE 1946-1954</vt:lpstr>
      <vt:lpstr>TARİHÇE 1956-1964</vt:lpstr>
      <vt:lpstr>TARİHÇE 1954</vt:lpstr>
      <vt:lpstr>ARAPSAÇI (spaghettI) kod</vt:lpstr>
      <vt:lpstr>TARİHÇE 1955-1960</vt:lpstr>
      <vt:lpstr>TARİHÇE 1958-1959</vt:lpstr>
      <vt:lpstr>Yordamlı (procedural) programlama</vt:lpstr>
      <vt:lpstr>TARİHÇE 1970</vt:lpstr>
      <vt:lpstr>Cebir ve Değişken</vt:lpstr>
      <vt:lpstr> 1970-Pascal</vt:lpstr>
      <vt:lpstr>1972-C</vt:lpstr>
      <vt:lpstr>yapısal (structural) programlama nedir?</vt:lpstr>
      <vt:lpstr>EMREDEN PARADİGMA VE YAPISAL PROGRAMLAMA?</vt:lpstr>
      <vt:lpstr>Nesne Yönelimli Program İhtiyacı?</vt:lpstr>
      <vt:lpstr>Dinlediğiniz için teşekkür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İlhan ÖZKAN</dc:creator>
  <cp:lastModifiedBy>İlhan ÖZKAN</cp:lastModifiedBy>
  <cp:revision>231</cp:revision>
  <dcterms:created xsi:type="dcterms:W3CDTF">2020-05-21T06:51:03Z</dcterms:created>
  <dcterms:modified xsi:type="dcterms:W3CDTF">2025-04-10T11:36:02Z</dcterms:modified>
</cp:coreProperties>
</file>