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6"/>
  </p:notesMasterIdLst>
  <p:sldIdLst>
    <p:sldId id="256" r:id="rId2"/>
    <p:sldId id="286" r:id="rId3"/>
    <p:sldId id="356" r:id="rId4"/>
    <p:sldId id="306" r:id="rId5"/>
    <p:sldId id="355" r:id="rId6"/>
    <p:sldId id="348" r:id="rId7"/>
    <p:sldId id="292" r:id="rId8"/>
    <p:sldId id="332" r:id="rId9"/>
    <p:sldId id="333" r:id="rId10"/>
    <p:sldId id="335" r:id="rId11"/>
    <p:sldId id="313" r:id="rId12"/>
    <p:sldId id="336" r:id="rId13"/>
    <p:sldId id="349" r:id="rId14"/>
    <p:sldId id="338" r:id="rId15"/>
    <p:sldId id="339" r:id="rId16"/>
    <p:sldId id="294" r:id="rId17"/>
    <p:sldId id="350" r:id="rId18"/>
    <p:sldId id="337" r:id="rId19"/>
    <p:sldId id="352" r:id="rId20"/>
    <p:sldId id="323" r:id="rId21"/>
    <p:sldId id="357" r:id="rId22"/>
    <p:sldId id="324" r:id="rId23"/>
    <p:sldId id="312" r:id="rId24"/>
    <p:sldId id="297" r:id="rId25"/>
    <p:sldId id="327" r:id="rId26"/>
    <p:sldId id="345" r:id="rId27"/>
    <p:sldId id="353" r:id="rId28"/>
    <p:sldId id="322" r:id="rId29"/>
    <p:sldId id="317" r:id="rId30"/>
    <p:sldId id="318" r:id="rId31"/>
    <p:sldId id="319" r:id="rId32"/>
    <p:sldId id="320" r:id="rId33"/>
    <p:sldId id="354" r:id="rId34"/>
    <p:sldId id="328" r:id="rId35"/>
    <p:sldId id="340" r:id="rId36"/>
    <p:sldId id="341" r:id="rId37"/>
    <p:sldId id="342" r:id="rId38"/>
    <p:sldId id="329" r:id="rId39"/>
    <p:sldId id="343" r:id="rId40"/>
    <p:sldId id="330" r:id="rId41"/>
    <p:sldId id="344" r:id="rId42"/>
    <p:sldId id="304" r:id="rId43"/>
    <p:sldId id="347" r:id="rId44"/>
    <p:sldId id="27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A346C-4471-4F3D-8C15-CA475C1420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77A94978-CF90-4679-A177-EA15B5677E53}">
      <dgm:prSet phldrT="[Metin]"/>
      <dgm:spPr/>
      <dgm:t>
        <a:bodyPr/>
        <a:lstStyle/>
        <a:p>
          <a:r>
            <a:rPr lang="tr-TR" dirty="0"/>
            <a:t>1.Ön İşlemci (</a:t>
          </a:r>
          <a:r>
            <a:rPr lang="tr-TR" dirty="0" err="1"/>
            <a:t>PreProcessor</a:t>
          </a:r>
          <a:r>
            <a:rPr lang="tr-TR" dirty="0"/>
            <a:t>)</a:t>
          </a:r>
        </a:p>
      </dgm:t>
    </dgm:pt>
    <dgm:pt modelId="{B23A38C4-5162-4BD9-BF4E-61ADD6DF3B20}" type="parTrans" cxnId="{D8BE3A9D-0568-4BC3-8467-5407B1CFEBC4}">
      <dgm:prSet/>
      <dgm:spPr/>
      <dgm:t>
        <a:bodyPr/>
        <a:lstStyle/>
        <a:p>
          <a:endParaRPr lang="tr-TR"/>
        </a:p>
      </dgm:t>
    </dgm:pt>
    <dgm:pt modelId="{603BC995-ED0D-46FF-80A4-B38F508D077B}" type="sibTrans" cxnId="{D8BE3A9D-0568-4BC3-8467-5407B1CFEBC4}">
      <dgm:prSet/>
      <dgm:spPr/>
      <dgm:t>
        <a:bodyPr/>
        <a:lstStyle/>
        <a:p>
          <a:endParaRPr lang="tr-TR"/>
        </a:p>
      </dgm:t>
    </dgm:pt>
    <dgm:pt modelId="{D253CB0C-2C84-487F-A668-6DCFE8A9AED6}">
      <dgm:prSet phldrT="[Metin]"/>
      <dgm:spPr/>
      <dgm:t>
        <a:bodyPr/>
        <a:lstStyle/>
        <a:p>
          <a:r>
            <a:rPr lang="tr-TR" dirty="0"/>
            <a:t>3.1.Assembler</a:t>
          </a:r>
        </a:p>
      </dgm:t>
    </dgm:pt>
    <dgm:pt modelId="{CFA0C3B5-0E56-4AE4-916E-8767D1E7BA22}" type="parTrans" cxnId="{0993DC50-930A-4F97-BC00-B65892EE02E6}">
      <dgm:prSet/>
      <dgm:spPr/>
      <dgm:t>
        <a:bodyPr/>
        <a:lstStyle/>
        <a:p>
          <a:endParaRPr lang="tr-TR"/>
        </a:p>
      </dgm:t>
    </dgm:pt>
    <dgm:pt modelId="{471A74CD-4EE5-4B2E-9F8A-A1E5B0C4DDD7}" type="sibTrans" cxnId="{0993DC50-930A-4F97-BC00-B65892EE02E6}">
      <dgm:prSet/>
      <dgm:spPr/>
      <dgm:t>
        <a:bodyPr/>
        <a:lstStyle/>
        <a:p>
          <a:endParaRPr lang="tr-TR"/>
        </a:p>
      </dgm:t>
    </dgm:pt>
    <dgm:pt modelId="{835E14AB-8CE1-40DD-BFD4-E00644513643}">
      <dgm:prSet phldrT="[Metin]"/>
      <dgm:spPr/>
      <dgm:t>
        <a:bodyPr/>
        <a:lstStyle/>
        <a:p>
          <a:r>
            <a:rPr lang="tr-TR" dirty="0"/>
            <a:t>3.2.Bağlayıcı (</a:t>
          </a:r>
          <a:r>
            <a:rPr lang="tr-TR" dirty="0" err="1"/>
            <a:t>Linker</a:t>
          </a:r>
          <a:r>
            <a:rPr lang="tr-TR" dirty="0"/>
            <a:t>)</a:t>
          </a:r>
        </a:p>
      </dgm:t>
    </dgm:pt>
    <dgm:pt modelId="{E3B8A1DE-0EC4-4428-B960-4CACB951DD70}" type="parTrans" cxnId="{4975AAD5-C878-4B73-8658-19B5A9E6E784}">
      <dgm:prSet/>
      <dgm:spPr/>
      <dgm:t>
        <a:bodyPr/>
        <a:lstStyle/>
        <a:p>
          <a:endParaRPr lang="tr-TR"/>
        </a:p>
      </dgm:t>
    </dgm:pt>
    <dgm:pt modelId="{7C54FA9C-0D5C-47CA-8F1F-CEC3E7E1C553}" type="sibTrans" cxnId="{4975AAD5-C878-4B73-8658-19B5A9E6E784}">
      <dgm:prSet/>
      <dgm:spPr/>
      <dgm:t>
        <a:bodyPr/>
        <a:lstStyle/>
        <a:p>
          <a:endParaRPr lang="tr-TR"/>
        </a:p>
      </dgm:t>
    </dgm:pt>
    <dgm:pt modelId="{AB3A3792-CB8F-4AD4-AE8E-CF07FDFAFFDA}">
      <dgm:prSet phldrT="[Metin]"/>
      <dgm:spPr/>
      <dgm:t>
        <a:bodyPr/>
        <a:lstStyle/>
        <a:p>
          <a:r>
            <a:rPr lang="tr-TR" dirty="0"/>
            <a:t>2.Derleme (Compiler) </a:t>
          </a:r>
        </a:p>
      </dgm:t>
    </dgm:pt>
    <dgm:pt modelId="{A16F0AEC-23B8-4D1F-B352-4F43030BB46A}" type="parTrans" cxnId="{82668CD8-4F43-4966-8C08-DF9F6DED5F07}">
      <dgm:prSet/>
      <dgm:spPr/>
      <dgm:t>
        <a:bodyPr/>
        <a:lstStyle/>
        <a:p>
          <a:endParaRPr lang="tr-TR"/>
        </a:p>
      </dgm:t>
    </dgm:pt>
    <dgm:pt modelId="{CE28F615-A338-4EC8-8F3D-61DC38C54402}" type="sibTrans" cxnId="{82668CD8-4F43-4966-8C08-DF9F6DED5F07}">
      <dgm:prSet/>
      <dgm:spPr/>
      <dgm:t>
        <a:bodyPr/>
        <a:lstStyle/>
        <a:p>
          <a:endParaRPr lang="tr-TR"/>
        </a:p>
      </dgm:t>
    </dgm:pt>
    <dgm:pt modelId="{242937B9-CCC7-4A79-9C48-0EAA18334663}">
      <dgm:prSet phldrT="[Metin]"/>
      <dgm:spPr/>
      <dgm:t>
        <a:bodyPr/>
        <a:lstStyle/>
        <a:p>
          <a:r>
            <a:rPr lang="tr-TR" dirty="0"/>
            <a:t>Kaynak kod </a:t>
          </a:r>
          <a:r>
            <a:rPr lang="tr-TR" dirty="0" err="1"/>
            <a:t>assembly</a:t>
          </a:r>
          <a:r>
            <a:rPr lang="tr-TR" dirty="0"/>
            <a:t> koda çevrilir (Assembly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C8159D88-9BB4-41AD-9C23-37337E37901C}" type="parTrans" cxnId="{34D9230B-C240-4113-AD0B-B717EE66FC14}">
      <dgm:prSet/>
      <dgm:spPr/>
      <dgm:t>
        <a:bodyPr/>
        <a:lstStyle/>
        <a:p>
          <a:endParaRPr lang="tr-TR"/>
        </a:p>
      </dgm:t>
    </dgm:pt>
    <dgm:pt modelId="{BF2581ED-B3C7-45BA-9F7C-0EFADEA63B28}" type="sibTrans" cxnId="{34D9230B-C240-4113-AD0B-B717EE66FC14}">
      <dgm:prSet/>
      <dgm:spPr/>
      <dgm:t>
        <a:bodyPr/>
        <a:lstStyle/>
        <a:p>
          <a:endParaRPr lang="tr-TR"/>
        </a:p>
      </dgm:t>
    </dgm:pt>
    <dgm:pt modelId="{D0988B41-AFFA-4698-9495-8EE95B91EC85}">
      <dgm:prSet phldrT="[Metin]"/>
      <dgm:spPr/>
      <dgm:t>
        <a:bodyPr/>
        <a:lstStyle/>
        <a:p>
          <a:r>
            <a:rPr lang="tr-TR" dirty="0"/>
            <a:t>#define, #if, #include, gibi tüm direktiflerle verilen işlemler yapılır.</a:t>
          </a:r>
        </a:p>
      </dgm:t>
    </dgm:pt>
    <dgm:pt modelId="{5AF3B5D8-9A77-47E6-BE22-EB346C00FCF2}" type="parTrans" cxnId="{98EB05AF-8596-466D-AED9-5BDD3EB80DB9}">
      <dgm:prSet/>
      <dgm:spPr/>
      <dgm:t>
        <a:bodyPr/>
        <a:lstStyle/>
        <a:p>
          <a:endParaRPr lang="tr-TR"/>
        </a:p>
      </dgm:t>
    </dgm:pt>
    <dgm:pt modelId="{B4B6CCE6-7331-42E5-BEB1-49CEC7D8D5FE}" type="sibTrans" cxnId="{98EB05AF-8596-466D-AED9-5BDD3EB80DB9}">
      <dgm:prSet/>
      <dgm:spPr/>
      <dgm:t>
        <a:bodyPr/>
        <a:lstStyle/>
        <a:p>
          <a:endParaRPr lang="tr-TR"/>
        </a:p>
      </dgm:t>
    </dgm:pt>
    <dgm:pt modelId="{33826CF7-6D97-4078-A9DF-9240F189E50B}">
      <dgm:prSet phldrT="[Metin]"/>
      <dgm:spPr/>
      <dgm:t>
        <a:bodyPr/>
        <a:lstStyle/>
        <a:p>
          <a:r>
            <a:rPr lang="tr-TR" dirty="0"/>
            <a:t>Amaç Dosta (Object File-Machine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54CDFEA2-F8E3-4E1B-A155-FB7106F5286F}" type="parTrans" cxnId="{6FF144F5-CE14-4C6C-B06D-7A38EB3D2C69}">
      <dgm:prSet/>
      <dgm:spPr/>
      <dgm:t>
        <a:bodyPr/>
        <a:lstStyle/>
        <a:p>
          <a:endParaRPr lang="tr-TR"/>
        </a:p>
      </dgm:t>
    </dgm:pt>
    <dgm:pt modelId="{C457DFDC-FEDF-4A1B-8334-E9D9FEEE7959}" type="sibTrans" cxnId="{6FF144F5-CE14-4C6C-B06D-7A38EB3D2C69}">
      <dgm:prSet/>
      <dgm:spPr/>
      <dgm:t>
        <a:bodyPr/>
        <a:lstStyle/>
        <a:p>
          <a:endParaRPr lang="tr-TR"/>
        </a:p>
      </dgm:t>
    </dgm:pt>
    <dgm:pt modelId="{69D82EF5-A29D-4915-906B-E3ABF90B9276}">
      <dgm:prSet phldrT="[Metin]"/>
      <dgm:spPr/>
      <dgm:t>
        <a:bodyPr/>
        <a:lstStyle/>
        <a:p>
          <a:r>
            <a:rPr lang="tr-TR" dirty="0"/>
            <a:t>Kaynak kodda belirtilen başlık dosyalarına uygun kütüphaneler (</a:t>
          </a:r>
          <a:r>
            <a:rPr lang="tr-TR" dirty="0" err="1"/>
            <a:t>libraries</a:t>
          </a:r>
          <a:r>
            <a:rPr lang="tr-TR" dirty="0"/>
            <a:t>) makine kodu ile birbirine bağlanır. Çalıştırılabilir/icra edilebilir doya elde edilir.</a:t>
          </a:r>
        </a:p>
      </dgm:t>
    </dgm:pt>
    <dgm:pt modelId="{78E1697F-8605-4A18-A6BF-1AA7AC986122}" type="parTrans" cxnId="{8F5096B8-53AC-44DC-85CB-4C8EB4A52DD9}">
      <dgm:prSet/>
      <dgm:spPr/>
      <dgm:t>
        <a:bodyPr/>
        <a:lstStyle/>
        <a:p>
          <a:endParaRPr lang="tr-TR"/>
        </a:p>
      </dgm:t>
    </dgm:pt>
    <dgm:pt modelId="{59AEB0FB-B7CF-41C4-92FC-57BAA0E539A5}" type="sibTrans" cxnId="{8F5096B8-53AC-44DC-85CB-4C8EB4A52DD9}">
      <dgm:prSet/>
      <dgm:spPr/>
      <dgm:t>
        <a:bodyPr/>
        <a:lstStyle/>
        <a:p>
          <a:endParaRPr lang="tr-TR"/>
        </a:p>
      </dgm:t>
    </dgm:pt>
    <dgm:pt modelId="{BE60EF15-BBAB-44D8-8132-AADA2213A45A}">
      <dgm:prSet phldrT="[Metin]"/>
      <dgm:spPr/>
      <dgm:t>
        <a:bodyPr/>
        <a:lstStyle/>
        <a:p>
          <a:r>
            <a:rPr lang="tr-TR" dirty="0"/>
            <a:t>4.İcra edilebilir (</a:t>
          </a:r>
          <a:r>
            <a:rPr lang="tr-TR" dirty="0" err="1"/>
            <a:t>Executable</a:t>
          </a:r>
          <a:r>
            <a:rPr lang="tr-TR" dirty="0"/>
            <a:t>) Dosya</a:t>
          </a:r>
        </a:p>
      </dgm:t>
    </dgm:pt>
    <dgm:pt modelId="{565428C1-D2EC-4D76-AC6D-1FCC3D94197A}" type="parTrans" cxnId="{77D626C7-CAD5-41C3-910B-9EC998F3CA30}">
      <dgm:prSet/>
      <dgm:spPr/>
      <dgm:t>
        <a:bodyPr/>
        <a:lstStyle/>
        <a:p>
          <a:endParaRPr lang="tr-TR"/>
        </a:p>
      </dgm:t>
    </dgm:pt>
    <dgm:pt modelId="{EB0E3C86-99A3-4542-8FB9-21024463ADC8}" type="sibTrans" cxnId="{77D626C7-CAD5-41C3-910B-9EC998F3CA30}">
      <dgm:prSet/>
      <dgm:spPr/>
      <dgm:t>
        <a:bodyPr/>
        <a:lstStyle/>
        <a:p>
          <a:endParaRPr lang="tr-TR"/>
        </a:p>
      </dgm:t>
    </dgm:pt>
    <dgm:pt modelId="{245CE7BC-E2AC-4899-845F-00327068C5C2}">
      <dgm:prSet phldrT="[Metin]"/>
      <dgm:spPr/>
      <dgm:t>
        <a:bodyPr/>
        <a:lstStyle/>
        <a:p>
          <a:r>
            <a:rPr lang="tr-TR" dirty="0"/>
            <a:t>G++ –E main.cpp</a:t>
          </a:r>
        </a:p>
      </dgm:t>
    </dgm:pt>
    <dgm:pt modelId="{77627880-292E-477E-AC64-A0A15FE4B060}" type="parTrans" cxnId="{74DA93C7-7AAD-4371-B6EB-DF558906EFE9}">
      <dgm:prSet/>
      <dgm:spPr/>
      <dgm:t>
        <a:bodyPr/>
        <a:lstStyle/>
        <a:p>
          <a:endParaRPr lang="tr-TR"/>
        </a:p>
      </dgm:t>
    </dgm:pt>
    <dgm:pt modelId="{49723DF1-3DE5-42BA-8486-0CFCD52458A7}" type="sibTrans" cxnId="{74DA93C7-7AAD-4371-B6EB-DF558906EFE9}">
      <dgm:prSet/>
      <dgm:spPr/>
      <dgm:t>
        <a:bodyPr/>
        <a:lstStyle/>
        <a:p>
          <a:endParaRPr lang="tr-TR"/>
        </a:p>
      </dgm:t>
    </dgm:pt>
    <dgm:pt modelId="{EF1825EF-54F2-4FB4-9343-C9CB55F4134C}">
      <dgm:prSet phldrT="[Metin]"/>
      <dgm:spPr/>
      <dgm:t>
        <a:bodyPr/>
        <a:lstStyle/>
        <a:p>
          <a:r>
            <a:rPr lang="tr-TR" dirty="0"/>
            <a:t>G++ –S main.cpp</a:t>
          </a:r>
        </a:p>
      </dgm:t>
    </dgm:pt>
    <dgm:pt modelId="{5BD989A2-F36E-4C40-B7F2-1361817470D4}" type="parTrans" cxnId="{5665BF72-1F13-4410-A99B-D9335836E4C1}">
      <dgm:prSet/>
      <dgm:spPr/>
      <dgm:t>
        <a:bodyPr/>
        <a:lstStyle/>
        <a:p>
          <a:endParaRPr lang="tr-TR"/>
        </a:p>
      </dgm:t>
    </dgm:pt>
    <dgm:pt modelId="{659F330C-E214-483C-9A3D-36164A18D962}" type="sibTrans" cxnId="{5665BF72-1F13-4410-A99B-D9335836E4C1}">
      <dgm:prSet/>
      <dgm:spPr/>
      <dgm:t>
        <a:bodyPr/>
        <a:lstStyle/>
        <a:p>
          <a:endParaRPr lang="tr-TR"/>
        </a:p>
      </dgm:t>
    </dgm:pt>
    <dgm:pt modelId="{83A9EA49-636C-4C3B-8EE4-86F55E55C5E6}">
      <dgm:prSet phldrT="[Metin]"/>
      <dgm:spPr/>
      <dgm:t>
        <a:bodyPr/>
        <a:lstStyle/>
        <a:p>
          <a:r>
            <a:rPr lang="tr-TR" dirty="0"/>
            <a:t>G++ main.cpp –O main.exe</a:t>
          </a:r>
        </a:p>
      </dgm:t>
    </dgm:pt>
    <dgm:pt modelId="{89FB3C4D-C66C-4947-AEE3-7782CFC99C73}" type="parTrans" cxnId="{BFFE91DC-64F1-4317-87B7-FA593FDBBCF6}">
      <dgm:prSet/>
      <dgm:spPr/>
      <dgm:t>
        <a:bodyPr/>
        <a:lstStyle/>
        <a:p>
          <a:endParaRPr lang="tr-TR"/>
        </a:p>
      </dgm:t>
    </dgm:pt>
    <dgm:pt modelId="{09B8C422-28A1-49E2-BCC5-53E71F2CE95C}" type="sibTrans" cxnId="{BFFE91DC-64F1-4317-87B7-FA593FDBBCF6}">
      <dgm:prSet/>
      <dgm:spPr/>
      <dgm:t>
        <a:bodyPr/>
        <a:lstStyle/>
        <a:p>
          <a:endParaRPr lang="tr-TR"/>
        </a:p>
      </dgm:t>
    </dgm:pt>
    <dgm:pt modelId="{2B9D81CB-E4C0-4B7D-804F-0395366C5587}">
      <dgm:prSet phldrT="[Metin]"/>
      <dgm:spPr/>
      <dgm:t>
        <a:bodyPr/>
        <a:lstStyle/>
        <a:p>
          <a:r>
            <a:rPr lang="tr-TR" dirty="0"/>
            <a:t>.\main.exe</a:t>
          </a:r>
        </a:p>
      </dgm:t>
    </dgm:pt>
    <dgm:pt modelId="{CE21FF61-B495-4A76-B103-A9C810579C97}" type="parTrans" cxnId="{D84ED5B7-9CC3-42E6-B817-4CDAB0F30136}">
      <dgm:prSet/>
      <dgm:spPr/>
      <dgm:t>
        <a:bodyPr/>
        <a:lstStyle/>
        <a:p>
          <a:endParaRPr lang="tr-TR"/>
        </a:p>
      </dgm:t>
    </dgm:pt>
    <dgm:pt modelId="{4E66ADEF-7783-4FD6-87F8-FD253E9824F1}" type="sibTrans" cxnId="{D84ED5B7-9CC3-42E6-B817-4CDAB0F30136}">
      <dgm:prSet/>
      <dgm:spPr/>
      <dgm:t>
        <a:bodyPr/>
        <a:lstStyle/>
        <a:p>
          <a:endParaRPr lang="tr-TR"/>
        </a:p>
      </dgm:t>
    </dgm:pt>
    <dgm:pt modelId="{CD6490EA-63FE-493B-8D89-D918D39E7360}">
      <dgm:prSet phldrT="[Metin]"/>
      <dgm:spPr/>
      <dgm:t>
        <a:bodyPr/>
        <a:lstStyle/>
        <a:p>
          <a:r>
            <a:rPr lang="tr-TR" dirty="0"/>
            <a:t>Kaynak koddaki tüm açıklamalar silinir.</a:t>
          </a:r>
        </a:p>
      </dgm:t>
    </dgm:pt>
    <dgm:pt modelId="{8AC64EE6-6D97-4767-8A87-1A1E694C01D6}" type="parTrans" cxnId="{996CD0C8-716B-49B3-AA0B-7681D96DB8D8}">
      <dgm:prSet/>
      <dgm:spPr/>
      <dgm:t>
        <a:bodyPr/>
        <a:lstStyle/>
        <a:p>
          <a:endParaRPr lang="tr-TR"/>
        </a:p>
      </dgm:t>
    </dgm:pt>
    <dgm:pt modelId="{DAEC4D02-A268-4D21-9564-D76124116613}" type="sibTrans" cxnId="{996CD0C8-716B-49B3-AA0B-7681D96DB8D8}">
      <dgm:prSet/>
      <dgm:spPr/>
      <dgm:t>
        <a:bodyPr/>
        <a:lstStyle/>
        <a:p>
          <a:endParaRPr lang="tr-TR"/>
        </a:p>
      </dgm:t>
    </dgm:pt>
    <dgm:pt modelId="{0498FF04-17CF-4C9E-965A-0164B7D7BB96}">
      <dgm:prSet phldrT="[Metin]"/>
      <dgm:spPr/>
      <dgm:t>
        <a:bodyPr/>
        <a:lstStyle/>
        <a:p>
          <a:r>
            <a:rPr lang="tr-TR" dirty="0"/>
            <a:t>Kaynak koddan oluşturulan </a:t>
          </a:r>
          <a:r>
            <a:rPr lang="tr-TR" dirty="0" err="1"/>
            <a:t>assembly</a:t>
          </a:r>
          <a:r>
            <a:rPr lang="tr-TR" dirty="0"/>
            <a:t> kod makine diline çevrilir.</a:t>
          </a:r>
        </a:p>
      </dgm:t>
    </dgm:pt>
    <dgm:pt modelId="{F5DC4564-EBE6-41DD-901D-732F889A09E2}" type="parTrans" cxnId="{DB0470B2-70E3-441C-947D-3E5A5DBDDFE3}">
      <dgm:prSet/>
      <dgm:spPr/>
      <dgm:t>
        <a:bodyPr/>
        <a:lstStyle/>
        <a:p>
          <a:endParaRPr lang="tr-TR"/>
        </a:p>
      </dgm:t>
    </dgm:pt>
    <dgm:pt modelId="{2ABE3C38-1F4D-4703-9677-7756F9C4EE32}" type="sibTrans" cxnId="{DB0470B2-70E3-441C-947D-3E5A5DBDDFE3}">
      <dgm:prSet/>
      <dgm:spPr/>
      <dgm:t>
        <a:bodyPr/>
        <a:lstStyle/>
        <a:p>
          <a:endParaRPr lang="tr-TR"/>
        </a:p>
      </dgm:t>
    </dgm:pt>
    <dgm:pt modelId="{11543237-F631-4263-9846-4815A5399716}">
      <dgm:prSet phldrT="[Metin]"/>
      <dgm:spPr/>
      <dgm:t>
        <a:bodyPr/>
        <a:lstStyle/>
        <a:p>
          <a:r>
            <a:rPr lang="tr-TR" dirty="0"/>
            <a:t>İcra edilebilir dosya </a:t>
          </a:r>
          <a:r>
            <a:rPr lang="tr-TR" u="sng" dirty="0">
              <a:solidFill>
                <a:srgbClr val="FF0000"/>
              </a:solidFill>
            </a:rPr>
            <a:t>işletim sistemi tarafından belleğe yüklenir </a:t>
          </a:r>
          <a:r>
            <a:rPr lang="tr-TR" dirty="0"/>
            <a:t>ve bellekteki main fonksiyonu çalıştırılır/koşulur.</a:t>
          </a:r>
        </a:p>
      </dgm:t>
    </dgm:pt>
    <dgm:pt modelId="{82DD7EA4-43AF-4D3A-856B-4D437C11EB51}" type="parTrans" cxnId="{0684206C-1E55-4FB4-8AA2-776CC3947437}">
      <dgm:prSet/>
      <dgm:spPr/>
      <dgm:t>
        <a:bodyPr/>
        <a:lstStyle/>
        <a:p>
          <a:endParaRPr lang="tr-TR"/>
        </a:p>
      </dgm:t>
    </dgm:pt>
    <dgm:pt modelId="{883927B3-37BF-4B0D-978D-B150FBB172A0}" type="sibTrans" cxnId="{0684206C-1E55-4FB4-8AA2-776CC3947437}">
      <dgm:prSet/>
      <dgm:spPr/>
      <dgm:t>
        <a:bodyPr/>
        <a:lstStyle/>
        <a:p>
          <a:endParaRPr lang="tr-TR"/>
        </a:p>
      </dgm:t>
    </dgm:pt>
    <dgm:pt modelId="{2414A616-0759-447C-99E9-6C0865BF8505}" type="pres">
      <dgm:prSet presAssocID="{7B2A346C-4471-4F3D-8C15-CA475C142075}" presName="linear" presStyleCnt="0">
        <dgm:presLayoutVars>
          <dgm:animLvl val="lvl"/>
          <dgm:resizeHandles val="exact"/>
        </dgm:presLayoutVars>
      </dgm:prSet>
      <dgm:spPr/>
    </dgm:pt>
    <dgm:pt modelId="{F0FA05A0-A5BB-4629-955E-1907F456EE39}" type="pres">
      <dgm:prSet presAssocID="{77A94978-CF90-4679-A177-EA15B5677E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BCBD9F-6004-46C5-BA64-384442305679}" type="pres">
      <dgm:prSet presAssocID="{77A94978-CF90-4679-A177-EA15B5677E53}" presName="childText" presStyleLbl="revTx" presStyleIdx="0" presStyleCnt="5">
        <dgm:presLayoutVars>
          <dgm:bulletEnabled val="1"/>
        </dgm:presLayoutVars>
      </dgm:prSet>
      <dgm:spPr/>
    </dgm:pt>
    <dgm:pt modelId="{AB44B266-7C19-4ED9-B977-8C1C057E8C52}" type="pres">
      <dgm:prSet presAssocID="{AB3A3792-CB8F-4AD4-AE8E-CF07FDFAFF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CA2FC1-1D94-4A35-AF0C-405EF9173D0C}" type="pres">
      <dgm:prSet presAssocID="{AB3A3792-CB8F-4AD4-AE8E-CF07FDFAFFDA}" presName="childText" presStyleLbl="revTx" presStyleIdx="1" presStyleCnt="5">
        <dgm:presLayoutVars>
          <dgm:bulletEnabled val="1"/>
        </dgm:presLayoutVars>
      </dgm:prSet>
      <dgm:spPr/>
    </dgm:pt>
    <dgm:pt modelId="{C8C6B028-95B4-4138-B658-77771C7DFA13}" type="pres">
      <dgm:prSet presAssocID="{D253CB0C-2C84-487F-A668-6DCFE8A9AE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23834B-0481-403A-AC83-2C42C7BCB6E7}" type="pres">
      <dgm:prSet presAssocID="{D253CB0C-2C84-487F-A668-6DCFE8A9AED6}" presName="childText" presStyleLbl="revTx" presStyleIdx="2" presStyleCnt="5">
        <dgm:presLayoutVars>
          <dgm:bulletEnabled val="1"/>
        </dgm:presLayoutVars>
      </dgm:prSet>
      <dgm:spPr/>
    </dgm:pt>
    <dgm:pt modelId="{FDF9F9BB-3FC2-4B0F-8C2A-EEAB2A6445B2}" type="pres">
      <dgm:prSet presAssocID="{835E14AB-8CE1-40DD-BFD4-E006445136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19A11D-A85B-49D4-8627-A2F8812999A1}" type="pres">
      <dgm:prSet presAssocID="{835E14AB-8CE1-40DD-BFD4-E00644513643}" presName="childText" presStyleLbl="revTx" presStyleIdx="3" presStyleCnt="5">
        <dgm:presLayoutVars>
          <dgm:bulletEnabled val="1"/>
        </dgm:presLayoutVars>
      </dgm:prSet>
      <dgm:spPr/>
    </dgm:pt>
    <dgm:pt modelId="{FCF5FF22-2EB8-4F0D-B184-F4E701ABD074}" type="pres">
      <dgm:prSet presAssocID="{BE60EF15-BBAB-44D8-8132-AADA2213A4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209989-A1A6-419F-826C-ACDED1AC146D}" type="pres">
      <dgm:prSet presAssocID="{BE60EF15-BBAB-44D8-8132-AADA2213A45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3DA070B-D714-4C43-817D-4BBA99152B1C}" type="presOf" srcId="{83A9EA49-636C-4C3B-8EE4-86F55E55C5E6}" destId="{C219A11D-A85B-49D4-8627-A2F8812999A1}" srcOrd="0" destOrd="1" presId="urn:microsoft.com/office/officeart/2005/8/layout/vList2"/>
    <dgm:cxn modelId="{34D9230B-C240-4113-AD0B-B717EE66FC14}" srcId="{AB3A3792-CB8F-4AD4-AE8E-CF07FDFAFFDA}" destId="{242937B9-CCC7-4A79-9C48-0EAA18334663}" srcOrd="0" destOrd="0" parTransId="{C8159D88-9BB4-41AD-9C23-37337E37901C}" sibTransId="{BF2581ED-B3C7-45BA-9F7C-0EFADEA63B28}"/>
    <dgm:cxn modelId="{33D5271C-9941-4437-A5A1-89A40A64B340}" type="presOf" srcId="{33826CF7-6D97-4078-A9DF-9240F189E50B}" destId="{D423834B-0481-403A-AC83-2C42C7BCB6E7}" srcOrd="0" destOrd="1" presId="urn:microsoft.com/office/officeart/2005/8/layout/vList2"/>
    <dgm:cxn modelId="{E4994222-70CD-4B97-8074-2DFDF62565D7}" type="presOf" srcId="{D253CB0C-2C84-487F-A668-6DCFE8A9AED6}" destId="{C8C6B028-95B4-4138-B658-77771C7DFA13}" srcOrd="0" destOrd="0" presId="urn:microsoft.com/office/officeart/2005/8/layout/vList2"/>
    <dgm:cxn modelId="{D4E3162D-A88F-43AA-9B11-F84DBB92F06E}" type="presOf" srcId="{BE60EF15-BBAB-44D8-8132-AADA2213A45A}" destId="{FCF5FF22-2EB8-4F0D-B184-F4E701ABD074}" srcOrd="0" destOrd="0" presId="urn:microsoft.com/office/officeart/2005/8/layout/vList2"/>
    <dgm:cxn modelId="{7589FD2D-27DE-45CF-A2E1-1BC92B659F49}" type="presOf" srcId="{245CE7BC-E2AC-4899-845F-00327068C5C2}" destId="{E0BCBD9F-6004-46C5-BA64-384442305679}" srcOrd="0" destOrd="2" presId="urn:microsoft.com/office/officeart/2005/8/layout/vList2"/>
    <dgm:cxn modelId="{699F2231-5316-4959-B607-5A56DD8ED501}" type="presOf" srcId="{69D82EF5-A29D-4915-906B-E3ABF90B9276}" destId="{C219A11D-A85B-49D4-8627-A2F8812999A1}" srcOrd="0" destOrd="0" presId="urn:microsoft.com/office/officeart/2005/8/layout/vList2"/>
    <dgm:cxn modelId="{3A0CF537-EB2A-48F2-AB20-7B14A705CC9E}" type="presOf" srcId="{835E14AB-8CE1-40DD-BFD4-E00644513643}" destId="{FDF9F9BB-3FC2-4B0F-8C2A-EEAB2A6445B2}" srcOrd="0" destOrd="0" presId="urn:microsoft.com/office/officeart/2005/8/layout/vList2"/>
    <dgm:cxn modelId="{A5A2A549-C164-4F8E-91B3-4AC02728152A}" type="presOf" srcId="{EF1825EF-54F2-4FB4-9343-C9CB55F4134C}" destId="{9ECA2FC1-1D94-4A35-AF0C-405EF9173D0C}" srcOrd="0" destOrd="1" presId="urn:microsoft.com/office/officeart/2005/8/layout/vList2"/>
    <dgm:cxn modelId="{0684206C-1E55-4FB4-8AA2-776CC3947437}" srcId="{BE60EF15-BBAB-44D8-8132-AADA2213A45A}" destId="{11543237-F631-4263-9846-4815A5399716}" srcOrd="0" destOrd="0" parTransId="{82DD7EA4-43AF-4D3A-856B-4D437C11EB51}" sibTransId="{883927B3-37BF-4B0D-978D-B150FBB172A0}"/>
    <dgm:cxn modelId="{82CD4C4D-39D4-42F4-9F4A-EBC8B3B0CADD}" type="presOf" srcId="{CD6490EA-63FE-493B-8D89-D918D39E7360}" destId="{E0BCBD9F-6004-46C5-BA64-384442305679}" srcOrd="0" destOrd="1" presId="urn:microsoft.com/office/officeart/2005/8/layout/vList2"/>
    <dgm:cxn modelId="{9997706F-6D3D-4B29-B5BC-0BF920D15A35}" type="presOf" srcId="{242937B9-CCC7-4A79-9C48-0EAA18334663}" destId="{9ECA2FC1-1D94-4A35-AF0C-405EF9173D0C}" srcOrd="0" destOrd="0" presId="urn:microsoft.com/office/officeart/2005/8/layout/vList2"/>
    <dgm:cxn modelId="{0993DC50-930A-4F97-BC00-B65892EE02E6}" srcId="{7B2A346C-4471-4F3D-8C15-CA475C142075}" destId="{D253CB0C-2C84-487F-A668-6DCFE8A9AED6}" srcOrd="2" destOrd="0" parTransId="{CFA0C3B5-0E56-4AE4-916E-8767D1E7BA22}" sibTransId="{471A74CD-4EE5-4B2E-9F8A-A1E5B0C4DDD7}"/>
    <dgm:cxn modelId="{5665BF72-1F13-4410-A99B-D9335836E4C1}" srcId="{AB3A3792-CB8F-4AD4-AE8E-CF07FDFAFFDA}" destId="{EF1825EF-54F2-4FB4-9343-C9CB55F4134C}" srcOrd="1" destOrd="0" parTransId="{5BD989A2-F36E-4C40-B7F2-1361817470D4}" sibTransId="{659F330C-E214-483C-9A3D-36164A18D962}"/>
    <dgm:cxn modelId="{CAF5DE86-BFA1-46BE-B073-190FE345E757}" type="presOf" srcId="{7B2A346C-4471-4F3D-8C15-CA475C142075}" destId="{2414A616-0759-447C-99E9-6C0865BF8505}" srcOrd="0" destOrd="0" presId="urn:microsoft.com/office/officeart/2005/8/layout/vList2"/>
    <dgm:cxn modelId="{D8BE3A9D-0568-4BC3-8467-5407B1CFEBC4}" srcId="{7B2A346C-4471-4F3D-8C15-CA475C142075}" destId="{77A94978-CF90-4679-A177-EA15B5677E53}" srcOrd="0" destOrd="0" parTransId="{B23A38C4-5162-4BD9-BF4E-61ADD6DF3B20}" sibTransId="{603BC995-ED0D-46FF-80A4-B38F508D077B}"/>
    <dgm:cxn modelId="{98EB05AF-8596-466D-AED9-5BDD3EB80DB9}" srcId="{77A94978-CF90-4679-A177-EA15B5677E53}" destId="{D0988B41-AFFA-4698-9495-8EE95B91EC85}" srcOrd="0" destOrd="0" parTransId="{5AF3B5D8-9A77-47E6-BE22-EB346C00FCF2}" sibTransId="{B4B6CCE6-7331-42E5-BEB1-49CEC7D8D5FE}"/>
    <dgm:cxn modelId="{DB0470B2-70E3-441C-947D-3E5A5DBDDFE3}" srcId="{D253CB0C-2C84-487F-A668-6DCFE8A9AED6}" destId="{0498FF04-17CF-4C9E-965A-0164B7D7BB96}" srcOrd="0" destOrd="0" parTransId="{F5DC4564-EBE6-41DD-901D-732F889A09E2}" sibTransId="{2ABE3C38-1F4D-4703-9677-7756F9C4EE32}"/>
    <dgm:cxn modelId="{3667B3B5-A5D0-4A34-9394-653E92A55914}" type="presOf" srcId="{0498FF04-17CF-4C9E-965A-0164B7D7BB96}" destId="{D423834B-0481-403A-AC83-2C42C7BCB6E7}" srcOrd="0" destOrd="0" presId="urn:microsoft.com/office/officeart/2005/8/layout/vList2"/>
    <dgm:cxn modelId="{7292C4B7-892A-45EB-A7CB-476071496856}" type="presOf" srcId="{77A94978-CF90-4679-A177-EA15B5677E53}" destId="{F0FA05A0-A5BB-4629-955E-1907F456EE39}" srcOrd="0" destOrd="0" presId="urn:microsoft.com/office/officeart/2005/8/layout/vList2"/>
    <dgm:cxn modelId="{D84ED5B7-9CC3-42E6-B817-4CDAB0F30136}" srcId="{BE60EF15-BBAB-44D8-8132-AADA2213A45A}" destId="{2B9D81CB-E4C0-4B7D-804F-0395366C5587}" srcOrd="1" destOrd="0" parTransId="{CE21FF61-B495-4A76-B103-A9C810579C97}" sibTransId="{4E66ADEF-7783-4FD6-87F8-FD253E9824F1}"/>
    <dgm:cxn modelId="{8F5096B8-53AC-44DC-85CB-4C8EB4A52DD9}" srcId="{835E14AB-8CE1-40DD-BFD4-E00644513643}" destId="{69D82EF5-A29D-4915-906B-E3ABF90B9276}" srcOrd="0" destOrd="0" parTransId="{78E1697F-8605-4A18-A6BF-1AA7AC986122}" sibTransId="{59AEB0FB-B7CF-41C4-92FC-57BAA0E539A5}"/>
    <dgm:cxn modelId="{77D626C7-CAD5-41C3-910B-9EC998F3CA30}" srcId="{7B2A346C-4471-4F3D-8C15-CA475C142075}" destId="{BE60EF15-BBAB-44D8-8132-AADA2213A45A}" srcOrd="4" destOrd="0" parTransId="{565428C1-D2EC-4D76-AC6D-1FCC3D94197A}" sibTransId="{EB0E3C86-99A3-4542-8FB9-21024463ADC8}"/>
    <dgm:cxn modelId="{74DA93C7-7AAD-4371-B6EB-DF558906EFE9}" srcId="{77A94978-CF90-4679-A177-EA15B5677E53}" destId="{245CE7BC-E2AC-4899-845F-00327068C5C2}" srcOrd="2" destOrd="0" parTransId="{77627880-292E-477E-AC64-A0A15FE4B060}" sibTransId="{49723DF1-3DE5-42BA-8486-0CFCD52458A7}"/>
    <dgm:cxn modelId="{996CD0C8-716B-49B3-AA0B-7681D96DB8D8}" srcId="{77A94978-CF90-4679-A177-EA15B5677E53}" destId="{CD6490EA-63FE-493B-8D89-D918D39E7360}" srcOrd="1" destOrd="0" parTransId="{8AC64EE6-6D97-4767-8A87-1A1E694C01D6}" sibTransId="{DAEC4D02-A268-4D21-9564-D76124116613}"/>
    <dgm:cxn modelId="{98ED03CB-5272-42C9-89B4-B3BAE3024D90}" type="presOf" srcId="{2B9D81CB-E4C0-4B7D-804F-0395366C5587}" destId="{F5209989-A1A6-419F-826C-ACDED1AC146D}" srcOrd="0" destOrd="1" presId="urn:microsoft.com/office/officeart/2005/8/layout/vList2"/>
    <dgm:cxn modelId="{4975AAD5-C878-4B73-8658-19B5A9E6E784}" srcId="{7B2A346C-4471-4F3D-8C15-CA475C142075}" destId="{835E14AB-8CE1-40DD-BFD4-E00644513643}" srcOrd="3" destOrd="0" parTransId="{E3B8A1DE-0EC4-4428-B960-4CACB951DD70}" sibTransId="{7C54FA9C-0D5C-47CA-8F1F-CEC3E7E1C553}"/>
    <dgm:cxn modelId="{82668CD8-4F43-4966-8C08-DF9F6DED5F07}" srcId="{7B2A346C-4471-4F3D-8C15-CA475C142075}" destId="{AB3A3792-CB8F-4AD4-AE8E-CF07FDFAFFDA}" srcOrd="1" destOrd="0" parTransId="{A16F0AEC-23B8-4D1F-B352-4F43030BB46A}" sibTransId="{CE28F615-A338-4EC8-8F3D-61DC38C54402}"/>
    <dgm:cxn modelId="{BFFE91DC-64F1-4317-87B7-FA593FDBBCF6}" srcId="{835E14AB-8CE1-40DD-BFD4-E00644513643}" destId="{83A9EA49-636C-4C3B-8EE4-86F55E55C5E6}" srcOrd="1" destOrd="0" parTransId="{89FB3C4D-C66C-4947-AEE3-7782CFC99C73}" sibTransId="{09B8C422-28A1-49E2-BCC5-53E71F2CE95C}"/>
    <dgm:cxn modelId="{68E630E5-8FB4-4D36-A9D7-5920AF326D8F}" type="presOf" srcId="{AB3A3792-CB8F-4AD4-AE8E-CF07FDFAFFDA}" destId="{AB44B266-7C19-4ED9-B977-8C1C057E8C52}" srcOrd="0" destOrd="0" presId="urn:microsoft.com/office/officeart/2005/8/layout/vList2"/>
    <dgm:cxn modelId="{B648A9F0-04E2-4DA9-8095-05FBA0EAA090}" type="presOf" srcId="{11543237-F631-4263-9846-4815A5399716}" destId="{F5209989-A1A6-419F-826C-ACDED1AC146D}" srcOrd="0" destOrd="0" presId="urn:microsoft.com/office/officeart/2005/8/layout/vList2"/>
    <dgm:cxn modelId="{6FF144F5-CE14-4C6C-B06D-7A38EB3D2C69}" srcId="{D253CB0C-2C84-487F-A668-6DCFE8A9AED6}" destId="{33826CF7-6D97-4078-A9DF-9240F189E50B}" srcOrd="1" destOrd="0" parTransId="{54CDFEA2-F8E3-4E1B-A155-FB7106F5286F}" sibTransId="{C457DFDC-FEDF-4A1B-8334-E9D9FEEE7959}"/>
    <dgm:cxn modelId="{D9D7CBFA-B3EE-4334-8B64-FC98CBBCD73B}" type="presOf" srcId="{D0988B41-AFFA-4698-9495-8EE95B91EC85}" destId="{E0BCBD9F-6004-46C5-BA64-384442305679}" srcOrd="0" destOrd="0" presId="urn:microsoft.com/office/officeart/2005/8/layout/vList2"/>
    <dgm:cxn modelId="{4C5A5982-E701-4551-925C-EC3E77C65FB3}" type="presParOf" srcId="{2414A616-0759-447C-99E9-6C0865BF8505}" destId="{F0FA05A0-A5BB-4629-955E-1907F456EE39}" srcOrd="0" destOrd="0" presId="urn:microsoft.com/office/officeart/2005/8/layout/vList2"/>
    <dgm:cxn modelId="{7843AB7C-DDC9-4D40-9218-DCCDDCD7B079}" type="presParOf" srcId="{2414A616-0759-447C-99E9-6C0865BF8505}" destId="{E0BCBD9F-6004-46C5-BA64-384442305679}" srcOrd="1" destOrd="0" presId="urn:microsoft.com/office/officeart/2005/8/layout/vList2"/>
    <dgm:cxn modelId="{0F34A64E-9FB1-473E-A4B0-41B958A0D1C1}" type="presParOf" srcId="{2414A616-0759-447C-99E9-6C0865BF8505}" destId="{AB44B266-7C19-4ED9-B977-8C1C057E8C52}" srcOrd="2" destOrd="0" presId="urn:microsoft.com/office/officeart/2005/8/layout/vList2"/>
    <dgm:cxn modelId="{06F9363F-E3BA-4442-AD49-64C50A8A7377}" type="presParOf" srcId="{2414A616-0759-447C-99E9-6C0865BF8505}" destId="{9ECA2FC1-1D94-4A35-AF0C-405EF9173D0C}" srcOrd="3" destOrd="0" presId="urn:microsoft.com/office/officeart/2005/8/layout/vList2"/>
    <dgm:cxn modelId="{9F9029DF-ECD4-45F9-B8E3-E0C146E8B4E0}" type="presParOf" srcId="{2414A616-0759-447C-99E9-6C0865BF8505}" destId="{C8C6B028-95B4-4138-B658-77771C7DFA13}" srcOrd="4" destOrd="0" presId="urn:microsoft.com/office/officeart/2005/8/layout/vList2"/>
    <dgm:cxn modelId="{CDC142F5-5AE7-4D48-89FA-A8D2AFCEB671}" type="presParOf" srcId="{2414A616-0759-447C-99E9-6C0865BF8505}" destId="{D423834B-0481-403A-AC83-2C42C7BCB6E7}" srcOrd="5" destOrd="0" presId="urn:microsoft.com/office/officeart/2005/8/layout/vList2"/>
    <dgm:cxn modelId="{2A60D589-726E-49B5-AF61-0E5C27B81B66}" type="presParOf" srcId="{2414A616-0759-447C-99E9-6C0865BF8505}" destId="{FDF9F9BB-3FC2-4B0F-8C2A-EEAB2A6445B2}" srcOrd="6" destOrd="0" presId="urn:microsoft.com/office/officeart/2005/8/layout/vList2"/>
    <dgm:cxn modelId="{6881BF21-165F-4467-A1AA-10BE777AE35B}" type="presParOf" srcId="{2414A616-0759-447C-99E9-6C0865BF8505}" destId="{C219A11D-A85B-49D4-8627-A2F8812999A1}" srcOrd="7" destOrd="0" presId="urn:microsoft.com/office/officeart/2005/8/layout/vList2"/>
    <dgm:cxn modelId="{0EBB4563-CF99-4CBB-B87D-5105A91A024C}" type="presParOf" srcId="{2414A616-0759-447C-99E9-6C0865BF8505}" destId="{FCF5FF22-2EB8-4F0D-B184-F4E701ABD074}" srcOrd="8" destOrd="0" presId="urn:microsoft.com/office/officeart/2005/8/layout/vList2"/>
    <dgm:cxn modelId="{4B4DF4AC-EAD2-4950-AF7C-367D35A83C3D}" type="presParOf" srcId="{2414A616-0759-447C-99E9-6C0865BF8505}" destId="{F5209989-A1A6-419F-826C-ACDED1AC146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05A0-A5BB-4629-955E-1907F456EE39}">
      <dsp:nvSpPr>
        <dsp:cNvPr id="0" name=""/>
        <dsp:cNvSpPr/>
      </dsp:nvSpPr>
      <dsp:spPr>
        <a:xfrm>
          <a:off x="0" y="172419"/>
          <a:ext cx="4754563" cy="30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1.Ön İşlemci (</a:t>
          </a:r>
          <a:r>
            <a:rPr lang="tr-TR" sz="1300" kern="1200" dirty="0" err="1"/>
            <a:t>PreProcessor</a:t>
          </a:r>
          <a:r>
            <a:rPr lang="tr-TR" sz="1300" kern="1200" dirty="0"/>
            <a:t>)</a:t>
          </a:r>
        </a:p>
      </dsp:txBody>
      <dsp:txXfrm>
        <a:off x="14850" y="187269"/>
        <a:ext cx="4724863" cy="274500"/>
      </dsp:txXfrm>
    </dsp:sp>
    <dsp:sp modelId="{E0BCBD9F-6004-46C5-BA64-384442305679}">
      <dsp:nvSpPr>
        <dsp:cNvPr id="0" name=""/>
        <dsp:cNvSpPr/>
      </dsp:nvSpPr>
      <dsp:spPr>
        <a:xfrm>
          <a:off x="0" y="476619"/>
          <a:ext cx="4754563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#define, #if, #include, gibi tüm direktiflerle verilen işlemler yapılır.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koddaki tüm açıklamalar silinir.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G++ –E main.cpp</a:t>
          </a:r>
        </a:p>
      </dsp:txBody>
      <dsp:txXfrm>
        <a:off x="0" y="476619"/>
        <a:ext cx="4754563" cy="497835"/>
      </dsp:txXfrm>
    </dsp:sp>
    <dsp:sp modelId="{AB44B266-7C19-4ED9-B977-8C1C057E8C52}">
      <dsp:nvSpPr>
        <dsp:cNvPr id="0" name=""/>
        <dsp:cNvSpPr/>
      </dsp:nvSpPr>
      <dsp:spPr>
        <a:xfrm>
          <a:off x="0" y="974455"/>
          <a:ext cx="4754563" cy="304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2.Derleme (Compiler) </a:t>
          </a:r>
        </a:p>
      </dsp:txBody>
      <dsp:txXfrm>
        <a:off x="14850" y="989305"/>
        <a:ext cx="4724863" cy="274500"/>
      </dsp:txXfrm>
    </dsp:sp>
    <dsp:sp modelId="{9ECA2FC1-1D94-4A35-AF0C-405EF9173D0C}">
      <dsp:nvSpPr>
        <dsp:cNvPr id="0" name=""/>
        <dsp:cNvSpPr/>
      </dsp:nvSpPr>
      <dsp:spPr>
        <a:xfrm>
          <a:off x="0" y="1278655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 </a:t>
          </a:r>
          <a:r>
            <a:rPr lang="tr-TR" sz="1000" kern="1200" dirty="0" err="1"/>
            <a:t>assembly</a:t>
          </a:r>
          <a:r>
            <a:rPr lang="tr-TR" sz="1000" kern="1200" dirty="0"/>
            <a:t> koda çevrilir (Assembly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G++ –S main.cpp</a:t>
          </a:r>
        </a:p>
      </dsp:txBody>
      <dsp:txXfrm>
        <a:off x="0" y="1278655"/>
        <a:ext cx="4754563" cy="336375"/>
      </dsp:txXfrm>
    </dsp:sp>
    <dsp:sp modelId="{C8C6B028-95B4-4138-B658-77771C7DFA13}">
      <dsp:nvSpPr>
        <dsp:cNvPr id="0" name=""/>
        <dsp:cNvSpPr/>
      </dsp:nvSpPr>
      <dsp:spPr>
        <a:xfrm>
          <a:off x="0" y="1615030"/>
          <a:ext cx="4754563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3.1.Assembler</a:t>
          </a:r>
        </a:p>
      </dsp:txBody>
      <dsp:txXfrm>
        <a:off x="14850" y="1629880"/>
        <a:ext cx="4724863" cy="274500"/>
      </dsp:txXfrm>
    </dsp:sp>
    <dsp:sp modelId="{D423834B-0481-403A-AC83-2C42C7BCB6E7}">
      <dsp:nvSpPr>
        <dsp:cNvPr id="0" name=""/>
        <dsp:cNvSpPr/>
      </dsp:nvSpPr>
      <dsp:spPr>
        <a:xfrm>
          <a:off x="0" y="1919230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koddan oluşturulan </a:t>
          </a:r>
          <a:r>
            <a:rPr lang="tr-TR" sz="1000" kern="1200" dirty="0" err="1"/>
            <a:t>assembly</a:t>
          </a:r>
          <a:r>
            <a:rPr lang="tr-TR" sz="1000" kern="1200" dirty="0"/>
            <a:t> kod makine diline çevrilir.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Amaç Dosta (Object File-Machine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</dsp:txBody>
      <dsp:txXfrm>
        <a:off x="0" y="1919230"/>
        <a:ext cx="4754563" cy="336375"/>
      </dsp:txXfrm>
    </dsp:sp>
    <dsp:sp modelId="{FDF9F9BB-3FC2-4B0F-8C2A-EEAB2A6445B2}">
      <dsp:nvSpPr>
        <dsp:cNvPr id="0" name=""/>
        <dsp:cNvSpPr/>
      </dsp:nvSpPr>
      <dsp:spPr>
        <a:xfrm>
          <a:off x="0" y="2255605"/>
          <a:ext cx="4754563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3.2.Bağlayıcı (</a:t>
          </a:r>
          <a:r>
            <a:rPr lang="tr-TR" sz="1300" kern="1200" dirty="0" err="1"/>
            <a:t>Linker</a:t>
          </a:r>
          <a:r>
            <a:rPr lang="tr-TR" sz="1300" kern="1200" dirty="0"/>
            <a:t>)</a:t>
          </a:r>
        </a:p>
      </dsp:txBody>
      <dsp:txXfrm>
        <a:off x="14850" y="2270455"/>
        <a:ext cx="4724863" cy="274500"/>
      </dsp:txXfrm>
    </dsp:sp>
    <dsp:sp modelId="{C219A11D-A85B-49D4-8627-A2F8812999A1}">
      <dsp:nvSpPr>
        <dsp:cNvPr id="0" name=""/>
        <dsp:cNvSpPr/>
      </dsp:nvSpPr>
      <dsp:spPr>
        <a:xfrm>
          <a:off x="0" y="2559805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 belirtilen başlık dosyalarına uygun kütüphaneler (</a:t>
          </a:r>
          <a:r>
            <a:rPr lang="tr-TR" sz="1000" kern="1200" dirty="0" err="1"/>
            <a:t>libraries</a:t>
          </a:r>
          <a:r>
            <a:rPr lang="tr-TR" sz="1000" kern="1200" dirty="0"/>
            <a:t>) makine kodu ile birbirine bağlanır. Çalıştırılabilir/icra edilebilir doya elde edilir.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G++ main.cpp –O main.exe</a:t>
          </a:r>
        </a:p>
      </dsp:txBody>
      <dsp:txXfrm>
        <a:off x="0" y="2559805"/>
        <a:ext cx="4754563" cy="470925"/>
      </dsp:txXfrm>
    </dsp:sp>
    <dsp:sp modelId="{FCF5FF22-2EB8-4F0D-B184-F4E701ABD074}">
      <dsp:nvSpPr>
        <dsp:cNvPr id="0" name=""/>
        <dsp:cNvSpPr/>
      </dsp:nvSpPr>
      <dsp:spPr>
        <a:xfrm>
          <a:off x="0" y="3030730"/>
          <a:ext cx="4754563" cy="304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4.İcra edilebilir (</a:t>
          </a:r>
          <a:r>
            <a:rPr lang="tr-TR" sz="1300" kern="1200" dirty="0" err="1"/>
            <a:t>Executable</a:t>
          </a:r>
          <a:r>
            <a:rPr lang="tr-TR" sz="1300" kern="1200" dirty="0"/>
            <a:t>) Dosya</a:t>
          </a:r>
        </a:p>
      </dsp:txBody>
      <dsp:txXfrm>
        <a:off x="14850" y="3045580"/>
        <a:ext cx="4724863" cy="274500"/>
      </dsp:txXfrm>
    </dsp:sp>
    <dsp:sp modelId="{F5209989-A1A6-419F-826C-ACDED1AC146D}">
      <dsp:nvSpPr>
        <dsp:cNvPr id="0" name=""/>
        <dsp:cNvSpPr/>
      </dsp:nvSpPr>
      <dsp:spPr>
        <a:xfrm>
          <a:off x="0" y="3334930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İcra edilebilir dosya </a:t>
          </a:r>
          <a:r>
            <a:rPr lang="tr-TR" sz="1000" u="sng" kern="1200" dirty="0">
              <a:solidFill>
                <a:srgbClr val="FF0000"/>
              </a:solidFill>
            </a:rPr>
            <a:t>işletim sistemi tarafından belleğe yüklenir </a:t>
          </a:r>
          <a:r>
            <a:rPr lang="tr-TR" sz="1000" kern="1200" dirty="0"/>
            <a:t>ve bellekteki main fonksiyonu çalıştırılır/koşulur.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.\main.exe</a:t>
          </a:r>
        </a:p>
      </dsp:txBody>
      <dsp:txXfrm>
        <a:off x="0" y="3334930"/>
        <a:ext cx="4754563" cy="470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tr-TR" sz="1200" dirty="0"/>
          </a:p>
          <a:p>
            <a:pPr marL="0" indent="0" algn="ctr">
              <a:buNone/>
            </a:pPr>
            <a:r>
              <a:rPr lang="tr-TR" sz="1200" b="1" dirty="0"/>
              <a:t>Tamsayılar ve Gerçek Sayılar doğal olarak ikili sayı sisteminde bellekte saklanırlar.</a:t>
            </a:r>
          </a:p>
          <a:p>
            <a:pPr marL="0" indent="0" algn="ctr">
              <a:buNone/>
            </a:pPr>
            <a:r>
              <a:rPr lang="tr-TR" sz="1200" dirty="0"/>
              <a:t>Her bir değişkenin bellekte kapladığı her 8 bit, 1 bayt olarak adlandırılır ve genel olarak bellek miktarı bayt olarak verilir.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Burada tamsayı yada reel sayılar için birden fazla tip tanımlanmasının nedeni </a:t>
            </a:r>
            <a:r>
              <a:rPr lang="tr-TR" sz="1200" dirty="0">
                <a:highlight>
                  <a:srgbClr val="FFFF00"/>
                </a:highlight>
              </a:rPr>
              <a:t>kimliklendirilecek değişkenlere ayrılacak bellek bölgesi ile ilgilidir</a:t>
            </a:r>
            <a:r>
              <a:rPr lang="tr-TR" sz="1200" dirty="0"/>
              <a:t>. </a:t>
            </a:r>
          </a:p>
          <a:p>
            <a:endParaRPr lang="tr-TR" dirty="0"/>
          </a:p>
          <a:p>
            <a:r>
              <a:rPr lang="tr-TR" dirty="0"/>
              <a:t>Char 8 bit yani 1 </a:t>
            </a:r>
            <a:r>
              <a:rPr lang="tr-TR" dirty="0" err="1"/>
              <a:t>byte</a:t>
            </a:r>
            <a:r>
              <a:rPr lang="tr-TR" dirty="0"/>
              <a:t>,</a:t>
            </a:r>
          </a:p>
          <a:p>
            <a:r>
              <a:rPr lang="tr-TR" dirty="0" err="1"/>
              <a:t>Short</a:t>
            </a:r>
            <a:r>
              <a:rPr lang="tr-TR" dirty="0"/>
              <a:t> 16 bit yani 2 </a:t>
            </a:r>
            <a:r>
              <a:rPr lang="tr-TR" dirty="0" err="1"/>
              <a:t>byte</a:t>
            </a:r>
            <a:r>
              <a:rPr lang="tr-TR" dirty="0"/>
              <a:t> </a:t>
            </a:r>
          </a:p>
          <a:p>
            <a:r>
              <a:rPr lang="tr-TR" dirty="0" err="1"/>
              <a:t>İnt</a:t>
            </a:r>
            <a:r>
              <a:rPr lang="tr-TR" dirty="0"/>
              <a:t> ise 2 yada 4 </a:t>
            </a:r>
            <a:r>
              <a:rPr lang="tr-TR" dirty="0" err="1"/>
              <a:t>byte</a:t>
            </a:r>
            <a:r>
              <a:rPr lang="tr-TR" dirty="0"/>
              <a:t> (işlemcinin türüne göre)</a:t>
            </a:r>
          </a:p>
          <a:p>
            <a:r>
              <a:rPr lang="tr-TR" dirty="0" err="1"/>
              <a:t>Long</a:t>
            </a:r>
            <a:r>
              <a:rPr lang="tr-TR" dirty="0"/>
              <a:t> 4 </a:t>
            </a:r>
            <a:r>
              <a:rPr lang="tr-TR" dirty="0" err="1"/>
              <a:t>byte</a:t>
            </a:r>
            <a:r>
              <a:rPr lang="tr-TR" dirty="0"/>
              <a:t> yer kaplar.</a:t>
            </a:r>
          </a:p>
          <a:p>
            <a:r>
              <a:rPr lang="tr-TR" dirty="0" err="1"/>
              <a:t>Float</a:t>
            </a:r>
            <a:r>
              <a:rPr lang="tr-TR" dirty="0"/>
              <a:t> ise 4 </a:t>
            </a:r>
            <a:r>
              <a:rPr lang="tr-TR" dirty="0" err="1"/>
              <a:t>byte</a:t>
            </a:r>
            <a:r>
              <a:rPr lang="tr-TR" dirty="0"/>
              <a:t> yer kaplar.</a:t>
            </a:r>
          </a:p>
          <a:p>
            <a:r>
              <a:rPr lang="tr-TR" dirty="0" err="1"/>
              <a:t>Double</a:t>
            </a:r>
            <a:r>
              <a:rPr lang="tr-TR" dirty="0"/>
              <a:t> 8 </a:t>
            </a:r>
            <a:r>
              <a:rPr lang="tr-TR" dirty="0" err="1"/>
              <a:t>byte</a:t>
            </a:r>
            <a:r>
              <a:rPr lang="tr-TR" dirty="0"/>
              <a:t> yer kaplar</a:t>
            </a:r>
          </a:p>
          <a:p>
            <a:endParaRPr lang="tr-TR" dirty="0"/>
          </a:p>
          <a:p>
            <a:r>
              <a:rPr lang="tr-TR" dirty="0"/>
              <a:t>Kayan Noktalı sayılar;</a:t>
            </a:r>
            <a:br>
              <a:rPr lang="tr-TR" dirty="0"/>
            </a:br>
            <a:r>
              <a:rPr lang="tr-TR" dirty="0"/>
              <a:t>3.14  0.314e1 31.4e-1 Hepsi aynı sayı ama noktanın yeri değişik. (</a:t>
            </a:r>
            <a:r>
              <a:rPr lang="tr-TR" dirty="0" err="1"/>
              <a:t>float</a:t>
            </a:r>
            <a:r>
              <a:rPr lang="tr-TR" dirty="0"/>
              <a:t>: </a:t>
            </a:r>
            <a:r>
              <a:rPr lang="tr-TR" dirty="0" err="1"/>
              <a:t>floating-point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IEEE 754 standardı: </a:t>
            </a:r>
          </a:p>
          <a:p>
            <a:r>
              <a:rPr lang="tr-TR" dirty="0"/>
              <a:t>Tek hassasiyetli kayan noktalı sayılar, İşaret Biti 1 Bit, Üs 8 Bit  ve Mantissa 23 bit olmak üzere 32 bit olarak belirlenmiştir.</a:t>
            </a:r>
          </a:p>
          <a:p>
            <a:r>
              <a:rPr lang="tr-TR" dirty="0"/>
              <a:t>Çift hassasiyetli kayan noktalı sayılar, İşaret Biti 1 Bit, Üs 11 Bit  ve </a:t>
            </a:r>
            <a:r>
              <a:rPr lang="tr-TR" dirty="0" err="1"/>
              <a:t>Mantissa</a:t>
            </a:r>
            <a:r>
              <a:rPr lang="tr-TR" dirty="0"/>
              <a:t> 52 bit olmak üzere 64 bit olarak belirlenmiştir.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320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tr-TR" sz="1200" dirty="0"/>
          </a:p>
          <a:p>
            <a:pPr marL="0" indent="0" algn="ctr">
              <a:buNone/>
            </a:pPr>
            <a:r>
              <a:rPr lang="tr-TR" sz="1200" b="1" dirty="0"/>
              <a:t>Tamsayılar ve Gerçek Sayılar doğal olarak ikili sayı sisteminde bellekte saklanırlar.</a:t>
            </a:r>
          </a:p>
          <a:p>
            <a:pPr marL="0" indent="0" algn="ctr">
              <a:buNone/>
            </a:pPr>
            <a:r>
              <a:rPr lang="tr-TR" sz="1200" dirty="0"/>
              <a:t>Her bir değişkenin bellekte kapladığı her 8 bit, 1 bayt olarak adlandırılır ve genel olarak bellek miktarı bayt olarak verilir.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Burada tamsayı yada reel sayılar için birden fazla tip tanımlanmasının nedeni </a:t>
            </a:r>
            <a:r>
              <a:rPr lang="tr-TR" sz="1200" dirty="0">
                <a:highlight>
                  <a:srgbClr val="FFFF00"/>
                </a:highlight>
              </a:rPr>
              <a:t>kimliklendirilecek değişkenlere ayrılacak bellek bölgesi ile ilgilidir</a:t>
            </a:r>
            <a:r>
              <a:rPr lang="tr-TR" sz="1200" dirty="0"/>
              <a:t>. </a:t>
            </a:r>
          </a:p>
          <a:p>
            <a:endParaRPr lang="tr-TR" dirty="0"/>
          </a:p>
          <a:p>
            <a:r>
              <a:rPr lang="tr-TR" dirty="0"/>
              <a:t>Char 8 bit yani 1 </a:t>
            </a:r>
            <a:r>
              <a:rPr lang="tr-TR" dirty="0" err="1"/>
              <a:t>byte</a:t>
            </a:r>
            <a:r>
              <a:rPr lang="tr-TR" dirty="0"/>
              <a:t>,</a:t>
            </a:r>
          </a:p>
          <a:p>
            <a:r>
              <a:rPr lang="tr-TR" dirty="0" err="1"/>
              <a:t>Short</a:t>
            </a:r>
            <a:r>
              <a:rPr lang="tr-TR" dirty="0"/>
              <a:t> 16 bit yani 2 </a:t>
            </a:r>
            <a:r>
              <a:rPr lang="tr-TR" dirty="0" err="1"/>
              <a:t>byte</a:t>
            </a:r>
            <a:r>
              <a:rPr lang="tr-TR" dirty="0"/>
              <a:t> </a:t>
            </a:r>
          </a:p>
          <a:p>
            <a:r>
              <a:rPr lang="tr-TR" dirty="0" err="1"/>
              <a:t>İnt</a:t>
            </a:r>
            <a:r>
              <a:rPr lang="tr-TR" dirty="0"/>
              <a:t> ise 2 yada 4 </a:t>
            </a:r>
            <a:r>
              <a:rPr lang="tr-TR" dirty="0" err="1"/>
              <a:t>byte</a:t>
            </a:r>
            <a:r>
              <a:rPr lang="tr-TR" dirty="0"/>
              <a:t> (işlemcinin türüne göre)</a:t>
            </a:r>
          </a:p>
          <a:p>
            <a:r>
              <a:rPr lang="tr-TR" dirty="0" err="1"/>
              <a:t>Long</a:t>
            </a:r>
            <a:r>
              <a:rPr lang="tr-TR" dirty="0"/>
              <a:t> 4 </a:t>
            </a:r>
            <a:r>
              <a:rPr lang="tr-TR" dirty="0" err="1"/>
              <a:t>byte</a:t>
            </a:r>
            <a:r>
              <a:rPr lang="tr-TR" dirty="0"/>
              <a:t> yer kaplar.</a:t>
            </a:r>
          </a:p>
          <a:p>
            <a:r>
              <a:rPr lang="tr-TR" dirty="0" err="1"/>
              <a:t>Float</a:t>
            </a:r>
            <a:r>
              <a:rPr lang="tr-TR" dirty="0"/>
              <a:t> ise 4 </a:t>
            </a:r>
            <a:r>
              <a:rPr lang="tr-TR" dirty="0" err="1"/>
              <a:t>byte</a:t>
            </a:r>
            <a:r>
              <a:rPr lang="tr-TR" dirty="0"/>
              <a:t> yer kaplar.</a:t>
            </a:r>
          </a:p>
          <a:p>
            <a:r>
              <a:rPr lang="tr-TR" dirty="0" err="1"/>
              <a:t>Double</a:t>
            </a:r>
            <a:r>
              <a:rPr lang="tr-TR" dirty="0"/>
              <a:t> 8 </a:t>
            </a:r>
            <a:r>
              <a:rPr lang="tr-TR" dirty="0" err="1"/>
              <a:t>byte</a:t>
            </a:r>
            <a:r>
              <a:rPr lang="tr-TR" dirty="0"/>
              <a:t> yer kaplar</a:t>
            </a:r>
          </a:p>
          <a:p>
            <a:endParaRPr lang="tr-TR" dirty="0"/>
          </a:p>
          <a:p>
            <a:r>
              <a:rPr lang="tr-TR" dirty="0"/>
              <a:t>Kayan Noktalı sayılar;</a:t>
            </a:r>
            <a:br>
              <a:rPr lang="tr-TR" dirty="0"/>
            </a:br>
            <a:r>
              <a:rPr lang="tr-TR" dirty="0"/>
              <a:t>3.14  0.314e1 31.4e-1 Hepsi aynı sayı ama noktanın yeri değişik. (</a:t>
            </a:r>
            <a:r>
              <a:rPr lang="tr-TR" dirty="0" err="1"/>
              <a:t>float</a:t>
            </a:r>
            <a:r>
              <a:rPr lang="tr-TR" dirty="0"/>
              <a:t>: </a:t>
            </a:r>
            <a:r>
              <a:rPr lang="tr-TR" dirty="0" err="1"/>
              <a:t>floating-point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IEEE 754 standardı: </a:t>
            </a:r>
          </a:p>
          <a:p>
            <a:r>
              <a:rPr lang="tr-TR" dirty="0"/>
              <a:t>Tek hassasiyetli kayan noktalı sayılar, İşaret Biti 1 Bit, Üs 8 Bit  ve Mantissa 23 bit olmak üzere 32 bit olarak belirlenmiştir.</a:t>
            </a:r>
          </a:p>
          <a:p>
            <a:r>
              <a:rPr lang="tr-TR" dirty="0"/>
              <a:t>Çift hassasiyetli kayan noktalı sayılar, İşaret Biti 1 Bit, Üs 11 Bit  ve </a:t>
            </a:r>
            <a:r>
              <a:rPr lang="tr-TR" dirty="0" err="1"/>
              <a:t>Mantissa</a:t>
            </a:r>
            <a:r>
              <a:rPr lang="tr-TR" dirty="0"/>
              <a:t> 52 bit olmak üzere 64 bit olarak belirlenmiştir.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031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27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046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635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349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080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46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işlemi öncelikli yapmak istediğimizde () parantez içine alırız.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2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Bu süreç başarısızlıkla da sonuçlanabilir ve eğer derleme işleminde hata meydana gelirse programcı hata mesajları ile uyarılır.</a:t>
            </a:r>
          </a:p>
          <a:p>
            <a:r>
              <a:rPr lang="tr-TR" sz="1200" dirty="0"/>
              <a:t>Bir derleyici program, kaynak dosyayı makine diline çevirme çabasında, kaynak dosyanın  C dilinin sözdizimi kurallarına uygunluğunu da denetler. Eğer dilin kurallarına uyulmamışsa, derleyici bu durumu bildiren bir ileti de vermek zorundadır.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416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0000"/>
                </a:solidFill>
              </a:rPr>
              <a:t>komut satırında (Windows için komut satırı, Linux için terminal) yapılır.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17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Metin içinde ↲ (</a:t>
            </a:r>
            <a:r>
              <a:rPr lang="tr-TR" sz="1200" dirty="0" err="1">
                <a:solidFill>
                  <a:srgbClr val="C00000"/>
                </a:solidFill>
              </a:rPr>
              <a:t>enter</a:t>
            </a:r>
            <a:r>
              <a:rPr lang="tr-TR" sz="1200" dirty="0">
                <a:solidFill>
                  <a:srgbClr val="C00000"/>
                </a:solidFill>
              </a:rPr>
              <a:t>/</a:t>
            </a:r>
            <a:r>
              <a:rPr lang="tr-TR" sz="1200" dirty="0" err="1">
                <a:solidFill>
                  <a:srgbClr val="C00000"/>
                </a:solidFill>
              </a:rPr>
              <a:t>new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line</a:t>
            </a:r>
            <a:r>
              <a:rPr lang="tr-TR" sz="1200" dirty="0"/>
              <a:t>) tuşu ve beyaz boşluk (</a:t>
            </a:r>
            <a:r>
              <a:rPr lang="tr-TR" sz="1200" dirty="0" err="1"/>
              <a:t>whitespace</a:t>
            </a:r>
            <a:r>
              <a:rPr lang="tr-TR" sz="1200" dirty="0"/>
              <a:t>) kullanmadan tüm kaynak kodu yazabilirsiniz. </a:t>
            </a:r>
            <a:r>
              <a:rPr lang="tr-TR" sz="1200" u="sng" dirty="0"/>
              <a:t>Ancak kullanmanız kodun daha düzgün görünmesini sağlar</a:t>
            </a:r>
            <a:r>
              <a:rPr lang="tr-TR" sz="1200" dirty="0"/>
              <a:t>. </a:t>
            </a:r>
          </a:p>
          <a:p>
            <a:pPr marL="0" indent="0">
              <a:buNone/>
            </a:pPr>
            <a:endParaRPr lang="tr-TR" sz="1200" dirty="0"/>
          </a:p>
          <a:p>
            <a:pPr marL="0" indent="0">
              <a:buNone/>
            </a:pPr>
            <a:r>
              <a:rPr lang="tr-TR" sz="1200" dirty="0"/>
              <a:t>Her bir talimat derleyici tarafından </a:t>
            </a:r>
            <a:r>
              <a:rPr lang="tr-TR" sz="1200" b="1" dirty="0">
                <a:solidFill>
                  <a:srgbClr val="0070C0"/>
                </a:solidFill>
              </a:rPr>
              <a:t>jeton</a:t>
            </a:r>
            <a:r>
              <a:rPr lang="tr-TR" sz="1200" dirty="0"/>
              <a:t> (</a:t>
            </a:r>
            <a:r>
              <a:rPr lang="tr-TR" sz="1200" b="1" dirty="0" err="1">
                <a:solidFill>
                  <a:srgbClr val="C00000"/>
                </a:solidFill>
              </a:rPr>
              <a:t>token</a:t>
            </a:r>
            <a:r>
              <a:rPr lang="tr-TR" sz="1200" dirty="0"/>
              <a:t>) denilen parçalara ayrılır ve ona göre derleme yapılır.</a:t>
            </a:r>
          </a:p>
          <a:p>
            <a:pPr marL="0" indent="0">
              <a:buNone/>
            </a:pPr>
            <a:r>
              <a:rPr lang="tr-TR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"Adet: %d\n"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9900"/>
                </a:solidFill>
                <a:latin typeface="Consolas" panose="020B0609020204030204" pitchFamily="49" charset="0"/>
              </a:rPr>
              <a:t>i 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; //7 adet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45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Metin içinde ↲ (</a:t>
            </a:r>
            <a:r>
              <a:rPr lang="tr-TR" sz="1200" dirty="0" err="1">
                <a:solidFill>
                  <a:srgbClr val="C00000"/>
                </a:solidFill>
              </a:rPr>
              <a:t>enter</a:t>
            </a:r>
            <a:r>
              <a:rPr lang="tr-TR" sz="1200" dirty="0">
                <a:solidFill>
                  <a:srgbClr val="C00000"/>
                </a:solidFill>
              </a:rPr>
              <a:t>/</a:t>
            </a:r>
            <a:r>
              <a:rPr lang="tr-TR" sz="1200" dirty="0" err="1">
                <a:solidFill>
                  <a:srgbClr val="C00000"/>
                </a:solidFill>
              </a:rPr>
              <a:t>new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line</a:t>
            </a:r>
            <a:r>
              <a:rPr lang="tr-TR" sz="1200" dirty="0"/>
              <a:t>) tuşu ve beyaz boşluk (</a:t>
            </a:r>
            <a:r>
              <a:rPr lang="tr-TR" sz="1200" dirty="0" err="1"/>
              <a:t>whitespace</a:t>
            </a:r>
            <a:r>
              <a:rPr lang="tr-TR" sz="1200" dirty="0"/>
              <a:t>) kullanmadan tüm kaynak kodu yazabilirsiniz. </a:t>
            </a:r>
            <a:r>
              <a:rPr lang="tr-TR" sz="1200" u="sng" dirty="0"/>
              <a:t>Ancak kullanmanız kodun daha düzgün görünmesini sağlar</a:t>
            </a:r>
            <a:r>
              <a:rPr lang="tr-TR" sz="1200" dirty="0"/>
              <a:t>. </a:t>
            </a:r>
          </a:p>
          <a:p>
            <a:pPr marL="0" indent="0">
              <a:buNone/>
            </a:pPr>
            <a:endParaRPr lang="tr-TR" sz="1200" dirty="0"/>
          </a:p>
          <a:p>
            <a:pPr marL="0" indent="0">
              <a:buNone/>
            </a:pPr>
            <a:r>
              <a:rPr lang="tr-TR" sz="1200" dirty="0"/>
              <a:t>Her bir talimat derleyici tarafından </a:t>
            </a:r>
            <a:r>
              <a:rPr lang="tr-TR" sz="1200" b="1" dirty="0">
                <a:solidFill>
                  <a:srgbClr val="0070C0"/>
                </a:solidFill>
              </a:rPr>
              <a:t>jeton</a:t>
            </a:r>
            <a:r>
              <a:rPr lang="tr-TR" sz="1200" dirty="0"/>
              <a:t> (</a:t>
            </a:r>
            <a:r>
              <a:rPr lang="tr-TR" sz="1200" b="1" dirty="0" err="1">
                <a:solidFill>
                  <a:srgbClr val="C00000"/>
                </a:solidFill>
              </a:rPr>
              <a:t>token</a:t>
            </a:r>
            <a:r>
              <a:rPr lang="tr-TR" sz="1200" dirty="0"/>
              <a:t>) denilen parçalara ayrılır ve ona göre derleme yapılır.</a:t>
            </a:r>
          </a:p>
          <a:p>
            <a:pPr marL="0" indent="0">
              <a:buNone/>
            </a:pPr>
            <a:r>
              <a:rPr lang="tr-TR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"Adet: %d\n"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9900"/>
                </a:solidFill>
                <a:latin typeface="Consolas" panose="020B0609020204030204" pitchFamily="49" charset="0"/>
              </a:rPr>
              <a:t>i 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; //7 adet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20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33 saklı kelimesi bulunur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89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matematikten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matematikten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76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cppreference.com/w/cpp/keyword/consteval" TargetMode="External"/><Relationship Id="rId21" Type="http://schemas.openxmlformats.org/officeDocument/2006/relationships/hyperlink" Target="https://en.cppreference.com/w/cpp/keyword/char32_t" TargetMode="External"/><Relationship Id="rId42" Type="http://schemas.openxmlformats.org/officeDocument/2006/relationships/hyperlink" Target="https://en.cppreference.com/w/cpp/keyword/explicit" TargetMode="External"/><Relationship Id="rId47" Type="http://schemas.openxmlformats.org/officeDocument/2006/relationships/hyperlink" Target="https://en.cppreference.com/w/cpp/keyword/for" TargetMode="External"/><Relationship Id="rId63" Type="http://schemas.openxmlformats.org/officeDocument/2006/relationships/hyperlink" Target="https://en.cppreference.com/w/cpp/keyword/or_eq" TargetMode="External"/><Relationship Id="rId68" Type="http://schemas.openxmlformats.org/officeDocument/2006/relationships/hyperlink" Target="https://en.cppreference.com/w/cpp/keyword/register" TargetMode="External"/><Relationship Id="rId84" Type="http://schemas.openxmlformats.org/officeDocument/2006/relationships/hyperlink" Target="https://en.cppreference.com/w/cpp/keyword/throw" TargetMode="External"/><Relationship Id="rId89" Type="http://schemas.openxmlformats.org/officeDocument/2006/relationships/hyperlink" Target="https://en.cppreference.com/w/cpp/keyword/typename" TargetMode="External"/><Relationship Id="rId16" Type="http://schemas.openxmlformats.org/officeDocument/2006/relationships/hyperlink" Target="https://en.cppreference.com/w/cpp/keyword/case" TargetMode="External"/><Relationship Id="rId11" Type="http://schemas.openxmlformats.org/officeDocument/2006/relationships/hyperlink" Target="https://en.cppreference.com/w/cpp/keyword/auto" TargetMode="External"/><Relationship Id="rId32" Type="http://schemas.openxmlformats.org/officeDocument/2006/relationships/hyperlink" Target="https://en.cppreference.com/w/cpp/keyword/co_return" TargetMode="External"/><Relationship Id="rId37" Type="http://schemas.openxmlformats.org/officeDocument/2006/relationships/hyperlink" Target="https://en.cppreference.com/w/cpp/keyword/do" TargetMode="External"/><Relationship Id="rId53" Type="http://schemas.openxmlformats.org/officeDocument/2006/relationships/hyperlink" Target="https://en.cppreference.com/w/cpp/keyword/long" TargetMode="External"/><Relationship Id="rId58" Type="http://schemas.openxmlformats.org/officeDocument/2006/relationships/hyperlink" Target="https://en.cppreference.com/w/cpp/keyword/not" TargetMode="External"/><Relationship Id="rId74" Type="http://schemas.openxmlformats.org/officeDocument/2006/relationships/hyperlink" Target="https://en.cppreference.com/w/cpp/keyword/sizeof" TargetMode="External"/><Relationship Id="rId79" Type="http://schemas.openxmlformats.org/officeDocument/2006/relationships/hyperlink" Target="https://en.cppreference.com/w/cpp/keyword/switch" TargetMode="External"/><Relationship Id="rId5" Type="http://schemas.openxmlformats.org/officeDocument/2006/relationships/hyperlink" Target="https://en.cppreference.com/w/cpp/keyword/and" TargetMode="External"/><Relationship Id="rId90" Type="http://schemas.openxmlformats.org/officeDocument/2006/relationships/hyperlink" Target="https://en.cppreference.com/w/cpp/keyword/union" TargetMode="External"/><Relationship Id="rId95" Type="http://schemas.openxmlformats.org/officeDocument/2006/relationships/hyperlink" Target="https://en.cppreference.com/w/cpp/keyword/volatile" TargetMode="External"/><Relationship Id="rId22" Type="http://schemas.openxmlformats.org/officeDocument/2006/relationships/hyperlink" Target="https://en.cppreference.com/w/cpp/keyword/class" TargetMode="External"/><Relationship Id="rId27" Type="http://schemas.openxmlformats.org/officeDocument/2006/relationships/hyperlink" Target="https://en.cppreference.com/w/cpp/keyword/constexpr" TargetMode="External"/><Relationship Id="rId43" Type="http://schemas.openxmlformats.org/officeDocument/2006/relationships/hyperlink" Target="https://en.cppreference.com/w/cpp/keyword/export" TargetMode="External"/><Relationship Id="rId48" Type="http://schemas.openxmlformats.org/officeDocument/2006/relationships/hyperlink" Target="https://en.cppreference.com/w/cpp/keyword/friend" TargetMode="External"/><Relationship Id="rId64" Type="http://schemas.openxmlformats.org/officeDocument/2006/relationships/hyperlink" Target="https://en.cppreference.com/w/cpp/keyword/private" TargetMode="External"/><Relationship Id="rId69" Type="http://schemas.openxmlformats.org/officeDocument/2006/relationships/hyperlink" Target="https://en.cppreference.com/w/cpp/keyword/reinterpret_cast" TargetMode="External"/><Relationship Id="rId80" Type="http://schemas.openxmlformats.org/officeDocument/2006/relationships/hyperlink" Target="https://en.cppreference.com/w/cpp/keyword/synchronized" TargetMode="External"/><Relationship Id="rId85" Type="http://schemas.openxmlformats.org/officeDocument/2006/relationships/hyperlink" Target="https://en.cppreference.com/w/cpp/keyword/true" TargetMode="External"/><Relationship Id="rId3" Type="http://schemas.openxmlformats.org/officeDocument/2006/relationships/hyperlink" Target="https://en.cppreference.com/w/cpp/keyword/alignas" TargetMode="External"/><Relationship Id="rId12" Type="http://schemas.openxmlformats.org/officeDocument/2006/relationships/hyperlink" Target="https://en.cppreference.com/w/cpp/keyword/bitand" TargetMode="External"/><Relationship Id="rId17" Type="http://schemas.openxmlformats.org/officeDocument/2006/relationships/hyperlink" Target="https://en.cppreference.com/w/cpp/keyword/catch" TargetMode="External"/><Relationship Id="rId25" Type="http://schemas.openxmlformats.org/officeDocument/2006/relationships/hyperlink" Target="https://en.cppreference.com/w/cpp/keyword/const" TargetMode="External"/><Relationship Id="rId33" Type="http://schemas.openxmlformats.org/officeDocument/2006/relationships/hyperlink" Target="https://en.cppreference.com/w/cpp/keyword/co_yield" TargetMode="External"/><Relationship Id="rId38" Type="http://schemas.openxmlformats.org/officeDocument/2006/relationships/hyperlink" Target="https://en.cppreference.com/w/cpp/keyword/double" TargetMode="External"/><Relationship Id="rId46" Type="http://schemas.openxmlformats.org/officeDocument/2006/relationships/hyperlink" Target="https://en.cppreference.com/w/cpp/keyword/float" TargetMode="External"/><Relationship Id="rId59" Type="http://schemas.openxmlformats.org/officeDocument/2006/relationships/hyperlink" Target="https://en.cppreference.com/w/cpp/keyword/not_eq" TargetMode="External"/><Relationship Id="rId67" Type="http://schemas.openxmlformats.org/officeDocument/2006/relationships/hyperlink" Target="https://en.cppreference.com/w/cpp/keyword/reflexpr" TargetMode="External"/><Relationship Id="rId20" Type="http://schemas.openxmlformats.org/officeDocument/2006/relationships/hyperlink" Target="https://en.cppreference.com/w/cpp/keyword/char16_t" TargetMode="External"/><Relationship Id="rId41" Type="http://schemas.openxmlformats.org/officeDocument/2006/relationships/hyperlink" Target="https://en.cppreference.com/w/cpp/keyword/enum" TargetMode="External"/><Relationship Id="rId54" Type="http://schemas.openxmlformats.org/officeDocument/2006/relationships/hyperlink" Target="https://en.cppreference.com/w/cpp/keyword/mutable" TargetMode="External"/><Relationship Id="rId62" Type="http://schemas.openxmlformats.org/officeDocument/2006/relationships/hyperlink" Target="https://en.cppreference.com/w/cpp/keyword/or" TargetMode="External"/><Relationship Id="rId70" Type="http://schemas.openxmlformats.org/officeDocument/2006/relationships/hyperlink" Target="https://en.cppreference.com/w/cpp/keyword/requires" TargetMode="External"/><Relationship Id="rId75" Type="http://schemas.openxmlformats.org/officeDocument/2006/relationships/hyperlink" Target="https://en.cppreference.com/w/cpp/keyword/static" TargetMode="External"/><Relationship Id="rId83" Type="http://schemas.openxmlformats.org/officeDocument/2006/relationships/hyperlink" Target="https://en.cppreference.com/w/cpp/keyword/thread_local" TargetMode="External"/><Relationship Id="rId88" Type="http://schemas.openxmlformats.org/officeDocument/2006/relationships/hyperlink" Target="https://en.cppreference.com/w/cpp/keyword/typeid" TargetMode="External"/><Relationship Id="rId91" Type="http://schemas.openxmlformats.org/officeDocument/2006/relationships/hyperlink" Target="https://en.cppreference.com/w/cpp/keyword/unsigned" TargetMode="External"/><Relationship Id="rId96" Type="http://schemas.openxmlformats.org/officeDocument/2006/relationships/hyperlink" Target="https://en.cppreference.com/w/cpp/keyword/wchar_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cppreference.com/w/cpp/keyword/and_eq" TargetMode="External"/><Relationship Id="rId15" Type="http://schemas.openxmlformats.org/officeDocument/2006/relationships/hyperlink" Target="https://en.cppreference.com/w/cpp/keyword/break" TargetMode="External"/><Relationship Id="rId23" Type="http://schemas.openxmlformats.org/officeDocument/2006/relationships/hyperlink" Target="https://en.cppreference.com/w/cpp/keyword/compl" TargetMode="External"/><Relationship Id="rId28" Type="http://schemas.openxmlformats.org/officeDocument/2006/relationships/hyperlink" Target="https://en.cppreference.com/w/cpp/keyword/constinit" TargetMode="External"/><Relationship Id="rId36" Type="http://schemas.openxmlformats.org/officeDocument/2006/relationships/hyperlink" Target="https://en.cppreference.com/w/cpp/keyword/delete" TargetMode="External"/><Relationship Id="rId49" Type="http://schemas.openxmlformats.org/officeDocument/2006/relationships/hyperlink" Target="https://en.cppreference.com/w/cpp/keyword/goto" TargetMode="External"/><Relationship Id="rId57" Type="http://schemas.openxmlformats.org/officeDocument/2006/relationships/hyperlink" Target="https://en.cppreference.com/w/cpp/keyword/noexcept" TargetMode="External"/><Relationship Id="rId10" Type="http://schemas.openxmlformats.org/officeDocument/2006/relationships/hyperlink" Target="https://en.cppreference.com/w/cpp/keyword/atomic_noexcept" TargetMode="External"/><Relationship Id="rId31" Type="http://schemas.openxmlformats.org/officeDocument/2006/relationships/hyperlink" Target="https://en.cppreference.com/w/cpp/keyword/co_await" TargetMode="External"/><Relationship Id="rId44" Type="http://schemas.openxmlformats.org/officeDocument/2006/relationships/hyperlink" Target="https://en.cppreference.com/w/cpp/keyword/extern" TargetMode="External"/><Relationship Id="rId52" Type="http://schemas.openxmlformats.org/officeDocument/2006/relationships/hyperlink" Target="https://en.cppreference.com/w/cpp/keyword/int" TargetMode="External"/><Relationship Id="rId60" Type="http://schemas.openxmlformats.org/officeDocument/2006/relationships/hyperlink" Target="https://en.cppreference.com/w/cpp/keyword/nullptr" TargetMode="External"/><Relationship Id="rId65" Type="http://schemas.openxmlformats.org/officeDocument/2006/relationships/hyperlink" Target="https://en.cppreference.com/w/cpp/keyword/protected" TargetMode="External"/><Relationship Id="rId73" Type="http://schemas.openxmlformats.org/officeDocument/2006/relationships/hyperlink" Target="https://en.cppreference.com/w/cpp/keyword/signed" TargetMode="External"/><Relationship Id="rId78" Type="http://schemas.openxmlformats.org/officeDocument/2006/relationships/hyperlink" Target="https://en.cppreference.com/w/cpp/keyword/struct" TargetMode="External"/><Relationship Id="rId81" Type="http://schemas.openxmlformats.org/officeDocument/2006/relationships/hyperlink" Target="https://en.cppreference.com/w/cpp/keyword/template" TargetMode="External"/><Relationship Id="rId86" Type="http://schemas.openxmlformats.org/officeDocument/2006/relationships/hyperlink" Target="https://en.cppreference.com/w/cpp/keyword/try" TargetMode="External"/><Relationship Id="rId94" Type="http://schemas.openxmlformats.org/officeDocument/2006/relationships/hyperlink" Target="https://en.cppreference.com/w/cpp/keyword/void" TargetMode="External"/><Relationship Id="rId99" Type="http://schemas.openxmlformats.org/officeDocument/2006/relationships/hyperlink" Target="https://en.cppreference.com/w/cpp/keyword/xor_eq" TargetMode="External"/><Relationship Id="rId4" Type="http://schemas.openxmlformats.org/officeDocument/2006/relationships/hyperlink" Target="https://en.cppreference.com/w/cpp/keyword/alignof" TargetMode="External"/><Relationship Id="rId9" Type="http://schemas.openxmlformats.org/officeDocument/2006/relationships/hyperlink" Target="https://en.cppreference.com/w/cpp/keyword/atomic_commit" TargetMode="External"/><Relationship Id="rId13" Type="http://schemas.openxmlformats.org/officeDocument/2006/relationships/hyperlink" Target="https://en.cppreference.com/w/cpp/keyword/bitor" TargetMode="External"/><Relationship Id="rId18" Type="http://schemas.openxmlformats.org/officeDocument/2006/relationships/hyperlink" Target="https://en.cppreference.com/w/cpp/keyword/char" TargetMode="External"/><Relationship Id="rId39" Type="http://schemas.openxmlformats.org/officeDocument/2006/relationships/hyperlink" Target="https://en.cppreference.com/w/cpp/keyword/dynamic_cast" TargetMode="External"/><Relationship Id="rId34" Type="http://schemas.openxmlformats.org/officeDocument/2006/relationships/hyperlink" Target="https://en.cppreference.com/w/cpp/keyword/decltype" TargetMode="External"/><Relationship Id="rId50" Type="http://schemas.openxmlformats.org/officeDocument/2006/relationships/hyperlink" Target="https://en.cppreference.com/w/cpp/keyword/if" TargetMode="External"/><Relationship Id="rId55" Type="http://schemas.openxmlformats.org/officeDocument/2006/relationships/hyperlink" Target="https://en.cppreference.com/w/cpp/keyword/namespace" TargetMode="External"/><Relationship Id="rId76" Type="http://schemas.openxmlformats.org/officeDocument/2006/relationships/hyperlink" Target="https://en.cppreference.com/w/cpp/keyword/static_assert" TargetMode="External"/><Relationship Id="rId97" Type="http://schemas.openxmlformats.org/officeDocument/2006/relationships/hyperlink" Target="https://en.cppreference.com/w/cpp/keyword/while" TargetMode="External"/><Relationship Id="rId7" Type="http://schemas.openxmlformats.org/officeDocument/2006/relationships/hyperlink" Target="https://en.cppreference.com/w/cpp/keyword/asm" TargetMode="External"/><Relationship Id="rId71" Type="http://schemas.openxmlformats.org/officeDocument/2006/relationships/hyperlink" Target="https://en.cppreference.com/w/cpp/keyword/return" TargetMode="External"/><Relationship Id="rId92" Type="http://schemas.openxmlformats.org/officeDocument/2006/relationships/hyperlink" Target="https://en.cppreference.com/w/cpp/keyword/using" TargetMode="External"/><Relationship Id="rId2" Type="http://schemas.openxmlformats.org/officeDocument/2006/relationships/notesSlide" Target="../notesSlides/notesSlide7.xml"/><Relationship Id="rId29" Type="http://schemas.openxmlformats.org/officeDocument/2006/relationships/hyperlink" Target="https://en.cppreference.com/w/cpp/keyword/const_cast" TargetMode="External"/><Relationship Id="rId24" Type="http://schemas.openxmlformats.org/officeDocument/2006/relationships/hyperlink" Target="https://en.cppreference.com/w/cpp/keyword/concept" TargetMode="External"/><Relationship Id="rId40" Type="http://schemas.openxmlformats.org/officeDocument/2006/relationships/hyperlink" Target="https://en.cppreference.com/w/cpp/keyword/else" TargetMode="External"/><Relationship Id="rId45" Type="http://schemas.openxmlformats.org/officeDocument/2006/relationships/hyperlink" Target="https://en.cppreference.com/w/cpp/keyword/false" TargetMode="External"/><Relationship Id="rId66" Type="http://schemas.openxmlformats.org/officeDocument/2006/relationships/hyperlink" Target="https://en.cppreference.com/w/cpp/keyword/public" TargetMode="External"/><Relationship Id="rId87" Type="http://schemas.openxmlformats.org/officeDocument/2006/relationships/hyperlink" Target="https://en.cppreference.com/w/cpp/keyword/typedef" TargetMode="External"/><Relationship Id="rId61" Type="http://schemas.openxmlformats.org/officeDocument/2006/relationships/hyperlink" Target="https://en.cppreference.com/w/cpp/keyword/operator" TargetMode="External"/><Relationship Id="rId82" Type="http://schemas.openxmlformats.org/officeDocument/2006/relationships/hyperlink" Target="https://en.cppreference.com/w/cpp/keyword/this" TargetMode="External"/><Relationship Id="rId19" Type="http://schemas.openxmlformats.org/officeDocument/2006/relationships/hyperlink" Target="https://en.cppreference.com/w/cpp/keyword/char8_t" TargetMode="External"/><Relationship Id="rId14" Type="http://schemas.openxmlformats.org/officeDocument/2006/relationships/hyperlink" Target="https://en.cppreference.com/w/cpp/keyword/bool" TargetMode="External"/><Relationship Id="rId30" Type="http://schemas.openxmlformats.org/officeDocument/2006/relationships/hyperlink" Target="https://en.cppreference.com/w/cpp/keyword/continue" TargetMode="External"/><Relationship Id="rId35" Type="http://schemas.openxmlformats.org/officeDocument/2006/relationships/hyperlink" Target="https://en.cppreference.com/w/cpp/keyword/default" TargetMode="External"/><Relationship Id="rId56" Type="http://schemas.openxmlformats.org/officeDocument/2006/relationships/hyperlink" Target="https://en.cppreference.com/w/cpp/keyword/new" TargetMode="External"/><Relationship Id="rId77" Type="http://schemas.openxmlformats.org/officeDocument/2006/relationships/hyperlink" Target="https://en.cppreference.com/w/cpp/keyword/static_cast" TargetMode="External"/><Relationship Id="rId100" Type="http://schemas.openxmlformats.org/officeDocument/2006/relationships/hyperlink" Target="https://en.cppreference.com/w/cpp/keyword" TargetMode="External"/><Relationship Id="rId8" Type="http://schemas.openxmlformats.org/officeDocument/2006/relationships/hyperlink" Target="https://en.cppreference.com/w/cpp/keyword/atomic_cancel" TargetMode="External"/><Relationship Id="rId51" Type="http://schemas.openxmlformats.org/officeDocument/2006/relationships/hyperlink" Target="https://en.cppreference.com/w/cpp/keyword/inline" TargetMode="External"/><Relationship Id="rId72" Type="http://schemas.openxmlformats.org/officeDocument/2006/relationships/hyperlink" Target="https://en.cppreference.com/w/cpp/keyword/short" TargetMode="External"/><Relationship Id="rId93" Type="http://schemas.openxmlformats.org/officeDocument/2006/relationships/hyperlink" Target="https://en.cppreference.com/w/cpp/keyword/virtual" TargetMode="External"/><Relationship Id="rId98" Type="http://schemas.openxmlformats.org/officeDocument/2006/relationships/hyperlink" Target="https://en.cppreference.com/w/cpp/keyword/xo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programlamaya GİRİŞ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398CA-1B05-4D64-BB30-0D3D9D0C1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0070C0"/>
                </a:solidFill>
              </a:rPr>
              <a:t>Derleyici zamanı hataları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Compile</a:t>
            </a:r>
            <a:r>
              <a:rPr lang="tr-TR" b="1" dirty="0">
                <a:solidFill>
                  <a:srgbClr val="C00000"/>
                </a:solidFill>
              </a:rPr>
              <a:t> Time </a:t>
            </a:r>
            <a:r>
              <a:rPr lang="tr-TR" b="1" dirty="0" err="1">
                <a:solidFill>
                  <a:srgbClr val="C00000"/>
                </a:solidFill>
              </a:rPr>
              <a:t>Error</a:t>
            </a:r>
            <a:r>
              <a:rPr lang="tr-TR" b="1" dirty="0"/>
              <a:t>)</a:t>
            </a:r>
            <a:br>
              <a:rPr lang="tr-TR" dirty="0"/>
            </a:br>
            <a:br>
              <a:rPr lang="tr-TR" dirty="0"/>
            </a:br>
            <a:r>
              <a:rPr lang="tr-TR" dirty="0"/>
              <a:t>Bu tip hatalar genelde kullanılan dilin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yazım kurallarına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solidFill>
                  <a:srgbClr val="FF0000"/>
                </a:solidFill>
                <a:highlight>
                  <a:srgbClr val="FFFF00"/>
                </a:highlight>
              </a:rPr>
              <a:t>syntax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 uyulmadığından, komutların yanlış yazılmasından ya da uygun olmayan karakterlerin kullanılmasından kaynaklanır.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C dilinde her bir talimatın sonunda ; karakteri olur. Örneğin bunun unutulması halinde derleme hatası meydana gelir.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0070C0"/>
                </a:solidFill>
              </a:rPr>
              <a:t>Çalışma zamanı hataları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Run Time </a:t>
            </a:r>
            <a:r>
              <a:rPr lang="tr-TR" b="1" dirty="0" err="1">
                <a:solidFill>
                  <a:srgbClr val="C00000"/>
                </a:solidFill>
              </a:rPr>
              <a:t>Error</a:t>
            </a:r>
            <a:r>
              <a:rPr lang="tr-TR" b="1" dirty="0"/>
              <a:t>)</a:t>
            </a:r>
            <a:br>
              <a:rPr lang="tr-TR" dirty="0"/>
            </a:br>
            <a:br>
              <a:rPr lang="tr-TR" dirty="0"/>
            </a:br>
            <a:r>
              <a:rPr lang="tr-TR" u="sng" dirty="0"/>
              <a:t>Kaynak kod, kurallara uygun olarak yazılmış ve </a:t>
            </a:r>
            <a:r>
              <a:rPr lang="tr-TR" u="sng" dirty="0">
                <a:highlight>
                  <a:srgbClr val="FFFF00"/>
                </a:highlight>
              </a:rPr>
              <a:t>herhangi bir yazım hatası bulunmaz</a:t>
            </a:r>
            <a:r>
              <a:rPr lang="tr-TR" dirty="0"/>
              <a:t>. 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Bu tip hatalara en iyi örneklerden birisi sıfıra bölme hatasıdır. Taşma hataları da bu hatalardandır. Daha sonra değinilecektir.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tr-TR" b="1" dirty="0">
                <a:solidFill>
                  <a:srgbClr val="0070C0"/>
                </a:solidFill>
              </a:rPr>
              <a:t>Mantıksal Hatalar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Logical Error</a:t>
            </a:r>
            <a:r>
              <a:rPr lang="tr-TR" b="1" dirty="0"/>
              <a:t>)</a:t>
            </a:r>
            <a:br>
              <a:rPr lang="tr-TR" dirty="0"/>
            </a:br>
            <a:br>
              <a:rPr lang="tr-TR" dirty="0"/>
            </a:br>
            <a:r>
              <a:rPr lang="tr-TR" dirty="0"/>
              <a:t>Programcının çözüm için gerekli adımların oluşturulmasında, </a:t>
            </a:r>
            <a:r>
              <a:rPr lang="tr-TR" dirty="0">
                <a:highlight>
                  <a:srgbClr val="FFFF00"/>
                </a:highlight>
              </a:rPr>
              <a:t>çözüm yönteminin yanlış olmasından</a:t>
            </a:r>
            <a:r>
              <a:rPr lang="tr-TR" dirty="0"/>
              <a:t> ya da yanlış </a:t>
            </a:r>
            <a:r>
              <a:rPr lang="tr-TR" dirty="0">
                <a:solidFill>
                  <a:srgbClr val="0070C0"/>
                </a:solidFill>
              </a:rPr>
              <a:t>işleçler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operator</a:t>
            </a:r>
            <a:r>
              <a:rPr lang="tr-TR" dirty="0"/>
              <a:t>) kullanmasından kaynaklanır. 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Örneğin bir büyüktür (&gt;) işareti yerine küçüktür (&lt;) operatörü kullanıldığında ne bir yazım hatası, ne de bir çalışma zamanı hatası ortaya çıkar. </a:t>
            </a:r>
            <a:br>
              <a:rPr lang="tr-TR" dirty="0"/>
            </a:br>
            <a:br>
              <a:rPr lang="tr-TR" dirty="0"/>
            </a:br>
            <a:r>
              <a:rPr lang="tr-TR" dirty="0"/>
              <a:t>Fakat </a:t>
            </a:r>
            <a:r>
              <a:rPr lang="tr-TR" u="sng" dirty="0"/>
              <a:t>program kendisinden istenilen işleri yerine getirmez ve uygun çıktıları üretmez/davranış göstermez</a:t>
            </a:r>
            <a:r>
              <a:rPr lang="tr-TR" dirty="0"/>
              <a:t>.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Bir başka örnek;  faktöriyel problemi probleminde; 0! = 1  kabul edilir. 1! = 1’dir.  Bu değerleri unutursak ortaya yanlış sonuçlar çıkacaktır.</a:t>
            </a:r>
          </a:p>
          <a:p>
            <a:pPr marL="457200" indent="-457200">
              <a:buFont typeface="+mj-lt"/>
              <a:buAutoNum type="arabicPeriod" startAt="3"/>
            </a:pPr>
            <a:endParaRPr lang="tr-TR" dirty="0"/>
          </a:p>
          <a:p>
            <a:pPr marL="457200" indent="-457200">
              <a:buFont typeface="+mj-lt"/>
              <a:buAutoNum type="arabicPeriod" startAt="3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509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derleme sürecinin detayı</a:t>
            </a:r>
          </a:p>
        </p:txBody>
      </p:sp>
      <p:graphicFrame>
        <p:nvGraphicFramePr>
          <p:cNvPr id="11" name="İçerik Yer Tutucusu 4">
            <a:extLst>
              <a:ext uri="{FF2B5EF4-FFF2-40B4-BE49-F238E27FC236}">
                <a16:creationId xmlns:a16="http://schemas.microsoft.com/office/drawing/2014/main" id="{C9B2743A-4685-4C14-87DA-0C970F41B2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5895953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E9E2977E-7136-4E0A-B41C-77A7B99CB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668382" y="1958830"/>
            <a:ext cx="4146374" cy="4448466"/>
          </a:xfrm>
        </p:spPr>
      </p:pic>
    </p:spTree>
    <p:extLst>
      <p:ext uri="{BB962C8B-B14F-4D97-AF65-F5344CB8AC3E}">
        <p14:creationId xmlns:p14="http://schemas.microsoft.com/office/powerpoint/2010/main" val="330267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263539-6E83-49F4-9E1C-8543667A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Entegre Geliştirme Ortamı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C19157-C8B3-4780-B933-1D41BA2AA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Şimdiye kadar üzerinde durulan;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Kod Yazma (</a:t>
            </a:r>
            <a:r>
              <a:rPr lang="tr-TR" dirty="0">
                <a:solidFill>
                  <a:srgbClr val="C00000"/>
                </a:solidFill>
              </a:rPr>
              <a:t>implementation</a:t>
            </a:r>
            <a:r>
              <a:rPr lang="tr-TR" dirty="0"/>
              <a:t>),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Derleme (</a:t>
            </a:r>
            <a:r>
              <a:rPr lang="tr-TR" dirty="0" err="1">
                <a:solidFill>
                  <a:srgbClr val="C00000"/>
                </a:solidFill>
              </a:rPr>
              <a:t>compile</a:t>
            </a:r>
            <a:r>
              <a:rPr lang="tr-TR" dirty="0"/>
              <a:t>),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İcra (</a:t>
            </a:r>
            <a:r>
              <a:rPr lang="tr-TR" dirty="0">
                <a:solidFill>
                  <a:srgbClr val="C00000"/>
                </a:solidFill>
              </a:rPr>
              <a:t>execute</a:t>
            </a:r>
            <a:r>
              <a:rPr lang="tr-TR" dirty="0"/>
              <a:t>) yada Koşma(</a:t>
            </a:r>
            <a:r>
              <a:rPr lang="tr-TR" dirty="0">
                <a:solidFill>
                  <a:srgbClr val="C00000"/>
                </a:solidFill>
              </a:rPr>
              <a:t>run</a:t>
            </a:r>
            <a:r>
              <a:rPr lang="tr-TR" dirty="0"/>
              <a:t>),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İzleme (</a:t>
            </a:r>
            <a:r>
              <a:rPr lang="tr-TR" dirty="0">
                <a:solidFill>
                  <a:srgbClr val="C00000"/>
                </a:solidFill>
              </a:rPr>
              <a:t>trace</a:t>
            </a:r>
            <a:r>
              <a:rPr lang="tr-TR" dirty="0"/>
              <a:t>) </a:t>
            </a:r>
          </a:p>
          <a:p>
            <a:pPr marL="274320" lvl="1" indent="0">
              <a:buNone/>
            </a:pPr>
            <a:r>
              <a:rPr lang="tr-TR" dirty="0"/>
              <a:t>gibi süreçlerin tamamını tek bir çatı altında yürütmemizi sağlayan programlar vardır.  Bunlara  </a:t>
            </a:r>
            <a:r>
              <a:rPr lang="tr-TR" dirty="0">
                <a:solidFill>
                  <a:srgbClr val="0070C0"/>
                </a:solidFill>
              </a:rPr>
              <a:t>Entegre geliştirme ortamı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Integrated</a:t>
            </a:r>
            <a:r>
              <a:rPr lang="tr-TR" dirty="0">
                <a:solidFill>
                  <a:srgbClr val="C00000"/>
                </a:solidFill>
              </a:rPr>
              <a:t> Development Environment-IDE</a:t>
            </a:r>
            <a:r>
              <a:rPr lang="tr-TR" dirty="0"/>
              <a:t>) adı verilir. </a:t>
            </a:r>
          </a:p>
          <a:p>
            <a:r>
              <a:rPr lang="tr-TR" dirty="0"/>
              <a:t>Bu süreç biraz karışık ve soyut gelse de program yazmaya başlayınca bu adımların kolaylıkla ve kısa sürelerde somut olarak gerçekleştirildiğini göreceksiniz.</a:t>
            </a: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6B085C-D6D0-417A-9EB7-8857931626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C++ dili için geliştireme ortamları;</a:t>
            </a:r>
          </a:p>
          <a:p>
            <a:r>
              <a:rPr lang="tr-TR" dirty="0"/>
              <a:t>Code::</a:t>
            </a:r>
            <a:r>
              <a:rPr lang="tr-TR" dirty="0" err="1"/>
              <a:t>Blocks</a:t>
            </a:r>
            <a:endParaRPr lang="tr-TR" dirty="0"/>
          </a:p>
          <a:p>
            <a:r>
              <a:rPr lang="tr-TR" dirty="0"/>
              <a:t>Visual Studio Code</a:t>
            </a:r>
          </a:p>
          <a:p>
            <a:r>
              <a:rPr lang="tr-TR" dirty="0" err="1"/>
              <a:t>Eclipse</a:t>
            </a:r>
            <a:endParaRPr lang="tr-TR" dirty="0"/>
          </a:p>
          <a:p>
            <a:r>
              <a:rPr lang="tr-TR" dirty="0" err="1"/>
              <a:t>Clion</a:t>
            </a:r>
            <a:endParaRPr lang="tr-TR" dirty="0"/>
          </a:p>
          <a:p>
            <a:r>
              <a:rPr lang="tr-TR" dirty="0" err="1"/>
              <a:t>Xcode</a:t>
            </a:r>
            <a:endParaRPr lang="tr-TR" dirty="0"/>
          </a:p>
          <a:p>
            <a:r>
              <a:rPr lang="tr-TR" dirty="0" err="1"/>
              <a:t>NetBeans</a:t>
            </a:r>
            <a:endParaRPr lang="tr-TR" dirty="0"/>
          </a:p>
          <a:p>
            <a:r>
              <a:rPr lang="tr-TR" dirty="0"/>
              <a:t>Dev C++</a:t>
            </a:r>
          </a:p>
        </p:txBody>
      </p:sp>
    </p:spTree>
    <p:extLst>
      <p:ext uri="{BB962C8B-B14F-4D97-AF65-F5344CB8AC3E}">
        <p14:creationId xmlns:p14="http://schemas.microsoft.com/office/powerpoint/2010/main" val="238220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CC6541-BD30-4AFC-A833-E11E5C4E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02. YAZIM KURALLARI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0F3E9D2-6B31-44D0-BDE6-91608E59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65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</a:t>
            </a:r>
            <a:r>
              <a:rPr lang="tr-TR" dirty="0" err="1">
                <a:solidFill>
                  <a:schemeClr val="tx1"/>
                </a:solidFill>
              </a:rPr>
              <a:t>dilİ</a:t>
            </a:r>
            <a:r>
              <a:rPr lang="tr-TR" dirty="0">
                <a:solidFill>
                  <a:schemeClr val="tx1"/>
                </a:solidFill>
              </a:rPr>
              <a:t> yazım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SzPts val="1400"/>
              <a:buNone/>
            </a:pPr>
            <a:r>
              <a:rPr lang="tr-TR" sz="1400" b="1" dirty="0"/>
              <a:t>Kodlama yapılırken Aşağıda belirtilen karakterler kullanılabilir. Bunların dışında karakter kullanılmaz.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 b="1" dirty="0">
                <a:solidFill>
                  <a:srgbClr val="7030A0"/>
                </a:solidFill>
              </a:rPr>
              <a:t>1.</a:t>
            </a:r>
            <a:r>
              <a:rPr lang="tr-TR" sz="1400" b="1" u="sng" dirty="0">
                <a:solidFill>
                  <a:srgbClr val="7030A0"/>
                </a:solidFill>
              </a:rPr>
              <a:t>İngiliz Alfabesindeki </a:t>
            </a:r>
            <a:r>
              <a:rPr lang="tr-TR" sz="1400" b="1" dirty="0">
                <a:solidFill>
                  <a:srgbClr val="7030A0"/>
                </a:solidFill>
              </a:rPr>
              <a:t>BÜYÜK HARFLER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A B C D E F G H I J K L M N O P Q R S T U V W X Y Z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rPr lang="tr-TR" sz="1400" b="1" dirty="0">
                <a:solidFill>
                  <a:srgbClr val="7030A0"/>
                </a:solidFill>
              </a:rPr>
              <a:t>2.</a:t>
            </a:r>
            <a:r>
              <a:rPr lang="tr-TR" sz="1400" b="1" u="sng" dirty="0">
                <a:solidFill>
                  <a:srgbClr val="7030A0"/>
                </a:solidFill>
              </a:rPr>
              <a:t>İngiliz Alfabesindeki </a:t>
            </a:r>
            <a:r>
              <a:rPr lang="tr-TR" sz="1400" b="1" dirty="0">
                <a:solidFill>
                  <a:srgbClr val="7030A0"/>
                </a:solidFill>
              </a:rPr>
              <a:t>KÜÇÜK HARFLER</a:t>
            </a: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a b c d e f g h i j k l m n o p q r s t u v w x y z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rPr lang="tr-TR" sz="1200" b="1" dirty="0">
                <a:solidFill>
                  <a:srgbClr val="7030A0"/>
                </a:solidFill>
              </a:rPr>
              <a:t>3.Rakamlar</a:t>
            </a: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0 1 2 3 4 5 6 7 8 9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90"/>
              <a:buNone/>
            </a:pPr>
            <a:r>
              <a:rPr lang="tr-TR" sz="1400" b="1" dirty="0">
                <a:solidFill>
                  <a:srgbClr val="7030A0"/>
                </a:solidFill>
              </a:rPr>
              <a:t>4.Özel Karakterler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, &lt; &gt; . _ ( ) ; $ : % [ ] # ? ' &amp; { } " ^ ! * / | - \ ~ +</a:t>
            </a: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>
              <a:solidFill>
                <a:srgbClr val="25265E"/>
              </a:solidFill>
              <a:highlight>
                <a:srgbClr val="F8FA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5303EA-A7DA-4F24-BE60-0386EEC0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tr-TR" sz="1800" b="1" dirty="0">
                <a:solidFill>
                  <a:srgbClr val="7030A0"/>
                </a:solidFill>
              </a:rPr>
              <a:t>5. Beyaz Boşluk (White Space):</a:t>
            </a:r>
          </a:p>
          <a:p>
            <a:pPr marL="0" lvl="0" indent="0" algn="ctr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↲ Yeni satır(</a:t>
            </a:r>
            <a:r>
              <a:rPr lang="tr-TR" sz="18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new line</a:t>
            </a: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 , </a:t>
            </a:r>
            <a:b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boşluk (</a:t>
            </a:r>
            <a:r>
              <a:rPr lang="tr-TR" sz="18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space</a:t>
            </a: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⇤ satır başı (</a:t>
            </a:r>
            <a:r>
              <a:rPr lang="tr-TR" sz="18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carriage return</a:t>
            </a: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⇦ geri (</a:t>
            </a:r>
            <a:r>
              <a:rPr lang="tr-TR" sz="18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backspace</a:t>
            </a: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 ve </a:t>
            </a:r>
            <a:b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⇥ (</a:t>
            </a:r>
            <a:r>
              <a:rPr lang="tr-TR" sz="18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 gibi </a:t>
            </a:r>
            <a:br>
              <a:rPr lang="tr-TR" sz="18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400" b="1" dirty="0">
                <a:highlight>
                  <a:srgbClr val="FFFF00"/>
                </a:highlight>
                <a:sym typeface="Consolas"/>
              </a:rPr>
              <a:t>metinde görünmeyen ancak metni biçimlendiren </a:t>
            </a:r>
            <a:r>
              <a:rPr lang="tr-TR" sz="2400" b="1" dirty="0">
                <a:sym typeface="Consolas"/>
              </a:rPr>
              <a:t>karakterler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endParaRPr lang="tr-TR" sz="1800" dirty="0">
              <a:solidFill>
                <a:srgbClr val="25265E"/>
              </a:solidFill>
              <a:highlight>
                <a:srgbClr val="F8FA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267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Talimatlar ve açıklamalar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tr-TR" sz="1600" b="1" dirty="0"/>
              <a:t>Yüksek seviyeli bir dilde yazılmış bir </a:t>
            </a:r>
            <a:r>
              <a:rPr lang="tr-TR" sz="1600" b="1" dirty="0">
                <a:solidFill>
                  <a:srgbClr val="0070C0"/>
                </a:solidFill>
              </a:rPr>
              <a:t>talimat</a:t>
            </a:r>
            <a:r>
              <a:rPr lang="tr-TR" sz="1600" b="1" dirty="0"/>
              <a:t> (</a:t>
            </a:r>
            <a:r>
              <a:rPr lang="tr-TR" sz="1600" b="1" dirty="0">
                <a:solidFill>
                  <a:srgbClr val="C00000"/>
                </a:solidFill>
              </a:rPr>
              <a:t>statement</a:t>
            </a:r>
            <a:r>
              <a:rPr lang="tr-TR" sz="1600" b="1" dirty="0"/>
              <a:t>), bilgisayara belirtilen bir eylemi gerçekleştirmesini söyleyen </a:t>
            </a:r>
            <a:r>
              <a:rPr lang="tr-TR" sz="1600" b="1" i="1" dirty="0"/>
              <a:t>kısa ve net </a:t>
            </a:r>
            <a:r>
              <a:rPr lang="tr-TR" sz="1600" b="1" dirty="0">
                <a:solidFill>
                  <a:srgbClr val="0070C0"/>
                </a:solidFill>
              </a:rPr>
              <a:t>mantıksal satırlardır </a:t>
            </a:r>
            <a:r>
              <a:rPr lang="tr-TR" sz="1600" b="1" dirty="0"/>
              <a:t>(</a:t>
            </a:r>
            <a:r>
              <a:rPr lang="tr-TR" sz="1600" b="1" dirty="0">
                <a:solidFill>
                  <a:srgbClr val="C00000"/>
                </a:solidFill>
              </a:rPr>
              <a:t>logical sequence</a:t>
            </a:r>
            <a:r>
              <a:rPr lang="tr-TR" sz="1600" b="1" dirty="0"/>
              <a:t>). </a:t>
            </a:r>
          </a:p>
          <a:p>
            <a:pPr marL="0" indent="0" algn="ctr">
              <a:spcBef>
                <a:spcPts val="0"/>
              </a:spcBef>
              <a:buNone/>
            </a:pPr>
            <a:endParaRPr lang="tr-TR" sz="16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tr-TR" sz="1600" b="1" dirty="0"/>
              <a:t>Talimatlar birden fazla </a:t>
            </a:r>
            <a:r>
              <a:rPr lang="tr-TR" sz="1600" b="1" dirty="0">
                <a:solidFill>
                  <a:srgbClr val="0070C0"/>
                </a:solidFill>
              </a:rPr>
              <a:t>emirden</a:t>
            </a:r>
            <a:r>
              <a:rPr lang="tr-TR" sz="1600" b="1" dirty="0"/>
              <a:t> (instruction) yani makine kodundan oluşur.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tr-TR" sz="1600" b="1" i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i="1" dirty="0"/>
              <a:t> </a:t>
            </a:r>
            <a:r>
              <a:rPr lang="tr-TR" sz="1600" dirty="0"/>
              <a:t>Çoğu yapısal programda olduğu gibi C++ dilinde  de </a:t>
            </a:r>
            <a:r>
              <a:rPr lang="tr-TR" sz="1600" b="1" dirty="0">
                <a:solidFill>
                  <a:srgbClr val="0070C0"/>
                </a:solidFill>
              </a:rPr>
              <a:t>talimatlar</a:t>
            </a:r>
            <a:r>
              <a:rPr lang="tr-TR" sz="1600" b="1" dirty="0"/>
              <a:t> </a:t>
            </a:r>
            <a:r>
              <a:rPr lang="tr-TR" sz="1600" b="1" u="sng" dirty="0">
                <a:solidFill>
                  <a:srgbClr val="C00000"/>
                </a:solidFill>
              </a:rPr>
              <a:t>noktalı virgül</a:t>
            </a:r>
            <a:r>
              <a:rPr lang="tr-TR" sz="1600" b="1" u="sng" dirty="0">
                <a:solidFill>
                  <a:srgbClr val="FF0000"/>
                </a:solidFill>
              </a:rPr>
              <a:t> </a:t>
            </a:r>
            <a:r>
              <a:rPr lang="tr-TR" sz="1600" b="1" dirty="0"/>
              <a:t>(;) karakteriyle biter.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tr-TR" sz="1600" b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dirty="0"/>
              <a:t>Kod içinde programcı yorumları veya açıklamaları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//</a:t>
            </a:r>
            <a:r>
              <a:rPr lang="tr-TR" sz="1600" dirty="0"/>
              <a:t> ile satır sonuna kadar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dirty="0"/>
              <a:t>yada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/*</a:t>
            </a:r>
            <a:r>
              <a:rPr lang="tr-TR" sz="1600" dirty="0"/>
              <a:t> ile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*/</a:t>
            </a:r>
            <a:r>
              <a:rPr lang="tr-TR" sz="1600" dirty="0"/>
              <a:t> karakterleri arasında çok satırlı olarak yapılabilir. </a:t>
            </a:r>
            <a:r>
              <a:rPr lang="tr-TR" sz="1600" b="1" dirty="0"/>
              <a:t>Açıklamaların derleyici için hiçbir önemi yoktur derleme öncesi koddan çıkartılır.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5303EA-A7DA-4F24-BE60-0386EEC0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Ana Fonksiyon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//Blok Başı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Ana Fonksiyon;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Programın başladığı yerdir.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main fonksiyonu olmayan program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çalışmaz.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//return talimatı!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//bu talimat ; ile bitti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//Blok Sonu</a:t>
            </a:r>
          </a:p>
        </p:txBody>
      </p:sp>
    </p:spTree>
    <p:extLst>
      <p:ext uri="{BB962C8B-B14F-4D97-AF65-F5344CB8AC3E}">
        <p14:creationId xmlns:p14="http://schemas.microsoft.com/office/powerpoint/2010/main" val="1737943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ANAHTAR/SAKLI KELİMELER</a:t>
            </a:r>
            <a:br>
              <a:rPr lang="tr-TR" dirty="0"/>
            </a:br>
            <a:r>
              <a:rPr lang="tr-TR" dirty="0"/>
              <a:t>(KEYWORDS/RESERVED WORDS)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671DE06-05B6-41F2-9A89-95B48D24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b="1" dirty="0"/>
              <a:t>Yüksek düzey dillerde </a:t>
            </a:r>
            <a:r>
              <a:rPr lang="tr-TR" sz="1800" b="1" dirty="0">
                <a:solidFill>
                  <a:srgbClr val="0070C0"/>
                </a:solidFill>
              </a:rPr>
              <a:t>talimatlar</a:t>
            </a:r>
            <a:r>
              <a:rPr lang="tr-TR" sz="1800" b="1" dirty="0"/>
              <a:t> (</a:t>
            </a:r>
            <a:r>
              <a:rPr lang="tr-TR" sz="1800" b="1" dirty="0">
                <a:solidFill>
                  <a:srgbClr val="C00000"/>
                </a:solidFill>
              </a:rPr>
              <a:t>statement</a:t>
            </a:r>
            <a:r>
              <a:rPr lang="tr-TR" sz="1800" b="1" dirty="0"/>
              <a:t>) yanda anahtar kelimelerle yazılırlar.</a:t>
            </a:r>
          </a:p>
          <a:p>
            <a:r>
              <a:rPr lang="tr-TR" sz="1800" dirty="0"/>
              <a:t>Bu kelimeler derleyici için özel anlamlara sahip, önceden tanımlanmış, ayrılmış (reserved) kelimelerdir. </a:t>
            </a:r>
          </a:p>
          <a:p>
            <a:r>
              <a:rPr lang="tr-TR" sz="1800" dirty="0"/>
              <a:t>C++ dilinde bu saklı kelimeler </a:t>
            </a:r>
            <a:r>
              <a:rPr lang="tr-TR" sz="1800" b="1" dirty="0">
                <a:highlight>
                  <a:srgbClr val="FFFF00"/>
                </a:highlight>
              </a:rPr>
              <a:t>küçük harfle yazılır </a:t>
            </a:r>
            <a:r>
              <a:rPr lang="tr-TR" sz="1800" dirty="0"/>
              <a:t>ve kaynak kodda </a:t>
            </a:r>
            <a:r>
              <a:rPr lang="tr-TR" sz="1800" b="1" dirty="0">
                <a:highlight>
                  <a:srgbClr val="FFFF00"/>
                </a:highlight>
              </a:rPr>
              <a:t>küçük-büyük harf ayrımı yapılır</a:t>
            </a:r>
            <a:r>
              <a:rPr lang="tr-TR" sz="1800" dirty="0"/>
              <a:t>.</a:t>
            </a:r>
          </a:p>
          <a:p>
            <a:endParaRPr lang="tr-TR" sz="1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7D5493F8-68D2-489E-989A-E5D5B021B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06038"/>
              </p:ext>
            </p:extLst>
          </p:nvPr>
        </p:nvGraphicFramePr>
        <p:xfrm>
          <a:off x="194733" y="152401"/>
          <a:ext cx="7920000" cy="6583680"/>
        </p:xfrm>
        <a:graphic>
          <a:graphicData uri="http://schemas.openxmlformats.org/drawingml/2006/table">
            <a:tbl>
              <a:tblPr firstRow="1"/>
              <a:tblGrid>
                <a:gridCol w="2640000">
                  <a:extLst>
                    <a:ext uri="{9D8B030D-6E8A-4147-A177-3AD203B41FA5}">
                      <a16:colId xmlns:a16="http://schemas.microsoft.com/office/drawing/2014/main" val="2678742263"/>
                    </a:ext>
                  </a:extLst>
                </a:gridCol>
                <a:gridCol w="2640000">
                  <a:extLst>
                    <a:ext uri="{9D8B030D-6E8A-4147-A177-3AD203B41FA5}">
                      <a16:colId xmlns:a16="http://schemas.microsoft.com/office/drawing/2014/main" val="387252620"/>
                    </a:ext>
                  </a:extLst>
                </a:gridCol>
                <a:gridCol w="2640000">
                  <a:extLst>
                    <a:ext uri="{9D8B030D-6E8A-4147-A177-3AD203B41FA5}">
                      <a16:colId xmlns:a16="http://schemas.microsoft.com/office/drawing/2014/main" val="2955043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A-C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82" marR="535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D-P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82" marR="5358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R-X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82" marR="53582" marT="0" marB="0" anchor="b"/>
                </a:tc>
                <a:extLst>
                  <a:ext uri="{0D108BD9-81ED-4DB2-BD59-A6C34878D82A}">
                    <a16:rowId xmlns:a16="http://schemas.microsoft.com/office/drawing/2014/main" val="313535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3" tooltip="cpp/keyword/alignas"/>
                        </a:rPr>
                        <a:t>alignas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(C++11)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4" tooltip="cpp/keyword/alignof"/>
                        </a:rPr>
                        <a:t>alignof</a:t>
                      </a:r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(C++11)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5" tooltip="cpp/keyword/and"/>
                        </a:rPr>
                        <a:t>and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6" tooltip="cpp/keyword/and eq"/>
                        </a:rPr>
                        <a:t>and_eq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7" tooltip="cpp/keyword/asm"/>
                        </a:rPr>
                        <a:t>asm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8" tooltip="cpp/keyword/atomic cancel"/>
                        </a:rPr>
                        <a:t>atomic_cancel</a:t>
                      </a:r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9" tooltip="cpp/keyword/atomic commit"/>
                        </a:rPr>
                        <a:t>atomic_commit</a:t>
                      </a:r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0" tooltip="cpp/keyword/atomic noexcept"/>
                        </a:rPr>
                        <a:t>atomic_noexcept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1" tooltip="cpp/keyword/auto"/>
                        </a:rPr>
                        <a:t>auto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(1) (3) (4) (5)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2" tooltip="cpp/keyword/bitand"/>
                        </a:rPr>
                        <a:t>bitand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3" tooltip="cpp/keyword/bitor"/>
                        </a:rPr>
                        <a:t>bitor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4" tooltip="cpp/keyword/bool"/>
                        </a:rPr>
                        <a:t>bool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5" tooltip="cpp/keyword/break"/>
                        </a:rPr>
                        <a:t>break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6" tooltip="cpp/keyword/case"/>
                        </a:rPr>
                        <a:t>case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7" tooltip="cpp/keyword/catch"/>
                        </a:rPr>
                        <a:t>catch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8" tooltip="cpp/keyword/char"/>
                        </a:rPr>
                        <a:t>char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19" tooltip="cpp/keyword/char8 t"/>
                        </a:rPr>
                        <a:t>char8_t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(C++20)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0" tooltip="cpp/keyword/char16 t"/>
                        </a:rPr>
                        <a:t>char16_t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(C++11)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1" tooltip="cpp/keyword/char32 t"/>
                        </a:rPr>
                        <a:t>char32_t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(C++11)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2" tooltip="cpp/keyword/class"/>
                        </a:rPr>
                        <a:t>class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3" tooltip="cpp/keyword/compl"/>
                        </a:rPr>
                        <a:t>compl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4" tooltip="cpp/keyword/concept"/>
                        </a:rPr>
                        <a:t>concept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(C++20)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5" tooltip="cpp/keyword/const"/>
                        </a:rPr>
                        <a:t>const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6" tooltip="cpp/keyword/consteval"/>
                        </a:rPr>
                        <a:t>consteval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(C++20) (5)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7" tooltip="cpp/keyword/constexpr"/>
                        </a:rPr>
                        <a:t>constexpr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(C++11) (3)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8" tooltip="cpp/keyword/constinit"/>
                        </a:rPr>
                        <a:t>constinit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(C++20)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29" tooltip="cpp/keyword/const cast"/>
                        </a:rPr>
                        <a:t>const_cast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30" tooltip="cpp/keyword/continue"/>
                        </a:rPr>
                        <a:t>continue</a:t>
                      </a:r>
                      <a:br>
                        <a:rPr lang="en-US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31" tooltip="cpp/keyword/co await"/>
                        </a:rPr>
                        <a:t>co_await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(C++20)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32" tooltip="cpp/keyword/co return"/>
                        </a:rPr>
                        <a:t>co_return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(C++20)</a:t>
                      </a:r>
                      <a:br>
                        <a:rPr lang="tr-TR" sz="12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  <a:hlinkClick r:id="rId33" tooltip="cpp/keyword/co yield"/>
                        </a:rPr>
                        <a:t>co_yield</a:t>
                      </a:r>
                      <a:r>
                        <a:rPr lang="tr-TR" sz="1200">
                          <a:effectLst/>
                          <a:latin typeface="Consolas" panose="020B0609020204030204" pitchFamily="49" charset="0"/>
                        </a:rPr>
                        <a:t> (C++20)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82" marR="535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34" tooltip="cpp/keyword/decltype"/>
                        </a:rPr>
                        <a:t>decltype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(C++11) (2)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35" tooltip="cpp/keyword/default"/>
                        </a:rPr>
                        <a:t>default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36" tooltip="cpp/keyword/delete"/>
                        </a:rPr>
                        <a:t>delete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37" tooltip="cpp/keyword/do"/>
                        </a:rPr>
                        <a:t>do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38" tooltip="cpp/keyword/double"/>
                        </a:rPr>
                        <a:t>double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39" tooltip="cpp/keyword/dynamic cast"/>
                        </a:rPr>
                        <a:t>dynamic_cast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40" tooltip="cpp/keyword/else"/>
                        </a:rPr>
                        <a:t>else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41" tooltip="cpp/keyword/enum"/>
                        </a:rPr>
                        <a:t>enum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42" tooltip="cpp/keyword/explicit"/>
                        </a:rPr>
                        <a:t>explicit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43" tooltip="cpp/keyword/export"/>
                        </a:rPr>
                        <a:t>export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 (4)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44" tooltip="cpp/keyword/extern"/>
                        </a:rPr>
                        <a:t>extern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45" tooltip="cpp/keyword/false"/>
                        </a:rPr>
                        <a:t>false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46" tooltip="cpp/keyword/float"/>
                        </a:rPr>
                        <a:t>float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47" tooltip="cpp/keyword/for"/>
                        </a:rPr>
                        <a:t>for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48" tooltip="cpp/keyword/friend"/>
                        </a:rPr>
                        <a:t>friend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49" tooltip="cpp/keyword/goto"/>
                        </a:rPr>
                        <a:t>goto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50" tooltip="cpp/keyword/if"/>
                        </a:rPr>
                        <a:t>if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(3) (5)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51" tooltip="cpp/keyword/inline"/>
                        </a:rPr>
                        <a:t>inline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 (3)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52" tooltip="cpp/keyword/int"/>
                        </a:rPr>
                        <a:t>int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53" tooltip="cpp/keyword/long"/>
                        </a:rPr>
                        <a:t>long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54" tooltip="cpp/keyword/mutable"/>
                        </a:rPr>
                        <a:t>mutable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55" tooltip="cpp/keyword/namespace"/>
                        </a:rPr>
                        <a:t>namespace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56" tooltip="cpp/keyword/new"/>
                        </a:rPr>
                        <a:t>new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57" tooltip="cpp/keyword/noexcept"/>
                        </a:rPr>
                        <a:t>noexcept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(C++11)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58" tooltip="cpp/keyword/not"/>
                        </a:rPr>
                        <a:t>not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59" tooltip="cpp/keyword/not eq"/>
                        </a:rPr>
                        <a:t>not_eq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60" tooltip="cpp/keyword/nullptr"/>
                        </a:rPr>
                        <a:t>nullptr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(C++11)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61" tooltip="cpp/keyword/operator"/>
                        </a:rPr>
                        <a:t>operator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62" tooltip="cpp/keyword/or"/>
                        </a:rPr>
                        <a:t>or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63" tooltip="cpp/keyword/or eq"/>
                        </a:rPr>
                        <a:t>or_eq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64" tooltip="cpp/keyword/private"/>
                        </a:rPr>
                        <a:t>private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(4)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65" tooltip="cpp/keyword/protected"/>
                        </a:rPr>
                        <a:t>protected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66" tooltip="cpp/keyword/public"/>
                        </a:rPr>
                        <a:t>public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82" marR="535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67" tooltip="cpp/keyword/reflexpr"/>
                        </a:rPr>
                        <a:t>reflexpr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68" tooltip="cpp/keyword/register"/>
                        </a:rPr>
                        <a:t>register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(3)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69" tooltip="cpp/keyword/reinterpret cast"/>
                        </a:rPr>
                        <a:t>reinterpret_cast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70" tooltip="cpp/keyword/requires"/>
                        </a:rPr>
                        <a:t>requires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(C++20)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71" tooltip="cpp/keyword/return"/>
                        </a:rPr>
                        <a:t>return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72" tooltip="cpp/keyword/short"/>
                        </a:rPr>
                        <a:t>short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73" tooltip="cpp/keyword/signed"/>
                        </a:rPr>
                        <a:t>signed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74" tooltip="cpp/keyword/sizeof"/>
                        </a:rPr>
                        <a:t>sizeof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75" tooltip="cpp/keyword/static"/>
                        </a:rPr>
                        <a:t>static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76" tooltip="cpp/keyword/static assert"/>
                        </a:rPr>
                        <a:t>static_assert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(C++11)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77" tooltip="cpp/keyword/static cast"/>
                        </a:rPr>
                        <a:t>static_cast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78" tooltip="cpp/keyword/struct"/>
                        </a:rPr>
                        <a:t>struct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79" tooltip="cpp/keyword/switch"/>
                        </a:rPr>
                        <a:t>switch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80" tooltip="cpp/keyword/synchronized"/>
                        </a:rPr>
                        <a:t>synchronized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81" tooltip="cpp/keyword/template"/>
                        </a:rPr>
                        <a:t>template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82" tooltip="cpp/keyword/this"/>
                        </a:rPr>
                        <a:t>this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(5)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83" tooltip="cpp/keyword/thread local"/>
                        </a:rPr>
                        <a:t>thread_local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(C++11)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84" tooltip="cpp/keyword/throw"/>
                        </a:rPr>
                        <a:t>throw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(3) (4)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85" tooltip="cpp/keyword/true"/>
                        </a:rPr>
                        <a:t>true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86" tooltip="cpp/keyword/try"/>
                        </a:rPr>
                        <a:t>try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87" tooltip="cpp/keyword/typedef"/>
                        </a:rPr>
                        <a:t>typedef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88" tooltip="cpp/keyword/typeid"/>
                        </a:rPr>
                        <a:t>typeid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89" tooltip="cpp/keyword/typename"/>
                        </a:rPr>
                        <a:t>typename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(3) (4)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90" tooltip="cpp/keyword/union"/>
                        </a:rPr>
                        <a:t>union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91" tooltip="cpp/keyword/unsigned"/>
                        </a:rPr>
                        <a:t>unsigned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92" tooltip="cpp/keyword/using"/>
                        </a:rPr>
                        <a:t>using</a:t>
                      </a:r>
                      <a: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  <a:t> (1) (4)</a:t>
                      </a:r>
                      <a:br>
                        <a:rPr lang="tr-TR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93" tooltip="cpp/keyword/virtual"/>
                        </a:rPr>
                        <a:t>virtual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94" tooltip="cpp/keyword/void"/>
                        </a:rPr>
                        <a:t>void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95" tooltip="cpp/keyword/volatile"/>
                        </a:rPr>
                        <a:t>volatile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96" tooltip="cpp/keyword/wchar t"/>
                        </a:rPr>
                        <a:t>wchar_t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  <a:hlinkClick r:id="rId97" tooltip="cpp/keyword/while"/>
                        </a:rPr>
                        <a:t>while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98" tooltip="cpp/keyword/xor"/>
                        </a:rPr>
                        <a:t>xor</a:t>
                      </a:r>
                      <a:b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  <a:hlinkClick r:id="rId99" tooltip="cpp/keyword/xor eq"/>
                        </a:rPr>
                        <a:t>xor_eq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82" marR="53582" marT="0" marB="0"/>
                </a:tc>
                <a:extLst>
                  <a:ext uri="{0D108BD9-81ED-4DB2-BD59-A6C34878D82A}">
                    <a16:rowId xmlns:a16="http://schemas.microsoft.com/office/drawing/2014/main" val="14042118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latin typeface="Quicksand" pitchFamily="2" charset="-94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100"/>
                        </a:rPr>
                        <a:t>https://en.cppreference.com/w/cpp/keyword</a:t>
                      </a: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latin typeface="Quicksand" pitchFamily="2" charset="-9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Burada; (1) C++11, (2) C++14, (3) C++17, (4) C++20 ve (5) C++23 uyarlamasında değişti veya eklendi anlamındadır.</a:t>
                      </a:r>
                    </a:p>
                  </a:txBody>
                  <a:tcPr marL="53582" marR="53582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82" marR="53582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82" marR="53582" marT="0" marB="0"/>
                </a:tc>
                <a:extLst>
                  <a:ext uri="{0D108BD9-81ED-4DB2-BD59-A6C34878D82A}">
                    <a16:rowId xmlns:a16="http://schemas.microsoft.com/office/drawing/2014/main" val="343292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0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CC6541-BD30-4AFC-A833-E11E5C4E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03. DEĞİŞKEN Tanımlama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0F3E9D2-6B31-44D0-BDE6-91608E59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78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ve DEĞİŞKEN tipi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2400" dirty="0"/>
                  <a:t>x </a:t>
                </a:r>
                <a:r>
                  <a:rPr lang="el-G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ϵ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olmak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zere</m:t>
                    </m:r>
                  </m:oMath>
                </a14:m>
                <a:r>
                  <a:rPr lang="tr-T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tr-TR" sz="2400" b="0" dirty="0">
                  <a:highlight>
                    <a:srgbClr val="FFFF00"/>
                  </a:highlight>
                </a:endParaRPr>
              </a:p>
              <a:p>
                <a:r>
                  <a:rPr lang="tr-TR" sz="2400" dirty="0"/>
                  <a:t>Bağımsız değişken, x</a:t>
                </a:r>
              </a:p>
              <a:p>
                <a:r>
                  <a:rPr lang="tr-TR" sz="2400" dirty="0"/>
                  <a:t>Bağımlı değişken y</a:t>
                </a:r>
              </a:p>
              <a:p>
                <a:r>
                  <a:rPr lang="tr-TR" sz="2400" dirty="0"/>
                  <a:t>x: tamsayı</a:t>
                </a:r>
                <a:br>
                  <a:rPr lang="tr-TR" sz="2400" dirty="0"/>
                </a:br>
                <a:r>
                  <a:rPr lang="tr-TR" sz="2400" dirty="0"/>
                  <a:t>y: gerçek sayı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051" t="-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Daha önce işlenen derste değişkenin, </a:t>
            </a:r>
            <a:r>
              <a:rPr lang="tr-TR" u="sng" dirty="0"/>
              <a:t>matematikten bildiğimiz değişkenler olduğu anlatılmıştı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Cebir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algebra</a:t>
            </a:r>
            <a:r>
              <a:rPr lang="tr-TR" dirty="0"/>
              <a:t>) dilinde doğrudan problemde verilen rakamlar değil, onları temsil eden değişkenleri kullanırız. </a:t>
            </a:r>
          </a:p>
          <a:p>
            <a:pPr marL="0" indent="0">
              <a:buNone/>
            </a:pPr>
            <a:r>
              <a:rPr lang="tr-TR" dirty="0"/>
              <a:t>Yanda tamsayı ve gerçek sayı diye belirtilen kümeler, yazılımlarda </a:t>
            </a:r>
            <a:r>
              <a:rPr lang="tr-TR" dirty="0">
                <a:solidFill>
                  <a:srgbClr val="0070C0"/>
                </a:solidFill>
              </a:rPr>
              <a:t>değişkenin</a:t>
            </a:r>
            <a:r>
              <a:rPr lang="tr-TR" dirty="0"/>
              <a:t> </a:t>
            </a:r>
            <a:r>
              <a:rPr lang="tr-TR" dirty="0">
                <a:solidFill>
                  <a:srgbClr val="0070C0"/>
                </a:solidFill>
              </a:rPr>
              <a:t>tipine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type</a:t>
            </a:r>
            <a:r>
              <a:rPr lang="tr-TR" dirty="0"/>
              <a:t>) karşılık gelir.</a:t>
            </a:r>
          </a:p>
          <a:p>
            <a:pPr marL="0" indent="0">
              <a:buNone/>
            </a:pPr>
            <a:r>
              <a:rPr lang="tr-TR" dirty="0"/>
              <a:t>Yandaki formülde bulunan 2, 3 ve 10 hiçbir zaman değişmeyen </a:t>
            </a:r>
            <a:r>
              <a:rPr lang="tr-TR" dirty="0">
                <a:highlight>
                  <a:srgbClr val="FFFF00"/>
                </a:highlight>
              </a:rPr>
              <a:t>sabitlerdir.</a:t>
            </a:r>
          </a:p>
        </p:txBody>
      </p:sp>
    </p:spTree>
    <p:extLst>
      <p:ext uri="{BB962C8B-B14F-4D97-AF65-F5344CB8AC3E}">
        <p14:creationId xmlns:p14="http://schemas.microsoft.com/office/powerpoint/2010/main" val="11742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/>
              <a:t>Yapısal programlamada HER FONKSİYONDA ;</a:t>
            </a:r>
          </a:p>
          <a:p>
            <a:r>
              <a:rPr lang="tr-TR" sz="2400" dirty="0"/>
              <a:t>ilk önce veri yapıları tanımlanmakta ve</a:t>
            </a:r>
          </a:p>
          <a:p>
            <a:r>
              <a:rPr lang="tr-TR" sz="2400" dirty="0"/>
              <a:t>daha sonra bunları işleyen ifade ve kontrol yapıları tanımlanmaktadır.</a:t>
            </a:r>
          </a:p>
          <a:p>
            <a:pPr marL="0" indent="0">
              <a:buNone/>
            </a:pPr>
            <a:r>
              <a:rPr lang="tr-TR" sz="2400" dirty="0"/>
              <a:t>Temel veri yapıları </a:t>
            </a:r>
            <a:r>
              <a:rPr lang="tr-TR" sz="2400" dirty="0">
                <a:solidFill>
                  <a:srgbClr val="0070C0"/>
                </a:solidFill>
              </a:rPr>
              <a:t>değişkenlerdir</a:t>
            </a:r>
            <a:r>
              <a:rPr lang="tr-TR" sz="2400" dirty="0"/>
              <a:t> (</a:t>
            </a:r>
            <a:r>
              <a:rPr lang="tr-TR" sz="2400" dirty="0" err="1">
                <a:solidFill>
                  <a:srgbClr val="C00000"/>
                </a:solidFill>
              </a:rPr>
              <a:t>variables</a:t>
            </a:r>
            <a:r>
              <a:rPr lang="tr-TR" sz="2400" dirty="0"/>
              <a:t>).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değişkenin tanımlanması demek bellekte bir bölgenin ona tahsis edilmesi demektir. Bu işlemi de derleyici yapar. Bu nedenle derleyiciye bir değişkenin tanımlandığını bildirmek gerekir. </a:t>
            </a:r>
            <a:r>
              <a:rPr lang="tr-TR" dirty="0">
                <a:solidFill>
                  <a:srgbClr val="0070C0"/>
                </a:solidFill>
              </a:rPr>
              <a:t>Değişken bildirimi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variable declaration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b="1" dirty="0" err="1">
                <a:latin typeface="Consolas" panose="020B0609020204030204" pitchFamily="49" charset="0"/>
              </a:rPr>
              <a:t>VeriTipi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DegiskenKimligi</a:t>
            </a:r>
            <a:r>
              <a:rPr lang="tr-TR" b="1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/>
              <a:t>şeklinde yazılır.  Bu işleme </a:t>
            </a:r>
            <a:r>
              <a:rPr lang="tr-TR" dirty="0">
                <a:solidFill>
                  <a:srgbClr val="0070C0"/>
                </a:solidFill>
              </a:rPr>
              <a:t>değişken tanımlama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variable definition</a:t>
            </a:r>
            <a:r>
              <a:rPr lang="tr-TR" dirty="0"/>
              <a:t>) adı da verilir. </a:t>
            </a:r>
          </a:p>
        </p:txBody>
      </p:sp>
    </p:spTree>
    <p:extLst>
      <p:ext uri="{BB962C8B-B14F-4D97-AF65-F5344CB8AC3E}">
        <p14:creationId xmlns:p14="http://schemas.microsoft.com/office/powerpoint/2010/main" val="1604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VERİ tipleri ve 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değişken bildirimi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C dilindeki </a:t>
            </a:r>
            <a:r>
              <a:rPr lang="tr-TR" sz="1600" dirty="0">
                <a:solidFill>
                  <a:srgbClr val="0070C0"/>
                </a:solidFill>
              </a:rPr>
              <a:t>değişken tipleri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C00000"/>
                </a:solidFill>
              </a:rPr>
              <a:t>variable </a:t>
            </a:r>
            <a:r>
              <a:rPr lang="tr-TR" sz="1600" dirty="0" err="1">
                <a:solidFill>
                  <a:srgbClr val="C00000"/>
                </a:solidFill>
              </a:rPr>
              <a:t>types</a:t>
            </a:r>
            <a:r>
              <a:rPr lang="tr-TR" sz="1600" dirty="0"/>
              <a:t>) ki bunlar </a:t>
            </a:r>
            <a:r>
              <a:rPr lang="tr-TR" sz="1600" dirty="0">
                <a:solidFill>
                  <a:srgbClr val="0070C0"/>
                </a:solidFill>
              </a:rPr>
              <a:t>veri tipleri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C00000"/>
                </a:solidFill>
              </a:rPr>
              <a:t>data type</a:t>
            </a:r>
            <a:r>
              <a:rPr lang="tr-TR" sz="1600" dirty="0"/>
              <a:t>) olarak da adlandırılır. İşlemcilerin tanıyabileceği en ilkel veri tipleridir;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>
                <a:latin typeface="Consolas" panose="020B0609020204030204" pitchFamily="49" charset="0"/>
              </a:rPr>
              <a:t>char, </a:t>
            </a:r>
            <a:r>
              <a:rPr lang="tr-TR" sz="1600" b="1" dirty="0" err="1">
                <a:latin typeface="Consolas" panose="020B0609020204030204" pitchFamily="49" charset="0"/>
              </a:rPr>
              <a:t>short</a:t>
            </a:r>
            <a:r>
              <a:rPr lang="tr-TR" sz="1600" b="1" dirty="0">
                <a:latin typeface="Consolas" panose="020B0609020204030204" pitchFamily="49" charset="0"/>
              </a:rPr>
              <a:t>, int, </a:t>
            </a:r>
            <a:r>
              <a:rPr lang="tr-TR" sz="1600" b="1" dirty="0" err="1">
                <a:latin typeface="Consolas" panose="020B0609020204030204" pitchFamily="49" charset="0"/>
              </a:rPr>
              <a:t>long</a:t>
            </a:r>
            <a:r>
              <a:rPr lang="tr-TR" sz="1600" b="1" dirty="0">
                <a:latin typeface="Consolas" panose="020B0609020204030204" pitchFamily="49" charset="0"/>
              </a:rPr>
              <a:t> </a:t>
            </a:r>
            <a:r>
              <a:rPr lang="tr-TR" sz="1600" dirty="0"/>
              <a:t>tamsayı veri tiplerdir. Sırasıyla 8 bit, 16 bit, 32 bit ve 64 bit sayı tutabilecek tamsayı tipleridir.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>
                <a:latin typeface="Consolas" panose="020B0609020204030204" pitchFamily="49" charset="0"/>
              </a:rPr>
              <a:t>float, double</a:t>
            </a:r>
            <a:r>
              <a:rPr lang="tr-TR" sz="1600" dirty="0"/>
              <a:t> gerçek sayı veri tipleridir. Sırasıyla 32 bit ve 64 bit gerçek sayı tipleridir.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 err="1">
                <a:latin typeface="Consolas" panose="020B0609020204030204" pitchFamily="49" charset="0"/>
              </a:rPr>
              <a:t>void</a:t>
            </a:r>
            <a:r>
              <a:rPr lang="tr-TR" sz="1600" dirty="0"/>
              <a:t> değer veya veri tipi olmadığını belirtir.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>
                <a:latin typeface="Consolas" panose="020B0609020204030204" pitchFamily="49" charset="0"/>
              </a:rPr>
              <a:t>bool</a:t>
            </a:r>
            <a:r>
              <a:rPr lang="tr-TR" sz="1600" dirty="0"/>
              <a:t> sadece doğru veya yanlış bilgisini tutabilen (</a:t>
            </a:r>
            <a:r>
              <a:rPr lang="tr-TR" sz="1600" dirty="0" err="1"/>
              <a:t>boolean</a:t>
            </a:r>
            <a:r>
              <a:rPr lang="tr-TR" sz="1600" dirty="0"/>
              <a:t>) veri tipidir.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 err="1">
                <a:latin typeface="Consolas" panose="020B0609020204030204" pitchFamily="49" charset="0"/>
              </a:rPr>
              <a:t>wchar_t</a:t>
            </a:r>
            <a:r>
              <a:rPr lang="tr-TR" sz="1600" b="1" dirty="0">
                <a:latin typeface="Consolas" panose="020B0609020204030204" pitchFamily="49" charset="0"/>
              </a:rPr>
              <a:t> </a:t>
            </a:r>
            <a:r>
              <a:rPr lang="tr-TR" sz="1600" dirty="0"/>
              <a:t>özellikle kodumuzu çok dilli çalıştırmak yani uluslararası uygulamalar için yararlı olan geniş karakter tipidir. 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5303EA-A7DA-4F24-BE60-0386EEC0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 program değişken tanımlamak için oluşturulmuştur.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*/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//Ana fonksiyon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 yas kimlikli char veri tipinde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değişken bildirimi:*/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yas;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tamsayi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kimlikli int veri tipinde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değişken bildirimi:*/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tamsayi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 kilo kimlikli float veri tipinde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değişken bildirimi:*/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kilo;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32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solidFill>
                  <a:schemeClr val="tx1"/>
                </a:solidFill>
              </a:rPr>
              <a:t>VERİ TİPİ DEĞİŞTİRİCİLERİ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Bu program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işaretsiz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tamsayı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tanımlamak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için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oluşturulmuştur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.*/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  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unsigned char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ogrenciYasi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tipi "unsigned char" ve 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kimliği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ogrenciYasi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bildirimi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255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arasında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değer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alabilir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*/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unsigned </a:t>
            </a:r>
            <a:r>
              <a:rPr lang="en-US" sz="14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asansorunBulunduguKat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tipi "unsigned short" ve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kimliği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"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asansorunBulunduguKat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olan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bildirimi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Bu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65.535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arasında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değer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alabilen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değişkendir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unsigned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pozitifTamsayi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pozitifTamsayi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0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4.294.967.295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arasında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değer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alabilen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değişkendir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*/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volatile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deviceStatus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Programcının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yazacağı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dışında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değişken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değiştirilebilir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 */</a:t>
            </a:r>
            <a:endParaRPr lang="tr-TR" sz="140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 </a:t>
            </a:r>
            <a:endParaRPr lang="tr-T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81299F-C3A9-469B-924D-F56E146E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Temel veri tiplerini değiştiren </a:t>
            </a:r>
            <a:r>
              <a:rPr lang="tr-TR" sz="2400" dirty="0">
                <a:solidFill>
                  <a:srgbClr val="0070C0"/>
                </a:solidFill>
              </a:rPr>
              <a:t>veri tipi değiştiricileri</a:t>
            </a:r>
            <a:r>
              <a:rPr lang="tr-TR" sz="2400" dirty="0"/>
              <a:t> (</a:t>
            </a:r>
            <a:r>
              <a:rPr lang="tr-TR" sz="2400" dirty="0">
                <a:solidFill>
                  <a:srgbClr val="C00000"/>
                </a:solidFill>
              </a:rPr>
              <a:t>data type </a:t>
            </a:r>
            <a:r>
              <a:rPr lang="tr-TR" sz="2400" dirty="0" err="1">
                <a:solidFill>
                  <a:srgbClr val="C00000"/>
                </a:solidFill>
              </a:rPr>
              <a:t>modifier</a:t>
            </a:r>
            <a:r>
              <a:rPr lang="tr-TR" sz="2400" dirty="0"/>
              <a:t>) vardır;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const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/>
              <a:t>signed</a:t>
            </a:r>
            <a:endParaRPr lang="tr-TR" sz="2400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 err="1"/>
              <a:t>unsigned</a:t>
            </a:r>
            <a:endParaRPr lang="tr-TR" sz="2400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 err="1"/>
              <a:t>short</a:t>
            </a:r>
            <a:endParaRPr lang="tr-TR" sz="2400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 err="1"/>
              <a:t>long</a:t>
            </a:r>
            <a:r>
              <a:rPr lang="tr-TR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/>
              <a:t>volatile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02684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Değişken KİMLİKLENDİRME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(DEFINING IDENTIFIERS)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//Tamsayı değişkenler: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yas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tam_sayi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uzun_tam_sayi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//Gerçek Sayı Değişkenler: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kilo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reel_sayi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683A06D-BB5E-4C88-B303-0D6AC2BB2B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2000" dirty="0">
                <a:solidFill>
                  <a:srgbClr val="0070C0"/>
                </a:solidFill>
              </a:rPr>
              <a:t>Değişken</a:t>
            </a:r>
            <a:r>
              <a:rPr lang="tr-TR" dirty="0">
                <a:solidFill>
                  <a:srgbClr val="0070C0"/>
                </a:solidFill>
              </a:rPr>
              <a:t>lere</a:t>
            </a:r>
            <a:r>
              <a:rPr lang="tr-TR" sz="2000" dirty="0">
                <a:solidFill>
                  <a:srgbClr val="0070C0"/>
                </a:solidFill>
              </a:rPr>
              <a:t> kimlik verme işlemi </a:t>
            </a:r>
            <a:r>
              <a:rPr lang="tr-TR" sz="2000" dirty="0"/>
              <a:t>(</a:t>
            </a:r>
            <a:r>
              <a:rPr lang="tr-TR" sz="2000" dirty="0" err="1">
                <a:solidFill>
                  <a:srgbClr val="C00000"/>
                </a:solidFill>
              </a:rPr>
              <a:t>identifier</a:t>
            </a:r>
            <a:r>
              <a:rPr lang="tr-TR" sz="2000" dirty="0">
                <a:solidFill>
                  <a:srgbClr val="C00000"/>
                </a:solidFill>
              </a:rPr>
              <a:t> </a:t>
            </a:r>
            <a:r>
              <a:rPr lang="tr-TR" sz="2000" dirty="0" err="1">
                <a:solidFill>
                  <a:srgbClr val="C00000"/>
                </a:solidFill>
              </a:rPr>
              <a:t>definition</a:t>
            </a:r>
            <a:r>
              <a:rPr lang="tr-TR" sz="2000" dirty="0"/>
              <a:t>)  </a:t>
            </a:r>
            <a:r>
              <a:rPr lang="tr-TR" sz="2000" dirty="0">
                <a:solidFill>
                  <a:srgbClr val="FF00FF"/>
                </a:solidFill>
              </a:rPr>
              <a:t>belli kurallara göre yapılır. Bunlar;</a:t>
            </a:r>
            <a:endParaRPr lang="tr-TR" dirty="0"/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u="sng" dirty="0" err="1">
                <a:highlight>
                  <a:srgbClr val="FFFF00"/>
                </a:highlight>
              </a:rPr>
              <a:t>Kimliklendirmede</a:t>
            </a:r>
            <a:r>
              <a:rPr lang="tr-TR" u="sng" dirty="0">
                <a:highlight>
                  <a:srgbClr val="FFFF00"/>
                </a:highlight>
              </a:rPr>
              <a:t> </a:t>
            </a:r>
            <a:r>
              <a:rPr lang="tr-TR" sz="2000" u="sng" dirty="0">
                <a:highlight>
                  <a:srgbClr val="FFFF00"/>
                </a:highlight>
              </a:rPr>
              <a:t>İngiliz Alfabesindeki</a:t>
            </a:r>
            <a:r>
              <a:rPr lang="tr-TR" sz="2000" dirty="0">
                <a:highlight>
                  <a:srgbClr val="FFFF00"/>
                </a:highlight>
              </a:rPr>
              <a:t> </a:t>
            </a:r>
            <a:r>
              <a:rPr lang="tr-TR" sz="2000" dirty="0"/>
              <a:t>Büyük ve Küçük harfler,  </a:t>
            </a:r>
            <a:r>
              <a:rPr lang="tr-TR" sz="2000" dirty="0">
                <a:highlight>
                  <a:srgbClr val="FFFF00"/>
                </a:highlight>
              </a:rPr>
              <a:t>rakamlar</a:t>
            </a:r>
            <a:r>
              <a:rPr lang="tr-TR" sz="2000" dirty="0"/>
              <a:t> ile  </a:t>
            </a:r>
            <a:r>
              <a:rPr lang="tr-TR" sz="2000" dirty="0">
                <a:highlight>
                  <a:srgbClr val="FFFF00"/>
                </a:highlight>
              </a:rPr>
              <a:t>altçizgi karakteri </a:t>
            </a:r>
            <a:r>
              <a:rPr lang="tr-TR" sz="2000" dirty="0"/>
              <a:t>(_) kullanılabilir. </a:t>
            </a:r>
            <a:endParaRPr lang="tr-TR" dirty="0"/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sz="2000" u="sng" dirty="0" err="1">
                <a:highlight>
                  <a:srgbClr val="FFFF00"/>
                </a:highlight>
              </a:rPr>
              <a:t>Kimliklendirme</a:t>
            </a:r>
            <a:r>
              <a:rPr lang="tr-TR" sz="2000" u="sng" dirty="0">
                <a:highlight>
                  <a:srgbClr val="FFFF00"/>
                </a:highlight>
              </a:rPr>
              <a:t> </a:t>
            </a:r>
            <a:r>
              <a:rPr lang="tr-TR" sz="2000" b="1" u="sng" dirty="0">
                <a:highlight>
                  <a:srgbClr val="FFFF00"/>
                </a:highlight>
              </a:rPr>
              <a:t>RAKAMLA BAŞLAMAZ !!!</a:t>
            </a:r>
            <a:endParaRPr lang="tr-TR" sz="2000" u="sng" dirty="0">
              <a:highlight>
                <a:srgbClr val="FFFF00"/>
              </a:highlight>
            </a:endParaRPr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dirty="0"/>
              <a:t>Bir değişkenin k</a:t>
            </a:r>
            <a:r>
              <a:rPr lang="tr-TR" sz="2000" dirty="0"/>
              <a:t>imli</a:t>
            </a:r>
            <a:r>
              <a:rPr lang="tr-TR" dirty="0"/>
              <a:t>ği </a:t>
            </a:r>
            <a:r>
              <a:rPr lang="tr-TR" b="1" u="sng" dirty="0">
                <a:highlight>
                  <a:srgbClr val="FFFF00"/>
                </a:highlight>
              </a:rPr>
              <a:t>SAKLI KELİMELER OLAMAZ!!!</a:t>
            </a:r>
            <a:endParaRPr lang="tr-TR" dirty="0"/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sz="2000" dirty="0"/>
              <a:t>Kimlikler </a:t>
            </a:r>
            <a:r>
              <a:rPr lang="tr-TR" sz="2000" b="1" u="sng" dirty="0">
                <a:highlight>
                  <a:srgbClr val="FFFF00"/>
                </a:highlight>
              </a:rPr>
              <a:t>en fazla 32 karakter olmalıdır </a:t>
            </a:r>
            <a:r>
              <a:rPr lang="tr-TR" sz="2000" u="sng" dirty="0">
                <a:highlight>
                  <a:srgbClr val="FFFF00"/>
                </a:highlight>
              </a:rPr>
              <a:t>! Daha fazlası derleyici tarafından </a:t>
            </a:r>
            <a:r>
              <a:rPr lang="tr-TR" sz="2000" u="sng" dirty="0" err="1">
                <a:highlight>
                  <a:srgbClr val="FFFF00"/>
                </a:highlight>
              </a:rPr>
              <a:t>gözardı</a:t>
            </a:r>
            <a:r>
              <a:rPr lang="tr-TR" sz="2000" u="sng" dirty="0">
                <a:highlight>
                  <a:srgbClr val="FFFF00"/>
                </a:highlight>
              </a:rPr>
              <a:t> edilir.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72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Değişken Kimliklendirme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etiği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sayac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oyu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asansorun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ldugu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at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float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asansor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girligi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asi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char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ilk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arf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char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di</a:t>
            </a:r>
            <a:r>
              <a:rPr lang="tr-TR" sz="2400" dirty="0">
                <a:latin typeface="Consolas" panose="020B0609020204030204" pitchFamily="49" charset="0"/>
              </a:rPr>
              <a:t>[50];</a:t>
            </a:r>
            <a:b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char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oyadi</a:t>
            </a:r>
            <a:r>
              <a:rPr lang="tr-TR" sz="2400" dirty="0">
                <a:latin typeface="Consolas" panose="020B0609020204030204" pitchFamily="49" charset="0"/>
              </a:rPr>
              <a:t>[50];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float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ortalama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ot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/>
              <a:t>Daha sonra yapılacak bakım ve kod gözden geçirmeleri için değişkenlerin anlamlı isimlendirilmesi gelenek haline gelmiştir.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tr-TR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i="1" u="sng" dirty="0"/>
              <a:t>Değişkenlere kimliklendirme kurallarına ek olarak; Değişken </a:t>
            </a:r>
            <a:r>
              <a:rPr lang="tr-TR" b="1" i="1" u="sng" dirty="0" err="1"/>
              <a:t>kimliklendirmesinde</a:t>
            </a:r>
            <a:r>
              <a:rPr lang="tr-TR" b="1" i="1" u="sng" dirty="0"/>
              <a:t> </a:t>
            </a:r>
            <a:r>
              <a:rPr lang="tr-TR" b="1" i="1" u="sng" dirty="0" err="1">
                <a:solidFill>
                  <a:srgbClr val="00B050"/>
                </a:solidFill>
                <a:highlight>
                  <a:srgbClr val="FFFF00"/>
                </a:highlight>
              </a:rPr>
              <a:t>camelCase</a:t>
            </a:r>
            <a:r>
              <a:rPr lang="tr-TR" b="1" i="1" u="sng" dirty="0">
                <a:highlight>
                  <a:srgbClr val="FFFF00"/>
                </a:highlight>
              </a:rPr>
              <a:t> tipi kimliklendirme tercih edilir </a:t>
            </a:r>
          </a:p>
        </p:txBody>
      </p:sp>
    </p:spTree>
    <p:extLst>
      <p:ext uri="{BB962C8B-B14F-4D97-AF65-F5344CB8AC3E}">
        <p14:creationId xmlns:p14="http://schemas.microsoft.com/office/powerpoint/2010/main" val="214721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DEĞİŞMEZLER (LITERALS)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2400" b="1" i="1" dirty="0"/>
              <a:t>Program boyunca değişmeyecek programcı tarafından derleme sırasında kullanılan </a:t>
            </a:r>
            <a:r>
              <a:rPr lang="tr-TR" sz="2400" b="1" i="1" dirty="0">
                <a:solidFill>
                  <a:srgbClr val="0070C0"/>
                </a:solidFill>
              </a:rPr>
              <a:t>değişmezler</a:t>
            </a:r>
            <a:r>
              <a:rPr lang="tr-TR" sz="2400" b="1" i="1" dirty="0"/>
              <a:t> (</a:t>
            </a:r>
            <a:r>
              <a:rPr lang="tr-TR" sz="2400" b="1" i="1" dirty="0">
                <a:solidFill>
                  <a:srgbClr val="C00000"/>
                </a:solidFill>
              </a:rPr>
              <a:t>literal</a:t>
            </a:r>
            <a:r>
              <a:rPr lang="tr-TR" sz="2400" b="1" i="1" dirty="0"/>
              <a:t>) de vardır.</a:t>
            </a:r>
          </a:p>
          <a:p>
            <a:pPr marL="0" indent="0" algn="ctr">
              <a:buNone/>
            </a:pPr>
            <a:r>
              <a:rPr lang="tr-TR" sz="2400" i="1" dirty="0"/>
              <a:t>Değişkenlere verilen </a:t>
            </a:r>
            <a:r>
              <a:rPr lang="tr-TR" sz="2400" i="1" u="sng" dirty="0">
                <a:highlight>
                  <a:srgbClr val="FFFF00"/>
                </a:highlight>
              </a:rPr>
              <a:t>ilk değerler </a:t>
            </a:r>
            <a:r>
              <a:rPr lang="tr-TR" sz="2400" i="1" dirty="0"/>
              <a:t>ile </a:t>
            </a:r>
            <a:r>
              <a:rPr lang="tr-TR" sz="2400" i="1" dirty="0">
                <a:highlight>
                  <a:srgbClr val="FFFF00"/>
                </a:highlight>
              </a:rPr>
              <a:t>katsayılar</a:t>
            </a:r>
            <a:r>
              <a:rPr lang="tr-TR" sz="2400" i="1" dirty="0"/>
              <a:t> </a:t>
            </a:r>
            <a:r>
              <a:rPr lang="tr-TR" sz="2400" i="1" u="sng" dirty="0">
                <a:solidFill>
                  <a:srgbClr val="FF0000"/>
                </a:solidFill>
              </a:rPr>
              <a:t>en çok kullanılan değişmezlerdir</a:t>
            </a:r>
            <a:r>
              <a:rPr lang="tr-TR" sz="2400" i="1" dirty="0"/>
              <a:t>;</a:t>
            </a:r>
          </a:p>
          <a:p>
            <a:pPr marL="0" indent="0" algn="ctr">
              <a:buNone/>
            </a:pPr>
            <a:r>
              <a:rPr lang="tr-TR" sz="2400" b="1" dirty="0">
                <a:latin typeface="Consolas" panose="020B0609020204030204" pitchFamily="49" charset="0"/>
              </a:rPr>
              <a:t>int i, j=</a:t>
            </a:r>
            <a:r>
              <a:rPr lang="tr-TR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tr-TR" sz="2400" b="1" dirty="0"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tr-TR" sz="2400" b="1" dirty="0" err="1">
                <a:latin typeface="Consolas" panose="020B0609020204030204" pitchFamily="49" charset="0"/>
              </a:rPr>
              <a:t>char</a:t>
            </a:r>
            <a:r>
              <a:rPr lang="tr-TR" sz="2400" b="1" dirty="0">
                <a:latin typeface="Consolas" panose="020B0609020204030204" pitchFamily="49" charset="0"/>
              </a:rPr>
              <a:t> c=</a:t>
            </a:r>
            <a:r>
              <a:rPr lang="tr-TR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65</a:t>
            </a:r>
            <a:r>
              <a:rPr lang="tr-TR" sz="2400" b="1" dirty="0"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tr-TR" sz="2400" b="1" dirty="0">
                <a:latin typeface="Consolas" panose="020B0609020204030204" pitchFamily="49" charset="0"/>
              </a:rPr>
              <a:t>i=</a:t>
            </a:r>
            <a:r>
              <a:rPr lang="tr-TR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99</a:t>
            </a:r>
            <a:r>
              <a:rPr lang="tr-TR" sz="2400" b="1" dirty="0">
                <a:latin typeface="Consolas" panose="020B0609020204030204" pitchFamily="49" charset="0"/>
              </a:rPr>
              <a:t>*j;</a:t>
            </a:r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 c=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99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 /* decimal-onluk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 o=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0217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/*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octal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-sekizlik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 h=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0xab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/*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hexadecimal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 i=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-40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 /* negatif onluk */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ac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'A'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/* A karakteri 65 */ 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xc=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'x'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/* x karakteri */</a:t>
            </a:r>
            <a:endParaRPr lang="tr-TR" sz="1600" dirty="0"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float f1=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3.14159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 /* Simge .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float f2=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314159E-5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/* E:On üzeri */</a:t>
            </a:r>
            <a:endParaRPr lang="tr-TR" sz="1600" dirty="0"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lang="tr-TR" sz="16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/* Metin sabitler çift tırnak arasında olur Alt satıra geçmez!!*/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 *metin=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"Merhaba"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 </a:t>
            </a: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programci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"ILHAN OZKAN"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6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değişmezler (LITERALS)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Programcı tarafından bir değişmez çok defa kullanılacaksa;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tr-TR" dirty="0">
                <a:solidFill>
                  <a:srgbClr val="0070C0"/>
                </a:solidFill>
              </a:rPr>
              <a:t>ön işlemci </a:t>
            </a:r>
            <a:r>
              <a:rPr lang="tr-TR" dirty="0"/>
              <a:t>(</a:t>
            </a:r>
            <a:r>
              <a:rPr lang="en-US" dirty="0">
                <a:solidFill>
                  <a:srgbClr val="C00000"/>
                </a:solidFill>
              </a:rPr>
              <a:t>preprocessor</a:t>
            </a:r>
            <a:r>
              <a:rPr lang="tr-TR" dirty="0"/>
              <a:t>) yönergesi  ile makro tanımlayarak defalarca değişmez yazılmasının önüne geçilebilir.</a:t>
            </a:r>
            <a:endParaRPr lang="en-US" dirty="0"/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#define </a:t>
            </a:r>
            <a:r>
              <a:rPr lang="tr-TR" dirty="0" err="1">
                <a:latin typeface="Consolas" panose="020B0609020204030204" pitchFamily="49" charset="0"/>
              </a:rPr>
              <a:t>MakroKimligi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Deger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Şeklinde kodun başına yazılarak kod içerisinde bu makro kimliği defalarca kullanılabilir. </a:t>
            </a:r>
          </a:p>
          <a:p>
            <a:pPr marL="0" indent="0" algn="ctr">
              <a:buNone/>
            </a:pPr>
            <a:r>
              <a:rPr lang="tr-TR" b="1" dirty="0">
                <a:highlight>
                  <a:srgbClr val="FFFF00"/>
                </a:highlight>
              </a:rPr>
              <a:t>Yönergeler talimat (statement) olmayıp noktalı virgül ile bitmezler</a:t>
            </a:r>
            <a:r>
              <a:rPr lang="tr-TR" b="1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=3.0;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daireninAlani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daireninCevresi</a:t>
            </a:r>
            <a:r>
              <a:rPr lang="tr-TR" sz="1400" dirty="0">
                <a:latin typeface="Consolas" panose="020B0609020204030204" pitchFamily="49" charset="0"/>
              </a:rPr>
              <a:t>=2.0*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=5.0;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daireninAlani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daireninCevresi</a:t>
            </a:r>
            <a:r>
              <a:rPr lang="tr-TR" sz="1400" dirty="0">
                <a:latin typeface="Consolas" panose="020B0609020204030204" pitchFamily="49" charset="0"/>
              </a:rPr>
              <a:t>=2.0*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94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Yönergesi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100" dirty="0"/>
              <a:t>C Programlama Dilinde; </a:t>
            </a:r>
            <a:r>
              <a:rPr lang="tr-TR" dirty="0">
                <a:solidFill>
                  <a:srgbClr val="00B050"/>
                </a:solidFill>
              </a:rPr>
              <a:t>#define </a:t>
            </a:r>
            <a:r>
              <a:rPr lang="tr-TR" dirty="0">
                <a:solidFill>
                  <a:srgbClr val="0070C0"/>
                </a:solidFill>
              </a:rPr>
              <a:t>ön işlemci yönergesi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preprocessor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directive</a:t>
            </a:r>
            <a:r>
              <a:rPr lang="tr-TR" dirty="0"/>
              <a:t>) ile tanımlanan makrolar, derleme öncesi kod içerisinde </a:t>
            </a:r>
            <a:r>
              <a:rPr lang="tr-TR" b="1" dirty="0"/>
              <a:t>Bul-Değiştir</a:t>
            </a:r>
            <a:r>
              <a:rPr lang="tr-TR" dirty="0"/>
              <a:t> mantığıyla çalıştırılır.</a:t>
            </a:r>
          </a:p>
          <a:p>
            <a:pPr marL="0" indent="0">
              <a:buNone/>
            </a:pPr>
            <a:r>
              <a:rPr lang="tr-TR" dirty="0"/>
              <a:t>Yandaki örnekteki makrolar, kod derlenmeden önce;</a:t>
            </a:r>
          </a:p>
          <a:p>
            <a:r>
              <a:rPr lang="tr-TR" dirty="0"/>
              <a:t>BEGIN olarak yazılan kaynak kod metni </a:t>
            </a:r>
            <a:r>
              <a:rPr lang="tr-TR" i="1" dirty="0" err="1"/>
              <a:t>int</a:t>
            </a:r>
            <a:r>
              <a:rPr lang="tr-TR" i="1" dirty="0"/>
              <a:t> main() { </a:t>
            </a:r>
            <a:r>
              <a:rPr lang="tr-TR" dirty="0"/>
              <a:t>ile,</a:t>
            </a:r>
          </a:p>
          <a:p>
            <a:r>
              <a:rPr lang="tr-TR" dirty="0"/>
              <a:t>END olarak yazılmış kaynak kod metni </a:t>
            </a:r>
            <a:r>
              <a:rPr lang="tr-TR" i="1" dirty="0"/>
              <a:t>}</a:t>
            </a:r>
            <a:r>
              <a:rPr lang="tr-TR" dirty="0"/>
              <a:t> ile</a:t>
            </a:r>
          </a:p>
          <a:p>
            <a:r>
              <a:rPr lang="tr-TR" dirty="0"/>
              <a:t>PI olarak yazılmış kaynak kod metni </a:t>
            </a:r>
            <a:r>
              <a:rPr lang="tr-TR" i="1" dirty="0"/>
              <a:t>3.14</a:t>
            </a:r>
            <a:r>
              <a:rPr lang="tr-TR" dirty="0"/>
              <a:t> ile </a:t>
            </a:r>
          </a:p>
          <a:p>
            <a:pPr marL="0" indent="0">
              <a:buNone/>
            </a:pPr>
            <a:r>
              <a:rPr lang="tr-TR" dirty="0"/>
              <a:t>Değiştirecek şekilde kaynak kodu değiştirir. Değiştirilen kaynak kod derlenir.</a:t>
            </a:r>
          </a:p>
          <a:p>
            <a:pPr marL="0" indent="0">
              <a:buNone/>
            </a:pPr>
            <a:r>
              <a:rPr lang="tr-TR" dirty="0"/>
              <a:t>Ön işlemci yönergeleri C ve C++ programlama diline özel yapılardır.  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BEGIN </a:t>
            </a:r>
            <a:r>
              <a:rPr lang="tr-T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 main()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END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ILKHARF='A';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AVAGADROSAYISI=6.022e23;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yarimRadyan</a:t>
            </a:r>
            <a:r>
              <a:rPr lang="tr-TR" sz="1600" dirty="0">
                <a:latin typeface="Consolas" panose="020B0609020204030204" pitchFamily="49" charset="0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600" dirty="0">
                <a:latin typeface="Consolas" panose="020B0609020204030204" pitchFamily="49" charset="0"/>
              </a:rPr>
              <a:t>/2; 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END</a:t>
            </a:r>
            <a:endParaRPr lang="tr-TR" sz="1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9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sabit değişkenler</a:t>
            </a:r>
            <a:br>
              <a:rPr lang="tr-TR" dirty="0"/>
            </a:br>
            <a:r>
              <a:rPr lang="tr-TR" dirty="0"/>
              <a:t>(CONST </a:t>
            </a:r>
            <a:r>
              <a:rPr lang="tr-TR" dirty="0" err="1"/>
              <a:t>varıables</a:t>
            </a:r>
            <a:r>
              <a:rPr lang="tr-TR" dirty="0"/>
              <a:t>)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Değişmezler (</a:t>
            </a:r>
            <a:r>
              <a:rPr lang="tr-TR" dirty="0">
                <a:solidFill>
                  <a:srgbClr val="C00000"/>
                </a:solidFill>
              </a:rPr>
              <a:t>literal</a:t>
            </a:r>
            <a:r>
              <a:rPr lang="tr-TR" dirty="0"/>
              <a:t>) çokça kullanıldığında derlenmiş kodumuz da büyür. Çünkü her değişmez kod içerisinde ayrı yer kaplar. </a:t>
            </a:r>
          </a:p>
          <a:p>
            <a:pPr marL="0" indent="0">
              <a:buNone/>
            </a:pPr>
            <a:r>
              <a:rPr lang="tr-TR" dirty="0"/>
              <a:t>Bunu engellemek için bir değişkenimiz const sıfatıyla sabit hale getirilebilir ve program sonuna kadar değiştirilmesine izin verilmez. Sabit değişken bildirimi aşağıdaki gibi yapılır;</a:t>
            </a: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VeriTipi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DegiskenKimligi</a:t>
            </a:r>
            <a:r>
              <a:rPr lang="tr-TR" dirty="0">
                <a:latin typeface="Consolas" panose="020B0609020204030204" pitchFamily="49" charset="0"/>
              </a:rPr>
              <a:t>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Böylece değişken için ayrılan bölge aynı kalacağından derleme sonrası daha küçük bir çalıştırılabilir dosya elde edilir. </a:t>
            </a:r>
          </a:p>
          <a:p>
            <a:pPr marL="0" indent="0">
              <a:buNone/>
            </a:pPr>
            <a:r>
              <a:rPr lang="tr-TR" dirty="0"/>
              <a:t>Ayrıca kod içerisinde veri tipine bağlı olarak kontroller de sağlanmış olur.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tr-TR" b="1" i="1" u="sng" dirty="0">
                <a:highlight>
                  <a:srgbClr val="FFFF00"/>
                </a:highlight>
              </a:rPr>
              <a:t>Sabitlerin </a:t>
            </a:r>
            <a:r>
              <a:rPr lang="tr-TR" b="1" dirty="0" err="1">
                <a:highlight>
                  <a:srgbClr val="FFFF00"/>
                </a:highlight>
              </a:rPr>
              <a:t>kimliklendirmesinde</a:t>
            </a:r>
            <a:r>
              <a:rPr lang="tr-TR" b="1" i="1" u="sng" dirty="0">
                <a:highlight>
                  <a:srgbClr val="FFFF00"/>
                </a:highlight>
              </a:rPr>
              <a:t> etik olarak  </a:t>
            </a:r>
            <a:r>
              <a:rPr lang="tr-TR" b="1" i="1" u="sng" dirty="0">
                <a:solidFill>
                  <a:srgbClr val="00B050"/>
                </a:solidFill>
                <a:highlight>
                  <a:srgbClr val="FFFF00"/>
                </a:highlight>
              </a:rPr>
              <a:t>BÜYÜK HARF </a:t>
            </a:r>
            <a:r>
              <a:rPr lang="tr-TR" b="1" i="1" u="sng" dirty="0">
                <a:highlight>
                  <a:srgbClr val="FFFF00"/>
                </a:highlight>
              </a:rPr>
              <a:t>tercih edilir.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ILKHARF='A';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AVAGADROSAYISI=6.022e23;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PI=3.1415;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daireninAlani</a:t>
            </a:r>
            <a:r>
              <a:rPr lang="tr-TR" sz="1600" dirty="0">
                <a:latin typeface="Consolas" panose="020B0609020204030204" pitchFamily="49" charset="0"/>
              </a:rPr>
              <a:t>=PI*3.0*3.0;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daireninCevresi</a:t>
            </a:r>
            <a:r>
              <a:rPr lang="tr-TR" sz="1600" dirty="0">
                <a:latin typeface="Consolas" panose="020B0609020204030204" pitchFamily="49" charset="0"/>
              </a:rPr>
              <a:t>=2.0*PI*3;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onMol</a:t>
            </a:r>
            <a:r>
              <a:rPr lang="tr-TR" sz="1600" dirty="0">
                <a:latin typeface="Consolas" panose="020B0609020204030204" pitchFamily="49" charset="0"/>
              </a:rPr>
              <a:t>=10.0*AVAGADROSAYISI;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otuzMol</a:t>
            </a:r>
            <a:r>
              <a:rPr lang="tr-TR" sz="1600" dirty="0">
                <a:latin typeface="Consolas" panose="020B0609020204030204" pitchFamily="49" charset="0"/>
              </a:rPr>
              <a:t>=30.0*AVAGADROSAYISI;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PI=3;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//HATA!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kısa C++ PROGRAMI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4000" dirty="0">
                <a:latin typeface="Consolas" panose="020B0609020204030204" pitchFamily="49" charset="0"/>
              </a:rPr>
              <a:t> 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r>
              <a:rPr lang="tr-TR" sz="4000" dirty="0">
                <a:latin typeface="Consolas" panose="020B0609020204030204" pitchFamily="49" charset="0"/>
              </a:rPr>
              <a:t>(){}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sz="1800" dirty="0"/>
              <a:t>Yanda </a:t>
            </a:r>
            <a:r>
              <a:rPr lang="tr-TR" sz="1800" dirty="0">
                <a:highlight>
                  <a:srgbClr val="FFFF00"/>
                </a:highlight>
              </a:rPr>
              <a:t>görsel olarak çirkin ama </a:t>
            </a:r>
            <a:r>
              <a:rPr lang="tr-TR" sz="1800" b="1" dirty="0">
                <a:solidFill>
                  <a:srgbClr val="FF00FF"/>
                </a:solidFill>
              </a:rPr>
              <a:t>en kısa c++ programı</a:t>
            </a:r>
            <a:r>
              <a:rPr lang="tr-TR" sz="1800" dirty="0"/>
              <a:t> verilmiştir;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int</a:t>
            </a:r>
            <a:r>
              <a:rPr lang="tr-TR" sz="1800" dirty="0"/>
              <a:t> tamsayı anlamındadır.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Yapısal programlamadaki </a:t>
            </a:r>
            <a:r>
              <a:rPr lang="tr-TR" sz="1800" b="1" dirty="0">
                <a:latin typeface="Consolas" panose="020B0609020204030204" pitchFamily="49" charset="0"/>
              </a:rPr>
              <a:t>main</a:t>
            </a:r>
            <a:r>
              <a:rPr lang="tr-TR" sz="1800" dirty="0"/>
              <a:t> yani </a:t>
            </a:r>
            <a:r>
              <a:rPr lang="tr-TR" sz="1800" b="1" dirty="0">
                <a:solidFill>
                  <a:srgbClr val="C00000"/>
                </a:solidFill>
              </a:rPr>
              <a:t>ana fonksiyonun </a:t>
            </a:r>
            <a:r>
              <a:rPr lang="tr-TR" sz="1800" dirty="0"/>
              <a:t>değer döndürmediğini ifade 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{ </a:t>
            </a:r>
            <a:r>
              <a:rPr lang="tr-TR" sz="1800" dirty="0"/>
              <a:t>main fonksiyonunun gövdesinin başladığı yeri gösterir.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} </a:t>
            </a:r>
            <a:r>
              <a:rPr lang="tr-TR" sz="1800" dirty="0"/>
              <a:t>main fonksiyonun gövdesinin bittiği yeri gösterir.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681A6DD-9B73-49D6-B15A-02BCECEA994D}"/>
              </a:ext>
            </a:extLst>
          </p:cNvPr>
          <p:cNvSpPr/>
          <p:nvPr/>
        </p:nvSpPr>
        <p:spPr>
          <a:xfrm rot="19152993">
            <a:off x="1015162" y="1281613"/>
            <a:ext cx="6276142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 (main) fonksiyonu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OLMAYAN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bir c++ programı derlenemez!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Çünkü </a:t>
            </a:r>
            <a: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yapısal programlamada,</a:t>
            </a:r>
            <a:b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rogram koşmaya (</a:t>
            </a:r>
            <a:r>
              <a:rPr lang="tr-TR" sz="36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run</a:t>
            </a: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),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ana fonksiyonu </a:t>
            </a:r>
          </a:p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icra ederek başlar!</a:t>
            </a:r>
          </a:p>
        </p:txBody>
      </p:sp>
    </p:spTree>
    <p:extLst>
      <p:ext uri="{BB962C8B-B14F-4D97-AF65-F5344CB8AC3E}">
        <p14:creationId xmlns:p14="http://schemas.microsoft.com/office/powerpoint/2010/main" val="17271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TALİMATLARIN GELİŞİGÜZEL YAZILMASI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  </a:t>
            </a:r>
            <a:endParaRPr lang="tr-T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      </a:t>
            </a:r>
            <a:r>
              <a:rPr lang="tr-TR" sz="2400" dirty="0" err="1">
                <a:latin typeface="Consolas" panose="020B0609020204030204" pitchFamily="49" charset="0"/>
              </a:rPr>
              <a:t>yaricap</a:t>
            </a:r>
            <a:r>
              <a:rPr lang="tr-TR" sz="2400" dirty="0">
                <a:latin typeface="Consolas" panose="020B0609020204030204" pitchFamily="49" charset="0"/>
              </a:rPr>
              <a:t>         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3.0     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/*</a:t>
            </a:r>
            <a:r>
              <a:rPr lang="tr-TR" sz="2400" dirty="0" err="1">
                <a:latin typeface="Consolas" panose="020B0609020204030204" pitchFamily="49" charset="0"/>
              </a:rPr>
              <a:t>yaricap</a:t>
            </a:r>
            <a:r>
              <a:rPr lang="tr-TR" sz="2400" dirty="0">
                <a:latin typeface="Consolas" panose="020B0609020204030204" pitchFamily="49" charset="0"/>
              </a:rPr>
              <a:t> kimlikli değişken bildirimi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talimatı 3 metin satırında yazıldı.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</a:t>
            </a:r>
            <a:r>
              <a:rPr lang="tr-TR" sz="2400" dirty="0" err="1">
                <a:latin typeface="Consolas" panose="020B0609020204030204" pitchFamily="49" charset="0"/>
              </a:rPr>
              <a:t>taklimatlar</a:t>
            </a:r>
            <a:r>
              <a:rPr lang="tr-TR" sz="2400" dirty="0">
                <a:latin typeface="Consolas" panose="020B0609020204030204" pitchFamily="49" charset="0"/>
              </a:rPr>
              <a:t> yani mantıksal satırlar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noktalı virgül karakteri </a:t>
            </a:r>
            <a:r>
              <a:rPr lang="tr-TR" sz="2400" dirty="0">
                <a:latin typeface="Consolas" panose="020B0609020204030204" pitchFamily="49" charset="0"/>
              </a:rPr>
              <a:t>ile biter.*/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tr-TR" sz="2400" dirty="0">
                <a:latin typeface="Consolas" panose="020B0609020204030204" pitchFamily="49" charset="0"/>
              </a:rPr>
              <a:t> -1   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Etik olarak program okunabilirliği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açısından her bloktan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sonra girinti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1800" dirty="0"/>
              <a:t>Ancak </a:t>
            </a:r>
            <a:r>
              <a:rPr lang="tr-TR" sz="1800" b="1" u="sng" dirty="0">
                <a:solidFill>
                  <a:srgbClr val="FF00FF"/>
                </a:solidFill>
              </a:rPr>
              <a:t>daha sonra bakım yapmak için görsel olarak da programı okunaklı yazmak gerekir</a:t>
            </a:r>
            <a:r>
              <a:rPr lang="tr-TR" sz="1800" u="sng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Talimatlar</a:t>
            </a:r>
            <a:r>
              <a:rPr lang="tr-TR" sz="1800" dirty="0"/>
              <a:t> (</a:t>
            </a:r>
            <a:r>
              <a:rPr lang="tr-TR" sz="1800" dirty="0">
                <a:solidFill>
                  <a:srgbClr val="C00000"/>
                </a:solidFill>
              </a:rPr>
              <a:t>statement</a:t>
            </a:r>
            <a:r>
              <a:rPr lang="tr-TR" sz="1800" dirty="0"/>
              <a:t>) , yapılaması gerekeni kısa ve net olarak belirten mantıksal satırlardır..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C++ Dili talimatların </a:t>
            </a:r>
            <a:r>
              <a:rPr lang="tr-TR" sz="1800" dirty="0">
                <a:solidFill>
                  <a:srgbClr val="0070C0"/>
                </a:solidFill>
              </a:rPr>
              <a:t>gelişigüzel</a:t>
            </a:r>
            <a:r>
              <a:rPr lang="tr-TR" sz="1800" dirty="0"/>
              <a:t> (</a:t>
            </a:r>
            <a:r>
              <a:rPr lang="tr-TR" sz="1800" dirty="0">
                <a:solidFill>
                  <a:srgbClr val="C00000"/>
                </a:solidFill>
              </a:rPr>
              <a:t>free-format</a:t>
            </a:r>
            <a:r>
              <a:rPr lang="tr-TR" sz="1800" dirty="0"/>
              <a:t>) yazılmasına izin verir.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Her talimat metin satırı olmak zorunda değildir! Noktalı virgül karakteri ile biter. Arada beyaz boşluk olabilir.</a:t>
            </a:r>
          </a:p>
        </p:txBody>
      </p:sp>
    </p:spTree>
    <p:extLst>
      <p:ext uri="{BB962C8B-B14F-4D97-AF65-F5344CB8AC3E}">
        <p14:creationId xmlns:p14="http://schemas.microsoft.com/office/powerpoint/2010/main" val="122852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C6FBC21E-6F08-ADA2-CEC5-6AE270B8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EMREDEN PARADİGMA VE YAPISAL PROGRAMLAMA?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20853A-26C2-7134-603A-523C9351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Yapısal programlamada </a:t>
            </a:r>
            <a:r>
              <a:rPr lang="tr-TR" sz="1600" dirty="0">
                <a:solidFill>
                  <a:srgbClr val="0070C0"/>
                </a:solidFill>
              </a:rPr>
              <a:t>talimatlar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statements</a:t>
            </a:r>
            <a:r>
              <a:rPr lang="tr-TR" sz="1600" dirty="0"/>
              <a:t>) art arda koda yazılarak programlama yapılır. Yani programların neler yaptığı bu talimatlar izlenerek anlaşılabilir.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i="1" dirty="0"/>
              <a:t>Talimatların zincirin halkaları gibi birbirinin peşi sıra yazılarak yapılan programlamaya </a:t>
            </a:r>
            <a:r>
              <a:rPr lang="tr-TR" sz="1600" b="1" i="1" dirty="0">
                <a:solidFill>
                  <a:srgbClr val="0070C0"/>
                </a:solidFill>
              </a:rPr>
              <a:t>emreden</a:t>
            </a:r>
            <a:r>
              <a:rPr lang="tr-TR" sz="1600" b="1" i="1" dirty="0"/>
              <a:t> (</a:t>
            </a:r>
            <a:r>
              <a:rPr lang="tr-TR" sz="1600" b="1" i="1" dirty="0" err="1">
                <a:solidFill>
                  <a:srgbClr val="C00000"/>
                </a:solidFill>
              </a:rPr>
              <a:t>imperative</a:t>
            </a:r>
            <a:r>
              <a:rPr lang="tr-TR" sz="1600" b="1" i="1" dirty="0"/>
              <a:t>) programlama paradigması adı verilir. Bu diller, yazılımı yapılacak sürece ilişkin nelerin yapılacağını değil, işin nasıl yapılacağını belirtirler.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Emreden paradigmanın bir örneği olan yapısal programlama seksenli yıllara kadar kullanılmıştır.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Bu yıllarda genel amaçlı bilgisayar kullanımının artması ve iş süreçlerinde daha çok kullanılması aşağıdaki sorunları ortaya çıkarmıştır.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dirty="0"/>
              <a:t>Kod ne kadar büyürse, modüllere ayırma imkanı olmasına rağmen, fonksiyonlar arasındaki bağımlılık da o kadar artar. Bir fonksiyonun parametrelerindeki değişiklik, onun kullanıldığı tüm yerlerde değişiklik gerektirir. </a:t>
            </a:r>
            <a:r>
              <a:rPr lang="tr-TR" sz="1600" dirty="0">
                <a:solidFill>
                  <a:srgbClr val="0070C0"/>
                </a:solidFill>
              </a:rPr>
              <a:t>Değişim yönetimi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C00000"/>
                </a:solidFill>
              </a:rPr>
              <a:t>change management</a:t>
            </a:r>
            <a:r>
              <a:rPr lang="tr-TR" sz="1600" dirty="0"/>
              <a:t>) çok zordur ve uzun zaman alır.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dirty="0"/>
              <a:t>Hata durumunda yapılacak işlemlere ilişkin kod ile iş sürecini gerçekleştiren kod iç içedir. Aynı fonksiyonun bazı durumlarda hata, bazı durumlarda ise değer döndürmesi mümkündür. Çoğu durumda </a:t>
            </a:r>
            <a:r>
              <a:rPr lang="tr-TR" sz="1600" dirty="0">
                <a:solidFill>
                  <a:srgbClr val="0070C0"/>
                </a:solidFill>
              </a:rPr>
              <a:t>hataların izini sürmek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error handling</a:t>
            </a:r>
            <a:r>
              <a:rPr lang="tr-TR" sz="1600" dirty="0"/>
              <a:t>) işi zorlaşır.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dirty="0"/>
              <a:t>Yapısal programlamada, </a:t>
            </a:r>
            <a:r>
              <a:rPr lang="tr-TR" sz="1600" dirty="0">
                <a:solidFill>
                  <a:srgbClr val="0070C0"/>
                </a:solidFill>
              </a:rPr>
              <a:t>gösterici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pointer</a:t>
            </a:r>
            <a:r>
              <a:rPr lang="tr-TR" sz="1600" dirty="0"/>
              <a:t>) kullanımında erişilmesi istenmeyen bellek bölgelerine erişilmesi halinde istenmeyen program davranışları ortaya çıkar. Kodun </a:t>
            </a:r>
            <a:r>
              <a:rPr lang="tr-TR" sz="1600" dirty="0">
                <a:solidFill>
                  <a:srgbClr val="0070C0"/>
                </a:solidFill>
              </a:rPr>
              <a:t>güvenli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safe code</a:t>
            </a:r>
            <a:r>
              <a:rPr lang="tr-TR" sz="1600" dirty="0"/>
              <a:t>) olarak çalıştığının incelenmesi çok zordur.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dirty="0"/>
              <a:t>Sürekli olarak benzer projelerde aynı </a:t>
            </a:r>
            <a:r>
              <a:rPr lang="tr-TR" sz="1600" dirty="0">
                <a:solidFill>
                  <a:srgbClr val="0070C0"/>
                </a:solidFill>
              </a:rPr>
              <a:t>kodları tekrar yazmak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C00000"/>
                </a:solidFill>
              </a:rPr>
              <a:t>duplicate</a:t>
            </a:r>
            <a:r>
              <a:rPr lang="tr-TR" sz="1600" dirty="0">
                <a:solidFill>
                  <a:srgbClr val="C00000"/>
                </a:solidFill>
              </a:rPr>
              <a:t> code</a:t>
            </a:r>
            <a:r>
              <a:rPr lang="tr-TR" sz="1600" dirty="0"/>
              <a:t>) gereklidir.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1C99D09-F14C-4849-872E-19D2EFB147BF}"/>
              </a:ext>
            </a:extLst>
          </p:cNvPr>
          <p:cNvSpPr/>
          <p:nvPr/>
        </p:nvSpPr>
        <p:spPr>
          <a:xfrm rot="19152993">
            <a:off x="2971266" y="1843950"/>
            <a:ext cx="624946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</a:t>
            </a:r>
            <a:b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BÜYÜK projelerde: </a:t>
            </a:r>
            <a:b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Değişim Yönetimi Zor!</a:t>
            </a:r>
            <a:b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Hata Ayıklama Problem!</a:t>
            </a:r>
            <a:b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Kod Tekrarı Çok!</a:t>
            </a:r>
          </a:p>
        </p:txBody>
      </p:sp>
    </p:spTree>
    <p:extLst>
      <p:ext uri="{BB962C8B-B14F-4D97-AF65-F5344CB8AC3E}">
        <p14:creationId xmlns:p14="http://schemas.microsoft.com/office/powerpoint/2010/main" val="42412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DEĞİŞKEN KİMLİKLERİ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boy=180; 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//santimetre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artık AYNI BLOK İÇİNDE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boy kimlikli bir başka değişken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tanımlanamaz.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*/</a:t>
            </a:r>
            <a:endParaRPr lang="tr-TR" sz="24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boy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HATA: ??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  <a:endParaRPr lang="tr-T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1800" dirty="0"/>
              <a:t>Ancak daha sonra bakım yapmak için görsel olarak da programı okunaklı yazmak gerekir.;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 boy=180;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dirty="0"/>
              <a:t>talimatıyla</a:t>
            </a:r>
            <a:r>
              <a:rPr lang="tr-TR" sz="1800" b="1" dirty="0"/>
              <a:t> boy kimlikli ve ilke değeri 180 olan bir </a:t>
            </a:r>
            <a:r>
              <a:rPr lang="tr-TR" sz="1800" dirty="0"/>
              <a:t>tamsayı tanımlandı. </a:t>
            </a:r>
            <a:r>
              <a:rPr lang="tr-TR" sz="1800" dirty="0">
                <a:highlight>
                  <a:srgbClr val="FFFF00"/>
                </a:highlight>
              </a:rPr>
              <a:t>Artık </a:t>
            </a:r>
            <a:r>
              <a:rPr lang="tr-TR" sz="1800" b="1" dirty="0">
                <a:highlight>
                  <a:srgbClr val="FFFF00"/>
                </a:highlight>
                <a:latin typeface="Consolas" panose="020B0609020204030204" pitchFamily="49" charset="0"/>
              </a:rPr>
              <a:t>boy</a:t>
            </a:r>
            <a:r>
              <a:rPr lang="tr-TR" sz="1800" dirty="0">
                <a:highlight>
                  <a:srgbClr val="FFFF00"/>
                </a:highlight>
              </a:rPr>
              <a:t> isimli bir değişken daha </a:t>
            </a:r>
            <a:r>
              <a:rPr lang="tr-TR" sz="1800" dirty="0" err="1">
                <a:highlight>
                  <a:srgbClr val="FFFF00"/>
                </a:highlight>
              </a:rPr>
              <a:t>kimliklendirilemez</a:t>
            </a:r>
            <a:r>
              <a:rPr lang="tr-TR" sz="1800" dirty="0">
                <a:highlight>
                  <a:srgbClr val="FFFF00"/>
                </a:highlight>
              </a:rPr>
              <a:t>/tanımlanamaz!!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// santimetre </a:t>
            </a:r>
            <a:br>
              <a:rPr lang="tr-TR" sz="1800" dirty="0"/>
            </a:br>
            <a:r>
              <a:rPr lang="tr-TR" sz="1800" dirty="0"/>
              <a:t>iki bölü karakterinden donra satır sonuna kadar açıklama olduğu anlaşılmaktadır.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/* ...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b="1" dirty="0">
                <a:latin typeface="Consolas" panose="020B0609020204030204" pitchFamily="49" charset="0"/>
              </a:rPr>
              <a:t>*/ </a:t>
            </a:r>
            <a:br>
              <a:rPr lang="tr-TR" sz="1800" dirty="0"/>
            </a:br>
            <a:r>
              <a:rPr lang="tr-TR" sz="1800" dirty="0"/>
              <a:t>Bu iki işaret arasında ise birden fazla yada tek satırdan oluşan açıklama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861350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DEĞİŞKENLERİ KULLANMA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//Değişkenler Önce Tanımlanır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boy=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1.80</a:t>
            </a:r>
            <a:r>
              <a:rPr lang="tr-TR" sz="2800" dirty="0">
                <a:latin typeface="Consolas" panose="020B0609020204030204" pitchFamily="49" charset="0"/>
              </a:rPr>
              <a:t>; //m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kilo=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100.0</a:t>
            </a:r>
            <a:r>
              <a:rPr lang="tr-TR" sz="2800" dirty="0">
                <a:latin typeface="Consolas" panose="020B0609020204030204" pitchFamily="49" charset="0"/>
              </a:rPr>
              <a:t>; //kg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bedenKitleIndeksi</a:t>
            </a:r>
            <a:r>
              <a:rPr lang="tr-TR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boyunKaresi</a:t>
            </a:r>
            <a:r>
              <a:rPr lang="tr-TR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Sonrasında Değişkenlerle İşlem Yapılır!!!!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Aşağıdaki işlemin yapılabilmesi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için kilo, boy ve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bedenKitleIndeksi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değişkenlerinin tanımlı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olması gerekir.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latin typeface="Consolas" panose="020B0609020204030204" pitchFamily="49" charset="0"/>
              </a:rPr>
              <a:t>boyunKaresi</a:t>
            </a:r>
            <a:r>
              <a:rPr lang="tr-TR" sz="2800" dirty="0">
                <a:latin typeface="Consolas" panose="020B0609020204030204" pitchFamily="49" charset="0"/>
              </a:rPr>
              <a:t>=boy*boy;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latin typeface="Consolas" panose="020B0609020204030204" pitchFamily="49" charset="0"/>
              </a:rPr>
              <a:t>bedenKitleIndeksi</a:t>
            </a:r>
            <a:r>
              <a:rPr lang="tr-TR" sz="2800" dirty="0">
                <a:latin typeface="Consolas" panose="020B0609020204030204" pitchFamily="49" charset="0"/>
              </a:rPr>
              <a:t>=kilo/</a:t>
            </a:r>
            <a:r>
              <a:rPr lang="tr-TR" sz="2800" dirty="0" err="1">
                <a:latin typeface="Consolas" panose="020B0609020204030204" pitchFamily="49" charset="0"/>
              </a:rPr>
              <a:t>boyunKaresi</a:t>
            </a:r>
            <a:r>
              <a:rPr lang="tr-TR" sz="2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tr-TR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sz="1800" dirty="0"/>
              <a:t>Ancak daha sonra bakım yapmak için görsel olarak da programı okunaklı yazmak gerekir.;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latin typeface="Consolas" panose="020B0609020204030204" pitchFamily="49" charset="0"/>
              </a:rPr>
              <a:t>float</a:t>
            </a:r>
            <a:r>
              <a:rPr lang="tr-TR" sz="1800" b="1" dirty="0">
                <a:latin typeface="Consolas" panose="020B0609020204030204" pitchFamily="49" charset="0"/>
              </a:rPr>
              <a:t> boy=1.80;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dirty="0"/>
              <a:t>talimatıyla</a:t>
            </a:r>
            <a:r>
              <a:rPr lang="tr-TR" sz="1800" b="1" dirty="0"/>
              <a:t> boy kimlikli bir </a:t>
            </a:r>
            <a:r>
              <a:rPr lang="tr-TR" sz="1800" dirty="0"/>
              <a:t>reel sayı tanımlandı. Kod yazarken İngilizce yazdığımızdan ondalık simgesi nokta kullanalım.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float </a:t>
            </a:r>
            <a:r>
              <a:rPr lang="tr-TR" sz="1800" b="1" dirty="0" err="1">
                <a:latin typeface="Consolas" panose="020B0609020204030204" pitchFamily="49" charset="0"/>
              </a:rPr>
              <a:t>bedenKitleIndeksi</a:t>
            </a:r>
            <a:r>
              <a:rPr lang="tr-TR" sz="1800" b="1" dirty="0">
                <a:latin typeface="Consolas" panose="020B0609020204030204" pitchFamily="49" charset="0"/>
              </a:rPr>
              <a:t>; </a:t>
            </a:r>
            <a:br>
              <a:rPr lang="tr-TR" sz="1800" dirty="0"/>
            </a:br>
            <a:r>
              <a:rPr lang="tr-TR" sz="1800" dirty="0"/>
              <a:t>ile </a:t>
            </a:r>
            <a:r>
              <a:rPr lang="tr-TR" sz="1800" u="sng" dirty="0" err="1">
                <a:highlight>
                  <a:srgbClr val="FFFF00"/>
                </a:highlight>
              </a:rPr>
              <a:t>camelCase</a:t>
            </a:r>
            <a:r>
              <a:rPr lang="tr-TR" sz="1800" u="sng" dirty="0">
                <a:highlight>
                  <a:srgbClr val="FFFF00"/>
                </a:highlight>
              </a:rPr>
              <a:t> bir değişken tanımlanmıştır </a:t>
            </a:r>
            <a:r>
              <a:rPr lang="tr-TR" sz="1800" dirty="0"/>
              <a:t>ve </a:t>
            </a:r>
            <a:r>
              <a:rPr lang="tr-TR" sz="1800" u="sng" dirty="0"/>
              <a:t>ilk değeri verilmemiştir.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8037368-B40F-4250-A99F-E57896D42197}"/>
              </a:ext>
            </a:extLst>
          </p:cNvPr>
          <p:cNvSpPr/>
          <p:nvPr/>
        </p:nvSpPr>
        <p:spPr>
          <a:xfrm rot="19152993">
            <a:off x="586703" y="2261588"/>
            <a:ext cx="713310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Değişkenle işlem yapılması için;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ÖNCE TANIMLANMASI </a:t>
            </a:r>
          </a:p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GEREKİR!</a:t>
            </a:r>
          </a:p>
        </p:txBody>
      </p:sp>
    </p:spTree>
    <p:extLst>
      <p:ext uri="{BB962C8B-B14F-4D97-AF65-F5344CB8AC3E}">
        <p14:creationId xmlns:p14="http://schemas.microsoft.com/office/powerpoint/2010/main" val="28511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YAZILAN PROGRAMIN İCRASI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8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{ 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=18;             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cevre</a:t>
            </a:r>
            <a:r>
              <a:rPr lang="tr-TR" sz="2800" dirty="0">
                <a:latin typeface="Consolas" panose="020B0609020204030204" pitchFamily="49" charset="0"/>
              </a:rPr>
              <a:t>=2*</a:t>
            </a:r>
            <a:r>
              <a:rPr lang="tr-TR" sz="2800" dirty="0">
                <a:solidFill>
                  <a:srgbClr val="00B050"/>
                </a:solidFill>
                <a:latin typeface="Consolas" panose="020B0609020204030204" pitchFamily="49" charset="0"/>
              </a:rPr>
              <a:t>PI</a:t>
            </a:r>
            <a:r>
              <a:rPr lang="tr-TR" sz="2800" dirty="0">
                <a:latin typeface="Consolas" panose="020B0609020204030204" pitchFamily="49" charset="0"/>
              </a:rPr>
              <a:t>*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;   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>
                <a:highlight>
                  <a:srgbClr val="FFFF00"/>
                </a:highlight>
                <a:latin typeface="Consolas" panose="020B0609020204030204" pitchFamily="49" charset="0"/>
              </a:rPr>
              <a:t>ALAN</a:t>
            </a:r>
            <a:r>
              <a:rPr lang="tr-TR" sz="2800" dirty="0">
                <a:latin typeface="Consolas" panose="020B0609020204030204" pitchFamily="49" charset="0"/>
              </a:rPr>
              <a:t>=</a:t>
            </a:r>
            <a:r>
              <a:rPr lang="tr-TR" sz="2800" dirty="0">
                <a:solidFill>
                  <a:srgbClr val="00B050"/>
                </a:solidFill>
                <a:latin typeface="Consolas" panose="020B0609020204030204" pitchFamily="49" charset="0"/>
              </a:rPr>
              <a:t>PI</a:t>
            </a:r>
            <a:r>
              <a:rPr lang="tr-TR" sz="2800" dirty="0">
                <a:latin typeface="Consolas" panose="020B0609020204030204" pitchFamily="49" charset="0"/>
              </a:rPr>
              <a:t>*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*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;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800" dirty="0">
                <a:latin typeface="Consolas" panose="020B0609020204030204" pitchFamily="49" charset="0"/>
              </a:rPr>
              <a:t> 0;                   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talimatlar sırasıyla icra edilir!!!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Verilen numaralar, icra sırasını göstermektedir.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800" dirty="0"/>
              <a:t>daha sonra bakım yapmak için görsel olarak da programı okunaklı yazmak gerekir.;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dirty="0"/>
              <a:t>ön işlemci (preprocessor) yönergesi ile PI makrosu tanımlanmıştır.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u="sng" dirty="0">
                <a:highlight>
                  <a:srgbClr val="FFFF00"/>
                </a:highlight>
              </a:rPr>
              <a:t>Direktifin sonunda noktalı virgül bulunmaz.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u="sng" dirty="0"/>
              <a:t>Çünkü bu talimat değil derleyiciye verilen direktiftir.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FF00FF"/>
                </a:solidFill>
              </a:rPr>
              <a:t>Direktif: Derlemeye başlamadan önce tüm kodda PI görülen yere 3.14 yaz.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Bunu editörlerdeki bul değiştir ile eşdeğer sayabiliriz.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u="sng" dirty="0"/>
              <a:t>Örnekteki </a:t>
            </a:r>
            <a:r>
              <a:rPr lang="tr-TR" sz="1800" u="sng" dirty="0">
                <a:highlight>
                  <a:srgbClr val="FFFF00"/>
                </a:highlight>
              </a:rPr>
              <a:t>ALAN</a:t>
            </a:r>
            <a:r>
              <a:rPr lang="tr-TR" sz="1800" u="sng" dirty="0"/>
              <a:t> değişkeni büyük harfle tanımlanmasında sakınca yoktur ancak </a:t>
            </a:r>
            <a:r>
              <a:rPr lang="tr-TR" sz="1800" u="sng" dirty="0">
                <a:highlight>
                  <a:srgbClr val="FFFF00"/>
                </a:highlight>
              </a:rPr>
              <a:t>etik olarak yanlıştır</a:t>
            </a:r>
            <a:r>
              <a:rPr lang="tr-TR" sz="1800" u="sng" dirty="0"/>
              <a:t>. Sabitlerle karıştırılır.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7406EAA-8903-4152-83CF-A40051AA1791}"/>
              </a:ext>
            </a:extLst>
          </p:cNvPr>
          <p:cNvSpPr/>
          <p:nvPr/>
        </p:nvSpPr>
        <p:spPr>
          <a:xfrm rot="19152993">
            <a:off x="992717" y="1997840"/>
            <a:ext cx="6321026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İcra main fonksiyonu ile başlar </a:t>
            </a:r>
          </a:p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 </a:t>
            </a:r>
          </a:p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İlk talimattan başlayarak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bir talimat  (statement)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sıra ile icra edilir</a:t>
            </a: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40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9AAB1E0-BD07-46F1-8D99-BD67E676B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04. İŞLEÇLER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EC001D10-D4C2-4561-9019-E1CBD45F1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28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ARİTMETİK İŞLEÇLER(</a:t>
            </a:r>
            <a:r>
              <a:rPr lang="tr-TR" dirty="0" err="1"/>
              <a:t>operatOr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2673856"/>
              </p:ext>
            </p:extLst>
          </p:nvPr>
        </p:nvGraphicFramePr>
        <p:xfrm>
          <a:off x="1069975" y="2193925"/>
          <a:ext cx="47545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0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989652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2000" dirty="0">
                          <a:effectLst/>
                        </a:rPr>
                        <a:t>Aritmetik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2000" b="1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dirty="0">
                          <a:effectLst/>
                        </a:rPr>
                        <a:t>İki </a:t>
                      </a:r>
                      <a:r>
                        <a:rPr lang="tr-TR" sz="2000" dirty="0" err="1">
                          <a:effectLst/>
                        </a:rPr>
                        <a:t>Oprandı</a:t>
                      </a:r>
                      <a:r>
                        <a:rPr lang="tr-TR" sz="2000" dirty="0">
                          <a:effectLst/>
                        </a:rPr>
                        <a:t> Toplar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2000" b="1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dirty="0">
                          <a:effectLst/>
                        </a:rPr>
                        <a:t>Soldaki </a:t>
                      </a:r>
                      <a:r>
                        <a:rPr lang="tr-TR" sz="2000" dirty="0" err="1">
                          <a:effectLst/>
                        </a:rPr>
                        <a:t>operanddan</a:t>
                      </a:r>
                      <a:r>
                        <a:rPr lang="tr-TR" sz="2000" dirty="0">
                          <a:effectLst/>
                        </a:rPr>
                        <a:t> sağdakini</a:t>
                      </a:r>
                      <a:r>
                        <a:rPr lang="tr-TR" sz="2000" baseline="0" dirty="0">
                          <a:effectLst/>
                        </a:rPr>
                        <a:t> çıkarır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2000" b="1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dirty="0">
                          <a:effectLst/>
                        </a:rPr>
                        <a:t>İki operandı çarpar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2000" b="1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dirty="0">
                          <a:effectLst/>
                        </a:rPr>
                        <a:t>soldaki operandı sağdakine böler.</a:t>
                      </a:r>
                    </a:p>
                    <a:p>
                      <a:pPr fontAlgn="t"/>
                      <a:r>
                        <a:rPr lang="tr-TR" sz="2000" dirty="0">
                          <a:effectLst/>
                        </a:rPr>
                        <a:t>Tamsayılarda bölüm tamsayıdır.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2000" b="1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u="sng" dirty="0">
                          <a:effectLst/>
                          <a:highlight>
                            <a:srgbClr val="FFFF00"/>
                          </a:highlight>
                        </a:rPr>
                        <a:t>Tamsayılarda</a:t>
                      </a:r>
                      <a:r>
                        <a:rPr lang="tr-TR" sz="2000" u="sng" baseline="0" dirty="0">
                          <a:effectLst/>
                          <a:highlight>
                            <a:srgbClr val="FFFF00"/>
                          </a:highlight>
                        </a:rPr>
                        <a:t> geçerli </a:t>
                      </a:r>
                      <a:r>
                        <a:rPr lang="tr-TR" sz="2000" baseline="0" dirty="0">
                          <a:effectLst/>
                        </a:rPr>
                        <a:t>soldaki operandın sağdakine bölündüğünde kalanı verir.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Operatörler, </a:t>
            </a:r>
            <a:r>
              <a:rPr lang="tr-TR" dirty="0">
                <a:solidFill>
                  <a:srgbClr val="0070C0"/>
                </a:solidFill>
              </a:rPr>
              <a:t>ifadeler</a:t>
            </a:r>
            <a:r>
              <a:rPr lang="tr-TR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expression</a:t>
            </a:r>
            <a:r>
              <a:rPr lang="tr-TR" dirty="0"/>
              <a:t>) içinde yer alan matematiksel işlemleri yaparlar.</a:t>
            </a:r>
          </a:p>
          <a:p>
            <a:pPr marL="0" indent="0" algn="ctr">
              <a:buNone/>
            </a:pPr>
            <a:r>
              <a:rPr lang="tr-TR" b="1" dirty="0"/>
              <a:t>İşleme giren argümanlara </a:t>
            </a:r>
            <a:r>
              <a:rPr lang="tr-TR" b="1" dirty="0">
                <a:solidFill>
                  <a:srgbClr val="0070C0"/>
                </a:solidFill>
              </a:rPr>
              <a:t>işlenen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operand</a:t>
            </a:r>
            <a:r>
              <a:rPr lang="tr-TR" b="1" dirty="0"/>
              <a:t>) adı verilir.</a:t>
            </a:r>
          </a:p>
          <a:p>
            <a:pPr marL="0" indent="0" algn="ctr">
              <a:buNone/>
            </a:pPr>
            <a:r>
              <a:rPr lang="tr-TR" dirty="0"/>
              <a:t>y= 3+2; </a:t>
            </a:r>
            <a:br>
              <a:rPr lang="tr-TR" dirty="0"/>
            </a:br>
            <a:r>
              <a:rPr lang="tr-TR" dirty="0"/>
              <a:t>ifadesinde 3 ve 2, + operatörünün işlenenleridir.</a:t>
            </a:r>
          </a:p>
        </p:txBody>
      </p:sp>
    </p:spTree>
    <p:extLst>
      <p:ext uri="{BB962C8B-B14F-4D97-AF65-F5344CB8AC3E}">
        <p14:creationId xmlns:p14="http://schemas.microsoft.com/office/powerpoint/2010/main" val="355426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ARİTMETİK İŞLEÇ ÖRNEĞİ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//İlk Önce Değişkenler tanımlanır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a = 9, b = 4,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//Sonrasında değişkenler kullanılır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+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1.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-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2.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*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3.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=36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/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4.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=9/4=2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4. sıradaki işlemle ilgili:</a:t>
            </a:r>
            <a:b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toplama işlecinin işlenenleri tamsayı olduğundan,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küsuratlı bölme yapılmaz, tamsayı bölme yapılır.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/ 4.0;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5. sırada işlem sonucu 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=9/4=2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5. sıradaki işlemle ilgili:</a:t>
            </a:r>
            <a:b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sonuç 2.25 ama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tamsayı(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olduğundan,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değişkenine tam kısmı atanır.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Yani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yine 2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Eğer </a:t>
            </a:r>
            <a:r>
              <a:rPr lang="tr-TR" sz="1800" u="sng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800" u="sng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tr-TR" sz="1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tipinde olsaydı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tr-TR" sz="1800" u="sng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2.25 olacaktı!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%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6.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=9/4=1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Bölme operatörü Operandların tipine göre işlem yapar. Burada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tr-TR" sz="1800" dirty="0"/>
              <a:t> ve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tr-TR" sz="1800" dirty="0"/>
              <a:t> değişkeni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/>
              <a:t> olduğundan </a:t>
            </a:r>
            <a:r>
              <a:rPr lang="tr-TR" sz="1800" b="1" dirty="0"/>
              <a:t>tamsayı olarak bölme yapar</a:t>
            </a:r>
            <a:r>
              <a:rPr lang="tr-TR" sz="1800" dirty="0"/>
              <a:t>. Kalan dikkate alınmaz. Eğer </a:t>
            </a:r>
            <a:r>
              <a:rPr lang="tr-TR" sz="1800" u="sng" dirty="0">
                <a:highlight>
                  <a:srgbClr val="FFFF00"/>
                </a:highlight>
              </a:rPr>
              <a:t>işlenenlerden biri</a:t>
            </a:r>
            <a:r>
              <a:rPr lang="tr-TR" sz="1800" dirty="0"/>
              <a:t>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/>
              <a:t> yada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  <a:r>
              <a:rPr lang="tr-TR" sz="1800" dirty="0"/>
              <a:t> olsaydı </a:t>
            </a:r>
            <a:r>
              <a:rPr lang="tr-TR" sz="1800" u="sng" dirty="0"/>
              <a:t>tam bölme yapılacaktı</a:t>
            </a:r>
            <a:r>
              <a:rPr lang="tr-TR" sz="1800" dirty="0"/>
              <a:t>.</a:t>
            </a:r>
          </a:p>
          <a:p>
            <a:r>
              <a:rPr lang="tr-TR" sz="1800" dirty="0"/>
              <a:t>Kalan-</a:t>
            </a:r>
            <a:r>
              <a:rPr lang="tr-TR" sz="1800" dirty="0" err="1"/>
              <a:t>modülüs</a:t>
            </a:r>
            <a:r>
              <a:rPr lang="tr-TR" sz="1800" dirty="0"/>
              <a:t> (%) işleci </a:t>
            </a:r>
            <a:r>
              <a:rPr lang="tr-TR" sz="1800" u="sng" dirty="0">
                <a:highlight>
                  <a:srgbClr val="FFFF00"/>
                </a:highlight>
              </a:rPr>
              <a:t>tamsayılar üzerinde işlem yapar.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86199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tekli İŞLEÇLER(</a:t>
            </a:r>
            <a:r>
              <a:rPr lang="tr-TR" dirty="0" err="1"/>
              <a:t>operatOrS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0571300"/>
              </p:ext>
            </p:extLst>
          </p:nvPr>
        </p:nvGraphicFramePr>
        <p:xfrm>
          <a:off x="1069975" y="2193925"/>
          <a:ext cx="4754562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57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722605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200" dirty="0">
                          <a:effectLst/>
                        </a:rPr>
                        <a:t>Tekli (</a:t>
                      </a:r>
                      <a:r>
                        <a:rPr lang="tr-TR" sz="1200" dirty="0" err="1">
                          <a:effectLst/>
                        </a:rPr>
                        <a:t>Unary</a:t>
                      </a:r>
                      <a:r>
                        <a:rPr lang="tr-TR" sz="1200" dirty="0">
                          <a:effectLst/>
                        </a:rPr>
                        <a:t>)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minus ( – )</a:t>
                      </a:r>
                      <a:b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kendisinden </a:t>
                      </a:r>
                      <a:r>
                        <a:rPr lang="tr-TR" sz="1200" u="sng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sonra gelen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operandın işaretini değiştirir. Operand pozitif ise negatif yapar, negatif ise pozitif yapar.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tr-T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tr-T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Operanddan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sonra yada önce kullanılabilir.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tr-T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Operanddan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sonra yada önce kullanılabilir.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( ! )</a:t>
                      </a:r>
                      <a:b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İşleneninin mantıksal durumunu tersine çevirmek için kullanılır. Bir koşul doğruysa Mantıksal DEĞİL operatörü onu yanlış yapar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600" b="1" dirty="0" err="1">
                          <a:effectLst/>
                        </a:rPr>
                        <a:t>sizeof</a:t>
                      </a:r>
                      <a:r>
                        <a:rPr lang="tr-TR" sz="1600" b="1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operatör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işleneninin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boyutunu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cinsinden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döndürür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600" b="1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operatör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kendisinden sonra gelen operandın adresini döndürür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İleride </a:t>
                      </a:r>
                      <a:r>
                        <a:rPr lang="tr-T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alnatılacaktır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7252062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Tekli operatörler </a:t>
            </a:r>
            <a:r>
              <a:rPr lang="tr-TR" u="sng" dirty="0"/>
              <a:t>kendisinden sonra veya önce gelen </a:t>
            </a:r>
            <a:r>
              <a:rPr lang="tr-TR" dirty="0"/>
              <a:t>işlenenler üzerinde işlem yapar.</a:t>
            </a:r>
          </a:p>
          <a:p>
            <a:pPr marL="0" indent="0">
              <a:buNone/>
            </a:pPr>
            <a:endParaRPr lang="tr-TR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tr-T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Pre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Increment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++)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 önce geliyorsa, bulunduğu ifadede işlenenim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kullanılmadan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önce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artırılacaktır.  </a:t>
            </a:r>
            <a:b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Post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Increment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++)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 sonra geliyorsa işlenenin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</a:t>
            </a:r>
            <a:r>
              <a:rPr lang="tr-TR" dirty="0" err="1">
                <a:solidFill>
                  <a:srgbClr val="000000"/>
                </a:solidFill>
                <a:latin typeface="Cambria" panose="02040503050406030204" pitchFamily="18" charset="0"/>
              </a:rPr>
              <a:t>dıktan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 sonra artırılacaktır.</a:t>
            </a:r>
            <a:endParaRPr lang="tr-TR" sz="2800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tr-T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Pre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Decrement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(--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İşlenenden önce geliyorsa, bulunduğu ifadede işlenenin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kullanılmadan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önce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eksiltilecektir.  </a:t>
            </a:r>
            <a:b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Post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Decrement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(--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İşlenenden sonra geliyorsa işlenenin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</a:t>
            </a:r>
            <a:r>
              <a:rPr lang="tr-TR" dirty="0" err="1">
                <a:solidFill>
                  <a:srgbClr val="000000"/>
                </a:solidFill>
                <a:latin typeface="Cambria" panose="02040503050406030204" pitchFamily="18" charset="0"/>
              </a:rPr>
              <a:t>dıktan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 sonra eksiltilecektir.</a:t>
            </a:r>
            <a:endParaRPr lang="tr-TR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TEKLİ İŞLEÇ ÖRNEĞİ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main(){    </a:t>
            </a:r>
            <a:endParaRPr lang="tr-T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a = 5, b = 5,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İlk Önce Değişkenler Tanımlanır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sonrasında talimatlar (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statements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sırasıyla icra edilir.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Her talimat noktalı virgül karakteriyle biter.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++a;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++a işlemi önce-artırım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Pre-Incrementing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olarak adlandırılır.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a değişkeni işleme girmeden önce artırılır. işlemden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=6, a=6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b++;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işlen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b++ işlemi sonra-artırım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-Incrementing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olarak adlandırılır.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b değişkeni işleme girdikten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artırılır.işlemden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=5, b=6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a=5;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işlen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b=5;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4.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işlen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--a;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5.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Pre-Decrementing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işlemden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=4, a=4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b--;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Post-Decrementing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işlemden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=5, b=4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a=1;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b=0;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</a:t>
            </a:r>
            <a:endParaRPr lang="tr-TR" sz="12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=!a;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İşlem sonucu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=!b;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İşlem sonucu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=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sizeof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11.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İşlem sonucu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=1</a:t>
            </a:r>
            <a:b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12.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yapılır. İşletim Sistemine 0 Gönderilir.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tr-TR" sz="1800" dirty="0"/>
          </a:p>
          <a:p>
            <a:r>
              <a:rPr lang="tr-TR" sz="1800" dirty="0" err="1"/>
              <a:t>Logical</a:t>
            </a:r>
            <a:r>
              <a:rPr lang="tr-TR" sz="1800" dirty="0"/>
              <a:t> NOT(!) operatörü aslında kendisinden sonra gelen işlenen;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Sıfırdan farklı ise sonucu sıfır verir.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Sıfır ise sonucu 1 olarak verir.</a:t>
            </a:r>
          </a:p>
          <a:p>
            <a:r>
              <a:rPr lang="tr-TR" sz="1800" b="1" dirty="0" err="1">
                <a:latin typeface="Consolas" panose="020B0609020204030204" pitchFamily="49" charset="0"/>
              </a:rPr>
              <a:t>sizeof</a:t>
            </a:r>
            <a:r>
              <a:rPr lang="tr-TR" sz="1800" dirty="0"/>
              <a:t> işlecinde tamsayı için ayrılan bellek bölgesinin 2 yada 4 byte olmasının nedeni işlemcinin 32 yada 64 bit olmasıyla ilgilidir. </a:t>
            </a:r>
          </a:p>
        </p:txBody>
      </p:sp>
    </p:spTree>
    <p:extLst>
      <p:ext uri="{BB962C8B-B14F-4D97-AF65-F5344CB8AC3E}">
        <p14:creationId xmlns:p14="http://schemas.microsoft.com/office/powerpoint/2010/main" val="2449718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İLİŞKİSEL (</a:t>
            </a:r>
            <a:r>
              <a:rPr lang="tr-TR" dirty="0" err="1"/>
              <a:t>relatıonal</a:t>
            </a:r>
            <a:r>
              <a:rPr lang="tr-TR" dirty="0"/>
              <a:t>) </a:t>
            </a:r>
            <a:br>
              <a:rPr lang="tr-TR" dirty="0"/>
            </a:br>
            <a:r>
              <a:rPr lang="tr-TR" dirty="0"/>
              <a:t>işleçler (OPERATORS)</a:t>
            </a:r>
          </a:p>
        </p:txBody>
      </p:sp>
      <p:graphicFrame>
        <p:nvGraphicFramePr>
          <p:cNvPr id="19" name="İçerik Yer Tutucusu 7">
            <a:extLst>
              <a:ext uri="{FF2B5EF4-FFF2-40B4-BE49-F238E27FC236}">
                <a16:creationId xmlns:a16="http://schemas.microsoft.com/office/drawing/2014/main" id="{899FD798-30FB-40AA-9CF7-2C906FC26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3464160"/>
              </p:ext>
            </p:extLst>
          </p:nvPr>
        </p:nvGraphicFramePr>
        <p:xfrm>
          <a:off x="1069975" y="2193925"/>
          <a:ext cx="475456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6">
                  <a:extLst>
                    <a:ext uri="{9D8B030D-6E8A-4147-A177-3AD203B41FA5}">
                      <a16:colId xmlns:a16="http://schemas.microsoft.com/office/drawing/2014/main" val="38145036"/>
                    </a:ext>
                  </a:extLst>
                </a:gridCol>
                <a:gridCol w="4032055">
                  <a:extLst>
                    <a:ext uri="{9D8B030D-6E8A-4147-A177-3AD203B41FA5}">
                      <a16:colId xmlns:a16="http://schemas.microsoft.com/office/drawing/2014/main" val="3634260882"/>
                    </a:ext>
                  </a:extLst>
                </a:gridCol>
              </a:tblGrid>
              <a:tr h="34408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600" dirty="0">
                          <a:effectLst/>
                        </a:rPr>
                        <a:t>İlişkisel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9280087"/>
                  </a:ext>
                </a:extLst>
              </a:tr>
              <a:tr h="424216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doğru ise doğru (1), değilse yanlış 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4354510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değil ise doğru (1), değilse yanlış 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4368596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ise doğru(1), değilse yanlış(0)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5721195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ise doğru(1), değilse yanlış(0)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322011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4170079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veya ikincisine eşit ise doğru(1), değilse yanlış(0)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7315467"/>
                  </a:ext>
                </a:extLst>
              </a:tr>
            </a:tbl>
          </a:graphicData>
        </a:graphic>
      </p:graphicFrame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D6E571F0-2F91-4B6B-BD43-17E0072C52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2704358"/>
              </p:ext>
            </p:extLst>
          </p:nvPr>
        </p:nvGraphicFramePr>
        <p:xfrm>
          <a:off x="6364287" y="2193924"/>
          <a:ext cx="4627764" cy="476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49">
                  <a:extLst>
                    <a:ext uri="{9D8B030D-6E8A-4147-A177-3AD203B41FA5}">
                      <a16:colId xmlns:a16="http://schemas.microsoft.com/office/drawing/2014/main" val="3435324805"/>
                    </a:ext>
                  </a:extLst>
                </a:gridCol>
                <a:gridCol w="3915915">
                  <a:extLst>
                    <a:ext uri="{9D8B030D-6E8A-4147-A177-3AD203B41FA5}">
                      <a16:colId xmlns:a16="http://schemas.microsoft.com/office/drawing/2014/main" val="1653994198"/>
                    </a:ext>
                  </a:extLst>
                </a:gridCol>
              </a:tblGrid>
              <a:tr h="650385">
                <a:tc gridSpan="2">
                  <a:txBody>
                    <a:bodyPr/>
                    <a:lstStyle/>
                    <a:p>
                      <a:r>
                        <a:rPr lang="tr-TR" sz="1800" dirty="0"/>
                        <a:t>Mantıksal</a:t>
                      </a:r>
                      <a:r>
                        <a:rPr lang="tr-TR" sz="1800" baseline="0" dirty="0"/>
                        <a:t> Operatörler</a:t>
                      </a:r>
                      <a:endParaRPr lang="tr-T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08423"/>
                  </a:ext>
                </a:extLst>
              </a:tr>
              <a:tr h="801845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</a:rPr>
                        <a:t>Şartlı Mantıksal (conditional logical) VE:</a:t>
                      </a:r>
                      <a:r>
                        <a:rPr lang="tr-TR" sz="1800" baseline="0" dirty="0">
                          <a:effectLst/>
                        </a:rPr>
                        <a:t> Eğer iki işlenen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 </a:t>
                      </a:r>
                      <a:r>
                        <a:rPr lang="tr-TR" sz="1800" baseline="0" dirty="0">
                          <a:effectLst/>
                        </a:rPr>
                        <a:t>(sıfırdan farklı) ise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(1)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Soldaki işlenen yanlış ise sağdakine bakılmaz!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859546"/>
                  </a:ext>
                </a:extLst>
              </a:tr>
              <a:tr h="1069127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Şartlı Mantıksal (conditional logical) VEYA:</a:t>
                      </a:r>
                      <a:r>
                        <a:rPr lang="tr-TR" sz="1800" baseline="0" dirty="0">
                          <a:effectLst/>
                        </a:rPr>
                        <a:t> Eğer iki işlenenden biri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(sıfırdan farklı) ise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(1)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Soldaki işlenen doğru ise sağdakine bakılmaz!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71515"/>
                  </a:ext>
                </a:extLst>
              </a:tr>
              <a:tr h="1336408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Mantıksal TERS:</a:t>
                      </a:r>
                      <a:r>
                        <a:rPr lang="tr-TR" sz="1800" baseline="0" dirty="0">
                          <a:effectLst/>
                        </a:rPr>
                        <a:t> </a:t>
                      </a:r>
                      <a:r>
                        <a:rPr lang="tr-TR" sz="1800" baseline="0" dirty="0">
                          <a:solidFill>
                            <a:srgbClr val="7030A0"/>
                          </a:solidFill>
                          <a:effectLst/>
                        </a:rPr>
                        <a:t>İşlenenin solunda kullanılır.</a:t>
                      </a:r>
                      <a:r>
                        <a:rPr lang="tr-TR" sz="1800" baseline="0" dirty="0">
                          <a:effectLst/>
                        </a:rPr>
                        <a:t> Eğer işlenen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(sıfırdan farklı) ise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yanlış</a:t>
                      </a:r>
                      <a:r>
                        <a:rPr lang="tr-TR" sz="1800" baseline="0" dirty="0">
                          <a:effectLst/>
                        </a:rPr>
                        <a:t>(0), değilse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 (1) üretir.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0086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İLİŞKİSEL İŞLEÇ ÖRNEĞİ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a = 5, b = 6,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a&lt;b;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a&lt;=b;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a&gt;b;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a&gt;=b;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a==b;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a!=b;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İki işlenenin ilişkisi üzerine işleçler yanda verilmiştir.</a:t>
            </a:r>
          </a:p>
          <a:p>
            <a:r>
              <a:rPr lang="tr-TR" sz="1800" dirty="0"/>
              <a:t>Genelde karar vermek için koşul ifadelerinde yer alırlar.</a:t>
            </a:r>
          </a:p>
          <a:p>
            <a:endParaRPr lang="tr-TR" sz="1800" dirty="0"/>
          </a:p>
          <a:p>
            <a:r>
              <a:rPr lang="tr-TR" sz="1800" dirty="0">
                <a:highlight>
                  <a:srgbClr val="FFFF00"/>
                </a:highlight>
              </a:rPr>
              <a:t>HER İŞLEMDE SUNUÇ NE OLUR?</a:t>
            </a:r>
          </a:p>
        </p:txBody>
      </p:sp>
    </p:spTree>
    <p:extLst>
      <p:ext uri="{BB962C8B-B14F-4D97-AF65-F5344CB8AC3E}">
        <p14:creationId xmlns:p14="http://schemas.microsoft.com/office/powerpoint/2010/main" val="416081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C6FBC21E-6F08-ADA2-CEC5-6AE270B8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Nesne Yönelimli Program İhtiyacı?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20853A-26C2-7134-603A-523C935127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Belirtilen sebepler başta olmak üzere çeşitli nedenlerle 1980’li yıllarda birçok yazılım projesi </a:t>
            </a:r>
            <a:r>
              <a:rPr lang="tr-TR" sz="1600" b="1" dirty="0">
                <a:solidFill>
                  <a:srgbClr val="0000CC"/>
                </a:solidFill>
              </a:rPr>
              <a:t>başarısız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fail</a:t>
            </a:r>
            <a:r>
              <a:rPr lang="tr-TR" sz="1600" dirty="0"/>
              <a:t>) olmuştur. Bir yazılım aşağıdaki durumlarda başarısız olur;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/>
              <a:t>Kullanıcı ihtiyaçlarının karşılanamaması,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/>
              <a:t>Öngörülen bütçenin aşılması,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/>
              <a:t>Zamanında teslim edilememesi</a:t>
            </a:r>
          </a:p>
          <a:p>
            <a:pPr marL="0" indent="0" algn="ctr">
              <a:buNone/>
            </a:pPr>
            <a:r>
              <a:rPr lang="tr-TR" sz="1600" i="1" dirty="0"/>
              <a:t>Yapısal programlamadaki sıkıntıları gören yazılımcıların imdadına </a:t>
            </a:r>
            <a:r>
              <a:rPr lang="tr-TR" sz="1600" i="1" dirty="0" err="1"/>
              <a:t>Simula</a:t>
            </a:r>
            <a:r>
              <a:rPr lang="tr-TR" sz="1600" i="1" dirty="0"/>
              <a:t> ve </a:t>
            </a:r>
            <a:r>
              <a:rPr lang="tr-TR" sz="1600" i="1" dirty="0" err="1"/>
              <a:t>Smalltalk</a:t>
            </a:r>
            <a:r>
              <a:rPr lang="tr-TR" sz="1600" i="1" dirty="0"/>
              <a:t> programlama dillindeki yaklaşım yetişmiştir. </a:t>
            </a:r>
          </a:p>
          <a:p>
            <a:pPr marL="0" indent="0" algn="ctr">
              <a:buNone/>
            </a:pPr>
            <a:r>
              <a:rPr lang="tr-TR" sz="1600" i="1" dirty="0"/>
              <a:t>Bu diller oldukça yavaş olmasına rağmen getirdiği çözümler oldukça yenilikçiydi.</a:t>
            </a:r>
          </a:p>
          <a:p>
            <a:pPr marL="0" indent="0" algn="ctr">
              <a:buNone/>
            </a:pPr>
            <a:r>
              <a:rPr lang="tr-TR" sz="1600" b="1" dirty="0" err="1"/>
              <a:t>Smalltalk</a:t>
            </a:r>
            <a:r>
              <a:rPr lang="tr-TR" sz="1600" b="1" dirty="0"/>
              <a:t>, 1972 </a:t>
            </a:r>
            <a:r>
              <a:rPr lang="tr-TR" sz="1600" dirty="0"/>
              <a:t>yılında Xerox Park şirketinde </a:t>
            </a:r>
            <a:r>
              <a:rPr lang="tr-TR" sz="1600" i="1" dirty="0"/>
              <a:t>Alan Kay</a:t>
            </a:r>
            <a:r>
              <a:rPr lang="tr-TR" sz="1600" dirty="0"/>
              <a:t> önderliğinde üretilmiş bir dildir.  </a:t>
            </a:r>
          </a:p>
          <a:p>
            <a:pPr marL="0" indent="0" algn="ctr">
              <a:buNone/>
            </a:pPr>
            <a:endParaRPr lang="tr-TR" sz="1600" i="1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70393E48-F02C-48B7-907A-53C0127D2D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/>
              <a:t>Smalltalk</a:t>
            </a:r>
            <a:r>
              <a:rPr lang="tr-TR" dirty="0"/>
              <a:t> dilinde </a:t>
            </a:r>
            <a:r>
              <a:rPr lang="tr-TR" b="1" dirty="0">
                <a:solidFill>
                  <a:srgbClr val="0000CC"/>
                </a:solidFill>
              </a:rPr>
              <a:t>nesneler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objects</a:t>
            </a:r>
            <a:r>
              <a:rPr lang="tr-TR" dirty="0"/>
              <a:t>)  temel yapıtaşlarıdır. Nesneler; </a:t>
            </a:r>
          </a:p>
          <a:p>
            <a:r>
              <a:rPr lang="tr-TR" b="1" dirty="0">
                <a:solidFill>
                  <a:srgbClr val="0000CC"/>
                </a:solidFill>
              </a:rPr>
              <a:t>Durum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</a:t>
            </a:r>
            <a:r>
              <a:rPr lang="tr-TR" dirty="0"/>
              <a:t>) ve </a:t>
            </a:r>
            <a:r>
              <a:rPr lang="tr-TR" b="1" dirty="0">
                <a:solidFill>
                  <a:srgbClr val="0000CC"/>
                </a:solidFill>
              </a:rPr>
              <a:t>davranışlara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behaviors</a:t>
            </a:r>
            <a:r>
              <a:rPr lang="tr-TR" dirty="0"/>
              <a:t>) sahiptir.  </a:t>
            </a:r>
          </a:p>
          <a:p>
            <a:r>
              <a:rPr lang="tr-TR" dirty="0"/>
              <a:t>Programlama, nesnelerin birbirlerine </a:t>
            </a:r>
            <a:r>
              <a:rPr lang="tr-TR" b="1" dirty="0">
                <a:solidFill>
                  <a:srgbClr val="0000CC"/>
                </a:solidFill>
              </a:rPr>
              <a:t>ileti göndermesiyle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yapılır.</a:t>
            </a:r>
          </a:p>
          <a:p>
            <a:r>
              <a:rPr lang="tr-TR" dirty="0"/>
              <a:t>Nesnelerin kendi yada bir başka nesnenin davranış ve durumlarını öğrenebilme yeteneği yani </a:t>
            </a:r>
            <a:r>
              <a:rPr lang="tr-TR" b="1" dirty="0">
                <a:solidFill>
                  <a:srgbClr val="0000CC"/>
                </a:solidFill>
              </a:rPr>
              <a:t>yansıma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reflection</a:t>
            </a:r>
            <a:r>
              <a:rPr lang="tr-TR" dirty="0"/>
              <a:t>)  özelliği vardır. </a:t>
            </a:r>
          </a:p>
          <a:p>
            <a:pPr marL="0" indent="0" algn="ctr">
              <a:buNone/>
            </a:pPr>
            <a:r>
              <a:rPr lang="tr-TR" b="1" dirty="0"/>
              <a:t>1979 senesinde bir Danimarkalı bilgisayar bilim adamı olan </a:t>
            </a:r>
            <a:r>
              <a:rPr lang="tr-TR" b="1" dirty="0" err="1"/>
              <a:t>Bjarne</a:t>
            </a:r>
            <a:r>
              <a:rPr lang="tr-TR" b="1" dirty="0"/>
              <a:t> </a:t>
            </a:r>
            <a:r>
              <a:rPr lang="tr-TR" b="1" dirty="0" err="1"/>
              <a:t>Stroustrup</a:t>
            </a:r>
            <a:r>
              <a:rPr lang="tr-TR" b="1" dirty="0"/>
              <a:t>, sonradan C++ olarak bilinecek olan "C </a:t>
            </a:r>
            <a:r>
              <a:rPr lang="tr-TR" b="1" dirty="0" err="1"/>
              <a:t>with</a:t>
            </a:r>
            <a:r>
              <a:rPr lang="tr-TR" b="1" dirty="0"/>
              <a:t> Classes" üzerinde çalışmaya başladı ve 1985 yılında ilk sürümünü yayınladı. </a:t>
            </a:r>
          </a:p>
        </p:txBody>
      </p:sp>
    </p:spTree>
    <p:extLst>
      <p:ext uri="{BB962C8B-B14F-4D97-AF65-F5344CB8AC3E}">
        <p14:creationId xmlns:p14="http://schemas.microsoft.com/office/powerpoint/2010/main" val="1529859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3089A0-C131-423B-B7AE-644BA58C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</a:t>
            </a:r>
            <a:r>
              <a:rPr lang="tr-TR" dirty="0" err="1"/>
              <a:t>operatörLERİ</a:t>
            </a:r>
            <a:endParaRPr lang="tr-TR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E35D8853-892A-4B05-8B0D-FC29A820A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332964"/>
              </p:ext>
            </p:extLst>
          </p:nvPr>
        </p:nvGraphicFramePr>
        <p:xfrm>
          <a:off x="1069975" y="2120900"/>
          <a:ext cx="10058399" cy="397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249">
                  <a:extLst>
                    <a:ext uri="{9D8B030D-6E8A-4147-A177-3AD203B41FA5}">
                      <a16:colId xmlns:a16="http://schemas.microsoft.com/office/drawing/2014/main" val="3692355939"/>
                    </a:ext>
                  </a:extLst>
                </a:gridCol>
                <a:gridCol w="5080955">
                  <a:extLst>
                    <a:ext uri="{9D8B030D-6E8A-4147-A177-3AD203B41FA5}">
                      <a16:colId xmlns:a16="http://schemas.microsoft.com/office/drawing/2014/main" val="3781956149"/>
                    </a:ext>
                  </a:extLst>
                </a:gridCol>
                <a:gridCol w="3881195">
                  <a:extLst>
                    <a:ext uri="{9D8B030D-6E8A-4147-A177-3AD203B41FA5}">
                      <a16:colId xmlns:a16="http://schemas.microsoft.com/office/drawing/2014/main" val="2514422568"/>
                    </a:ext>
                  </a:extLst>
                </a:gridCol>
              </a:tblGrid>
              <a:tr h="369125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Atama Operatörleri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4105543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b="1" baseline="0" dirty="0">
                          <a:effectLst/>
                          <a:highlight>
                            <a:srgbClr val="FFFF00"/>
                          </a:highlight>
                        </a:rPr>
                        <a:t>sağdaki operandı s</a:t>
                      </a:r>
                      <a:r>
                        <a:rPr lang="tr-TR" sz="1600" b="1" dirty="0">
                          <a:effectLst/>
                          <a:highlight>
                            <a:srgbClr val="FFFF00"/>
                          </a:highlight>
                        </a:rPr>
                        <a:t>oldaki operanda</a:t>
                      </a:r>
                      <a:r>
                        <a:rPr lang="tr-TR" sz="1600" b="1" baseline="0" dirty="0">
                          <a:effectLst/>
                          <a:highlight>
                            <a:srgbClr val="FFFF00"/>
                          </a:highlight>
                        </a:rPr>
                        <a:t> atar</a:t>
                      </a:r>
                      <a:endParaRPr lang="en-US" sz="16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tr-TR" sz="1400" dirty="0">
                          <a:effectLst/>
                        </a:rPr>
                        <a:t>C</a:t>
                      </a:r>
                      <a:r>
                        <a:rPr lang="tr-TR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= </a:t>
                      </a:r>
                      <a:r>
                        <a:rPr lang="tr-TR" sz="1400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71233795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</a:t>
                      </a:r>
                      <a:r>
                        <a:rPr lang="tr-TR" sz="1400" dirty="0" err="1">
                          <a:effectLst/>
                        </a:rPr>
                        <a:t>oprerandı</a:t>
                      </a:r>
                      <a:r>
                        <a:rPr lang="tr-TR" sz="1400" dirty="0">
                          <a:effectLst/>
                        </a:rPr>
                        <a:t> sağdaki operand kadar artırır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+= A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 = C +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7468790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</a:t>
                      </a:r>
                      <a:r>
                        <a:rPr lang="tr-TR" sz="1400" dirty="0" err="1">
                          <a:effectLst/>
                        </a:rPr>
                        <a:t>oprerandı</a:t>
                      </a:r>
                      <a:r>
                        <a:rPr lang="tr-TR" sz="1400" dirty="0">
                          <a:effectLst/>
                        </a:rPr>
                        <a:t> sağdaki operand kadar eksiltir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-= A 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 = C -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15743475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 kadar katına eşitler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*= A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 = C *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69005673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 operanda bölümüne eşitler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/= A 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 = C /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71454922"/>
                  </a:ext>
                </a:extLst>
              </a:tr>
              <a:tr h="775383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 operanda bölümünden</a:t>
                      </a:r>
                      <a:r>
                        <a:rPr lang="tr-TR" sz="1400" baseline="0" dirty="0">
                          <a:effectLst/>
                        </a:rPr>
                        <a:t> kalana</a:t>
                      </a:r>
                      <a:r>
                        <a:rPr lang="tr-TR" sz="1400" dirty="0">
                          <a:effectLst/>
                        </a:rPr>
                        <a:t> eşitler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%= A 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 = C %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25359455"/>
                  </a:ext>
                </a:extLst>
              </a:tr>
            </a:tbl>
          </a:graphicData>
        </a:graphic>
      </p:graphicFrame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EEB9EFA-D439-4AF8-AB19-0130DFA13A6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193925"/>
            <a:ext cx="4754562" cy="3978275"/>
          </a:xfrm>
        </p:spPr>
        <p:txBody>
          <a:bodyPr/>
          <a:lstStyle/>
          <a:p>
            <a:pPr marL="0" indent="0" algn="ctr">
              <a:buNone/>
            </a:pPr>
            <a:r>
              <a:rPr lang="tr-TR" i="1" dirty="0">
                <a:latin typeface="Consolas" panose="020B0609020204030204" pitchFamily="49" charset="0"/>
              </a:rPr>
              <a:t>=</a:t>
            </a:r>
            <a:endParaRPr lang="tr-TR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97554C9-E54A-437F-8255-F30BE4395B59}"/>
              </a:ext>
            </a:extLst>
          </p:cNvPr>
          <p:cNvSpPr/>
          <p:nvPr/>
        </p:nvSpPr>
        <p:spPr>
          <a:xfrm rot="19152993">
            <a:off x="2386646" y="2547081"/>
            <a:ext cx="649216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İFADELERDE = OPERATÖRÜ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ZAMAN SOLDA OLUR!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YANİ SOLA EŞİTLENİR.</a:t>
            </a:r>
          </a:p>
        </p:txBody>
      </p:sp>
    </p:spTree>
    <p:extLst>
      <p:ext uri="{BB962C8B-B14F-4D97-AF65-F5344CB8AC3E}">
        <p14:creationId xmlns:p14="http://schemas.microsoft.com/office/powerpoint/2010/main" val="26612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İŞLEÇLERİ ÖRNEĞİ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40"/>
            <a:ext cx="7829385" cy="58278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a 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a değişkenine 10 sabiti = işleciyle atanıyor.*/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+=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a=a+10;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ile eşdeğer: a değişkenine 10 ekleniyor.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-=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a=a-10;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ile eşdeğer: a değişkeninden 10 çıkarılıyor. */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*=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a=a*10;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ile eşdeğer: a değişkeni 10 kat yapılıyor.*/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/=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a=a/10;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ile eşdeğer: a değişkeni 1/10 kat yapılıyor.*/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</a:t>
            </a:r>
            <a:r>
              <a:rPr lang="tr-TR" sz="1800" dirty="0">
                <a:latin typeface="Consolas" panose="020B0609020204030204" pitchFamily="49" charset="0"/>
              </a:rPr>
              <a:t>%</a:t>
            </a:r>
            <a:r>
              <a:rPr lang="en-US" sz="1800" dirty="0">
                <a:latin typeface="Consolas" panose="020B0609020204030204" pitchFamily="49" charset="0"/>
              </a:rPr>
              <a:t>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a=a%10;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ile eşdeğer: a değişkeninin 10 a kalanı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bulunup ona eşitleniyor.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İki operandın ilişkisi üzerine operatörler yanda verilmiştir.</a:t>
            </a:r>
          </a:p>
          <a:p>
            <a:r>
              <a:rPr lang="tr-TR" sz="1800" dirty="0"/>
              <a:t>Genelde karar vermek için koşul ifadelerinde yer alırlar.</a:t>
            </a:r>
          </a:p>
          <a:p>
            <a:endParaRPr lang="tr-TR" sz="1800" dirty="0"/>
          </a:p>
          <a:p>
            <a:r>
              <a:rPr lang="tr-TR" sz="1800" dirty="0">
                <a:highlight>
                  <a:srgbClr val="FFFF00"/>
                </a:highlight>
              </a:rPr>
              <a:t>HER İŞLEMDE SUNUÇ NE OLUR?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1650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İŞLEÇ  öncelikleri</a:t>
            </a:r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377749"/>
              </p:ext>
            </p:extLst>
          </p:nvPr>
        </p:nvGraphicFramePr>
        <p:xfrm>
          <a:off x="276626" y="352839"/>
          <a:ext cx="7829547" cy="532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81">
                  <a:extLst>
                    <a:ext uri="{9D8B030D-6E8A-4147-A177-3AD203B41FA5}">
                      <a16:colId xmlns:a16="http://schemas.microsoft.com/office/drawing/2014/main" val="1581386501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3692355939"/>
                    </a:ext>
                  </a:extLst>
                </a:gridCol>
                <a:gridCol w="3383843">
                  <a:extLst>
                    <a:ext uri="{9D8B030D-6E8A-4147-A177-3AD203B41FA5}">
                      <a16:colId xmlns:a16="http://schemas.microsoft.com/office/drawing/2014/main" val="3781956149"/>
                    </a:ext>
                  </a:extLst>
                </a:gridCol>
                <a:gridCol w="1753499">
                  <a:extLst>
                    <a:ext uri="{9D8B030D-6E8A-4147-A177-3AD203B41FA5}">
                      <a16:colId xmlns:a16="http://schemas.microsoft.com/office/drawing/2014/main" val="2514422568"/>
                    </a:ext>
                  </a:extLst>
                </a:gridCol>
              </a:tblGrid>
              <a:tr h="632863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Öncelik Sırası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Kategori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Operatör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Kategori Önceliği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8058599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Postfix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tr-TR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effectLst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1356375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 err="1">
                          <a:effectLst/>
                        </a:rPr>
                        <a:t>Unary</a:t>
                      </a:r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+ - ! </a:t>
                      </a:r>
                      <a:r>
                        <a:rPr lang="tr-TR" sz="20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r-TR" sz="1400" dirty="0">
                          <a:solidFill>
                            <a:srgbClr val="C00000"/>
                          </a:solidFill>
                          <a:effectLst/>
                        </a:rPr>
                        <a:t>Sağdan Sola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6360737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Multiplicative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* / 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3899546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Additive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+ 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8599650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Relational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&lt; &lt;= &gt; 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7468790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Equality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== 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  <a:endParaRPr kumimoji="0" lang="tr-T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15743475"/>
                  </a:ext>
                </a:extLst>
              </a:tr>
              <a:tr h="3917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76330846"/>
                  </a:ext>
                </a:extLst>
              </a:tr>
              <a:tr h="3917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5233693"/>
                  </a:ext>
                </a:extLst>
              </a:tr>
              <a:tr h="3917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Assignment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= += -= *= /= 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Sağdan Sola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67565333"/>
                  </a:ext>
                </a:extLst>
              </a:tr>
              <a:tr h="391782">
                <a:tc gridSpan="4"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Daha fazla operatör vardır. Bunların da dahil olduğu tablo için;</a:t>
                      </a:r>
                    </a:p>
                    <a:p>
                      <a:pPr fontAlgn="t"/>
                      <a:r>
                        <a:rPr lang="tr-TR" sz="1400" dirty="0">
                          <a:effectLst/>
                        </a:rPr>
                        <a:t>https://www.tutorialspoint.com/cprogramming/c_operators_precedence.htm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fontAlgn="t"/>
                      <a:endParaRPr lang="tr-TR" sz="1100" dirty="0">
                        <a:effectLst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fontAlgn="t"/>
                      <a:endParaRPr lang="tr-TR" sz="16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68174709"/>
                  </a:ext>
                </a:extLst>
              </a:tr>
            </a:tbl>
          </a:graphicData>
        </a:graphic>
      </p:graphicFrame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dirty="0"/>
              <a:t>Matematikten bildiğimiz üzere, bütün dillerde olduğu gibi, C++ dilinde de </a:t>
            </a:r>
            <a:r>
              <a:rPr lang="tr-TR" dirty="0">
                <a:solidFill>
                  <a:srgbClr val="0070C0"/>
                </a:solidFill>
              </a:rPr>
              <a:t>operatörlerin öncelikleri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operator precedence</a:t>
            </a:r>
            <a:r>
              <a:rPr lang="tr-TR" dirty="0"/>
              <a:t>) vardır.</a:t>
            </a:r>
          </a:p>
          <a:p>
            <a:r>
              <a:rPr lang="tr-TR" dirty="0"/>
              <a:t>Yandaki tabloda öncelikler yukarıdan aşağıya olacak şekilde verilmiştir.</a:t>
            </a:r>
          </a:p>
          <a:p>
            <a:r>
              <a:rPr lang="tr-TR" b="1" dirty="0">
                <a:solidFill>
                  <a:srgbClr val="0000FF"/>
                </a:solidFill>
              </a:rPr>
              <a:t>Sonek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postfix</a:t>
            </a:r>
            <a:r>
              <a:rPr lang="tr-TR" b="1" dirty="0"/>
              <a:t>) işleçleri en önceliklidir. İşlenenin sonrasında kullanılır. Bunlar daha sonra işlenecektir.</a:t>
            </a:r>
          </a:p>
          <a:p>
            <a:r>
              <a:rPr lang="tr-TR" b="1" dirty="0">
                <a:solidFill>
                  <a:srgbClr val="0000FF"/>
                </a:solidFill>
              </a:rPr>
              <a:t>Tekli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Unary</a:t>
            </a:r>
            <a:r>
              <a:rPr lang="tr-TR" b="1" dirty="0"/>
              <a:t>) işleçler, işlenenin solunda yani önünde kullanılır. Bunlar daha sonra işlenecektir.</a:t>
            </a:r>
          </a:p>
          <a:p>
            <a:pPr algn="ctr"/>
            <a:r>
              <a:rPr lang="tr-TR" sz="1800" b="1" dirty="0">
                <a:highlight>
                  <a:srgbClr val="FFFF00"/>
                </a:highlight>
              </a:rPr>
              <a:t>İşlem önceliğini değiştirmek istenilen ifade ( ) içine alınır.</a:t>
            </a:r>
          </a:p>
          <a:p>
            <a:endParaRPr lang="tr-TR" b="1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5267A38-6D76-4B43-8554-072627DA71C8}"/>
              </a:ext>
            </a:extLst>
          </p:cNvPr>
          <p:cNvSpPr/>
          <p:nvPr/>
        </p:nvSpPr>
        <p:spPr>
          <a:xfrm rot="19152993">
            <a:off x="437312" y="2299603"/>
            <a:ext cx="691028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( ) İŞLECİ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 ÖNCELİKLİ OLDUĞUNDAN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kullanıldığı yerdeki işlem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ilk önce yapılır!</a:t>
            </a:r>
          </a:p>
        </p:txBody>
      </p:sp>
    </p:spTree>
    <p:extLst>
      <p:ext uri="{BB962C8B-B14F-4D97-AF65-F5344CB8AC3E}">
        <p14:creationId xmlns:p14="http://schemas.microsoft.com/office/powerpoint/2010/main" val="11174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İşleç öncelikleri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a=10</a:t>
            </a:r>
            <a:r>
              <a:rPr lang="tr-TR" dirty="0">
                <a:latin typeface="Consolas" panose="020B0609020204030204" pitchFamily="49" charset="0"/>
              </a:rPr>
              <a:t>, b=5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a=a-b+2;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 Öncelik Sırası +, -, İşlem sonunda a=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a= a/b+2;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 Öncelik Sırası /, +, İşlem Sonunda a=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/5+2=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a=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2*10–20/2+3+(12-10)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İşlem Sırası: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2*10-20/2+3+2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20-20/2+3+2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20–10+3+2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10+3+2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13+2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>
                <a:highlight>
                  <a:srgbClr val="FFFF00"/>
                </a:highlight>
              </a:rPr>
              <a:t>Program </a:t>
            </a:r>
            <a:r>
              <a:rPr lang="tr-TR" sz="1800" dirty="0">
                <a:highlight>
                  <a:srgbClr val="FFFF00"/>
                </a:highlight>
              </a:rPr>
              <a:t>nerden başlar ve hangi sırada ne işlemi yapar?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56090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CC6541-BD30-4AFC-A833-E11E5C4E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01. Ana fonksiyon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0F3E9D2-6B31-44D0-BDE6-91608E59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32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C++ DİLİNDE</a:t>
            </a:r>
            <a:br>
              <a:rPr lang="tr-TR" dirty="0"/>
            </a:br>
            <a:r>
              <a:rPr lang="tr-TR" dirty="0"/>
              <a:t>ana fonksiyon</a:t>
            </a:r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C++ dilinde, C dilindeki gibi ;</a:t>
            </a:r>
          </a:p>
          <a:p>
            <a:r>
              <a:rPr lang="tr-TR" sz="1800" dirty="0"/>
              <a:t>Ana fonksiyon: programın başladığı yer olan  </a:t>
            </a:r>
            <a:r>
              <a:rPr lang="tr-TR" sz="1800" b="1" dirty="0">
                <a:latin typeface="Consolas" panose="020B0609020204030204" pitchFamily="49" charset="0"/>
              </a:rPr>
              <a:t>main</a:t>
            </a:r>
            <a:r>
              <a:rPr lang="tr-TR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/>
              <a:t>fonksiyonudur. Bu fonksiyonu yazılmayan program çalışmaz.</a:t>
            </a:r>
          </a:p>
          <a:p>
            <a:r>
              <a:rPr lang="tr-TR" sz="1800" dirty="0"/>
              <a:t>Her fonksiyon </a:t>
            </a:r>
            <a:r>
              <a:rPr lang="tr-TR" sz="1800" b="1" dirty="0">
                <a:latin typeface="Consolas" panose="020B0609020204030204" pitchFamily="49" charset="0"/>
              </a:rPr>
              <a:t>{</a:t>
            </a:r>
            <a:r>
              <a:rPr lang="tr-TR" sz="1800" dirty="0"/>
              <a:t> ile başlayan ve </a:t>
            </a:r>
            <a:r>
              <a:rPr lang="tr-TR" sz="1800" b="1" dirty="0">
                <a:latin typeface="Consolas" panose="020B0609020204030204" pitchFamily="49" charset="0"/>
              </a:rPr>
              <a:t>}</a:t>
            </a:r>
            <a:r>
              <a:rPr lang="tr-TR" sz="1800" dirty="0"/>
              <a:t> ile biten bir kod bloğuna sahiptir.</a:t>
            </a:r>
          </a:p>
          <a:p>
            <a:r>
              <a:rPr lang="tr-TR" sz="1800" dirty="0"/>
              <a:t>Ana fonksiyon sonlandığında işletim sistemine bir kod döndürür. Bu kod, genel olarak hata kodudur. </a:t>
            </a:r>
            <a:r>
              <a:rPr lang="tr-TR" sz="1800" dirty="0">
                <a:latin typeface="Consolas" panose="020B0609020204030204" pitchFamily="49" charset="0"/>
              </a:rPr>
              <a:t>return</a:t>
            </a:r>
            <a:r>
              <a:rPr lang="tr-TR" sz="1800" dirty="0"/>
              <a:t> talimatı ile belirlenir. Kullanımı zorunlu değildir.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E68297-E2A3-4E0C-A117-B284D07105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int main()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//fonksiyon başlığı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{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//fonksiyon bloğu başlangıcı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//fonksiyon bloğu bitişi</a:t>
            </a:r>
          </a:p>
        </p:txBody>
      </p:sp>
    </p:spTree>
    <p:extLst>
      <p:ext uri="{BB962C8B-B14F-4D97-AF65-F5344CB8AC3E}">
        <p14:creationId xmlns:p14="http://schemas.microsoft.com/office/powerpoint/2010/main" val="56593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DERLEYİCİ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398CA-1B05-4D64-BB30-0D3D9D0C1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Bir programlama dilinde yazılmış programı başka bir programlama diline çeviren programlara </a:t>
            </a:r>
            <a:r>
              <a:rPr lang="tr-TR" dirty="0">
                <a:solidFill>
                  <a:srgbClr val="0070C0"/>
                </a:solidFill>
              </a:rPr>
              <a:t>çevirici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translator</a:t>
            </a:r>
            <a:r>
              <a:rPr lang="tr-TR" dirty="0"/>
              <a:t>) denir. </a:t>
            </a:r>
          </a:p>
          <a:p>
            <a:r>
              <a:rPr lang="tr-TR" dirty="0"/>
              <a:t>Dönüştürülmek istenen programın yazıldığı dile </a:t>
            </a:r>
            <a:r>
              <a:rPr lang="tr-TR" dirty="0">
                <a:solidFill>
                  <a:srgbClr val="0070C0"/>
                </a:solidFill>
              </a:rPr>
              <a:t>kaynak dil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source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language</a:t>
            </a:r>
            <a:r>
              <a:rPr lang="tr-TR" dirty="0"/>
              <a:t>), dönüşümün yapıldığı dile ise </a:t>
            </a:r>
            <a:r>
              <a:rPr lang="tr-TR" dirty="0">
                <a:solidFill>
                  <a:srgbClr val="0070C0"/>
                </a:solidFill>
              </a:rPr>
              <a:t>hedef dil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target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language</a:t>
            </a:r>
            <a:r>
              <a:rPr lang="tr-TR" dirty="0"/>
              <a:t>) adı verilir. </a:t>
            </a: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800" i="1" dirty="0"/>
              <a:t>Eğer hedef dil, </a:t>
            </a:r>
          </a:p>
          <a:p>
            <a:r>
              <a:rPr lang="tr-TR" sz="2800" i="1" dirty="0">
                <a:solidFill>
                  <a:srgbClr val="0070C0"/>
                </a:solidFill>
              </a:rPr>
              <a:t>makine dili </a:t>
            </a:r>
            <a:r>
              <a:rPr lang="tr-TR" sz="2800" i="1" dirty="0"/>
              <a:t>(</a:t>
            </a:r>
            <a:r>
              <a:rPr lang="tr-TR" sz="2800" i="1" dirty="0" err="1">
                <a:solidFill>
                  <a:srgbClr val="C00000"/>
                </a:solidFill>
              </a:rPr>
              <a:t>machine</a:t>
            </a:r>
            <a:r>
              <a:rPr lang="tr-TR" sz="2800" i="1" dirty="0">
                <a:solidFill>
                  <a:srgbClr val="FF0000"/>
                </a:solidFill>
              </a:rPr>
              <a:t> </a:t>
            </a:r>
            <a:r>
              <a:rPr lang="tr-TR" sz="2800" i="1" dirty="0" err="1">
                <a:solidFill>
                  <a:srgbClr val="C00000"/>
                </a:solidFill>
              </a:rPr>
              <a:t>language</a:t>
            </a:r>
            <a:r>
              <a:rPr lang="tr-TR" sz="2800" i="1" dirty="0"/>
              <a:t>) ya da </a:t>
            </a:r>
          </a:p>
          <a:p>
            <a:r>
              <a:rPr lang="tr-TR" sz="2800" i="1" dirty="0">
                <a:solidFill>
                  <a:srgbClr val="0070C0"/>
                </a:solidFill>
              </a:rPr>
              <a:t>sembolik makine dili</a:t>
            </a:r>
            <a:r>
              <a:rPr lang="tr-TR" sz="2800" i="1" dirty="0"/>
              <a:t> (</a:t>
            </a:r>
            <a:r>
              <a:rPr lang="tr-TR" sz="2800" i="1" dirty="0">
                <a:solidFill>
                  <a:srgbClr val="C00000"/>
                </a:solidFill>
              </a:rPr>
              <a:t>assembly</a:t>
            </a:r>
            <a:r>
              <a:rPr lang="tr-TR" sz="2800" i="1" dirty="0">
                <a:solidFill>
                  <a:srgbClr val="FF0000"/>
                </a:solidFill>
              </a:rPr>
              <a:t> </a:t>
            </a:r>
            <a:r>
              <a:rPr lang="tr-TR" sz="2800" i="1" dirty="0">
                <a:solidFill>
                  <a:srgbClr val="C00000"/>
                </a:solidFill>
              </a:rPr>
              <a:t>machine</a:t>
            </a:r>
            <a:r>
              <a:rPr lang="tr-TR" sz="2800" i="1" dirty="0">
                <a:solidFill>
                  <a:srgbClr val="FF0000"/>
                </a:solidFill>
              </a:rPr>
              <a:t> </a:t>
            </a:r>
            <a:r>
              <a:rPr lang="tr-TR" sz="2800" i="1" dirty="0">
                <a:solidFill>
                  <a:srgbClr val="C00000"/>
                </a:solidFill>
              </a:rPr>
              <a:t>language</a:t>
            </a:r>
            <a:r>
              <a:rPr lang="tr-TR" sz="2800" i="1" dirty="0"/>
              <a:t>) veya kısaca montaj (</a:t>
            </a:r>
            <a:r>
              <a:rPr lang="tr-TR" sz="2800" b="1" i="1" dirty="0">
                <a:solidFill>
                  <a:srgbClr val="C00000"/>
                </a:solidFill>
              </a:rPr>
              <a:t>assembly)</a:t>
            </a:r>
            <a:r>
              <a:rPr lang="tr-TR" sz="2800" i="1" dirty="0"/>
              <a:t> ise </a:t>
            </a:r>
          </a:p>
          <a:p>
            <a:pPr marL="0" indent="0">
              <a:buNone/>
            </a:pPr>
            <a:r>
              <a:rPr lang="tr-TR" sz="2800" i="1" dirty="0"/>
              <a:t>bu tür çeviri programlara </a:t>
            </a:r>
            <a:r>
              <a:rPr lang="tr-TR" sz="2800" i="1" dirty="0">
                <a:solidFill>
                  <a:srgbClr val="0070C0"/>
                </a:solidFill>
              </a:rPr>
              <a:t>derleyici</a:t>
            </a:r>
            <a:r>
              <a:rPr lang="tr-TR" sz="2800" i="1" dirty="0"/>
              <a:t> (</a:t>
            </a:r>
            <a:r>
              <a:rPr lang="tr-TR" sz="2800" i="1" dirty="0" err="1">
                <a:solidFill>
                  <a:srgbClr val="C00000"/>
                </a:solidFill>
              </a:rPr>
              <a:t>compiler</a:t>
            </a:r>
            <a:r>
              <a:rPr lang="tr-TR" sz="2800" i="1" dirty="0"/>
              <a:t>) denir.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814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derleme zamanı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398CA-1B05-4D64-BB30-0D3D9D0C1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1600" b="1" dirty="0"/>
              <a:t>Derleyici programının derleme işlemini  yaptığı sürece </a:t>
            </a:r>
            <a:r>
              <a:rPr lang="tr-TR" sz="1600" b="1" dirty="0">
                <a:solidFill>
                  <a:srgbClr val="0070C0"/>
                </a:solidFill>
              </a:rPr>
              <a:t>derleme zamanı </a:t>
            </a:r>
            <a:r>
              <a:rPr lang="tr-TR" sz="1600" b="1" dirty="0"/>
              <a:t>(</a:t>
            </a:r>
            <a:r>
              <a:rPr lang="tr-TR" sz="1600" b="1" dirty="0" err="1">
                <a:solidFill>
                  <a:srgbClr val="C00000"/>
                </a:solidFill>
              </a:rPr>
              <a:t>compile</a:t>
            </a:r>
            <a:r>
              <a:rPr lang="tr-TR" sz="1600" b="1" dirty="0">
                <a:solidFill>
                  <a:srgbClr val="C00000"/>
                </a:solidFill>
              </a:rPr>
              <a:t> time</a:t>
            </a:r>
            <a:r>
              <a:rPr lang="tr-TR" sz="1600" b="1" dirty="0"/>
              <a:t>) denir.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r-TR" sz="1600" dirty="0"/>
              <a:t>Kaynak kodların tümü </a:t>
            </a:r>
            <a:r>
              <a:rPr lang="tr-TR" sz="1600" b="1" dirty="0">
                <a:solidFill>
                  <a:srgbClr val="0070C0"/>
                </a:solidFill>
              </a:rPr>
              <a:t>düz metindir</a:t>
            </a:r>
            <a:r>
              <a:rPr lang="tr-TR" sz="1600" dirty="0">
                <a:solidFill>
                  <a:srgbClr val="0070C0"/>
                </a:solidFill>
              </a:rPr>
              <a:t> </a:t>
            </a:r>
            <a:r>
              <a:rPr lang="tr-TR" sz="1600" dirty="0"/>
              <a:t>(</a:t>
            </a:r>
            <a:r>
              <a:rPr lang="tr-TR" sz="1600" b="1" dirty="0" err="1">
                <a:solidFill>
                  <a:srgbClr val="C00000"/>
                </a:solidFill>
              </a:rPr>
              <a:t>plain</a:t>
            </a:r>
            <a:r>
              <a:rPr lang="tr-TR" sz="1600" b="1" dirty="0">
                <a:solidFill>
                  <a:srgbClr val="C00000"/>
                </a:solidFill>
              </a:rPr>
              <a:t> text</a:t>
            </a:r>
            <a:r>
              <a:rPr lang="tr-TR" sz="1600" dirty="0"/>
              <a:t>)  ve </a:t>
            </a:r>
            <a:r>
              <a:rPr lang="tr-TR" sz="1600" dirty="0">
                <a:highlight>
                  <a:srgbClr val="FFFF00"/>
                </a:highlight>
              </a:rPr>
              <a:t>herhangi bir metin editörü ile </a:t>
            </a:r>
            <a:r>
              <a:rPr lang="tr-TR" sz="1600" u="sng" dirty="0">
                <a:solidFill>
                  <a:srgbClr val="C00000"/>
                </a:solidFill>
                <a:highlight>
                  <a:srgbClr val="FFFF00"/>
                </a:highlight>
              </a:rPr>
              <a:t>gözle okunabilir</a:t>
            </a:r>
            <a:r>
              <a:rPr lang="tr-TR" sz="1600" dirty="0"/>
              <a:t>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r-TR" sz="1600" dirty="0"/>
              <a:t>Kaynak kodlar bir metin editöründe hazırlandıktan sonra bir dosyaya kaydedilir. Dosya uzantıları dilin adıyla bağlantılı olarak kaydedilir; </a:t>
            </a:r>
          </a:p>
          <a:p>
            <a:pPr lvl="1"/>
            <a:r>
              <a:rPr lang="tr-TR" sz="1600" i="1" dirty="0"/>
              <a:t>C dili için (*.c) yada (*.h)</a:t>
            </a:r>
          </a:p>
          <a:p>
            <a:pPr lvl="1"/>
            <a:r>
              <a:rPr lang="tr-TR" sz="1600" i="1" dirty="0"/>
              <a:t>C++ için (*.</a:t>
            </a:r>
            <a:r>
              <a:rPr lang="tr-TR" sz="1600" i="1" dirty="0" err="1"/>
              <a:t>cpp</a:t>
            </a:r>
            <a:r>
              <a:rPr lang="tr-TR" sz="1600" i="1" dirty="0"/>
              <a:t>)</a:t>
            </a:r>
          </a:p>
          <a:p>
            <a:pPr lvl="1"/>
            <a:r>
              <a:rPr lang="tr-TR" sz="1600" i="1" dirty="0"/>
              <a:t>C# için (*.</a:t>
            </a:r>
            <a:r>
              <a:rPr lang="tr-TR" sz="1600" i="1" dirty="0" err="1"/>
              <a:t>cs</a:t>
            </a:r>
            <a:r>
              <a:rPr lang="tr-TR" sz="1600" i="1" dirty="0"/>
              <a:t>)</a:t>
            </a:r>
          </a:p>
          <a:p>
            <a:pPr lvl="1"/>
            <a:r>
              <a:rPr lang="tr-TR" sz="1600" i="1" dirty="0"/>
              <a:t>Java için (*.java)</a:t>
            </a:r>
          </a:p>
          <a:p>
            <a:pPr lvl="1"/>
            <a:r>
              <a:rPr lang="tr-TR" sz="1600" i="1" dirty="0"/>
              <a:t>…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rgbClr val="0070C0"/>
                </a:solidFill>
              </a:rPr>
              <a:t>Kodlama, Derleme ve Koşma</a:t>
            </a:r>
            <a:r>
              <a:rPr lang="tr-TR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/>
              <a:t>Kodlama: </a:t>
            </a:r>
            <a:br>
              <a:rPr lang="tr-TR" sz="2000" dirty="0"/>
            </a:b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tr-TR" dirty="0" err="1">
                <a:latin typeface="Consolas" panose="020B0609020204030204" pitchFamily="49" charset="0"/>
              </a:rPr>
              <a:t>edit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main.cpp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/>
              <a:t>Derleme (</a:t>
            </a:r>
            <a:r>
              <a:rPr lang="tr-TR" dirty="0" err="1">
                <a:solidFill>
                  <a:srgbClr val="C00000"/>
                </a:solidFill>
              </a:rPr>
              <a:t>compilation</a:t>
            </a:r>
            <a:r>
              <a:rPr lang="tr-TR" sz="2000" dirty="0"/>
              <a:t>):</a:t>
            </a:r>
            <a:br>
              <a:rPr lang="tr-TR" sz="2000" dirty="0"/>
            </a:br>
            <a:r>
              <a:rPr lang="tr-TR" dirty="0">
                <a:latin typeface="Consolas" panose="020B0609020204030204" pitchFamily="49" charset="0"/>
              </a:rPr>
              <a:t>&gt;g++ main.cpp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&gt;g++ </a:t>
            </a:r>
            <a:r>
              <a:rPr lang="tr-TR" sz="2000" dirty="0">
                <a:latin typeface="Consolas" panose="020B0609020204030204" pitchFamily="49" charset="0"/>
              </a:rPr>
              <a:t>main.cpp –o main.exe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/>
              <a:t>İcra (</a:t>
            </a:r>
            <a:r>
              <a:rPr lang="tr-TR" dirty="0">
                <a:solidFill>
                  <a:srgbClr val="C00000"/>
                </a:solidFill>
              </a:rPr>
              <a:t>e</a:t>
            </a:r>
            <a:r>
              <a:rPr lang="tr-TR" sz="2000" dirty="0">
                <a:solidFill>
                  <a:srgbClr val="C00000"/>
                </a:solidFill>
              </a:rPr>
              <a:t>xecute</a:t>
            </a:r>
            <a:r>
              <a:rPr lang="tr-TR" sz="2000" dirty="0"/>
              <a:t>) yada Koşma (</a:t>
            </a:r>
            <a:r>
              <a:rPr lang="tr-TR" dirty="0">
                <a:solidFill>
                  <a:srgbClr val="C00000"/>
                </a:solidFill>
              </a:rPr>
              <a:t>r</a:t>
            </a:r>
            <a:r>
              <a:rPr lang="tr-TR" sz="2000" dirty="0">
                <a:solidFill>
                  <a:srgbClr val="C00000"/>
                </a:solidFill>
              </a:rPr>
              <a:t>un</a:t>
            </a:r>
            <a:r>
              <a:rPr lang="tr-TR" sz="2000" dirty="0"/>
              <a:t>):</a:t>
            </a:r>
            <a:br>
              <a:rPr lang="tr-TR" sz="2000" dirty="0"/>
            </a:br>
            <a:r>
              <a:rPr lang="tr-TR" sz="2000" dirty="0">
                <a:latin typeface="Consolas" panose="020B0609020204030204" pitchFamily="49" charset="0"/>
              </a:rPr>
              <a:t>a 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.\main.exe</a:t>
            </a:r>
          </a:p>
          <a:p>
            <a:pPr marL="0" indent="0">
              <a:buNone/>
            </a:pPr>
            <a:r>
              <a:rPr lang="tr-TR" sz="2000" dirty="0"/>
              <a:t>Bu derleme işlemleri online da yapılabilmektedir.</a:t>
            </a:r>
            <a:br>
              <a:rPr lang="tr-TR" sz="2000" dirty="0"/>
            </a:br>
            <a:r>
              <a:rPr lang="tr-TR" sz="2000" dirty="0">
                <a:hlinkClick r:id="rId3"/>
              </a:rPr>
              <a:t>https://www.onlinegdb.com/</a:t>
            </a:r>
            <a:r>
              <a:rPr lang="tr-T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543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5903</TotalTime>
  <Words>6654</Words>
  <Application>Microsoft Office PowerPoint</Application>
  <PresentationFormat>Geniş ekran</PresentationFormat>
  <Paragraphs>780</Paragraphs>
  <Slides>44</Slides>
  <Notes>18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</vt:lpstr>
      <vt:lpstr>Cambria Math</vt:lpstr>
      <vt:lpstr>Consolas</vt:lpstr>
      <vt:lpstr>Quicksand</vt:lpstr>
      <vt:lpstr>Wingdings</vt:lpstr>
      <vt:lpstr>Wood Type</vt:lpstr>
      <vt:lpstr>C++ programlamaya GİRİŞ</vt:lpstr>
      <vt:lpstr>yapısal (structural) programlama nedir?</vt:lpstr>
      <vt:lpstr>EMREDEN PARADİGMA VE YAPISAL PROGRAMLAMA?</vt:lpstr>
      <vt:lpstr>Nesne Yönelimli Program İhtiyacı?</vt:lpstr>
      <vt:lpstr>C++ DİLİ c DİLİ ÜZERİNE EKLENTİ YAPILARAK GELİŞTİRİLMİŞTİR</vt:lpstr>
      <vt:lpstr>01. Ana fonksiyon</vt:lpstr>
      <vt:lpstr>C++ DİLİNDE ana fonksiyon</vt:lpstr>
      <vt:lpstr>DERLEYİCİ</vt:lpstr>
      <vt:lpstr>derleme zamanı</vt:lpstr>
      <vt:lpstr>hatalar</vt:lpstr>
      <vt:lpstr> derleme sürecinin detayı</vt:lpstr>
      <vt:lpstr>Entegre Geliştirme Ortamı</vt:lpstr>
      <vt:lpstr>02. YAZIM KURALLARI</vt:lpstr>
      <vt:lpstr>C++ dilİ yazım kuralları</vt:lpstr>
      <vt:lpstr>Talimatlar ve açıklamalar</vt:lpstr>
      <vt:lpstr>ANAHTAR/SAKLI KELİMELER (KEYWORDS/RESERVED WORDS)</vt:lpstr>
      <vt:lpstr>03. DEĞİŞKEN Tanımlama</vt:lpstr>
      <vt:lpstr>Değişken ve DEĞİŞKEN tipi</vt:lpstr>
      <vt:lpstr>Değişken tanımlama</vt:lpstr>
      <vt:lpstr>VERİ tipleri ve  değişken bildirimi</vt:lpstr>
      <vt:lpstr>VERİ TİPİ DEĞİŞTİRİCİLERİ</vt:lpstr>
      <vt:lpstr>Değişken KİMLİKLENDİRME (DEFINING IDENTIFIERS)</vt:lpstr>
      <vt:lpstr>Değişken Kimliklendirme etiği</vt:lpstr>
      <vt:lpstr>DEĞİŞMEZLER (LITERALS)</vt:lpstr>
      <vt:lpstr>değişmezler (LITERALS)</vt:lpstr>
      <vt:lpstr>#defIne önişlemci Yönergesi</vt:lpstr>
      <vt:lpstr>sabit değişkenler (CONST varıables)</vt:lpstr>
      <vt:lpstr>En kısa C++ PROGRAMI</vt:lpstr>
      <vt:lpstr>TALİMATLARIN GELİŞİGÜZEL YAZILMASI</vt:lpstr>
      <vt:lpstr>DEĞİŞKEN KİMLİKLERİ</vt:lpstr>
      <vt:lpstr>DEĞİŞKENLERİ KULLANMA</vt:lpstr>
      <vt:lpstr>YAZILAN PROGRAMIN İCRASI</vt:lpstr>
      <vt:lpstr>04. İŞLEÇLER</vt:lpstr>
      <vt:lpstr>ARİTMETİK İŞLEÇLER(operatOr)</vt:lpstr>
      <vt:lpstr>ARİTMETİK İŞLEÇ ÖRNEĞİ</vt:lpstr>
      <vt:lpstr>tekli İŞLEÇLER(operatOrS)</vt:lpstr>
      <vt:lpstr>TEKLİ İŞLEÇ ÖRNEĞİ</vt:lpstr>
      <vt:lpstr>İLİŞKİSEL (relatıonal)  işleçler (OPERATORS)</vt:lpstr>
      <vt:lpstr>İLİŞKİSEL İŞLEÇ ÖRNEĞİ</vt:lpstr>
      <vt:lpstr>ATAMA operatörLERİ</vt:lpstr>
      <vt:lpstr>ATAMA İŞLEÇLERİ ÖRNEĞİ</vt:lpstr>
      <vt:lpstr>İŞLEÇ  öncelikleri</vt:lpstr>
      <vt:lpstr>İşleç öncelikleri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436</cp:revision>
  <dcterms:created xsi:type="dcterms:W3CDTF">2020-05-21T06:51:03Z</dcterms:created>
  <dcterms:modified xsi:type="dcterms:W3CDTF">2025-04-10T12:48:31Z</dcterms:modified>
</cp:coreProperties>
</file>